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9"/>
  </p:notesMasterIdLst>
  <p:handoutMasterIdLst>
    <p:handoutMasterId r:id="rId120"/>
  </p:handoutMasterIdLst>
  <p:sldIdLst>
    <p:sldId id="256" r:id="rId2"/>
    <p:sldId id="431" r:id="rId3"/>
    <p:sldId id="432" r:id="rId4"/>
    <p:sldId id="433" r:id="rId5"/>
    <p:sldId id="362" r:id="rId6"/>
    <p:sldId id="364" r:id="rId7"/>
    <p:sldId id="366" r:id="rId8"/>
    <p:sldId id="367" r:id="rId9"/>
    <p:sldId id="368" r:id="rId10"/>
    <p:sldId id="376" r:id="rId11"/>
    <p:sldId id="378" r:id="rId12"/>
    <p:sldId id="379" r:id="rId13"/>
    <p:sldId id="380" r:id="rId14"/>
    <p:sldId id="381" r:id="rId15"/>
    <p:sldId id="382" r:id="rId16"/>
    <p:sldId id="384" r:id="rId17"/>
    <p:sldId id="385" r:id="rId18"/>
    <p:sldId id="386" r:id="rId19"/>
    <p:sldId id="387" r:id="rId20"/>
    <p:sldId id="388" r:id="rId21"/>
    <p:sldId id="389" r:id="rId22"/>
    <p:sldId id="390" r:id="rId23"/>
    <p:sldId id="392" r:id="rId24"/>
    <p:sldId id="393" r:id="rId25"/>
    <p:sldId id="394" r:id="rId26"/>
    <p:sldId id="395" r:id="rId27"/>
    <p:sldId id="425" r:id="rId28"/>
    <p:sldId id="426" r:id="rId29"/>
    <p:sldId id="427" r:id="rId30"/>
    <p:sldId id="428" r:id="rId31"/>
    <p:sldId id="429" r:id="rId32"/>
    <p:sldId id="430" r:id="rId33"/>
    <p:sldId id="396" r:id="rId34"/>
    <p:sldId id="402" r:id="rId35"/>
    <p:sldId id="404" r:id="rId36"/>
    <p:sldId id="405" r:id="rId37"/>
    <p:sldId id="406" r:id="rId38"/>
    <p:sldId id="407" r:id="rId39"/>
    <p:sldId id="408" r:id="rId40"/>
    <p:sldId id="409" r:id="rId41"/>
    <p:sldId id="420" r:id="rId42"/>
    <p:sldId id="421" r:id="rId43"/>
    <p:sldId id="424" r:id="rId44"/>
    <p:sldId id="411" r:id="rId45"/>
    <p:sldId id="434" r:id="rId46"/>
    <p:sldId id="419" r:id="rId47"/>
    <p:sldId id="416" r:id="rId48"/>
    <p:sldId id="259" r:id="rId49"/>
    <p:sldId id="260" r:id="rId50"/>
    <p:sldId id="261" r:id="rId51"/>
    <p:sldId id="262" r:id="rId52"/>
    <p:sldId id="263" r:id="rId53"/>
    <p:sldId id="264" r:id="rId54"/>
    <p:sldId id="268" r:id="rId55"/>
    <p:sldId id="269" r:id="rId56"/>
    <p:sldId id="270" r:id="rId57"/>
    <p:sldId id="320" r:id="rId58"/>
    <p:sldId id="271" r:id="rId59"/>
    <p:sldId id="272" r:id="rId60"/>
    <p:sldId id="273" r:id="rId61"/>
    <p:sldId id="274" r:id="rId62"/>
    <p:sldId id="275" r:id="rId63"/>
    <p:sldId id="276" r:id="rId64"/>
    <p:sldId id="277" r:id="rId65"/>
    <p:sldId id="278" r:id="rId66"/>
    <p:sldId id="279" r:id="rId67"/>
    <p:sldId id="280" r:id="rId68"/>
    <p:sldId id="281" r:id="rId69"/>
    <p:sldId id="282" r:id="rId70"/>
    <p:sldId id="284" r:id="rId71"/>
    <p:sldId id="294" r:id="rId72"/>
    <p:sldId id="295" r:id="rId73"/>
    <p:sldId id="300" r:id="rId74"/>
    <p:sldId id="301" r:id="rId75"/>
    <p:sldId id="302" r:id="rId76"/>
    <p:sldId id="303" r:id="rId77"/>
    <p:sldId id="304" r:id="rId78"/>
    <p:sldId id="307" r:id="rId79"/>
    <p:sldId id="308" r:id="rId80"/>
    <p:sldId id="309" r:id="rId81"/>
    <p:sldId id="310" r:id="rId82"/>
    <p:sldId id="311" r:id="rId83"/>
    <p:sldId id="312" r:id="rId84"/>
    <p:sldId id="313" r:id="rId85"/>
    <p:sldId id="314" r:id="rId86"/>
    <p:sldId id="315" r:id="rId87"/>
    <p:sldId id="316" r:id="rId88"/>
    <p:sldId id="317" r:id="rId89"/>
    <p:sldId id="318" r:id="rId90"/>
    <p:sldId id="319" r:id="rId91"/>
    <p:sldId id="435" r:id="rId92"/>
    <p:sldId id="436" r:id="rId93"/>
    <p:sldId id="437" r:id="rId94"/>
    <p:sldId id="438" r:id="rId95"/>
    <p:sldId id="439" r:id="rId96"/>
    <p:sldId id="440" r:id="rId97"/>
    <p:sldId id="265" r:id="rId98"/>
    <p:sldId id="266" r:id="rId99"/>
    <p:sldId id="267" r:id="rId100"/>
    <p:sldId id="441" r:id="rId101"/>
    <p:sldId id="442" r:id="rId102"/>
    <p:sldId id="443" r:id="rId103"/>
    <p:sldId id="444" r:id="rId104"/>
    <p:sldId id="445" r:id="rId105"/>
    <p:sldId id="446" r:id="rId106"/>
    <p:sldId id="447" r:id="rId107"/>
    <p:sldId id="448" r:id="rId108"/>
    <p:sldId id="449" r:id="rId109"/>
    <p:sldId id="450" r:id="rId110"/>
    <p:sldId id="451" r:id="rId111"/>
    <p:sldId id="452" r:id="rId112"/>
    <p:sldId id="453" r:id="rId113"/>
    <p:sldId id="283" r:id="rId114"/>
    <p:sldId id="454" r:id="rId115"/>
    <p:sldId id="285" r:id="rId116"/>
    <p:sldId id="286" r:id="rId117"/>
    <p:sldId id="287" r:id="rId1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0">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24" autoAdjust="0"/>
  </p:normalViewPr>
  <p:slideViewPr>
    <p:cSldViewPr>
      <p:cViewPr>
        <p:scale>
          <a:sx n="94" d="100"/>
          <a:sy n="94" d="100"/>
        </p:scale>
        <p:origin x="1138" y="-274"/>
      </p:cViewPr>
      <p:guideLst>
        <p:guide orient="horz" pos="2290"/>
        <p:guide pos="28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F76B28-6427-4187-9BD4-4DAA0BFD0FD6}" type="doc">
      <dgm:prSet loTypeId="urn:microsoft.com/office/officeart/2005/8/layout/chevron2" loCatId="process" qsTypeId="urn:microsoft.com/office/officeart/2005/8/quickstyle/simple1#1" qsCatId="simple" csTypeId="urn:microsoft.com/office/officeart/2005/8/colors/colorful5#1" csCatId="colorful" phldr="1"/>
      <dgm:spPr/>
      <dgm:t>
        <a:bodyPr/>
        <a:lstStyle/>
        <a:p>
          <a:endParaRPr lang="zh-CN" altLang="en-US"/>
        </a:p>
      </dgm:t>
    </dgm:pt>
    <dgm:pt modelId="{040D0600-739E-42E5-891C-AAD87CDD860E}">
      <dgm:prSet phldrT="[文本]"/>
      <dgm:spPr/>
      <dgm:t>
        <a:bodyPr/>
        <a:lstStyle/>
        <a:p>
          <a:endParaRPr lang="zh-CN" altLang="en-US" dirty="0"/>
        </a:p>
      </dgm:t>
    </dgm:pt>
    <dgm:pt modelId="{9087AB8D-A6D0-4FBD-9CB3-342B928EB85D}" type="parTrans" cxnId="{A4481CB3-E81E-4A1F-9F4D-C76920E42D9B}">
      <dgm:prSet/>
      <dgm:spPr/>
      <dgm:t>
        <a:bodyPr/>
        <a:lstStyle/>
        <a:p>
          <a:endParaRPr lang="zh-CN" altLang="en-US"/>
        </a:p>
      </dgm:t>
    </dgm:pt>
    <dgm:pt modelId="{EE4175C7-811B-4FBA-859A-D9915170A268}" type="sibTrans" cxnId="{A4481CB3-E81E-4A1F-9F4D-C76920E42D9B}">
      <dgm:prSet/>
      <dgm:spPr/>
      <dgm:t>
        <a:bodyPr/>
        <a:lstStyle/>
        <a:p>
          <a:endParaRPr lang="zh-CN" altLang="en-US"/>
        </a:p>
      </dgm:t>
    </dgm:pt>
    <dgm:pt modelId="{4D19CD74-5265-443B-9230-1AB16EE28763}">
      <dgm:prSet phldrT="[文本]"/>
      <dgm:spPr/>
      <dgm:t>
        <a:bodyPr/>
        <a:lstStyle/>
        <a:p>
          <a:r>
            <a:rPr lang="zh-CN" altLang="en-US" dirty="0"/>
            <a:t>快速分析</a:t>
          </a:r>
        </a:p>
      </dgm:t>
    </dgm:pt>
    <dgm:pt modelId="{72A59A48-C7B4-4E4B-AFC6-ECA18992423F}" type="parTrans" cxnId="{E7BB5A73-FAAE-409C-9DC3-A272A6F3FDC6}">
      <dgm:prSet/>
      <dgm:spPr/>
      <dgm:t>
        <a:bodyPr/>
        <a:lstStyle/>
        <a:p>
          <a:endParaRPr lang="zh-CN" altLang="en-US"/>
        </a:p>
      </dgm:t>
    </dgm:pt>
    <dgm:pt modelId="{9BACDD6D-1512-47B0-B28F-CE6604C62ACC}" type="sibTrans" cxnId="{E7BB5A73-FAAE-409C-9DC3-A272A6F3FDC6}">
      <dgm:prSet/>
      <dgm:spPr/>
      <dgm:t>
        <a:bodyPr/>
        <a:lstStyle/>
        <a:p>
          <a:endParaRPr lang="zh-CN" altLang="en-US"/>
        </a:p>
      </dgm:t>
    </dgm:pt>
    <dgm:pt modelId="{25BB6454-45C8-4473-A6BD-8B82F9A2A60F}">
      <dgm:prSet phldrT="[文本]"/>
      <dgm:spPr/>
      <dgm:t>
        <a:bodyPr/>
        <a:lstStyle/>
        <a:p>
          <a:r>
            <a:rPr lang="en-US" altLang="zh-CN" dirty="0"/>
            <a:t> </a:t>
          </a:r>
          <a:endParaRPr lang="zh-CN" altLang="en-US" dirty="0"/>
        </a:p>
      </dgm:t>
    </dgm:pt>
    <dgm:pt modelId="{49BD14C0-3E9A-4E7D-8AC9-3D7437D1D01E}" type="parTrans" cxnId="{AB393D1C-D09A-4F44-BE31-E8C9CCDE5430}">
      <dgm:prSet/>
      <dgm:spPr/>
      <dgm:t>
        <a:bodyPr/>
        <a:lstStyle/>
        <a:p>
          <a:endParaRPr lang="zh-CN" altLang="en-US"/>
        </a:p>
      </dgm:t>
    </dgm:pt>
    <dgm:pt modelId="{0502E76A-B3A7-47A8-B717-2D769C6C5A82}" type="sibTrans" cxnId="{AB393D1C-D09A-4F44-BE31-E8C9CCDE5430}">
      <dgm:prSet/>
      <dgm:spPr/>
      <dgm:t>
        <a:bodyPr/>
        <a:lstStyle/>
        <a:p>
          <a:endParaRPr lang="zh-CN" altLang="en-US"/>
        </a:p>
      </dgm:t>
    </dgm:pt>
    <dgm:pt modelId="{5E040CA3-8BCA-4BA1-876A-6CAB9DFE733B}">
      <dgm:prSet phldrT="[文本]"/>
      <dgm:spPr/>
      <dgm:t>
        <a:bodyPr/>
        <a:lstStyle/>
        <a:p>
          <a:r>
            <a:rPr lang="zh-CN" altLang="en-US" dirty="0"/>
            <a:t>需求说明</a:t>
          </a:r>
        </a:p>
      </dgm:t>
    </dgm:pt>
    <dgm:pt modelId="{4F8707E1-20C6-4C61-803A-1D258D856D76}" type="parTrans" cxnId="{FDC21231-C435-46F8-83B8-E52F320C8E8B}">
      <dgm:prSet/>
      <dgm:spPr/>
      <dgm:t>
        <a:bodyPr/>
        <a:lstStyle/>
        <a:p>
          <a:endParaRPr lang="zh-CN" altLang="en-US"/>
        </a:p>
      </dgm:t>
    </dgm:pt>
    <dgm:pt modelId="{ADD60BF4-41E5-47B4-B864-96875E67B5A7}" type="sibTrans" cxnId="{FDC21231-C435-46F8-83B8-E52F320C8E8B}">
      <dgm:prSet/>
      <dgm:spPr/>
      <dgm:t>
        <a:bodyPr/>
        <a:lstStyle/>
        <a:p>
          <a:endParaRPr lang="zh-CN" altLang="en-US"/>
        </a:p>
      </dgm:t>
    </dgm:pt>
    <dgm:pt modelId="{A70BB991-6204-49D5-9723-F35F7BAE7128}">
      <dgm:prSet phldrT="[文本]"/>
      <dgm:spPr/>
      <dgm:t>
        <a:bodyPr/>
        <a:lstStyle/>
        <a:p>
          <a:r>
            <a:rPr lang="zh-CN" altLang="en-US" dirty="0"/>
            <a:t>构造原型</a:t>
          </a:r>
        </a:p>
      </dgm:t>
    </dgm:pt>
    <dgm:pt modelId="{FBE84222-2B54-4A2B-AC1F-B5B4C4770B47}" type="parTrans" cxnId="{371A4409-0148-49FB-919C-DF3E1A7E159E}">
      <dgm:prSet/>
      <dgm:spPr/>
      <dgm:t>
        <a:bodyPr/>
        <a:lstStyle/>
        <a:p>
          <a:endParaRPr lang="zh-CN" altLang="en-US"/>
        </a:p>
      </dgm:t>
    </dgm:pt>
    <dgm:pt modelId="{F6D7C0CA-0DE4-47AF-82D1-B96112A79AE4}" type="sibTrans" cxnId="{371A4409-0148-49FB-919C-DF3E1A7E159E}">
      <dgm:prSet/>
      <dgm:spPr/>
      <dgm:t>
        <a:bodyPr/>
        <a:lstStyle/>
        <a:p>
          <a:endParaRPr lang="zh-CN" altLang="en-US"/>
        </a:p>
      </dgm:t>
    </dgm:pt>
    <dgm:pt modelId="{ED54A994-4F8D-4E69-8703-D56C8C885033}">
      <dgm:prSet phldrT="[文本]"/>
      <dgm:spPr/>
      <dgm:t>
        <a:bodyPr/>
        <a:lstStyle/>
        <a:p>
          <a:endParaRPr lang="zh-CN" altLang="en-US" dirty="0"/>
        </a:p>
      </dgm:t>
    </dgm:pt>
    <dgm:pt modelId="{FA2DC0AA-9818-47F3-AEE3-74FE083E2327}" type="parTrans" cxnId="{D8E04778-9121-4EB1-9D6F-D5019F35283E}">
      <dgm:prSet/>
      <dgm:spPr/>
      <dgm:t>
        <a:bodyPr/>
        <a:lstStyle/>
        <a:p>
          <a:endParaRPr lang="zh-CN" altLang="en-US"/>
        </a:p>
      </dgm:t>
    </dgm:pt>
    <dgm:pt modelId="{15EE2274-C953-45AA-BB13-65894D14A0E8}" type="sibTrans" cxnId="{D8E04778-9121-4EB1-9D6F-D5019F35283E}">
      <dgm:prSet/>
      <dgm:spPr/>
      <dgm:t>
        <a:bodyPr/>
        <a:lstStyle/>
        <a:p>
          <a:endParaRPr lang="zh-CN" altLang="en-US"/>
        </a:p>
      </dgm:t>
    </dgm:pt>
    <dgm:pt modelId="{551ADC50-9057-45EA-9B28-194AAD6EF5D9}">
      <dgm:prSet phldrT="[文本]"/>
      <dgm:spPr/>
      <dgm:t>
        <a:bodyPr/>
        <a:lstStyle/>
        <a:p>
          <a:r>
            <a:rPr lang="zh-CN" altLang="en-US" dirty="0"/>
            <a:t>原型</a:t>
          </a:r>
        </a:p>
      </dgm:t>
    </dgm:pt>
    <dgm:pt modelId="{8722A5C3-0887-4B84-AF75-D93B9A8CE339}" type="parTrans" cxnId="{814B5F1A-052E-410D-837E-80BB3556FF02}">
      <dgm:prSet/>
      <dgm:spPr/>
      <dgm:t>
        <a:bodyPr/>
        <a:lstStyle/>
        <a:p>
          <a:endParaRPr lang="zh-CN" altLang="en-US"/>
        </a:p>
      </dgm:t>
    </dgm:pt>
    <dgm:pt modelId="{A2308325-8DEA-4778-A2A1-2363FC5C18D9}" type="sibTrans" cxnId="{814B5F1A-052E-410D-837E-80BB3556FF02}">
      <dgm:prSet/>
      <dgm:spPr/>
      <dgm:t>
        <a:bodyPr/>
        <a:lstStyle/>
        <a:p>
          <a:endParaRPr lang="zh-CN" altLang="en-US"/>
        </a:p>
      </dgm:t>
    </dgm:pt>
    <dgm:pt modelId="{53A7247F-510B-4F2E-9B71-12254BEBB1F7}">
      <dgm:prSet phldrT="[文本]"/>
      <dgm:spPr/>
      <dgm:t>
        <a:bodyPr/>
        <a:lstStyle/>
        <a:p>
          <a:r>
            <a:rPr lang="zh-CN" altLang="en-US" dirty="0"/>
            <a:t>运行原型</a:t>
          </a:r>
        </a:p>
      </dgm:t>
    </dgm:pt>
    <dgm:pt modelId="{BD7F7369-7755-4932-9739-07BE80715866}" type="parTrans" cxnId="{4581F533-9947-4823-A432-B252C8FE63A7}">
      <dgm:prSet/>
      <dgm:spPr/>
      <dgm:t>
        <a:bodyPr/>
        <a:lstStyle/>
        <a:p>
          <a:endParaRPr lang="zh-CN" altLang="en-US"/>
        </a:p>
      </dgm:t>
    </dgm:pt>
    <dgm:pt modelId="{C3C23CA6-1239-4131-9E00-3853640F6C25}" type="sibTrans" cxnId="{4581F533-9947-4823-A432-B252C8FE63A7}">
      <dgm:prSet/>
      <dgm:spPr/>
      <dgm:t>
        <a:bodyPr/>
        <a:lstStyle/>
        <a:p>
          <a:endParaRPr lang="zh-CN" altLang="en-US"/>
        </a:p>
      </dgm:t>
    </dgm:pt>
    <dgm:pt modelId="{58981489-0069-436E-A67F-B245EEC55581}">
      <dgm:prSet phldrT="[文本]"/>
      <dgm:spPr/>
      <dgm:t>
        <a:bodyPr/>
        <a:lstStyle/>
        <a:p>
          <a:endParaRPr lang="zh-CN" altLang="en-US" dirty="0"/>
        </a:p>
      </dgm:t>
    </dgm:pt>
    <dgm:pt modelId="{393DAD33-5BA9-47C6-B6C8-6D8A3F553ED1}" type="parTrans" cxnId="{16F80D4C-AB31-4024-AD43-23CC3EBBBD56}">
      <dgm:prSet/>
      <dgm:spPr/>
      <dgm:t>
        <a:bodyPr/>
        <a:lstStyle/>
        <a:p>
          <a:endParaRPr lang="zh-CN" altLang="en-US"/>
        </a:p>
      </dgm:t>
    </dgm:pt>
    <dgm:pt modelId="{8D5EA2A0-4DF4-4161-814B-75B881C244E5}" type="sibTrans" cxnId="{16F80D4C-AB31-4024-AD43-23CC3EBBBD56}">
      <dgm:prSet/>
      <dgm:spPr/>
      <dgm:t>
        <a:bodyPr/>
        <a:lstStyle/>
        <a:p>
          <a:endParaRPr lang="zh-CN" altLang="en-US"/>
        </a:p>
      </dgm:t>
    </dgm:pt>
    <dgm:pt modelId="{6485C4F0-036E-4362-8920-0ECE6048828B}">
      <dgm:prSet phldrT="[文本]"/>
      <dgm:spPr/>
      <dgm:t>
        <a:bodyPr/>
        <a:lstStyle/>
        <a:p>
          <a:r>
            <a:rPr lang="zh-CN" altLang="en-US" dirty="0"/>
            <a:t>评价原型</a:t>
          </a:r>
        </a:p>
      </dgm:t>
    </dgm:pt>
    <dgm:pt modelId="{CB14A9D4-0025-49E6-832F-EB3913DEC08D}" type="parTrans" cxnId="{6A79A6CB-8974-4044-955D-4CDF2222988F}">
      <dgm:prSet/>
      <dgm:spPr/>
      <dgm:t>
        <a:bodyPr/>
        <a:lstStyle/>
        <a:p>
          <a:endParaRPr lang="zh-CN" altLang="en-US"/>
        </a:p>
      </dgm:t>
    </dgm:pt>
    <dgm:pt modelId="{117DB762-E2AD-4F5D-A370-6F99A55A3661}" type="sibTrans" cxnId="{6A79A6CB-8974-4044-955D-4CDF2222988F}">
      <dgm:prSet/>
      <dgm:spPr/>
      <dgm:t>
        <a:bodyPr/>
        <a:lstStyle/>
        <a:p>
          <a:endParaRPr lang="zh-CN" altLang="en-US"/>
        </a:p>
      </dgm:t>
    </dgm:pt>
    <dgm:pt modelId="{C8A5E119-B97C-4E9E-BF71-EAEC256F0D18}">
      <dgm:prSet phldrT="[文本]"/>
      <dgm:spPr/>
      <dgm:t>
        <a:bodyPr/>
        <a:lstStyle/>
        <a:p>
          <a:endParaRPr lang="zh-CN" altLang="en-US" dirty="0"/>
        </a:p>
      </dgm:t>
    </dgm:pt>
    <dgm:pt modelId="{5706F9FB-08D5-4FBB-AD50-83AB17F23474}" type="parTrans" cxnId="{7E9E9C99-8EF0-49CF-AFDA-A3A30DE63D63}">
      <dgm:prSet/>
      <dgm:spPr/>
      <dgm:t>
        <a:bodyPr/>
        <a:lstStyle/>
        <a:p>
          <a:endParaRPr lang="zh-CN" altLang="en-US"/>
        </a:p>
      </dgm:t>
    </dgm:pt>
    <dgm:pt modelId="{D869A3DA-0A77-4493-9395-EC317BD79626}" type="sibTrans" cxnId="{7E9E9C99-8EF0-49CF-AFDA-A3A30DE63D63}">
      <dgm:prSet/>
      <dgm:spPr/>
      <dgm:t>
        <a:bodyPr/>
        <a:lstStyle/>
        <a:p>
          <a:endParaRPr lang="zh-CN" altLang="en-US"/>
        </a:p>
      </dgm:t>
    </dgm:pt>
    <dgm:pt modelId="{0D389252-20CD-4A74-A4DD-DA0A7A6321B0}">
      <dgm:prSet phldrT="[文本]"/>
      <dgm:spPr/>
      <dgm:t>
        <a:bodyPr/>
        <a:lstStyle/>
        <a:p>
          <a:r>
            <a:rPr lang="zh-CN" altLang="en-US" dirty="0"/>
            <a:t>修改意见</a:t>
          </a:r>
        </a:p>
      </dgm:t>
    </dgm:pt>
    <dgm:pt modelId="{D3873306-3165-4C2E-ACD6-CBE2FB9EFFE9}" type="parTrans" cxnId="{CDB4C1E6-A9B6-492C-92BF-967A5BC7CFDF}">
      <dgm:prSet/>
      <dgm:spPr/>
      <dgm:t>
        <a:bodyPr/>
        <a:lstStyle/>
        <a:p>
          <a:endParaRPr lang="zh-CN" altLang="en-US"/>
        </a:p>
      </dgm:t>
    </dgm:pt>
    <dgm:pt modelId="{AF842F71-BCA0-4BBE-BE77-14239AB61ADC}" type="sibTrans" cxnId="{CDB4C1E6-A9B6-492C-92BF-967A5BC7CFDF}">
      <dgm:prSet/>
      <dgm:spPr/>
      <dgm:t>
        <a:bodyPr/>
        <a:lstStyle/>
        <a:p>
          <a:endParaRPr lang="zh-CN" altLang="en-US"/>
        </a:p>
      </dgm:t>
    </dgm:pt>
    <dgm:pt modelId="{60A8A78E-25EC-4D08-81E8-A74C93753E53}">
      <dgm:prSet phldrT="[文本]"/>
      <dgm:spPr/>
      <dgm:t>
        <a:bodyPr/>
        <a:lstStyle/>
        <a:p>
          <a:endParaRPr lang="zh-CN" altLang="en-US" dirty="0"/>
        </a:p>
      </dgm:t>
    </dgm:pt>
    <dgm:pt modelId="{2F14892F-AFEC-4983-8A0E-930A545A63A3}" type="parTrans" cxnId="{876496BB-1128-46A4-843B-F5117CBFDD52}">
      <dgm:prSet/>
      <dgm:spPr/>
      <dgm:t>
        <a:bodyPr/>
        <a:lstStyle/>
        <a:p>
          <a:endParaRPr lang="zh-CN" altLang="en-US"/>
        </a:p>
      </dgm:t>
    </dgm:pt>
    <dgm:pt modelId="{61D2BE8E-5C5B-47F0-B15C-3C799178AFFD}" type="sibTrans" cxnId="{876496BB-1128-46A4-843B-F5117CBFDD52}">
      <dgm:prSet/>
      <dgm:spPr/>
      <dgm:t>
        <a:bodyPr/>
        <a:lstStyle/>
        <a:p>
          <a:endParaRPr lang="zh-CN" altLang="en-US"/>
        </a:p>
      </dgm:t>
    </dgm:pt>
    <dgm:pt modelId="{9369E60D-44F5-4472-9F36-76AD4D86E7FB}">
      <dgm:prSet phldrT="[文本]"/>
      <dgm:spPr/>
      <dgm:t>
        <a:bodyPr/>
        <a:lstStyle/>
        <a:p>
          <a:r>
            <a:rPr lang="en-US" altLang="zh-CN" dirty="0"/>
            <a:t> </a:t>
          </a:r>
          <a:endParaRPr lang="zh-CN" altLang="en-US" dirty="0"/>
        </a:p>
      </dgm:t>
    </dgm:pt>
    <dgm:pt modelId="{05F74741-325C-4838-BBAC-895569869B72}" type="sibTrans" cxnId="{5FAE0A2E-91D2-4F01-B573-1C4315545AE8}">
      <dgm:prSet/>
      <dgm:spPr/>
      <dgm:t>
        <a:bodyPr/>
        <a:lstStyle/>
        <a:p>
          <a:endParaRPr lang="zh-CN" altLang="en-US"/>
        </a:p>
      </dgm:t>
    </dgm:pt>
    <dgm:pt modelId="{A4330BBD-52F2-465D-AC37-832BB481622D}" type="parTrans" cxnId="{5FAE0A2E-91D2-4F01-B573-1C4315545AE8}">
      <dgm:prSet/>
      <dgm:spPr/>
      <dgm:t>
        <a:bodyPr/>
        <a:lstStyle/>
        <a:p>
          <a:endParaRPr lang="zh-CN" altLang="en-US"/>
        </a:p>
      </dgm:t>
    </dgm:pt>
    <dgm:pt modelId="{20CF324C-F5C8-4155-B11F-4B2CBDF6F8DF}" type="pres">
      <dgm:prSet presAssocID="{F8F76B28-6427-4187-9BD4-4DAA0BFD0FD6}" presName="linearFlow" presStyleCnt="0">
        <dgm:presLayoutVars>
          <dgm:dir/>
          <dgm:animLvl val="lvl"/>
          <dgm:resizeHandles val="exact"/>
        </dgm:presLayoutVars>
      </dgm:prSet>
      <dgm:spPr/>
    </dgm:pt>
    <dgm:pt modelId="{D76B1469-56C3-41A5-97FD-0A785E764706}" type="pres">
      <dgm:prSet presAssocID="{040D0600-739E-42E5-891C-AAD87CDD860E}" presName="composite" presStyleCnt="0"/>
      <dgm:spPr/>
    </dgm:pt>
    <dgm:pt modelId="{CBC05824-F999-4276-A309-997B3B7EF9CD}" type="pres">
      <dgm:prSet presAssocID="{040D0600-739E-42E5-891C-AAD87CDD860E}" presName="parentText" presStyleLbl="alignNode1" presStyleIdx="0" presStyleCnt="7">
        <dgm:presLayoutVars>
          <dgm:chMax val="1"/>
          <dgm:bulletEnabled val="1"/>
        </dgm:presLayoutVars>
      </dgm:prSet>
      <dgm:spPr/>
    </dgm:pt>
    <dgm:pt modelId="{90590829-FD11-4221-A3C4-64874ED83FD1}" type="pres">
      <dgm:prSet presAssocID="{040D0600-739E-42E5-891C-AAD87CDD860E}" presName="descendantText" presStyleLbl="alignAcc1" presStyleIdx="0" presStyleCnt="7">
        <dgm:presLayoutVars>
          <dgm:bulletEnabled val="1"/>
        </dgm:presLayoutVars>
      </dgm:prSet>
      <dgm:spPr/>
    </dgm:pt>
    <dgm:pt modelId="{6A6379FC-5533-4ED9-8544-885923323861}" type="pres">
      <dgm:prSet presAssocID="{EE4175C7-811B-4FBA-859A-D9915170A268}" presName="sp" presStyleCnt="0"/>
      <dgm:spPr/>
    </dgm:pt>
    <dgm:pt modelId="{2CA2A6FA-2BA4-4972-9FD1-D9DFBB1153B1}" type="pres">
      <dgm:prSet presAssocID="{25BB6454-45C8-4473-A6BD-8B82F9A2A60F}" presName="composite" presStyleCnt="0"/>
      <dgm:spPr/>
    </dgm:pt>
    <dgm:pt modelId="{80D92EE2-13DF-466F-B8CB-4608CD671B7A}" type="pres">
      <dgm:prSet presAssocID="{25BB6454-45C8-4473-A6BD-8B82F9A2A60F}" presName="parentText" presStyleLbl="alignNode1" presStyleIdx="1" presStyleCnt="7">
        <dgm:presLayoutVars>
          <dgm:chMax val="1"/>
          <dgm:bulletEnabled val="1"/>
        </dgm:presLayoutVars>
      </dgm:prSet>
      <dgm:spPr/>
    </dgm:pt>
    <dgm:pt modelId="{3CD6339A-AEF4-49AA-8F54-0A59DF787F56}" type="pres">
      <dgm:prSet presAssocID="{25BB6454-45C8-4473-A6BD-8B82F9A2A60F}" presName="descendantText" presStyleLbl="alignAcc1" presStyleIdx="1" presStyleCnt="7">
        <dgm:presLayoutVars>
          <dgm:bulletEnabled val="1"/>
        </dgm:presLayoutVars>
      </dgm:prSet>
      <dgm:spPr/>
    </dgm:pt>
    <dgm:pt modelId="{322235D7-EFD1-4823-9018-75E4CB6B9153}" type="pres">
      <dgm:prSet presAssocID="{0502E76A-B3A7-47A8-B717-2D769C6C5A82}" presName="sp" presStyleCnt="0"/>
      <dgm:spPr/>
    </dgm:pt>
    <dgm:pt modelId="{97AB710D-4EC0-4EC3-A344-CD3F068EC8A1}" type="pres">
      <dgm:prSet presAssocID="{9369E60D-44F5-4472-9F36-76AD4D86E7FB}" presName="composite" presStyleCnt="0"/>
      <dgm:spPr/>
    </dgm:pt>
    <dgm:pt modelId="{D2F5A9B1-4DB5-4767-88D7-62B892A5F4A9}" type="pres">
      <dgm:prSet presAssocID="{9369E60D-44F5-4472-9F36-76AD4D86E7FB}" presName="parentText" presStyleLbl="alignNode1" presStyleIdx="2" presStyleCnt="7">
        <dgm:presLayoutVars>
          <dgm:chMax val="1"/>
          <dgm:bulletEnabled val="1"/>
        </dgm:presLayoutVars>
      </dgm:prSet>
      <dgm:spPr/>
    </dgm:pt>
    <dgm:pt modelId="{9963BA4B-0F74-4952-9320-CF0BB15CA525}" type="pres">
      <dgm:prSet presAssocID="{9369E60D-44F5-4472-9F36-76AD4D86E7FB}" presName="descendantText" presStyleLbl="alignAcc1" presStyleIdx="2" presStyleCnt="7">
        <dgm:presLayoutVars>
          <dgm:bulletEnabled val="1"/>
        </dgm:presLayoutVars>
      </dgm:prSet>
      <dgm:spPr/>
    </dgm:pt>
    <dgm:pt modelId="{278BEDCE-91E8-49BE-AED0-AD5D6E017B6A}" type="pres">
      <dgm:prSet presAssocID="{05F74741-325C-4838-BBAC-895569869B72}" presName="sp" presStyleCnt="0"/>
      <dgm:spPr/>
    </dgm:pt>
    <dgm:pt modelId="{4910399C-E794-4792-A7B9-368FC9F79E72}" type="pres">
      <dgm:prSet presAssocID="{ED54A994-4F8D-4E69-8703-D56C8C885033}" presName="composite" presStyleCnt="0"/>
      <dgm:spPr/>
    </dgm:pt>
    <dgm:pt modelId="{EAC9DC2B-B3CC-4CD1-BC0D-13238B3D0759}" type="pres">
      <dgm:prSet presAssocID="{ED54A994-4F8D-4E69-8703-D56C8C885033}" presName="parentText" presStyleLbl="alignNode1" presStyleIdx="3" presStyleCnt="7">
        <dgm:presLayoutVars>
          <dgm:chMax val="1"/>
          <dgm:bulletEnabled val="1"/>
        </dgm:presLayoutVars>
      </dgm:prSet>
      <dgm:spPr/>
    </dgm:pt>
    <dgm:pt modelId="{A768F9C3-EBAC-40EF-8A59-EF5AC062C74E}" type="pres">
      <dgm:prSet presAssocID="{ED54A994-4F8D-4E69-8703-D56C8C885033}" presName="descendantText" presStyleLbl="alignAcc1" presStyleIdx="3" presStyleCnt="7">
        <dgm:presLayoutVars>
          <dgm:bulletEnabled val="1"/>
        </dgm:presLayoutVars>
      </dgm:prSet>
      <dgm:spPr/>
    </dgm:pt>
    <dgm:pt modelId="{E821D8E3-2F07-457D-8257-4D89DBBE9CF5}" type="pres">
      <dgm:prSet presAssocID="{15EE2274-C953-45AA-BB13-65894D14A0E8}" presName="sp" presStyleCnt="0"/>
      <dgm:spPr/>
    </dgm:pt>
    <dgm:pt modelId="{6A3936E3-8A7A-4603-9E15-FF72DF3E2E44}" type="pres">
      <dgm:prSet presAssocID="{58981489-0069-436E-A67F-B245EEC55581}" presName="composite" presStyleCnt="0"/>
      <dgm:spPr/>
    </dgm:pt>
    <dgm:pt modelId="{6E16C4D1-6DB3-4D35-89B0-8DFB91361C50}" type="pres">
      <dgm:prSet presAssocID="{58981489-0069-436E-A67F-B245EEC55581}" presName="parentText" presStyleLbl="alignNode1" presStyleIdx="4" presStyleCnt="7">
        <dgm:presLayoutVars>
          <dgm:chMax val="1"/>
          <dgm:bulletEnabled val="1"/>
        </dgm:presLayoutVars>
      </dgm:prSet>
      <dgm:spPr/>
    </dgm:pt>
    <dgm:pt modelId="{ABE67C33-D9AA-478D-A151-2A9A268B1068}" type="pres">
      <dgm:prSet presAssocID="{58981489-0069-436E-A67F-B245EEC55581}" presName="descendantText" presStyleLbl="alignAcc1" presStyleIdx="4" presStyleCnt="7">
        <dgm:presLayoutVars>
          <dgm:bulletEnabled val="1"/>
        </dgm:presLayoutVars>
      </dgm:prSet>
      <dgm:spPr/>
    </dgm:pt>
    <dgm:pt modelId="{9E41FD5A-71DF-4235-B379-2AA1A875BC98}" type="pres">
      <dgm:prSet presAssocID="{8D5EA2A0-4DF4-4161-814B-75B881C244E5}" presName="sp" presStyleCnt="0"/>
      <dgm:spPr/>
    </dgm:pt>
    <dgm:pt modelId="{0491D6F5-692F-4573-853B-2583934778A9}" type="pres">
      <dgm:prSet presAssocID="{C8A5E119-B97C-4E9E-BF71-EAEC256F0D18}" presName="composite" presStyleCnt="0"/>
      <dgm:spPr/>
    </dgm:pt>
    <dgm:pt modelId="{567D31E5-8400-4372-A8E8-1A032CB79542}" type="pres">
      <dgm:prSet presAssocID="{C8A5E119-B97C-4E9E-BF71-EAEC256F0D18}" presName="parentText" presStyleLbl="alignNode1" presStyleIdx="5" presStyleCnt="7">
        <dgm:presLayoutVars>
          <dgm:chMax val="1"/>
          <dgm:bulletEnabled val="1"/>
        </dgm:presLayoutVars>
      </dgm:prSet>
      <dgm:spPr/>
    </dgm:pt>
    <dgm:pt modelId="{A5B0A418-11E4-4849-A95B-C4FE10618B87}" type="pres">
      <dgm:prSet presAssocID="{C8A5E119-B97C-4E9E-BF71-EAEC256F0D18}" presName="descendantText" presStyleLbl="alignAcc1" presStyleIdx="5" presStyleCnt="7">
        <dgm:presLayoutVars>
          <dgm:bulletEnabled val="1"/>
        </dgm:presLayoutVars>
      </dgm:prSet>
      <dgm:spPr/>
    </dgm:pt>
    <dgm:pt modelId="{393182AB-8314-49EB-86A9-AF115FE244ED}" type="pres">
      <dgm:prSet presAssocID="{D869A3DA-0A77-4493-9395-EC317BD79626}" presName="sp" presStyleCnt="0"/>
      <dgm:spPr/>
    </dgm:pt>
    <dgm:pt modelId="{1EED2FD8-87AA-4417-93CE-96ED34FF7751}" type="pres">
      <dgm:prSet presAssocID="{60A8A78E-25EC-4D08-81E8-A74C93753E53}" presName="composite" presStyleCnt="0"/>
      <dgm:spPr/>
    </dgm:pt>
    <dgm:pt modelId="{DAF7DBDC-4901-4610-A54F-2B94AD884465}" type="pres">
      <dgm:prSet presAssocID="{60A8A78E-25EC-4D08-81E8-A74C93753E53}" presName="parentText" presStyleLbl="alignNode1" presStyleIdx="6" presStyleCnt="7">
        <dgm:presLayoutVars>
          <dgm:chMax val="1"/>
          <dgm:bulletEnabled val="1"/>
        </dgm:presLayoutVars>
      </dgm:prSet>
      <dgm:spPr/>
    </dgm:pt>
    <dgm:pt modelId="{B4992D84-8836-4E7B-AD46-8CCB887E7B0C}" type="pres">
      <dgm:prSet presAssocID="{60A8A78E-25EC-4D08-81E8-A74C93753E53}" presName="descendantText" presStyleLbl="alignAcc1" presStyleIdx="6" presStyleCnt="7">
        <dgm:presLayoutVars>
          <dgm:bulletEnabled val="1"/>
        </dgm:presLayoutVars>
      </dgm:prSet>
      <dgm:spPr/>
    </dgm:pt>
  </dgm:ptLst>
  <dgm:cxnLst>
    <dgm:cxn modelId="{371A4409-0148-49FB-919C-DF3E1A7E159E}" srcId="{9369E60D-44F5-4472-9F36-76AD4D86E7FB}" destId="{A70BB991-6204-49D5-9723-F35F7BAE7128}" srcOrd="0" destOrd="0" parTransId="{FBE84222-2B54-4A2B-AC1F-B5B4C4770B47}" sibTransId="{F6D7C0CA-0DE4-47AF-82D1-B96112A79AE4}"/>
    <dgm:cxn modelId="{814B5F1A-052E-410D-837E-80BB3556FF02}" srcId="{ED54A994-4F8D-4E69-8703-D56C8C885033}" destId="{551ADC50-9057-45EA-9B28-194AAD6EF5D9}" srcOrd="0" destOrd="0" parTransId="{8722A5C3-0887-4B84-AF75-D93B9A8CE339}" sibTransId="{A2308325-8DEA-4778-A2A1-2363FC5C18D9}"/>
    <dgm:cxn modelId="{AB393D1C-D09A-4F44-BE31-E8C9CCDE5430}" srcId="{F8F76B28-6427-4187-9BD4-4DAA0BFD0FD6}" destId="{25BB6454-45C8-4473-A6BD-8B82F9A2A60F}" srcOrd="1" destOrd="0" parTransId="{49BD14C0-3E9A-4E7D-8AC9-3D7437D1D01E}" sibTransId="{0502E76A-B3A7-47A8-B717-2D769C6C5A82}"/>
    <dgm:cxn modelId="{5FAE0A2E-91D2-4F01-B573-1C4315545AE8}" srcId="{F8F76B28-6427-4187-9BD4-4DAA0BFD0FD6}" destId="{9369E60D-44F5-4472-9F36-76AD4D86E7FB}" srcOrd="2" destOrd="0" parTransId="{A4330BBD-52F2-465D-AC37-832BB481622D}" sibTransId="{05F74741-325C-4838-BBAC-895569869B72}"/>
    <dgm:cxn modelId="{85AE602E-2D00-440C-9B71-C4BA1EF0C720}" type="presOf" srcId="{F8F76B28-6427-4187-9BD4-4DAA0BFD0FD6}" destId="{20CF324C-F5C8-4155-B11F-4B2CBDF6F8DF}" srcOrd="0" destOrd="0" presId="urn:microsoft.com/office/officeart/2005/8/layout/chevron2"/>
    <dgm:cxn modelId="{FDC21231-C435-46F8-83B8-E52F320C8E8B}" srcId="{25BB6454-45C8-4473-A6BD-8B82F9A2A60F}" destId="{5E040CA3-8BCA-4BA1-876A-6CAB9DFE733B}" srcOrd="0" destOrd="0" parTransId="{4F8707E1-20C6-4C61-803A-1D258D856D76}" sibTransId="{ADD60BF4-41E5-47B4-B864-96875E67B5A7}"/>
    <dgm:cxn modelId="{4581F533-9947-4823-A432-B252C8FE63A7}" srcId="{58981489-0069-436E-A67F-B245EEC55581}" destId="{53A7247F-510B-4F2E-9B71-12254BEBB1F7}" srcOrd="0" destOrd="0" parTransId="{BD7F7369-7755-4932-9739-07BE80715866}" sibTransId="{C3C23CA6-1239-4131-9E00-3853640F6C25}"/>
    <dgm:cxn modelId="{9404D738-6CF4-403C-B651-C4995CD86C31}" type="presOf" srcId="{4D19CD74-5265-443B-9230-1AB16EE28763}" destId="{90590829-FD11-4221-A3C4-64874ED83FD1}" srcOrd="0" destOrd="0" presId="urn:microsoft.com/office/officeart/2005/8/layout/chevron2"/>
    <dgm:cxn modelId="{E8B4563D-A6D7-4C59-BED3-D025DB709D12}" type="presOf" srcId="{25BB6454-45C8-4473-A6BD-8B82F9A2A60F}" destId="{80D92EE2-13DF-466F-B8CB-4608CD671B7A}" srcOrd="0" destOrd="0" presId="urn:microsoft.com/office/officeart/2005/8/layout/chevron2"/>
    <dgm:cxn modelId="{04C2635E-BA4F-4FFB-8B73-08B82ED425C5}" type="presOf" srcId="{551ADC50-9057-45EA-9B28-194AAD6EF5D9}" destId="{A768F9C3-EBAC-40EF-8A59-EF5AC062C74E}" srcOrd="0" destOrd="0" presId="urn:microsoft.com/office/officeart/2005/8/layout/chevron2"/>
    <dgm:cxn modelId="{4CD33B60-906E-4A8E-B90B-84BD106FF141}" type="presOf" srcId="{040D0600-739E-42E5-891C-AAD87CDD860E}" destId="{CBC05824-F999-4276-A309-997B3B7EF9CD}" srcOrd="0" destOrd="0" presId="urn:microsoft.com/office/officeart/2005/8/layout/chevron2"/>
    <dgm:cxn modelId="{E5850541-1E43-4004-AEE4-BA86098B8D0B}" type="presOf" srcId="{0D389252-20CD-4A74-A4DD-DA0A7A6321B0}" destId="{B4992D84-8836-4E7B-AD46-8CCB887E7B0C}" srcOrd="0" destOrd="0" presId="urn:microsoft.com/office/officeart/2005/8/layout/chevron2"/>
    <dgm:cxn modelId="{C6DD8E62-27B9-4191-BE87-94DDA36E9055}" type="presOf" srcId="{5E040CA3-8BCA-4BA1-876A-6CAB9DFE733B}" destId="{3CD6339A-AEF4-49AA-8F54-0A59DF787F56}" srcOrd="0" destOrd="0" presId="urn:microsoft.com/office/officeart/2005/8/layout/chevron2"/>
    <dgm:cxn modelId="{2481AC49-2614-4464-B821-690A91CEC691}" type="presOf" srcId="{C8A5E119-B97C-4E9E-BF71-EAEC256F0D18}" destId="{567D31E5-8400-4372-A8E8-1A032CB79542}" srcOrd="0" destOrd="0" presId="urn:microsoft.com/office/officeart/2005/8/layout/chevron2"/>
    <dgm:cxn modelId="{16F80D4C-AB31-4024-AD43-23CC3EBBBD56}" srcId="{F8F76B28-6427-4187-9BD4-4DAA0BFD0FD6}" destId="{58981489-0069-436E-A67F-B245EEC55581}" srcOrd="4" destOrd="0" parTransId="{393DAD33-5BA9-47C6-B6C8-6D8A3F553ED1}" sibTransId="{8D5EA2A0-4DF4-4161-814B-75B881C244E5}"/>
    <dgm:cxn modelId="{E7BB5A73-FAAE-409C-9DC3-A272A6F3FDC6}" srcId="{040D0600-739E-42E5-891C-AAD87CDD860E}" destId="{4D19CD74-5265-443B-9230-1AB16EE28763}" srcOrd="0" destOrd="0" parTransId="{72A59A48-C7B4-4E4B-AFC6-ECA18992423F}" sibTransId="{9BACDD6D-1512-47B0-B28F-CE6604C62ACC}"/>
    <dgm:cxn modelId="{D8E04778-9121-4EB1-9D6F-D5019F35283E}" srcId="{F8F76B28-6427-4187-9BD4-4DAA0BFD0FD6}" destId="{ED54A994-4F8D-4E69-8703-D56C8C885033}" srcOrd="3" destOrd="0" parTransId="{FA2DC0AA-9818-47F3-AEE3-74FE083E2327}" sibTransId="{15EE2274-C953-45AA-BB13-65894D14A0E8}"/>
    <dgm:cxn modelId="{46379480-9C55-404F-8B91-E2294BA0AD42}" type="presOf" srcId="{60A8A78E-25EC-4D08-81E8-A74C93753E53}" destId="{DAF7DBDC-4901-4610-A54F-2B94AD884465}" srcOrd="0" destOrd="0" presId="urn:microsoft.com/office/officeart/2005/8/layout/chevron2"/>
    <dgm:cxn modelId="{B2820485-200C-4D2A-8D6C-1EDF5E5CA8DA}" type="presOf" srcId="{6485C4F0-036E-4362-8920-0ECE6048828B}" destId="{A5B0A418-11E4-4849-A95B-C4FE10618B87}" srcOrd="0" destOrd="0" presId="urn:microsoft.com/office/officeart/2005/8/layout/chevron2"/>
    <dgm:cxn modelId="{BF0C0785-21FA-4367-97AB-63AA1052B762}" type="presOf" srcId="{58981489-0069-436E-A67F-B245EEC55581}" destId="{6E16C4D1-6DB3-4D35-89B0-8DFB91361C50}" srcOrd="0" destOrd="0" presId="urn:microsoft.com/office/officeart/2005/8/layout/chevron2"/>
    <dgm:cxn modelId="{7E9E9C99-8EF0-49CF-AFDA-A3A30DE63D63}" srcId="{F8F76B28-6427-4187-9BD4-4DAA0BFD0FD6}" destId="{C8A5E119-B97C-4E9E-BF71-EAEC256F0D18}" srcOrd="5" destOrd="0" parTransId="{5706F9FB-08D5-4FBB-AD50-83AB17F23474}" sibTransId="{D869A3DA-0A77-4493-9395-EC317BD79626}"/>
    <dgm:cxn modelId="{A4481CB3-E81E-4A1F-9F4D-C76920E42D9B}" srcId="{F8F76B28-6427-4187-9BD4-4DAA0BFD0FD6}" destId="{040D0600-739E-42E5-891C-AAD87CDD860E}" srcOrd="0" destOrd="0" parTransId="{9087AB8D-A6D0-4FBD-9CB3-342B928EB85D}" sibTransId="{EE4175C7-811B-4FBA-859A-D9915170A268}"/>
    <dgm:cxn modelId="{607EBBBA-3F5C-451D-BF39-4A4E015C5AFD}" type="presOf" srcId="{ED54A994-4F8D-4E69-8703-D56C8C885033}" destId="{EAC9DC2B-B3CC-4CD1-BC0D-13238B3D0759}" srcOrd="0" destOrd="0" presId="urn:microsoft.com/office/officeart/2005/8/layout/chevron2"/>
    <dgm:cxn modelId="{876496BB-1128-46A4-843B-F5117CBFDD52}" srcId="{F8F76B28-6427-4187-9BD4-4DAA0BFD0FD6}" destId="{60A8A78E-25EC-4D08-81E8-A74C93753E53}" srcOrd="6" destOrd="0" parTransId="{2F14892F-AFEC-4983-8A0E-930A545A63A3}" sibTransId="{61D2BE8E-5C5B-47F0-B15C-3C799178AFFD}"/>
    <dgm:cxn modelId="{6A79A6CB-8974-4044-955D-4CDF2222988F}" srcId="{C8A5E119-B97C-4E9E-BF71-EAEC256F0D18}" destId="{6485C4F0-036E-4362-8920-0ECE6048828B}" srcOrd="0" destOrd="0" parTransId="{CB14A9D4-0025-49E6-832F-EB3913DEC08D}" sibTransId="{117DB762-E2AD-4F5D-A370-6F99A55A3661}"/>
    <dgm:cxn modelId="{C95377D7-06A3-451A-AC2A-42C5584FE5AB}" type="presOf" srcId="{9369E60D-44F5-4472-9F36-76AD4D86E7FB}" destId="{D2F5A9B1-4DB5-4767-88D7-62B892A5F4A9}" srcOrd="0" destOrd="0" presId="urn:microsoft.com/office/officeart/2005/8/layout/chevron2"/>
    <dgm:cxn modelId="{0B3116DE-EBC8-46D3-8D13-C83B999315FB}" type="presOf" srcId="{A70BB991-6204-49D5-9723-F35F7BAE7128}" destId="{9963BA4B-0F74-4952-9320-CF0BB15CA525}" srcOrd="0" destOrd="0" presId="urn:microsoft.com/office/officeart/2005/8/layout/chevron2"/>
    <dgm:cxn modelId="{FC174FE0-A2E8-4509-95A4-FEB0F756FA4C}" type="presOf" srcId="{53A7247F-510B-4F2E-9B71-12254BEBB1F7}" destId="{ABE67C33-D9AA-478D-A151-2A9A268B1068}" srcOrd="0" destOrd="0" presId="urn:microsoft.com/office/officeart/2005/8/layout/chevron2"/>
    <dgm:cxn modelId="{CDB4C1E6-A9B6-492C-92BF-967A5BC7CFDF}" srcId="{60A8A78E-25EC-4D08-81E8-A74C93753E53}" destId="{0D389252-20CD-4A74-A4DD-DA0A7A6321B0}" srcOrd="0" destOrd="0" parTransId="{D3873306-3165-4C2E-ACD6-CBE2FB9EFFE9}" sibTransId="{AF842F71-BCA0-4BBE-BE77-14239AB61ADC}"/>
    <dgm:cxn modelId="{CE336E25-D9BF-4479-943B-058CE92C7BFC}" type="presParOf" srcId="{20CF324C-F5C8-4155-B11F-4B2CBDF6F8DF}" destId="{D76B1469-56C3-41A5-97FD-0A785E764706}" srcOrd="0" destOrd="0" presId="urn:microsoft.com/office/officeart/2005/8/layout/chevron2"/>
    <dgm:cxn modelId="{EABEF975-DAF5-4931-82B7-A183558C9E0F}" type="presParOf" srcId="{D76B1469-56C3-41A5-97FD-0A785E764706}" destId="{CBC05824-F999-4276-A309-997B3B7EF9CD}" srcOrd="0" destOrd="0" presId="urn:microsoft.com/office/officeart/2005/8/layout/chevron2"/>
    <dgm:cxn modelId="{6BFD6C14-026A-466B-B40E-6F7491C718BA}" type="presParOf" srcId="{D76B1469-56C3-41A5-97FD-0A785E764706}" destId="{90590829-FD11-4221-A3C4-64874ED83FD1}" srcOrd="1" destOrd="0" presId="urn:microsoft.com/office/officeart/2005/8/layout/chevron2"/>
    <dgm:cxn modelId="{35DC9DC6-E859-43EB-9B56-990A0650F705}" type="presParOf" srcId="{20CF324C-F5C8-4155-B11F-4B2CBDF6F8DF}" destId="{6A6379FC-5533-4ED9-8544-885923323861}" srcOrd="1" destOrd="0" presId="urn:microsoft.com/office/officeart/2005/8/layout/chevron2"/>
    <dgm:cxn modelId="{BB084EF2-6170-4276-96BA-379B26AE7FCE}" type="presParOf" srcId="{20CF324C-F5C8-4155-B11F-4B2CBDF6F8DF}" destId="{2CA2A6FA-2BA4-4972-9FD1-D9DFBB1153B1}" srcOrd="2" destOrd="0" presId="urn:microsoft.com/office/officeart/2005/8/layout/chevron2"/>
    <dgm:cxn modelId="{FE57384A-D118-4223-81A0-80999DB3D62A}" type="presParOf" srcId="{2CA2A6FA-2BA4-4972-9FD1-D9DFBB1153B1}" destId="{80D92EE2-13DF-466F-B8CB-4608CD671B7A}" srcOrd="0" destOrd="0" presId="urn:microsoft.com/office/officeart/2005/8/layout/chevron2"/>
    <dgm:cxn modelId="{0D526EF2-D356-4C68-9603-DE380FCB2080}" type="presParOf" srcId="{2CA2A6FA-2BA4-4972-9FD1-D9DFBB1153B1}" destId="{3CD6339A-AEF4-49AA-8F54-0A59DF787F56}" srcOrd="1" destOrd="0" presId="urn:microsoft.com/office/officeart/2005/8/layout/chevron2"/>
    <dgm:cxn modelId="{C036F350-C579-4626-9D33-B7F1BCB87D18}" type="presParOf" srcId="{20CF324C-F5C8-4155-B11F-4B2CBDF6F8DF}" destId="{322235D7-EFD1-4823-9018-75E4CB6B9153}" srcOrd="3" destOrd="0" presId="urn:microsoft.com/office/officeart/2005/8/layout/chevron2"/>
    <dgm:cxn modelId="{4AE0D477-C51F-4A00-ACAB-06EB860C31B0}" type="presParOf" srcId="{20CF324C-F5C8-4155-B11F-4B2CBDF6F8DF}" destId="{97AB710D-4EC0-4EC3-A344-CD3F068EC8A1}" srcOrd="4" destOrd="0" presId="urn:microsoft.com/office/officeart/2005/8/layout/chevron2"/>
    <dgm:cxn modelId="{4D22D7DE-3F59-4C19-9176-7288772000FC}" type="presParOf" srcId="{97AB710D-4EC0-4EC3-A344-CD3F068EC8A1}" destId="{D2F5A9B1-4DB5-4767-88D7-62B892A5F4A9}" srcOrd="0" destOrd="0" presId="urn:microsoft.com/office/officeart/2005/8/layout/chevron2"/>
    <dgm:cxn modelId="{B3054158-B22A-472E-8DF7-15655C4E0920}" type="presParOf" srcId="{97AB710D-4EC0-4EC3-A344-CD3F068EC8A1}" destId="{9963BA4B-0F74-4952-9320-CF0BB15CA525}" srcOrd="1" destOrd="0" presId="urn:microsoft.com/office/officeart/2005/8/layout/chevron2"/>
    <dgm:cxn modelId="{1CF552AC-6C9F-4581-A685-93913A475CC0}" type="presParOf" srcId="{20CF324C-F5C8-4155-B11F-4B2CBDF6F8DF}" destId="{278BEDCE-91E8-49BE-AED0-AD5D6E017B6A}" srcOrd="5" destOrd="0" presId="urn:microsoft.com/office/officeart/2005/8/layout/chevron2"/>
    <dgm:cxn modelId="{08BDB01C-0E0D-4C91-92C3-17550EE779EB}" type="presParOf" srcId="{20CF324C-F5C8-4155-B11F-4B2CBDF6F8DF}" destId="{4910399C-E794-4792-A7B9-368FC9F79E72}" srcOrd="6" destOrd="0" presId="urn:microsoft.com/office/officeart/2005/8/layout/chevron2"/>
    <dgm:cxn modelId="{75990E1A-2FBE-45EF-A3DA-F8C4520D1862}" type="presParOf" srcId="{4910399C-E794-4792-A7B9-368FC9F79E72}" destId="{EAC9DC2B-B3CC-4CD1-BC0D-13238B3D0759}" srcOrd="0" destOrd="0" presId="urn:microsoft.com/office/officeart/2005/8/layout/chevron2"/>
    <dgm:cxn modelId="{F493B8DE-D4A8-4A6D-A3EB-4655004146C5}" type="presParOf" srcId="{4910399C-E794-4792-A7B9-368FC9F79E72}" destId="{A768F9C3-EBAC-40EF-8A59-EF5AC062C74E}" srcOrd="1" destOrd="0" presId="urn:microsoft.com/office/officeart/2005/8/layout/chevron2"/>
    <dgm:cxn modelId="{96BE1291-9064-4137-A0E4-6780E1C125D7}" type="presParOf" srcId="{20CF324C-F5C8-4155-B11F-4B2CBDF6F8DF}" destId="{E821D8E3-2F07-457D-8257-4D89DBBE9CF5}" srcOrd="7" destOrd="0" presId="urn:microsoft.com/office/officeart/2005/8/layout/chevron2"/>
    <dgm:cxn modelId="{AB9F22CE-A3CF-4933-AA4D-499445840E07}" type="presParOf" srcId="{20CF324C-F5C8-4155-B11F-4B2CBDF6F8DF}" destId="{6A3936E3-8A7A-4603-9E15-FF72DF3E2E44}" srcOrd="8" destOrd="0" presId="urn:microsoft.com/office/officeart/2005/8/layout/chevron2"/>
    <dgm:cxn modelId="{822A96F5-45BA-4F9B-938D-BD794B0715D7}" type="presParOf" srcId="{6A3936E3-8A7A-4603-9E15-FF72DF3E2E44}" destId="{6E16C4D1-6DB3-4D35-89B0-8DFB91361C50}" srcOrd="0" destOrd="0" presId="urn:microsoft.com/office/officeart/2005/8/layout/chevron2"/>
    <dgm:cxn modelId="{42057D6F-0E3C-435C-B0E2-7F8FAC6AC774}" type="presParOf" srcId="{6A3936E3-8A7A-4603-9E15-FF72DF3E2E44}" destId="{ABE67C33-D9AA-478D-A151-2A9A268B1068}" srcOrd="1" destOrd="0" presId="urn:microsoft.com/office/officeart/2005/8/layout/chevron2"/>
    <dgm:cxn modelId="{8387FF76-784B-4DD8-92FC-492985337959}" type="presParOf" srcId="{20CF324C-F5C8-4155-B11F-4B2CBDF6F8DF}" destId="{9E41FD5A-71DF-4235-B379-2AA1A875BC98}" srcOrd="9" destOrd="0" presId="urn:microsoft.com/office/officeart/2005/8/layout/chevron2"/>
    <dgm:cxn modelId="{740A6FD2-8A6D-4063-B3B4-EFED73287B57}" type="presParOf" srcId="{20CF324C-F5C8-4155-B11F-4B2CBDF6F8DF}" destId="{0491D6F5-692F-4573-853B-2583934778A9}" srcOrd="10" destOrd="0" presId="urn:microsoft.com/office/officeart/2005/8/layout/chevron2"/>
    <dgm:cxn modelId="{57C7E909-2AAB-4C64-96F0-C9BE906B6775}" type="presParOf" srcId="{0491D6F5-692F-4573-853B-2583934778A9}" destId="{567D31E5-8400-4372-A8E8-1A032CB79542}" srcOrd="0" destOrd="0" presId="urn:microsoft.com/office/officeart/2005/8/layout/chevron2"/>
    <dgm:cxn modelId="{CE240EDC-F820-4EE0-9518-EB6D1E47EDAC}" type="presParOf" srcId="{0491D6F5-692F-4573-853B-2583934778A9}" destId="{A5B0A418-11E4-4849-A95B-C4FE10618B87}" srcOrd="1" destOrd="0" presId="urn:microsoft.com/office/officeart/2005/8/layout/chevron2"/>
    <dgm:cxn modelId="{B94BFD01-87AA-4AF3-995F-F16C57757909}" type="presParOf" srcId="{20CF324C-F5C8-4155-B11F-4B2CBDF6F8DF}" destId="{393182AB-8314-49EB-86A9-AF115FE244ED}" srcOrd="11" destOrd="0" presId="urn:microsoft.com/office/officeart/2005/8/layout/chevron2"/>
    <dgm:cxn modelId="{B826DBB2-DCB4-4975-926F-CB0EFF2C406B}" type="presParOf" srcId="{20CF324C-F5C8-4155-B11F-4B2CBDF6F8DF}" destId="{1EED2FD8-87AA-4417-93CE-96ED34FF7751}" srcOrd="12" destOrd="0" presId="urn:microsoft.com/office/officeart/2005/8/layout/chevron2"/>
    <dgm:cxn modelId="{BB63C832-9390-4907-A9C7-2806434F3013}" type="presParOf" srcId="{1EED2FD8-87AA-4417-93CE-96ED34FF7751}" destId="{DAF7DBDC-4901-4610-A54F-2B94AD884465}" srcOrd="0" destOrd="0" presId="urn:microsoft.com/office/officeart/2005/8/layout/chevron2"/>
    <dgm:cxn modelId="{3103DE76-AD95-4995-A80B-8FB3170CB03E}" type="presParOf" srcId="{1EED2FD8-87AA-4417-93CE-96ED34FF7751}" destId="{B4992D84-8836-4E7B-AD46-8CCB887E7B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61F5E0-5A04-4544-BD5A-7EEE5F9F7505}" type="doc">
      <dgm:prSet loTypeId="urn:microsoft.com/office/officeart/2005/8/layout/cycle8#1" loCatId="cycle" qsTypeId="urn:microsoft.com/office/officeart/2005/8/quickstyle/simple5#1" qsCatId="simple" csTypeId="urn:microsoft.com/office/officeart/2005/8/colors/colorful5#2" csCatId="colorful" phldr="1"/>
      <dgm:spPr/>
    </dgm:pt>
    <dgm:pt modelId="{D0F26718-3F08-4EDF-866B-3B7BFC184FBA}">
      <dgm:prSet phldrT="[文本]"/>
      <dgm:spPr/>
      <dgm:t>
        <a:bodyPr/>
        <a:lstStyle/>
        <a:p>
          <a:r>
            <a:rPr lang="en-US" altLang="zh-CN" dirty="0"/>
            <a:t>1</a:t>
          </a:r>
          <a:r>
            <a:rPr lang="zh-CN" altLang="en-US" dirty="0"/>
            <a:t>快速分析</a:t>
          </a:r>
        </a:p>
      </dgm:t>
    </dgm:pt>
    <dgm:pt modelId="{89FAF1FC-32C8-4B23-8FB5-49ADEC099BD1}" type="parTrans" cxnId="{854F295D-BF9E-4936-9346-92ADB5FFCD32}">
      <dgm:prSet/>
      <dgm:spPr/>
      <dgm:t>
        <a:bodyPr/>
        <a:lstStyle/>
        <a:p>
          <a:endParaRPr lang="zh-CN" altLang="en-US"/>
        </a:p>
      </dgm:t>
    </dgm:pt>
    <dgm:pt modelId="{7B554435-C443-492F-B366-0FB041F0E40C}" type="sibTrans" cxnId="{854F295D-BF9E-4936-9346-92ADB5FFCD32}">
      <dgm:prSet/>
      <dgm:spPr/>
      <dgm:t>
        <a:bodyPr/>
        <a:lstStyle/>
        <a:p>
          <a:endParaRPr lang="zh-CN" altLang="en-US"/>
        </a:p>
      </dgm:t>
    </dgm:pt>
    <dgm:pt modelId="{5E076D18-B658-4443-B580-5F0C3268D60D}">
      <dgm:prSet phldrT="[文本]"/>
      <dgm:spPr/>
      <dgm:t>
        <a:bodyPr/>
        <a:lstStyle/>
        <a:p>
          <a:r>
            <a:rPr lang="en-US" altLang="zh-CN" dirty="0"/>
            <a:t>3</a:t>
          </a:r>
          <a:r>
            <a:rPr lang="zh-CN" altLang="en-US" dirty="0"/>
            <a:t>运行</a:t>
          </a:r>
        </a:p>
      </dgm:t>
    </dgm:pt>
    <dgm:pt modelId="{4CB01821-8EB1-4EFF-A5CA-B6A015E3C73C}" type="parTrans" cxnId="{44091D48-DBD4-43DE-8367-98B6893BA70A}">
      <dgm:prSet/>
      <dgm:spPr/>
      <dgm:t>
        <a:bodyPr/>
        <a:lstStyle/>
        <a:p>
          <a:endParaRPr lang="zh-CN" altLang="en-US"/>
        </a:p>
      </dgm:t>
    </dgm:pt>
    <dgm:pt modelId="{DA3F899F-C886-4D27-B267-3D87D76D2F95}" type="sibTrans" cxnId="{44091D48-DBD4-43DE-8367-98B6893BA70A}">
      <dgm:prSet/>
      <dgm:spPr/>
      <dgm:t>
        <a:bodyPr/>
        <a:lstStyle/>
        <a:p>
          <a:endParaRPr lang="zh-CN" altLang="en-US"/>
        </a:p>
      </dgm:t>
    </dgm:pt>
    <dgm:pt modelId="{4EA341E3-6AC1-4893-AC02-09F7F4D8889E}">
      <dgm:prSet phldrT="[文本]"/>
      <dgm:spPr/>
      <dgm:t>
        <a:bodyPr/>
        <a:lstStyle/>
        <a:p>
          <a:r>
            <a:rPr lang="en-US" altLang="zh-CN" dirty="0"/>
            <a:t>4</a:t>
          </a:r>
          <a:r>
            <a:rPr lang="zh-CN" altLang="en-US" dirty="0"/>
            <a:t>评价</a:t>
          </a:r>
        </a:p>
      </dgm:t>
    </dgm:pt>
    <dgm:pt modelId="{32723D81-4708-4407-805B-D8F6FD601978}" type="parTrans" cxnId="{80A50F04-4BF1-413F-A8F0-A81C14F529B5}">
      <dgm:prSet/>
      <dgm:spPr/>
      <dgm:t>
        <a:bodyPr/>
        <a:lstStyle/>
        <a:p>
          <a:endParaRPr lang="zh-CN" altLang="en-US"/>
        </a:p>
      </dgm:t>
    </dgm:pt>
    <dgm:pt modelId="{530A14AD-90EC-422D-AD0A-EA1CF66A3710}" type="sibTrans" cxnId="{80A50F04-4BF1-413F-A8F0-A81C14F529B5}">
      <dgm:prSet/>
      <dgm:spPr/>
      <dgm:t>
        <a:bodyPr/>
        <a:lstStyle/>
        <a:p>
          <a:endParaRPr lang="zh-CN" altLang="en-US"/>
        </a:p>
      </dgm:t>
    </dgm:pt>
    <dgm:pt modelId="{321B1FAB-719A-40AD-A1D9-EB179D04563D}">
      <dgm:prSet phldrT="[文本]"/>
      <dgm:spPr/>
      <dgm:t>
        <a:bodyPr/>
        <a:lstStyle/>
        <a:p>
          <a:r>
            <a:rPr lang="en-US" altLang="zh-CN" dirty="0"/>
            <a:t>2</a:t>
          </a:r>
          <a:r>
            <a:rPr lang="zh-CN" altLang="en-US" dirty="0"/>
            <a:t>构造</a:t>
          </a:r>
        </a:p>
      </dgm:t>
    </dgm:pt>
    <dgm:pt modelId="{DBAA106D-289B-4D03-B74A-2882DF9AF199}" type="parTrans" cxnId="{A0257402-6E6A-48A1-9ADC-AA564A77F47A}">
      <dgm:prSet/>
      <dgm:spPr/>
      <dgm:t>
        <a:bodyPr/>
        <a:lstStyle/>
        <a:p>
          <a:endParaRPr lang="zh-CN" altLang="en-US"/>
        </a:p>
      </dgm:t>
    </dgm:pt>
    <dgm:pt modelId="{3B73F377-E31A-4D6B-8388-66EE738041A1}" type="sibTrans" cxnId="{A0257402-6E6A-48A1-9ADC-AA564A77F47A}">
      <dgm:prSet/>
      <dgm:spPr/>
      <dgm:t>
        <a:bodyPr/>
        <a:lstStyle/>
        <a:p>
          <a:endParaRPr lang="zh-CN" altLang="en-US"/>
        </a:p>
      </dgm:t>
    </dgm:pt>
    <dgm:pt modelId="{FFF88AF8-F24A-4D64-A579-35AA7D0F43EF}" type="pres">
      <dgm:prSet presAssocID="{D361F5E0-5A04-4544-BD5A-7EEE5F9F7505}" presName="compositeShape" presStyleCnt="0">
        <dgm:presLayoutVars>
          <dgm:chMax val="7"/>
          <dgm:dir/>
          <dgm:resizeHandles val="exact"/>
        </dgm:presLayoutVars>
      </dgm:prSet>
      <dgm:spPr/>
    </dgm:pt>
    <dgm:pt modelId="{1463A652-AE8D-450B-9AD7-27C18069571B}" type="pres">
      <dgm:prSet presAssocID="{D361F5E0-5A04-4544-BD5A-7EEE5F9F7505}" presName="wedge1" presStyleLbl="node1" presStyleIdx="0" presStyleCnt="4"/>
      <dgm:spPr/>
    </dgm:pt>
    <dgm:pt modelId="{17FEF636-D74F-4919-B32D-64AE77C0C51B}" type="pres">
      <dgm:prSet presAssocID="{D361F5E0-5A04-4544-BD5A-7EEE5F9F7505}" presName="dummy1a" presStyleCnt="0"/>
      <dgm:spPr/>
    </dgm:pt>
    <dgm:pt modelId="{F01190D6-7EA5-4D36-BC23-D2A11BE253C3}" type="pres">
      <dgm:prSet presAssocID="{D361F5E0-5A04-4544-BD5A-7EEE5F9F7505}" presName="dummy1b" presStyleCnt="0"/>
      <dgm:spPr/>
    </dgm:pt>
    <dgm:pt modelId="{801C9F97-0B07-4696-AEAB-96EF0CDC64B3}" type="pres">
      <dgm:prSet presAssocID="{D361F5E0-5A04-4544-BD5A-7EEE5F9F7505}" presName="wedge1Tx" presStyleLbl="node1" presStyleIdx="0" presStyleCnt="4">
        <dgm:presLayoutVars>
          <dgm:chMax val="0"/>
          <dgm:chPref val="0"/>
          <dgm:bulletEnabled val="1"/>
        </dgm:presLayoutVars>
      </dgm:prSet>
      <dgm:spPr/>
    </dgm:pt>
    <dgm:pt modelId="{3A085A5A-876B-411D-971C-C943A63A84A3}" type="pres">
      <dgm:prSet presAssocID="{D361F5E0-5A04-4544-BD5A-7EEE5F9F7505}" presName="wedge2" presStyleLbl="node1" presStyleIdx="1" presStyleCnt="4"/>
      <dgm:spPr/>
    </dgm:pt>
    <dgm:pt modelId="{9AB2B7B0-8D18-400D-93D4-BAD8D7A56DC4}" type="pres">
      <dgm:prSet presAssocID="{D361F5E0-5A04-4544-BD5A-7EEE5F9F7505}" presName="dummy2a" presStyleCnt="0"/>
      <dgm:spPr/>
    </dgm:pt>
    <dgm:pt modelId="{FF421D2D-3C9C-4439-A6A7-CBD00E30DD78}" type="pres">
      <dgm:prSet presAssocID="{D361F5E0-5A04-4544-BD5A-7EEE5F9F7505}" presName="dummy2b" presStyleCnt="0"/>
      <dgm:spPr/>
    </dgm:pt>
    <dgm:pt modelId="{7CDD6D95-9922-4A31-B780-558F218432C0}" type="pres">
      <dgm:prSet presAssocID="{D361F5E0-5A04-4544-BD5A-7EEE5F9F7505}" presName="wedge2Tx" presStyleLbl="node1" presStyleIdx="1" presStyleCnt="4">
        <dgm:presLayoutVars>
          <dgm:chMax val="0"/>
          <dgm:chPref val="0"/>
          <dgm:bulletEnabled val="1"/>
        </dgm:presLayoutVars>
      </dgm:prSet>
      <dgm:spPr/>
    </dgm:pt>
    <dgm:pt modelId="{B0649164-02D4-4765-8056-65210CB0E830}" type="pres">
      <dgm:prSet presAssocID="{D361F5E0-5A04-4544-BD5A-7EEE5F9F7505}" presName="wedge3" presStyleLbl="node1" presStyleIdx="2" presStyleCnt="4"/>
      <dgm:spPr/>
    </dgm:pt>
    <dgm:pt modelId="{DAA03716-CA53-4D5B-8DDC-A89C48D70A8B}" type="pres">
      <dgm:prSet presAssocID="{D361F5E0-5A04-4544-BD5A-7EEE5F9F7505}" presName="dummy3a" presStyleCnt="0"/>
      <dgm:spPr/>
    </dgm:pt>
    <dgm:pt modelId="{DDE29E5B-5266-40DC-AE1B-11DCF2A6BCF3}" type="pres">
      <dgm:prSet presAssocID="{D361F5E0-5A04-4544-BD5A-7EEE5F9F7505}" presName="dummy3b" presStyleCnt="0"/>
      <dgm:spPr/>
    </dgm:pt>
    <dgm:pt modelId="{823F9EEB-44CE-419A-A023-EE218C0B81BA}" type="pres">
      <dgm:prSet presAssocID="{D361F5E0-5A04-4544-BD5A-7EEE5F9F7505}" presName="wedge3Tx" presStyleLbl="node1" presStyleIdx="2" presStyleCnt="4">
        <dgm:presLayoutVars>
          <dgm:chMax val="0"/>
          <dgm:chPref val="0"/>
          <dgm:bulletEnabled val="1"/>
        </dgm:presLayoutVars>
      </dgm:prSet>
      <dgm:spPr/>
    </dgm:pt>
    <dgm:pt modelId="{4CE07AAC-F7F4-4B66-A1CD-8C23F13203DA}" type="pres">
      <dgm:prSet presAssocID="{D361F5E0-5A04-4544-BD5A-7EEE5F9F7505}" presName="wedge4" presStyleLbl="node1" presStyleIdx="3" presStyleCnt="4"/>
      <dgm:spPr/>
    </dgm:pt>
    <dgm:pt modelId="{A6A40909-10E3-4EAA-8564-E7D9DA606744}" type="pres">
      <dgm:prSet presAssocID="{D361F5E0-5A04-4544-BD5A-7EEE5F9F7505}" presName="dummy4a" presStyleCnt="0"/>
      <dgm:spPr/>
    </dgm:pt>
    <dgm:pt modelId="{92C80AEB-1822-45F6-AD06-B8826B71C3E9}" type="pres">
      <dgm:prSet presAssocID="{D361F5E0-5A04-4544-BD5A-7EEE5F9F7505}" presName="dummy4b" presStyleCnt="0"/>
      <dgm:spPr/>
    </dgm:pt>
    <dgm:pt modelId="{CACED19E-0F78-4BDB-885F-E1C49AC9D053}" type="pres">
      <dgm:prSet presAssocID="{D361F5E0-5A04-4544-BD5A-7EEE5F9F7505}" presName="wedge4Tx" presStyleLbl="node1" presStyleIdx="3" presStyleCnt="4">
        <dgm:presLayoutVars>
          <dgm:chMax val="0"/>
          <dgm:chPref val="0"/>
          <dgm:bulletEnabled val="1"/>
        </dgm:presLayoutVars>
      </dgm:prSet>
      <dgm:spPr/>
    </dgm:pt>
    <dgm:pt modelId="{4FA216CD-B58D-4B6C-9353-A133D80D9E37}" type="pres">
      <dgm:prSet presAssocID="{7B554435-C443-492F-B366-0FB041F0E40C}" presName="arrowWedge1" presStyleLbl="fgSibTrans2D1" presStyleIdx="0" presStyleCnt="4"/>
      <dgm:spPr/>
    </dgm:pt>
    <dgm:pt modelId="{3669E9C3-0466-48AB-8AA8-AD35CE11BE3D}" type="pres">
      <dgm:prSet presAssocID="{3B73F377-E31A-4D6B-8388-66EE738041A1}" presName="arrowWedge2" presStyleLbl="fgSibTrans2D1" presStyleIdx="1" presStyleCnt="4"/>
      <dgm:spPr/>
    </dgm:pt>
    <dgm:pt modelId="{FC3811D4-8108-45E5-9C97-BFBD3F7AE02C}" type="pres">
      <dgm:prSet presAssocID="{DA3F899F-C886-4D27-B267-3D87D76D2F95}" presName="arrowWedge3" presStyleLbl="fgSibTrans2D1" presStyleIdx="2" presStyleCnt="4"/>
      <dgm:spPr/>
    </dgm:pt>
    <dgm:pt modelId="{A04151CC-475B-4C26-9630-3A3CB5C8AC9C}" type="pres">
      <dgm:prSet presAssocID="{530A14AD-90EC-422D-AD0A-EA1CF66A3710}" presName="arrowWedge4" presStyleLbl="fgSibTrans2D1" presStyleIdx="3" presStyleCnt="4"/>
      <dgm:spPr/>
    </dgm:pt>
  </dgm:ptLst>
  <dgm:cxnLst>
    <dgm:cxn modelId="{A0257402-6E6A-48A1-9ADC-AA564A77F47A}" srcId="{D361F5E0-5A04-4544-BD5A-7EEE5F9F7505}" destId="{321B1FAB-719A-40AD-A1D9-EB179D04563D}" srcOrd="1" destOrd="0" parTransId="{DBAA106D-289B-4D03-B74A-2882DF9AF199}" sibTransId="{3B73F377-E31A-4D6B-8388-66EE738041A1}"/>
    <dgm:cxn modelId="{80A50F04-4BF1-413F-A8F0-A81C14F529B5}" srcId="{D361F5E0-5A04-4544-BD5A-7EEE5F9F7505}" destId="{4EA341E3-6AC1-4893-AC02-09F7F4D8889E}" srcOrd="3" destOrd="0" parTransId="{32723D81-4708-4407-805B-D8F6FD601978}" sibTransId="{530A14AD-90EC-422D-AD0A-EA1CF66A3710}"/>
    <dgm:cxn modelId="{80BD3427-6712-4FEB-A40E-9368FD18ED02}" type="presOf" srcId="{321B1FAB-719A-40AD-A1D9-EB179D04563D}" destId="{3A085A5A-876B-411D-971C-C943A63A84A3}" srcOrd="0" destOrd="0" presId="urn:microsoft.com/office/officeart/2005/8/layout/cycle8#1"/>
    <dgm:cxn modelId="{BB8B0E28-F76B-4DAE-BC5A-A5C846D61242}" type="presOf" srcId="{4EA341E3-6AC1-4893-AC02-09F7F4D8889E}" destId="{CACED19E-0F78-4BDB-885F-E1C49AC9D053}" srcOrd="1" destOrd="0" presId="urn:microsoft.com/office/officeart/2005/8/layout/cycle8#1"/>
    <dgm:cxn modelId="{854F295D-BF9E-4936-9346-92ADB5FFCD32}" srcId="{D361F5E0-5A04-4544-BD5A-7EEE5F9F7505}" destId="{D0F26718-3F08-4EDF-866B-3B7BFC184FBA}" srcOrd="0" destOrd="0" parTransId="{89FAF1FC-32C8-4B23-8FB5-49ADEC099BD1}" sibTransId="{7B554435-C443-492F-B366-0FB041F0E40C}"/>
    <dgm:cxn modelId="{44091D48-DBD4-43DE-8367-98B6893BA70A}" srcId="{D361F5E0-5A04-4544-BD5A-7EEE5F9F7505}" destId="{5E076D18-B658-4443-B580-5F0C3268D60D}" srcOrd="2" destOrd="0" parTransId="{4CB01821-8EB1-4EFF-A5CA-B6A015E3C73C}" sibTransId="{DA3F899F-C886-4D27-B267-3D87D76D2F95}"/>
    <dgm:cxn modelId="{F6CC1B49-0467-4637-BEF1-CE826473FD3F}" type="presOf" srcId="{D0F26718-3F08-4EDF-866B-3B7BFC184FBA}" destId="{801C9F97-0B07-4696-AEAB-96EF0CDC64B3}" srcOrd="1" destOrd="0" presId="urn:microsoft.com/office/officeart/2005/8/layout/cycle8#1"/>
    <dgm:cxn modelId="{8E160E4D-2805-4AF8-975B-E5C6A5693744}" type="presOf" srcId="{D0F26718-3F08-4EDF-866B-3B7BFC184FBA}" destId="{1463A652-AE8D-450B-9AD7-27C18069571B}" srcOrd="0" destOrd="0" presId="urn:microsoft.com/office/officeart/2005/8/layout/cycle8#1"/>
    <dgm:cxn modelId="{CF4C144E-E7B5-41A0-BF49-1922170C6158}" type="presOf" srcId="{321B1FAB-719A-40AD-A1D9-EB179D04563D}" destId="{7CDD6D95-9922-4A31-B780-558F218432C0}" srcOrd="1" destOrd="0" presId="urn:microsoft.com/office/officeart/2005/8/layout/cycle8#1"/>
    <dgm:cxn modelId="{D82B2394-582A-4A4A-9FC7-D20E286CB9AD}" type="presOf" srcId="{4EA341E3-6AC1-4893-AC02-09F7F4D8889E}" destId="{4CE07AAC-F7F4-4B66-A1CD-8C23F13203DA}" srcOrd="0" destOrd="0" presId="urn:microsoft.com/office/officeart/2005/8/layout/cycle8#1"/>
    <dgm:cxn modelId="{0586B2B9-6E7E-41D5-B3F9-8DC1F0537AC3}" type="presOf" srcId="{5E076D18-B658-4443-B580-5F0C3268D60D}" destId="{B0649164-02D4-4765-8056-65210CB0E830}" srcOrd="0" destOrd="0" presId="urn:microsoft.com/office/officeart/2005/8/layout/cycle8#1"/>
    <dgm:cxn modelId="{D42035BB-F3B8-4524-B177-68C09ADEBAFA}" type="presOf" srcId="{5E076D18-B658-4443-B580-5F0C3268D60D}" destId="{823F9EEB-44CE-419A-A023-EE218C0B81BA}" srcOrd="1" destOrd="0" presId="urn:microsoft.com/office/officeart/2005/8/layout/cycle8#1"/>
    <dgm:cxn modelId="{03FBD9D4-8F91-49BC-91F6-2FD70C52FBA2}" type="presOf" srcId="{D361F5E0-5A04-4544-BD5A-7EEE5F9F7505}" destId="{FFF88AF8-F24A-4D64-A579-35AA7D0F43EF}" srcOrd="0" destOrd="0" presId="urn:microsoft.com/office/officeart/2005/8/layout/cycle8#1"/>
    <dgm:cxn modelId="{F3BF4A43-2EF0-4E4E-8E63-74ED06713988}" type="presParOf" srcId="{FFF88AF8-F24A-4D64-A579-35AA7D0F43EF}" destId="{1463A652-AE8D-450B-9AD7-27C18069571B}" srcOrd="0" destOrd="0" presId="urn:microsoft.com/office/officeart/2005/8/layout/cycle8#1"/>
    <dgm:cxn modelId="{CEF810FF-233A-402D-85FE-25F3237349F7}" type="presParOf" srcId="{FFF88AF8-F24A-4D64-A579-35AA7D0F43EF}" destId="{17FEF636-D74F-4919-B32D-64AE77C0C51B}" srcOrd="1" destOrd="0" presId="urn:microsoft.com/office/officeart/2005/8/layout/cycle8#1"/>
    <dgm:cxn modelId="{069CA2F3-0FC7-4694-AED4-7A83191585DF}" type="presParOf" srcId="{FFF88AF8-F24A-4D64-A579-35AA7D0F43EF}" destId="{F01190D6-7EA5-4D36-BC23-D2A11BE253C3}" srcOrd="2" destOrd="0" presId="urn:microsoft.com/office/officeart/2005/8/layout/cycle8#1"/>
    <dgm:cxn modelId="{62DA9346-12C0-4B77-8927-710713EB9D60}" type="presParOf" srcId="{FFF88AF8-F24A-4D64-A579-35AA7D0F43EF}" destId="{801C9F97-0B07-4696-AEAB-96EF0CDC64B3}" srcOrd="3" destOrd="0" presId="urn:microsoft.com/office/officeart/2005/8/layout/cycle8#1"/>
    <dgm:cxn modelId="{ED619DDB-DB20-477D-9D88-966D09068D1F}" type="presParOf" srcId="{FFF88AF8-F24A-4D64-A579-35AA7D0F43EF}" destId="{3A085A5A-876B-411D-971C-C943A63A84A3}" srcOrd="4" destOrd="0" presId="urn:microsoft.com/office/officeart/2005/8/layout/cycle8#1"/>
    <dgm:cxn modelId="{89686F0A-2C48-49F7-B19A-D5A3A8D50610}" type="presParOf" srcId="{FFF88AF8-F24A-4D64-A579-35AA7D0F43EF}" destId="{9AB2B7B0-8D18-400D-93D4-BAD8D7A56DC4}" srcOrd="5" destOrd="0" presId="urn:microsoft.com/office/officeart/2005/8/layout/cycle8#1"/>
    <dgm:cxn modelId="{01A3FADB-F3E4-400B-80E9-32CF92CC53ED}" type="presParOf" srcId="{FFF88AF8-F24A-4D64-A579-35AA7D0F43EF}" destId="{FF421D2D-3C9C-4439-A6A7-CBD00E30DD78}" srcOrd="6" destOrd="0" presId="urn:microsoft.com/office/officeart/2005/8/layout/cycle8#1"/>
    <dgm:cxn modelId="{27674547-517C-471B-B9B6-FAD6066D4712}" type="presParOf" srcId="{FFF88AF8-F24A-4D64-A579-35AA7D0F43EF}" destId="{7CDD6D95-9922-4A31-B780-558F218432C0}" srcOrd="7" destOrd="0" presId="urn:microsoft.com/office/officeart/2005/8/layout/cycle8#1"/>
    <dgm:cxn modelId="{3DCD161A-0022-4574-901A-671A313B4036}" type="presParOf" srcId="{FFF88AF8-F24A-4D64-A579-35AA7D0F43EF}" destId="{B0649164-02D4-4765-8056-65210CB0E830}" srcOrd="8" destOrd="0" presId="urn:microsoft.com/office/officeart/2005/8/layout/cycle8#1"/>
    <dgm:cxn modelId="{275145F3-2144-44F5-9768-60C03DB424BF}" type="presParOf" srcId="{FFF88AF8-F24A-4D64-A579-35AA7D0F43EF}" destId="{DAA03716-CA53-4D5B-8DDC-A89C48D70A8B}" srcOrd="9" destOrd="0" presId="urn:microsoft.com/office/officeart/2005/8/layout/cycle8#1"/>
    <dgm:cxn modelId="{8FD78B31-C3AA-478D-B9C6-613389B5A871}" type="presParOf" srcId="{FFF88AF8-F24A-4D64-A579-35AA7D0F43EF}" destId="{DDE29E5B-5266-40DC-AE1B-11DCF2A6BCF3}" srcOrd="10" destOrd="0" presId="urn:microsoft.com/office/officeart/2005/8/layout/cycle8#1"/>
    <dgm:cxn modelId="{619086AF-9F6C-4604-B810-75F78BEAF069}" type="presParOf" srcId="{FFF88AF8-F24A-4D64-A579-35AA7D0F43EF}" destId="{823F9EEB-44CE-419A-A023-EE218C0B81BA}" srcOrd="11" destOrd="0" presId="urn:microsoft.com/office/officeart/2005/8/layout/cycle8#1"/>
    <dgm:cxn modelId="{763CA5F1-3CD9-414E-A6F7-0D07D8AA574D}" type="presParOf" srcId="{FFF88AF8-F24A-4D64-A579-35AA7D0F43EF}" destId="{4CE07AAC-F7F4-4B66-A1CD-8C23F13203DA}" srcOrd="12" destOrd="0" presId="urn:microsoft.com/office/officeart/2005/8/layout/cycle8#1"/>
    <dgm:cxn modelId="{4BC63DDD-6CB1-4592-B4D5-C0A9430BCA9B}" type="presParOf" srcId="{FFF88AF8-F24A-4D64-A579-35AA7D0F43EF}" destId="{A6A40909-10E3-4EAA-8564-E7D9DA606744}" srcOrd="13" destOrd="0" presId="urn:microsoft.com/office/officeart/2005/8/layout/cycle8#1"/>
    <dgm:cxn modelId="{ABB784E0-7F9D-4913-8D09-5AD89B21E420}" type="presParOf" srcId="{FFF88AF8-F24A-4D64-A579-35AA7D0F43EF}" destId="{92C80AEB-1822-45F6-AD06-B8826B71C3E9}" srcOrd="14" destOrd="0" presId="urn:microsoft.com/office/officeart/2005/8/layout/cycle8#1"/>
    <dgm:cxn modelId="{953FBC7B-4237-44BC-AE9C-F4F90E75F512}" type="presParOf" srcId="{FFF88AF8-F24A-4D64-A579-35AA7D0F43EF}" destId="{CACED19E-0F78-4BDB-885F-E1C49AC9D053}" srcOrd="15" destOrd="0" presId="urn:microsoft.com/office/officeart/2005/8/layout/cycle8#1"/>
    <dgm:cxn modelId="{60838E32-E6DE-48F9-B603-A1AF3689D43B}" type="presParOf" srcId="{FFF88AF8-F24A-4D64-A579-35AA7D0F43EF}" destId="{4FA216CD-B58D-4B6C-9353-A133D80D9E37}" srcOrd="16" destOrd="0" presId="urn:microsoft.com/office/officeart/2005/8/layout/cycle8#1"/>
    <dgm:cxn modelId="{41208EB7-CED4-439F-AD62-5DAC18C1E842}" type="presParOf" srcId="{FFF88AF8-F24A-4D64-A579-35AA7D0F43EF}" destId="{3669E9C3-0466-48AB-8AA8-AD35CE11BE3D}" srcOrd="17" destOrd="0" presId="urn:microsoft.com/office/officeart/2005/8/layout/cycle8#1"/>
    <dgm:cxn modelId="{60D339CF-0C60-45B8-9246-1C332FD82BD2}" type="presParOf" srcId="{FFF88AF8-F24A-4D64-A579-35AA7D0F43EF}" destId="{FC3811D4-8108-45E5-9C97-BFBD3F7AE02C}" srcOrd="18" destOrd="0" presId="urn:microsoft.com/office/officeart/2005/8/layout/cycle8#1"/>
    <dgm:cxn modelId="{B49B95CA-BB57-4F31-86D0-A819290483E8}" type="presParOf" srcId="{FFF88AF8-F24A-4D64-A579-35AA7D0F43EF}" destId="{A04151CC-475B-4C26-9630-3A3CB5C8AC9C}" srcOrd="19" destOrd="0" presId="urn:microsoft.com/office/officeart/2005/8/layout/cycle8#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05824-F999-4276-A309-997B3B7EF9CD}">
      <dsp:nvSpPr>
        <dsp:cNvPr id="0" name=""/>
        <dsp:cNvSpPr/>
      </dsp:nvSpPr>
      <dsp:spPr>
        <a:xfrm rot="5400000">
          <a:off x="-64554" y="64916"/>
          <a:ext cx="430360" cy="301252"/>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50988"/>
        <a:ext cx="301252" cy="129108"/>
      </dsp:txXfrm>
    </dsp:sp>
    <dsp:sp modelId="{90590829-FD11-4221-A3C4-64874ED83FD1}">
      <dsp:nvSpPr>
        <dsp:cNvPr id="0" name=""/>
        <dsp:cNvSpPr/>
      </dsp:nvSpPr>
      <dsp:spPr>
        <a:xfrm rot="5400000">
          <a:off x="1501912" y="-1200297"/>
          <a:ext cx="279734" cy="2681053"/>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快速分析</a:t>
          </a:r>
        </a:p>
      </dsp:txBody>
      <dsp:txXfrm rot="-5400000">
        <a:off x="301253" y="14017"/>
        <a:ext cx="2667398" cy="252424"/>
      </dsp:txXfrm>
    </dsp:sp>
    <dsp:sp modelId="{80D92EE2-13DF-466F-B8CB-4608CD671B7A}">
      <dsp:nvSpPr>
        <dsp:cNvPr id="0" name=""/>
        <dsp:cNvSpPr/>
      </dsp:nvSpPr>
      <dsp:spPr>
        <a:xfrm rot="5400000">
          <a:off x="-64554" y="401114"/>
          <a:ext cx="430360" cy="301252"/>
        </a:xfrm>
        <a:prstGeom prst="chevron">
          <a:avLst/>
        </a:prstGeom>
        <a:solidFill>
          <a:schemeClr val="accent5">
            <a:hueOff val="-1655646"/>
            <a:satOff val="6635"/>
            <a:lumOff val="1438"/>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dirty="0"/>
            <a:t> </a:t>
          </a:r>
          <a:endParaRPr lang="zh-CN" altLang="en-US" sz="800" kern="1200" dirty="0"/>
        </a:p>
      </dsp:txBody>
      <dsp:txXfrm rot="-5400000">
        <a:off x="0" y="487186"/>
        <a:ext cx="301252" cy="129108"/>
      </dsp:txXfrm>
    </dsp:sp>
    <dsp:sp modelId="{3CD6339A-AEF4-49AA-8F54-0A59DF787F56}">
      <dsp:nvSpPr>
        <dsp:cNvPr id="0" name=""/>
        <dsp:cNvSpPr/>
      </dsp:nvSpPr>
      <dsp:spPr>
        <a:xfrm rot="5400000">
          <a:off x="1501912" y="-864099"/>
          <a:ext cx="279734" cy="2681053"/>
        </a:xfrm>
        <a:prstGeom prst="round2SameRect">
          <a:avLst/>
        </a:prstGeom>
        <a:solidFill>
          <a:schemeClr val="lt1">
            <a:alpha val="90000"/>
            <a:hueOff val="0"/>
            <a:satOff val="0"/>
            <a:lumOff val="0"/>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需求说明</a:t>
          </a:r>
        </a:p>
      </dsp:txBody>
      <dsp:txXfrm rot="-5400000">
        <a:off x="301253" y="350215"/>
        <a:ext cx="2667398" cy="252424"/>
      </dsp:txXfrm>
    </dsp:sp>
    <dsp:sp modelId="{D2F5A9B1-4DB5-4767-88D7-62B892A5F4A9}">
      <dsp:nvSpPr>
        <dsp:cNvPr id="0" name=""/>
        <dsp:cNvSpPr/>
      </dsp:nvSpPr>
      <dsp:spPr>
        <a:xfrm rot="5400000">
          <a:off x="-64554" y="737312"/>
          <a:ext cx="430360" cy="301252"/>
        </a:xfrm>
        <a:prstGeom prst="chevron">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dirty="0"/>
            <a:t> </a:t>
          </a:r>
          <a:endParaRPr lang="zh-CN" altLang="en-US" sz="800" kern="1200" dirty="0"/>
        </a:p>
      </dsp:txBody>
      <dsp:txXfrm rot="-5400000">
        <a:off x="0" y="823384"/>
        <a:ext cx="301252" cy="129108"/>
      </dsp:txXfrm>
    </dsp:sp>
    <dsp:sp modelId="{9963BA4B-0F74-4952-9320-CF0BB15CA525}">
      <dsp:nvSpPr>
        <dsp:cNvPr id="0" name=""/>
        <dsp:cNvSpPr/>
      </dsp:nvSpPr>
      <dsp:spPr>
        <a:xfrm rot="5400000">
          <a:off x="1501912" y="-527901"/>
          <a:ext cx="279734" cy="2681053"/>
        </a:xfrm>
        <a:prstGeom prst="round2Same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构造原型</a:t>
          </a:r>
        </a:p>
      </dsp:txBody>
      <dsp:txXfrm rot="-5400000">
        <a:off x="301253" y="686413"/>
        <a:ext cx="2667398" cy="252424"/>
      </dsp:txXfrm>
    </dsp:sp>
    <dsp:sp modelId="{EAC9DC2B-B3CC-4CD1-BC0D-13238B3D0759}">
      <dsp:nvSpPr>
        <dsp:cNvPr id="0" name=""/>
        <dsp:cNvSpPr/>
      </dsp:nvSpPr>
      <dsp:spPr>
        <a:xfrm rot="5400000">
          <a:off x="-64554" y="1073509"/>
          <a:ext cx="430360" cy="301252"/>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159581"/>
        <a:ext cx="301252" cy="129108"/>
      </dsp:txXfrm>
    </dsp:sp>
    <dsp:sp modelId="{A768F9C3-EBAC-40EF-8A59-EF5AC062C74E}">
      <dsp:nvSpPr>
        <dsp:cNvPr id="0" name=""/>
        <dsp:cNvSpPr/>
      </dsp:nvSpPr>
      <dsp:spPr>
        <a:xfrm rot="5400000">
          <a:off x="1501912" y="-191703"/>
          <a:ext cx="279734" cy="2681053"/>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原型</a:t>
          </a:r>
        </a:p>
      </dsp:txBody>
      <dsp:txXfrm rot="-5400000">
        <a:off x="301253" y="1022611"/>
        <a:ext cx="2667398" cy="252424"/>
      </dsp:txXfrm>
    </dsp:sp>
    <dsp:sp modelId="{6E16C4D1-6DB3-4D35-89B0-8DFB91361C50}">
      <dsp:nvSpPr>
        <dsp:cNvPr id="0" name=""/>
        <dsp:cNvSpPr/>
      </dsp:nvSpPr>
      <dsp:spPr>
        <a:xfrm rot="5400000">
          <a:off x="-64554" y="1409707"/>
          <a:ext cx="430360" cy="301252"/>
        </a:xfrm>
        <a:prstGeom prst="chevron">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495779"/>
        <a:ext cx="301252" cy="129108"/>
      </dsp:txXfrm>
    </dsp:sp>
    <dsp:sp modelId="{ABE67C33-D9AA-478D-A151-2A9A268B1068}">
      <dsp:nvSpPr>
        <dsp:cNvPr id="0" name=""/>
        <dsp:cNvSpPr/>
      </dsp:nvSpPr>
      <dsp:spPr>
        <a:xfrm rot="5400000">
          <a:off x="1501912" y="144493"/>
          <a:ext cx="279734" cy="2681053"/>
        </a:xfrm>
        <a:prstGeom prst="round2Same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运行原型</a:t>
          </a:r>
        </a:p>
      </dsp:txBody>
      <dsp:txXfrm rot="-5400000">
        <a:off x="301253" y="1358808"/>
        <a:ext cx="2667398" cy="252424"/>
      </dsp:txXfrm>
    </dsp:sp>
    <dsp:sp modelId="{567D31E5-8400-4372-A8E8-1A032CB79542}">
      <dsp:nvSpPr>
        <dsp:cNvPr id="0" name=""/>
        <dsp:cNvSpPr/>
      </dsp:nvSpPr>
      <dsp:spPr>
        <a:xfrm rot="5400000">
          <a:off x="-64554" y="1745905"/>
          <a:ext cx="430360" cy="301252"/>
        </a:xfrm>
        <a:prstGeom prst="chevron">
          <a:avLst/>
        </a:prstGeom>
        <a:solidFill>
          <a:schemeClr val="accent5">
            <a:hueOff val="-8278230"/>
            <a:satOff val="33176"/>
            <a:lumOff val="719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1831977"/>
        <a:ext cx="301252" cy="129108"/>
      </dsp:txXfrm>
    </dsp:sp>
    <dsp:sp modelId="{A5B0A418-11E4-4849-A95B-C4FE10618B87}">
      <dsp:nvSpPr>
        <dsp:cNvPr id="0" name=""/>
        <dsp:cNvSpPr/>
      </dsp:nvSpPr>
      <dsp:spPr>
        <a:xfrm rot="5400000">
          <a:off x="1501912" y="480691"/>
          <a:ext cx="279734" cy="2681053"/>
        </a:xfrm>
        <a:prstGeom prst="round2SameRect">
          <a:avLst/>
        </a:prstGeom>
        <a:solidFill>
          <a:schemeClr val="lt1">
            <a:alpha val="90000"/>
            <a:hueOff val="0"/>
            <a:satOff val="0"/>
            <a:lumOff val="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评价原型</a:t>
          </a:r>
        </a:p>
      </dsp:txBody>
      <dsp:txXfrm rot="-5400000">
        <a:off x="301253" y="1695006"/>
        <a:ext cx="2667398" cy="252424"/>
      </dsp:txXfrm>
    </dsp:sp>
    <dsp:sp modelId="{DAF7DBDC-4901-4610-A54F-2B94AD884465}">
      <dsp:nvSpPr>
        <dsp:cNvPr id="0" name=""/>
        <dsp:cNvSpPr/>
      </dsp:nvSpPr>
      <dsp:spPr>
        <a:xfrm rot="5400000">
          <a:off x="-64554" y="2082103"/>
          <a:ext cx="430360" cy="301252"/>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p>
      </dsp:txBody>
      <dsp:txXfrm rot="-5400000">
        <a:off x="0" y="2168175"/>
        <a:ext cx="301252" cy="129108"/>
      </dsp:txXfrm>
    </dsp:sp>
    <dsp:sp modelId="{B4992D84-8836-4E7B-AD46-8CCB887E7B0C}">
      <dsp:nvSpPr>
        <dsp:cNvPr id="0" name=""/>
        <dsp:cNvSpPr/>
      </dsp:nvSpPr>
      <dsp:spPr>
        <a:xfrm rot="5400000">
          <a:off x="1501912" y="816889"/>
          <a:ext cx="279734" cy="2681053"/>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修改意见</a:t>
          </a:r>
        </a:p>
      </dsp:txBody>
      <dsp:txXfrm rot="-5400000">
        <a:off x="301253" y="2031204"/>
        <a:ext cx="2667398" cy="252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3A652-AE8D-450B-9AD7-27C18069571B}">
      <dsp:nvSpPr>
        <dsp:cNvPr id="0" name=""/>
        <dsp:cNvSpPr/>
      </dsp:nvSpPr>
      <dsp:spPr>
        <a:xfrm>
          <a:off x="1087479" y="129105"/>
          <a:ext cx="1875088" cy="1875088"/>
        </a:xfrm>
        <a:prstGeom prst="pie">
          <a:avLst>
            <a:gd name="adj1" fmla="val 16200000"/>
            <a:gd name="adj2" fmla="val 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1</a:t>
          </a:r>
          <a:r>
            <a:rPr lang="zh-CN" altLang="en-US" sz="1500" kern="1200" dirty="0"/>
            <a:t>快速分析</a:t>
          </a:r>
        </a:p>
      </dsp:txBody>
      <dsp:txXfrm>
        <a:off x="2082838" y="517739"/>
        <a:ext cx="691996" cy="513417"/>
      </dsp:txXfrm>
    </dsp:sp>
    <dsp:sp modelId="{3A085A5A-876B-411D-971C-C943A63A84A3}">
      <dsp:nvSpPr>
        <dsp:cNvPr id="0" name=""/>
        <dsp:cNvSpPr/>
      </dsp:nvSpPr>
      <dsp:spPr>
        <a:xfrm>
          <a:off x="1087479" y="192054"/>
          <a:ext cx="1875088" cy="1875088"/>
        </a:xfrm>
        <a:prstGeom prst="pie">
          <a:avLst>
            <a:gd name="adj1" fmla="val 0"/>
            <a:gd name="adj2" fmla="val 5400000"/>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2</a:t>
          </a:r>
          <a:r>
            <a:rPr lang="zh-CN" altLang="en-US" sz="1500" kern="1200" dirty="0"/>
            <a:t>构造</a:t>
          </a:r>
        </a:p>
      </dsp:txBody>
      <dsp:txXfrm>
        <a:off x="2082838" y="1165091"/>
        <a:ext cx="691996" cy="513417"/>
      </dsp:txXfrm>
    </dsp:sp>
    <dsp:sp modelId="{B0649164-02D4-4765-8056-65210CB0E830}">
      <dsp:nvSpPr>
        <dsp:cNvPr id="0" name=""/>
        <dsp:cNvSpPr/>
      </dsp:nvSpPr>
      <dsp:spPr>
        <a:xfrm>
          <a:off x="1024529" y="192054"/>
          <a:ext cx="1875088" cy="1875088"/>
        </a:xfrm>
        <a:prstGeom prst="pie">
          <a:avLst>
            <a:gd name="adj1" fmla="val 5400000"/>
            <a:gd name="adj2" fmla="val 10800000"/>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3</a:t>
          </a:r>
          <a:r>
            <a:rPr lang="zh-CN" altLang="en-US" sz="1500" kern="1200" dirty="0"/>
            <a:t>运行</a:t>
          </a:r>
        </a:p>
      </dsp:txBody>
      <dsp:txXfrm>
        <a:off x="1212261" y="1165091"/>
        <a:ext cx="691996" cy="513417"/>
      </dsp:txXfrm>
    </dsp:sp>
    <dsp:sp modelId="{4CE07AAC-F7F4-4B66-A1CD-8C23F13203DA}">
      <dsp:nvSpPr>
        <dsp:cNvPr id="0" name=""/>
        <dsp:cNvSpPr/>
      </dsp:nvSpPr>
      <dsp:spPr>
        <a:xfrm>
          <a:off x="1024529" y="129105"/>
          <a:ext cx="1875088" cy="1875088"/>
        </a:xfrm>
        <a:prstGeom prst="pie">
          <a:avLst>
            <a:gd name="adj1" fmla="val 10800000"/>
            <a:gd name="adj2" fmla="val 1620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4</a:t>
          </a:r>
          <a:r>
            <a:rPr lang="zh-CN" altLang="en-US" sz="1500" kern="1200" dirty="0"/>
            <a:t>评价</a:t>
          </a:r>
        </a:p>
      </dsp:txBody>
      <dsp:txXfrm>
        <a:off x="1212261" y="517739"/>
        <a:ext cx="691996" cy="513417"/>
      </dsp:txXfrm>
    </dsp:sp>
    <dsp:sp modelId="{4FA216CD-B58D-4B6C-9353-A133D80D9E37}">
      <dsp:nvSpPr>
        <dsp:cNvPr id="0" name=""/>
        <dsp:cNvSpPr/>
      </dsp:nvSpPr>
      <dsp:spPr>
        <a:xfrm>
          <a:off x="971402" y="13028"/>
          <a:ext cx="2107242" cy="2107242"/>
        </a:xfrm>
        <a:prstGeom prst="circularArrow">
          <a:avLst>
            <a:gd name="adj1" fmla="val 5085"/>
            <a:gd name="adj2" fmla="val 327528"/>
            <a:gd name="adj3" fmla="val 21272472"/>
            <a:gd name="adj4" fmla="val 16200000"/>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669E9C3-0466-48AB-8AA8-AD35CE11BE3D}">
      <dsp:nvSpPr>
        <dsp:cNvPr id="0" name=""/>
        <dsp:cNvSpPr/>
      </dsp:nvSpPr>
      <dsp:spPr>
        <a:xfrm>
          <a:off x="971402" y="75977"/>
          <a:ext cx="2107242" cy="2107242"/>
        </a:xfrm>
        <a:prstGeom prst="circularArrow">
          <a:avLst>
            <a:gd name="adj1" fmla="val 5085"/>
            <a:gd name="adj2" fmla="val 327528"/>
            <a:gd name="adj3" fmla="val 5072472"/>
            <a:gd name="adj4" fmla="val 0"/>
            <a:gd name="adj5" fmla="val 5932"/>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C3811D4-8108-45E5-9C97-BFBD3F7AE02C}">
      <dsp:nvSpPr>
        <dsp:cNvPr id="0" name=""/>
        <dsp:cNvSpPr/>
      </dsp:nvSpPr>
      <dsp:spPr>
        <a:xfrm>
          <a:off x="908452" y="75977"/>
          <a:ext cx="2107242" cy="2107242"/>
        </a:xfrm>
        <a:prstGeom prst="circularArrow">
          <a:avLst>
            <a:gd name="adj1" fmla="val 5085"/>
            <a:gd name="adj2" fmla="val 327528"/>
            <a:gd name="adj3" fmla="val 10472472"/>
            <a:gd name="adj4" fmla="val 5400000"/>
            <a:gd name="adj5" fmla="val 5932"/>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04151CC-475B-4C26-9630-3A3CB5C8AC9C}">
      <dsp:nvSpPr>
        <dsp:cNvPr id="0" name=""/>
        <dsp:cNvSpPr/>
      </dsp:nvSpPr>
      <dsp:spPr>
        <a:xfrm>
          <a:off x="908452" y="13028"/>
          <a:ext cx="2107242" cy="2107242"/>
        </a:xfrm>
        <a:prstGeom prst="circularArrow">
          <a:avLst>
            <a:gd name="adj1" fmla="val 5085"/>
            <a:gd name="adj2" fmla="val 327528"/>
            <a:gd name="adj3" fmla="val 15872472"/>
            <a:gd name="adj4" fmla="val 10800000"/>
            <a:gd name="adj5" fmla="val 5932"/>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1">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2019/3/13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2019/3/13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67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68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69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70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71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72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78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80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81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t>54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82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0" dirty="0"/>
              <a:t>我们在编程时，一般都需要画程序的算法流程图，可以将这一思想应用到黑盒测试领域。算法流程图是针对程序的内部结构的，而黑盒测试的流程图是针对整个系统业务功能流程的。</a:t>
            </a:r>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83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1">
              <a:lnSpc>
                <a:spcPct val="140000"/>
              </a:lnSpc>
              <a:spcBef>
                <a:spcPts val="0"/>
              </a:spcBef>
            </a:pPr>
            <a:r>
              <a:rPr lang="en-US" altLang="zh-CN" b="0" dirty="0"/>
              <a:t>1</a:t>
            </a:r>
            <a:r>
              <a:rPr lang="zh-CN" altLang="en-US" b="0" dirty="0"/>
              <a:t>、</a:t>
            </a:r>
            <a:r>
              <a:rPr lang="zh-CN" altLang="zh-CN" b="0" dirty="0"/>
              <a:t>用户向</a:t>
            </a:r>
            <a:r>
              <a:rPr lang="en-US" altLang="zh-CN" b="0" dirty="0"/>
              <a:t>ATM</a:t>
            </a:r>
            <a:r>
              <a:rPr lang="zh-CN" altLang="zh-CN" b="0" dirty="0"/>
              <a:t>取款机中插入银行卡，若银行卡合法，取款机提示用户输入密码</a:t>
            </a:r>
            <a:r>
              <a:rPr lang="zh-CN" altLang="en-US" b="0" dirty="0"/>
              <a:t>；</a:t>
            </a:r>
            <a:r>
              <a:rPr lang="zh-CN" altLang="zh-CN" b="0" dirty="0"/>
              <a:t>若插入无效银行卡，取款机提示用户</a:t>
            </a:r>
            <a:r>
              <a:rPr lang="en-US" altLang="zh-CN" b="0" dirty="0"/>
              <a:t>“</a:t>
            </a:r>
            <a:r>
              <a:rPr lang="zh-CN" altLang="zh-CN" b="0" dirty="0"/>
              <a:t>银行卡无效</a:t>
            </a:r>
            <a:r>
              <a:rPr lang="en-US" altLang="zh-CN" b="0" dirty="0"/>
              <a:t>”</a:t>
            </a:r>
            <a:r>
              <a:rPr lang="zh-CN" altLang="zh-CN" b="0" dirty="0"/>
              <a:t>，并自动退卡。</a:t>
            </a:r>
          </a:p>
          <a:p>
            <a:pPr lvl="1">
              <a:lnSpc>
                <a:spcPct val="140000"/>
              </a:lnSpc>
              <a:spcBef>
                <a:spcPts val="0"/>
              </a:spcBef>
            </a:pPr>
            <a:r>
              <a:rPr lang="en-US" altLang="zh-CN" b="0" dirty="0"/>
              <a:t>2</a:t>
            </a:r>
            <a:r>
              <a:rPr lang="zh-CN" altLang="en-US" b="0" dirty="0"/>
              <a:t>、</a:t>
            </a:r>
            <a:r>
              <a:rPr lang="zh-CN" altLang="zh-CN" b="0" dirty="0"/>
              <a:t>用户输入银行卡密码，</a:t>
            </a:r>
            <a:r>
              <a:rPr lang="en-US" altLang="zh-CN" b="0" dirty="0"/>
              <a:t>ATM</a:t>
            </a:r>
            <a:r>
              <a:rPr lang="zh-CN" altLang="en-US" b="0" dirty="0"/>
              <a:t>机</a:t>
            </a:r>
            <a:r>
              <a:rPr lang="zh-CN" altLang="zh-CN" b="0" dirty="0"/>
              <a:t>将密码传至银行主机校验。若密码正确，</a:t>
            </a:r>
            <a:r>
              <a:rPr lang="en-US" altLang="zh-CN" b="0" dirty="0"/>
              <a:t>ATM</a:t>
            </a:r>
            <a:r>
              <a:rPr lang="zh-CN" altLang="zh-CN" b="0" dirty="0"/>
              <a:t>机提示用户输入取款金额</a:t>
            </a:r>
            <a:r>
              <a:rPr lang="zh-CN" altLang="en-US" b="0" dirty="0"/>
              <a:t>；</a:t>
            </a:r>
            <a:r>
              <a:rPr lang="zh-CN" altLang="zh-CN" b="0" dirty="0"/>
              <a:t>若密码错误，</a:t>
            </a:r>
            <a:r>
              <a:rPr lang="en-US" altLang="zh-CN" b="0" dirty="0"/>
              <a:t>ATM</a:t>
            </a:r>
            <a:r>
              <a:rPr lang="zh-CN" altLang="zh-CN" b="0" dirty="0"/>
              <a:t>机提示密码错误并退回输入密码界面。当三次输入密码错误时，自动退卡，锁卡。</a:t>
            </a:r>
            <a:r>
              <a:rPr lang="zh-CN" altLang="en-US" b="0" dirty="0"/>
              <a:t>并给出密码输入超过次数限制的提示。</a:t>
            </a:r>
            <a:endParaRPr lang="zh-CN" altLang="zh-CN" b="0" dirty="0"/>
          </a:p>
          <a:p>
            <a:pPr lvl="1">
              <a:lnSpc>
                <a:spcPct val="140000"/>
              </a:lnSpc>
              <a:spcBef>
                <a:spcPts val="0"/>
              </a:spcBef>
            </a:pPr>
            <a:r>
              <a:rPr lang="en-US" altLang="zh-CN" b="0" dirty="0"/>
              <a:t>3</a:t>
            </a:r>
            <a:r>
              <a:rPr lang="zh-CN" altLang="en-US" b="0" dirty="0"/>
              <a:t>、</a:t>
            </a:r>
            <a:r>
              <a:rPr lang="zh-CN" altLang="zh-CN" b="0" dirty="0"/>
              <a:t>用户输入取款金额，系统校验金额正确。即</a:t>
            </a:r>
            <a:r>
              <a:rPr lang="en-US" altLang="zh-CN" b="0" dirty="0"/>
              <a:t>ATM</a:t>
            </a:r>
            <a:r>
              <a:rPr lang="zh-CN" altLang="en-US" b="0" dirty="0"/>
              <a:t>机</a:t>
            </a:r>
            <a:r>
              <a:rPr lang="zh-CN" altLang="zh-CN" b="0" dirty="0"/>
              <a:t>余款大于用户取款金额。</a:t>
            </a:r>
            <a:r>
              <a:rPr lang="zh-CN" altLang="en-US" b="0" dirty="0"/>
              <a:t>则给出确认</a:t>
            </a:r>
            <a:r>
              <a:rPr lang="zh-CN" altLang="zh-CN" b="0" dirty="0"/>
              <a:t>取款金额</a:t>
            </a:r>
            <a:r>
              <a:rPr lang="zh-CN" altLang="en-US" b="0" dirty="0"/>
              <a:t>提示</a:t>
            </a:r>
            <a:r>
              <a:rPr lang="zh-CN" altLang="zh-CN" b="0" dirty="0"/>
              <a:t>。若用户输入取款金额不正确，</a:t>
            </a:r>
            <a:r>
              <a:rPr lang="zh-CN" altLang="en-US" b="0" dirty="0"/>
              <a:t>则</a:t>
            </a:r>
            <a:r>
              <a:rPr lang="zh-CN" altLang="zh-CN" b="0" dirty="0"/>
              <a:t>提示输入错误。</a:t>
            </a:r>
          </a:p>
          <a:p>
            <a:pPr lvl="1">
              <a:lnSpc>
                <a:spcPct val="140000"/>
              </a:lnSpc>
              <a:spcBef>
                <a:spcPts val="0"/>
              </a:spcBef>
            </a:pPr>
            <a:r>
              <a:rPr lang="en-US" altLang="zh-CN" b="0" dirty="0"/>
              <a:t>4</a:t>
            </a:r>
            <a:r>
              <a:rPr lang="zh-CN" altLang="en-US" b="0" dirty="0"/>
              <a:t>、</a:t>
            </a:r>
            <a:r>
              <a:rPr lang="zh-CN" altLang="zh-CN" b="0" dirty="0"/>
              <a:t>系统同步银行主机，点钞票，输出给用户并减去用户卡中相应数目的存款金额。若卡内余额小于用户取款金额，则提示：</a:t>
            </a:r>
            <a:r>
              <a:rPr lang="en-US" altLang="zh-CN" b="0" dirty="0"/>
              <a:t>“</a:t>
            </a:r>
            <a:r>
              <a:rPr lang="zh-CN" altLang="zh-CN" b="0" dirty="0"/>
              <a:t>余额不足！</a:t>
            </a:r>
            <a:r>
              <a:rPr lang="en-US" altLang="zh-CN" b="0" dirty="0"/>
              <a:t>”</a:t>
            </a:r>
            <a:r>
              <a:rPr lang="zh-CN" altLang="zh-CN" b="0" dirty="0"/>
              <a:t>，并退回输入取款金额界面。若取款机与银行主机通信超时、通信中断、传输错误等情况，提示：</a:t>
            </a:r>
            <a:r>
              <a:rPr lang="en-US" altLang="zh-CN" b="0" dirty="0"/>
              <a:t>“</a:t>
            </a:r>
            <a:r>
              <a:rPr lang="zh-CN" altLang="zh-CN" b="0" dirty="0"/>
              <a:t>连接超时，本次操作取消</a:t>
            </a:r>
            <a:r>
              <a:rPr lang="en-US" altLang="zh-CN" b="0" dirty="0"/>
              <a:t>”</a:t>
            </a:r>
            <a:r>
              <a:rPr lang="zh-CN" altLang="zh-CN" b="0" dirty="0"/>
              <a:t>。若主机已经做了</a:t>
            </a:r>
            <a:r>
              <a:rPr lang="zh-CN" altLang="en-US" b="0" dirty="0"/>
              <a:t>数据库</a:t>
            </a:r>
            <a:r>
              <a:rPr lang="zh-CN" altLang="zh-CN" b="0" dirty="0"/>
              <a:t>操作，减去了用户存款余额，则要做回退操作。</a:t>
            </a:r>
          </a:p>
          <a:p>
            <a:pPr lvl="1">
              <a:lnSpc>
                <a:spcPct val="140000"/>
              </a:lnSpc>
              <a:spcBef>
                <a:spcPts val="0"/>
              </a:spcBef>
            </a:pPr>
            <a:r>
              <a:rPr lang="en-US" altLang="zh-CN" b="0" dirty="0"/>
              <a:t>5</a:t>
            </a:r>
            <a:r>
              <a:rPr lang="zh-CN" altLang="en-US" b="0" dirty="0"/>
              <a:t>、</a:t>
            </a:r>
            <a:r>
              <a:rPr lang="zh-CN" altLang="zh-CN" b="0" dirty="0"/>
              <a:t>用户取款，银行卡退卡。用户拔出银行卡。取款机恢复初始界面。正常取款操作结束。若用户未按时拿走取出的钱款、用户未按时拔出银行卡，则取款机做相应异常处理操作。</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zh-CN" b="0" dirty="0"/>
              <a:t>此处为分析方便忽略输入取款金额错误的各种情况下的异常流程处理，降低分析的复杂度。</a:t>
            </a:r>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85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这个业务流程中，只描述了正常流程。异常流程未做描述，是为了分析方便。</a:t>
            </a:r>
            <a:endParaRPr lang="en-US" altLang="zh-CN" dirty="0"/>
          </a:p>
          <a:p>
            <a:r>
              <a:rPr lang="zh-CN" altLang="en-US" dirty="0"/>
              <a:t>实际中异常流程必须在业务流程图中描述清楚状态、分支等。</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86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87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89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测试本质上并不是一门非常严谨的课程，测试人员的经验也直觉能对这种不严谨性作出很好的补充。</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90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113</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en-US" altLang="zh-CN" dirty="0"/>
              <a:t>1</a:t>
            </a:r>
            <a:r>
              <a:rPr lang="zh-CN" altLang="en-US" dirty="0"/>
              <a:t>）首先进行</a:t>
            </a:r>
            <a:r>
              <a:rPr lang="zh-CN" altLang="en-US" b="1" dirty="0"/>
              <a:t>等价类划分</a:t>
            </a:r>
            <a:r>
              <a:rPr lang="zh-CN" altLang="en-US" dirty="0"/>
              <a:t>，包括输入条件和输出条件的等价划分，将无限测试变成有限测试，这是减少工作量和提高测试效率最有效的方法。等价类划分也常是边界值方法的基础。</a:t>
            </a:r>
            <a:endParaRPr lang="en-US" altLang="zh-CN" dirty="0"/>
          </a:p>
          <a:p>
            <a:r>
              <a:rPr lang="en-US" altLang="zh-CN" dirty="0"/>
              <a:t>2</a:t>
            </a:r>
            <a:r>
              <a:rPr lang="zh-CN" altLang="en-US" dirty="0"/>
              <a:t>）在任何情况下都必须使用</a:t>
            </a:r>
            <a:r>
              <a:rPr lang="zh-CN" altLang="en-US" b="1" dirty="0"/>
              <a:t>边界值分析</a:t>
            </a:r>
            <a:r>
              <a:rPr lang="zh-CN" altLang="en-US" dirty="0"/>
              <a:t>方法。经验表明，用这种方法设计出的测试用例发现程序错误的能力最强。</a:t>
            </a:r>
            <a:endParaRPr lang="en-US" altLang="zh-CN" dirty="0"/>
          </a:p>
          <a:p>
            <a:r>
              <a:rPr lang="en-US" altLang="zh-CN" dirty="0"/>
              <a:t>3</a:t>
            </a:r>
            <a:r>
              <a:rPr lang="zh-CN" altLang="en-US" dirty="0"/>
              <a:t>）测试人员可以根据经验用</a:t>
            </a:r>
            <a:r>
              <a:rPr lang="zh-CN" altLang="en-US" b="1" dirty="0"/>
              <a:t>错误推测法</a:t>
            </a:r>
            <a:r>
              <a:rPr lang="zh-CN" altLang="en-US" dirty="0"/>
              <a:t>追加一些测试用例。</a:t>
            </a:r>
            <a:endParaRPr lang="en-US" altLang="zh-CN" dirty="0"/>
          </a:p>
          <a:p>
            <a:r>
              <a:rPr lang="en-US" altLang="zh-CN" dirty="0"/>
              <a:t>4</a:t>
            </a:r>
            <a:r>
              <a:rPr lang="zh-CN" altLang="en-US" dirty="0"/>
              <a:t>）如果程序的功能说明中含有输入条件的组合情况，则一开始就可选用</a:t>
            </a:r>
            <a:r>
              <a:rPr lang="zh-CN" altLang="en-US" b="1" dirty="0"/>
              <a:t>因果图法</a:t>
            </a:r>
            <a:r>
              <a:rPr lang="zh-CN" altLang="en-US" dirty="0"/>
              <a:t>和</a:t>
            </a:r>
            <a:r>
              <a:rPr lang="zh-CN" altLang="en-US" b="1" dirty="0"/>
              <a:t>判定表法</a:t>
            </a:r>
            <a:r>
              <a:rPr lang="zh-CN" altLang="en-US" dirty="0"/>
              <a:t>。</a:t>
            </a:r>
            <a:endParaRPr lang="en-US" altLang="zh-CN" dirty="0"/>
          </a:p>
          <a:p>
            <a:r>
              <a:rPr lang="en-US" altLang="zh-CN" dirty="0"/>
              <a:t>5</a:t>
            </a:r>
            <a:r>
              <a:rPr lang="zh-CN" altLang="en-US" dirty="0"/>
              <a:t>）对于参数配置类软件，应用</a:t>
            </a:r>
            <a:r>
              <a:rPr lang="zh-CN" altLang="en-US" b="1" dirty="0"/>
              <a:t>正交试验法</a:t>
            </a:r>
            <a:r>
              <a:rPr lang="zh-CN" altLang="en-US" dirty="0"/>
              <a:t>选择较少的组合方式以达到最佳效果，并减少测试用例的数目。</a:t>
            </a:r>
            <a:endParaRPr lang="en-US" altLang="zh-CN" dirty="0"/>
          </a:p>
          <a:p>
            <a:r>
              <a:rPr lang="en-US" altLang="zh-CN" dirty="0"/>
              <a:t>6</a:t>
            </a:r>
            <a:r>
              <a:rPr lang="zh-CN" altLang="en-US" dirty="0"/>
              <a:t>）对于业务流清晰的系统可以利用</a:t>
            </a:r>
            <a:r>
              <a:rPr lang="zh-CN" altLang="en-US" b="1" dirty="0"/>
              <a:t>场景法</a:t>
            </a:r>
            <a:r>
              <a:rPr lang="zh-CN" altLang="en-US" dirty="0"/>
              <a:t>，即可先综合使用各种方法生成用例，再通过场景法由用例生成用例。</a:t>
            </a:r>
            <a:endParaRPr lang="en-US" altLang="zh-CN" dirty="0"/>
          </a:p>
          <a:p>
            <a:r>
              <a:rPr lang="en-US" altLang="zh-CN" dirty="0"/>
              <a:t>7</a:t>
            </a:r>
            <a:r>
              <a:rPr lang="zh-CN" altLang="en-US" dirty="0"/>
              <a:t>）当程序的功能较复杂、存在大量组合情况时，可以考虑使用</a:t>
            </a:r>
            <a:r>
              <a:rPr lang="zh-CN" altLang="en-US" b="1" dirty="0"/>
              <a:t>功能分解法</a:t>
            </a:r>
            <a:r>
              <a:rPr lang="zh-CN" altLang="en-US" dirty="0"/>
              <a:t>。</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114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 例</a:t>
            </a:r>
            <a:r>
              <a:rPr lang="en-US" altLang="zh-CN" dirty="0"/>
              <a:t>2</a:t>
            </a:r>
            <a:r>
              <a:rPr lang="zh-CN" altLang="en-US" dirty="0"/>
              <a:t>：修改手机银行登录密码，密码须字母与数字组合，且两次输入相同，密码长度不小于</a:t>
            </a:r>
            <a:r>
              <a:rPr lang="en-US" altLang="zh-CN" dirty="0"/>
              <a:t>8</a:t>
            </a:r>
            <a:r>
              <a:rPr lang="zh-CN" altLang="en-US" dirty="0"/>
              <a:t>；</a:t>
            </a:r>
          </a:p>
          <a:p>
            <a:r>
              <a:rPr lang="zh-CN" altLang="en-US" dirty="0"/>
              <a:t> </a:t>
            </a:r>
            <a:r>
              <a:rPr lang="en-US" altLang="zh-CN" dirty="0"/>
              <a:t>(1)</a:t>
            </a:r>
            <a:r>
              <a:rPr lang="zh-CN" altLang="en-US" dirty="0"/>
              <a:t>、画流程图；</a:t>
            </a:r>
          </a:p>
          <a:p>
            <a:r>
              <a:rPr lang="zh-CN" altLang="en-US" dirty="0"/>
              <a:t> </a:t>
            </a:r>
            <a:r>
              <a:rPr lang="en-US" altLang="zh-CN" dirty="0"/>
              <a:t>(2)</a:t>
            </a:r>
            <a:r>
              <a:rPr lang="zh-CN" altLang="en-US" dirty="0"/>
              <a:t>、有效区域：字母与数字组合；取值：</a:t>
            </a:r>
            <a:r>
              <a:rPr lang="en-US" altLang="zh-CN" dirty="0"/>
              <a:t>abcd1234</a:t>
            </a:r>
            <a:r>
              <a:rPr lang="zh-CN" altLang="en-US" dirty="0"/>
              <a:t>，</a:t>
            </a:r>
            <a:r>
              <a:rPr lang="en-US" altLang="zh-CN" dirty="0"/>
              <a:t>123456ab</a:t>
            </a:r>
            <a:r>
              <a:rPr lang="zh-CN" altLang="en-US" dirty="0"/>
              <a:t>，</a:t>
            </a:r>
            <a:r>
              <a:rPr lang="en-US" altLang="zh-CN" dirty="0"/>
              <a:t>a123456b</a:t>
            </a:r>
            <a:r>
              <a:rPr lang="zh-CN" altLang="en-US" dirty="0"/>
              <a:t>；</a:t>
            </a:r>
          </a:p>
          <a:p>
            <a:r>
              <a:rPr lang="zh-CN" altLang="en-US" dirty="0"/>
              <a:t> </a:t>
            </a:r>
            <a:r>
              <a:rPr lang="en-US" altLang="zh-CN" dirty="0"/>
              <a:t>(3)</a:t>
            </a:r>
            <a:r>
              <a:rPr lang="zh-CN" altLang="en-US" dirty="0"/>
              <a:t>、无效区域：非字母与数字组合</a:t>
            </a:r>
            <a:r>
              <a:rPr lang="en-US" altLang="zh-CN" dirty="0"/>
              <a:t>-&gt;</a:t>
            </a:r>
            <a:r>
              <a:rPr lang="zh-CN" altLang="en-US" dirty="0"/>
              <a:t>细化无效－</a:t>
            </a:r>
            <a:r>
              <a:rPr lang="en-US" altLang="zh-CN" dirty="0"/>
              <a:t>&gt;</a:t>
            </a:r>
            <a:r>
              <a:rPr lang="zh-CN" altLang="en-US" dirty="0"/>
              <a:t>纯字母、纯数字、包含（特殊符号、中字、标点符号）、空；取值：</a:t>
            </a:r>
            <a:r>
              <a:rPr lang="en-US" altLang="zh-CN" dirty="0" err="1"/>
              <a:t>abcdefgh</a:t>
            </a:r>
            <a:r>
              <a:rPr lang="zh-CN" altLang="en-US" dirty="0"/>
              <a:t>、</a:t>
            </a:r>
            <a:r>
              <a:rPr lang="en-US" altLang="zh-CN" dirty="0"/>
              <a:t>12345678</a:t>
            </a:r>
            <a:r>
              <a:rPr lang="zh-CN" altLang="en-US" dirty="0"/>
              <a:t>、</a:t>
            </a:r>
            <a:r>
              <a:rPr lang="en-US" altLang="zh-CN" dirty="0"/>
              <a:t>&amp;*%$#@!.</a:t>
            </a:r>
            <a:r>
              <a:rPr lang="zh-CN" altLang="en-US" dirty="0"/>
              <a:t>、是不是这样的夜晚、</a:t>
            </a:r>
            <a:r>
              <a:rPr lang="en-US" altLang="zh-CN" dirty="0"/>
              <a:t>""</a:t>
            </a:r>
          </a:p>
          <a:p>
            <a:r>
              <a:rPr lang="en-US" altLang="zh-CN" dirty="0"/>
              <a:t> (4)</a:t>
            </a:r>
            <a:r>
              <a:rPr lang="zh-CN" altLang="en-US" dirty="0"/>
              <a:t>、临界点：长度</a:t>
            </a:r>
            <a:r>
              <a:rPr lang="en-US" altLang="zh-CN" dirty="0"/>
              <a:t>8</a:t>
            </a:r>
            <a:r>
              <a:rPr lang="zh-CN" altLang="en-US" dirty="0"/>
              <a:t>；</a:t>
            </a:r>
          </a:p>
          <a:p>
            <a:r>
              <a:rPr lang="zh-CN" altLang="en-US" dirty="0"/>
              <a:t> </a:t>
            </a:r>
            <a:r>
              <a:rPr lang="en-US" altLang="zh-CN" dirty="0"/>
              <a:t>(5)</a:t>
            </a:r>
            <a:r>
              <a:rPr lang="zh-CN" altLang="en-US" dirty="0"/>
              <a:t>、取值：</a:t>
            </a:r>
            <a:r>
              <a:rPr lang="en-US" altLang="zh-CN" dirty="0"/>
              <a:t>abcd123</a:t>
            </a:r>
            <a:r>
              <a:rPr lang="zh-CN" altLang="en-US" dirty="0"/>
              <a:t>，</a:t>
            </a:r>
            <a:r>
              <a:rPr lang="en-US" altLang="zh-CN" dirty="0"/>
              <a:t>abcd1234</a:t>
            </a:r>
            <a:r>
              <a:rPr lang="zh-CN" altLang="en-US" dirty="0"/>
              <a:t>、</a:t>
            </a:r>
            <a:r>
              <a:rPr lang="en-US" altLang="zh-CN" dirty="0"/>
              <a:t>abcd12345</a:t>
            </a:r>
            <a:r>
              <a:rPr lang="zh-CN" altLang="en-US" dirty="0"/>
              <a:t>；</a:t>
            </a:r>
          </a:p>
          <a:p>
            <a:r>
              <a:rPr lang="zh-CN" altLang="en-US" dirty="0"/>
              <a:t> </a:t>
            </a:r>
            <a:r>
              <a:rPr lang="en-US" altLang="zh-CN" dirty="0"/>
              <a:t>(4)</a:t>
            </a:r>
            <a:r>
              <a:rPr lang="zh-CN" altLang="en-US" dirty="0"/>
              <a:t>、具体测试用例；</a:t>
            </a:r>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t>55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如何把握好粒度是测试用例设计的关键，也将影响测试用例设计的效率和效果。应该根据项目的实际情况、测试资源情况来决定设计出怎样粒度的测试用例。</a:t>
            </a:r>
            <a:endParaRPr lang="en-US" altLang="zh-CN" dirty="0"/>
          </a:p>
          <a:p>
            <a:endParaRPr lang="en-US" altLang="zh-CN" dirty="0"/>
          </a:p>
          <a:p>
            <a:r>
              <a:rPr lang="zh-CN" altLang="en-US" dirty="0"/>
              <a:t>软件是开发人员需要去努力实现敏捷化的现象，而测试用例则是测试人员需要去努力实现敏捷化的对象。</a:t>
            </a:r>
            <a:endParaRPr lang="en-US" altLang="zh-CN" dirty="0"/>
          </a:p>
          <a:p>
            <a:r>
              <a:rPr lang="zh-CN" altLang="en-US" dirty="0"/>
              <a:t>要想在测试用例设计方面应用“能工作的软件比全面的文档更有价值”这一敏捷原则，则关键是考虑怎样使设计出来的测试用例是能最有效工作的。</a:t>
            </a:r>
          </a:p>
        </p:txBody>
      </p:sp>
      <p:sp>
        <p:nvSpPr>
          <p:cNvPr id="4" name="灯片编号占位符 3"/>
          <p:cNvSpPr>
            <a:spLocks noGrp="1"/>
          </p:cNvSpPr>
          <p:nvPr>
            <p:ph type="sldNum" sz="quarter" idx="10"/>
          </p:nvPr>
        </p:nvSpPr>
        <p:spPr/>
        <p:txBody>
          <a:bodyPr/>
          <a:lstStyle/>
          <a:p>
            <a:fld id="{9B975D80-FEA9-4551-9CA0-C9073D5D315D}" type="slidenum">
              <a:rPr lang="zh-CN" altLang="en-US" smtClean="0"/>
              <a:t>115</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dirty="0"/>
              <a:t>同行评审的重要性：测试用例的目的要求尽可能全面覆盖需求，而测试人员个人的思维总会有局限，因此需要一起来设计测试用例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t>117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58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比如：某一食堂饭卡自动充值系统，投币方式有：</a:t>
            </a:r>
            <a:r>
              <a:rPr lang="en-US" altLang="zh-CN" dirty="0"/>
              <a:t>50</a:t>
            </a:r>
            <a:r>
              <a:rPr lang="zh-CN" altLang="en-US" dirty="0"/>
              <a:t>元，</a:t>
            </a:r>
            <a:r>
              <a:rPr lang="en-US" altLang="zh-CN" dirty="0"/>
              <a:t>100</a:t>
            </a:r>
            <a:r>
              <a:rPr lang="zh-CN" altLang="en-US" dirty="0"/>
              <a:t>元两种</a:t>
            </a:r>
            <a:endParaRPr lang="en-US" altLang="zh-CN" dirty="0"/>
          </a:p>
          <a:p>
            <a:r>
              <a:rPr lang="zh-CN" altLang="en-US" dirty="0"/>
              <a:t>充值金额有</a:t>
            </a:r>
            <a:r>
              <a:rPr lang="en-US" altLang="zh-CN" dirty="0"/>
              <a:t>50</a:t>
            </a:r>
            <a:r>
              <a:rPr lang="zh-CN" altLang="en-US" dirty="0"/>
              <a:t>元，</a:t>
            </a:r>
            <a:r>
              <a:rPr lang="en-US" altLang="zh-CN" dirty="0"/>
              <a:t>100</a:t>
            </a:r>
            <a:r>
              <a:rPr lang="zh-CN" altLang="en-US" dirty="0"/>
              <a:t>元两种</a:t>
            </a:r>
            <a:endParaRPr lang="en-US" altLang="zh-CN" dirty="0"/>
          </a:p>
          <a:p>
            <a:r>
              <a:rPr lang="zh-CN" altLang="en-US" dirty="0"/>
              <a:t>结果：充值成功，无找零。</a:t>
            </a:r>
            <a:r>
              <a:rPr lang="en-US" altLang="zh-CN" dirty="0"/>
              <a:t>——</a:t>
            </a:r>
            <a:r>
              <a:rPr lang="zh-CN" altLang="en-US" dirty="0"/>
              <a:t>充值成功，找零</a:t>
            </a:r>
            <a:r>
              <a:rPr lang="en-US" altLang="zh-CN" dirty="0"/>
              <a:t>50</a:t>
            </a:r>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0"/>
            <a:r>
              <a:rPr lang="zh-CN" altLang="en-US" b="0" dirty="0"/>
              <a:t>恒等：若原因出现，则结果出现；若原因不出现，则结果不出现。</a:t>
            </a:r>
          </a:p>
          <a:p>
            <a:pPr lvl="0"/>
            <a:r>
              <a:rPr lang="zh-CN" altLang="en-US" b="0" dirty="0"/>
              <a:t>非</a:t>
            </a:r>
            <a:r>
              <a:rPr lang="en-US" altLang="zh-CN" b="0" dirty="0"/>
              <a:t>(</a:t>
            </a:r>
            <a:r>
              <a:rPr lang="zh-CN" altLang="en-US" b="0" dirty="0"/>
              <a:t>～</a:t>
            </a:r>
            <a:r>
              <a:rPr lang="en-US" altLang="zh-CN" b="0" dirty="0"/>
              <a:t>)</a:t>
            </a:r>
            <a:r>
              <a:rPr lang="zh-CN" altLang="en-US" b="0" dirty="0"/>
              <a:t>：若原因出现，则结果不出现；若原因不出现，则结果出现。</a:t>
            </a:r>
          </a:p>
          <a:p>
            <a:pPr lvl="0"/>
            <a:r>
              <a:rPr lang="zh-CN" altLang="en-US" b="0" dirty="0"/>
              <a:t>或</a:t>
            </a:r>
            <a:r>
              <a:rPr lang="en-US" altLang="zh-CN" b="0" dirty="0"/>
              <a:t>(</a:t>
            </a:r>
            <a:r>
              <a:rPr lang="zh-CN" altLang="en-US" b="0" dirty="0"/>
              <a:t>∨</a:t>
            </a:r>
            <a:r>
              <a:rPr lang="en-US" altLang="zh-CN" b="0" dirty="0"/>
              <a:t>)</a:t>
            </a:r>
            <a:r>
              <a:rPr lang="zh-CN" altLang="en-US" b="0" dirty="0"/>
              <a:t>：若几个原因中有一个出现，则结果出现；若几个原因都不出现，则结果不出现。即：</a:t>
            </a:r>
            <a:r>
              <a:rPr lang="en-US" altLang="zh-CN" b="0" dirty="0"/>
              <a:t>c1</a:t>
            </a:r>
            <a:r>
              <a:rPr lang="zh-CN" altLang="en-US" b="0" dirty="0"/>
              <a:t>、</a:t>
            </a:r>
            <a:r>
              <a:rPr lang="en-US" altLang="zh-CN" b="0" dirty="0"/>
              <a:t>c2</a:t>
            </a:r>
            <a:r>
              <a:rPr lang="zh-CN" altLang="en-US" b="0" dirty="0"/>
              <a:t>、</a:t>
            </a:r>
            <a:r>
              <a:rPr lang="en-US" altLang="zh-CN" b="0" dirty="0"/>
              <a:t>c3</a:t>
            </a:r>
            <a:r>
              <a:rPr lang="zh-CN" altLang="en-US" b="0" dirty="0"/>
              <a:t>三个原因不会同时成立，最多有一个可能成立。</a:t>
            </a:r>
          </a:p>
          <a:p>
            <a:pPr lvl="0"/>
            <a:r>
              <a:rPr lang="zh-CN" altLang="en-US" b="0" dirty="0"/>
              <a:t>与</a:t>
            </a:r>
            <a:r>
              <a:rPr lang="en-US" altLang="zh-CN" b="0" dirty="0"/>
              <a:t>(</a:t>
            </a:r>
            <a:r>
              <a:rPr lang="zh-CN" altLang="en-US" b="0" dirty="0"/>
              <a:t>∧</a:t>
            </a:r>
            <a:r>
              <a:rPr lang="en-US" altLang="zh-CN" b="0" dirty="0"/>
              <a:t>)</a:t>
            </a:r>
            <a:r>
              <a:rPr lang="zh-CN" altLang="en-US" b="0" dirty="0"/>
              <a:t>：若几个原因都出现，结果才出现；若其中有一个原因不出现，则结果不出现。</a:t>
            </a:r>
          </a:p>
        </p:txBody>
      </p:sp>
      <p:sp>
        <p:nvSpPr>
          <p:cNvPr id="4" name="灯片编号占位符 3"/>
          <p:cNvSpPr>
            <a:spLocks noGrp="1"/>
          </p:cNvSpPr>
          <p:nvPr>
            <p:ph type="sldNum" sz="quarter" idx="10"/>
          </p:nvPr>
        </p:nvSpPr>
        <p:spPr/>
        <p:txBody>
          <a:bodyPr/>
          <a:lstStyle/>
          <a:p>
            <a:fld id="{665ECEE6-8F8C-4449-953F-0765469ED670}" type="slidenum">
              <a:rPr lang="zh-CN" altLang="en-US" smtClean="0"/>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互斥（</a:t>
            </a:r>
            <a:r>
              <a:rPr lang="en-US" altLang="zh-CN" dirty="0"/>
              <a:t>E</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三个原因不会同时成立，最多有一个可能成立</a:t>
            </a:r>
          </a:p>
          <a:p>
            <a:r>
              <a:rPr lang="en-US" altLang="zh-CN" dirty="0"/>
              <a:t>a</a:t>
            </a:r>
            <a:r>
              <a:rPr lang="zh-CN" altLang="en-US" dirty="0"/>
              <a:t>、</a:t>
            </a:r>
            <a:r>
              <a:rPr lang="en-US" altLang="zh-CN" dirty="0"/>
              <a:t>b</a:t>
            </a:r>
            <a:r>
              <a:rPr lang="zh-CN" altLang="en-US" dirty="0"/>
              <a:t>、</a:t>
            </a:r>
            <a:r>
              <a:rPr lang="en-US" altLang="zh-CN" dirty="0"/>
              <a:t>c</a:t>
            </a:r>
            <a:r>
              <a:rPr lang="zh-CN" altLang="en-US" dirty="0"/>
              <a:t>不同时为</a:t>
            </a:r>
            <a:r>
              <a:rPr lang="en-US" altLang="zh-CN" dirty="0"/>
              <a:t>1</a:t>
            </a:r>
            <a:r>
              <a:rPr lang="zh-CN" altLang="en-US" dirty="0"/>
              <a:t>，即</a:t>
            </a:r>
            <a:r>
              <a:rPr lang="en-US" altLang="zh-CN" dirty="0" err="1"/>
              <a:t>a,b,c</a:t>
            </a:r>
            <a:r>
              <a:rPr lang="zh-CN" altLang="en-US" dirty="0"/>
              <a:t>中至多只有一个</a:t>
            </a:r>
            <a:r>
              <a:rPr lang="en-US" altLang="zh-CN" dirty="0"/>
              <a:t>1</a:t>
            </a:r>
          </a:p>
          <a:p>
            <a:endParaRPr lang="en-US" altLang="zh-CN" dirty="0"/>
          </a:p>
          <a:p>
            <a:r>
              <a:rPr lang="zh-CN" altLang="en-US" dirty="0"/>
              <a:t>包含（</a:t>
            </a:r>
            <a:r>
              <a:rPr lang="en-US" altLang="zh-CN" dirty="0"/>
              <a:t>I</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这</a:t>
            </a:r>
            <a:r>
              <a:rPr lang="en-US" altLang="zh-CN" dirty="0"/>
              <a:t>3</a:t>
            </a:r>
            <a:r>
              <a:rPr lang="zh-CN" altLang="en-US" dirty="0"/>
              <a:t>个原因中至少有一个必须成立</a:t>
            </a:r>
          </a:p>
          <a:p>
            <a:r>
              <a:rPr lang="en-US" altLang="zh-CN" dirty="0"/>
              <a:t>a</a:t>
            </a:r>
            <a:r>
              <a:rPr lang="zh-CN" altLang="en-US" dirty="0"/>
              <a:t>、</a:t>
            </a:r>
            <a:r>
              <a:rPr lang="en-US" altLang="zh-CN" dirty="0"/>
              <a:t>b</a:t>
            </a:r>
            <a:r>
              <a:rPr lang="zh-CN" altLang="en-US" dirty="0"/>
              <a:t>、</a:t>
            </a:r>
            <a:r>
              <a:rPr lang="en-US" altLang="zh-CN" dirty="0"/>
              <a:t>c</a:t>
            </a:r>
            <a:r>
              <a:rPr lang="zh-CN" altLang="en-US" dirty="0"/>
              <a:t>至少有一个</a:t>
            </a:r>
            <a:r>
              <a:rPr lang="en-US" altLang="zh-CN" dirty="0"/>
              <a:t>1</a:t>
            </a:r>
            <a:r>
              <a:rPr lang="zh-CN" altLang="en-US" dirty="0"/>
              <a:t>，即</a:t>
            </a:r>
            <a:r>
              <a:rPr lang="en-US" altLang="zh-CN" dirty="0"/>
              <a:t>a</a:t>
            </a:r>
            <a:r>
              <a:rPr lang="zh-CN" altLang="en-US" dirty="0"/>
              <a:t>，</a:t>
            </a:r>
            <a:r>
              <a:rPr lang="en-US" altLang="zh-CN" dirty="0"/>
              <a:t>b</a:t>
            </a:r>
            <a:r>
              <a:rPr lang="zh-CN" altLang="en-US" dirty="0"/>
              <a:t>，</a:t>
            </a:r>
            <a:r>
              <a:rPr lang="en-US" altLang="zh-CN" dirty="0"/>
              <a:t>c</a:t>
            </a:r>
            <a:r>
              <a:rPr lang="zh-CN" altLang="en-US" dirty="0"/>
              <a:t>中不能同时为</a:t>
            </a:r>
            <a:r>
              <a:rPr lang="en-US" altLang="zh-CN" dirty="0"/>
              <a:t>0</a:t>
            </a:r>
          </a:p>
          <a:p>
            <a:endParaRPr lang="en-US" altLang="zh-CN" dirty="0"/>
          </a:p>
          <a:p>
            <a:r>
              <a:rPr lang="zh-CN" altLang="en-US" dirty="0"/>
              <a:t>唯一（</a:t>
            </a:r>
            <a:r>
              <a:rPr lang="en-US" altLang="zh-CN" dirty="0"/>
              <a:t>O</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中必须有一个成立，且仅有一个成立</a:t>
            </a:r>
            <a:endParaRPr lang="en-US" altLang="zh-CN" dirty="0"/>
          </a:p>
          <a:p>
            <a:endParaRPr lang="zh-CN" altLang="en-US" dirty="0"/>
          </a:p>
          <a:p>
            <a:r>
              <a:rPr lang="zh-CN" altLang="en-US" dirty="0"/>
              <a:t>要求（</a:t>
            </a:r>
            <a:r>
              <a:rPr lang="en-US" altLang="zh-CN" dirty="0"/>
              <a:t>R</a:t>
            </a:r>
            <a:r>
              <a:rPr lang="zh-CN" altLang="en-US" dirty="0"/>
              <a:t>）含义：表示当</a:t>
            </a:r>
            <a:r>
              <a:rPr lang="en-US" altLang="zh-CN" dirty="0"/>
              <a:t>a</a:t>
            </a:r>
            <a:r>
              <a:rPr lang="zh-CN" altLang="en-US" dirty="0"/>
              <a:t>出现时，</a:t>
            </a:r>
            <a:r>
              <a:rPr lang="en-US" altLang="zh-CN" dirty="0"/>
              <a:t>b</a:t>
            </a:r>
            <a:r>
              <a:rPr lang="zh-CN" altLang="en-US" dirty="0"/>
              <a:t>必须也出现</a:t>
            </a:r>
          </a:p>
          <a:p>
            <a:r>
              <a:rPr lang="zh-CN" altLang="en-US" dirty="0"/>
              <a:t>若</a:t>
            </a:r>
            <a:r>
              <a:rPr lang="en-US" altLang="zh-CN" dirty="0"/>
              <a:t>a=1</a:t>
            </a:r>
            <a:r>
              <a:rPr lang="zh-CN" altLang="en-US" dirty="0"/>
              <a:t>，则</a:t>
            </a:r>
            <a:r>
              <a:rPr lang="en-US" altLang="zh-CN" dirty="0"/>
              <a:t>b</a:t>
            </a:r>
            <a:r>
              <a:rPr lang="zh-CN" altLang="en-US" dirty="0"/>
              <a:t>必须为</a:t>
            </a:r>
            <a:r>
              <a:rPr lang="en-US" altLang="zh-CN" dirty="0"/>
              <a:t>1</a:t>
            </a:r>
            <a:r>
              <a:rPr lang="zh-CN" altLang="en-US" dirty="0"/>
              <a:t>。即不可能</a:t>
            </a:r>
            <a:r>
              <a:rPr lang="en-US" altLang="zh-CN" dirty="0"/>
              <a:t>a=1</a:t>
            </a:r>
            <a:r>
              <a:rPr lang="zh-CN" altLang="en-US" dirty="0"/>
              <a:t>且</a:t>
            </a:r>
            <a:r>
              <a:rPr lang="en-US" altLang="zh-CN" dirty="0"/>
              <a:t>b=0</a:t>
            </a:r>
          </a:p>
          <a:p>
            <a:endParaRPr lang="en-US" altLang="zh-CN" dirty="0"/>
          </a:p>
          <a:p>
            <a:r>
              <a:rPr lang="zh-CN" altLang="en-US" dirty="0"/>
              <a:t>屏蔽（</a:t>
            </a:r>
            <a:r>
              <a:rPr lang="en-US" altLang="zh-CN" dirty="0"/>
              <a:t>M</a:t>
            </a:r>
            <a:r>
              <a:rPr lang="zh-CN" altLang="en-US" dirty="0"/>
              <a:t>）含义：</a:t>
            </a:r>
          </a:p>
          <a:p>
            <a:r>
              <a:rPr lang="zh-CN" altLang="en-US" dirty="0"/>
              <a:t>若</a:t>
            </a:r>
            <a:r>
              <a:rPr lang="en-US" altLang="zh-CN" dirty="0"/>
              <a:t>a=1</a:t>
            </a:r>
            <a:r>
              <a:rPr lang="zh-CN" altLang="en-US" dirty="0"/>
              <a:t>，则</a:t>
            </a:r>
            <a:r>
              <a:rPr lang="en-US" altLang="zh-CN" dirty="0"/>
              <a:t>b</a:t>
            </a:r>
            <a:r>
              <a:rPr lang="zh-CN" altLang="en-US" dirty="0"/>
              <a:t>必须为</a:t>
            </a:r>
            <a:r>
              <a:rPr lang="en-US" altLang="zh-CN" dirty="0"/>
              <a:t>0</a:t>
            </a:r>
            <a:r>
              <a:rPr lang="zh-CN" altLang="en-US" dirty="0"/>
              <a:t>；而当</a:t>
            </a:r>
            <a:r>
              <a:rPr lang="en-US" altLang="zh-CN" dirty="0"/>
              <a:t>a</a:t>
            </a:r>
            <a:r>
              <a:rPr lang="zh-CN" altLang="en-US" dirty="0"/>
              <a:t>为</a:t>
            </a:r>
            <a:r>
              <a:rPr lang="en-US" altLang="zh-CN" dirty="0"/>
              <a:t>0</a:t>
            </a:r>
            <a:r>
              <a:rPr lang="zh-CN" altLang="en-US" dirty="0"/>
              <a:t>时，</a:t>
            </a:r>
            <a:r>
              <a:rPr lang="en-US" altLang="zh-CN" dirty="0"/>
              <a:t>b</a:t>
            </a:r>
            <a:r>
              <a:rPr lang="zh-CN" altLang="en-US" dirty="0"/>
              <a:t>的值不定</a:t>
            </a:r>
          </a:p>
        </p:txBody>
      </p:sp>
      <p:sp>
        <p:nvSpPr>
          <p:cNvPr id="4" name="灯片编号占位符 3"/>
          <p:cNvSpPr>
            <a:spLocks noGrp="1"/>
          </p:cNvSpPr>
          <p:nvPr>
            <p:ph type="sldNum" sz="quarter" idx="10"/>
          </p:nvPr>
        </p:nvSpPr>
        <p:spPr/>
        <p:txBody>
          <a:bodyPr/>
          <a:lstStyle/>
          <a:p>
            <a:fld id="{665ECEE6-8F8C-4449-953F-0765469ED670}" type="slidenum">
              <a:rPr lang="zh-CN" altLang="en-US" smtClean="0"/>
              <a:t>64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t>65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t>66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t>2019/3/13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baike.baidu.com/view/34490.htm" TargetMode="External"/><Relationship Id="rId2" Type="http://schemas.openxmlformats.org/officeDocument/2006/relationships/hyperlink" Target="http://baike.baidu.com/view/95420.htm" TargetMode="External"/><Relationship Id="rId1" Type="http://schemas.openxmlformats.org/officeDocument/2006/relationships/slideLayout" Target="../slideLayouts/slideLayout7.xml"/><Relationship Id="rId4" Type="http://schemas.openxmlformats.org/officeDocument/2006/relationships/hyperlink" Target="http://baike.baidu.com/view/118995.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upport.sas.com/techsup/technote/ts723_Designs.tx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48558" y="2060848"/>
            <a:ext cx="2646878" cy="830997"/>
          </a:xfrm>
          <a:prstGeom prst="rect">
            <a:avLst/>
          </a:prstGeom>
          <a:noFill/>
        </p:spPr>
        <p:txBody>
          <a:bodyPr wrap="none" rtlCol="0" anchor="ctr">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测试理论</a:t>
            </a: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2216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测试模型</a:t>
            </a:r>
            <a:endParaRPr lang="zh-CN" altLang="en-US" sz="3600">
              <a:sym typeface="+mn-ea"/>
            </a:endParaRPr>
          </a:p>
        </p:txBody>
      </p:sp>
      <p:sp>
        <p:nvSpPr>
          <p:cNvPr id="26627" name="内容占位符 2"/>
          <p:cNvSpPr txBox="1"/>
          <p:nvPr/>
        </p:nvSpPr>
        <p:spPr bwMode="auto">
          <a:xfrm>
            <a:off x="457200" y="1480185"/>
            <a:ext cx="82296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50000"/>
              </a:lnSpc>
            </a:pPr>
            <a:r>
              <a:rPr lang="zh-CN" altLang="en-US" sz="2000" dirty="0">
                <a:latin typeface="黑体" panose="02010609060101010101" pitchFamily="49" charset="-122"/>
                <a:sym typeface="+mn-ea"/>
              </a:rPr>
              <a:t>随着测试过程的管理和发展，测试人员通过大量的实践，从而总结出了不少测试模型，如常见的</a:t>
            </a:r>
            <a:r>
              <a:rPr lang="en-US" altLang="zh-CN" sz="2000" b="1" dirty="0">
                <a:latin typeface="黑体" panose="02010609060101010101" pitchFamily="49" charset="-122"/>
                <a:sym typeface="+mn-ea"/>
              </a:rPr>
              <a:t>V</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a:t>
            </a:r>
            <a:r>
              <a:rPr lang="en-US" altLang="zh-CN" sz="2000" b="1" dirty="0">
                <a:latin typeface="黑体" panose="02010609060101010101" pitchFamily="49" charset="-122"/>
                <a:sym typeface="+mn-ea"/>
              </a:rPr>
              <a:t>W</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a:t>
            </a:r>
            <a:r>
              <a:rPr lang="en-US" altLang="zh-CN" sz="2000" b="1" dirty="0">
                <a:latin typeface="黑体" panose="02010609060101010101" pitchFamily="49" charset="-122"/>
                <a:sym typeface="+mn-ea"/>
              </a:rPr>
              <a:t>H</a:t>
            </a:r>
            <a:r>
              <a:rPr lang="zh-CN" altLang="en-US" sz="2000" b="1" dirty="0">
                <a:latin typeface="黑体" panose="02010609060101010101" pitchFamily="49" charset="-122"/>
                <a:sym typeface="+mn-ea"/>
              </a:rPr>
              <a:t>模型</a:t>
            </a:r>
            <a:r>
              <a:rPr lang="zh-CN" altLang="en-US" sz="2000" dirty="0">
                <a:latin typeface="黑体" panose="02010609060101010101" pitchFamily="49" charset="-122"/>
                <a:sym typeface="+mn-ea"/>
              </a:rPr>
              <a:t>等。这些模型与开发紧密结合，对测试活动进行了抽象，成为了测试过程管理的重要参考依据。</a:t>
            </a:r>
            <a:endParaRPr sz="2000">
              <a:latin typeface="黑体" panose="02010609060101010101" pitchFamily="49" charset="-122"/>
              <a:sym typeface="+mn-ea"/>
            </a:endParaRPr>
          </a:p>
        </p:txBody>
      </p:sp>
      <p:sp>
        <p:nvSpPr>
          <p:cNvPr id="4" name="云形标注 3"/>
          <p:cNvSpPr/>
          <p:nvPr/>
        </p:nvSpPr>
        <p:spPr>
          <a:xfrm>
            <a:off x="1882140" y="3444240"/>
            <a:ext cx="6221095" cy="2764790"/>
          </a:xfrm>
          <a:prstGeom prst="cloudCallout">
            <a:avLst>
              <a:gd name="adj1" fmla="val -38533"/>
              <a:gd name="adj2" fmla="val -64573"/>
            </a:avLst>
          </a:prstGeom>
          <a:ln w="76200"/>
        </p:spPr>
        <p:style>
          <a:lnRef idx="2">
            <a:schemeClr val="accent3"/>
          </a:lnRef>
          <a:fillRef idx="1">
            <a:schemeClr val="lt1"/>
          </a:fillRef>
          <a:effectRef idx="0">
            <a:schemeClr val="accent3"/>
          </a:effectRef>
          <a:fontRef idx="minor">
            <a:schemeClr val="dk1"/>
          </a:fontRef>
        </p:style>
        <p:txBody>
          <a:bodyPr lIns="72000" tIns="0" rIns="72000" rtlCol="0" anchor="ctr"/>
          <a:lstStyle/>
          <a:p>
            <a:pPr algn="just">
              <a:lnSpc>
                <a:spcPct val="110000"/>
              </a:lnSpc>
            </a:pPr>
            <a:r>
              <a:rPr lang="zh-CN" altLang="en-US" sz="2400" b="1" dirty="0"/>
              <a:t>　　</a:t>
            </a:r>
            <a:r>
              <a:rPr lang="zh-CN" altLang="zh-CN" sz="2000" b="1" dirty="0">
                <a:latin typeface="黑体" panose="02010609060101010101" pitchFamily="49" charset="-122"/>
                <a:ea typeface="黑体" panose="02010609060101010101" pitchFamily="49" charset="-122"/>
              </a:rPr>
              <a:t>测试的过程和软件开发的过程一样么？</a:t>
            </a:r>
            <a:endParaRPr lang="en-US" altLang="zh-CN" sz="2000" b="1" dirty="0">
              <a:latin typeface="黑体" panose="02010609060101010101" pitchFamily="49" charset="-122"/>
              <a:ea typeface="黑体" panose="02010609060101010101" pitchFamily="49" charset="-122"/>
            </a:endParaRPr>
          </a:p>
          <a:p>
            <a:pPr algn="just">
              <a:lnSpc>
                <a:spcPct val="110000"/>
              </a:lnSpc>
            </a:pPr>
            <a:r>
              <a:rPr lang="zh-CN" altLang="en-US"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是否有很多的看上去很专业，似乎很有内涵的模型呢？</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94385"/>
            <a:ext cx="8229600" cy="52387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489710"/>
            <a:ext cx="8229600" cy="4525963"/>
          </a:xfrm>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步骤一：根据所测程序中控件的个数以及每个控件的取值个数，选取一个合适的正交排列表</a:t>
            </a:r>
          </a:p>
          <a:p>
            <a:pPr lvl="1"/>
            <a:r>
              <a:rPr lang="zh-CN" altLang="en-US" sz="2000" dirty="0">
                <a:solidFill>
                  <a:srgbClr val="386698"/>
                </a:solidFill>
                <a:latin typeface="黑体" panose="02010609060101010101" pitchFamily="49" charset="-122"/>
                <a:ea typeface="黑体" panose="02010609060101010101" pitchFamily="49" charset="-122"/>
              </a:rPr>
              <a:t>4个控件（因素）：字体、字符样式、颜色、字号</a:t>
            </a:r>
          </a:p>
          <a:p>
            <a:pPr lvl="1"/>
            <a:r>
              <a:rPr lang="zh-CN" altLang="en-US" sz="2000" dirty="0">
                <a:solidFill>
                  <a:srgbClr val="386698"/>
                </a:solidFill>
                <a:latin typeface="黑体" panose="02010609060101010101" pitchFamily="49" charset="-122"/>
                <a:ea typeface="黑体" panose="02010609060101010101" pitchFamily="49" charset="-122"/>
              </a:rPr>
              <a:t>每个控件有3个取值（水平）</a:t>
            </a:r>
          </a:p>
          <a:p>
            <a:pPr lvl="1"/>
            <a:r>
              <a:rPr lang="zh-CN" altLang="en-US" sz="2000" dirty="0">
                <a:solidFill>
                  <a:srgbClr val="386698"/>
                </a:solidFill>
                <a:latin typeface="黑体" panose="02010609060101010101" pitchFamily="49" charset="-122"/>
                <a:ea typeface="黑体" panose="02010609060101010101" pitchFamily="49" charset="-122"/>
              </a:rPr>
              <a:t>选择L9（3</a:t>
            </a:r>
            <a:r>
              <a:rPr lang="zh-CN" altLang="en-US"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）正交排列表</a:t>
            </a: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000" dirty="0">
              <a:solidFill>
                <a:srgbClr val="386698"/>
              </a:solidFill>
              <a:latin typeface="黑体" panose="02010609060101010101" pitchFamily="49" charset="-122"/>
              <a:ea typeface="黑体" panose="02010609060101010101" pitchFamily="49" charset="-122"/>
            </a:endParaRPr>
          </a:p>
          <a:p>
            <a:pPr lvl="1"/>
            <a:endParaRPr lang="zh-CN" altLang="en-US" sz="24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步骤二：把控件及其取值列举出来，并对取值进行编号</a:t>
            </a:r>
          </a:p>
          <a:p>
            <a:pPr lvl="1"/>
            <a:endParaRPr lang="zh-CN" altLang="en-US" dirty="0"/>
          </a:p>
        </p:txBody>
      </p:sp>
      <p:graphicFrame>
        <p:nvGraphicFramePr>
          <p:cNvPr id="4" name="表格 3"/>
          <p:cNvGraphicFramePr>
            <a:graphicFrameLocks noGrp="1"/>
          </p:cNvGraphicFramePr>
          <p:nvPr/>
        </p:nvGraphicFramePr>
        <p:xfrm>
          <a:off x="982980" y="3740785"/>
          <a:ext cx="6175375" cy="1610995"/>
        </p:xfrm>
        <a:graphic>
          <a:graphicData uri="http://schemas.openxmlformats.org/drawingml/2006/table">
            <a:tbl>
              <a:tblPr firstRow="1" bandRow="1">
                <a:tableStyleId>{F5AB1C69-6EDB-4FF4-983F-18BD219EF322}</a:tableStyleId>
              </a:tblPr>
              <a:tblGrid>
                <a:gridCol w="12350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235075">
                  <a:extLst>
                    <a:ext uri="{9D8B030D-6E8A-4147-A177-3AD203B41FA5}">
                      <a16:colId xmlns:a16="http://schemas.microsoft.com/office/drawing/2014/main" val="20003"/>
                    </a:ext>
                  </a:extLst>
                </a:gridCol>
                <a:gridCol w="1235075">
                  <a:extLst>
                    <a:ext uri="{9D8B030D-6E8A-4147-A177-3AD203B41FA5}">
                      <a16:colId xmlns:a16="http://schemas.microsoft.com/office/drawing/2014/main" val="20004"/>
                    </a:ext>
                  </a:extLst>
                </a:gridCol>
              </a:tblGrid>
              <a:tr h="332740">
                <a:tc>
                  <a:txBody>
                    <a:bodyPr/>
                    <a:lstStyle/>
                    <a:p>
                      <a:pPr algn="ctr"/>
                      <a:r>
                        <a:rPr lang="zh-CN" altLang="en-US" sz="1385" dirty="0"/>
                        <a:t>编号</a:t>
                      </a:r>
                    </a:p>
                  </a:txBody>
                  <a:tcPr marT="35188" marB="35188" anchor="ctr"/>
                </a:tc>
                <a:tc>
                  <a:txBody>
                    <a:bodyPr/>
                    <a:lstStyle/>
                    <a:p>
                      <a:pPr algn="ctr"/>
                      <a:r>
                        <a:rPr lang="zh-CN" altLang="en-US" sz="1385" dirty="0"/>
                        <a:t>字体</a:t>
                      </a:r>
                    </a:p>
                  </a:txBody>
                  <a:tcPr marT="35188" marB="35188" anchor="ctr"/>
                </a:tc>
                <a:tc>
                  <a:txBody>
                    <a:bodyPr/>
                    <a:lstStyle/>
                    <a:p>
                      <a:pPr algn="ctr"/>
                      <a:r>
                        <a:rPr lang="zh-CN" altLang="en-US" sz="1385" dirty="0"/>
                        <a:t>字符样式</a:t>
                      </a:r>
                    </a:p>
                  </a:txBody>
                  <a:tcPr marT="35188" marB="35188" anchor="ctr"/>
                </a:tc>
                <a:tc>
                  <a:txBody>
                    <a:bodyPr/>
                    <a:lstStyle/>
                    <a:p>
                      <a:pPr algn="ctr"/>
                      <a:r>
                        <a:rPr lang="zh-CN" altLang="en-US" sz="1385" dirty="0"/>
                        <a:t>颜色</a:t>
                      </a:r>
                    </a:p>
                  </a:txBody>
                  <a:tcPr marT="35188" marB="35188" anchor="ctr"/>
                </a:tc>
                <a:tc>
                  <a:txBody>
                    <a:bodyPr/>
                    <a:lstStyle/>
                    <a:p>
                      <a:pPr algn="ctr"/>
                      <a:r>
                        <a:rPr lang="zh-CN" altLang="en-US" sz="1385" dirty="0"/>
                        <a:t>字号</a:t>
                      </a:r>
                    </a:p>
                  </a:txBody>
                  <a:tcPr marT="35188" marB="35188" anchor="ctr"/>
                </a:tc>
                <a:extLst>
                  <a:ext uri="{0D108BD9-81ED-4DB2-BD59-A6C34878D82A}">
                    <a16:rowId xmlns:a16="http://schemas.microsoft.com/office/drawing/2014/main" val="10000"/>
                  </a:ext>
                </a:extLst>
              </a:tr>
              <a:tr h="426085">
                <a:tc>
                  <a:txBody>
                    <a:bodyPr/>
                    <a:lstStyle/>
                    <a:p>
                      <a:pPr algn="ctr"/>
                      <a:r>
                        <a:rPr lang="en-US" altLang="zh-CN" sz="1385" dirty="0"/>
                        <a:t>1</a:t>
                      </a:r>
                      <a:endParaRPr lang="zh-CN" altLang="en-US" sz="1385" dirty="0"/>
                    </a:p>
                  </a:txBody>
                  <a:tcPr marT="35188" marB="35188" anchor="ctr"/>
                </a:tc>
                <a:tc>
                  <a:txBody>
                    <a:bodyPr/>
                    <a:lstStyle/>
                    <a:p>
                      <a:pPr algn="ctr"/>
                      <a:r>
                        <a:rPr lang="zh-CN" altLang="en-US" sz="1385" dirty="0"/>
                        <a:t>仿宋</a:t>
                      </a:r>
                    </a:p>
                  </a:txBody>
                  <a:tcPr marT="35188" marB="35188" anchor="ctr"/>
                </a:tc>
                <a:tc>
                  <a:txBody>
                    <a:bodyPr/>
                    <a:lstStyle/>
                    <a:p>
                      <a:pPr algn="ctr"/>
                      <a:r>
                        <a:rPr lang="zh-CN" altLang="en-US" sz="1385" dirty="0"/>
                        <a:t>粗体</a:t>
                      </a:r>
                    </a:p>
                  </a:txBody>
                  <a:tcPr marT="35188" marB="35188" anchor="ctr"/>
                </a:tc>
                <a:tc>
                  <a:txBody>
                    <a:bodyPr/>
                    <a:lstStyle/>
                    <a:p>
                      <a:pPr algn="ctr"/>
                      <a:r>
                        <a:rPr lang="zh-CN" altLang="en-US" sz="1385" dirty="0"/>
                        <a:t>红色</a:t>
                      </a:r>
                    </a:p>
                  </a:txBody>
                  <a:tcPr marT="35188" marB="35188" anchor="ctr"/>
                </a:tc>
                <a:tc>
                  <a:txBody>
                    <a:bodyPr/>
                    <a:lstStyle/>
                    <a:p>
                      <a:pPr algn="ctr"/>
                      <a:r>
                        <a:rPr lang="en-US" altLang="zh-CN" sz="1385" dirty="0"/>
                        <a:t>20</a:t>
                      </a:r>
                      <a:r>
                        <a:rPr lang="zh-CN" altLang="en-US" sz="1385" dirty="0"/>
                        <a:t>号</a:t>
                      </a:r>
                    </a:p>
                  </a:txBody>
                  <a:tcPr marT="35188" marB="35188" anchor="ctr"/>
                </a:tc>
                <a:extLst>
                  <a:ext uri="{0D108BD9-81ED-4DB2-BD59-A6C34878D82A}">
                    <a16:rowId xmlns:a16="http://schemas.microsoft.com/office/drawing/2014/main" val="10001"/>
                  </a:ext>
                </a:extLst>
              </a:tr>
              <a:tr h="426085">
                <a:tc>
                  <a:txBody>
                    <a:bodyPr/>
                    <a:lstStyle/>
                    <a:p>
                      <a:pPr algn="ctr"/>
                      <a:r>
                        <a:rPr lang="en-US" altLang="zh-CN" sz="1385" dirty="0"/>
                        <a:t>2</a:t>
                      </a:r>
                      <a:endParaRPr lang="zh-CN" altLang="en-US" sz="1385" dirty="0"/>
                    </a:p>
                  </a:txBody>
                  <a:tcPr marT="35188" marB="35188" anchor="ctr"/>
                </a:tc>
                <a:tc>
                  <a:txBody>
                    <a:bodyPr/>
                    <a:lstStyle/>
                    <a:p>
                      <a:pPr algn="ctr"/>
                      <a:r>
                        <a:rPr lang="zh-CN" altLang="en-US" sz="1385" dirty="0"/>
                        <a:t>楷体</a:t>
                      </a:r>
                    </a:p>
                  </a:txBody>
                  <a:tcPr marT="35188" marB="35188" anchor="ctr"/>
                </a:tc>
                <a:tc>
                  <a:txBody>
                    <a:bodyPr/>
                    <a:lstStyle/>
                    <a:p>
                      <a:pPr algn="ctr"/>
                      <a:r>
                        <a:rPr lang="zh-CN" altLang="en-US" sz="1385" dirty="0"/>
                        <a:t>斜体</a:t>
                      </a:r>
                    </a:p>
                  </a:txBody>
                  <a:tcPr marT="35188" marB="35188" anchor="ctr"/>
                </a:tc>
                <a:tc>
                  <a:txBody>
                    <a:bodyPr/>
                    <a:lstStyle/>
                    <a:p>
                      <a:pPr algn="ctr"/>
                      <a:r>
                        <a:rPr lang="zh-CN" altLang="en-US" sz="1385" dirty="0"/>
                        <a:t>绿色</a:t>
                      </a:r>
                    </a:p>
                  </a:txBody>
                  <a:tcPr marT="35188" marB="35188" anchor="ctr"/>
                </a:tc>
                <a:tc>
                  <a:txBody>
                    <a:bodyPr/>
                    <a:lstStyle/>
                    <a:p>
                      <a:pPr algn="ctr"/>
                      <a:r>
                        <a:rPr lang="en-US" altLang="zh-CN" sz="1385" dirty="0"/>
                        <a:t>30</a:t>
                      </a:r>
                      <a:r>
                        <a:rPr lang="zh-CN" altLang="en-US" sz="1385" dirty="0"/>
                        <a:t>号</a:t>
                      </a:r>
                    </a:p>
                  </a:txBody>
                  <a:tcPr marT="35188" marB="35188" anchor="ctr"/>
                </a:tc>
                <a:extLst>
                  <a:ext uri="{0D108BD9-81ED-4DB2-BD59-A6C34878D82A}">
                    <a16:rowId xmlns:a16="http://schemas.microsoft.com/office/drawing/2014/main" val="10002"/>
                  </a:ext>
                </a:extLst>
              </a:tr>
              <a:tr h="426085">
                <a:tc>
                  <a:txBody>
                    <a:bodyPr/>
                    <a:lstStyle/>
                    <a:p>
                      <a:pPr algn="ctr"/>
                      <a:r>
                        <a:rPr lang="en-US" altLang="zh-CN" sz="1385" dirty="0"/>
                        <a:t>3</a:t>
                      </a:r>
                      <a:endParaRPr lang="zh-CN" altLang="en-US" sz="1385" dirty="0"/>
                    </a:p>
                  </a:txBody>
                  <a:tcPr marT="35188" marB="35188" anchor="ctr"/>
                </a:tc>
                <a:tc>
                  <a:txBody>
                    <a:bodyPr/>
                    <a:lstStyle/>
                    <a:p>
                      <a:pPr algn="ctr"/>
                      <a:r>
                        <a:rPr lang="zh-CN" altLang="en-US" sz="1385" dirty="0"/>
                        <a:t>华文彩云</a:t>
                      </a:r>
                    </a:p>
                  </a:txBody>
                  <a:tcPr marT="35188" marB="35188" anchor="ctr"/>
                </a:tc>
                <a:tc>
                  <a:txBody>
                    <a:bodyPr/>
                    <a:lstStyle/>
                    <a:p>
                      <a:pPr algn="ctr"/>
                      <a:r>
                        <a:rPr lang="zh-CN" altLang="en-US" sz="1385" dirty="0"/>
                        <a:t>下划线</a:t>
                      </a:r>
                    </a:p>
                  </a:txBody>
                  <a:tcPr marT="35188" marB="35188" anchor="ctr"/>
                </a:tc>
                <a:tc>
                  <a:txBody>
                    <a:bodyPr/>
                    <a:lstStyle/>
                    <a:p>
                      <a:pPr algn="ctr"/>
                      <a:r>
                        <a:rPr lang="zh-CN" altLang="en-US" sz="1385" dirty="0"/>
                        <a:t>蓝色</a:t>
                      </a:r>
                    </a:p>
                  </a:txBody>
                  <a:tcPr marT="35188" marB="35188" anchor="ctr"/>
                </a:tc>
                <a:tc>
                  <a:txBody>
                    <a:bodyPr/>
                    <a:lstStyle/>
                    <a:p>
                      <a:pPr algn="ctr"/>
                      <a:r>
                        <a:rPr lang="en-US" altLang="zh-CN" sz="1385" dirty="0"/>
                        <a:t>40</a:t>
                      </a:r>
                      <a:r>
                        <a:rPr lang="zh-CN" altLang="en-US" sz="1385" dirty="0"/>
                        <a:t>号</a:t>
                      </a:r>
                    </a:p>
                  </a:txBody>
                  <a:tcPr marT="35188" marB="35188"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78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pPr>
              <a:lnSpc>
                <a:spcPct val="140000"/>
              </a:lnSpc>
            </a:pPr>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p>
          <a:p>
            <a:pPr lvl="1"/>
            <a:r>
              <a:rPr lang="zh-CN" altLang="en-US" sz="2000" dirty="0">
                <a:solidFill>
                  <a:srgbClr val="386698"/>
                </a:solidFill>
                <a:latin typeface="黑体" panose="02010609060101010101" pitchFamily="49" charset="-122"/>
                <a:ea typeface="黑体" panose="02010609060101010101" pitchFamily="49" charset="-122"/>
              </a:rPr>
              <a:t>1、把正交排列表中的A、B、C、D（因子）分别替换成4个控件</a:t>
            </a:r>
          </a:p>
        </p:txBody>
      </p:sp>
      <p:graphicFrame>
        <p:nvGraphicFramePr>
          <p:cNvPr id="4" name="表格 3"/>
          <p:cNvGraphicFramePr>
            <a:graphicFrameLocks noGrp="1"/>
          </p:cNvGraphicFramePr>
          <p:nvPr/>
        </p:nvGraphicFramePr>
        <p:xfrm>
          <a:off x="628832" y="3173113"/>
          <a:ext cx="4432935" cy="2584450"/>
        </p:xfrm>
        <a:graphic>
          <a:graphicData uri="http://schemas.openxmlformats.org/drawingml/2006/table">
            <a:tbl>
              <a:tblPr firstRow="1" bandRow="1">
                <a:tableStyleId>{F5AB1C69-6EDB-4FF4-983F-18BD219EF322}</a:tableStyleId>
              </a:tblPr>
              <a:tblGrid>
                <a:gridCol w="554355">
                  <a:extLst>
                    <a:ext uri="{9D8B030D-6E8A-4147-A177-3AD203B41FA5}">
                      <a16:colId xmlns:a16="http://schemas.microsoft.com/office/drawing/2014/main" val="20000"/>
                    </a:ext>
                  </a:extLst>
                </a:gridCol>
                <a:gridCol w="969645">
                  <a:extLst>
                    <a:ext uri="{9D8B030D-6E8A-4147-A177-3AD203B41FA5}">
                      <a16:colId xmlns:a16="http://schemas.microsoft.com/office/drawing/2014/main" val="20001"/>
                    </a:ext>
                  </a:extLst>
                </a:gridCol>
                <a:gridCol w="969010">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969645">
                  <a:extLst>
                    <a:ext uri="{9D8B030D-6E8A-4147-A177-3AD203B41FA5}">
                      <a16:colId xmlns:a16="http://schemas.microsoft.com/office/drawing/2014/main" val="20004"/>
                    </a:ext>
                  </a:extLst>
                </a:gridCol>
              </a:tblGrid>
              <a:tr h="258445">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2"/>
                  </a:ext>
                </a:extLst>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3"/>
                  </a:ext>
                </a:extLst>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5"/>
                  </a:ext>
                </a:extLst>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8"/>
                  </a:ext>
                </a:extLst>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nvGraphicFramePr>
        <p:xfrm>
          <a:off x="5676223" y="3363613"/>
          <a:ext cx="2770505" cy="1971040"/>
        </p:xfrm>
        <a:graphic>
          <a:graphicData uri="http://schemas.openxmlformats.org/drawingml/2006/table">
            <a:tbl>
              <a:tblPr firstRow="1" bandRow="1">
                <a:tableStyleId>{F5AB1C69-6EDB-4FF4-983F-18BD219EF322}</a:tableStyleId>
              </a:tblPr>
              <a:tblGrid>
                <a:gridCol w="499110">
                  <a:extLst>
                    <a:ext uri="{9D8B030D-6E8A-4147-A177-3AD203B41FA5}">
                      <a16:colId xmlns:a16="http://schemas.microsoft.com/office/drawing/2014/main" val="20000"/>
                    </a:ext>
                  </a:extLst>
                </a:gridCol>
                <a:gridCol w="56769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gridCol w="568325">
                  <a:extLst>
                    <a:ext uri="{9D8B030D-6E8A-4147-A177-3AD203B41FA5}">
                      <a16:colId xmlns:a16="http://schemas.microsoft.com/office/drawing/2014/main" val="20003"/>
                    </a:ext>
                  </a:extLst>
                </a:gridCol>
                <a:gridCol w="567690">
                  <a:extLst>
                    <a:ext uri="{9D8B030D-6E8A-4147-A177-3AD203B41FA5}">
                      <a16:colId xmlns:a16="http://schemas.microsoft.com/office/drawing/2014/main" val="20004"/>
                    </a:ext>
                  </a:extLst>
                </a:gridCol>
              </a:tblGrid>
              <a:tr h="492760">
                <a:tc>
                  <a:txBody>
                    <a:bodyPr/>
                    <a:lstStyle/>
                    <a:p>
                      <a:pPr algn="ctr"/>
                      <a:r>
                        <a:rPr lang="zh-CN" altLang="en-US" sz="1230" baseline="0" dirty="0">
                          <a:latin typeface="Times New Roman" panose="02020603050405020304" pitchFamily="18" charset="0"/>
                        </a:rPr>
                        <a:t>编号</a:t>
                      </a:r>
                    </a:p>
                  </a:txBody>
                  <a:tcPr marT="35188" marB="35188" anchor="ctr"/>
                </a:tc>
                <a:tc>
                  <a:txBody>
                    <a:bodyPr/>
                    <a:lstStyle/>
                    <a:p>
                      <a:pPr algn="ctr"/>
                      <a:r>
                        <a:rPr lang="zh-CN" altLang="en-US" sz="1230" baseline="0" dirty="0">
                          <a:latin typeface="Times New Roman" panose="02020603050405020304" pitchFamily="18" charset="0"/>
                        </a:rPr>
                        <a:t>字体</a:t>
                      </a:r>
                    </a:p>
                  </a:txBody>
                  <a:tcPr marT="35188" marB="35188" anchor="ctr"/>
                </a:tc>
                <a:tc>
                  <a:txBody>
                    <a:bodyPr/>
                    <a:lstStyle/>
                    <a:p>
                      <a:pPr algn="ctr"/>
                      <a:r>
                        <a:rPr lang="zh-CN" altLang="en-US" sz="1230" baseline="0" dirty="0">
                          <a:latin typeface="Times New Roman" panose="02020603050405020304" pitchFamily="18" charset="0"/>
                        </a:rPr>
                        <a:t>字符样式</a:t>
                      </a:r>
                    </a:p>
                  </a:txBody>
                  <a:tcPr marT="35188" marB="35188" anchor="ctr"/>
                </a:tc>
                <a:tc>
                  <a:txBody>
                    <a:bodyPr/>
                    <a:lstStyle/>
                    <a:p>
                      <a:pPr algn="ctr"/>
                      <a:r>
                        <a:rPr lang="zh-CN" altLang="en-US" sz="1230" baseline="0" dirty="0">
                          <a:latin typeface="Times New Roman" panose="02020603050405020304" pitchFamily="18" charset="0"/>
                        </a:rPr>
                        <a:t>颜色</a:t>
                      </a:r>
                    </a:p>
                  </a:txBody>
                  <a:tcPr marT="35188" marB="35188" anchor="ctr"/>
                </a:tc>
                <a:tc>
                  <a:txBody>
                    <a:bodyPr/>
                    <a:lstStyle/>
                    <a:p>
                      <a:pPr algn="ct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p>
                  </a:txBody>
                  <a:tcPr marT="35188" marB="35188" anchor="ctr"/>
                </a:tc>
                <a:tc>
                  <a:txBody>
                    <a:bodyPr/>
                    <a:lstStyle/>
                    <a:p>
                      <a:pPr algn="ctr"/>
                      <a:r>
                        <a:rPr lang="zh-CN" altLang="en-US" sz="1230" baseline="0" dirty="0">
                          <a:latin typeface="Times New Roman" panose="02020603050405020304" pitchFamily="18" charset="0"/>
                        </a:rPr>
                        <a:t>粗体</a:t>
                      </a:r>
                    </a:p>
                  </a:txBody>
                  <a:tcPr marT="35188" marB="35188" anchor="ctr"/>
                </a:tc>
                <a:tc>
                  <a:txBody>
                    <a:bodyPr/>
                    <a:lstStyle/>
                    <a:p>
                      <a:pPr algn="ct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p>
                  </a:txBody>
                  <a:tcPr marT="35188" marB="35188" anchor="ctr"/>
                </a:tc>
                <a:tc>
                  <a:txBody>
                    <a:bodyPr/>
                    <a:lstStyle/>
                    <a:p>
                      <a:pPr algn="ctr"/>
                      <a:r>
                        <a:rPr lang="zh-CN" altLang="en-US" sz="1230" baseline="0" dirty="0">
                          <a:latin typeface="Times New Roman" panose="02020603050405020304" pitchFamily="18" charset="0"/>
                        </a:rPr>
                        <a:t>斜体</a:t>
                      </a:r>
                    </a:p>
                  </a:txBody>
                  <a:tcPr marT="35188" marB="35188" anchor="ctr"/>
                </a:tc>
                <a:tc>
                  <a:txBody>
                    <a:bodyPr/>
                    <a:lstStyle/>
                    <a:p>
                      <a:pPr algn="ct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p>
                  </a:txBody>
                  <a:tcPr marT="35188" marB="35188" anchor="ctr"/>
                </a:tc>
                <a:tc>
                  <a:txBody>
                    <a:bodyPr/>
                    <a:lstStyle/>
                    <a:p>
                      <a:pPr algn="ctr"/>
                      <a:r>
                        <a:rPr lang="zh-CN" altLang="en-US" sz="1230" baseline="0" dirty="0">
                          <a:latin typeface="Times New Roman" panose="02020603050405020304" pitchFamily="18" charset="0"/>
                        </a:rPr>
                        <a:t>下划线</a:t>
                      </a:r>
                    </a:p>
                  </a:txBody>
                  <a:tcPr marT="35188" marB="35188" anchor="ctr"/>
                </a:tc>
                <a:tc>
                  <a:txBody>
                    <a:bodyPr/>
                    <a:lstStyle/>
                    <a:p>
                      <a:pPr algn="ct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0240"/>
            <a:ext cx="8229600" cy="5988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步骤三：把控件及其取值映射到正交排列表中</a:t>
            </a:r>
          </a:p>
          <a:p>
            <a:pPr lvl="1"/>
            <a:r>
              <a:rPr lang="zh-CN" altLang="en-US" sz="2000" dirty="0">
                <a:solidFill>
                  <a:srgbClr val="386698"/>
                </a:solidFill>
                <a:latin typeface="黑体" panose="02010609060101010101" pitchFamily="49" charset="-122"/>
                <a:ea typeface="黑体" panose="02010609060101010101" pitchFamily="49" charset="-122"/>
              </a:rPr>
              <a:t>2、把每列中的1,2,3（状态）分别换成这个控件的3个取值，排列顺序要按照表中给出的顺序</a:t>
            </a:r>
          </a:p>
        </p:txBody>
      </p:sp>
      <p:graphicFrame>
        <p:nvGraphicFramePr>
          <p:cNvPr id="4" name="表格 3"/>
          <p:cNvGraphicFramePr>
            <a:graphicFrameLocks noGrp="1"/>
          </p:cNvGraphicFramePr>
          <p:nvPr/>
        </p:nvGraphicFramePr>
        <p:xfrm>
          <a:off x="573412" y="3006634"/>
          <a:ext cx="4432935" cy="2937020"/>
        </p:xfrm>
        <a:graphic>
          <a:graphicData uri="http://schemas.openxmlformats.org/drawingml/2006/table">
            <a:tbl>
              <a:tblPr firstRow="1" bandRow="1">
                <a:tableStyleId>{F5AB1C69-6EDB-4FF4-983F-18BD219EF322}</a:tableStyleId>
              </a:tblPr>
              <a:tblGrid>
                <a:gridCol w="445135">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6950">
                  <a:extLst>
                    <a:ext uri="{9D8B030D-6E8A-4147-A177-3AD203B41FA5}">
                      <a16:colId xmlns:a16="http://schemas.microsoft.com/office/drawing/2014/main" val="20004"/>
                    </a:ext>
                  </a:extLst>
                </a:gridCol>
              </a:tblGrid>
              <a:tr h="444500">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768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2768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2768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r h="276860">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4"/>
                  </a:ext>
                </a:extLst>
              </a:tr>
              <a:tr h="276860">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5"/>
                  </a:ext>
                </a:extLst>
              </a:tr>
              <a:tr h="276860">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6"/>
                  </a:ext>
                </a:extLst>
              </a:tr>
              <a:tr h="276860">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7"/>
                  </a:ext>
                </a:extLst>
              </a:tr>
              <a:tr h="276860">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8"/>
                  </a:ext>
                </a:extLst>
              </a:tr>
              <a:tr h="276860">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nvGraphicFramePr>
        <p:xfrm>
          <a:off x="5496802" y="3807369"/>
          <a:ext cx="2770505" cy="1971040"/>
        </p:xfrm>
        <a:graphic>
          <a:graphicData uri="http://schemas.openxmlformats.org/drawingml/2006/table">
            <a:tbl>
              <a:tblPr firstRow="1" bandRow="1">
                <a:tableStyleId>{F5AB1C69-6EDB-4FF4-983F-18BD219EF322}</a:tableStyleId>
              </a:tblPr>
              <a:tblGrid>
                <a:gridCol w="499110">
                  <a:extLst>
                    <a:ext uri="{9D8B030D-6E8A-4147-A177-3AD203B41FA5}">
                      <a16:colId xmlns:a16="http://schemas.microsoft.com/office/drawing/2014/main" val="20000"/>
                    </a:ext>
                  </a:extLst>
                </a:gridCol>
                <a:gridCol w="56769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gridCol w="568325">
                  <a:extLst>
                    <a:ext uri="{9D8B030D-6E8A-4147-A177-3AD203B41FA5}">
                      <a16:colId xmlns:a16="http://schemas.microsoft.com/office/drawing/2014/main" val="20003"/>
                    </a:ext>
                  </a:extLst>
                </a:gridCol>
                <a:gridCol w="567690">
                  <a:extLst>
                    <a:ext uri="{9D8B030D-6E8A-4147-A177-3AD203B41FA5}">
                      <a16:colId xmlns:a16="http://schemas.microsoft.com/office/drawing/2014/main" val="20004"/>
                    </a:ext>
                  </a:extLst>
                </a:gridCol>
              </a:tblGrid>
              <a:tr h="492760">
                <a:tc>
                  <a:txBody>
                    <a:bodyPr/>
                    <a:lstStyle/>
                    <a:p>
                      <a:pPr algn="ctr"/>
                      <a:r>
                        <a:rPr lang="zh-CN" altLang="en-US" sz="1230" baseline="0" dirty="0">
                          <a:latin typeface="Times New Roman" panose="02020603050405020304" pitchFamily="18" charset="0"/>
                        </a:rPr>
                        <a:t>编号</a:t>
                      </a:r>
                    </a:p>
                  </a:txBody>
                  <a:tcPr marT="35188" marB="35188" anchor="ctr"/>
                </a:tc>
                <a:tc>
                  <a:txBody>
                    <a:bodyPr/>
                    <a:lstStyle/>
                    <a:p>
                      <a:pPr algn="ctr"/>
                      <a:r>
                        <a:rPr lang="zh-CN" altLang="en-US" sz="1230" baseline="0" dirty="0">
                          <a:latin typeface="Times New Roman" panose="02020603050405020304" pitchFamily="18" charset="0"/>
                        </a:rPr>
                        <a:t>字体</a:t>
                      </a:r>
                    </a:p>
                  </a:txBody>
                  <a:tcPr marT="35188" marB="35188" anchor="ctr"/>
                </a:tc>
                <a:tc>
                  <a:txBody>
                    <a:bodyPr/>
                    <a:lstStyle/>
                    <a:p>
                      <a:pPr algn="ctr"/>
                      <a:r>
                        <a:rPr lang="zh-CN" altLang="en-US" sz="1230" baseline="0" dirty="0">
                          <a:latin typeface="Times New Roman" panose="02020603050405020304" pitchFamily="18" charset="0"/>
                        </a:rPr>
                        <a:t>字符样式</a:t>
                      </a:r>
                    </a:p>
                  </a:txBody>
                  <a:tcPr marT="35188" marB="35188" anchor="ctr"/>
                </a:tc>
                <a:tc>
                  <a:txBody>
                    <a:bodyPr/>
                    <a:lstStyle/>
                    <a:p>
                      <a:pPr algn="ctr"/>
                      <a:r>
                        <a:rPr lang="zh-CN" altLang="en-US" sz="1230" baseline="0" dirty="0">
                          <a:latin typeface="Times New Roman" panose="02020603050405020304" pitchFamily="18" charset="0"/>
                        </a:rPr>
                        <a:t>颜色</a:t>
                      </a:r>
                    </a:p>
                  </a:txBody>
                  <a:tcPr marT="35188" marB="35188" anchor="ctr"/>
                </a:tc>
                <a:tc>
                  <a:txBody>
                    <a:bodyPr/>
                    <a:lstStyle/>
                    <a:p>
                      <a:pPr algn="ct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492760">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仿宋</a:t>
                      </a:r>
                    </a:p>
                  </a:txBody>
                  <a:tcPr marT="35188" marB="35188" anchor="ctr"/>
                </a:tc>
                <a:tc>
                  <a:txBody>
                    <a:bodyPr/>
                    <a:lstStyle/>
                    <a:p>
                      <a:pPr algn="ctr"/>
                      <a:r>
                        <a:rPr lang="zh-CN" altLang="en-US" sz="1230" baseline="0" dirty="0">
                          <a:latin typeface="Times New Roman" panose="02020603050405020304" pitchFamily="18" charset="0"/>
                        </a:rPr>
                        <a:t>粗体</a:t>
                      </a:r>
                    </a:p>
                  </a:txBody>
                  <a:tcPr marT="35188" marB="35188" anchor="ctr"/>
                </a:tc>
                <a:tc>
                  <a:txBody>
                    <a:bodyPr/>
                    <a:lstStyle/>
                    <a:p>
                      <a:pPr algn="ct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492760">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楷体</a:t>
                      </a:r>
                    </a:p>
                  </a:txBody>
                  <a:tcPr marT="35188" marB="35188" anchor="ctr"/>
                </a:tc>
                <a:tc>
                  <a:txBody>
                    <a:bodyPr/>
                    <a:lstStyle/>
                    <a:p>
                      <a:pPr algn="ctr"/>
                      <a:r>
                        <a:rPr lang="zh-CN" altLang="en-US" sz="1230" baseline="0" dirty="0">
                          <a:latin typeface="Times New Roman" panose="02020603050405020304" pitchFamily="18" charset="0"/>
                        </a:rPr>
                        <a:t>斜体</a:t>
                      </a:r>
                    </a:p>
                  </a:txBody>
                  <a:tcPr marT="35188" marB="35188" anchor="ctr"/>
                </a:tc>
                <a:tc>
                  <a:txBody>
                    <a:bodyPr/>
                    <a:lstStyle/>
                    <a:p>
                      <a:pPr algn="ct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492760">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zh-CN" altLang="en-US" sz="1230" baseline="0" dirty="0">
                          <a:latin typeface="Times New Roman" panose="02020603050405020304" pitchFamily="18" charset="0"/>
                        </a:rPr>
                        <a:t>华文彩云</a:t>
                      </a:r>
                    </a:p>
                  </a:txBody>
                  <a:tcPr marT="35188" marB="35188" anchor="ctr"/>
                </a:tc>
                <a:tc>
                  <a:txBody>
                    <a:bodyPr/>
                    <a:lstStyle/>
                    <a:p>
                      <a:pPr algn="ctr"/>
                      <a:r>
                        <a:rPr lang="zh-CN" altLang="en-US" sz="1230" baseline="0" dirty="0">
                          <a:latin typeface="Times New Roman" panose="02020603050405020304" pitchFamily="18" charset="0"/>
                        </a:rPr>
                        <a:t>下划线</a:t>
                      </a:r>
                    </a:p>
                  </a:txBody>
                  <a:tcPr marT="35188" marB="35188" anchor="ctr"/>
                </a:tc>
                <a:tc>
                  <a:txBody>
                    <a:bodyPr/>
                    <a:lstStyle/>
                    <a:p>
                      <a:pPr algn="ct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076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步骤四：根据映射好的正交排列表编写测试用例</a:t>
            </a:r>
          </a:p>
          <a:p>
            <a:pPr lvl="1"/>
            <a:r>
              <a:rPr lang="zh-CN" altLang="en-US" sz="2000" dirty="0">
                <a:solidFill>
                  <a:srgbClr val="386698"/>
                </a:solidFill>
                <a:latin typeface="黑体" panose="02010609060101010101" pitchFamily="49" charset="-122"/>
                <a:ea typeface="黑体" panose="02010609060101010101" pitchFamily="49" charset="-122"/>
              </a:rPr>
              <a:t>正交表的每一行表示一种组合，对应编写一条测试用例</a:t>
            </a:r>
          </a:p>
        </p:txBody>
      </p:sp>
      <p:graphicFrame>
        <p:nvGraphicFramePr>
          <p:cNvPr id="4" name="表格 3"/>
          <p:cNvGraphicFramePr>
            <a:graphicFrameLocks noGrp="1"/>
          </p:cNvGraphicFramePr>
          <p:nvPr/>
        </p:nvGraphicFramePr>
        <p:xfrm>
          <a:off x="617402" y="3140803"/>
          <a:ext cx="4968240" cy="2583833"/>
        </p:xfrm>
        <a:graphic>
          <a:graphicData uri="http://schemas.openxmlformats.org/drawingml/2006/table">
            <a:tbl>
              <a:tblPr firstRow="1" bandRow="1">
                <a:tableStyleId>{F5AB1C69-6EDB-4FF4-983F-18BD219EF322}</a:tableStyleId>
              </a:tblPr>
              <a:tblGrid>
                <a:gridCol w="720090">
                  <a:extLst>
                    <a:ext uri="{9D8B030D-6E8A-4147-A177-3AD203B41FA5}">
                      <a16:colId xmlns:a16="http://schemas.microsoft.com/office/drawing/2014/main" val="20000"/>
                    </a:ext>
                  </a:extLst>
                </a:gridCol>
                <a:gridCol w="1267460">
                  <a:extLst>
                    <a:ext uri="{9D8B030D-6E8A-4147-A177-3AD203B41FA5}">
                      <a16:colId xmlns:a16="http://schemas.microsoft.com/office/drawing/2014/main" val="20001"/>
                    </a:ext>
                  </a:extLst>
                </a:gridCol>
                <a:gridCol w="993775">
                  <a:extLst>
                    <a:ext uri="{9D8B030D-6E8A-4147-A177-3AD203B41FA5}">
                      <a16:colId xmlns:a16="http://schemas.microsoft.com/office/drawing/2014/main" val="20002"/>
                    </a:ext>
                  </a:extLst>
                </a:gridCol>
                <a:gridCol w="993140">
                  <a:extLst>
                    <a:ext uri="{9D8B030D-6E8A-4147-A177-3AD203B41FA5}">
                      <a16:colId xmlns:a16="http://schemas.microsoft.com/office/drawing/2014/main" val="20003"/>
                    </a:ext>
                  </a:extLst>
                </a:gridCol>
                <a:gridCol w="993775">
                  <a:extLst>
                    <a:ext uri="{9D8B030D-6E8A-4147-A177-3AD203B41FA5}">
                      <a16:colId xmlns:a16="http://schemas.microsoft.com/office/drawing/2014/main" val="20004"/>
                    </a:ext>
                  </a:extLst>
                </a:gridCol>
              </a:tblGrid>
              <a:tr h="0">
                <a:tc>
                  <a:txBody>
                    <a:bodyPr/>
                    <a:lstStyle/>
                    <a:p>
                      <a:pPr algn="ctr"/>
                      <a:r>
                        <a:rPr lang="zh-CN" altLang="en-US" sz="1230" baseline="0" dirty="0">
                          <a:latin typeface="Times New Roman" panose="02020603050405020304" pitchFamily="18" charset="0"/>
                        </a:rPr>
                        <a:t>序号</a:t>
                      </a:r>
                    </a:p>
                  </a:txBody>
                  <a:tcPr marT="35188" marB="35188" anchor="ctr"/>
                </a:tc>
                <a:tc>
                  <a:txBody>
                    <a:bodyPr/>
                    <a:lstStyle/>
                    <a:p>
                      <a:pPr algn="ctr"/>
                      <a:r>
                        <a:rPr lang="en-US" altLang="zh-CN" sz="1230" baseline="0" dirty="0">
                          <a:latin typeface="Times New Roman" panose="02020603050405020304" pitchFamily="18" charset="0"/>
                        </a:rPr>
                        <a:t>A-</a:t>
                      </a:r>
                      <a:r>
                        <a:rPr lang="zh-CN" altLang="en-US" sz="1230" baseline="0" dirty="0">
                          <a:latin typeface="Times New Roman" panose="02020603050405020304" pitchFamily="18" charset="0"/>
                        </a:rPr>
                        <a:t>字体</a:t>
                      </a:r>
                    </a:p>
                  </a:txBody>
                  <a:tcPr marT="35188" marB="35188" anchor="ctr"/>
                </a:tc>
                <a:tc>
                  <a:txBody>
                    <a:bodyPr/>
                    <a:lstStyle/>
                    <a:p>
                      <a:pPr algn="ctr"/>
                      <a:r>
                        <a:rPr lang="en-US" altLang="zh-CN" sz="1230" baseline="0" dirty="0">
                          <a:latin typeface="Times New Roman" panose="02020603050405020304" pitchFamily="18" charset="0"/>
                        </a:rPr>
                        <a:t>B-</a:t>
                      </a:r>
                      <a:r>
                        <a:rPr lang="zh-CN" altLang="en-US" sz="1230" baseline="0" dirty="0">
                          <a:latin typeface="Times New Roman" panose="02020603050405020304" pitchFamily="18" charset="0"/>
                        </a:rPr>
                        <a:t>字符样式</a:t>
                      </a:r>
                    </a:p>
                  </a:txBody>
                  <a:tcPr marT="35188" marB="35188" anchor="ctr"/>
                </a:tc>
                <a:tc>
                  <a:txBody>
                    <a:bodyPr/>
                    <a:lstStyle/>
                    <a:p>
                      <a:pPr algn="ctr"/>
                      <a:r>
                        <a:rPr lang="en-US" altLang="zh-CN" sz="1230" baseline="0" dirty="0">
                          <a:latin typeface="Times New Roman" panose="02020603050405020304" pitchFamily="18" charset="0"/>
                        </a:rPr>
                        <a:t>C-</a:t>
                      </a:r>
                      <a:r>
                        <a:rPr lang="zh-CN" altLang="en-US" sz="1230" baseline="0" dirty="0">
                          <a:latin typeface="Times New Roman" panose="02020603050405020304" pitchFamily="18" charset="0"/>
                        </a:rPr>
                        <a:t>颜色</a:t>
                      </a:r>
                    </a:p>
                  </a:txBody>
                  <a:tcPr marT="35188" marB="35188" anchor="ctr"/>
                </a:tc>
                <a:tc>
                  <a:txBody>
                    <a:bodyPr/>
                    <a:lstStyle/>
                    <a:p>
                      <a:pPr algn="ctr"/>
                      <a:r>
                        <a:rPr lang="en-US" altLang="zh-CN" sz="1230" baseline="0" dirty="0">
                          <a:latin typeface="Times New Roman" panose="02020603050405020304" pitchFamily="18" charset="0"/>
                        </a:rPr>
                        <a:t>D-</a:t>
                      </a:r>
                      <a:r>
                        <a:rPr lang="zh-CN" altLang="en-US" sz="1230" baseline="0" dirty="0">
                          <a:latin typeface="Times New Roman" panose="02020603050405020304" pitchFamily="18" charset="0"/>
                        </a:rPr>
                        <a:t>字号</a:t>
                      </a:r>
                    </a:p>
                  </a:txBody>
                  <a:tcPr marT="35188" marB="35188" anchor="ctr"/>
                </a:tc>
                <a:extLst>
                  <a:ext uri="{0D108BD9-81ED-4DB2-BD59-A6C34878D82A}">
                    <a16:rowId xmlns:a16="http://schemas.microsoft.com/office/drawing/2014/main" val="10000"/>
                  </a:ext>
                </a:extLst>
              </a:tr>
              <a:tr h="258445">
                <a:tc>
                  <a:txBody>
                    <a:bodyPr/>
                    <a:lstStyle/>
                    <a:p>
                      <a:pPr algn="ctr"/>
                      <a:r>
                        <a:rPr lang="en-US" altLang="zh-CN" sz="1230" baseline="0" dirty="0">
                          <a:latin typeface="Times New Roman" panose="02020603050405020304" pitchFamily="18" charset="0"/>
                        </a:rPr>
                        <a:t>1</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仿宋</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粗体</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a:t>
                      </a:r>
                      <a:r>
                        <a:rPr lang="zh-CN" altLang="en-US" sz="1230" b="1" baseline="0" dirty="0">
                          <a:solidFill>
                            <a:srgbClr val="C00000"/>
                          </a:solidFill>
                          <a:latin typeface="Times New Roman" panose="02020603050405020304" pitchFamily="18" charset="0"/>
                        </a:rPr>
                        <a:t>红色</a:t>
                      </a:r>
                    </a:p>
                  </a:txBody>
                  <a:tcPr marT="35188" marB="35188" anchor="ctr"/>
                </a:tc>
                <a:tc>
                  <a:txBody>
                    <a:bodyPr/>
                    <a:lstStyle/>
                    <a:p>
                      <a:pPr algn="ctr"/>
                      <a:r>
                        <a:rPr lang="en-US" altLang="zh-CN" sz="1230" b="1" baseline="0" dirty="0">
                          <a:solidFill>
                            <a:srgbClr val="C00000"/>
                          </a:solidFill>
                          <a:latin typeface="Times New Roman" panose="02020603050405020304" pitchFamily="18" charset="0"/>
                        </a:rPr>
                        <a:t>1-20</a:t>
                      </a:r>
                      <a:r>
                        <a:rPr lang="zh-CN" altLang="en-US" sz="1230" b="1" baseline="0" dirty="0">
                          <a:solidFill>
                            <a:srgbClr val="C00000"/>
                          </a:solidFill>
                          <a:latin typeface="Times New Roman" panose="02020603050405020304" pitchFamily="18" charset="0"/>
                        </a:rPr>
                        <a:t>号</a:t>
                      </a:r>
                    </a:p>
                  </a:txBody>
                  <a:tcPr marT="35188" marB="35188" anchor="ctr"/>
                </a:tc>
                <a:extLst>
                  <a:ext uri="{0D108BD9-81ED-4DB2-BD59-A6C34878D82A}">
                    <a16:rowId xmlns:a16="http://schemas.microsoft.com/office/drawing/2014/main" val="10001"/>
                  </a:ext>
                </a:extLst>
              </a:tr>
              <a:tr h="258445">
                <a:tc>
                  <a:txBody>
                    <a:bodyPr/>
                    <a:lstStyle/>
                    <a:p>
                      <a:pPr algn="ctr"/>
                      <a:r>
                        <a:rPr lang="en-US" altLang="zh-CN" sz="1230" baseline="0" dirty="0">
                          <a:latin typeface="Times New Roman" panose="02020603050405020304" pitchFamily="18" charset="0"/>
                        </a:rPr>
                        <a:t>2</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2"/>
                  </a:ext>
                </a:extLst>
              </a:tr>
              <a:tr h="258445">
                <a:tc>
                  <a:txBody>
                    <a:bodyPr/>
                    <a:lstStyle/>
                    <a:p>
                      <a:pPr algn="ctr"/>
                      <a:r>
                        <a:rPr lang="en-US" altLang="zh-CN" sz="1230" baseline="0" dirty="0">
                          <a:latin typeface="Times New Roman" panose="02020603050405020304" pitchFamily="18" charset="0"/>
                        </a:rPr>
                        <a:t>3</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仿宋</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3"/>
                  </a:ext>
                </a:extLst>
              </a:tr>
              <a:tr h="258445">
                <a:tc>
                  <a:txBody>
                    <a:bodyPr/>
                    <a:lstStyle/>
                    <a:p>
                      <a:pPr algn="ctr"/>
                      <a:r>
                        <a:rPr lang="en-US" altLang="zh-CN" sz="1230" baseline="0" dirty="0">
                          <a:latin typeface="Times New Roman" panose="02020603050405020304" pitchFamily="18" charset="0"/>
                        </a:rPr>
                        <a:t>4</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4"/>
                  </a:ext>
                </a:extLst>
              </a:tr>
              <a:tr h="258445">
                <a:tc>
                  <a:txBody>
                    <a:bodyPr/>
                    <a:lstStyle/>
                    <a:p>
                      <a:pPr algn="ctr"/>
                      <a:r>
                        <a:rPr lang="en-US" altLang="zh-CN" sz="1230" baseline="0" dirty="0">
                          <a:latin typeface="Times New Roman" panose="02020603050405020304" pitchFamily="18" charset="0"/>
                        </a:rPr>
                        <a:t>5</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5"/>
                  </a:ext>
                </a:extLst>
              </a:tr>
              <a:tr h="258445">
                <a:tc>
                  <a:txBody>
                    <a:bodyPr/>
                    <a:lstStyle/>
                    <a:p>
                      <a:pPr algn="ctr"/>
                      <a:r>
                        <a:rPr lang="en-US" altLang="zh-CN" sz="1230" baseline="0" dirty="0">
                          <a:latin typeface="Times New Roman" panose="02020603050405020304" pitchFamily="18" charset="0"/>
                        </a:rPr>
                        <a:t>6</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楷体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6"/>
                  </a:ext>
                </a:extLst>
              </a:tr>
              <a:tr h="258445">
                <a:tc>
                  <a:txBody>
                    <a:bodyPr/>
                    <a:lstStyle/>
                    <a:p>
                      <a:pPr algn="ctr"/>
                      <a:r>
                        <a:rPr lang="en-US" altLang="zh-CN" sz="1230" baseline="0" dirty="0">
                          <a:latin typeface="Times New Roman" panose="02020603050405020304" pitchFamily="18" charset="0"/>
                        </a:rPr>
                        <a:t>7</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粗体</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蓝色</a:t>
                      </a:r>
                    </a:p>
                  </a:txBody>
                  <a:tcPr marT="35188" marB="35188" anchor="ctr"/>
                </a:tc>
                <a:tc>
                  <a:txBody>
                    <a:bodyPr/>
                    <a:lstStyle/>
                    <a:p>
                      <a:pPr algn="ctr"/>
                      <a:r>
                        <a:rPr lang="en-US" altLang="zh-CN" sz="1230" baseline="0" dirty="0">
                          <a:latin typeface="Times New Roman" panose="02020603050405020304" pitchFamily="18" charset="0"/>
                        </a:rPr>
                        <a:t>2-30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7"/>
                  </a:ext>
                </a:extLst>
              </a:tr>
              <a:tr h="258445">
                <a:tc>
                  <a:txBody>
                    <a:bodyPr/>
                    <a:lstStyle/>
                    <a:p>
                      <a:pPr algn="ctr"/>
                      <a:r>
                        <a:rPr lang="en-US" altLang="zh-CN" sz="1230" baseline="0" dirty="0">
                          <a:latin typeface="Times New Roman" panose="02020603050405020304" pitchFamily="18" charset="0"/>
                        </a:rPr>
                        <a:t>8</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斜体</a:t>
                      </a:r>
                    </a:p>
                  </a:txBody>
                  <a:tcPr marT="35188" marB="35188" anchor="ctr"/>
                </a:tc>
                <a:tc>
                  <a:txBody>
                    <a:bodyPr/>
                    <a:lstStyle/>
                    <a:p>
                      <a:pPr algn="ctr"/>
                      <a:r>
                        <a:rPr lang="en-US" altLang="zh-CN" sz="1230" baseline="0" dirty="0">
                          <a:latin typeface="Times New Roman" panose="02020603050405020304" pitchFamily="18" charset="0"/>
                        </a:rPr>
                        <a:t>1-</a:t>
                      </a:r>
                      <a:r>
                        <a:rPr lang="zh-CN" altLang="en-US" sz="1230" baseline="0" dirty="0">
                          <a:latin typeface="Times New Roman" panose="02020603050405020304" pitchFamily="18" charset="0"/>
                        </a:rPr>
                        <a:t>红色</a:t>
                      </a:r>
                    </a:p>
                  </a:txBody>
                  <a:tcPr marT="35188" marB="35188" anchor="ctr"/>
                </a:tc>
                <a:tc>
                  <a:txBody>
                    <a:bodyPr/>
                    <a:lstStyle/>
                    <a:p>
                      <a:pPr algn="ctr"/>
                      <a:r>
                        <a:rPr lang="en-US" altLang="zh-CN" sz="1230" baseline="0" dirty="0">
                          <a:latin typeface="Times New Roman" panose="02020603050405020304" pitchFamily="18" charset="0"/>
                        </a:rPr>
                        <a:t>3-40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8"/>
                  </a:ext>
                </a:extLst>
              </a:tr>
              <a:tr h="258445">
                <a:tc>
                  <a:txBody>
                    <a:bodyPr/>
                    <a:lstStyle/>
                    <a:p>
                      <a:pPr algn="ctr"/>
                      <a:r>
                        <a:rPr lang="en-US" altLang="zh-CN" sz="1230" baseline="0" dirty="0">
                          <a:latin typeface="Times New Roman" panose="02020603050405020304" pitchFamily="18" charset="0"/>
                        </a:rPr>
                        <a:t>9</a:t>
                      </a:r>
                      <a:endParaRPr lang="zh-CN" altLang="en-US" sz="1230" baseline="0" dirty="0">
                        <a:latin typeface="Times New Roman" panose="02020603050405020304" pitchFamily="18" charset="0"/>
                      </a:endParaRP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华文彩云</a:t>
                      </a:r>
                    </a:p>
                  </a:txBody>
                  <a:tcPr marT="35188" marB="35188" anchor="ctr"/>
                </a:tc>
                <a:tc>
                  <a:txBody>
                    <a:bodyPr/>
                    <a:lstStyle/>
                    <a:p>
                      <a:pPr algn="ctr"/>
                      <a:r>
                        <a:rPr lang="en-US" altLang="zh-CN" sz="1230" baseline="0" dirty="0">
                          <a:latin typeface="Times New Roman" panose="02020603050405020304" pitchFamily="18" charset="0"/>
                        </a:rPr>
                        <a:t>3-</a:t>
                      </a:r>
                      <a:r>
                        <a:rPr lang="zh-CN" altLang="en-US" sz="1230" baseline="0" dirty="0">
                          <a:latin typeface="Times New Roman" panose="02020603050405020304" pitchFamily="18" charset="0"/>
                        </a:rPr>
                        <a:t>下划线</a:t>
                      </a:r>
                    </a:p>
                  </a:txBody>
                  <a:tcPr marT="35188" marB="35188" anchor="ctr"/>
                </a:tc>
                <a:tc>
                  <a:txBody>
                    <a:bodyPr/>
                    <a:lstStyle/>
                    <a:p>
                      <a:pPr algn="ctr"/>
                      <a:r>
                        <a:rPr lang="en-US" altLang="zh-CN" sz="1230" baseline="0" dirty="0">
                          <a:latin typeface="Times New Roman" panose="02020603050405020304" pitchFamily="18" charset="0"/>
                        </a:rPr>
                        <a:t>2-</a:t>
                      </a:r>
                      <a:r>
                        <a:rPr lang="zh-CN" altLang="en-US" sz="1230" baseline="0" dirty="0">
                          <a:latin typeface="Times New Roman" panose="02020603050405020304" pitchFamily="18" charset="0"/>
                        </a:rPr>
                        <a:t>绿色</a:t>
                      </a:r>
                    </a:p>
                  </a:txBody>
                  <a:tcPr marT="35188" marB="35188" anchor="ctr"/>
                </a:tc>
                <a:tc>
                  <a:txBody>
                    <a:bodyPr/>
                    <a:lstStyle/>
                    <a:p>
                      <a:pPr algn="ctr"/>
                      <a:r>
                        <a:rPr lang="en-US" altLang="zh-CN" sz="1230" baseline="0" dirty="0">
                          <a:latin typeface="Times New Roman" panose="02020603050405020304" pitchFamily="18" charset="0"/>
                        </a:rPr>
                        <a:t>1-20</a:t>
                      </a:r>
                      <a:r>
                        <a:rPr lang="zh-CN" altLang="en-US" sz="1230" baseline="0" dirty="0">
                          <a:latin typeface="Times New Roman" panose="02020603050405020304" pitchFamily="18" charset="0"/>
                        </a:rPr>
                        <a:t>号</a:t>
                      </a:r>
                    </a:p>
                  </a:txBody>
                  <a:tcPr marT="35188" marB="35188" anchor="ctr"/>
                </a:tc>
                <a:extLst>
                  <a:ext uri="{0D108BD9-81ED-4DB2-BD59-A6C34878D82A}">
                    <a16:rowId xmlns:a16="http://schemas.microsoft.com/office/drawing/2014/main" val="10009"/>
                  </a:ext>
                </a:extLst>
              </a:tr>
            </a:tbl>
          </a:graphicData>
        </a:graphic>
      </p:graphicFrame>
      <p:sp>
        <p:nvSpPr>
          <p:cNvPr id="5" name="TextBox 4"/>
          <p:cNvSpPr txBox="1"/>
          <p:nvPr/>
        </p:nvSpPr>
        <p:spPr>
          <a:xfrm>
            <a:off x="6163709" y="3497834"/>
            <a:ext cx="2407706" cy="731520"/>
          </a:xfrm>
          <a:prstGeom prst="rect">
            <a:avLst/>
          </a:prstGeom>
          <a:noFill/>
          <a:ln w="38100">
            <a:solidFill>
              <a:srgbClr val="C0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385" dirty="0"/>
              <a:t>测试用例</a:t>
            </a:r>
            <a:r>
              <a:rPr lang="en-US" altLang="zh-CN" sz="1385" dirty="0"/>
              <a:t>1</a:t>
            </a:r>
            <a:r>
              <a:rPr lang="zh-CN" altLang="en-US" sz="1385" dirty="0"/>
              <a:t>：在对应文本框中输入</a:t>
            </a:r>
            <a:r>
              <a:rPr lang="en-US" altLang="zh-CN" sz="1385" dirty="0"/>
              <a:t>”</a:t>
            </a:r>
            <a:r>
              <a:rPr lang="zh-CN" altLang="en-US" sz="1385" dirty="0"/>
              <a:t>仿宋</a:t>
            </a:r>
            <a:r>
              <a:rPr lang="en-US" altLang="zh-CN" sz="1385" dirty="0"/>
              <a:t>””</a:t>
            </a:r>
            <a:r>
              <a:rPr lang="zh-CN" altLang="en-US" sz="1385" dirty="0"/>
              <a:t>粗体</a:t>
            </a:r>
            <a:r>
              <a:rPr lang="en-US" altLang="zh-CN" sz="1385" dirty="0"/>
              <a:t>””</a:t>
            </a:r>
            <a:r>
              <a:rPr lang="zh-CN" altLang="en-US" sz="1385" dirty="0"/>
              <a:t>红色</a:t>
            </a:r>
            <a:r>
              <a:rPr lang="en-US" altLang="zh-CN" sz="1385" dirty="0"/>
              <a:t>””20</a:t>
            </a:r>
            <a:r>
              <a:rPr lang="zh-CN" altLang="en-US" sz="1385" dirty="0"/>
              <a:t>号</a:t>
            </a:r>
            <a:r>
              <a:rPr lang="en-US" altLang="zh-CN" sz="1385" dirty="0"/>
              <a:t>”</a:t>
            </a:r>
            <a:r>
              <a:rPr lang="zh-CN" altLang="en-US" sz="1385" dirty="0"/>
              <a:t>，预期字体正确设置</a:t>
            </a:r>
          </a:p>
        </p:txBody>
      </p:sp>
      <p:cxnSp>
        <p:nvCxnSpPr>
          <p:cNvPr id="7" name="直接箭头连接符 6"/>
          <p:cNvCxnSpPr>
            <a:endCxn id="5" idx="1"/>
          </p:cNvCxnSpPr>
          <p:nvPr/>
        </p:nvCxnSpPr>
        <p:spPr>
          <a:xfrm>
            <a:off x="5681804" y="3674413"/>
            <a:ext cx="554204" cy="18905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0115"/>
            <a:ext cx="8229600" cy="4959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endParaRPr lang="zh-CN" altLang="en-US" dirty="0"/>
          </a:p>
        </p:txBody>
      </p:sp>
      <p:sp>
        <p:nvSpPr>
          <p:cNvPr id="2" name="内容占位符 1"/>
          <p:cNvSpPr>
            <a:spLocks noGrp="1"/>
          </p:cNvSpPr>
          <p:nvPr>
            <p:ph idx="1"/>
          </p:nvPr>
        </p:nvSpPr>
        <p:spPr>
          <a:xfrm>
            <a:off x="457200" y="1887220"/>
            <a:ext cx="8229600" cy="4525963"/>
          </a:xfrm>
        </p:spPr>
        <p:txBody>
          <a:bodyPr>
            <a:normAutofit/>
          </a:bodyPr>
          <a:lstStyle/>
          <a:p>
            <a:pPr algn="l">
              <a:lnSpc>
                <a:spcPct val="130000"/>
              </a:lnSpc>
            </a:pPr>
            <a:r>
              <a:rPr lang="en-US" altLang="zh-CN" sz="2400" dirty="0">
                <a:solidFill>
                  <a:srgbClr val="386698"/>
                </a:solidFill>
                <a:latin typeface="黑体" panose="02010609060101010101" pitchFamily="49" charset="-122"/>
                <a:ea typeface="黑体" panose="02010609060101010101" pitchFamily="49" charset="-122"/>
              </a:rPr>
              <a:t>    </a:t>
            </a:r>
            <a:r>
              <a:rPr lang="zh-CN" altLang="en-US" sz="2400" dirty="0">
                <a:solidFill>
                  <a:srgbClr val="386698"/>
                </a:solidFill>
                <a:latin typeface="黑体" panose="02010609060101010101" pitchFamily="49" charset="-122"/>
                <a:ea typeface="黑体" panose="02010609060101010101" pitchFamily="49" charset="-122"/>
              </a:rPr>
              <a:t>依次类推，把映射好的正交排列表中的每一行，转换成一条测试用例。</a:t>
            </a:r>
          </a:p>
          <a:p>
            <a:pPr algn="l">
              <a:lnSpc>
                <a:spcPct val="130000"/>
              </a:lnSpc>
            </a:pPr>
            <a:endParaRPr lang="zh-CN" altLang="en-US" sz="2400" dirty="0">
              <a:solidFill>
                <a:srgbClr val="386698"/>
              </a:solidFill>
              <a:latin typeface="黑体" panose="02010609060101010101" pitchFamily="49" charset="-122"/>
              <a:ea typeface="黑体" panose="02010609060101010101" pitchFamily="49" charset="-122"/>
            </a:endParaRPr>
          </a:p>
          <a:p>
            <a:pPr algn="l">
              <a:lnSpc>
                <a:spcPct val="130000"/>
              </a:lnSpc>
            </a:pPr>
            <a:r>
              <a:rPr lang="zh-CN" altLang="en-US" sz="2400" dirty="0">
                <a:solidFill>
                  <a:srgbClr val="386698"/>
                </a:solidFill>
                <a:latin typeface="黑体" panose="02010609060101010101" pitchFamily="49" charset="-122"/>
                <a:ea typeface="黑体" panose="02010609060101010101" pitchFamily="49" charset="-122"/>
              </a:rPr>
              <a:t>　　这是进行测试的最少组合数量，但是，在测试中有72种（81-9）组合没有测试到。当然，如果时间允许，应该再补充一些用例。因为遗漏的组合越多，存在缺陷的可能性就越大。</a:t>
            </a:r>
            <a:r>
              <a:rPr lang="en-US" altLang="zh-CN" sz="2400" dirty="0">
                <a:solidFill>
                  <a:srgbClr val="386698"/>
                </a:solidFill>
                <a:latin typeface="黑体" panose="02010609060101010101" pitchFamily="49" charset="-122"/>
                <a:ea typeface="黑体" panose="02010609060101010101" pitchFamily="49" charset="-122"/>
              </a:rPr>
              <a:t>(</a:t>
            </a:r>
            <a:r>
              <a:rPr lang="zh-CN" altLang="en-US" sz="2400" dirty="0">
                <a:solidFill>
                  <a:srgbClr val="386698"/>
                </a:solidFill>
                <a:latin typeface="黑体" panose="02010609060101010101" pitchFamily="49" charset="-122"/>
                <a:ea typeface="黑体" panose="02010609060101010101" pitchFamily="49" charset="-122"/>
              </a:rPr>
              <a:t>时间问题！内测、公测</a:t>
            </a:r>
            <a:r>
              <a:rPr lang="en-US" altLang="zh-CN" sz="2400" dirty="0">
                <a:solidFill>
                  <a:srgbClr val="386698"/>
                </a:solidFill>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24255"/>
            <a:ext cx="8229600" cy="57975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endParaRPr lang="zh-CN" altLang="en-US" dirty="0"/>
          </a:p>
        </p:txBody>
      </p:sp>
      <p:sp>
        <p:nvSpPr>
          <p:cNvPr id="2" name="内容占位符 1"/>
          <p:cNvSpPr>
            <a:spLocks noGrp="1"/>
          </p:cNvSpPr>
          <p:nvPr>
            <p:ph idx="1"/>
          </p:nvPr>
        </p:nvSpPr>
        <p:spPr>
          <a:xfrm>
            <a:off x="457200" y="1974850"/>
            <a:ext cx="8229600" cy="285686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案例：114系统查询企业单位</a:t>
            </a: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a:p>
            <a:pPr lvl="1"/>
            <a:r>
              <a:rPr lang="zh-CN" altLang="en-US" sz="2000" dirty="0">
                <a:solidFill>
                  <a:srgbClr val="386698"/>
                </a:solidFill>
                <a:latin typeface="黑体" panose="02010609060101010101" pitchFamily="49" charset="-122"/>
                <a:ea typeface="黑体" panose="02010609060101010101" pitchFamily="49" charset="-122"/>
              </a:rPr>
              <a:t>完全测试需设计用例数：2</a:t>
            </a:r>
            <a:r>
              <a:rPr lang="zh-CN" altLang="en-US" sz="2000" baseline="30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=32</a:t>
            </a:r>
          </a:p>
          <a:p>
            <a:pPr lvl="1"/>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170" y="2554605"/>
            <a:ext cx="880491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930"/>
            <a:ext cx="8229600" cy="5632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p>
        </p:txBody>
      </p:sp>
      <p:sp>
        <p:nvSpPr>
          <p:cNvPr id="2" name="内容占位符 1"/>
          <p:cNvSpPr>
            <a:spLocks noGrp="1"/>
          </p:cNvSpPr>
          <p:nvPr>
            <p:ph idx="1"/>
          </p:nvPr>
        </p:nvSpPr>
        <p:spPr/>
        <p:txBody>
          <a:bodyPr/>
          <a:lstStyle/>
          <a:p>
            <a:r>
              <a:rPr lang="zh-CN" altLang="en-US" sz="2400" dirty="0">
                <a:solidFill>
                  <a:srgbClr val="386698"/>
                </a:solidFill>
                <a:latin typeface="黑体" panose="02010609060101010101" pitchFamily="49" charset="-122"/>
                <a:ea typeface="黑体" panose="02010609060101010101" pitchFamily="49" charset="-122"/>
              </a:rPr>
              <a:t>有五个因素：</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音形码、拼音码、路名码、行业类别和特征码</a:t>
            </a:r>
          </a:p>
          <a:p>
            <a:endParaRPr lang="en-US" altLang="zh-CN" dirty="0"/>
          </a:p>
          <a:p>
            <a:r>
              <a:rPr lang="zh-CN" altLang="en-US" sz="2400" dirty="0">
                <a:solidFill>
                  <a:srgbClr val="386698"/>
                </a:solidFill>
                <a:latin typeface="黑体" panose="02010609060101010101" pitchFamily="49" charset="-122"/>
                <a:ea typeface="黑体" panose="02010609060101010101" pitchFamily="49" charset="-122"/>
              </a:rPr>
              <a:t>每个因素有两个水平5</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音形码：填、不填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拼音码：填、不填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路名码：填、不填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行业类别：填、不填</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特征码：填、不填</a:t>
            </a:r>
          </a:p>
        </p:txBody>
      </p:sp>
      <p:sp>
        <p:nvSpPr>
          <p:cNvPr id="4" name="内容占位符 1"/>
          <p:cNvSpPr txBox="1"/>
          <p:nvPr/>
        </p:nvSpPr>
        <p:spPr>
          <a:xfrm>
            <a:off x="4699018" y="3247573"/>
            <a:ext cx="3934847" cy="2389787"/>
          </a:xfrm>
          <a:prstGeom prst="rect">
            <a:avLst/>
          </a:prstGeom>
        </p:spPr>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45" dirty="0"/>
              <a:t>选择正交表</a:t>
            </a:r>
            <a:endParaRPr lang="en-US" altLang="zh-CN" sz="1845" dirty="0"/>
          </a:p>
          <a:p>
            <a:pPr lvl="1"/>
            <a:r>
              <a:rPr lang="zh-CN" altLang="en-US" sz="1540" dirty="0"/>
              <a:t>表中的因素数＞＝ </a:t>
            </a:r>
            <a:r>
              <a:rPr lang="en-US" altLang="zh-CN" sz="1540" dirty="0"/>
              <a:t>5</a:t>
            </a:r>
          </a:p>
          <a:p>
            <a:pPr lvl="1"/>
            <a:r>
              <a:rPr lang="zh-CN" altLang="en-US" sz="1540" dirty="0"/>
              <a:t>表中至少有五个因素的水平数＞＝ </a:t>
            </a:r>
            <a:r>
              <a:rPr lang="en-US" altLang="zh-CN" sz="1540" dirty="0"/>
              <a:t>2</a:t>
            </a:r>
          </a:p>
          <a:p>
            <a:pPr lvl="1"/>
            <a:r>
              <a:rPr lang="zh-CN" altLang="en-US" sz="1540" b="1" dirty="0">
                <a:solidFill>
                  <a:srgbClr val="C00000"/>
                </a:solidFill>
              </a:rPr>
              <a:t>行数取最少的一个</a:t>
            </a:r>
          </a:p>
          <a:p>
            <a:pPr lvl="1"/>
            <a:r>
              <a:rPr lang="zh-CN" altLang="en-US" sz="1540" dirty="0"/>
              <a:t>结果： </a:t>
            </a:r>
            <a:r>
              <a:rPr lang="en-US" altLang="zh-CN" sz="1540" dirty="0"/>
              <a:t>L</a:t>
            </a:r>
            <a:r>
              <a:rPr lang="en-US" altLang="zh-CN" sz="1540" baseline="-25000" dirty="0"/>
              <a:t>8</a:t>
            </a:r>
            <a:r>
              <a:rPr lang="zh-CN" altLang="en-US" sz="1540" dirty="0"/>
              <a:t>（</a:t>
            </a:r>
            <a:r>
              <a:rPr lang="en-US" altLang="zh-CN" sz="1540" dirty="0"/>
              <a:t>2</a:t>
            </a:r>
            <a:r>
              <a:rPr lang="en-US" altLang="zh-CN" sz="1540" baseline="30000" dirty="0"/>
              <a:t>7</a:t>
            </a:r>
            <a:r>
              <a:rPr lang="zh-CN" altLang="en-US" sz="1540" dirty="0"/>
              <a:t>）</a:t>
            </a:r>
          </a:p>
        </p:txBody>
      </p:sp>
      <p:sp>
        <p:nvSpPr>
          <p:cNvPr id="5" name="矩形 4"/>
          <p:cNvSpPr/>
          <p:nvPr/>
        </p:nvSpPr>
        <p:spPr>
          <a:xfrm>
            <a:off x="4726305" y="3217545"/>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mph" presetSubtype="0" fill="hold" nodeType="clickEffect">
                                  <p:stCondLst>
                                    <p:cond delay="0"/>
                                  </p:stCondLst>
                                  <p:childTnLst>
                                    <p:animClr clrSpc="hsl" dir="cw">
                                      <p:cBhvr override="childStyle">
                                        <p:cTn id="45" dur="500" fill="hold"/>
                                        <p:tgtEl>
                                          <p:spTgt spid="4">
                                            <p:txEl>
                                              <p:pRg st="3" end="3"/>
                                            </p:txEl>
                                          </p:spTgt>
                                        </p:tgtEl>
                                        <p:attrNameLst>
                                          <p:attrName>style.color</p:attrName>
                                        </p:attrNameLst>
                                      </p:cBhvr>
                                      <p:by>
                                        <p:hsl h="10842353" s="0" l="0"/>
                                      </p:by>
                                    </p:animClr>
                                    <p:animClr clrSpc="hsl" dir="cw">
                                      <p:cBhvr>
                                        <p:cTn id="46" dur="500" fill="hold"/>
                                        <p:tgtEl>
                                          <p:spTgt spid="4">
                                            <p:txEl>
                                              <p:pRg st="3" end="3"/>
                                            </p:txEl>
                                          </p:spTgt>
                                        </p:tgtEl>
                                        <p:attrNameLst>
                                          <p:attrName>fillcolor</p:attrName>
                                        </p:attrNameLst>
                                      </p:cBhvr>
                                      <p:by>
                                        <p:hsl h="10842353" s="0" l="0"/>
                                      </p:by>
                                    </p:animClr>
                                    <p:animClr clrSpc="hsl" dir="cw">
                                      <p:cBhvr>
                                        <p:cTn id="47" dur="500" fill="hold"/>
                                        <p:tgtEl>
                                          <p:spTgt spid="4">
                                            <p:txEl>
                                              <p:pRg st="3" end="3"/>
                                            </p:txEl>
                                          </p:spTgt>
                                        </p:tgtEl>
                                        <p:attrNameLst>
                                          <p:attrName>stroke.color</p:attrName>
                                        </p:attrNameLst>
                                      </p:cBhvr>
                                      <p:by>
                                        <p:hsl h="10842353" s="0" l="0"/>
                                      </p:by>
                                    </p:animClr>
                                    <p:set>
                                      <p:cBhvr>
                                        <p:cTn id="48"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77825" y="692785"/>
            <a:ext cx="8229600" cy="6750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案例：114系统查询企业单位</a:t>
            </a:r>
          </a:p>
        </p:txBody>
      </p:sp>
      <p:sp>
        <p:nvSpPr>
          <p:cNvPr id="2" name="内容占位符 1"/>
          <p:cNvSpPr>
            <a:spLocks noGrp="1"/>
          </p:cNvSpPr>
          <p:nvPr>
            <p:ph idx="1"/>
          </p:nvPr>
        </p:nvSpPr>
        <p:spPr>
          <a:xfrm>
            <a:off x="377825" y="1367790"/>
            <a:ext cx="4523740" cy="2371090"/>
          </a:xfrm>
        </p:spPr>
        <p:txBody>
          <a:bodyPr/>
          <a:lstStyle/>
          <a:p>
            <a:r>
              <a:rPr lang="zh-CN" altLang="en-US" sz="2000" dirty="0">
                <a:solidFill>
                  <a:srgbClr val="386698"/>
                </a:solidFill>
                <a:latin typeface="黑体" panose="02010609060101010101" pitchFamily="49" charset="-122"/>
                <a:ea typeface="黑体" panose="02010609060101010101" pitchFamily="49" charset="-122"/>
              </a:rPr>
              <a:t>变量映射</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音形码：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拼音码：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路名码：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行业类别：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a:p>
            <a:pPr lvl="1">
              <a:lnSpc>
                <a:spcPct val="120000"/>
              </a:lnSpc>
            </a:pPr>
            <a:r>
              <a:rPr lang="zh-CN" altLang="en-US" sz="1600" dirty="0">
                <a:solidFill>
                  <a:srgbClr val="386698"/>
                </a:solidFill>
                <a:latin typeface="黑体" panose="02010609060101010101" pitchFamily="49" charset="-122"/>
                <a:ea typeface="黑体" panose="02010609060101010101" pitchFamily="49" charset="-122"/>
              </a:rPr>
              <a:t>特征码：	1-填写	</a:t>
            </a:r>
            <a:r>
              <a:rPr lang="en-US" altLang="zh-CN" sz="1600" dirty="0">
                <a:solidFill>
                  <a:srgbClr val="386698"/>
                </a:solidFill>
                <a:latin typeface="黑体" panose="02010609060101010101" pitchFamily="49" charset="-122"/>
                <a:ea typeface="黑体" panose="02010609060101010101" pitchFamily="49" charset="-122"/>
              </a:rPr>
              <a:t>0</a:t>
            </a:r>
            <a:r>
              <a:rPr lang="zh-CN" altLang="en-US" sz="1600" dirty="0">
                <a:solidFill>
                  <a:srgbClr val="386698"/>
                </a:solidFill>
                <a:latin typeface="黑体" panose="02010609060101010101" pitchFamily="49" charset="-122"/>
                <a:ea typeface="黑体" panose="02010609060101010101" pitchFamily="49" charset="-122"/>
              </a:rPr>
              <a:t>-不填写</a:t>
            </a:r>
          </a:p>
        </p:txBody>
      </p:sp>
      <p:graphicFrame>
        <p:nvGraphicFramePr>
          <p:cNvPr id="4" name="表格 3"/>
          <p:cNvGraphicFramePr>
            <a:graphicFrameLocks noGrp="1"/>
          </p:cNvGraphicFramePr>
          <p:nvPr/>
        </p:nvGraphicFramePr>
        <p:xfrm>
          <a:off x="4721467" y="1527605"/>
          <a:ext cx="4155440" cy="2060575"/>
        </p:xfrm>
        <a:graphic>
          <a:graphicData uri="http://schemas.openxmlformats.org/drawingml/2006/table">
            <a:tbl>
              <a:tblPr firstRow="1" bandRow="1">
                <a:tableStyleId>{F5AB1C69-6EDB-4FF4-983F-18BD219EF322}</a:tableStyleId>
              </a:tblPr>
              <a:tblGrid>
                <a:gridCol w="519430">
                  <a:extLst>
                    <a:ext uri="{9D8B030D-6E8A-4147-A177-3AD203B41FA5}">
                      <a16:colId xmlns:a16="http://schemas.microsoft.com/office/drawing/2014/main" val="20000"/>
                    </a:ext>
                  </a:extLst>
                </a:gridCol>
                <a:gridCol w="519430">
                  <a:extLst>
                    <a:ext uri="{9D8B030D-6E8A-4147-A177-3AD203B41FA5}">
                      <a16:colId xmlns:a16="http://schemas.microsoft.com/office/drawing/2014/main" val="20001"/>
                    </a:ext>
                  </a:extLst>
                </a:gridCol>
                <a:gridCol w="519430">
                  <a:extLst>
                    <a:ext uri="{9D8B030D-6E8A-4147-A177-3AD203B41FA5}">
                      <a16:colId xmlns:a16="http://schemas.microsoft.com/office/drawing/2014/main" val="20002"/>
                    </a:ext>
                  </a:extLst>
                </a:gridCol>
                <a:gridCol w="519430">
                  <a:extLst>
                    <a:ext uri="{9D8B030D-6E8A-4147-A177-3AD203B41FA5}">
                      <a16:colId xmlns:a16="http://schemas.microsoft.com/office/drawing/2014/main" val="20003"/>
                    </a:ext>
                  </a:extLst>
                </a:gridCol>
                <a:gridCol w="519430">
                  <a:extLst>
                    <a:ext uri="{9D8B030D-6E8A-4147-A177-3AD203B41FA5}">
                      <a16:colId xmlns:a16="http://schemas.microsoft.com/office/drawing/2014/main" val="20004"/>
                    </a:ext>
                  </a:extLst>
                </a:gridCol>
                <a:gridCol w="519430">
                  <a:extLst>
                    <a:ext uri="{9D8B030D-6E8A-4147-A177-3AD203B41FA5}">
                      <a16:colId xmlns:a16="http://schemas.microsoft.com/office/drawing/2014/main" val="20005"/>
                    </a:ext>
                  </a:extLst>
                </a:gridCol>
                <a:gridCol w="519430">
                  <a:extLst>
                    <a:ext uri="{9D8B030D-6E8A-4147-A177-3AD203B41FA5}">
                      <a16:colId xmlns:a16="http://schemas.microsoft.com/office/drawing/2014/main" val="20006"/>
                    </a:ext>
                  </a:extLst>
                </a:gridCol>
                <a:gridCol w="519430">
                  <a:extLst>
                    <a:ext uri="{9D8B030D-6E8A-4147-A177-3AD203B41FA5}">
                      <a16:colId xmlns:a16="http://schemas.microsoft.com/office/drawing/2014/main" val="20007"/>
                    </a:ext>
                  </a:extLst>
                </a:gridCol>
              </a:tblGrid>
              <a:tr h="227965">
                <a:tc>
                  <a:txBody>
                    <a:bodyPr/>
                    <a:lstStyle/>
                    <a:p>
                      <a:pPr algn="ctr"/>
                      <a:r>
                        <a:rPr lang="zh-CN" altLang="en-US" sz="925" baseline="0" dirty="0">
                          <a:latin typeface="Times New Roman" panose="02020603050405020304" pitchFamily="18" charset="0"/>
                        </a:rPr>
                        <a:t>序号</a:t>
                      </a:r>
                    </a:p>
                  </a:txBody>
                  <a:tcPr marT="35188" marB="35188" anchor="ctr"/>
                </a:tc>
                <a:tc>
                  <a:txBody>
                    <a:bodyPr/>
                    <a:lstStyle/>
                    <a:p>
                      <a:pPr algn="ctr"/>
                      <a:r>
                        <a:rPr lang="en-US" altLang="zh-CN" sz="925" baseline="0" dirty="0">
                          <a:latin typeface="Times New Roman" panose="02020603050405020304" pitchFamily="18" charset="0"/>
                        </a:rPr>
                        <a:t>A</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B</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C</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D</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E</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F</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G</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0"/>
                  </a:ext>
                </a:extLst>
              </a:tr>
              <a:tr h="227965">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36855">
                <a:tc>
                  <a:txBody>
                    <a:bodyPr/>
                    <a:lstStyle/>
                    <a:p>
                      <a:pPr algn="ctr"/>
                      <a:r>
                        <a:rPr lang="en-US" altLang="zh-CN" sz="925" baseline="0" dirty="0">
                          <a:latin typeface="Times New Roman" panose="02020603050405020304" pitchFamily="18" charset="0"/>
                        </a:rPr>
                        <a:t>2</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2"/>
                  </a:ext>
                </a:extLst>
              </a:tr>
              <a:tr h="227965">
                <a:tc>
                  <a:txBody>
                    <a:bodyPr/>
                    <a:lstStyle/>
                    <a:p>
                      <a:pPr algn="ctr"/>
                      <a:r>
                        <a:rPr lang="en-US" altLang="zh-CN" sz="925" baseline="0" dirty="0">
                          <a:latin typeface="Times New Roman" panose="02020603050405020304" pitchFamily="18" charset="0"/>
                        </a:rPr>
                        <a:t>3</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3"/>
                  </a:ext>
                </a:extLst>
              </a:tr>
              <a:tr h="227965">
                <a:tc>
                  <a:txBody>
                    <a:bodyPr/>
                    <a:lstStyle/>
                    <a:p>
                      <a:pPr algn="ctr"/>
                      <a:r>
                        <a:rPr lang="en-US" altLang="zh-CN" sz="925" baseline="0" dirty="0">
                          <a:latin typeface="Times New Roman" panose="02020603050405020304" pitchFamily="18" charset="0"/>
                        </a:rPr>
                        <a:t>4</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27965">
                <a:tc>
                  <a:txBody>
                    <a:bodyPr/>
                    <a:lstStyle/>
                    <a:p>
                      <a:pPr algn="ctr"/>
                      <a:r>
                        <a:rPr lang="en-US" altLang="zh-CN" sz="925" baseline="0" dirty="0">
                          <a:latin typeface="Times New Roman" panose="02020603050405020304" pitchFamily="18" charset="0"/>
                        </a:rPr>
                        <a:t>5</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5"/>
                  </a:ext>
                </a:extLst>
              </a:tr>
              <a:tr h="227965">
                <a:tc>
                  <a:txBody>
                    <a:bodyPr/>
                    <a:lstStyle/>
                    <a:p>
                      <a:pPr algn="ctr"/>
                      <a:r>
                        <a:rPr lang="en-US" altLang="zh-CN" sz="925" baseline="0" dirty="0">
                          <a:latin typeface="Times New Roman" panose="02020603050405020304" pitchFamily="18" charset="0"/>
                        </a:rPr>
                        <a:t>6</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27965">
                <a:tc>
                  <a:txBody>
                    <a:bodyPr/>
                    <a:lstStyle/>
                    <a:p>
                      <a:pPr algn="ctr"/>
                      <a:r>
                        <a:rPr lang="en-US" altLang="zh-CN" sz="925" baseline="0" dirty="0">
                          <a:latin typeface="Times New Roman" panose="02020603050405020304" pitchFamily="18" charset="0"/>
                        </a:rPr>
                        <a:t>7</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27965">
                <a:tc>
                  <a:txBody>
                    <a:bodyPr/>
                    <a:lstStyle/>
                    <a:p>
                      <a:pPr algn="ctr"/>
                      <a:r>
                        <a:rPr lang="en-US" altLang="zh-CN" sz="925" baseline="0" dirty="0">
                          <a:latin typeface="Times New Roman" panose="02020603050405020304" pitchFamily="18" charset="0"/>
                        </a:rPr>
                        <a:t>8</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0</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altLang="zh-CN" sz="925" baseline="0" dirty="0">
                          <a:latin typeface="Times New Roman" panose="02020603050405020304" pitchFamily="18" charset="0"/>
                        </a:rPr>
                        <a:t>1</a:t>
                      </a:r>
                      <a:endParaRPr lang="zh-CN" altLang="en-US" sz="925" baseline="0" dirty="0">
                        <a:latin typeface="Times New Roman" panose="02020603050405020304" pitchFamily="18" charset="0"/>
                      </a:endParaRPr>
                    </a:p>
                  </a:txBody>
                  <a:tcPr marT="35188" marB="35188" anchor="ctr"/>
                </a:tc>
                <a:tc>
                  <a:txBody>
                    <a:bodyPr/>
                    <a:lstStyle/>
                    <a:p>
                      <a:pPr algn="ctr"/>
                      <a:r>
                        <a:rPr lang="en-US" sz="925" baseline="0" dirty="0">
                          <a:latin typeface="Times New Roman" panose="02020603050405020304" pitchFamily="18" charset="0"/>
                        </a:rPr>
                        <a:t>0</a:t>
                      </a:r>
                    </a:p>
                  </a:txBody>
                  <a:tcPr marT="35188" marB="35188" anchor="ctr"/>
                </a:tc>
                <a:extLst>
                  <a:ext uri="{0D108BD9-81ED-4DB2-BD59-A6C34878D82A}">
                    <a16:rowId xmlns:a16="http://schemas.microsoft.com/office/drawing/2014/main" val="10008"/>
                  </a:ext>
                </a:extLst>
              </a:tr>
            </a:tbl>
          </a:graphicData>
        </a:graphic>
      </p:graphicFrame>
      <p:graphicFrame>
        <p:nvGraphicFramePr>
          <p:cNvPr id="5" name="表格 4"/>
          <p:cNvGraphicFramePr>
            <a:graphicFrameLocks noGrp="1"/>
          </p:cNvGraphicFramePr>
          <p:nvPr/>
        </p:nvGraphicFramePr>
        <p:xfrm>
          <a:off x="829273" y="4004135"/>
          <a:ext cx="6654800" cy="2199640"/>
        </p:xfrm>
        <a:graphic>
          <a:graphicData uri="http://schemas.openxmlformats.org/drawingml/2006/table">
            <a:tbl>
              <a:tblPr firstRow="1" bandRow="1">
                <a:tableStyleId>{F5AB1C69-6EDB-4FF4-983F-18BD219EF322}</a:tableStyleId>
              </a:tblPr>
              <a:tblGrid>
                <a:gridCol w="8318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31850">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831850">
                  <a:extLst>
                    <a:ext uri="{9D8B030D-6E8A-4147-A177-3AD203B41FA5}">
                      <a16:colId xmlns:a16="http://schemas.microsoft.com/office/drawing/2014/main" val="20004"/>
                    </a:ext>
                  </a:extLst>
                </a:gridCol>
                <a:gridCol w="831850">
                  <a:extLst>
                    <a:ext uri="{9D8B030D-6E8A-4147-A177-3AD203B41FA5}">
                      <a16:colId xmlns:a16="http://schemas.microsoft.com/office/drawing/2014/main" val="20005"/>
                    </a:ext>
                  </a:extLst>
                </a:gridCol>
                <a:gridCol w="831850">
                  <a:extLst>
                    <a:ext uri="{9D8B030D-6E8A-4147-A177-3AD203B41FA5}">
                      <a16:colId xmlns:a16="http://schemas.microsoft.com/office/drawing/2014/main" val="20006"/>
                    </a:ext>
                  </a:extLst>
                </a:gridCol>
                <a:gridCol w="831850">
                  <a:extLst>
                    <a:ext uri="{9D8B030D-6E8A-4147-A177-3AD203B41FA5}">
                      <a16:colId xmlns:a16="http://schemas.microsoft.com/office/drawing/2014/main" val="20007"/>
                    </a:ext>
                  </a:extLst>
                </a:gridCol>
              </a:tblGrid>
              <a:tr h="320040">
                <a:tc>
                  <a:txBody>
                    <a:bodyPr/>
                    <a:lstStyle/>
                    <a:p>
                      <a:pPr algn="ctr"/>
                      <a:r>
                        <a:rPr lang="zh-CN" altLang="en-US" sz="1075" baseline="0" dirty="0">
                          <a:latin typeface="Times New Roman" panose="02020603050405020304" pitchFamily="18" charset="0"/>
                        </a:rPr>
                        <a:t>序号</a:t>
                      </a:r>
                    </a:p>
                  </a:txBody>
                  <a:tcPr marT="35188" marB="35188" anchor="ctr"/>
                </a:tc>
                <a:tc>
                  <a:txBody>
                    <a:bodyPr/>
                    <a:lstStyle/>
                    <a:p>
                      <a:pPr algn="ctr"/>
                      <a:r>
                        <a:rPr lang="zh-CN" altLang="en-US" sz="1075" baseline="0" dirty="0">
                          <a:latin typeface="Times New Roman" panose="02020603050405020304" pitchFamily="18" charset="0"/>
                        </a:rPr>
                        <a:t>音形码</a:t>
                      </a:r>
                    </a:p>
                  </a:txBody>
                  <a:tcPr marT="35188" marB="35188" anchor="ctr"/>
                </a:tc>
                <a:tc>
                  <a:txBody>
                    <a:bodyPr/>
                    <a:lstStyle/>
                    <a:p>
                      <a:pPr algn="ctr"/>
                      <a:r>
                        <a:rPr lang="zh-CN" altLang="en-US" sz="1075" baseline="0" dirty="0">
                          <a:latin typeface="Times New Roman" panose="02020603050405020304" pitchFamily="18" charset="0"/>
                        </a:rPr>
                        <a:t>拼音码</a:t>
                      </a:r>
                    </a:p>
                  </a:txBody>
                  <a:tcPr marT="35188" marB="35188" anchor="ctr"/>
                </a:tc>
                <a:tc>
                  <a:txBody>
                    <a:bodyPr/>
                    <a:lstStyle/>
                    <a:p>
                      <a:pPr algn="ctr"/>
                      <a:r>
                        <a:rPr lang="zh-CN" altLang="en-US" sz="1075" baseline="0" dirty="0">
                          <a:latin typeface="Times New Roman" panose="02020603050405020304" pitchFamily="18" charset="0"/>
                        </a:rPr>
                        <a:t>路名码</a:t>
                      </a:r>
                    </a:p>
                  </a:txBody>
                  <a:tcPr marT="35188" marB="35188" anchor="ctr"/>
                </a:tc>
                <a:tc>
                  <a:txBody>
                    <a:bodyPr/>
                    <a:lstStyle/>
                    <a:p>
                      <a:pPr algn="ctr"/>
                      <a:r>
                        <a:rPr lang="zh-CN" altLang="en-US" sz="1075" baseline="0" dirty="0">
                          <a:latin typeface="Times New Roman" panose="02020603050405020304" pitchFamily="18" charset="0"/>
                        </a:rPr>
                        <a:t>行业类型</a:t>
                      </a:r>
                    </a:p>
                  </a:txBody>
                  <a:tcPr marT="35188" marB="35188" anchor="ctr"/>
                </a:tc>
                <a:tc>
                  <a:txBody>
                    <a:bodyPr/>
                    <a:lstStyle/>
                    <a:p>
                      <a:pPr algn="ctr"/>
                      <a:r>
                        <a:rPr lang="zh-CN" altLang="en-US" sz="1075" baseline="0" dirty="0">
                          <a:latin typeface="Times New Roman" panose="02020603050405020304" pitchFamily="18" charset="0"/>
                        </a:rPr>
                        <a:t>特征码</a:t>
                      </a:r>
                    </a:p>
                  </a:txBody>
                  <a:tcPr marT="35188" marB="35188" anchor="ctr"/>
                </a:tc>
                <a:tc>
                  <a:txBody>
                    <a:bodyPr/>
                    <a:lstStyle/>
                    <a:p>
                      <a:pPr algn="ctr"/>
                      <a:r>
                        <a:rPr lang="en-US" altLang="zh-CN" sz="1075" baseline="0" dirty="0">
                          <a:latin typeface="Times New Roman" panose="02020603050405020304" pitchFamily="18" charset="0"/>
                        </a:rPr>
                        <a:t>F</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G</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0"/>
                  </a:ext>
                </a:extLst>
              </a:tr>
              <a:tr h="234950">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1"/>
                  </a:ext>
                </a:extLst>
              </a:tr>
              <a:tr h="234950">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2"/>
                  </a:ext>
                </a:extLst>
              </a:tr>
              <a:tr h="234950">
                <a:tc>
                  <a:txBody>
                    <a:bodyPr/>
                    <a:lstStyle/>
                    <a:p>
                      <a:pPr algn="ctr"/>
                      <a:r>
                        <a:rPr lang="en-US" altLang="zh-CN" sz="1075" baseline="0" dirty="0">
                          <a:latin typeface="Times New Roman" panose="02020603050405020304" pitchFamily="18" charset="0"/>
                        </a:rPr>
                        <a:t>3</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3"/>
                  </a:ext>
                </a:extLst>
              </a:tr>
              <a:tr h="234950">
                <a:tc>
                  <a:txBody>
                    <a:bodyPr/>
                    <a:lstStyle/>
                    <a:p>
                      <a:pPr algn="ctr"/>
                      <a:r>
                        <a:rPr lang="en-US" altLang="zh-CN" sz="1075" baseline="0" dirty="0">
                          <a:latin typeface="Times New Roman" panose="02020603050405020304" pitchFamily="18" charset="0"/>
                        </a:rPr>
                        <a:t>4</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4"/>
                  </a:ext>
                </a:extLst>
              </a:tr>
              <a:tr h="234950">
                <a:tc>
                  <a:txBody>
                    <a:bodyPr/>
                    <a:lstStyle/>
                    <a:p>
                      <a:pPr algn="ctr"/>
                      <a:r>
                        <a:rPr lang="en-US" altLang="zh-CN" sz="1075" baseline="0" dirty="0">
                          <a:latin typeface="Times New Roman" panose="02020603050405020304" pitchFamily="18" charset="0"/>
                        </a:rPr>
                        <a:t>5</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5"/>
                  </a:ext>
                </a:extLst>
              </a:tr>
              <a:tr h="234950">
                <a:tc>
                  <a:txBody>
                    <a:bodyPr/>
                    <a:lstStyle/>
                    <a:p>
                      <a:pPr algn="ctr"/>
                      <a:r>
                        <a:rPr lang="en-US" altLang="zh-CN" sz="1075" baseline="0" dirty="0">
                          <a:latin typeface="Times New Roman" panose="02020603050405020304" pitchFamily="18" charset="0"/>
                        </a:rPr>
                        <a:t>6</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6"/>
                  </a:ext>
                </a:extLst>
              </a:tr>
              <a:tr h="234950">
                <a:tc>
                  <a:txBody>
                    <a:bodyPr/>
                    <a:lstStyle/>
                    <a:p>
                      <a:pPr algn="ctr"/>
                      <a:r>
                        <a:rPr lang="en-US" altLang="zh-CN" sz="1075" baseline="0" dirty="0">
                          <a:latin typeface="Times New Roman" panose="02020603050405020304" pitchFamily="18" charset="0"/>
                        </a:rPr>
                        <a:t>7</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7"/>
                  </a:ext>
                </a:extLst>
              </a:tr>
              <a:tr h="234950">
                <a:tc>
                  <a:txBody>
                    <a:bodyPr/>
                    <a:lstStyle/>
                    <a:p>
                      <a:pPr algn="ctr"/>
                      <a:r>
                        <a:rPr lang="en-US" altLang="zh-CN" sz="1075" baseline="0" dirty="0">
                          <a:latin typeface="Times New Roman" panose="02020603050405020304" pitchFamily="18" charset="0"/>
                        </a:rPr>
                        <a:t>8</a:t>
                      </a:r>
                      <a:endParaRPr lang="zh-CN" altLang="en-US" sz="1075" baseline="0" dirty="0">
                        <a:latin typeface="Times New Roman" panose="02020603050405020304" pitchFamily="18" charset="0"/>
                      </a:endParaRP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zh-CN" altLang="en-US" sz="1075" baseline="0" dirty="0">
                          <a:latin typeface="Times New Roman" panose="02020603050405020304" pitchFamily="18" charset="0"/>
                        </a:rPr>
                        <a:t>不填写</a:t>
                      </a:r>
                    </a:p>
                  </a:txBody>
                  <a:tcPr marT="35188" marB="3518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75" baseline="0" dirty="0">
                          <a:latin typeface="Times New Roman" panose="02020603050405020304" pitchFamily="18" charset="0"/>
                        </a:rPr>
                        <a:t>填写</a:t>
                      </a:r>
                    </a:p>
                  </a:txBody>
                  <a:tcPr marT="35188" marB="35188" anchor="ctr"/>
                </a:tc>
                <a:tc>
                  <a:txBody>
                    <a:bodyPr/>
                    <a:lstStyle/>
                    <a:p>
                      <a:pPr algn="ctr"/>
                      <a:r>
                        <a:rPr lang="en-US" altLang="zh-CN" sz="1075" baseline="0" dirty="0">
                          <a:latin typeface="Times New Roman" panose="02020603050405020304" pitchFamily="18" charset="0"/>
                        </a:rPr>
                        <a:t>1</a:t>
                      </a:r>
                      <a:endParaRPr lang="zh-CN" altLang="en-US" sz="1075" baseline="0" dirty="0">
                        <a:latin typeface="Times New Roman" panose="02020603050405020304" pitchFamily="18" charset="0"/>
                      </a:endParaRPr>
                    </a:p>
                  </a:txBody>
                  <a:tcPr marT="35188" marB="35188" anchor="ctr"/>
                </a:tc>
                <a:tc>
                  <a:txBody>
                    <a:bodyPr/>
                    <a:lstStyle/>
                    <a:p>
                      <a:pPr algn="ctr"/>
                      <a:r>
                        <a:rPr lang="en-US" altLang="zh-CN" sz="1075" baseline="0" dirty="0">
                          <a:latin typeface="Times New Roman" panose="02020603050405020304" pitchFamily="18" charset="0"/>
                        </a:rPr>
                        <a:t>2</a:t>
                      </a:r>
                      <a:endParaRPr lang="zh-CN" altLang="en-US" sz="1075" baseline="0" dirty="0">
                        <a:latin typeface="Times New Roman" panose="02020603050405020304" pitchFamily="18" charset="0"/>
                      </a:endParaRPr>
                    </a:p>
                  </a:txBody>
                  <a:tcPr marT="35188" marB="35188" anchor="ctr"/>
                </a:tc>
                <a:extLst>
                  <a:ext uri="{0D108BD9-81ED-4DB2-BD59-A6C34878D82A}">
                    <a16:rowId xmlns:a16="http://schemas.microsoft.com/office/drawing/2014/main" val="10008"/>
                  </a:ext>
                </a:extLst>
              </a:tr>
            </a:tbl>
          </a:graphicData>
        </a:graphic>
      </p:graphicFrame>
      <p:sp>
        <p:nvSpPr>
          <p:cNvPr id="6" name="圆角矩形 5"/>
          <p:cNvSpPr/>
          <p:nvPr/>
        </p:nvSpPr>
        <p:spPr>
          <a:xfrm>
            <a:off x="5952910" y="4053081"/>
            <a:ext cx="1385355" cy="2102748"/>
          </a:xfrm>
          <a:prstGeom prst="roundRect">
            <a:avLst/>
          </a:prstGeom>
          <a:noFill/>
          <a:ln w="158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385"/>
          </a:p>
        </p:txBody>
      </p:sp>
      <p:sp>
        <p:nvSpPr>
          <p:cNvPr id="7" name="矩形 6"/>
          <p:cNvSpPr/>
          <p:nvPr/>
        </p:nvSpPr>
        <p:spPr>
          <a:xfrm>
            <a:off x="377825" y="1367790"/>
            <a:ext cx="3960495" cy="2167890"/>
          </a:xfrm>
          <a:prstGeom prst="rect">
            <a:avLst/>
          </a:prstGeom>
          <a:ln w="19050">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65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sym typeface="+mn-ea"/>
              </a:rPr>
              <a:t>案例：114系统查询企业单位</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fontScale="60000" lnSpcReduction="20000"/>
          </a:bodyPr>
          <a:lstStyle/>
          <a:p>
            <a:pPr algn="l"/>
            <a:r>
              <a:rPr lang="zh-CN" altLang="en-US" sz="3600" dirty="0">
                <a:solidFill>
                  <a:srgbClr val="386698"/>
                </a:solidFill>
                <a:latin typeface="黑体" panose="02010609060101010101" pitchFamily="49" charset="-122"/>
                <a:ea typeface="黑体" panose="02010609060101010101" pitchFamily="49" charset="-122"/>
              </a:rPr>
              <a:t>把映射好的正交排列表中的每一行，转换成一条测试用例，写8条测试用例就可以了，正交排列表是经过严格的数学推理得来的，也就是说这8条用例是最优的。这是进行测试的最少组合数量，但是，在测试中有24种（32-8）组合没有测试到。当然，如果时间允许，应该再补充一些用例。因为遗漏的组合越多，存在缺陷的可能性就越大。</a:t>
            </a:r>
          </a:p>
          <a:p>
            <a:pPr algn="l"/>
            <a:r>
              <a:rPr lang="zh-CN" altLang="en-US" sz="3600" dirty="0">
                <a:solidFill>
                  <a:srgbClr val="386698"/>
                </a:solidFill>
                <a:latin typeface="黑体" panose="02010609060101010101" pitchFamily="49" charset="-122"/>
                <a:ea typeface="黑体" panose="02010609060101010101" pitchFamily="49" charset="-122"/>
              </a:rPr>
              <a:t>测试用例设计如下：</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音形码填写、拼音码填写、路名码填写、行业类别填写、特征码填写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音形码填写、拼音码填写、路名码填写、行业类别不填、特征码不填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音形码填写、拼音码不填、路名码不填、行业类别填写、特征码填写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音形码填写、拼音码不填、路名码不填、行业类别不填、特征码不填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音形码不填、拼音码填写、路名码不填、行业类别填写、特征码不填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音形码不填、拼音码填写、路名码不填、行业类别不填、特征码填写</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音形码不填、拼音码不填、路名码填写、行业类别填写、特征码不填</a:t>
            </a:r>
          </a:p>
          <a:p>
            <a:pPr lvl="1" algn="l">
              <a:lnSpc>
                <a:spcPct val="140000"/>
              </a:lnSpc>
              <a:buChar char="•"/>
            </a:pPr>
            <a:r>
              <a:rPr lang="zh-CN" altLang="en-US" sz="2400" dirty="0">
                <a:solidFill>
                  <a:srgbClr val="386698"/>
                </a:solidFill>
                <a:latin typeface="黑体" panose="02010609060101010101" pitchFamily="49" charset="-122"/>
                <a:ea typeface="黑体" panose="02010609060101010101" pitchFamily="49" charset="-122"/>
              </a:rPr>
              <a:t>音形码不填、拼音码不填、路名码填写、行业类别不填、特征码填写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1000"/>
                                        <p:tgtEl>
                                          <p:spTgt spid="2">
                                            <p:txEl>
                                              <p:pRg st="2" end="2"/>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1000"/>
                                        <p:tgtEl>
                                          <p:spTgt spid="2">
                                            <p:txEl>
                                              <p:pRg st="6" end="6"/>
                                            </p:txEl>
                                          </p:spTgt>
                                        </p:tgtEl>
                                      </p:cBhvr>
                                    </p:animEffect>
                                  </p:childTnLst>
                                </p:cTn>
                              </p:par>
                            </p:childTnLst>
                          </p:cTn>
                        </p:par>
                        <p:par>
                          <p:cTn id="33" fill="hold">
                            <p:stCondLst>
                              <p:cond delay="6000"/>
                            </p:stCondLst>
                            <p:childTnLst>
                              <p:par>
                                <p:cTn id="34" presetID="10" presetClass="entr" presetSubtype="0" fill="hold" nodeType="after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1000"/>
                                        <p:tgtEl>
                                          <p:spTgt spid="2">
                                            <p:txEl>
                                              <p:pRg st="7" end="7"/>
                                            </p:txEl>
                                          </p:spTgt>
                                        </p:tgtEl>
                                      </p:cBhvr>
                                    </p:animEffect>
                                  </p:childTnLst>
                                </p:cTn>
                              </p:par>
                            </p:childTnLst>
                          </p:cTn>
                        </p:par>
                        <p:par>
                          <p:cTn id="37" fill="hold">
                            <p:stCondLst>
                              <p:cond delay="7000"/>
                            </p:stCondLst>
                            <p:childTnLst>
                              <p:par>
                                <p:cTn id="38" presetID="10" presetClass="entr" presetSubtype="0" fill="hold" nodeType="after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1000"/>
                                        <p:tgtEl>
                                          <p:spTgt spid="2">
                                            <p:txEl>
                                              <p:pRg st="8" end="8"/>
                                            </p:txEl>
                                          </p:spTgt>
                                        </p:tgtEl>
                                      </p:cBhvr>
                                    </p:animEffect>
                                  </p:childTnLst>
                                </p:cTn>
                              </p:par>
                            </p:childTnLst>
                          </p:cTn>
                        </p:par>
                        <p:par>
                          <p:cTn id="41" fill="hold">
                            <p:stCondLst>
                              <p:cond delay="8000"/>
                            </p:stCondLst>
                            <p:childTnLst>
                              <p:par>
                                <p:cTn id="42" presetID="10" presetClass="entr" presetSubtype="0" fill="hold" nodeType="after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fade">
                                      <p:cBhvr>
                                        <p:cTn id="44" dur="1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58495"/>
            <a:ext cx="8229600" cy="51244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使用正交排列法的局限性</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使用正交排列法的局限性</a:t>
            </a: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目前常见的正交排列表只有前面附录文件中给出的几种</a:t>
            </a:r>
          </a:p>
          <a:p>
            <a:pPr lvl="1">
              <a:lnSpc>
                <a:spcPct val="150000"/>
              </a:lnSpc>
            </a:pPr>
            <a:r>
              <a:rPr lang="zh-CN" altLang="en-US" sz="2000" dirty="0">
                <a:solidFill>
                  <a:srgbClr val="386698"/>
                </a:solidFill>
                <a:latin typeface="黑体" panose="02010609060101010101" pitchFamily="49" charset="-122"/>
                <a:ea typeface="黑体" panose="02010609060101010101" pitchFamily="49" charset="-122"/>
              </a:rPr>
              <a:t>即使是已有的正交排列表，基本都要求每个控件中取值的个数要相等，这在实际软件中很少遇到。</a:t>
            </a:r>
          </a:p>
          <a:p>
            <a:r>
              <a:rPr lang="en-US" altLang="zh-CN" sz="2400" dirty="0">
                <a:solidFill>
                  <a:srgbClr val="386698"/>
                </a:solidFill>
                <a:latin typeface="黑体" panose="02010609060101010101" pitchFamily="49" charset="-122"/>
                <a:ea typeface="黑体" panose="02010609060101010101" pitchFamily="49" charset="-122"/>
              </a:rPr>
              <a:t>没有现成的正交排列表怎么办？</a:t>
            </a:r>
          </a:p>
          <a:p>
            <a:pPr lvl="1" algn="l">
              <a:lnSpc>
                <a:spcPct val="160000"/>
              </a:lnSpc>
            </a:pPr>
            <a:r>
              <a:rPr lang="zh-CN" altLang="en-US" sz="2000" dirty="0">
                <a:solidFill>
                  <a:srgbClr val="386698"/>
                </a:solidFill>
                <a:latin typeface="黑体" panose="02010609060101010101" pitchFamily="49" charset="-122"/>
                <a:ea typeface="黑体" panose="02010609060101010101" pitchFamily="49" charset="-122"/>
              </a:rPr>
              <a:t>通过正交排列法的学习，我们更多的应该学习到一种测试思想，也就是在从所有组合集合中选取测试数据时，应该均匀的选取其中的组合作为测试用例，而不要只在某个局部选取数据。</a:t>
            </a:r>
          </a:p>
          <a:p>
            <a:pPr lvl="1" algn="l">
              <a:lnSpc>
                <a:spcPct val="160000"/>
              </a:lnSpc>
              <a:buChar char="•"/>
            </a:pPr>
            <a:endParaRPr lang="zh-CN" altLang="en-US" sz="20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p:cTn id="20"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2">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p:cTn id="36"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47193" y="77519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FF0000"/>
                </a:solidFill>
                <a:latin typeface="微软雅黑" panose="020B0503020204020204" pitchFamily="34" charset="-122"/>
                <a:ea typeface="微软雅黑" panose="020B0503020204020204" pitchFamily="34" charset="-122"/>
                <a:sym typeface="+mn-ea"/>
              </a:rPr>
              <a:t>V模型示意图</a:t>
            </a:r>
          </a:p>
        </p:txBody>
      </p:sp>
      <p:sp>
        <p:nvSpPr>
          <p:cNvPr id="2" name="对角圆角矩形 1"/>
          <p:cNvSpPr/>
          <p:nvPr/>
        </p:nvSpPr>
        <p:spPr>
          <a:xfrm>
            <a:off x="1254295" y="297700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概要设计</a:t>
            </a:r>
          </a:p>
        </p:txBody>
      </p:sp>
      <p:sp>
        <p:nvSpPr>
          <p:cNvPr id="3" name="对角圆角矩形 2"/>
          <p:cNvSpPr/>
          <p:nvPr/>
        </p:nvSpPr>
        <p:spPr>
          <a:xfrm>
            <a:off x="2098050" y="405712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详细设计</a:t>
            </a:r>
          </a:p>
        </p:txBody>
      </p:sp>
      <p:sp>
        <p:nvSpPr>
          <p:cNvPr id="5" name="对角圆角矩形 4"/>
          <p:cNvSpPr/>
          <p:nvPr/>
        </p:nvSpPr>
        <p:spPr>
          <a:xfrm>
            <a:off x="3396688" y="5137249"/>
            <a:ext cx="9355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编码</a:t>
            </a:r>
          </a:p>
        </p:txBody>
      </p:sp>
      <p:sp>
        <p:nvSpPr>
          <p:cNvPr id="13" name="对角圆角矩形 12"/>
          <p:cNvSpPr/>
          <p:nvPr/>
        </p:nvSpPr>
        <p:spPr>
          <a:xfrm>
            <a:off x="4847705" y="5137249"/>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单元测试</a:t>
            </a:r>
          </a:p>
        </p:txBody>
      </p:sp>
      <p:sp>
        <p:nvSpPr>
          <p:cNvPr id="17" name="对角圆角矩形 16"/>
          <p:cNvSpPr/>
          <p:nvPr/>
        </p:nvSpPr>
        <p:spPr>
          <a:xfrm>
            <a:off x="5698830" y="402107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集成测试</a:t>
            </a:r>
          </a:p>
        </p:txBody>
      </p:sp>
      <p:sp>
        <p:nvSpPr>
          <p:cNvPr id="23" name="对角圆角矩形 22"/>
          <p:cNvSpPr/>
          <p:nvPr/>
        </p:nvSpPr>
        <p:spPr>
          <a:xfrm>
            <a:off x="6549954" y="294095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系统测试</a:t>
            </a:r>
          </a:p>
        </p:txBody>
      </p:sp>
      <p:sp>
        <p:nvSpPr>
          <p:cNvPr id="24" name="对角圆角矩形 23"/>
          <p:cNvSpPr/>
          <p:nvPr/>
        </p:nvSpPr>
        <p:spPr>
          <a:xfrm>
            <a:off x="7401079" y="1863886"/>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验收测试</a:t>
            </a:r>
          </a:p>
        </p:txBody>
      </p:sp>
      <p:cxnSp>
        <p:nvCxnSpPr>
          <p:cNvPr id="25" name="直接箭头连接符 24"/>
          <p:cNvCxnSpPr>
            <a:stCxn id="2" idx="1"/>
            <a:endCxn id="3" idx="3"/>
          </p:cNvCxnSpPr>
          <p:nvPr/>
        </p:nvCxnSpPr>
        <p:spPr>
          <a:xfrm>
            <a:off x="2002697" y="3445009"/>
            <a:ext cx="843915" cy="612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3" idx="1"/>
            <a:endCxn id="5" idx="3"/>
          </p:cNvCxnSpPr>
          <p:nvPr/>
        </p:nvCxnSpPr>
        <p:spPr>
          <a:xfrm>
            <a:off x="2846450" y="4525129"/>
            <a:ext cx="1017905" cy="6121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0"/>
            <a:endCxn id="13" idx="2"/>
          </p:cNvCxnSpPr>
          <p:nvPr/>
        </p:nvCxnSpPr>
        <p:spPr>
          <a:xfrm>
            <a:off x="4332187" y="5371249"/>
            <a:ext cx="51562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3"/>
            <a:endCxn id="17" idx="1"/>
          </p:cNvCxnSpPr>
          <p:nvPr/>
        </p:nvCxnSpPr>
        <p:spPr>
          <a:xfrm flipV="1">
            <a:off x="5596106" y="4488914"/>
            <a:ext cx="851535" cy="6483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6447233" y="3445009"/>
            <a:ext cx="851124" cy="6121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3"/>
            <a:endCxn id="24" idx="1"/>
          </p:cNvCxnSpPr>
          <p:nvPr/>
        </p:nvCxnSpPr>
        <p:spPr>
          <a:xfrm flipV="1">
            <a:off x="7298990" y="2331992"/>
            <a:ext cx="850900" cy="60896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对角圆角矩形 30"/>
          <p:cNvSpPr/>
          <p:nvPr/>
        </p:nvSpPr>
        <p:spPr>
          <a:xfrm>
            <a:off x="403171" y="1860833"/>
            <a:ext cx="14968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schemeClr val="tx1"/>
                </a:solidFill>
              </a:rPr>
              <a:t>需求分析</a:t>
            </a:r>
          </a:p>
        </p:txBody>
      </p:sp>
      <p:cxnSp>
        <p:nvCxnSpPr>
          <p:cNvPr id="32" name="直接箭头连接符 31"/>
          <p:cNvCxnSpPr>
            <a:stCxn id="31" idx="1"/>
            <a:endCxn id="2" idx="3"/>
          </p:cNvCxnSpPr>
          <p:nvPr/>
        </p:nvCxnSpPr>
        <p:spPr>
          <a:xfrm>
            <a:off x="1151574" y="2328833"/>
            <a:ext cx="850900" cy="6483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P spid="13" grpId="0" bldLvl="0" animBg="1"/>
      <p:bldP spid="17" grpId="0" bldLvl="0" animBg="1"/>
      <p:bldP spid="23" grpId="0" bldLvl="0" animBg="1"/>
      <p:bldP spid="24" grpId="0" bldLvl="0" animBg="1"/>
      <p:bldP spid="31"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060"/>
            <a:ext cx="8229600" cy="5721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混合正交表</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水平数不同</a:t>
            </a:r>
          </a:p>
          <a:p>
            <a:pPr lvl="1"/>
            <a:r>
              <a:rPr lang="en-US" altLang="zh-CN" sz="2000" dirty="0">
                <a:solidFill>
                  <a:srgbClr val="386698"/>
                </a:solidFill>
                <a:latin typeface="黑体" panose="02010609060101010101" pitchFamily="49" charset="-122"/>
                <a:ea typeface="黑体" panose="02010609060101010101" pitchFamily="49" charset="-122"/>
              </a:rPr>
              <a:t>因素（变量）的水平数（变量的取值）不相同</a:t>
            </a:r>
          </a:p>
          <a:p>
            <a:pPr lvl="1"/>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400" dirty="0">
                <a:solidFill>
                  <a:srgbClr val="386698"/>
                </a:solidFill>
                <a:latin typeface="黑体" panose="02010609060101010101" pitchFamily="49" charset="-122"/>
                <a:ea typeface="黑体" panose="02010609060101010101" pitchFamily="49" charset="-122"/>
              </a:rPr>
              <a:t>例：</a:t>
            </a:r>
          </a:p>
          <a:p>
            <a:r>
              <a:rPr lang="zh-CN" altLang="en-US" sz="2400" dirty="0">
                <a:solidFill>
                  <a:srgbClr val="386698"/>
                </a:solidFill>
                <a:latin typeface="黑体" panose="02010609060101010101" pitchFamily="49" charset="-122"/>
                <a:ea typeface="黑体" panose="02010609060101010101" pitchFamily="49" charset="-122"/>
              </a:rPr>
              <a:t>体型	年龄段	性别</a:t>
            </a:r>
          </a:p>
          <a:p>
            <a:r>
              <a:rPr lang="zh-CN" altLang="en-US" sz="2400" dirty="0">
                <a:solidFill>
                  <a:srgbClr val="386698"/>
                </a:solidFill>
                <a:latin typeface="黑体" panose="02010609060101010101" pitchFamily="49" charset="-122"/>
                <a:ea typeface="黑体" panose="02010609060101010101" pitchFamily="49" charset="-122"/>
              </a:rPr>
              <a:t>胖	       老人	       男</a:t>
            </a:r>
          </a:p>
          <a:p>
            <a:r>
              <a:rPr lang="zh-CN" altLang="en-US" sz="2400" dirty="0">
                <a:solidFill>
                  <a:srgbClr val="386698"/>
                </a:solidFill>
                <a:latin typeface="黑体" panose="02010609060101010101" pitchFamily="49" charset="-122"/>
                <a:ea typeface="黑体" panose="02010609060101010101" pitchFamily="49" charset="-122"/>
              </a:rPr>
              <a:t>适中	 青年	       女</a:t>
            </a:r>
          </a:p>
          <a:p>
            <a:r>
              <a:rPr lang="zh-CN" altLang="en-US" sz="2400" dirty="0">
                <a:solidFill>
                  <a:srgbClr val="386698"/>
                </a:solidFill>
                <a:latin typeface="黑体" panose="02010609060101010101" pitchFamily="49" charset="-122"/>
                <a:ea typeface="黑体" panose="02010609060101010101" pitchFamily="49" charset="-122"/>
              </a:rPr>
              <a:t>瘦	       儿童        保密</a:t>
            </a:r>
            <a:endParaRPr lang="en-US" altLang="zh-CN" sz="2000" dirty="0">
              <a:solidFill>
                <a:srgbClr val="386698"/>
              </a:solidFill>
              <a:latin typeface="黑体" panose="02010609060101010101" pitchFamily="49" charset="-122"/>
              <a:ea typeface="黑体" panose="02010609060101010101" pitchFamily="49" charset="-122"/>
            </a:endParaRPr>
          </a:p>
          <a:p>
            <a:r>
              <a:rPr lang="zh-CN" altLang="en-US" sz="2400" dirty="0">
                <a:solidFill>
                  <a:srgbClr val="386698"/>
                </a:solidFill>
                <a:latin typeface="黑体" panose="02010609060101010101" pitchFamily="49" charset="-122"/>
                <a:ea typeface="黑体" panose="02010609060101010101" pitchFamily="49" charset="-122"/>
              </a:rPr>
              <a:t>找不到现成的正交表，就只能使用工具来生成！</a:t>
            </a:r>
            <a:endParaRPr lang="en-US" altLang="zh-CN" sz="2400" dirty="0">
              <a:solidFill>
                <a:srgbClr val="386698"/>
              </a:solidFill>
              <a:latin typeface="黑体" panose="02010609060101010101" pitchFamily="49" charset="-122"/>
              <a:ea typeface="黑体" panose="02010609060101010101" pitchFamily="49" charset="-122"/>
            </a:endParaRPr>
          </a:p>
          <a:p>
            <a:endParaRPr lang="en-US" altLang="zh-CN"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a:solidFill>
                  <a:srgbClr val="386698"/>
                </a:solidFill>
                <a:latin typeface="黑体" panose="02010609060101010101" pitchFamily="49" charset="-122"/>
                <a:ea typeface="黑体" panose="02010609060101010101" pitchFamily="49" charset="-122"/>
              </a:rPr>
              <a:t>很对情况下无法找到合适的正交表，就要使用正交表生成工具</a:t>
            </a:r>
            <a:endParaRPr lang="en-US" altLang="zh-CN" sz="2000" dirty="0">
              <a:solidFill>
                <a:srgbClr val="386698"/>
              </a:solidFill>
              <a:latin typeface="黑体" panose="02010609060101010101" pitchFamily="49" charset="-122"/>
              <a:ea typeface="黑体" panose="02010609060101010101" pitchFamily="49" charset="-122"/>
            </a:endParaRPr>
          </a:p>
          <a:p>
            <a:r>
              <a:rPr lang="zh-CN" altLang="en-US" sz="2000" dirty="0">
                <a:solidFill>
                  <a:srgbClr val="386698"/>
                </a:solidFill>
                <a:latin typeface="黑体" panose="02010609060101010101" pitchFamily="49" charset="-122"/>
                <a:ea typeface="黑体" panose="02010609060101010101" pitchFamily="49" charset="-122"/>
              </a:rPr>
              <a:t>使用步骤：</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1</a:t>
            </a:r>
            <a:r>
              <a:rPr lang="zh-CN" altLang="en-US" sz="2000" dirty="0">
                <a:solidFill>
                  <a:srgbClr val="386698"/>
                </a:solidFill>
                <a:latin typeface="黑体" panose="02010609060101010101" pitchFamily="49" charset="-122"/>
                <a:ea typeface="黑体" panose="02010609060101010101" pitchFamily="49" charset="-122"/>
              </a:rPr>
              <a:t>、制作取值表（只列出数据即可，</a:t>
            </a:r>
            <a:r>
              <a:rPr lang="zh-CN" altLang="en-US" sz="2000" dirty="0">
                <a:solidFill>
                  <a:srgbClr val="FF0000"/>
                </a:solidFill>
                <a:latin typeface="黑体" panose="02010609060101010101" pitchFamily="49" charset="-122"/>
                <a:ea typeface="黑体" panose="02010609060101010101" pitchFamily="49" charset="-122"/>
              </a:rPr>
              <a:t>不用编号</a:t>
            </a:r>
            <a:r>
              <a:rPr lang="zh-CN" altLang="en-US" sz="2000" dirty="0">
                <a:solidFill>
                  <a:srgbClr val="386698"/>
                </a:solidFill>
                <a:latin typeface="黑体" panose="02010609060101010101" pitchFamily="49" charset="-122"/>
                <a:ea typeface="黑体" panose="02010609060101010101" pitchFamily="49" charset="-122"/>
              </a:rPr>
              <a:t>）</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2</a:t>
            </a:r>
            <a:r>
              <a:rPr lang="zh-CN" altLang="en-US" sz="2000" dirty="0">
                <a:solidFill>
                  <a:srgbClr val="386698"/>
                </a:solidFill>
                <a:latin typeface="黑体" panose="02010609060101010101" pitchFamily="49" charset="-122"/>
                <a:ea typeface="黑体" panose="02010609060101010101" pitchFamily="49" charset="-122"/>
              </a:rPr>
              <a:t>、复制取值表的数据，放到文本文档中保存（注意不要更改</a:t>
            </a:r>
            <a:r>
              <a:rPr lang="zh-CN" altLang="en-US" sz="2000" dirty="0">
                <a:solidFill>
                  <a:srgbClr val="FF0000"/>
                </a:solidFill>
                <a:latin typeface="黑体" panose="02010609060101010101" pitchFamily="49" charset="-122"/>
                <a:ea typeface="黑体" panose="02010609060101010101" pitchFamily="49" charset="-122"/>
              </a:rPr>
              <a:t>任何格式</a:t>
            </a:r>
            <a:r>
              <a:rPr lang="zh-CN" altLang="en-US" sz="2000" dirty="0">
                <a:solidFill>
                  <a:srgbClr val="386698"/>
                </a:solidFill>
                <a:latin typeface="黑体" panose="02010609060101010101" pitchFamily="49" charset="-122"/>
                <a:ea typeface="黑体" panose="02010609060101010101" pitchFamily="49" charset="-122"/>
              </a:rPr>
              <a:t>，例如文件叫</a:t>
            </a:r>
            <a:r>
              <a:rPr lang="en-US" altLang="zh-CN" sz="2000" dirty="0">
                <a:solidFill>
                  <a:srgbClr val="386698"/>
                </a:solidFill>
                <a:latin typeface="黑体" panose="02010609060101010101" pitchFamily="49" charset="-122"/>
                <a:ea typeface="黑体" panose="02010609060101010101" pitchFamily="49" charset="-122"/>
              </a:rPr>
              <a:t>Test2.txt </a:t>
            </a:r>
            <a:r>
              <a:rPr lang="zh-CN" altLang="en-US" sz="2000" dirty="0">
                <a:solidFill>
                  <a:srgbClr val="386698"/>
                </a:solidFill>
                <a:latin typeface="黑体" panose="02010609060101010101" pitchFamily="49" charset="-122"/>
                <a:ea typeface="黑体" panose="02010609060101010101" pitchFamily="49" charset="-122"/>
              </a:rPr>
              <a:t>）</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3</a:t>
            </a:r>
            <a:r>
              <a:rPr lang="zh-CN" altLang="en-US" sz="2000" dirty="0">
                <a:solidFill>
                  <a:srgbClr val="386698"/>
                </a:solidFill>
                <a:latin typeface="黑体" panose="02010609060101010101" pitchFamily="49" charset="-122"/>
                <a:ea typeface="黑体" panose="02010609060101010101" pitchFamily="49" charset="-122"/>
              </a:rPr>
              <a:t>、把文本文档放在</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文件夹中</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err="1">
                <a:solidFill>
                  <a:srgbClr val="386698"/>
                </a:solidFill>
                <a:latin typeface="黑体" panose="02010609060101010101" pitchFamily="49" charset="-122"/>
                <a:ea typeface="黑体" panose="02010609060101010101" pitchFamily="49" charset="-122"/>
              </a:rPr>
              <a:t>win+r</a:t>
            </a:r>
            <a:r>
              <a:rPr lang="zh-CN" altLang="en-US" sz="2000" dirty="0">
                <a:solidFill>
                  <a:srgbClr val="386698"/>
                </a:solidFill>
                <a:latin typeface="黑体" panose="02010609060101010101" pitchFamily="49" charset="-122"/>
                <a:ea typeface="黑体" panose="02010609060101010101" pitchFamily="49" charset="-122"/>
              </a:rPr>
              <a:t>后输入</a:t>
            </a:r>
            <a:r>
              <a:rPr lang="en-US" altLang="zh-CN" sz="2000" dirty="0" err="1">
                <a:solidFill>
                  <a:srgbClr val="386698"/>
                </a:solidFill>
                <a:latin typeface="黑体" panose="02010609060101010101" pitchFamily="49" charset="-122"/>
                <a:ea typeface="黑体" panose="02010609060101010101" pitchFamily="49" charset="-122"/>
              </a:rPr>
              <a:t>cmd</a:t>
            </a:r>
            <a:r>
              <a:rPr lang="zh-CN" altLang="en-US" sz="2000" dirty="0">
                <a:solidFill>
                  <a:srgbClr val="386698"/>
                </a:solidFill>
                <a:latin typeface="黑体" panose="02010609060101010101" pitchFamily="49" charset="-122"/>
                <a:ea typeface="黑体" panose="02010609060101010101" pitchFamily="49" charset="-122"/>
              </a:rPr>
              <a:t>进入控制台</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5</a:t>
            </a:r>
            <a:r>
              <a:rPr lang="zh-CN" altLang="en-US" sz="2000" dirty="0">
                <a:solidFill>
                  <a:srgbClr val="386698"/>
                </a:solidFill>
                <a:latin typeface="黑体" panose="02010609060101010101" pitchFamily="49" charset="-122"/>
                <a:ea typeface="黑体" panose="02010609060101010101" pitchFamily="49" charset="-122"/>
              </a:rPr>
              <a:t>、使用控制台代码进入</a:t>
            </a:r>
            <a:r>
              <a:rPr lang="en-US" altLang="zh-CN" sz="2000" dirty="0" err="1">
                <a:solidFill>
                  <a:srgbClr val="386698"/>
                </a:solidFill>
                <a:latin typeface="黑体" panose="02010609060101010101" pitchFamily="49" charset="-122"/>
                <a:ea typeface="黑体" panose="02010609060101010101" pitchFamily="49" charset="-122"/>
              </a:rPr>
              <a:t>allpairs</a:t>
            </a:r>
            <a:r>
              <a:rPr lang="zh-CN" altLang="en-US" sz="2000" dirty="0">
                <a:solidFill>
                  <a:srgbClr val="386698"/>
                </a:solidFill>
                <a:latin typeface="黑体" panose="02010609060101010101" pitchFamily="49" charset="-122"/>
                <a:ea typeface="黑体" panose="02010609060101010101" pitchFamily="49" charset="-122"/>
              </a:rPr>
              <a:t>文件夹（</a:t>
            </a:r>
            <a:r>
              <a:rPr lang="en-US" altLang="zh-CN" sz="2000" dirty="0">
                <a:solidFill>
                  <a:srgbClr val="386698"/>
                </a:solidFill>
                <a:latin typeface="黑体" panose="02010609060101010101" pitchFamily="49" charset="-122"/>
                <a:ea typeface="黑体" panose="02010609060101010101" pitchFamily="49" charset="-122"/>
              </a:rPr>
              <a:t>cd </a:t>
            </a:r>
            <a:r>
              <a:rPr lang="zh-CN" altLang="en-US" sz="2000" dirty="0">
                <a:solidFill>
                  <a:srgbClr val="386698"/>
                </a:solidFill>
                <a:latin typeface="黑体" panose="02010609060101010101" pitchFamily="49" charset="-122"/>
                <a:ea typeface="黑体" panose="02010609060101010101" pitchFamily="49" charset="-122"/>
              </a:rPr>
              <a:t>目录名字）</a:t>
            </a:r>
            <a:endParaRPr lang="en-US" altLang="zh-CN" sz="2000" dirty="0">
              <a:solidFill>
                <a:srgbClr val="386698"/>
              </a:solidFill>
              <a:latin typeface="黑体" panose="02010609060101010101" pitchFamily="49" charset="-122"/>
              <a:ea typeface="黑体" panose="02010609060101010101" pitchFamily="49" charset="-122"/>
            </a:endParaRPr>
          </a:p>
          <a:p>
            <a:r>
              <a:rPr lang="en-US" altLang="zh-CN" sz="2000" dirty="0">
                <a:solidFill>
                  <a:srgbClr val="386698"/>
                </a:solidFill>
                <a:latin typeface="黑体" panose="02010609060101010101" pitchFamily="49" charset="-122"/>
                <a:ea typeface="黑体" panose="02010609060101010101" pitchFamily="49" charset="-122"/>
              </a:rPr>
              <a:t>6</a:t>
            </a:r>
            <a:r>
              <a:rPr lang="zh-CN" altLang="en-US" sz="2000" dirty="0">
                <a:solidFill>
                  <a:srgbClr val="386698"/>
                </a:solidFill>
                <a:latin typeface="黑体" panose="02010609060101010101" pitchFamily="49" charset="-122"/>
                <a:ea typeface="黑体" panose="02010609060101010101" pitchFamily="49" charset="-122"/>
              </a:rPr>
              <a:t>、在控制台中输入</a:t>
            </a:r>
            <a:r>
              <a:rPr lang="en-US" altLang="zh-CN" sz="2000" dirty="0">
                <a:solidFill>
                  <a:srgbClr val="386698"/>
                </a:solidFill>
                <a:latin typeface="黑体" panose="02010609060101010101" pitchFamily="49" charset="-122"/>
                <a:ea typeface="黑体" panose="02010609060101010101" pitchFamily="49" charset="-122"/>
              </a:rPr>
              <a:t>allpairs.exe Test2.txt&gt;chenggong.txt  </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 </a:t>
            </a:r>
            <a:r>
              <a:rPr lang="en-US" altLang="zh-CN" sz="2000" dirty="0" err="1">
                <a:solidFill>
                  <a:srgbClr val="386698"/>
                </a:solidFill>
                <a:latin typeface="黑体" panose="02010609060101010101" pitchFamily="49" charset="-122"/>
                <a:ea typeface="黑体" panose="02010609060101010101" pitchFamily="49" charset="-122"/>
              </a:rPr>
              <a:t>chenggong</a:t>
            </a:r>
            <a:r>
              <a:rPr lang="zh-CN" altLang="en-US" sz="2000" dirty="0">
                <a:solidFill>
                  <a:srgbClr val="386698"/>
                </a:solidFill>
                <a:latin typeface="黑体" panose="02010609060101010101" pitchFamily="49" charset="-122"/>
                <a:ea typeface="黑体" panose="02010609060101010101" pitchFamily="49" charset="-122"/>
              </a:rPr>
              <a:t>是自己起的名字，用来存放生成的组合用例，可以自动生成，不必提前建好）</a:t>
            </a:r>
            <a:endParaRPr lang="en-US" altLang="zh-CN" sz="2000" dirty="0">
              <a:solidFill>
                <a:srgbClr val="386698"/>
              </a:solidFill>
              <a:latin typeface="黑体" panose="02010609060101010101" pitchFamily="49" charset="-122"/>
              <a:ea typeface="黑体" panose="02010609060101010101" pitchFamily="49" charset="-122"/>
            </a:endParaRPr>
          </a:p>
          <a:p>
            <a:endParaRPr lang="en-US" altLang="zh-CN" sz="2000" dirty="0">
              <a:solidFill>
                <a:srgbClr val="386698"/>
              </a:solidFill>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a:xfrm>
            <a:off x="457200" y="73406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正交表生成工具</a:t>
            </a:r>
            <a:r>
              <a:rPr lang="en-US" altLang="zh-CN" sz="2800" dirty="0" err="1">
                <a:solidFill>
                  <a:srgbClr val="386698"/>
                </a:solidFill>
                <a:latin typeface="黑体" panose="02010609060101010101" pitchFamily="49" charset="-122"/>
                <a:ea typeface="黑体" panose="02010609060101010101" pitchFamily="49" charset="-122"/>
              </a:rPr>
              <a:t>allpairs</a:t>
            </a:r>
            <a:br>
              <a:rPr lang="en-US" altLang="zh-CN" sz="2800" dirty="0">
                <a:solidFill>
                  <a:srgbClr val="386698"/>
                </a:solidFill>
                <a:latin typeface="黑体" panose="02010609060101010101" pitchFamily="49" charset="-122"/>
                <a:ea typeface="黑体" panose="02010609060101010101" pitchFamily="49" charset="-122"/>
              </a:rPr>
            </a:b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4358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通常，在确定测试方法时，应遵循以下原则：</a:t>
            </a: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根据程序的重要性和一旦发生故障将造成的损失来确定测试等级和测试重点。</a:t>
            </a:r>
          </a:p>
          <a:p>
            <a:pPr lvl="1" algn="l">
              <a:lnSpc>
                <a:spcPct val="140000"/>
              </a:lnSpc>
            </a:pPr>
            <a:endParaRPr lang="en-US" altLang="zh-CN"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　　认真选择测试策略，以便能尽可能少的使用测试用例，发现尽可能多的程序错误。因为一次完整的软件测试过后，如果程序中遗留的错误过多并且严重，则表明该次测试是不足的，而测试不足则意味着让用户承担隐藏错误带来的危险，但测试过度又会带来资源的浪费。因此测试需要找到一个平衡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2150"/>
            <a:ext cx="8229600" cy="6826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normAutofit/>
          </a:bodyPr>
          <a:lstStyle/>
          <a:p>
            <a:pPr algn="l"/>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通常在确定测试方法时，有以下几条参考原则（1/2）：</a:t>
            </a:r>
          </a:p>
          <a:p>
            <a:pPr lvl="1"/>
            <a:endParaRPr lang="en-US" altLang="zh-CN" dirty="0"/>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（1）拿到一个测试任务时，先关注它的主要功能和业务流程、业务逻辑是否正确实现，考虑使用场景法。</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（2）需要输入数据的地方，考虑采用等价类划分法，包括输入条件和输出条件的等价划分，将无限测试变成有限测试。</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（3）在任何情况下都必须采用边界值分析法。这种方法设计出的测试用例发现程序错误的能力最强。</a:t>
            </a:r>
          </a:p>
          <a:p>
            <a:pPr lvl="1">
              <a:lnSpc>
                <a:spcPct val="130000"/>
              </a:lnSpc>
            </a:pPr>
            <a:r>
              <a:rPr lang="en-US" altLang="zh-CN" sz="2000" dirty="0">
                <a:solidFill>
                  <a:srgbClr val="386698"/>
                </a:solidFill>
                <a:latin typeface="黑体" panose="02010609060101010101" pitchFamily="49" charset="-122"/>
                <a:ea typeface="黑体" panose="02010609060101010101" pitchFamily="49" charset="-122"/>
              </a:rPr>
              <a:t>（4）如果程序的功能说明中含有输入条件的组合情况，则一开始就应考虑选用因果图和判定表法。</a:t>
            </a:r>
          </a:p>
          <a:p>
            <a:pPr lvl="1"/>
            <a:endParaRPr lang="zh-CN" altLang="en-US" dirty="0"/>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005"/>
            <a:ext cx="8229600" cy="5810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测试方法的选择</a:t>
            </a: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通常在确定测试方法时，有以下几条参考原则（2/2）：</a:t>
            </a:r>
          </a:p>
          <a:p>
            <a:pPr lvl="1"/>
            <a:endParaRPr lang="en-US" altLang="zh-CN" sz="2400" dirty="0">
              <a:solidFill>
                <a:srgbClr val="386698"/>
              </a:solidFill>
              <a:latin typeface="黑体" panose="02010609060101010101" pitchFamily="49" charset="-122"/>
              <a:ea typeface="黑体" panose="02010609060101010101" pitchFamily="49" charset="-122"/>
            </a:endParaRP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（5）对于参数配置类的软件，需要考虑参数之间的组合情况，考虑使用正交排列法选择较少的组合方式（最少的测试用例获得最大的的测试覆盖率）。</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（6）对照程序逻辑，检查已设计出的测试用例的逻辑覆盖程度。如果没有达到要求的覆盖标准，则应当再补充更多的测试用例。</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（7）采用错误推断法再追加测试用例——依靠测试工程师的经验和智慧。</a:t>
            </a:r>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1040"/>
            <a:ext cx="8229600" cy="640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测试用例的力度</a:t>
            </a:r>
          </a:p>
        </p:txBody>
      </p:sp>
      <p:sp>
        <p:nvSpPr>
          <p:cNvPr id="2" name="内容占位符 1"/>
          <p:cNvSpPr>
            <a:spLocks noGrp="1"/>
          </p:cNvSpPr>
          <p:nvPr>
            <p:ph idx="1"/>
          </p:nvPr>
        </p:nvSpPr>
        <p:spPr>
          <a:xfrm>
            <a:off x="457200" y="1412240"/>
            <a:ext cx="8229600" cy="4525963"/>
          </a:xfrm>
        </p:spPr>
        <p:txBody>
          <a:bodyPr>
            <a:normAutofit fontScale="97500" lnSpcReduction="10000"/>
          </a:bodyPr>
          <a:lstStyle/>
          <a:p>
            <a:r>
              <a:rPr lang="en-US" altLang="zh-CN" sz="2400" dirty="0">
                <a:solidFill>
                  <a:srgbClr val="386698"/>
                </a:solidFill>
                <a:latin typeface="黑体" panose="02010609060101010101" pitchFamily="49" charset="-122"/>
                <a:ea typeface="黑体" panose="02010609060101010101" pitchFamily="49" charset="-122"/>
              </a:rPr>
              <a:t>测试用例可以写的很简单，也可以写的很复杂。</a:t>
            </a:r>
            <a:endParaRPr lang="en-US" altLang="zh-CN" dirty="0"/>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最简单的测试用例是测试的纲要，仅仅指出要测试的内容。</a:t>
            </a:r>
          </a:p>
          <a:p>
            <a:pPr lvl="1" algn="l">
              <a:lnSpc>
                <a:spcPct val="130000"/>
              </a:lnSpc>
              <a:buChar char="•"/>
            </a:pPr>
            <a:r>
              <a:rPr lang="en-US" altLang="zh-CN" sz="2000" dirty="0">
                <a:solidFill>
                  <a:srgbClr val="386698"/>
                </a:solidFill>
                <a:latin typeface="黑体" panose="02010609060101010101" pitchFamily="49" charset="-122"/>
                <a:ea typeface="黑体" panose="02010609060101010101" pitchFamily="49" charset="-122"/>
              </a:rPr>
              <a:t>测试用例写的过于简单，则可能失去了测试用例的意义。过于简单的测试用例设计其实并没有进行“设计”，只是需要把测试的功能模块记录下来而已，它的作用仅仅是在测试过程中作为一个简单的测试计划，提醒测试人员测试的主要功能包括哪些而已。</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最复杂的测试用例则会指定输入的每项数据，期待的结果即检验方法，具体到界面元素的操作步骤，指定测试的方法和工具等。</a:t>
            </a:r>
          </a:p>
          <a:p>
            <a:pPr lvl="2"/>
            <a:r>
              <a:rPr lang="en-US" altLang="zh-CN" sz="2000" dirty="0">
                <a:solidFill>
                  <a:srgbClr val="386698"/>
                </a:solidFill>
                <a:latin typeface="黑体" panose="02010609060101010101" pitchFamily="49" charset="-122"/>
                <a:ea typeface="黑体" panose="02010609060101010101" pitchFamily="49" charset="-122"/>
              </a:rPr>
              <a:t>测试用例写得过于复杂或详细，会带来两个问题：一个是效率问题，另一个是维护成本问题。另外，测试用例设计的过于详细，留给测试执行人员的思考空间就比较少，容易限制测试人员的思维。</a:t>
            </a:r>
          </a:p>
        </p:txBody>
      </p:sp>
      <p:sp>
        <p:nvSpPr>
          <p:cNvPr id="4" name="矩形 3"/>
          <p:cNvSpPr/>
          <p:nvPr/>
        </p:nvSpPr>
        <p:spPr>
          <a:xfrm>
            <a:off x="1239059" y="5647279"/>
            <a:ext cx="6768752" cy="4710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385" b="1" dirty="0"/>
              <a:t>大多数的测试团队编写的测试用例的力度介于两者之间。</a:t>
            </a:r>
            <a:endParaRPr lang="en-US" altLang="zh-CN" sz="1385"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1531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测试用例的本质</a:t>
            </a:r>
          </a:p>
        </p:txBody>
      </p:sp>
      <p:sp>
        <p:nvSpPr>
          <p:cNvPr id="2" name="内容占位符 1"/>
          <p:cNvSpPr>
            <a:spLocks noGrp="1"/>
          </p:cNvSpPr>
          <p:nvPr>
            <p:ph idx="1"/>
          </p:nvPr>
        </p:nvSpPr>
        <p:spPr/>
        <p:txBody>
          <a:bodyPr>
            <a:normAutofit/>
          </a:bodyPr>
          <a:lstStyle/>
          <a:p>
            <a:r>
              <a:rPr lang="en-US" altLang="zh-CN" sz="2400" dirty="0">
                <a:solidFill>
                  <a:srgbClr val="386698"/>
                </a:solidFill>
                <a:latin typeface="黑体" panose="02010609060101010101" pitchFamily="49" charset="-122"/>
                <a:ea typeface="黑体" panose="02010609060101010101" pitchFamily="49" charset="-122"/>
              </a:rPr>
              <a:t>测试用例的设计本质应该是在设计的过程中理解需求，检验需求，并把对软件系统的测试方法的思路记录下来，以便指导将来的测试。</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基于需求的测试用例设计</a:t>
            </a: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基于需求的用例场景来设计测试用例是最直接有效的方法，因为它直接覆盖了需求，而需求是软件的根本，验证对需求的覆盖是软件测试的根本目的。</a:t>
            </a:r>
          </a:p>
          <a:p>
            <a:pPr lvl="2">
              <a:lnSpc>
                <a:spcPct val="150000"/>
              </a:lnSpc>
            </a:pPr>
            <a:r>
              <a:rPr lang="en-US" altLang="zh-CN" sz="1800" dirty="0">
                <a:solidFill>
                  <a:srgbClr val="386698"/>
                </a:solidFill>
                <a:latin typeface="黑体" panose="02010609060101010101" pitchFamily="49" charset="-122"/>
                <a:ea typeface="黑体" panose="02010609060101010101" pitchFamily="49" charset="-122"/>
              </a:rPr>
              <a:t>要把测试用例当成活的文档，因为需求是活的，善变的。因此在设计测试用例方面应该要把敏捷方法的“及时响应变更比遵循计划更有价值”这一原则体现出来。</a:t>
            </a:r>
          </a:p>
        </p:txBody>
      </p:sp>
      <p:sp>
        <p:nvSpPr>
          <p:cNvPr id="4" name="矩形 3"/>
          <p:cNvSpPr/>
          <p:nvPr/>
        </p:nvSpPr>
        <p:spPr>
          <a:xfrm>
            <a:off x="1115616" y="5482126"/>
            <a:ext cx="7200000" cy="7757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zh-CN" altLang="en-US" sz="1385" b="1" dirty="0">
                <a:solidFill>
                  <a:srgbClr val="C00000"/>
                </a:solidFill>
              </a:rPr>
              <a:t>　　不要认为测试用例设计是一个阶段，测试用例的设计也需要迭代，在软件开发的不同阶段都要回来重新评审和完善测试用例。</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640"/>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测试用例评审</a:t>
            </a:r>
          </a:p>
        </p:txBody>
      </p:sp>
      <p:sp>
        <p:nvSpPr>
          <p:cNvPr id="2" name="内容占位符 1"/>
          <p:cNvSpPr>
            <a:spLocks noGrp="1"/>
          </p:cNvSpPr>
          <p:nvPr>
            <p:ph idx="1"/>
          </p:nvPr>
        </p:nvSpPr>
        <p:spPr>
          <a:xfrm>
            <a:off x="457200" y="1600200"/>
            <a:ext cx="8229600" cy="3257550"/>
          </a:xfrm>
        </p:spPr>
        <p:txBody>
          <a:bodyPr/>
          <a:lstStyle/>
          <a:p>
            <a:r>
              <a:rPr lang="en-US" altLang="zh-CN" sz="2400" dirty="0">
                <a:solidFill>
                  <a:srgbClr val="386698"/>
                </a:solidFill>
                <a:latin typeface="黑体" panose="02010609060101010101" pitchFamily="49" charset="-122"/>
                <a:ea typeface="黑体" panose="02010609060101010101" pitchFamily="49" charset="-122"/>
              </a:rPr>
              <a:t>1、同行评审</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测试用例的检查方式有很多，同行评审是其中最敏捷的一种。</a:t>
            </a:r>
          </a:p>
          <a:p>
            <a:pPr lvl="1" algn="l">
              <a:lnSpc>
                <a:spcPct val="130000"/>
              </a:lnSpc>
            </a:pPr>
            <a:r>
              <a:rPr lang="en-US" altLang="zh-CN" sz="2000" dirty="0">
                <a:solidFill>
                  <a:srgbClr val="386698"/>
                </a:solidFill>
                <a:latin typeface="黑体" panose="02010609060101010101" pitchFamily="49" charset="-122"/>
                <a:ea typeface="黑体" panose="02010609060101010101" pitchFamily="49" charset="-122"/>
              </a:rPr>
              <a:t>“个体和交互比过程和工具更有价值”，这强调了测试用例设计者之间的思想碰撞，通过探讨、协作来完成测试用例的设计。</a:t>
            </a:r>
          </a:p>
          <a:p>
            <a:pPr lvl="1" algn="l">
              <a:lnSpc>
                <a:spcPct val="130000"/>
              </a:lnSpc>
            </a:pPr>
            <a:endParaRPr lang="en-US" altLang="zh-CN" sz="2000" dirty="0">
              <a:solidFill>
                <a:srgbClr val="386698"/>
              </a:solidFill>
              <a:latin typeface="黑体" panose="02010609060101010101" pitchFamily="49" charset="-122"/>
              <a:ea typeface="黑体" panose="02010609060101010101" pitchFamily="49" charset="-122"/>
            </a:endParaRPr>
          </a:p>
          <a:p>
            <a:pPr algn="l"/>
            <a:r>
              <a:rPr lang="en-US" altLang="zh-CN" sz="2400" dirty="0">
                <a:solidFill>
                  <a:srgbClr val="386698"/>
                </a:solidFill>
                <a:latin typeface="黑体" panose="02010609060101010101" pitchFamily="49" charset="-122"/>
                <a:ea typeface="黑体" panose="02010609060101010101" pitchFamily="49" charset="-122"/>
              </a:rPr>
              <a:t>2、用户评审</a:t>
            </a:r>
          </a:p>
          <a:p>
            <a:pPr lvl="1"/>
            <a:r>
              <a:rPr lang="en-US" altLang="zh-CN" sz="2000" dirty="0">
                <a:solidFill>
                  <a:srgbClr val="386698"/>
                </a:solidFill>
                <a:latin typeface="黑体" panose="02010609060101010101" pitchFamily="49" charset="-122"/>
                <a:ea typeface="黑体" panose="02010609060101010101" pitchFamily="49" charset="-122"/>
              </a:rPr>
              <a:t>“顾客的协作比合同谈判更有价值”。</a:t>
            </a:r>
          </a:p>
        </p:txBody>
      </p:sp>
      <p:sp>
        <p:nvSpPr>
          <p:cNvPr id="4" name="矩形 3"/>
          <p:cNvSpPr/>
          <p:nvPr/>
        </p:nvSpPr>
        <p:spPr>
          <a:xfrm>
            <a:off x="943090" y="5031020"/>
            <a:ext cx="7560000" cy="9974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spcBef>
                <a:spcPts val="600"/>
              </a:spcBef>
              <a:spcAft>
                <a:spcPts val="600"/>
              </a:spcAft>
            </a:pPr>
            <a:r>
              <a:rPr lang="zh-CN" altLang="en-US" sz="1385" dirty="0"/>
              <a:t>　　如果测试是对产品的批判，则顾客应该指最终用户或顾客代表（在内部可以是市场调查人员或相关领域专家）；</a:t>
            </a:r>
            <a:endParaRPr lang="en-US" altLang="zh-CN" sz="1385" dirty="0"/>
          </a:p>
          <a:p>
            <a:pPr algn="just">
              <a:spcBef>
                <a:spcPts val="600"/>
              </a:spcBef>
              <a:spcAft>
                <a:spcPts val="600"/>
              </a:spcAft>
            </a:pPr>
            <a:r>
              <a:rPr lang="zh-CN" altLang="en-US" sz="1385" dirty="0"/>
              <a:t>　　如果测试被定义为对开发提供帮助和支持，那么顾客就是程序员。</a:t>
            </a:r>
            <a:endParaRPr lang="en-US" altLang="zh-CN" sz="138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V模型</a:t>
            </a:r>
          </a:p>
        </p:txBody>
      </p:sp>
      <p:sp>
        <p:nvSpPr>
          <p:cNvPr id="26627" name="内容占位符 2"/>
          <p:cNvSpPr txBox="1"/>
          <p:nvPr/>
        </p:nvSpPr>
        <p:spPr bwMode="auto">
          <a:xfrm>
            <a:off x="528955" y="114998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30000"/>
              </a:lnSpc>
            </a:pPr>
            <a:r>
              <a:rPr lang="en-US" altLang="zh-CN" sz="2000" dirty="0">
                <a:latin typeface="黑体" panose="02010609060101010101" pitchFamily="49" charset="-122"/>
                <a:sym typeface="+mn-ea"/>
              </a:rPr>
              <a:t>V</a:t>
            </a:r>
            <a:r>
              <a:rPr lang="zh-CN" altLang="en-US" sz="2000" dirty="0">
                <a:latin typeface="黑体" panose="02010609060101010101" pitchFamily="49" charset="-122"/>
                <a:sym typeface="+mn-ea"/>
              </a:rPr>
              <a:t>模型是</a:t>
            </a:r>
            <a:r>
              <a:rPr lang="zh-CN" altLang="zh-CN" sz="2000" dirty="0">
                <a:latin typeface="黑体" panose="02010609060101010101" pitchFamily="49" charset="-122"/>
                <a:sym typeface="+mn-ea"/>
              </a:rPr>
              <a:t>最具有代表意义的测试模型</a:t>
            </a:r>
            <a:r>
              <a:rPr lang="zh-CN" altLang="en-US" sz="2000" dirty="0">
                <a:latin typeface="黑体" panose="02010609060101010101" pitchFamily="49" charset="-122"/>
                <a:sym typeface="+mn-ea"/>
              </a:rPr>
              <a:t>，</a:t>
            </a:r>
            <a:r>
              <a:rPr lang="zh-CN" altLang="zh-CN" sz="2000" dirty="0">
                <a:latin typeface="黑体" panose="02010609060101010101" pitchFamily="49" charset="-122"/>
                <a:sym typeface="+mn-ea"/>
              </a:rPr>
              <a:t>最早是由</a:t>
            </a:r>
            <a:r>
              <a:rPr lang="en-US" altLang="zh-CN" sz="2000" dirty="0">
                <a:latin typeface="黑体" panose="02010609060101010101" pitchFamily="49" charset="-122"/>
                <a:sym typeface="+mn-ea"/>
              </a:rPr>
              <a:t>Paul  Rook</a:t>
            </a:r>
            <a:r>
              <a:rPr lang="zh-CN" altLang="zh-CN" sz="2000" dirty="0">
                <a:latin typeface="黑体" panose="02010609060101010101" pitchFamily="49" charset="-122"/>
                <a:sym typeface="+mn-ea"/>
              </a:rPr>
              <a:t>在</a:t>
            </a:r>
            <a:r>
              <a:rPr lang="en-US" altLang="zh-CN" sz="2000" dirty="0">
                <a:latin typeface="黑体" panose="02010609060101010101" pitchFamily="49" charset="-122"/>
                <a:sym typeface="+mn-ea"/>
              </a:rPr>
              <a:t>20</a:t>
            </a:r>
            <a:r>
              <a:rPr lang="zh-CN" altLang="zh-CN" sz="2000" dirty="0">
                <a:latin typeface="黑体" panose="02010609060101010101" pitchFamily="49" charset="-122"/>
                <a:sym typeface="+mn-ea"/>
              </a:rPr>
              <a:t>世纪</a:t>
            </a:r>
            <a:r>
              <a:rPr lang="en-US" altLang="zh-CN" sz="2000" dirty="0">
                <a:latin typeface="黑体" panose="02010609060101010101" pitchFamily="49" charset="-122"/>
                <a:sym typeface="+mn-ea"/>
              </a:rPr>
              <a:t>80</a:t>
            </a:r>
            <a:r>
              <a:rPr lang="zh-CN" altLang="zh-CN" sz="2000" dirty="0">
                <a:latin typeface="黑体" panose="02010609060101010101" pitchFamily="49" charset="-122"/>
                <a:sym typeface="+mn-ea"/>
              </a:rPr>
              <a:t>年代后期提出，由英国国家计算机中心文献中发布，旨在改进软件开发的效率和效果；</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模型推出之前，</a:t>
            </a:r>
            <a:r>
              <a:rPr lang="zh-CN" altLang="zh-CN" sz="2000" dirty="0">
                <a:solidFill>
                  <a:srgbClr val="FF0000"/>
                </a:solidFill>
                <a:latin typeface="黑体" panose="02010609060101010101" pitchFamily="49" charset="-122"/>
                <a:sym typeface="+mn-ea"/>
              </a:rPr>
              <a:t>人们通常把测试过程作为在需求分析、概要设计、详细设计、编码全部完成之后的一个阶段</a:t>
            </a:r>
            <a:r>
              <a:rPr lang="zh-CN" altLang="zh-CN" sz="2000" dirty="0">
                <a:latin typeface="黑体" panose="02010609060101010101" pitchFamily="49" charset="-122"/>
                <a:sym typeface="+mn-ea"/>
              </a:rPr>
              <a:t>，尽管当时已经出现了测试工作会占用这个项目周期一半的时间，但是大多数人认为测试只是一个收尾工作；</a:t>
            </a: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模型在这个时候推出，就是为了改变之前行业的普遍认识。</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模型本身是软件开发中瀑布模型的变种，它反映了测试活动与分析和设计的关系。</a:t>
            </a:r>
            <a:endParaRPr lang="zh-CN" altLang="zh-CN" sz="2000" dirty="0">
              <a:latin typeface="黑体" panose="02010609060101010101" pitchFamily="49" charset="-122"/>
            </a:endParaRPr>
          </a:p>
          <a:p>
            <a:pPr algn="just">
              <a:lnSpc>
                <a:spcPct val="13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模型标明了测试过程中本身存在的不同阶段，从左到右，描述了开发过程和测试过程间的阶段对应关系。</a:t>
            </a:r>
            <a:endParaRPr sz="2000" dirty="0">
              <a:latin typeface="黑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V模型</a:t>
            </a:r>
          </a:p>
        </p:txBody>
      </p:sp>
      <p:sp>
        <p:nvSpPr>
          <p:cNvPr id="26627" name="内容占位符 2"/>
          <p:cNvSpPr txBox="1"/>
          <p:nvPr/>
        </p:nvSpPr>
        <p:spPr bwMode="auto">
          <a:xfrm>
            <a:off x="73025" y="1299845"/>
            <a:ext cx="371157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latin typeface="黑体" panose="02010609060101010101" pitchFamily="49" charset="-122"/>
                <a:sym typeface="+mn-ea"/>
              </a:rPr>
              <a:t>需求分析</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用户需求、业务需求、需求规格说明书</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概要设计</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系统架构、模块划分、模块与模块之间的接口。</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详细设计</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模块内部实现的逻辑和方法。</a:t>
            </a:r>
            <a:endParaRPr lang="en-US" altLang="zh-CN" sz="2000" b="0" dirty="0">
              <a:latin typeface="黑体" panose="02010609060101010101" pitchFamily="49" charset="-122"/>
            </a:endParaRPr>
          </a:p>
          <a:p>
            <a:pPr algn="just">
              <a:lnSpc>
                <a:spcPct val="140000"/>
              </a:lnSpc>
            </a:pPr>
            <a:r>
              <a:rPr lang="zh-CN" altLang="en-US" sz="2000" dirty="0">
                <a:latin typeface="黑体" panose="02010609060101010101" pitchFamily="49" charset="-122"/>
                <a:sym typeface="+mn-ea"/>
              </a:rPr>
              <a:t>编码</a:t>
            </a:r>
            <a:endParaRPr lang="en-US" altLang="zh-CN" sz="2000" dirty="0">
              <a:latin typeface="黑体" panose="02010609060101010101" pitchFamily="49" charset="-122"/>
            </a:endParaRPr>
          </a:p>
          <a:p>
            <a:pPr marL="0" indent="396240">
              <a:lnSpc>
                <a:spcPct val="140000"/>
              </a:lnSpc>
              <a:buNone/>
            </a:pPr>
            <a:r>
              <a:rPr lang="zh-CN" altLang="en-US" sz="2000" dirty="0">
                <a:latin typeface="黑体" panose="02010609060101010101" pitchFamily="49" charset="-122"/>
                <a:sym typeface="+mn-ea"/>
              </a:rPr>
              <a:t>实现上面的设计。</a:t>
            </a:r>
            <a:endParaRPr sz="2000" dirty="0">
              <a:latin typeface="黑体" panose="02010609060101010101" pitchFamily="49" charset="-122"/>
              <a:sym typeface="+mn-ea"/>
            </a:endParaRPr>
          </a:p>
        </p:txBody>
      </p:sp>
      <p:grpSp>
        <p:nvGrpSpPr>
          <p:cNvPr id="65" name="组合 64"/>
          <p:cNvGrpSpPr/>
          <p:nvPr/>
        </p:nvGrpSpPr>
        <p:grpSpPr>
          <a:xfrm>
            <a:off x="3886835" y="2116455"/>
            <a:ext cx="5033645" cy="3785625"/>
            <a:chOff x="4222056" y="1841771"/>
            <a:chExt cx="4248112" cy="4151350"/>
          </a:xfrm>
        </p:grpSpPr>
        <p:sp>
          <p:nvSpPr>
            <p:cNvPr id="66" name="TextBox 23"/>
            <p:cNvSpPr txBox="1"/>
            <p:nvPr/>
          </p:nvSpPr>
          <p:spPr>
            <a:xfrm rot="10800000" flipH="1" flipV="1">
              <a:off x="5580113" y="5589240"/>
              <a:ext cx="1756532" cy="403881"/>
            </a:xfrm>
            <a:prstGeom prst="rect">
              <a:avLst/>
            </a:prstGeom>
            <a:noFill/>
          </p:spPr>
          <p:txBody>
            <a:bodyPr wrap="square" rtlCol="0">
              <a:spAutoFit/>
            </a:bodyPr>
            <a:lstStyle/>
            <a:p>
              <a:pPr algn="ctr"/>
              <a:r>
                <a:rPr lang="en-US" altLang="zh-CN" b="1" dirty="0"/>
                <a:t>V</a:t>
              </a:r>
              <a:r>
                <a:rPr lang="zh-CN" altLang="en-US" b="1" dirty="0"/>
                <a:t>模型示意图</a:t>
              </a:r>
            </a:p>
          </p:txBody>
        </p:sp>
        <p:sp>
          <p:nvSpPr>
            <p:cNvPr id="67" name="对角圆角矩形 66"/>
            <p:cNvSpPr/>
            <p:nvPr/>
          </p:nvSpPr>
          <p:spPr>
            <a:xfrm>
              <a:off x="4510088" y="281698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概要设计</a:t>
              </a:r>
            </a:p>
          </p:txBody>
        </p:sp>
        <p:sp>
          <p:nvSpPr>
            <p:cNvPr id="68" name="对角圆角矩形 67"/>
            <p:cNvSpPr/>
            <p:nvPr/>
          </p:nvSpPr>
          <p:spPr>
            <a:xfrm>
              <a:off x="4798120" y="375308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详细设计</a:t>
              </a:r>
            </a:p>
          </p:txBody>
        </p:sp>
        <p:sp>
          <p:nvSpPr>
            <p:cNvPr id="69" name="对角圆角矩形 68"/>
            <p:cNvSpPr/>
            <p:nvPr/>
          </p:nvSpPr>
          <p:spPr>
            <a:xfrm>
              <a:off x="5364168" y="4689192"/>
              <a:ext cx="90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编码</a:t>
              </a:r>
            </a:p>
          </p:txBody>
        </p:sp>
        <p:sp>
          <p:nvSpPr>
            <p:cNvPr id="70" name="对角圆角矩形 69"/>
            <p:cNvSpPr/>
            <p:nvPr/>
          </p:nvSpPr>
          <p:spPr>
            <a:xfrm>
              <a:off x="6516216" y="468919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单元测试</a:t>
              </a:r>
            </a:p>
          </p:txBody>
        </p:sp>
        <p:sp>
          <p:nvSpPr>
            <p:cNvPr id="71" name="对角圆角矩形 70"/>
            <p:cNvSpPr/>
            <p:nvPr/>
          </p:nvSpPr>
          <p:spPr>
            <a:xfrm>
              <a:off x="6814224" y="371703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集成测试</a:t>
              </a:r>
            </a:p>
          </p:txBody>
        </p:sp>
        <p:sp>
          <p:nvSpPr>
            <p:cNvPr id="72" name="对角圆角矩形 71"/>
            <p:cNvSpPr/>
            <p:nvPr/>
          </p:nvSpPr>
          <p:spPr>
            <a:xfrm>
              <a:off x="7102136" y="278092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系统测试</a:t>
              </a:r>
            </a:p>
          </p:txBody>
        </p:sp>
        <p:sp>
          <p:nvSpPr>
            <p:cNvPr id="73" name="对角圆角矩形 72"/>
            <p:cNvSpPr/>
            <p:nvPr/>
          </p:nvSpPr>
          <p:spPr>
            <a:xfrm>
              <a:off x="7390168" y="184482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验收测试</a:t>
              </a:r>
            </a:p>
          </p:txBody>
        </p:sp>
        <p:cxnSp>
          <p:nvCxnSpPr>
            <p:cNvPr id="74" name="直接箭头连接符 73"/>
            <p:cNvCxnSpPr>
              <a:stCxn id="67" idx="1"/>
              <a:endCxn id="68" idx="3"/>
            </p:cNvCxnSpPr>
            <p:nvPr/>
          </p:nvCxnSpPr>
          <p:spPr>
            <a:xfrm>
              <a:off x="5050088" y="328498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8" idx="1"/>
              <a:endCxn id="69" idx="3"/>
            </p:cNvCxnSpPr>
            <p:nvPr/>
          </p:nvCxnSpPr>
          <p:spPr>
            <a:xfrm>
              <a:off x="5338120" y="4221088"/>
              <a:ext cx="476048"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9" idx="0"/>
              <a:endCxn id="70" idx="2"/>
            </p:cNvCxnSpPr>
            <p:nvPr/>
          </p:nvCxnSpPr>
          <p:spPr>
            <a:xfrm>
              <a:off x="6264168" y="4923192"/>
              <a:ext cx="25204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70" idx="3"/>
              <a:endCxn id="71" idx="1"/>
            </p:cNvCxnSpPr>
            <p:nvPr/>
          </p:nvCxnSpPr>
          <p:spPr>
            <a:xfrm flipV="1">
              <a:off x="7056216" y="4185032"/>
              <a:ext cx="298008" cy="5041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1" idx="3"/>
              <a:endCxn id="72" idx="1"/>
            </p:cNvCxnSpPr>
            <p:nvPr/>
          </p:nvCxnSpPr>
          <p:spPr>
            <a:xfrm flipV="1">
              <a:off x="7354224" y="3248928"/>
              <a:ext cx="28791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2" idx="3"/>
              <a:endCxn id="73" idx="1"/>
            </p:cNvCxnSpPr>
            <p:nvPr/>
          </p:nvCxnSpPr>
          <p:spPr>
            <a:xfrm flipV="1">
              <a:off x="7642136" y="231282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对角圆角矩形 79"/>
            <p:cNvSpPr/>
            <p:nvPr/>
          </p:nvSpPr>
          <p:spPr>
            <a:xfrm>
              <a:off x="4222056" y="1841771"/>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需求分析</a:t>
              </a:r>
            </a:p>
          </p:txBody>
        </p:sp>
        <p:cxnSp>
          <p:nvCxnSpPr>
            <p:cNvPr id="81" name="直接箭头连接符 80"/>
            <p:cNvCxnSpPr>
              <a:stCxn id="80" idx="1"/>
              <a:endCxn id="67" idx="3"/>
            </p:cNvCxnSpPr>
            <p:nvPr/>
          </p:nvCxnSpPr>
          <p:spPr>
            <a:xfrm>
              <a:off x="4762056" y="2309771"/>
              <a:ext cx="288032" cy="507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105" y="685800"/>
            <a:ext cx="568642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a:t>
            </a:r>
          </a:p>
        </p:txBody>
      </p:sp>
      <p:sp>
        <p:nvSpPr>
          <p:cNvPr id="26627" name="内容占位符 2"/>
          <p:cNvSpPr txBox="1"/>
          <p:nvPr/>
        </p:nvSpPr>
        <p:spPr bwMode="auto">
          <a:xfrm>
            <a:off x="159385" y="1261745"/>
            <a:ext cx="409765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r>
              <a:rPr lang="zh-CN" altLang="en-US" sz="2000" dirty="0">
                <a:latin typeface="黑体" panose="02010609060101010101" pitchFamily="49" charset="-122"/>
                <a:sym typeface="+mn-ea"/>
              </a:rPr>
              <a:t>单元测试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检测代码的开发是否符合详细设计的要求。</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集成测试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检测此前测试过的各组成部分是否能完好地结合到一起。</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系统测试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检测已集成在一起的产品是否符合系统规格说明书的要求。</a:t>
            </a:r>
            <a:endParaRPr lang="zh-CN" altLang="en-US" sz="2000" dirty="0">
              <a:latin typeface="黑体" panose="02010609060101010101" pitchFamily="49" charset="-122"/>
            </a:endParaRPr>
          </a:p>
          <a:p>
            <a:pPr algn="just"/>
            <a:r>
              <a:rPr lang="zh-CN" altLang="en-US" sz="2000" dirty="0">
                <a:latin typeface="黑体" panose="02010609060101010101" pitchFamily="49" charset="-122"/>
                <a:sym typeface="+mn-ea"/>
              </a:rPr>
              <a:t>验收测试</a:t>
            </a:r>
            <a:endParaRPr lang="zh-CN" altLang="en-US" sz="2000" dirty="0">
              <a:latin typeface="黑体" panose="02010609060101010101" pitchFamily="49" charset="-122"/>
            </a:endParaRPr>
          </a:p>
          <a:p>
            <a:pPr lvl="1"/>
            <a:r>
              <a:rPr lang="zh-CN" altLang="en-US" sz="2000" dirty="0">
                <a:latin typeface="黑体" panose="02010609060101010101" pitchFamily="49" charset="-122"/>
                <a:sym typeface="+mn-ea"/>
              </a:rPr>
              <a:t>检测产品是否符合最终</a:t>
            </a:r>
            <a:r>
              <a:rPr lang="zh-CN" altLang="zh-CN" sz="2400" dirty="0">
                <a:sym typeface="+mn-ea"/>
              </a:rPr>
              <a:t>用户的需求。</a:t>
            </a:r>
            <a:endParaRPr lang="en-US" altLang="zh-CN" sz="2400" dirty="0">
              <a:sym typeface="+mn-ea"/>
            </a:endParaRPr>
          </a:p>
          <a:p>
            <a:pPr lvl="1"/>
            <a:r>
              <a:rPr lang="zh-CN" altLang="en-US" sz="2400" dirty="0">
                <a:sym typeface="+mn-ea"/>
              </a:rPr>
              <a:t>迭代</a:t>
            </a:r>
            <a:endParaRPr sz="2400" dirty="0">
              <a:sym typeface="+mn-ea"/>
            </a:endParaRPr>
          </a:p>
        </p:txBody>
      </p:sp>
      <p:grpSp>
        <p:nvGrpSpPr>
          <p:cNvPr id="86" name="组合 85"/>
          <p:cNvGrpSpPr/>
          <p:nvPr/>
        </p:nvGrpSpPr>
        <p:grpSpPr>
          <a:xfrm>
            <a:off x="3930015" y="2099310"/>
            <a:ext cx="5033645" cy="3785625"/>
            <a:chOff x="4222056" y="1841771"/>
            <a:chExt cx="4248112" cy="4151350"/>
          </a:xfrm>
        </p:grpSpPr>
        <p:sp>
          <p:nvSpPr>
            <p:cNvPr id="87" name="TextBox 23"/>
            <p:cNvSpPr txBox="1"/>
            <p:nvPr/>
          </p:nvSpPr>
          <p:spPr>
            <a:xfrm rot="10800000" flipH="1" flipV="1">
              <a:off x="5580113" y="5589240"/>
              <a:ext cx="1756532" cy="403881"/>
            </a:xfrm>
            <a:prstGeom prst="rect">
              <a:avLst/>
            </a:prstGeom>
            <a:noFill/>
          </p:spPr>
          <p:txBody>
            <a:bodyPr wrap="square" rtlCol="0">
              <a:spAutoFit/>
            </a:bodyPr>
            <a:lstStyle/>
            <a:p>
              <a:pPr algn="ctr"/>
              <a:r>
                <a:rPr lang="en-US" altLang="zh-CN" b="1" dirty="0"/>
                <a:t>V</a:t>
              </a:r>
              <a:r>
                <a:rPr lang="zh-CN" altLang="en-US" b="1" dirty="0"/>
                <a:t>模型示意图</a:t>
              </a:r>
            </a:p>
          </p:txBody>
        </p:sp>
        <p:sp>
          <p:nvSpPr>
            <p:cNvPr id="88" name="对角圆角矩形 87"/>
            <p:cNvSpPr/>
            <p:nvPr/>
          </p:nvSpPr>
          <p:spPr>
            <a:xfrm>
              <a:off x="4510088" y="281698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概要设计</a:t>
              </a:r>
            </a:p>
          </p:txBody>
        </p:sp>
        <p:sp>
          <p:nvSpPr>
            <p:cNvPr id="89" name="对角圆角矩形 88"/>
            <p:cNvSpPr/>
            <p:nvPr/>
          </p:nvSpPr>
          <p:spPr>
            <a:xfrm>
              <a:off x="4798120" y="375308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详细设计</a:t>
              </a:r>
            </a:p>
          </p:txBody>
        </p:sp>
        <p:sp>
          <p:nvSpPr>
            <p:cNvPr id="90" name="对角圆角矩形 89"/>
            <p:cNvSpPr/>
            <p:nvPr/>
          </p:nvSpPr>
          <p:spPr>
            <a:xfrm>
              <a:off x="5364168" y="4689192"/>
              <a:ext cx="90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编码</a:t>
              </a:r>
            </a:p>
          </p:txBody>
        </p:sp>
        <p:sp>
          <p:nvSpPr>
            <p:cNvPr id="91" name="对角圆角矩形 90"/>
            <p:cNvSpPr/>
            <p:nvPr/>
          </p:nvSpPr>
          <p:spPr>
            <a:xfrm>
              <a:off x="6516216" y="468919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单元测试</a:t>
              </a:r>
            </a:p>
          </p:txBody>
        </p:sp>
        <p:sp>
          <p:nvSpPr>
            <p:cNvPr id="92" name="对角圆角矩形 91"/>
            <p:cNvSpPr/>
            <p:nvPr/>
          </p:nvSpPr>
          <p:spPr>
            <a:xfrm>
              <a:off x="6814224" y="3717032"/>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集成测试</a:t>
              </a:r>
            </a:p>
          </p:txBody>
        </p:sp>
        <p:sp>
          <p:nvSpPr>
            <p:cNvPr id="93" name="对角圆角矩形 92"/>
            <p:cNvSpPr/>
            <p:nvPr/>
          </p:nvSpPr>
          <p:spPr>
            <a:xfrm>
              <a:off x="7102136" y="2780928"/>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系统测试</a:t>
              </a:r>
            </a:p>
          </p:txBody>
        </p:sp>
        <p:sp>
          <p:nvSpPr>
            <p:cNvPr id="94" name="对角圆角矩形 93"/>
            <p:cNvSpPr/>
            <p:nvPr/>
          </p:nvSpPr>
          <p:spPr>
            <a:xfrm>
              <a:off x="7390168" y="1844824"/>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验收测试</a:t>
              </a:r>
            </a:p>
          </p:txBody>
        </p:sp>
        <p:cxnSp>
          <p:nvCxnSpPr>
            <p:cNvPr id="95" name="直接箭头连接符 94"/>
            <p:cNvCxnSpPr>
              <a:stCxn id="88" idx="1"/>
              <a:endCxn id="89" idx="3"/>
            </p:cNvCxnSpPr>
            <p:nvPr/>
          </p:nvCxnSpPr>
          <p:spPr>
            <a:xfrm>
              <a:off x="5050088" y="328498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89" idx="1"/>
              <a:endCxn id="90" idx="3"/>
            </p:cNvCxnSpPr>
            <p:nvPr/>
          </p:nvCxnSpPr>
          <p:spPr>
            <a:xfrm>
              <a:off x="5338120" y="4221088"/>
              <a:ext cx="476048"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90" idx="0"/>
              <a:endCxn id="91" idx="2"/>
            </p:cNvCxnSpPr>
            <p:nvPr/>
          </p:nvCxnSpPr>
          <p:spPr>
            <a:xfrm>
              <a:off x="6264168" y="4923192"/>
              <a:ext cx="25204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1" idx="3"/>
              <a:endCxn id="92" idx="1"/>
            </p:cNvCxnSpPr>
            <p:nvPr/>
          </p:nvCxnSpPr>
          <p:spPr>
            <a:xfrm flipV="1">
              <a:off x="7056216" y="4185032"/>
              <a:ext cx="298008" cy="5041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92" idx="3"/>
              <a:endCxn id="93" idx="1"/>
            </p:cNvCxnSpPr>
            <p:nvPr/>
          </p:nvCxnSpPr>
          <p:spPr>
            <a:xfrm flipV="1">
              <a:off x="7354224" y="3248928"/>
              <a:ext cx="28791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3"/>
              <a:endCxn id="94" idx="1"/>
            </p:cNvCxnSpPr>
            <p:nvPr/>
          </p:nvCxnSpPr>
          <p:spPr>
            <a:xfrm flipV="1">
              <a:off x="7642136" y="2312824"/>
              <a:ext cx="288032" cy="468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对角圆角矩形 100"/>
            <p:cNvSpPr/>
            <p:nvPr/>
          </p:nvSpPr>
          <p:spPr>
            <a:xfrm>
              <a:off x="4222056" y="1841771"/>
              <a:ext cx="1080000" cy="468000"/>
            </a:xfrm>
            <a:prstGeom prst="round2Diag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b="1" dirty="0">
                  <a:solidFill>
                    <a:schemeClr val="tx1"/>
                  </a:solidFill>
                </a:rPr>
                <a:t>需求分析</a:t>
              </a:r>
            </a:p>
          </p:txBody>
        </p:sp>
        <p:cxnSp>
          <p:nvCxnSpPr>
            <p:cNvPr id="102" name="直接箭头连接符 101"/>
            <p:cNvCxnSpPr>
              <a:stCxn id="101" idx="1"/>
              <a:endCxn id="88" idx="3"/>
            </p:cNvCxnSpPr>
            <p:nvPr/>
          </p:nvCxnSpPr>
          <p:spPr>
            <a:xfrm>
              <a:off x="4762056" y="2309771"/>
              <a:ext cx="288032" cy="5072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88632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V模型的优点</a:t>
            </a:r>
          </a:p>
        </p:txBody>
      </p:sp>
      <p:sp>
        <p:nvSpPr>
          <p:cNvPr id="26627" name="内容占位符 2"/>
          <p:cNvSpPr txBox="1"/>
          <p:nvPr/>
        </p:nvSpPr>
        <p:spPr bwMode="auto">
          <a:xfrm>
            <a:off x="456565" y="2021840"/>
            <a:ext cx="8229600" cy="382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nSpc>
                <a:spcPct val="150000"/>
              </a:lnSpc>
            </a:pPr>
            <a:r>
              <a:rPr lang="zh-CN" altLang="en-US" sz="2000" dirty="0">
                <a:latin typeface="黑体" panose="02010609060101010101" pitchFamily="49" charset="-122"/>
                <a:sym typeface="+mn-ea"/>
              </a:rPr>
              <a:t>测试</a:t>
            </a: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模型即包含了底层测试又包含了高层测试；</a:t>
            </a:r>
            <a:endParaRPr lang="zh-CN" altLang="zh-CN" sz="2000" dirty="0">
              <a:latin typeface="黑体" panose="02010609060101010101" pitchFamily="49" charset="-122"/>
            </a:endParaRPr>
          </a:p>
          <a:p>
            <a:pPr lvl="2">
              <a:lnSpc>
                <a:spcPct val="150000"/>
              </a:lnSpc>
            </a:pPr>
            <a:r>
              <a:rPr lang="zh-CN" altLang="zh-CN" sz="2000" dirty="0">
                <a:latin typeface="黑体" panose="02010609060101010101" pitchFamily="49" charset="-122"/>
                <a:sym typeface="+mn-ea"/>
              </a:rPr>
              <a:t>底层测试：检验源代码质量的测试，如：单元测试；</a:t>
            </a:r>
            <a:endParaRPr lang="zh-CN" altLang="zh-CN" sz="2000" dirty="0">
              <a:latin typeface="黑体" panose="02010609060101010101" pitchFamily="49" charset="-122"/>
            </a:endParaRPr>
          </a:p>
          <a:p>
            <a:pPr lvl="2">
              <a:lnSpc>
                <a:spcPct val="150000"/>
              </a:lnSpc>
            </a:pPr>
            <a:r>
              <a:rPr lang="zh-CN" altLang="zh-CN" sz="2000" dirty="0">
                <a:latin typeface="黑体" panose="02010609060101010101" pitchFamily="49" charset="-122"/>
                <a:sym typeface="+mn-ea"/>
              </a:rPr>
              <a:t>高层测试：检验整个系统的需要，如：系统测试；</a:t>
            </a:r>
            <a:endParaRPr lang="zh-CN" altLang="zh-CN" sz="2000" dirty="0">
              <a:latin typeface="黑体" panose="02010609060101010101" pitchFamily="49" charset="-122"/>
            </a:endParaRPr>
          </a:p>
          <a:p>
            <a:pPr lvl="1">
              <a:lnSpc>
                <a:spcPct val="15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模型清楚地标识出了软件开发的阶段。</a:t>
            </a:r>
            <a:endParaRPr lang="zh-CN" altLang="zh-CN" sz="2000" dirty="0">
              <a:latin typeface="黑体" panose="02010609060101010101" pitchFamily="49" charset="-122"/>
            </a:endParaRPr>
          </a:p>
          <a:p>
            <a:pPr lvl="1">
              <a:lnSpc>
                <a:spcPct val="150000"/>
              </a:lnSpc>
            </a:pPr>
            <a:r>
              <a:rPr lang="zh-CN" altLang="zh-CN" sz="2000" dirty="0">
                <a:latin typeface="黑体" panose="02010609060101010101" pitchFamily="49" charset="-122"/>
                <a:sym typeface="+mn-ea"/>
              </a:rPr>
              <a:t>它采用自顶向下逐步求精的方式把整个开发过程分成不同的阶段，每个阶段的工作都很明确，因此便于控制开发过程。当所有的阶段都完成之后，该软件的开发过程也随之结束。</a:t>
            </a:r>
            <a:endParaRPr sz="2000" dirty="0">
              <a:latin typeface="黑体" panose="02010609060101010101" pitchFamily="49"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4629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V模型的缺点</a:t>
            </a:r>
            <a:endParaRPr lang="zh-CN" altLang="en-US" sz="3600">
              <a:sym typeface="+mn-ea"/>
            </a:endParaRPr>
          </a:p>
        </p:txBody>
      </p:sp>
      <p:sp>
        <p:nvSpPr>
          <p:cNvPr id="26627" name="内容占位符 2"/>
          <p:cNvSpPr txBox="1"/>
          <p:nvPr/>
        </p:nvSpPr>
        <p:spPr bwMode="auto">
          <a:xfrm>
            <a:off x="457200" y="1443355"/>
            <a:ext cx="8229600" cy="462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nSpc>
                <a:spcPct val="140000"/>
              </a:lnSpc>
              <a:buNone/>
            </a:pPr>
            <a:endParaRPr lang="zh-CN" altLang="zh-CN" sz="2000" dirty="0">
              <a:latin typeface="黑体" panose="02010609060101010101" pitchFamily="49" charset="-122"/>
            </a:endParaRPr>
          </a:p>
          <a:p>
            <a:pPr lvl="1">
              <a:lnSpc>
                <a:spcPct val="140000"/>
              </a:lnSpc>
            </a:pPr>
            <a:r>
              <a:rPr lang="en-US" altLang="zh-CN" sz="2000" dirty="0">
                <a:latin typeface="黑体" panose="02010609060101010101" pitchFamily="49" charset="-122"/>
                <a:sym typeface="+mn-ea"/>
              </a:rPr>
              <a:t>V</a:t>
            </a:r>
            <a:r>
              <a:rPr lang="zh-CN" altLang="zh-CN" sz="2000" dirty="0">
                <a:latin typeface="黑体" panose="02010609060101010101" pitchFamily="49" charset="-122"/>
                <a:sym typeface="+mn-ea"/>
              </a:rPr>
              <a:t>模型一大缺点正是它自身的顺序性所导致的。到了测试阶段，程序已经完成，错误已经产生，很多前期的错误一直到测试阶段才发现，甚至无法发现，往往无从修改了。</a:t>
            </a:r>
            <a:endParaRPr lang="zh-CN" altLang="zh-CN" sz="2000" dirty="0">
              <a:latin typeface="黑体" panose="02010609060101010101" pitchFamily="49" charset="-122"/>
            </a:endParaRPr>
          </a:p>
          <a:p>
            <a:pPr lvl="1">
              <a:lnSpc>
                <a:spcPct val="140000"/>
              </a:lnSpc>
            </a:pPr>
            <a:r>
              <a:rPr lang="zh-CN" altLang="zh-CN" sz="2000" dirty="0">
                <a:latin typeface="黑体" panose="02010609060101010101" pitchFamily="49" charset="-122"/>
                <a:sym typeface="+mn-ea"/>
              </a:rPr>
              <a:t>同时实际的开发过程中，在需求阶段很难把用户的需求完全明确下来，因此，当需求变更时将会导致阶段反复，而且都要重复需求、设计、编码、测试等过程，返工量非常大，模型灵活性比较低。</a:t>
            </a:r>
            <a:endParaRPr sz="2000" dirty="0">
              <a:latin typeface="黑体" panose="02010609060101010101" pitchFamily="49"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8185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W模型</a:t>
            </a:r>
          </a:p>
        </p:txBody>
      </p:sp>
      <p:sp>
        <p:nvSpPr>
          <p:cNvPr id="26627" name="内容占位符 2"/>
          <p:cNvSpPr txBox="1"/>
          <p:nvPr/>
        </p:nvSpPr>
        <p:spPr bwMode="auto">
          <a:xfrm>
            <a:off x="346075" y="1801495"/>
            <a:ext cx="8229600" cy="330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gn="l">
              <a:lnSpc>
                <a:spcPct val="140000"/>
              </a:lnSpc>
              <a:buChar char="•"/>
            </a:pPr>
            <a:r>
              <a:rPr lang="en-US" altLang="zh-CN" sz="2000" dirty="0">
                <a:latin typeface="黑体" panose="02010609060101010101" pitchFamily="49" charset="-122"/>
                <a:sym typeface="+mn-ea"/>
              </a:rPr>
              <a:t>IEEE std1012-1998《软件验证和确认（V&amp;V）》的原则中提出了在软件的需求和设计阶段也应有测试活动，并且提出了相应的原则；</a:t>
            </a:r>
            <a:endParaRPr lang="en-US" altLang="zh-CN" sz="2000" b="0" dirty="0">
              <a:latin typeface="黑体" panose="02010609060101010101" pitchFamily="49" charset="-122"/>
            </a:endParaRPr>
          </a:p>
          <a:p>
            <a:pPr lvl="1" algn="l">
              <a:lnSpc>
                <a:spcPct val="140000"/>
              </a:lnSpc>
              <a:buChar char="•"/>
            </a:pPr>
            <a:r>
              <a:rPr lang="en-US" altLang="zh-CN" sz="2000" dirty="0">
                <a:latin typeface="黑体" panose="02010609060101010101" pitchFamily="49" charset="-122"/>
                <a:sym typeface="+mn-ea"/>
              </a:rPr>
              <a:t>W模型由Evolutif公司提出：开发一个V，测试一个V，组合的W模型；</a:t>
            </a:r>
            <a:endParaRPr lang="en-US" altLang="zh-CN" sz="2000" b="0" dirty="0">
              <a:latin typeface="黑体" panose="02010609060101010101" pitchFamily="49" charset="-122"/>
            </a:endParaRPr>
          </a:p>
          <a:p>
            <a:pPr lvl="1" algn="l">
              <a:lnSpc>
                <a:spcPct val="140000"/>
              </a:lnSpc>
              <a:buChar char="•"/>
            </a:pPr>
            <a:r>
              <a:rPr lang="en-US" altLang="zh-CN" sz="2000" dirty="0">
                <a:solidFill>
                  <a:srgbClr val="FF0000"/>
                </a:solidFill>
                <a:latin typeface="黑体" panose="02010609060101010101" pitchFamily="49" charset="-122"/>
                <a:sym typeface="+mn-ea"/>
              </a:rPr>
              <a:t>测试伴随着整个软件开发周期，并且测试的对象不仅仅是程序，需求和设计同样要测试。</a:t>
            </a:r>
            <a:endParaRPr lang="zh-CN" altLang="en-US" sz="2400" b="0" dirty="0">
              <a:solidFill>
                <a:srgbClr val="FF0000"/>
              </a:solidFill>
            </a:endParaRPr>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78980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W模型示意图</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5" name="椭圆 4"/>
          <p:cNvSpPr/>
          <p:nvPr/>
        </p:nvSpPr>
        <p:spPr>
          <a:xfrm>
            <a:off x="397327" y="237999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需求分析</a:t>
            </a:r>
          </a:p>
        </p:txBody>
      </p:sp>
      <p:sp>
        <p:nvSpPr>
          <p:cNvPr id="6" name="椭圆 5"/>
          <p:cNvSpPr/>
          <p:nvPr/>
        </p:nvSpPr>
        <p:spPr>
          <a:xfrm>
            <a:off x="958687" y="333418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概要设计</a:t>
            </a:r>
          </a:p>
        </p:txBody>
      </p:sp>
      <p:sp>
        <p:nvSpPr>
          <p:cNvPr id="7" name="椭圆 6"/>
          <p:cNvSpPr/>
          <p:nvPr/>
        </p:nvSpPr>
        <p:spPr>
          <a:xfrm>
            <a:off x="1613612" y="428826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详细设计</a:t>
            </a:r>
          </a:p>
        </p:txBody>
      </p:sp>
      <p:sp>
        <p:nvSpPr>
          <p:cNvPr id="8" name="椭圆 7"/>
          <p:cNvSpPr/>
          <p:nvPr/>
        </p:nvSpPr>
        <p:spPr>
          <a:xfrm>
            <a:off x="4654195" y="4216260"/>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集成</a:t>
            </a:r>
          </a:p>
        </p:txBody>
      </p:sp>
      <p:sp>
        <p:nvSpPr>
          <p:cNvPr id="9" name="椭圆 8"/>
          <p:cNvSpPr/>
          <p:nvPr/>
        </p:nvSpPr>
        <p:spPr>
          <a:xfrm>
            <a:off x="5215557" y="3334188"/>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实施</a:t>
            </a:r>
          </a:p>
        </p:txBody>
      </p:sp>
      <p:sp>
        <p:nvSpPr>
          <p:cNvPr id="10" name="椭圆 9"/>
          <p:cNvSpPr/>
          <p:nvPr/>
        </p:nvSpPr>
        <p:spPr>
          <a:xfrm>
            <a:off x="5776918" y="237999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交付</a:t>
            </a:r>
          </a:p>
        </p:txBody>
      </p:sp>
      <p:sp>
        <p:nvSpPr>
          <p:cNvPr id="11" name="椭圆 10"/>
          <p:cNvSpPr/>
          <p:nvPr/>
        </p:nvSpPr>
        <p:spPr>
          <a:xfrm>
            <a:off x="3250787" y="5080356"/>
            <a:ext cx="1260000" cy="5400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solidFill>
                  <a:schemeClr val="tx1"/>
                </a:solidFill>
              </a:rPr>
              <a:t>编码</a:t>
            </a:r>
          </a:p>
        </p:txBody>
      </p:sp>
      <p:cxnSp>
        <p:nvCxnSpPr>
          <p:cNvPr id="12" name="直接箭头连接符 11"/>
          <p:cNvCxnSpPr>
            <a:stCxn id="5" idx="4"/>
            <a:endCxn id="6" idx="0"/>
          </p:cNvCxnSpPr>
          <p:nvPr/>
        </p:nvCxnSpPr>
        <p:spPr>
          <a:xfrm>
            <a:off x="955572" y="2919996"/>
            <a:ext cx="561340" cy="4146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4"/>
            <a:endCxn id="7" idx="0"/>
          </p:cNvCxnSpPr>
          <p:nvPr/>
        </p:nvCxnSpPr>
        <p:spPr>
          <a:xfrm>
            <a:off x="1516932" y="3874188"/>
            <a:ext cx="654685" cy="41402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4"/>
            <a:endCxn id="11" idx="2"/>
          </p:cNvCxnSpPr>
          <p:nvPr/>
        </p:nvCxnSpPr>
        <p:spPr>
          <a:xfrm>
            <a:off x="2171857" y="4827633"/>
            <a:ext cx="1007110" cy="52260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8" idx="4"/>
          </p:cNvCxnSpPr>
          <p:nvPr/>
        </p:nvCxnSpPr>
        <p:spPr>
          <a:xfrm flipV="1">
            <a:off x="4438397" y="4755996"/>
            <a:ext cx="773430" cy="59436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0"/>
            <a:endCxn id="9" idx="4"/>
          </p:cNvCxnSpPr>
          <p:nvPr/>
        </p:nvCxnSpPr>
        <p:spPr>
          <a:xfrm flipV="1">
            <a:off x="5211805" y="3873995"/>
            <a:ext cx="561340" cy="34226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0"/>
            <a:endCxn id="10" idx="4"/>
          </p:cNvCxnSpPr>
          <p:nvPr/>
        </p:nvCxnSpPr>
        <p:spPr>
          <a:xfrm flipV="1">
            <a:off x="5773167" y="2919533"/>
            <a:ext cx="561975" cy="414655"/>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a:xfrm>
            <a:off x="2296590" y="2397972"/>
            <a:ext cx="144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验收</a:t>
            </a:r>
            <a:r>
              <a:rPr lang="en-US" altLang="zh-CN" sz="1600" b="1" dirty="0">
                <a:solidFill>
                  <a:schemeClr val="tx1"/>
                </a:solidFill>
              </a:rPr>
              <a:t>/</a:t>
            </a:r>
            <a:r>
              <a:rPr lang="zh-CN" altLang="en-US" sz="1600" b="1" dirty="0">
                <a:solidFill>
                  <a:schemeClr val="tx1"/>
                </a:solidFill>
              </a:rPr>
              <a:t>系统测试设计</a:t>
            </a:r>
          </a:p>
        </p:txBody>
      </p:sp>
      <p:sp>
        <p:nvSpPr>
          <p:cNvPr id="19" name="对角圆角矩形 18"/>
          <p:cNvSpPr/>
          <p:nvPr/>
        </p:nvSpPr>
        <p:spPr>
          <a:xfrm>
            <a:off x="2764350" y="3352164"/>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集成测试设计</a:t>
            </a:r>
          </a:p>
        </p:txBody>
      </p:sp>
      <p:sp>
        <p:nvSpPr>
          <p:cNvPr id="20" name="对角圆角矩形 19"/>
          <p:cNvSpPr/>
          <p:nvPr/>
        </p:nvSpPr>
        <p:spPr>
          <a:xfrm>
            <a:off x="3232319" y="4234236"/>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单元测试设计</a:t>
            </a:r>
          </a:p>
        </p:txBody>
      </p:sp>
      <p:sp>
        <p:nvSpPr>
          <p:cNvPr id="21" name="对角圆角矩形 20"/>
          <p:cNvSpPr/>
          <p:nvPr/>
        </p:nvSpPr>
        <p:spPr>
          <a:xfrm>
            <a:off x="5056450" y="5044300"/>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单元测试</a:t>
            </a:r>
          </a:p>
        </p:txBody>
      </p:sp>
      <p:sp>
        <p:nvSpPr>
          <p:cNvPr id="22" name="对角圆角矩形 21"/>
          <p:cNvSpPr/>
          <p:nvPr/>
        </p:nvSpPr>
        <p:spPr>
          <a:xfrm>
            <a:off x="6413206" y="4234236"/>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集成测试</a:t>
            </a:r>
          </a:p>
        </p:txBody>
      </p:sp>
      <p:sp>
        <p:nvSpPr>
          <p:cNvPr id="23" name="对角圆角矩形 22"/>
          <p:cNvSpPr/>
          <p:nvPr/>
        </p:nvSpPr>
        <p:spPr>
          <a:xfrm>
            <a:off x="7068126" y="3352164"/>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系统测试</a:t>
            </a:r>
          </a:p>
        </p:txBody>
      </p:sp>
      <p:sp>
        <p:nvSpPr>
          <p:cNvPr id="24" name="对角圆角矩形 23"/>
          <p:cNvSpPr/>
          <p:nvPr/>
        </p:nvSpPr>
        <p:spPr>
          <a:xfrm>
            <a:off x="7629490" y="2397972"/>
            <a:ext cx="1260000" cy="540000"/>
          </a:xfrm>
          <a:prstGeom prst="round2DiagRect">
            <a:avLst/>
          </a:prstGeom>
          <a:ln>
            <a:noFill/>
          </a:ln>
          <a:effectLst/>
          <a:scene3d>
            <a:camera prst="orthographicFront">
              <a:rot lat="0" lon="0" rev="0"/>
            </a:camera>
            <a:lightRig rig="glow" dir="t">
              <a:rot lat="0" lon="0" rev="14100000"/>
            </a:lightRig>
          </a:scene3d>
          <a:sp3d prstMaterial="softEdge">
            <a:bevelT w="127000" prst="artDeco"/>
          </a:sp3d>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b="1" dirty="0">
                <a:solidFill>
                  <a:schemeClr val="tx1"/>
                </a:solidFill>
              </a:rPr>
              <a:t>验收测试</a:t>
            </a:r>
          </a:p>
        </p:txBody>
      </p:sp>
      <p:cxnSp>
        <p:nvCxnSpPr>
          <p:cNvPr id="25" name="直接箭头连接符 24"/>
          <p:cNvCxnSpPr>
            <a:stCxn id="18" idx="1"/>
            <a:endCxn id="19" idx="3"/>
          </p:cNvCxnSpPr>
          <p:nvPr/>
        </p:nvCxnSpPr>
        <p:spPr>
          <a:xfrm>
            <a:off x="2944835" y="2937337"/>
            <a:ext cx="377190" cy="41465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1"/>
            <a:endCxn id="20" idx="3"/>
          </p:cNvCxnSpPr>
          <p:nvPr/>
        </p:nvCxnSpPr>
        <p:spPr>
          <a:xfrm>
            <a:off x="3322595" y="3892164"/>
            <a:ext cx="467995" cy="34226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1"/>
            <a:endCxn id="21" idx="2"/>
          </p:cNvCxnSpPr>
          <p:nvPr/>
        </p:nvCxnSpPr>
        <p:spPr>
          <a:xfrm>
            <a:off x="3790564" y="4774236"/>
            <a:ext cx="1194435" cy="54038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0"/>
            <a:endCxn id="22" idx="1"/>
          </p:cNvCxnSpPr>
          <p:nvPr/>
        </p:nvCxnSpPr>
        <p:spPr>
          <a:xfrm flipV="1">
            <a:off x="6244695" y="4773915"/>
            <a:ext cx="727075" cy="54038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3"/>
            <a:endCxn id="23" idx="1"/>
          </p:cNvCxnSpPr>
          <p:nvPr/>
        </p:nvCxnSpPr>
        <p:spPr>
          <a:xfrm flipV="1">
            <a:off x="6971451" y="3891971"/>
            <a:ext cx="654685" cy="34226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3"/>
            <a:endCxn id="24" idx="1"/>
          </p:cNvCxnSpPr>
          <p:nvPr/>
        </p:nvCxnSpPr>
        <p:spPr>
          <a:xfrm flipV="1">
            <a:off x="7626371" y="2937509"/>
            <a:ext cx="561340" cy="414655"/>
          </a:xfrm>
          <a:prstGeom prst="straightConnector1">
            <a:avLst/>
          </a:prstGeom>
          <a:ln w="28575">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childTnLst>
                          </p:cTn>
                        </p:par>
                        <p:par>
                          <p:cTn id="81" fill="hold">
                            <p:stCondLst>
                              <p:cond delay="3000"/>
                            </p:stCondLst>
                            <p:childTnLst>
                              <p:par>
                                <p:cTn id="82" presetID="10" presetClass="entr" presetSubtype="0"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par>
                          <p:cTn id="85" fill="hold">
                            <p:stCondLst>
                              <p:cond delay="3500"/>
                            </p:stCondLst>
                            <p:childTnLst>
                              <p:par>
                                <p:cTn id="86" presetID="10" presetClass="entr" presetSubtype="0" fill="hold"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4000"/>
                            </p:stCondLst>
                            <p:childTnLst>
                              <p:par>
                                <p:cTn id="90" presetID="10" presetClass="entr" presetSubtype="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par>
                          <p:cTn id="93" fill="hold">
                            <p:stCondLst>
                              <p:cond delay="4500"/>
                            </p:stCondLst>
                            <p:childTnLst>
                              <p:par>
                                <p:cTn id="94" presetID="10" presetClass="entr" presetSubtype="0" fill="hold" nodeType="after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childTnLst>
                          </p:cTn>
                        </p:par>
                        <p:par>
                          <p:cTn id="97" fill="hold">
                            <p:stCondLst>
                              <p:cond delay="500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childTnLst>
                          </p:cTn>
                        </p:par>
                        <p:par>
                          <p:cTn id="101" fill="hold">
                            <p:stCondLst>
                              <p:cond delay="5500"/>
                            </p:stCondLst>
                            <p:childTnLst>
                              <p:par>
                                <p:cTn id="102" presetID="10" presetClass="entr" presetSubtype="0" fill="hold"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par>
                          <p:cTn id="105" fill="hold">
                            <p:stCondLst>
                              <p:cond delay="6000"/>
                            </p:stCondLst>
                            <p:childTnLst>
                              <p:par>
                                <p:cTn id="106" presetID="10" presetClass="entr" presetSubtype="0" fill="hold" grpId="0" nodeType="after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W模型优缺点</a:t>
            </a:r>
          </a:p>
        </p:txBody>
      </p:sp>
      <p:sp>
        <p:nvSpPr>
          <p:cNvPr id="26627" name="内容占位符 2"/>
          <p:cNvSpPr txBox="1"/>
          <p:nvPr/>
        </p:nvSpPr>
        <p:spPr bwMode="auto">
          <a:xfrm>
            <a:off x="-207645" y="79565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2" name="内容占位符 1"/>
          <p:cNvSpPr>
            <a:spLocks noGrp="1"/>
          </p:cNvSpPr>
          <p:nvPr/>
        </p:nvSpPr>
        <p:spPr>
          <a:xfrm>
            <a:off x="326390" y="1582420"/>
            <a:ext cx="3949700" cy="4518025"/>
          </a:xfrm>
          <a:prstGeom prst="rect">
            <a:avLst/>
          </a:prstGeom>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3100" dirty="0"/>
              <a:t>W</a:t>
            </a:r>
            <a:r>
              <a:rPr lang="zh-CN" altLang="en-US" sz="3100" dirty="0"/>
              <a:t>模型的优点：</a:t>
            </a:r>
            <a:endParaRPr lang="en-US" altLang="zh-CN" sz="3100" dirty="0"/>
          </a:p>
          <a:p>
            <a:pPr lvl="2"/>
            <a:endParaRPr lang="en-US" altLang="zh-CN" dirty="0"/>
          </a:p>
          <a:p>
            <a:pPr lvl="1"/>
            <a:r>
              <a:rPr lang="zh-CN" altLang="en-US" dirty="0"/>
              <a:t>开发强调测试伴随着整个软件开发周期，而且测试的对象不仅仅是程序，需求和概要设计同样要测试；</a:t>
            </a:r>
            <a:endParaRPr lang="en-US" altLang="zh-CN" dirty="0"/>
          </a:p>
          <a:p>
            <a:pPr lvl="1"/>
            <a:endParaRPr lang="en-US" altLang="zh-CN" dirty="0"/>
          </a:p>
          <a:p>
            <a:pPr lvl="1"/>
            <a:r>
              <a:rPr lang="zh-CN" altLang="en-US" dirty="0"/>
              <a:t>更早地接入测试，可以发现开发初期的缺陷，那么可以用更加低的成本进行缺陷修复。</a:t>
            </a:r>
            <a:endParaRPr lang="en-US" altLang="zh-CN" dirty="0"/>
          </a:p>
          <a:p>
            <a:pPr lvl="1"/>
            <a:endParaRPr lang="en-US" altLang="zh-CN" dirty="0"/>
          </a:p>
          <a:p>
            <a:pPr lvl="1"/>
            <a:r>
              <a:rPr lang="zh-CN" altLang="en-US" dirty="0"/>
              <a:t>同样是分阶段的工作，便于控制项目过程。</a:t>
            </a:r>
            <a:endParaRPr lang="en-US" altLang="zh-CN" dirty="0"/>
          </a:p>
        </p:txBody>
      </p:sp>
      <p:sp>
        <p:nvSpPr>
          <p:cNvPr id="4" name="内容占位符 1"/>
          <p:cNvSpPr txBox="1"/>
          <p:nvPr/>
        </p:nvSpPr>
        <p:spPr>
          <a:xfrm>
            <a:off x="4850130" y="1582420"/>
            <a:ext cx="3949065" cy="4518025"/>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97500" lnSpcReduction="1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2400" dirty="0"/>
              <a:t>W</a:t>
            </a:r>
            <a:r>
              <a:rPr lang="zh-CN" altLang="en-US" sz="2400" dirty="0"/>
              <a:t>模型的缺点：</a:t>
            </a:r>
            <a:endParaRPr lang="en-US" altLang="zh-CN" sz="2400" dirty="0"/>
          </a:p>
          <a:p>
            <a:pPr lvl="2"/>
            <a:endParaRPr lang="en-US" altLang="zh-CN" dirty="0"/>
          </a:p>
          <a:p>
            <a:pPr lvl="1"/>
            <a:r>
              <a:rPr lang="zh-CN" altLang="en-US" sz="1800" dirty="0"/>
              <a:t>依赖于软件开发和软件测试依然保持一前一后的线性关系，依然无法支持迭代、自发性和需求等变更调整；</a:t>
            </a:r>
            <a:endParaRPr lang="en-US" altLang="zh-CN" sz="1800" dirty="0"/>
          </a:p>
          <a:p>
            <a:pPr lvl="1"/>
            <a:endParaRPr lang="en-US" altLang="zh-CN" sz="1800" dirty="0"/>
          </a:p>
          <a:p>
            <a:pPr lvl="1">
              <a:defRPr/>
            </a:pPr>
            <a:r>
              <a:rPr lang="zh-CN" altLang="en-US" sz="1800" dirty="0"/>
              <a:t>对于当前很多项目，在执行的过程中根本不产生文档，那么</a:t>
            </a:r>
            <a:r>
              <a:rPr lang="en-US" altLang="zh-CN" sz="1800" dirty="0"/>
              <a:t>W</a:t>
            </a:r>
            <a:r>
              <a:rPr lang="zh-CN" altLang="en-US" sz="1800" dirty="0"/>
              <a:t>模型基本无法适用；</a:t>
            </a:r>
            <a:endParaRPr lang="en-US" altLang="zh-CN" sz="1800" dirty="0"/>
          </a:p>
          <a:p>
            <a:pPr lvl="1">
              <a:defRPr/>
            </a:pPr>
            <a:endParaRPr lang="en-US" altLang="zh-CN" sz="1800" dirty="0"/>
          </a:p>
          <a:p>
            <a:pPr lvl="1">
              <a:defRPr/>
            </a:pPr>
            <a:r>
              <a:rPr lang="zh-CN" altLang="en-US" sz="1800" dirty="0"/>
              <a:t>使用起来技术复杂度很高，对于需求和设计的测试要求很高，实践起来困难。</a:t>
            </a:r>
            <a:endParaRPr lang="en-US" altLang="zh-C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en-US" altLang="zh-CN" sz="2800" b="1" dirty="0">
                <a:latin typeface="微软雅黑" panose="020B0503020204020204" pitchFamily="34" charset="-122"/>
                <a:ea typeface="微软雅黑" panose="020B0503020204020204" pitchFamily="34" charset="-122"/>
                <a:sym typeface="+mn-ea"/>
              </a:rPr>
              <a:t>Bug</a:t>
            </a:r>
            <a:r>
              <a:rPr lang="zh-CN" altLang="en-US" sz="2800" b="1" dirty="0">
                <a:latin typeface="微软雅黑" panose="020B0503020204020204" pitchFamily="34" charset="-122"/>
                <a:ea typeface="微软雅黑" panose="020B0503020204020204" pitchFamily="34" charset="-122"/>
                <a:sym typeface="+mn-ea"/>
              </a:rPr>
              <a:t>是什么</a:t>
            </a:r>
            <a:endParaRPr lang="zh-CN" altLang="en-US" sz="3600" dirty="0">
              <a:sym typeface="+mn-ea"/>
            </a:endParaRPr>
          </a:p>
        </p:txBody>
      </p:sp>
      <p:sp>
        <p:nvSpPr>
          <p:cNvPr id="5" name="Rectangle 3">
            <a:extLst>
              <a:ext uri="{FF2B5EF4-FFF2-40B4-BE49-F238E27FC236}">
                <a16:creationId xmlns:a16="http://schemas.microsoft.com/office/drawing/2014/main" id="{DB5E5E43-63C7-4467-B683-32706B72A579}"/>
              </a:ext>
            </a:extLst>
          </p:cNvPr>
          <p:cNvSpPr>
            <a:spLocks noChangeArrowheads="1"/>
          </p:cNvSpPr>
          <p:nvPr/>
        </p:nvSpPr>
        <p:spPr bwMode="auto">
          <a:xfrm rot="10800000" flipV="1">
            <a:off x="413792" y="1634169"/>
            <a:ext cx="83164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Arial" panose="020B0604020202020204" pitchFamily="34" charset="0"/>
                <a:ea typeface="Vollkorn"/>
              </a:rPr>
              <a:t>bug 英[bʌg] 昆虫; 缺陷</a:t>
            </a:r>
            <a:r>
              <a:rPr kumimoji="0" lang="zh-CN" altLang="zh-CN" sz="2000" b="0" i="0" u="none" strike="noStrike" cap="none" normalizeH="0" baseline="0" dirty="0">
                <a:ln>
                  <a:noFill/>
                </a:ln>
                <a:solidFill>
                  <a:schemeClr val="tx1"/>
                </a:solidFill>
                <a:effectLst/>
                <a:latin typeface="Arial" panose="020B0604020202020204" pitchFamily="34" charset="0"/>
              </a:rPr>
              <a:t> </a:t>
            </a:r>
          </a:p>
        </p:txBody>
      </p:sp>
      <p:sp>
        <p:nvSpPr>
          <p:cNvPr id="14" name="Rectangle 3">
            <a:extLst>
              <a:ext uri="{FF2B5EF4-FFF2-40B4-BE49-F238E27FC236}">
                <a16:creationId xmlns:a16="http://schemas.microsoft.com/office/drawing/2014/main" id="{B9F7A1B0-15A3-4EA8-B843-E1BC2DFEFDF7}"/>
              </a:ext>
            </a:extLst>
          </p:cNvPr>
          <p:cNvSpPr>
            <a:spLocks noChangeArrowheads="1"/>
          </p:cNvSpPr>
          <p:nvPr/>
        </p:nvSpPr>
        <p:spPr bwMode="auto">
          <a:xfrm rot="10800000" flipV="1">
            <a:off x="413792" y="2218534"/>
            <a:ext cx="83164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altLang="zh-CN" sz="2000" b="1" dirty="0">
                <a:solidFill>
                  <a:srgbClr val="333333"/>
                </a:solidFill>
                <a:latin typeface="Arial" panose="020B0604020202020204" pitchFamily="34" charset="0"/>
                <a:ea typeface="Vollkorn"/>
              </a:rPr>
              <a:t>Grace Murray Hopper </a:t>
            </a:r>
            <a:r>
              <a:rPr lang="zh-CN" altLang="en-US" sz="2000" dirty="0">
                <a:solidFill>
                  <a:srgbClr val="333333"/>
                </a:solidFill>
                <a:latin typeface="Arial" panose="020B0604020202020204" pitchFamily="34" charset="0"/>
                <a:ea typeface="Vollkorn"/>
              </a:rPr>
              <a:t>，美国海军准将及计算机科学家，世界上最早一批的程序员，也是最早的女性程序员之一。她创造了现代第一个编译器</a:t>
            </a:r>
            <a:r>
              <a:rPr lang="en-US" altLang="zh-CN" sz="2000" dirty="0">
                <a:solidFill>
                  <a:srgbClr val="333333"/>
                </a:solidFill>
                <a:latin typeface="Arial" panose="020B0604020202020204" pitchFamily="34" charset="0"/>
                <a:ea typeface="Vollkorn"/>
              </a:rPr>
              <a:t>A-0 </a:t>
            </a:r>
            <a:r>
              <a:rPr lang="zh-CN" altLang="en-US" sz="2000" dirty="0">
                <a:solidFill>
                  <a:srgbClr val="333333"/>
                </a:solidFill>
                <a:latin typeface="Arial" panose="020B0604020202020204" pitchFamily="34" charset="0"/>
                <a:ea typeface="Vollkorn"/>
              </a:rPr>
              <a:t>系统，以及商用电脑编程语言“</a:t>
            </a:r>
            <a:r>
              <a:rPr lang="en-US" altLang="zh-CN" sz="2000" dirty="0">
                <a:solidFill>
                  <a:srgbClr val="333333"/>
                </a:solidFill>
                <a:latin typeface="Arial" panose="020B0604020202020204" pitchFamily="34" charset="0"/>
                <a:ea typeface="Vollkorn"/>
              </a:rPr>
              <a:t>COBOL”</a:t>
            </a:r>
            <a:r>
              <a:rPr lang="zh-CN" altLang="en-US" sz="2000" dirty="0">
                <a:solidFill>
                  <a:srgbClr val="333333"/>
                </a:solidFill>
                <a:latin typeface="Arial" panose="020B0604020202020204" pitchFamily="34" charset="0"/>
                <a:ea typeface="Vollkorn"/>
              </a:rPr>
              <a:t>，被誉为</a:t>
            </a:r>
            <a:r>
              <a:rPr lang="en-US" altLang="zh-CN" sz="2000" dirty="0">
                <a:solidFill>
                  <a:srgbClr val="333333"/>
                </a:solidFill>
                <a:latin typeface="Arial" panose="020B0604020202020204" pitchFamily="34" charset="0"/>
                <a:ea typeface="Vollkorn"/>
              </a:rPr>
              <a:t>COBOL</a:t>
            </a:r>
            <a:r>
              <a:rPr lang="zh-CN" altLang="en-US" sz="2000" dirty="0">
                <a:solidFill>
                  <a:srgbClr val="333333"/>
                </a:solidFill>
                <a:latin typeface="Arial" panose="020B0604020202020204" pitchFamily="34" charset="0"/>
                <a:ea typeface="Vollkorn"/>
              </a:rPr>
              <a:t>之母。</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C166C22A-1358-44DF-8276-3795E1086473}"/>
              </a:ext>
            </a:extLst>
          </p:cNvPr>
          <p:cNvSpPr txBox="1"/>
          <p:nvPr/>
        </p:nvSpPr>
        <p:spPr>
          <a:xfrm>
            <a:off x="323527" y="3418453"/>
            <a:ext cx="8708619" cy="2308324"/>
          </a:xfrm>
          <a:prstGeom prst="rect">
            <a:avLst/>
          </a:prstGeom>
          <a:noFill/>
        </p:spPr>
        <p:txBody>
          <a:bodyPr wrap="square" rtlCol="0">
            <a:spAutoFit/>
          </a:bodyPr>
          <a:lstStyle/>
          <a:p>
            <a:r>
              <a:rPr lang="zh-CN" altLang="en-US" dirty="0"/>
              <a:t>故事发生在</a:t>
            </a:r>
            <a:r>
              <a:rPr lang="en-US" altLang="zh-CN" dirty="0"/>
              <a:t>1945</a:t>
            </a:r>
            <a:r>
              <a:rPr lang="zh-CN" altLang="en-US" dirty="0"/>
              <a:t>年</a:t>
            </a:r>
            <a:r>
              <a:rPr lang="en-US" altLang="zh-CN" dirty="0"/>
              <a:t>9</a:t>
            </a:r>
            <a:r>
              <a:rPr lang="zh-CN" altLang="en-US" dirty="0"/>
              <a:t>月的一天，那是一个炎热的下午。</a:t>
            </a:r>
            <a:r>
              <a:rPr lang="en-US" altLang="zh-CN" dirty="0"/>
              <a:t>Hopper</a:t>
            </a:r>
            <a:r>
              <a:rPr lang="zh-CN" altLang="en-US" dirty="0"/>
              <a:t>在机房正领着她的研究小组夜以继日地工作，研制一台称为“</a:t>
            </a:r>
            <a:r>
              <a:rPr lang="en-US" altLang="zh-CN" dirty="0"/>
              <a:t>MARK II'’</a:t>
            </a:r>
            <a:r>
              <a:rPr lang="zh-CN" altLang="en-US" dirty="0"/>
              <a:t>的计算机，它使用了大量的继电器</a:t>
            </a:r>
            <a:r>
              <a:rPr lang="en-US" altLang="zh-CN" dirty="0"/>
              <a:t>(</a:t>
            </a:r>
            <a:r>
              <a:rPr lang="zh-CN" altLang="en-US" dirty="0"/>
              <a:t>电子机械装置，那时还没有使用晶体管</a:t>
            </a:r>
            <a:r>
              <a:rPr lang="en-US" altLang="zh-CN" dirty="0"/>
              <a:t>)</a:t>
            </a:r>
            <a:r>
              <a:rPr lang="zh-CN" altLang="en-US" dirty="0"/>
              <a:t>，突然，</a:t>
            </a:r>
            <a:r>
              <a:rPr lang="en-US" altLang="zh-CN" dirty="0"/>
              <a:t>MARK II</a:t>
            </a:r>
            <a:r>
              <a:rPr lang="zh-CN" altLang="en-US" dirty="0"/>
              <a:t>死机了</a:t>
            </a:r>
            <a:r>
              <a:rPr lang="en-US" altLang="zh-CN" dirty="0"/>
              <a:t>.</a:t>
            </a:r>
            <a:r>
              <a:rPr lang="zh-CN" altLang="en-US" dirty="0"/>
              <a:t>研究人员试了很多次还是无法启动，然后就开始用各种方法来查找问题究竟出在哪里，最后定位到板子</a:t>
            </a:r>
            <a:r>
              <a:rPr lang="en-US" altLang="zh-CN" dirty="0"/>
              <a:t>F</a:t>
            </a:r>
            <a:r>
              <a:rPr lang="zh-CN" altLang="en-US" dirty="0"/>
              <a:t>第</a:t>
            </a:r>
            <a:r>
              <a:rPr lang="en-US" altLang="zh-CN" dirty="0"/>
              <a:t>70</a:t>
            </a:r>
            <a:r>
              <a:rPr lang="zh-CN" altLang="en-US" dirty="0"/>
              <a:t>号继电器出错</a:t>
            </a:r>
            <a:r>
              <a:rPr lang="en-US" altLang="zh-CN" dirty="0"/>
              <a:t>.Hopper</a:t>
            </a:r>
            <a:r>
              <a:rPr lang="zh-CN" altLang="en-US" dirty="0"/>
              <a:t>观察这个出错的继电器，惊奇地发现一只飞蛾躺在中间，已经被继电器打死</a:t>
            </a:r>
            <a:r>
              <a:rPr lang="en-US" altLang="zh-CN" dirty="0"/>
              <a:t>.</a:t>
            </a:r>
            <a:r>
              <a:rPr lang="zh-CN" altLang="en-US" dirty="0"/>
              <a:t>她小心地用摄子将峨子夹出来，用透明胶布粘贴到‘。事件记录本”中，并注明“第一个发现虫子的实例”，然后计算机又恢复了正常</a:t>
            </a:r>
            <a:r>
              <a:rPr lang="en-US" altLang="zh-CN" dirty="0"/>
              <a:t>.</a:t>
            </a:r>
            <a:r>
              <a:rPr lang="zh-CN" altLang="en-US" dirty="0"/>
              <a:t>从此以后，人们将计算机错误戏称为臭虫</a:t>
            </a:r>
            <a:r>
              <a:rPr lang="en-US" altLang="zh-CN" dirty="0"/>
              <a:t>(Bug)</a:t>
            </a:r>
            <a:r>
              <a:rPr lang="zh-CN" altLang="en-US" dirty="0"/>
              <a:t>，而把找寻错误的工作称为“找臭虫”</a:t>
            </a:r>
            <a:r>
              <a:rPr lang="en-US" altLang="zh-CN" dirty="0"/>
              <a:t>( Debug ).</a:t>
            </a:r>
          </a:p>
        </p:txBody>
      </p:sp>
    </p:spTree>
    <p:extLst>
      <p:ext uri="{BB962C8B-B14F-4D97-AF65-F5344CB8AC3E}">
        <p14:creationId xmlns:p14="http://schemas.microsoft.com/office/powerpoint/2010/main" val="151729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H模型</a:t>
            </a:r>
          </a:p>
        </p:txBody>
      </p:sp>
      <p:sp>
        <p:nvSpPr>
          <p:cNvPr id="26627" name="内容占位符 2"/>
          <p:cNvSpPr txBox="1"/>
          <p:nvPr/>
        </p:nvSpPr>
        <p:spPr bwMode="auto">
          <a:xfrm>
            <a:off x="457200" y="143446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gn="l">
              <a:lnSpc>
                <a:spcPct val="140000"/>
              </a:lnSpc>
              <a:buChar char="•"/>
            </a:pPr>
            <a:r>
              <a:rPr lang="en-US" altLang="zh-CN" sz="2000" dirty="0">
                <a:latin typeface="黑体" panose="02010609060101010101" pitchFamily="49" charset="-122"/>
                <a:sym typeface="+mn-ea"/>
              </a:rPr>
              <a:t>H模型诞生背景</a:t>
            </a:r>
            <a:endParaRPr lang="en-US" altLang="zh-CN" sz="2000" dirty="0">
              <a:latin typeface="黑体" panose="02010609060101010101" pitchFamily="49" charset="-122"/>
            </a:endParaRPr>
          </a:p>
          <a:p>
            <a:pPr lvl="1" algn="l">
              <a:lnSpc>
                <a:spcPct val="140000"/>
              </a:lnSpc>
              <a:buChar char="•"/>
            </a:pPr>
            <a:endParaRPr lang="en-US" altLang="zh-CN" sz="2000" dirty="0">
              <a:latin typeface="黑体" panose="02010609060101010101" pitchFamily="49" charset="-122"/>
            </a:endParaRPr>
          </a:p>
          <a:p>
            <a:pPr lvl="1" algn="l">
              <a:lnSpc>
                <a:spcPct val="140000"/>
              </a:lnSpc>
            </a:pPr>
            <a:r>
              <a:rPr lang="en-US" altLang="zh-CN" sz="2000" dirty="0">
                <a:latin typeface="黑体" panose="02010609060101010101" pitchFamily="49" charset="-122"/>
                <a:sym typeface="+mn-ea"/>
              </a:rPr>
              <a:t>人们发现虽然软件开发中需求、设计、编码等活动被分阶段执行、但是实践中，他们并不是完全串行的，它们之间更多时候是交叉进行的，更多的是迭代执行。</a:t>
            </a:r>
            <a:endParaRPr lang="en-US" altLang="zh-CN" sz="2000" dirty="0">
              <a:latin typeface="黑体" panose="02010609060101010101" pitchFamily="49" charset="-122"/>
            </a:endParaRPr>
          </a:p>
          <a:p>
            <a:pPr lvl="1" algn="l">
              <a:lnSpc>
                <a:spcPct val="140000"/>
              </a:lnSpc>
            </a:pPr>
            <a:endParaRPr lang="en-US" altLang="zh-CN" sz="2000" dirty="0">
              <a:latin typeface="黑体" panose="02010609060101010101" pitchFamily="49" charset="-122"/>
            </a:endParaRPr>
          </a:p>
          <a:p>
            <a:pPr lvl="1" algn="l">
              <a:lnSpc>
                <a:spcPct val="140000"/>
              </a:lnSpc>
            </a:pPr>
            <a:r>
              <a:rPr lang="en-US" altLang="zh-CN" sz="2000" dirty="0">
                <a:latin typeface="黑体" panose="02010609060101010101" pitchFamily="49" charset="-122"/>
                <a:sym typeface="+mn-ea"/>
              </a:rPr>
              <a:t>为了解决上面的问题，有专家专门提出了H模型，它将测试活动完全独立出来，形成一个完全独立的流程，同时将测试准备和测试执行也清晰表现出来。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H模型</a:t>
            </a:r>
          </a:p>
        </p:txBody>
      </p:sp>
      <p:sp>
        <p:nvSpPr>
          <p:cNvPr id="26627" name="内容占位符 2"/>
          <p:cNvSpPr txBox="1"/>
          <p:nvPr/>
        </p:nvSpPr>
        <p:spPr bwMode="auto">
          <a:xfrm>
            <a:off x="541020" y="1374775"/>
            <a:ext cx="8229600" cy="221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r>
              <a:rPr lang="en-US" altLang="zh-CN" sz="2000" dirty="0">
                <a:latin typeface="黑体" panose="02010609060101010101" pitchFamily="49" charset="-122"/>
                <a:sym typeface="+mn-ea"/>
              </a:rPr>
              <a:t>测试流程</a:t>
            </a:r>
            <a:endParaRPr lang="en-US" altLang="zh-CN" sz="2000" dirty="0">
              <a:latin typeface="黑体" panose="02010609060101010101" pitchFamily="49" charset="-122"/>
            </a:endParaRPr>
          </a:p>
          <a:p>
            <a:pPr lvl="1"/>
            <a:r>
              <a:rPr lang="en-US" altLang="zh-CN" sz="2000" dirty="0">
                <a:latin typeface="黑体" panose="02010609060101010101" pitchFamily="49" charset="-122"/>
                <a:sym typeface="+mn-ea"/>
              </a:rPr>
              <a:t>测试准备：所有测试执行活动的准备；判断是否到测试就绪点；</a:t>
            </a:r>
            <a:endParaRPr lang="en-US" altLang="zh-CN" sz="2000" b="0" dirty="0">
              <a:latin typeface="黑体" panose="02010609060101010101" pitchFamily="49" charset="-122"/>
            </a:endParaRPr>
          </a:p>
          <a:p>
            <a:pPr lvl="1"/>
            <a:r>
              <a:rPr lang="en-US" altLang="zh-CN" sz="2000" dirty="0">
                <a:latin typeface="黑体" panose="02010609060101010101" pitchFamily="49" charset="-122"/>
                <a:sym typeface="+mn-ea"/>
              </a:rPr>
              <a:t>测试就绪点：测试准入准则，即是否可以开始执行测试的条件；</a:t>
            </a:r>
            <a:endParaRPr lang="en-US" altLang="zh-CN" sz="2000" b="0" dirty="0">
              <a:latin typeface="黑体" panose="02010609060101010101" pitchFamily="49" charset="-122"/>
            </a:endParaRPr>
          </a:p>
          <a:p>
            <a:pPr lvl="1"/>
            <a:r>
              <a:rPr lang="en-US" altLang="zh-CN" sz="2000" dirty="0">
                <a:latin typeface="黑体" panose="02010609060101010101" pitchFamily="49" charset="-122"/>
                <a:sym typeface="+mn-ea"/>
              </a:rPr>
              <a:t>测试执行：具体的执行测试的程序。</a:t>
            </a:r>
            <a:endParaRPr lang="en-US" altLang="zh-CN" sz="2000" b="0" dirty="0">
              <a:latin typeface="黑体" panose="02010609060101010101" pitchFamily="49" charset="-122"/>
            </a:endParaRPr>
          </a:p>
          <a:p>
            <a:pPr algn="just"/>
            <a:r>
              <a:rPr lang="en-US" altLang="zh-CN" sz="2000" dirty="0">
                <a:latin typeface="黑体" panose="02010609060101010101" pitchFamily="49" charset="-122"/>
                <a:sym typeface="+mn-ea"/>
              </a:rPr>
              <a:t>其他流程</a:t>
            </a:r>
            <a:endParaRPr lang="en-US" altLang="zh-CN" sz="2000" dirty="0">
              <a:latin typeface="黑体" panose="02010609060101010101" pitchFamily="49" charset="-122"/>
            </a:endParaRPr>
          </a:p>
          <a:p>
            <a:pPr lvl="1"/>
            <a:r>
              <a:rPr lang="en-US" altLang="zh-CN" sz="2000" dirty="0">
                <a:latin typeface="黑体" panose="02010609060101010101" pitchFamily="49" charset="-122"/>
                <a:sym typeface="+mn-ea"/>
              </a:rPr>
              <a:t>具体开发中的流程，如：设计流程</a:t>
            </a:r>
            <a:endParaRPr lang="en-US" altLang="zh-CN" sz="2000" dirty="0">
              <a:latin typeface="黑体" panose="02010609060101010101" pitchFamily="49" charset="-122"/>
            </a:endParaRPr>
          </a:p>
          <a:p>
            <a:pPr marL="0" indent="396240">
              <a:buNone/>
            </a:pPr>
            <a:endParaRPr sz="2400">
              <a:sym typeface="+mn-ea"/>
            </a:endParaRPr>
          </a:p>
        </p:txBody>
      </p:sp>
      <p:grpSp>
        <p:nvGrpSpPr>
          <p:cNvPr id="39" name="组合 38"/>
          <p:cNvGrpSpPr/>
          <p:nvPr/>
        </p:nvGrpSpPr>
        <p:grpSpPr>
          <a:xfrm>
            <a:off x="2493052" y="3959855"/>
            <a:ext cx="5456432" cy="2160240"/>
            <a:chOff x="3851920" y="2708920"/>
            <a:chExt cx="4199500" cy="2160240"/>
          </a:xfrm>
        </p:grpSpPr>
        <p:grpSp>
          <p:nvGrpSpPr>
            <p:cNvPr id="37" name="组合 36"/>
            <p:cNvGrpSpPr/>
            <p:nvPr/>
          </p:nvGrpSpPr>
          <p:grpSpPr>
            <a:xfrm>
              <a:off x="3851920" y="2708920"/>
              <a:ext cx="4199500" cy="2160240"/>
              <a:chOff x="3851920" y="1844824"/>
              <a:chExt cx="4199500" cy="2160240"/>
            </a:xfrm>
          </p:grpSpPr>
          <p:sp>
            <p:nvSpPr>
              <p:cNvPr id="5" name="椭圆 4"/>
              <p:cNvSpPr/>
              <p:nvPr/>
            </p:nvSpPr>
            <p:spPr>
              <a:xfrm>
                <a:off x="5199433" y="1844824"/>
                <a:ext cx="692678" cy="90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cxnSp>
            <p:nvCxnSpPr>
              <p:cNvPr id="8" name="直接箭头连接符 7"/>
              <p:cNvCxnSpPr/>
              <p:nvPr/>
            </p:nvCxnSpPr>
            <p:spPr>
              <a:xfrm flipV="1">
                <a:off x="3851920" y="2413578"/>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9" name="直接箭头连接符 8"/>
              <p:cNvCxnSpPr/>
              <p:nvPr/>
            </p:nvCxnSpPr>
            <p:spPr>
              <a:xfrm flipV="1">
                <a:off x="5836843" y="2395626"/>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12" name="直接箭头连接符 11"/>
              <p:cNvCxnSpPr/>
              <p:nvPr/>
            </p:nvCxnSpPr>
            <p:spPr>
              <a:xfrm>
                <a:off x="3851920" y="2996952"/>
                <a:ext cx="1385355" cy="0"/>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cxnSp>
            <p:nvCxnSpPr>
              <p:cNvPr id="13" name="直接箭头连接符 12"/>
              <p:cNvCxnSpPr/>
              <p:nvPr/>
            </p:nvCxnSpPr>
            <p:spPr>
              <a:xfrm>
                <a:off x="5836689" y="2975466"/>
                <a:ext cx="1385355" cy="10743"/>
              </a:xfrm>
              <a:prstGeom prst="straightConnector1">
                <a:avLst/>
              </a:prstGeom>
              <a:ln w="38100">
                <a:tailEnd type="arrow"/>
              </a:ln>
            </p:spPr>
            <p:style>
              <a:lnRef idx="3">
                <a:schemeClr val="accent5"/>
              </a:lnRef>
              <a:fillRef idx="0">
                <a:schemeClr val="accent5"/>
              </a:fillRef>
              <a:effectRef idx="2">
                <a:schemeClr val="accent5"/>
              </a:effectRef>
              <a:fontRef idx="minor">
                <a:schemeClr val="tx1"/>
              </a:fontRef>
            </p:style>
          </p:cxnSp>
          <p:sp>
            <p:nvSpPr>
              <p:cNvPr id="14" name="上箭头 13"/>
              <p:cNvSpPr/>
              <p:nvPr/>
            </p:nvSpPr>
            <p:spPr>
              <a:xfrm>
                <a:off x="5332608" y="2781008"/>
                <a:ext cx="396000" cy="720000"/>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12076" y="203181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测试准备</a:t>
                </a:r>
              </a:p>
            </p:txBody>
          </p:sp>
          <p:sp>
            <p:nvSpPr>
              <p:cNvPr id="18" name="TextBox 17"/>
              <p:cNvSpPr txBox="1"/>
              <p:nvPr/>
            </p:nvSpPr>
            <p:spPr>
              <a:xfrm>
                <a:off x="6088970" y="203181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测试执行</a:t>
                </a:r>
              </a:p>
            </p:txBody>
          </p:sp>
          <p:sp>
            <p:nvSpPr>
              <p:cNvPr id="19" name="TextBox 18"/>
              <p:cNvSpPr txBox="1"/>
              <p:nvPr/>
            </p:nvSpPr>
            <p:spPr>
              <a:xfrm>
                <a:off x="7277620" y="2802414"/>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zh-CN" altLang="en-US" sz="1600" dirty="0"/>
                  <a:t>其他流程</a:t>
                </a:r>
                <a:endParaRPr lang="en-US" altLang="zh-CN" sz="1600" dirty="0"/>
              </a:p>
            </p:txBody>
          </p:sp>
          <p:sp>
            <p:nvSpPr>
              <p:cNvPr id="20" name="TextBox 19"/>
              <p:cNvSpPr txBox="1"/>
              <p:nvPr/>
            </p:nvSpPr>
            <p:spPr>
              <a:xfrm>
                <a:off x="7277620" y="2154342"/>
                <a:ext cx="773800"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600" dirty="0"/>
                  <a:t>测试流程</a:t>
                </a:r>
              </a:p>
            </p:txBody>
          </p:sp>
          <p:sp>
            <p:nvSpPr>
              <p:cNvPr id="21" name="TextBox 20"/>
              <p:cNvSpPr txBox="1"/>
              <p:nvPr/>
            </p:nvSpPr>
            <p:spPr>
              <a:xfrm>
                <a:off x="4972338" y="3635732"/>
                <a:ext cx="1141454"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a:t>H</a:t>
                </a:r>
                <a:r>
                  <a:rPr lang="zh-CN" altLang="en-US" dirty="0"/>
                  <a:t>模型示意图</a:t>
                </a:r>
              </a:p>
            </p:txBody>
          </p:sp>
        </p:grpSp>
        <p:sp>
          <p:nvSpPr>
            <p:cNvPr id="38" name="TextBox 37"/>
            <p:cNvSpPr txBox="1"/>
            <p:nvPr/>
          </p:nvSpPr>
          <p:spPr>
            <a:xfrm>
              <a:off x="5227066" y="2852936"/>
              <a:ext cx="615882"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zh-CN" altLang="en-US" sz="1600" dirty="0"/>
                <a:t>测试</a:t>
              </a:r>
              <a:endParaRPr lang="en-US" altLang="zh-CN" sz="1600" dirty="0"/>
            </a:p>
            <a:p>
              <a:pPr algn="ctr"/>
              <a:r>
                <a:rPr lang="zh-CN" altLang="en-US" sz="1600" dirty="0"/>
                <a:t>就绪点</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H模型优缺点</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defRPr/>
            </a:pPr>
            <a:endParaRPr lang="zh-CN" altLang="en-US" sz="2400" b="0" dirty="0"/>
          </a:p>
          <a:p>
            <a:pPr algn="just">
              <a:lnSpc>
                <a:spcPts val="19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lgn="just" fontAlgn="auto">
              <a:spcAft>
                <a:spcPts val="0"/>
              </a:spcAft>
              <a:defRPr/>
            </a:pPr>
            <a:endParaRPr lang="en-US" altLang="zh-CN" sz="2400" dirty="0"/>
          </a:p>
          <a:p>
            <a:pPr algn="just"/>
            <a:endParaRPr sz="2400">
              <a:sym typeface="+mn-ea"/>
            </a:endParaRPr>
          </a:p>
        </p:txBody>
      </p:sp>
      <p:sp>
        <p:nvSpPr>
          <p:cNvPr id="3" name="内容占位符 1"/>
          <p:cNvSpPr>
            <a:spLocks noGrp="1"/>
          </p:cNvSpPr>
          <p:nvPr/>
        </p:nvSpPr>
        <p:spPr>
          <a:xfrm>
            <a:off x="186690" y="1466850"/>
            <a:ext cx="4242435" cy="4679950"/>
          </a:xfrm>
          <a:prstGeom prst="rect">
            <a:avLst/>
          </a:prstGeom>
        </p:spPr>
        <p:style>
          <a:lnRef idx="1">
            <a:schemeClr val="accent2"/>
          </a:lnRef>
          <a:fillRef idx="2">
            <a:schemeClr val="accent2"/>
          </a:fillRef>
          <a:effectRef idx="1">
            <a:schemeClr val="accent2"/>
          </a:effectRef>
          <a:fontRef idx="minor">
            <a:schemeClr val="dk1"/>
          </a:fontRef>
        </p:style>
        <p:txBody>
          <a:bodyPr>
            <a:normAutofit/>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2400" dirty="0">
                <a:latin typeface="黑体" panose="02010609060101010101" pitchFamily="49" charset="-122"/>
                <a:ea typeface="黑体" panose="02010609060101010101" pitchFamily="49" charset="-122"/>
              </a:rPr>
              <a:t>H</a:t>
            </a:r>
            <a:r>
              <a:rPr lang="zh-CN" altLang="en-US" sz="2400" dirty="0">
                <a:latin typeface="黑体" panose="02010609060101010101" pitchFamily="49" charset="-122"/>
                <a:ea typeface="黑体" panose="02010609060101010101" pitchFamily="49" charset="-122"/>
              </a:rPr>
              <a:t>模型的优点：</a:t>
            </a:r>
            <a:endParaRPr lang="en-US" altLang="zh-CN" sz="2400" dirty="0">
              <a:latin typeface="黑体" panose="02010609060101010101" pitchFamily="49" charset="-122"/>
              <a:ea typeface="黑体" panose="02010609060101010101" pitchFamily="49" charset="-122"/>
            </a:endParaRPr>
          </a:p>
          <a:p>
            <a:pPr lvl="1" algn="l">
              <a:lnSpc>
                <a:spcPct val="150000"/>
              </a:lnSpc>
            </a:pPr>
            <a:r>
              <a:rPr lang="zh-CN" altLang="en-US" sz="1800" dirty="0"/>
              <a:t>开发的H模型揭示了软件测试除测试执行外，还有很多工作；</a:t>
            </a:r>
          </a:p>
          <a:p>
            <a:pPr lvl="1" algn="l">
              <a:lnSpc>
                <a:spcPct val="150000"/>
              </a:lnSpc>
            </a:pPr>
            <a:r>
              <a:rPr lang="zh-CN" altLang="en-US" sz="1800" dirty="0"/>
              <a:t>软件测试完全独立，贯穿整个生命周期，且与其他流程并发进行；</a:t>
            </a:r>
          </a:p>
          <a:p>
            <a:pPr lvl="1" algn="l">
              <a:lnSpc>
                <a:spcPct val="150000"/>
              </a:lnSpc>
            </a:pPr>
            <a:r>
              <a:rPr lang="zh-CN" altLang="en-US" sz="1800" dirty="0"/>
              <a:t>软件测试活动可以尽早准备、尽早执行，具有很强的灵活性；</a:t>
            </a:r>
          </a:p>
          <a:p>
            <a:pPr lvl="1" algn="l">
              <a:lnSpc>
                <a:spcPct val="150000"/>
              </a:lnSpc>
            </a:pPr>
            <a:r>
              <a:rPr lang="zh-CN" altLang="en-US" sz="1800" dirty="0"/>
              <a:t>软件测试可以根据被测物的不同而分层次、分阶段、分次序的执行，同时也是可以被迭代的。</a:t>
            </a:r>
          </a:p>
        </p:txBody>
      </p:sp>
      <p:sp>
        <p:nvSpPr>
          <p:cNvPr id="5" name="内容占位符 1"/>
          <p:cNvSpPr txBox="1"/>
          <p:nvPr/>
        </p:nvSpPr>
        <p:spPr>
          <a:xfrm>
            <a:off x="4686300" y="1466850"/>
            <a:ext cx="4242435" cy="4679950"/>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80000" lnSpcReduction="10000"/>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en-US" altLang="zh-CN" sz="2400" dirty="0"/>
              <a:t>H</a:t>
            </a:r>
            <a:r>
              <a:rPr lang="zh-CN" altLang="en-US" sz="2400" dirty="0"/>
              <a:t>模型的缺点：</a:t>
            </a:r>
            <a:endParaRPr lang="en-US" altLang="zh-CN" sz="2400" dirty="0"/>
          </a:p>
          <a:p>
            <a:pPr lvl="1" algn="just"/>
            <a:r>
              <a:rPr lang="zh-CN" altLang="en-US" sz="1800" b="1" dirty="0">
                <a:latin typeface="黑体" panose="02010609060101010101" pitchFamily="49" charset="-122"/>
                <a:ea typeface="黑体" panose="02010609060101010101" pitchFamily="49" charset="-122"/>
              </a:rPr>
              <a:t>管理型要求高：</a:t>
            </a:r>
            <a:r>
              <a:rPr lang="zh-CN" altLang="en-US" sz="1800" dirty="0">
                <a:latin typeface="黑体" panose="02010609060101010101" pitchFamily="49" charset="-122"/>
                <a:ea typeface="黑体" panose="02010609060101010101" pitchFamily="49" charset="-122"/>
              </a:rPr>
              <a:t>由于模型很灵活，必须要定义清晰的规则和管理制度，否则测试过程将非常难以管理和控制；</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技能要求高：</a:t>
            </a:r>
            <a:r>
              <a:rPr lang="en-US" altLang="zh-CN" sz="1800" dirty="0">
                <a:latin typeface="黑体" panose="02010609060101010101" pitchFamily="49" charset="-122"/>
                <a:ea typeface="黑体" panose="02010609060101010101" pitchFamily="49" charset="-122"/>
              </a:rPr>
              <a:t>H</a:t>
            </a:r>
            <a:r>
              <a:rPr lang="zh-CN" altLang="en-US" sz="1800" dirty="0">
                <a:latin typeface="黑体" panose="02010609060101010101" pitchFamily="49" charset="-122"/>
                <a:ea typeface="黑体" panose="02010609060101010101" pitchFamily="49" charset="-122"/>
              </a:rPr>
              <a:t>模型要求能够很好的定义每个迭代的规模，不能太大也不能太小；</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测试就绪点分析困难：</a:t>
            </a:r>
            <a:r>
              <a:rPr lang="zh-CN" altLang="en-US" sz="1800" dirty="0">
                <a:latin typeface="黑体" panose="02010609060101010101" pitchFamily="49" charset="-122"/>
                <a:ea typeface="黑体" panose="02010609060101010101" pitchFamily="49" charset="-122"/>
              </a:rPr>
              <a:t>测试很多时候，你并不知道测试准备到什么时候是合适的，就绪点在哪里，就绪点的标准是什么，这就对后续的测试执行的启动带来很大困难；</a:t>
            </a:r>
            <a:endParaRPr lang="en-US" altLang="zh-CN" sz="1800" dirty="0">
              <a:latin typeface="黑体" panose="02010609060101010101" pitchFamily="49" charset="-122"/>
              <a:ea typeface="黑体" panose="02010609060101010101" pitchFamily="49" charset="-122"/>
            </a:endParaRPr>
          </a:p>
          <a:p>
            <a:pPr lvl="1" algn="just">
              <a:defRPr/>
            </a:pPr>
            <a:r>
              <a:rPr lang="zh-CN" altLang="en-US" sz="1800" b="1" dirty="0">
                <a:latin typeface="黑体" panose="02010609060101010101" pitchFamily="49" charset="-122"/>
                <a:ea typeface="黑体" panose="02010609060101010101" pitchFamily="49" charset="-122"/>
              </a:rPr>
              <a:t>对于整个项目组的人员要求非常高：</a:t>
            </a:r>
            <a:r>
              <a:rPr lang="zh-CN" altLang="en-US" sz="1800" dirty="0">
                <a:latin typeface="黑体" panose="02010609060101010101" pitchFamily="49" charset="-122"/>
                <a:ea typeface="黑体" panose="02010609060101010101" pitchFamily="49" charset="-122"/>
              </a:rPr>
              <a:t>在很好的规范制度下，大家都能高效的工作，否则容易混乱。例如：你分了一个小的迭代，但是因为人员技能不足，使得无法有效完成，那么整个项目就会受到很大的干扰。</a:t>
            </a:r>
          </a:p>
          <a:p>
            <a:pPr lvl="1" algn="just">
              <a:defRPr/>
            </a:pPr>
            <a:r>
              <a:rPr lang="en-US" altLang="zh-CN" sz="1800" dirty="0">
                <a:latin typeface="黑体" panose="02010609060101010101" pitchFamily="49" charset="-122"/>
                <a:ea typeface="黑体" panose="02010609060101010101" pitchFamily="49" charset="-122"/>
              </a:rPr>
              <a:t>BAT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2262178" y="64565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软件测试分类</a:t>
            </a:r>
            <a:endParaRPr lang="en-US" altLang="zh-CN"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4" name="椭圆 3"/>
          <p:cNvSpPr/>
          <p:nvPr/>
        </p:nvSpPr>
        <p:spPr>
          <a:xfrm>
            <a:off x="343535" y="3587750"/>
            <a:ext cx="883920" cy="62103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1400" b="1" dirty="0">
                <a:solidFill>
                  <a:schemeClr val="tx1"/>
                </a:solidFill>
              </a:rPr>
              <a:t>软件测试</a:t>
            </a:r>
          </a:p>
        </p:txBody>
      </p:sp>
      <p:sp>
        <p:nvSpPr>
          <p:cNvPr id="7" name="圆角矩形 6"/>
          <p:cNvSpPr/>
          <p:nvPr/>
        </p:nvSpPr>
        <p:spPr>
          <a:xfrm>
            <a:off x="2118360" y="1808480"/>
            <a:ext cx="909320" cy="512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200" b="1" dirty="0">
                <a:solidFill>
                  <a:schemeClr val="tx1"/>
                </a:solidFill>
              </a:rPr>
              <a:t>按测试阶段划分</a:t>
            </a:r>
          </a:p>
        </p:txBody>
      </p:sp>
      <p:sp>
        <p:nvSpPr>
          <p:cNvPr id="8" name="圆角矩形 7"/>
          <p:cNvSpPr/>
          <p:nvPr/>
        </p:nvSpPr>
        <p:spPr>
          <a:xfrm>
            <a:off x="2118360" y="2709545"/>
            <a:ext cx="909320" cy="51244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b="1" dirty="0">
                <a:solidFill>
                  <a:schemeClr val="tx1"/>
                </a:solidFill>
              </a:rPr>
              <a:t>是否覆盖源代码</a:t>
            </a:r>
          </a:p>
        </p:txBody>
      </p:sp>
      <p:sp>
        <p:nvSpPr>
          <p:cNvPr id="9" name="圆角矩形 8"/>
          <p:cNvSpPr/>
          <p:nvPr/>
        </p:nvSpPr>
        <p:spPr>
          <a:xfrm>
            <a:off x="2118360" y="3611245"/>
            <a:ext cx="909320" cy="5124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1200" b="1" dirty="0">
                <a:solidFill>
                  <a:schemeClr val="tx1"/>
                </a:solidFill>
              </a:rPr>
              <a:t>是否运行</a:t>
            </a:r>
          </a:p>
        </p:txBody>
      </p:sp>
      <p:sp>
        <p:nvSpPr>
          <p:cNvPr id="10" name="圆角矩形 9"/>
          <p:cNvSpPr/>
          <p:nvPr/>
        </p:nvSpPr>
        <p:spPr>
          <a:xfrm>
            <a:off x="2118360" y="4512310"/>
            <a:ext cx="909320" cy="51244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b="1" dirty="0">
                <a:solidFill>
                  <a:schemeClr val="tx1"/>
                </a:solidFill>
              </a:rPr>
              <a:t>其他</a:t>
            </a:r>
          </a:p>
        </p:txBody>
      </p:sp>
      <p:sp>
        <p:nvSpPr>
          <p:cNvPr id="11" name="圆角矩形 10"/>
          <p:cNvSpPr/>
          <p:nvPr/>
        </p:nvSpPr>
        <p:spPr>
          <a:xfrm>
            <a:off x="4034155" y="163766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单元测试</a:t>
            </a:r>
          </a:p>
        </p:txBody>
      </p:sp>
      <p:sp>
        <p:nvSpPr>
          <p:cNvPr id="12" name="圆角矩形 11"/>
          <p:cNvSpPr/>
          <p:nvPr/>
        </p:nvSpPr>
        <p:spPr>
          <a:xfrm>
            <a:off x="4034155" y="200088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集成测试</a:t>
            </a:r>
          </a:p>
        </p:txBody>
      </p:sp>
      <p:sp>
        <p:nvSpPr>
          <p:cNvPr id="13" name="圆角矩形 12"/>
          <p:cNvSpPr/>
          <p:nvPr/>
        </p:nvSpPr>
        <p:spPr>
          <a:xfrm>
            <a:off x="4034155" y="2364105"/>
            <a:ext cx="909320" cy="2425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tx1"/>
                </a:solidFill>
              </a:rPr>
              <a:t>系统测试</a:t>
            </a:r>
          </a:p>
        </p:txBody>
      </p:sp>
      <p:sp>
        <p:nvSpPr>
          <p:cNvPr id="14" name="圆角矩形 13"/>
          <p:cNvSpPr/>
          <p:nvPr/>
        </p:nvSpPr>
        <p:spPr>
          <a:xfrm>
            <a:off x="4034155" y="2727325"/>
            <a:ext cx="909320" cy="242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tx1"/>
                </a:solidFill>
              </a:rPr>
              <a:t>白盒测试</a:t>
            </a:r>
          </a:p>
        </p:txBody>
      </p:sp>
      <p:sp>
        <p:nvSpPr>
          <p:cNvPr id="15" name="圆角矩形 14"/>
          <p:cNvSpPr/>
          <p:nvPr/>
        </p:nvSpPr>
        <p:spPr>
          <a:xfrm>
            <a:off x="4034155" y="3090545"/>
            <a:ext cx="909320" cy="242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tx1"/>
                </a:solidFill>
              </a:rPr>
              <a:t>黑盒测试</a:t>
            </a:r>
          </a:p>
        </p:txBody>
      </p:sp>
      <p:sp>
        <p:nvSpPr>
          <p:cNvPr id="16" name="圆角矩形 15"/>
          <p:cNvSpPr/>
          <p:nvPr/>
        </p:nvSpPr>
        <p:spPr>
          <a:xfrm>
            <a:off x="4034155" y="3453765"/>
            <a:ext cx="909320" cy="242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chemeClr val="tx1"/>
                </a:solidFill>
              </a:rPr>
              <a:t>静态测试</a:t>
            </a:r>
          </a:p>
        </p:txBody>
      </p:sp>
      <p:sp>
        <p:nvSpPr>
          <p:cNvPr id="17" name="圆角矩形 16"/>
          <p:cNvSpPr/>
          <p:nvPr/>
        </p:nvSpPr>
        <p:spPr>
          <a:xfrm>
            <a:off x="4034155" y="3816985"/>
            <a:ext cx="909320" cy="242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chemeClr val="tx1"/>
                </a:solidFill>
              </a:rPr>
              <a:t>动态测试</a:t>
            </a:r>
          </a:p>
        </p:txBody>
      </p:sp>
      <p:sp>
        <p:nvSpPr>
          <p:cNvPr id="18" name="圆角矩形 17"/>
          <p:cNvSpPr/>
          <p:nvPr/>
        </p:nvSpPr>
        <p:spPr>
          <a:xfrm>
            <a:off x="4034155" y="418020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回归测试</a:t>
            </a:r>
          </a:p>
        </p:txBody>
      </p:sp>
      <p:sp>
        <p:nvSpPr>
          <p:cNvPr id="19" name="圆角矩形 18"/>
          <p:cNvSpPr/>
          <p:nvPr/>
        </p:nvSpPr>
        <p:spPr>
          <a:xfrm>
            <a:off x="4034155" y="454342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冒烟测试</a:t>
            </a:r>
          </a:p>
        </p:txBody>
      </p:sp>
      <p:sp>
        <p:nvSpPr>
          <p:cNvPr id="20" name="圆角矩形 19"/>
          <p:cNvSpPr/>
          <p:nvPr/>
        </p:nvSpPr>
        <p:spPr>
          <a:xfrm>
            <a:off x="4034155" y="490664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随机测试</a:t>
            </a:r>
          </a:p>
        </p:txBody>
      </p:sp>
      <p:sp>
        <p:nvSpPr>
          <p:cNvPr id="21" name="圆角矩形 20"/>
          <p:cNvSpPr/>
          <p:nvPr/>
        </p:nvSpPr>
        <p:spPr>
          <a:xfrm>
            <a:off x="4034155" y="5269865"/>
            <a:ext cx="909320" cy="242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b="1" dirty="0">
                <a:solidFill>
                  <a:schemeClr val="tx1"/>
                </a:solidFill>
              </a:rPr>
              <a:t>验收测试</a:t>
            </a:r>
          </a:p>
        </p:txBody>
      </p:sp>
      <p:sp>
        <p:nvSpPr>
          <p:cNvPr id="129" name="圆角矩形 128"/>
          <p:cNvSpPr/>
          <p:nvPr/>
        </p:nvSpPr>
        <p:spPr>
          <a:xfrm>
            <a:off x="5746750" y="2119630"/>
            <a:ext cx="389890" cy="94424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功能测试</a:t>
            </a:r>
          </a:p>
        </p:txBody>
      </p:sp>
      <p:sp>
        <p:nvSpPr>
          <p:cNvPr id="130" name="圆角矩形 129"/>
          <p:cNvSpPr/>
          <p:nvPr/>
        </p:nvSpPr>
        <p:spPr>
          <a:xfrm>
            <a:off x="5746750" y="3898265"/>
            <a:ext cx="389890" cy="94424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性能</a:t>
            </a:r>
            <a:r>
              <a:rPr lang="zh-CN" altLang="en-US" sz="1400" b="1" dirty="0">
                <a:solidFill>
                  <a:schemeClr val="tx1"/>
                </a:solidFill>
              </a:rPr>
              <a:t>测试</a:t>
            </a:r>
          </a:p>
        </p:txBody>
      </p:sp>
      <p:sp>
        <p:nvSpPr>
          <p:cNvPr id="131" name="圆角矩形 130"/>
          <p:cNvSpPr/>
          <p:nvPr/>
        </p:nvSpPr>
        <p:spPr>
          <a:xfrm>
            <a:off x="6972300" y="163766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逻辑功能测试</a:t>
            </a:r>
          </a:p>
        </p:txBody>
      </p:sp>
      <p:sp>
        <p:nvSpPr>
          <p:cNvPr id="132" name="圆角矩形 131"/>
          <p:cNvSpPr/>
          <p:nvPr/>
        </p:nvSpPr>
        <p:spPr>
          <a:xfrm>
            <a:off x="6972300" y="203390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界面测试</a:t>
            </a:r>
          </a:p>
        </p:txBody>
      </p:sp>
      <p:sp>
        <p:nvSpPr>
          <p:cNvPr id="133" name="圆角矩形 132"/>
          <p:cNvSpPr/>
          <p:nvPr/>
        </p:nvSpPr>
        <p:spPr>
          <a:xfrm>
            <a:off x="6972300" y="2450465"/>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易用性测试</a:t>
            </a:r>
          </a:p>
        </p:txBody>
      </p:sp>
      <p:sp>
        <p:nvSpPr>
          <p:cNvPr id="134" name="圆角矩形 133"/>
          <p:cNvSpPr/>
          <p:nvPr/>
        </p:nvSpPr>
        <p:spPr>
          <a:xfrm>
            <a:off x="6972300" y="2851150"/>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b="1" dirty="0">
                <a:solidFill>
                  <a:schemeClr val="tx1"/>
                </a:solidFill>
              </a:rPr>
              <a:t>安装测试</a:t>
            </a:r>
          </a:p>
        </p:txBody>
      </p:sp>
      <p:sp>
        <p:nvSpPr>
          <p:cNvPr id="135" name="圆角矩形 134"/>
          <p:cNvSpPr/>
          <p:nvPr/>
        </p:nvSpPr>
        <p:spPr>
          <a:xfrm>
            <a:off x="6972300" y="3247390"/>
            <a:ext cx="1298575" cy="26987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b="1" dirty="0">
                <a:solidFill>
                  <a:schemeClr val="tx1"/>
                </a:solidFill>
              </a:rPr>
              <a:t>兼容性测试</a:t>
            </a:r>
          </a:p>
        </p:txBody>
      </p:sp>
      <p:sp>
        <p:nvSpPr>
          <p:cNvPr id="136" name="圆角矩形 135"/>
          <p:cNvSpPr/>
          <p:nvPr/>
        </p:nvSpPr>
        <p:spPr>
          <a:xfrm>
            <a:off x="6972300" y="367982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一般性能测试</a:t>
            </a:r>
          </a:p>
        </p:txBody>
      </p:sp>
      <p:sp>
        <p:nvSpPr>
          <p:cNvPr id="137" name="圆角矩形 136"/>
          <p:cNvSpPr/>
          <p:nvPr/>
        </p:nvSpPr>
        <p:spPr>
          <a:xfrm>
            <a:off x="6972300" y="407606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稳定性测试</a:t>
            </a:r>
          </a:p>
        </p:txBody>
      </p:sp>
      <p:sp>
        <p:nvSpPr>
          <p:cNvPr id="138" name="圆角矩形 137"/>
          <p:cNvSpPr/>
          <p:nvPr/>
        </p:nvSpPr>
        <p:spPr>
          <a:xfrm>
            <a:off x="6972300" y="447230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负载测试</a:t>
            </a:r>
          </a:p>
        </p:txBody>
      </p:sp>
      <p:sp>
        <p:nvSpPr>
          <p:cNvPr id="139" name="圆角矩形 138"/>
          <p:cNvSpPr/>
          <p:nvPr/>
        </p:nvSpPr>
        <p:spPr>
          <a:xfrm>
            <a:off x="6972300" y="4868545"/>
            <a:ext cx="1298575" cy="26987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b="1" dirty="0">
                <a:solidFill>
                  <a:schemeClr val="tx1"/>
                </a:solidFill>
              </a:rPr>
              <a:t>压力测试</a:t>
            </a:r>
          </a:p>
        </p:txBody>
      </p:sp>
      <p:sp>
        <p:nvSpPr>
          <p:cNvPr id="57" name="圆角矩形 56"/>
          <p:cNvSpPr/>
          <p:nvPr/>
        </p:nvSpPr>
        <p:spPr>
          <a:xfrm>
            <a:off x="2118360" y="5412105"/>
            <a:ext cx="909320" cy="5124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1200" b="1" dirty="0">
                <a:solidFill>
                  <a:schemeClr val="tx1"/>
                </a:solidFill>
              </a:rPr>
              <a:t>是否自动化</a:t>
            </a:r>
          </a:p>
        </p:txBody>
      </p:sp>
      <p:sp>
        <p:nvSpPr>
          <p:cNvPr id="58" name="圆角矩形 57"/>
          <p:cNvSpPr/>
          <p:nvPr/>
        </p:nvSpPr>
        <p:spPr>
          <a:xfrm>
            <a:off x="4034155" y="5633085"/>
            <a:ext cx="909320" cy="242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a:solidFill>
                  <a:schemeClr val="tx1"/>
                </a:solidFill>
              </a:rPr>
              <a:t>人工测试</a:t>
            </a:r>
          </a:p>
        </p:txBody>
      </p:sp>
      <p:sp>
        <p:nvSpPr>
          <p:cNvPr id="66" name="圆角矩形 65"/>
          <p:cNvSpPr/>
          <p:nvPr/>
        </p:nvSpPr>
        <p:spPr>
          <a:xfrm>
            <a:off x="6972300" y="5290820"/>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α</a:t>
            </a:r>
            <a:r>
              <a:rPr lang="zh-CN" altLang="en-US" sz="1200" b="1" dirty="0">
                <a:solidFill>
                  <a:schemeClr val="tx1"/>
                </a:solidFill>
              </a:rPr>
              <a:t>测试</a:t>
            </a:r>
          </a:p>
        </p:txBody>
      </p:sp>
      <p:sp>
        <p:nvSpPr>
          <p:cNvPr id="67" name="圆角矩形 66"/>
          <p:cNvSpPr/>
          <p:nvPr/>
        </p:nvSpPr>
        <p:spPr>
          <a:xfrm>
            <a:off x="6972300" y="5680075"/>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β</a:t>
            </a:r>
            <a:r>
              <a:rPr lang="zh-CN" altLang="en-US" sz="1200" b="1" dirty="0">
                <a:solidFill>
                  <a:schemeClr val="tx1"/>
                </a:solidFill>
              </a:rPr>
              <a:t>测试</a:t>
            </a:r>
          </a:p>
        </p:txBody>
      </p:sp>
      <p:sp>
        <p:nvSpPr>
          <p:cNvPr id="71" name="圆角矩形 70"/>
          <p:cNvSpPr/>
          <p:nvPr/>
        </p:nvSpPr>
        <p:spPr>
          <a:xfrm>
            <a:off x="6972300" y="6076315"/>
            <a:ext cx="1300480" cy="242570"/>
          </a:xfrm>
          <a:prstGeom prst="round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dirty="0">
                <a:solidFill>
                  <a:schemeClr val="tx1"/>
                </a:solidFill>
              </a:rPr>
              <a:t>γ</a:t>
            </a:r>
            <a:r>
              <a:rPr lang="zh-CN" altLang="en-US" sz="1200" b="1" dirty="0">
                <a:solidFill>
                  <a:schemeClr val="tx1"/>
                </a:solidFill>
              </a:rPr>
              <a:t>测试</a:t>
            </a:r>
          </a:p>
        </p:txBody>
      </p:sp>
      <p:sp>
        <p:nvSpPr>
          <p:cNvPr id="3" name="圆角矩形 2"/>
          <p:cNvSpPr/>
          <p:nvPr/>
        </p:nvSpPr>
        <p:spPr>
          <a:xfrm>
            <a:off x="4034155" y="5996305"/>
            <a:ext cx="909320" cy="242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200" b="1" dirty="0">
                <a:solidFill>
                  <a:schemeClr val="tx1"/>
                </a:solidFill>
              </a:rPr>
              <a:t>自动测试</a:t>
            </a:r>
          </a:p>
        </p:txBody>
      </p:sp>
      <p:cxnSp>
        <p:nvCxnSpPr>
          <p:cNvPr id="5" name="直接连接符 4"/>
          <p:cNvCxnSpPr>
            <a:stCxn id="4" idx="6"/>
          </p:cNvCxnSpPr>
          <p:nvPr/>
        </p:nvCxnSpPr>
        <p:spPr>
          <a:xfrm>
            <a:off x="1227455" y="3898265"/>
            <a:ext cx="894715"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直接连接符 5"/>
          <p:cNvCxnSpPr/>
          <p:nvPr/>
        </p:nvCxnSpPr>
        <p:spPr>
          <a:xfrm>
            <a:off x="1653540" y="2053590"/>
            <a:ext cx="0" cy="3645535"/>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直接连接符 22"/>
          <p:cNvCxnSpPr>
            <a:endCxn id="7" idx="1"/>
          </p:cNvCxnSpPr>
          <p:nvPr/>
        </p:nvCxnSpPr>
        <p:spPr>
          <a:xfrm>
            <a:off x="1653540" y="2065020"/>
            <a:ext cx="46482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直接连接符 23"/>
          <p:cNvCxnSpPr>
            <a:endCxn id="8" idx="1"/>
          </p:cNvCxnSpPr>
          <p:nvPr/>
        </p:nvCxnSpPr>
        <p:spPr>
          <a:xfrm>
            <a:off x="1653540" y="2965450"/>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直接连接符 30"/>
          <p:cNvCxnSpPr/>
          <p:nvPr/>
        </p:nvCxnSpPr>
        <p:spPr>
          <a:xfrm>
            <a:off x="1653540" y="4785995"/>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直接连接符 31"/>
          <p:cNvCxnSpPr/>
          <p:nvPr/>
        </p:nvCxnSpPr>
        <p:spPr>
          <a:xfrm>
            <a:off x="1657350" y="5699125"/>
            <a:ext cx="464820" cy="635"/>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直接连接符 32"/>
          <p:cNvCxnSpPr/>
          <p:nvPr/>
        </p:nvCxnSpPr>
        <p:spPr>
          <a:xfrm>
            <a:off x="3510915" y="2485390"/>
            <a:ext cx="5232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直接连接符 33"/>
          <p:cNvCxnSpPr/>
          <p:nvPr/>
        </p:nvCxnSpPr>
        <p:spPr>
          <a:xfrm>
            <a:off x="3016885" y="2122170"/>
            <a:ext cx="101727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直接连接符 35"/>
          <p:cNvCxnSpPr/>
          <p:nvPr/>
        </p:nvCxnSpPr>
        <p:spPr>
          <a:xfrm>
            <a:off x="3510915" y="1758950"/>
            <a:ext cx="52324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直接连接符 36"/>
          <p:cNvCxnSpPr/>
          <p:nvPr/>
        </p:nvCxnSpPr>
        <p:spPr>
          <a:xfrm>
            <a:off x="3510915" y="1747520"/>
            <a:ext cx="0" cy="749935"/>
          </a:xfrm>
          <a:prstGeom prst="line">
            <a:avLst/>
          </a:prstGeom>
        </p:spPr>
        <p:style>
          <a:lnRef idx="2">
            <a:schemeClr val="accent5"/>
          </a:lnRef>
          <a:fillRef idx="0">
            <a:schemeClr val="accent5"/>
          </a:fillRef>
          <a:effectRef idx="1">
            <a:schemeClr val="accent5"/>
          </a:effectRef>
          <a:fontRef idx="minor">
            <a:schemeClr val="tx1"/>
          </a:fontRef>
        </p:style>
      </p:cxnSp>
      <p:cxnSp>
        <p:nvCxnSpPr>
          <p:cNvPr id="39" name="直接连接符 38"/>
          <p:cNvCxnSpPr/>
          <p:nvPr/>
        </p:nvCxnSpPr>
        <p:spPr>
          <a:xfrm>
            <a:off x="3510915" y="3221990"/>
            <a:ext cx="5232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p:nvPr/>
        </p:nvCxnSpPr>
        <p:spPr>
          <a:xfrm>
            <a:off x="3026410" y="3063875"/>
            <a:ext cx="4851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直接连接符 41"/>
          <p:cNvCxnSpPr/>
          <p:nvPr/>
        </p:nvCxnSpPr>
        <p:spPr>
          <a:xfrm>
            <a:off x="3510915" y="2844165"/>
            <a:ext cx="5232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直接连接符 42"/>
          <p:cNvCxnSpPr/>
          <p:nvPr/>
        </p:nvCxnSpPr>
        <p:spPr>
          <a:xfrm>
            <a:off x="3510915" y="2838450"/>
            <a:ext cx="0" cy="391795"/>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直接连接符 45"/>
          <p:cNvCxnSpPr/>
          <p:nvPr/>
        </p:nvCxnSpPr>
        <p:spPr>
          <a:xfrm>
            <a:off x="3510915" y="3971290"/>
            <a:ext cx="5232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7" name="直接连接符 46"/>
          <p:cNvCxnSpPr/>
          <p:nvPr/>
        </p:nvCxnSpPr>
        <p:spPr>
          <a:xfrm>
            <a:off x="3026410" y="3813175"/>
            <a:ext cx="4851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9" name="直接连接符 48"/>
          <p:cNvCxnSpPr/>
          <p:nvPr/>
        </p:nvCxnSpPr>
        <p:spPr>
          <a:xfrm>
            <a:off x="3510915" y="3593465"/>
            <a:ext cx="52324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50" name="直接连接符 49"/>
          <p:cNvCxnSpPr/>
          <p:nvPr/>
        </p:nvCxnSpPr>
        <p:spPr>
          <a:xfrm>
            <a:off x="3510915" y="3587750"/>
            <a:ext cx="0" cy="391795"/>
          </a:xfrm>
          <a:prstGeom prst="line">
            <a:avLst/>
          </a:prstGeom>
        </p:spPr>
        <p:style>
          <a:lnRef idx="2">
            <a:schemeClr val="accent6"/>
          </a:lnRef>
          <a:fillRef idx="0">
            <a:schemeClr val="accent6"/>
          </a:fillRef>
          <a:effectRef idx="1">
            <a:schemeClr val="accent6"/>
          </a:effectRef>
          <a:fontRef idx="minor">
            <a:schemeClr val="tx1"/>
          </a:fontRef>
        </p:style>
      </p:cxnSp>
      <p:cxnSp>
        <p:nvCxnSpPr>
          <p:cNvPr id="51" name="直接连接符 50"/>
          <p:cNvCxnSpPr/>
          <p:nvPr/>
        </p:nvCxnSpPr>
        <p:spPr>
          <a:xfrm>
            <a:off x="3510915" y="5003800"/>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2" name="直接连接符 51"/>
          <p:cNvCxnSpPr/>
          <p:nvPr/>
        </p:nvCxnSpPr>
        <p:spPr>
          <a:xfrm>
            <a:off x="3026410" y="4768850"/>
            <a:ext cx="4851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4" name="直接连接符 53"/>
          <p:cNvCxnSpPr/>
          <p:nvPr/>
        </p:nvCxnSpPr>
        <p:spPr>
          <a:xfrm>
            <a:off x="3510915" y="4312285"/>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55" name="直接连接符 54"/>
          <p:cNvCxnSpPr/>
          <p:nvPr/>
        </p:nvCxnSpPr>
        <p:spPr>
          <a:xfrm>
            <a:off x="3510915" y="4312285"/>
            <a:ext cx="0" cy="1087120"/>
          </a:xfrm>
          <a:prstGeom prst="line">
            <a:avLst/>
          </a:prstGeom>
        </p:spPr>
        <p:style>
          <a:lnRef idx="2">
            <a:schemeClr val="accent4"/>
          </a:lnRef>
          <a:fillRef idx="0">
            <a:schemeClr val="accent4"/>
          </a:fillRef>
          <a:effectRef idx="1">
            <a:schemeClr val="accent4"/>
          </a:effectRef>
          <a:fontRef idx="minor">
            <a:schemeClr val="tx1"/>
          </a:fontRef>
        </p:style>
      </p:cxnSp>
      <p:cxnSp>
        <p:nvCxnSpPr>
          <p:cNvPr id="73" name="直接连接符 72"/>
          <p:cNvCxnSpPr/>
          <p:nvPr/>
        </p:nvCxnSpPr>
        <p:spPr>
          <a:xfrm>
            <a:off x="3512185" y="4664710"/>
            <a:ext cx="52324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4" name="直接连接符 73"/>
          <p:cNvCxnSpPr/>
          <p:nvPr/>
        </p:nvCxnSpPr>
        <p:spPr>
          <a:xfrm>
            <a:off x="3496945" y="5412105"/>
            <a:ext cx="53721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9" name="直接连接符 78"/>
          <p:cNvCxnSpPr/>
          <p:nvPr/>
        </p:nvCxnSpPr>
        <p:spPr>
          <a:xfrm>
            <a:off x="3496945" y="6117590"/>
            <a:ext cx="5232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0" name="直接连接符 79"/>
          <p:cNvCxnSpPr/>
          <p:nvPr/>
        </p:nvCxnSpPr>
        <p:spPr>
          <a:xfrm>
            <a:off x="3026410" y="5739765"/>
            <a:ext cx="4851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1" name="直接连接符 80"/>
          <p:cNvCxnSpPr/>
          <p:nvPr/>
        </p:nvCxnSpPr>
        <p:spPr>
          <a:xfrm>
            <a:off x="3497580" y="5739765"/>
            <a:ext cx="5232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2" name="直接连接符 81"/>
          <p:cNvCxnSpPr/>
          <p:nvPr/>
        </p:nvCxnSpPr>
        <p:spPr>
          <a:xfrm>
            <a:off x="3497580" y="5739765"/>
            <a:ext cx="0" cy="391795"/>
          </a:xfrm>
          <a:prstGeom prst="line">
            <a:avLst/>
          </a:prstGeom>
        </p:spPr>
        <p:style>
          <a:lnRef idx="3">
            <a:schemeClr val="accent3"/>
          </a:lnRef>
          <a:fillRef idx="0">
            <a:schemeClr val="accent3"/>
          </a:fillRef>
          <a:effectRef idx="2">
            <a:schemeClr val="accent3"/>
          </a:effectRef>
          <a:fontRef idx="minor">
            <a:schemeClr val="tx1"/>
          </a:fontRef>
        </p:style>
      </p:cxnSp>
      <p:cxnSp>
        <p:nvCxnSpPr>
          <p:cNvPr id="83" name="直接连接符 82"/>
          <p:cNvCxnSpPr/>
          <p:nvPr/>
        </p:nvCxnSpPr>
        <p:spPr>
          <a:xfrm>
            <a:off x="5428615" y="4352925"/>
            <a:ext cx="300355"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4" name="直接连接符 83"/>
          <p:cNvCxnSpPr/>
          <p:nvPr/>
        </p:nvCxnSpPr>
        <p:spPr>
          <a:xfrm>
            <a:off x="4944110" y="3185160"/>
            <a:ext cx="485140"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5" name="直接连接符 84"/>
          <p:cNvCxnSpPr/>
          <p:nvPr/>
        </p:nvCxnSpPr>
        <p:spPr>
          <a:xfrm>
            <a:off x="5429250" y="2606675"/>
            <a:ext cx="319405" cy="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6" name="直接连接符 85"/>
          <p:cNvCxnSpPr/>
          <p:nvPr/>
        </p:nvCxnSpPr>
        <p:spPr>
          <a:xfrm>
            <a:off x="5429250" y="2595880"/>
            <a:ext cx="0" cy="1767840"/>
          </a:xfrm>
          <a:prstGeom prst="line">
            <a:avLst/>
          </a:prstGeom>
          <a:ln>
            <a:solidFill>
              <a:srgbClr val="BE4A47"/>
            </a:solidFill>
          </a:ln>
        </p:spPr>
        <p:style>
          <a:lnRef idx="2">
            <a:schemeClr val="accent2"/>
          </a:lnRef>
          <a:fillRef idx="0">
            <a:schemeClr val="accent2"/>
          </a:fillRef>
          <a:effectRef idx="1">
            <a:schemeClr val="accent2"/>
          </a:effectRef>
          <a:fontRef idx="minor">
            <a:schemeClr val="tx1"/>
          </a:fontRef>
        </p:style>
      </p:cxnSp>
      <p:cxnSp>
        <p:nvCxnSpPr>
          <p:cNvPr id="87" name="直接连接符 86"/>
          <p:cNvCxnSpPr/>
          <p:nvPr/>
        </p:nvCxnSpPr>
        <p:spPr>
          <a:xfrm>
            <a:off x="6508115" y="1772920"/>
            <a:ext cx="0" cy="158115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89" name="直接连接符 88"/>
          <p:cNvCxnSpPr/>
          <p:nvPr/>
        </p:nvCxnSpPr>
        <p:spPr>
          <a:xfrm>
            <a:off x="6139815" y="2606675"/>
            <a:ext cx="368300"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0" name="直接连接符 89"/>
          <p:cNvCxnSpPr/>
          <p:nvPr/>
        </p:nvCxnSpPr>
        <p:spPr>
          <a:xfrm>
            <a:off x="6508115" y="177228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1" name="直接连接符 90"/>
          <p:cNvCxnSpPr/>
          <p:nvPr/>
        </p:nvCxnSpPr>
        <p:spPr>
          <a:xfrm>
            <a:off x="6508115" y="2169160"/>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2" name="直接连接符 91"/>
          <p:cNvCxnSpPr/>
          <p:nvPr/>
        </p:nvCxnSpPr>
        <p:spPr>
          <a:xfrm>
            <a:off x="6508115" y="260667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3" name="直接连接符 92"/>
          <p:cNvCxnSpPr/>
          <p:nvPr/>
        </p:nvCxnSpPr>
        <p:spPr>
          <a:xfrm>
            <a:off x="6508115" y="2986405"/>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4" name="直接连接符 93"/>
          <p:cNvCxnSpPr/>
          <p:nvPr/>
        </p:nvCxnSpPr>
        <p:spPr>
          <a:xfrm>
            <a:off x="6508115" y="3354070"/>
            <a:ext cx="464185" cy="0"/>
          </a:xfrm>
          <a:prstGeom prst="line">
            <a:avLst/>
          </a:prstGeom>
          <a:ln>
            <a:solidFill>
              <a:srgbClr val="4BACC6"/>
            </a:solidFill>
          </a:ln>
        </p:spPr>
        <p:style>
          <a:lnRef idx="2">
            <a:schemeClr val="accent5"/>
          </a:lnRef>
          <a:fillRef idx="0">
            <a:schemeClr val="accent5"/>
          </a:fillRef>
          <a:effectRef idx="1">
            <a:schemeClr val="accent5"/>
          </a:effectRef>
          <a:fontRef idx="minor">
            <a:schemeClr val="tx1"/>
          </a:fontRef>
        </p:style>
      </p:cxnSp>
      <p:cxnSp>
        <p:nvCxnSpPr>
          <p:cNvPr id="95" name="直接连接符 94"/>
          <p:cNvCxnSpPr/>
          <p:nvPr/>
        </p:nvCxnSpPr>
        <p:spPr>
          <a:xfrm>
            <a:off x="6136640" y="4422775"/>
            <a:ext cx="368300"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6" name="直接连接符 95"/>
          <p:cNvCxnSpPr/>
          <p:nvPr/>
        </p:nvCxnSpPr>
        <p:spPr>
          <a:xfrm>
            <a:off x="6508115" y="3813175"/>
            <a:ext cx="0" cy="1207135"/>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7" name="直接连接符 96"/>
          <p:cNvCxnSpPr/>
          <p:nvPr/>
        </p:nvCxnSpPr>
        <p:spPr>
          <a:xfrm>
            <a:off x="6504940" y="381698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8" name="直接连接符 97"/>
          <p:cNvCxnSpPr/>
          <p:nvPr/>
        </p:nvCxnSpPr>
        <p:spPr>
          <a:xfrm>
            <a:off x="6508115" y="4243070"/>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99" name="直接连接符 98"/>
          <p:cNvCxnSpPr/>
          <p:nvPr/>
        </p:nvCxnSpPr>
        <p:spPr>
          <a:xfrm>
            <a:off x="6504940" y="460692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100" name="直接连接符 99"/>
          <p:cNvCxnSpPr/>
          <p:nvPr/>
        </p:nvCxnSpPr>
        <p:spPr>
          <a:xfrm>
            <a:off x="6504940" y="5003165"/>
            <a:ext cx="464185" cy="0"/>
          </a:xfrm>
          <a:prstGeom prst="line">
            <a:avLst/>
          </a:prstGeom>
          <a:ln>
            <a:solidFill>
              <a:srgbClr val="F79646"/>
            </a:solidFill>
          </a:ln>
        </p:spPr>
        <p:style>
          <a:lnRef idx="2">
            <a:schemeClr val="accent5"/>
          </a:lnRef>
          <a:fillRef idx="0">
            <a:schemeClr val="accent5"/>
          </a:fillRef>
          <a:effectRef idx="1">
            <a:schemeClr val="accent5"/>
          </a:effectRef>
          <a:fontRef idx="minor">
            <a:schemeClr val="tx1"/>
          </a:fontRef>
        </p:style>
      </p:cxnSp>
      <p:cxnSp>
        <p:nvCxnSpPr>
          <p:cNvPr id="101" name="直接连接符 100"/>
          <p:cNvCxnSpPr/>
          <p:nvPr/>
        </p:nvCxnSpPr>
        <p:spPr>
          <a:xfrm>
            <a:off x="4944110" y="5391150"/>
            <a:ext cx="2007235" cy="0"/>
          </a:xfrm>
          <a:prstGeom prst="line">
            <a:avLst/>
          </a:prstGeom>
          <a:ln>
            <a:solidFill>
              <a:srgbClr val="6D5488"/>
            </a:solidFill>
          </a:ln>
        </p:spPr>
        <p:style>
          <a:lnRef idx="2">
            <a:schemeClr val="accent2"/>
          </a:lnRef>
          <a:fillRef idx="0">
            <a:schemeClr val="accent2"/>
          </a:fillRef>
          <a:effectRef idx="1">
            <a:schemeClr val="accent2"/>
          </a:effectRef>
          <a:fontRef idx="minor">
            <a:schemeClr val="tx1"/>
          </a:fontRef>
        </p:style>
      </p:cxnSp>
      <p:cxnSp>
        <p:nvCxnSpPr>
          <p:cNvPr id="102" name="直接连接符 101"/>
          <p:cNvCxnSpPr/>
          <p:nvPr/>
        </p:nvCxnSpPr>
        <p:spPr>
          <a:xfrm>
            <a:off x="5902960" y="5391150"/>
            <a:ext cx="0" cy="814705"/>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cxnSp>
        <p:nvCxnSpPr>
          <p:cNvPr id="103" name="直接连接符 102"/>
          <p:cNvCxnSpPr>
            <a:endCxn id="67" idx="1"/>
          </p:cNvCxnSpPr>
          <p:nvPr/>
        </p:nvCxnSpPr>
        <p:spPr>
          <a:xfrm>
            <a:off x="5902960" y="5801360"/>
            <a:ext cx="1069340" cy="0"/>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cxnSp>
        <p:nvCxnSpPr>
          <p:cNvPr id="104" name="直接连接符 103"/>
          <p:cNvCxnSpPr/>
          <p:nvPr/>
        </p:nvCxnSpPr>
        <p:spPr>
          <a:xfrm>
            <a:off x="5882005" y="6197600"/>
            <a:ext cx="1069340" cy="0"/>
          </a:xfrm>
          <a:prstGeom prst="line">
            <a:avLst/>
          </a:prstGeom>
          <a:ln>
            <a:solidFill>
              <a:srgbClr val="6D5488"/>
            </a:solidFill>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9"/>
                                        </p:tgtEl>
                                        <p:attrNameLst>
                                          <p:attrName>style.visibility</p:attrName>
                                        </p:attrNameLst>
                                      </p:cBhvr>
                                      <p:to>
                                        <p:strVal val="visible"/>
                                      </p:to>
                                    </p:set>
                                    <p:animEffect transition="in" filter="fade">
                                      <p:cBhvr>
                                        <p:cTn id="56" dur="500"/>
                                        <p:tgtEl>
                                          <p:spTgt spid="1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0"/>
                                        </p:tgtEl>
                                        <p:attrNameLst>
                                          <p:attrName>style.visibility</p:attrName>
                                        </p:attrNameLst>
                                      </p:cBhvr>
                                      <p:to>
                                        <p:strVal val="visible"/>
                                      </p:to>
                                    </p:set>
                                    <p:animEffect transition="in" filter="fade">
                                      <p:cBhvr>
                                        <p:cTn id="59" dur="500"/>
                                        <p:tgtEl>
                                          <p:spTgt spid="1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500"/>
                                        <p:tgtEl>
                                          <p:spTgt spid="13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4"/>
                                        </p:tgtEl>
                                        <p:attrNameLst>
                                          <p:attrName>style.visibility</p:attrName>
                                        </p:attrNameLst>
                                      </p:cBhvr>
                                      <p:to>
                                        <p:strVal val="visible"/>
                                      </p:to>
                                    </p:set>
                                    <p:animEffect transition="in" filter="fade">
                                      <p:cBhvr>
                                        <p:cTn id="65" dur="500"/>
                                        <p:tgtEl>
                                          <p:spTgt spid="1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33"/>
                                        </p:tgtEl>
                                        <p:attrNameLst>
                                          <p:attrName>style.visibility</p:attrName>
                                        </p:attrNameLst>
                                      </p:cBhvr>
                                      <p:to>
                                        <p:strVal val="visible"/>
                                      </p:to>
                                    </p:set>
                                    <p:animEffect transition="in" filter="fade">
                                      <p:cBhvr>
                                        <p:cTn id="68" dur="500"/>
                                        <p:tgtEl>
                                          <p:spTgt spid="1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2"/>
                                        </p:tgtEl>
                                        <p:attrNameLst>
                                          <p:attrName>style.visibility</p:attrName>
                                        </p:attrNameLst>
                                      </p:cBhvr>
                                      <p:to>
                                        <p:strVal val="visible"/>
                                      </p:to>
                                    </p:set>
                                    <p:animEffect transition="in" filter="fade">
                                      <p:cBhvr>
                                        <p:cTn id="71" dur="500"/>
                                        <p:tgtEl>
                                          <p:spTgt spid="13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1"/>
                                        </p:tgtEl>
                                        <p:attrNameLst>
                                          <p:attrName>style.visibility</p:attrName>
                                        </p:attrNameLst>
                                      </p:cBhvr>
                                      <p:to>
                                        <p:strVal val="visible"/>
                                      </p:to>
                                    </p:set>
                                    <p:animEffect transition="in" filter="fade">
                                      <p:cBhvr>
                                        <p:cTn id="74" dur="500"/>
                                        <p:tgtEl>
                                          <p:spTgt spid="13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6"/>
                                        </p:tgtEl>
                                        <p:attrNameLst>
                                          <p:attrName>style.visibility</p:attrName>
                                        </p:attrNameLst>
                                      </p:cBhvr>
                                      <p:to>
                                        <p:strVal val="visible"/>
                                      </p:to>
                                    </p:set>
                                    <p:animEffect transition="in" filter="fade">
                                      <p:cBhvr>
                                        <p:cTn id="77" dur="500"/>
                                        <p:tgtEl>
                                          <p:spTgt spid="13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37"/>
                                        </p:tgtEl>
                                        <p:attrNameLst>
                                          <p:attrName>style.visibility</p:attrName>
                                        </p:attrNameLst>
                                      </p:cBhvr>
                                      <p:to>
                                        <p:strVal val="visible"/>
                                      </p:to>
                                    </p:set>
                                    <p:animEffect transition="in" filter="fade">
                                      <p:cBhvr>
                                        <p:cTn id="80" dur="500"/>
                                        <p:tgtEl>
                                          <p:spTgt spid="1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fade">
                                      <p:cBhvr>
                                        <p:cTn id="83" dur="500"/>
                                        <p:tgtEl>
                                          <p:spTgt spid="1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fade">
                                      <p:cBhvr>
                                        <p:cTn id="89" dur="500"/>
                                        <p:tgtEl>
                                          <p:spTgt spid="5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500"/>
                                        <p:tgtEl>
                                          <p:spTgt spid="5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fade">
                                      <p:cBhvr>
                                        <p:cTn id="95" dur="500"/>
                                        <p:tgtEl>
                                          <p:spTgt spid="6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fade">
                                      <p:cBhvr>
                                        <p:cTn id="101" dur="500"/>
                                        <p:tgtEl>
                                          <p:spTgt spid="7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129" grpId="0" bldLvl="0" animBg="1"/>
      <p:bldP spid="130" grpId="0" bldLvl="0" animBg="1"/>
      <p:bldP spid="131" grpId="0" bldLvl="0" animBg="1"/>
      <p:bldP spid="132" grpId="0" bldLvl="0" animBg="1"/>
      <p:bldP spid="133" grpId="0" bldLvl="0" animBg="1"/>
      <p:bldP spid="134" grpId="0" bldLvl="0" animBg="1"/>
      <p:bldP spid="135" grpId="0" bldLvl="0" animBg="1"/>
      <p:bldP spid="136" grpId="0" bldLvl="0" animBg="1"/>
      <p:bldP spid="137" grpId="0" bldLvl="0" animBg="1"/>
      <p:bldP spid="138" grpId="0" bldLvl="0" animBg="1"/>
      <p:bldP spid="139" grpId="0" bldLvl="0" animBg="1"/>
      <p:bldP spid="57" grpId="0" bldLvl="0" animBg="1"/>
      <p:bldP spid="58" grpId="0" bldLvl="0" animBg="1"/>
      <p:bldP spid="66" grpId="0" bldLvl="0" animBg="1"/>
      <p:bldP spid="67" grpId="0" bldLvl="0" animBg="1"/>
      <p:bldP spid="71" grpId="0" bldLvl="0" animBg="1"/>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endParaRPr lang="zh-CN" altLang="en-US" sz="3600">
              <a:sym typeface="+mn-ea"/>
            </a:endParaRPr>
          </a:p>
        </p:txBody>
      </p:sp>
      <p:sp>
        <p:nvSpPr>
          <p:cNvPr id="26627" name="内容占位符 2"/>
          <p:cNvSpPr txBox="1"/>
          <p:nvPr/>
        </p:nvSpPr>
        <p:spPr bwMode="auto">
          <a:xfrm>
            <a:off x="31115" y="1072515"/>
            <a:ext cx="878332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just">
              <a:lnSpc>
                <a:spcPct val="140000"/>
              </a:lnSpc>
              <a:buNone/>
            </a:pPr>
            <a:r>
              <a:rPr lang="en-US" altLang="zh-CN" sz="2000" dirty="0">
                <a:solidFill>
                  <a:srgbClr val="C00000"/>
                </a:solidFill>
                <a:latin typeface="黑体" panose="02010609060101010101" pitchFamily="49" charset="-122"/>
                <a:cs typeface="Times New Roman" panose="02020603050405020304" pitchFamily="18" charset="0"/>
                <a:sym typeface="+mn-ea"/>
              </a:rPr>
              <a:t>单元测试</a:t>
            </a:r>
            <a:endParaRPr lang="en-US" altLang="zh-CN" sz="2000" dirty="0">
              <a:solidFill>
                <a:srgbClr val="000000"/>
              </a:solidFill>
              <a:latin typeface="黑体" panose="02010609060101010101" pitchFamily="49" charset="-122"/>
              <a:cs typeface="Times New Roman" panose="02020603050405020304" pitchFamily="18" charset="0"/>
            </a:endParaRPr>
          </a:p>
          <a:p>
            <a:pPr lvl="1" indent="0">
              <a:lnSpc>
                <a:spcPct val="140000"/>
              </a:lnSpc>
              <a:buNone/>
            </a:pPr>
            <a:r>
              <a:rPr lang="en-US" altLang="zh-CN" sz="2000" dirty="0">
                <a:solidFill>
                  <a:srgbClr val="000000"/>
                </a:solidFill>
                <a:latin typeface="黑体" panose="02010609060101010101" pitchFamily="49" charset="-122"/>
                <a:cs typeface="Times New Roman" panose="02020603050405020304" pitchFamily="18" charset="0"/>
                <a:sym typeface="+mn-ea"/>
              </a:rPr>
              <a:t>又称模块测试</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针对软件设计中的最小单位</a:t>
            </a:r>
            <a:r>
              <a:rPr lang="en-US" altLang="zh-CN" sz="2000" dirty="0">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程序模块</a:t>
            </a:r>
            <a:r>
              <a:rPr lang="zh-CN" altLang="en-US" sz="2000" dirty="0">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进行正确性检查的测试工作</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单元测试需要从程序的内部结构出发设计测试用例</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多个模块可以平行地独立进行单元测试。</a:t>
            </a:r>
            <a:endParaRPr lang="en-US" altLang="zh-CN" sz="2000" b="0" dirty="0">
              <a:solidFill>
                <a:srgbClr val="000000"/>
              </a:solidFill>
              <a:latin typeface="黑体" panose="02010609060101010101" pitchFamily="49" charset="-122"/>
              <a:cs typeface="Times New Roman" panose="02020603050405020304" pitchFamily="18" charset="0"/>
            </a:endParaRPr>
          </a:p>
          <a:p>
            <a:pPr lvl="1" indent="0">
              <a:lnSpc>
                <a:spcPct val="140000"/>
              </a:lnSpc>
              <a:buNone/>
            </a:pPr>
            <a:r>
              <a:rPr lang="en-US" altLang="zh-CN" sz="2000" dirty="0">
                <a:latin typeface="黑体" panose="02010609060101010101" pitchFamily="49" charset="-122"/>
                <a:cs typeface="Times New Roman" panose="02020603050405020304" pitchFamily="18" charset="0"/>
                <a:sym typeface="+mn-ea"/>
              </a:rPr>
              <a:t>单元定义</a:t>
            </a:r>
            <a:r>
              <a:rPr lang="zh-CN" altLang="en-US" sz="2000" dirty="0">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C中指一个函数，Java中指一个类，在图形化的软件中，单元一般指1个窗口，1个菜单。</a:t>
            </a:r>
            <a:endParaRPr lang="en-US" altLang="zh-CN" sz="2000" dirty="0">
              <a:latin typeface="黑体" panose="02010609060101010101" pitchFamily="49" charset="-122"/>
            </a:endParaRPr>
          </a:p>
          <a:p>
            <a:pPr lvl="1"/>
            <a:endParaRPr lang="en-US" altLang="zh-CN" sz="2000" b="0" dirty="0">
              <a:solidFill>
                <a:srgbClr val="000000"/>
              </a:solidFill>
              <a:latin typeface="黑体" panose="02010609060101010101" pitchFamily="49" charset="-122"/>
              <a:cs typeface="Times New Roman" panose="02020603050405020304" pitchFamily="18" charset="0"/>
            </a:endParaRPr>
          </a:p>
          <a:p>
            <a:pPr marL="457200" lvl="1" indent="0" algn="just">
              <a:buNone/>
            </a:pPr>
            <a:endParaRPr sz="2400" dirty="0">
              <a:sym typeface="+mn-ea"/>
            </a:endParaRPr>
          </a:p>
        </p:txBody>
      </p:sp>
      <p:grpSp>
        <p:nvGrpSpPr>
          <p:cNvPr id="12" name="组合 11"/>
          <p:cNvGrpSpPr/>
          <p:nvPr/>
        </p:nvGrpSpPr>
        <p:grpSpPr>
          <a:xfrm>
            <a:off x="755650" y="3842385"/>
            <a:ext cx="4723765" cy="2567940"/>
            <a:chOff x="1331913" y="2564904"/>
            <a:chExt cx="8254314" cy="348615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913" y="2564904"/>
              <a:ext cx="8254314" cy="3486150"/>
            </a:xfrm>
            <a:prstGeom prst="rect">
              <a:avLst/>
            </a:prstGeom>
          </p:spPr>
        </p:pic>
        <p:sp>
          <p:nvSpPr>
            <p:cNvPr id="7" name="TextBox 1"/>
            <p:cNvSpPr txBox="1">
              <a:spLocks noChangeArrowheads="1"/>
            </p:cNvSpPr>
            <p:nvPr/>
          </p:nvSpPr>
          <p:spPr bwMode="auto">
            <a:xfrm>
              <a:off x="2995203" y="3716609"/>
              <a:ext cx="1702126"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a:solidFill>
                    <a:srgbClr val="FF3300"/>
                  </a:solidFill>
                  <a:latin typeface="Times New Roman" panose="02020603050405020304" pitchFamily="18" charset="0"/>
                  <a:cs typeface="Times New Roman" panose="02020603050405020304" pitchFamily="18" charset="0"/>
                </a:rPr>
                <a:t>单元测试</a:t>
              </a:r>
            </a:p>
          </p:txBody>
        </p:sp>
        <p:sp>
          <p:nvSpPr>
            <p:cNvPr id="8" name="TextBox 1"/>
            <p:cNvSpPr txBox="1">
              <a:spLocks noChangeArrowheads="1"/>
            </p:cNvSpPr>
            <p:nvPr/>
          </p:nvSpPr>
          <p:spPr bwMode="auto">
            <a:xfrm>
              <a:off x="6380593" y="3807987"/>
              <a:ext cx="1748730"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a:solidFill>
                    <a:srgbClr val="FFFFFF"/>
                  </a:solidFill>
                  <a:latin typeface="Times New Roman" panose="02020603050405020304" pitchFamily="18" charset="0"/>
                  <a:cs typeface="Times New Roman" panose="02020603050405020304" pitchFamily="18" charset="0"/>
                </a:rPr>
                <a:t>单元测试</a:t>
              </a:r>
            </a:p>
          </p:txBody>
        </p:sp>
        <p:sp>
          <p:nvSpPr>
            <p:cNvPr id="9" name="TextBox 1"/>
            <p:cNvSpPr txBox="1">
              <a:spLocks noChangeArrowheads="1"/>
            </p:cNvSpPr>
            <p:nvPr/>
          </p:nvSpPr>
          <p:spPr bwMode="auto">
            <a:xfrm>
              <a:off x="4578603" y="4652801"/>
              <a:ext cx="1554550"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a:solidFill>
                    <a:srgbClr val="393939"/>
                  </a:solidFill>
                  <a:latin typeface="Times New Roman" panose="02020603050405020304" pitchFamily="18" charset="0"/>
                  <a:cs typeface="Times New Roman" panose="02020603050405020304" pitchFamily="18" charset="0"/>
                </a:rPr>
                <a:t>单元测试</a:t>
              </a:r>
            </a:p>
          </p:txBody>
        </p:sp>
        <p:sp>
          <p:nvSpPr>
            <p:cNvPr id="10" name="TextBox 1"/>
            <p:cNvSpPr txBox="1">
              <a:spLocks noChangeArrowheads="1"/>
            </p:cNvSpPr>
            <p:nvPr/>
          </p:nvSpPr>
          <p:spPr bwMode="auto">
            <a:xfrm>
              <a:off x="1553833" y="4941589"/>
              <a:ext cx="1821963"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a:solidFill>
                    <a:srgbClr val="FFFF00"/>
                  </a:solidFill>
                  <a:latin typeface="Times New Roman" panose="02020603050405020304" pitchFamily="18" charset="0"/>
                  <a:cs typeface="Times New Roman" panose="02020603050405020304" pitchFamily="18" charset="0"/>
                </a:rPr>
                <a:t>单元测试</a:t>
              </a:r>
            </a:p>
          </p:txBody>
        </p:sp>
        <p:sp>
          <p:nvSpPr>
            <p:cNvPr id="11" name="TextBox 1"/>
            <p:cNvSpPr txBox="1">
              <a:spLocks noChangeArrowheads="1"/>
            </p:cNvSpPr>
            <p:nvPr/>
          </p:nvSpPr>
          <p:spPr bwMode="auto">
            <a:xfrm>
              <a:off x="7222779" y="4941589"/>
              <a:ext cx="1734305" cy="4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300"/>
                </a:lnSpc>
              </a:pPr>
              <a:r>
                <a:rPr lang="en-US" altLang="zh-CN" sz="1600" b="1" dirty="0">
                  <a:solidFill>
                    <a:srgbClr val="65FF33"/>
                  </a:solidFill>
                  <a:latin typeface="Times New Roman" panose="02020603050405020304" pitchFamily="18" charset="0"/>
                  <a:cs typeface="Times New Roman" panose="02020603050405020304" pitchFamily="18" charset="0"/>
                </a:rPr>
                <a:t>单元测试</a:t>
              </a:r>
            </a:p>
          </p:txBody>
        </p:sp>
      </p:grpSp>
      <p:sp>
        <p:nvSpPr>
          <p:cNvPr id="13" name="矩形 12"/>
          <p:cNvSpPr/>
          <p:nvPr/>
        </p:nvSpPr>
        <p:spPr>
          <a:xfrm>
            <a:off x="5107368" y="3665691"/>
            <a:ext cx="3960000" cy="1735540"/>
          </a:xfrm>
          <a:prstGeom prst="rect">
            <a:avLst/>
          </a:prstGeom>
        </p:spPr>
        <p:txBody>
          <a:bodyPr wrap="square">
            <a:spAutoFit/>
          </a:bodyPr>
          <a:lstStyle/>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1.什么时候进行单元测试？</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2.由谁来做单元测试？</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3.单元测试的依据？</a:t>
            </a:r>
          </a:p>
          <a:p>
            <a:pPr marL="647700" lvl="1" indent="-360045" algn="just">
              <a:lnSpc>
                <a:spcPct val="110000"/>
              </a:lnSpc>
              <a:spcBef>
                <a:spcPts val="600"/>
              </a:spcBef>
              <a:spcAft>
                <a:spcPts val="600"/>
              </a:spcAft>
              <a:buClr>
                <a:srgbClr val="0070C0"/>
              </a:buClr>
              <a:buFont typeface="Wingdings" panose="05000000000000000000" pitchFamily="2" charset="2"/>
              <a:buChar char="Ø"/>
              <a:defRPr/>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4.单元测试的通过标准？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64629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按开发阶段分类</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C00000"/>
                </a:solidFill>
                <a:latin typeface="黑体" panose="02010609060101010101" pitchFamily="49" charset="-122"/>
                <a:cs typeface="Times New Roman" panose="02020603050405020304" pitchFamily="18" charset="0"/>
                <a:sym typeface="+mn-ea"/>
              </a:rPr>
              <a:t>集成测试</a:t>
            </a:r>
            <a:endParaRPr lang="en-US" altLang="zh-CN" sz="2000" dirty="0">
              <a:solidFill>
                <a:srgbClr val="C00000"/>
              </a:solidFill>
              <a:latin typeface="黑体" panose="02010609060101010101" pitchFamily="49" charset="-122"/>
              <a:cs typeface="Times New Roman" panose="02020603050405020304" pitchFamily="18" charset="0"/>
            </a:endParaRPr>
          </a:p>
          <a:p>
            <a:pPr lvl="1">
              <a:lnSpc>
                <a:spcPct val="140000"/>
              </a:lnSpc>
            </a:pPr>
            <a:r>
              <a:rPr lang="en-US" altLang="zh-CN" sz="2000" dirty="0" err="1">
                <a:solidFill>
                  <a:srgbClr val="000000"/>
                </a:solidFill>
                <a:latin typeface="黑体" panose="02010609060101010101" pitchFamily="49" charset="-122"/>
                <a:cs typeface="Times New Roman" panose="02020603050405020304" pitchFamily="18" charset="0"/>
                <a:sym typeface="+mn-ea"/>
              </a:rPr>
              <a:t>又叫组装测试，通常在单元测试的基础上，将所有程序模块进行有序的、递增的测试。重点测试不同模块的接口部分</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1.什么时候进行集成测试？</a:t>
            </a:r>
            <a:endParaRPr lang="en-US" altLang="zh-CN" sz="2000" dirty="0">
              <a:latin typeface="黑体" panose="02010609060101010101" pitchFamily="49" charset="-122"/>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2.由谁来做集成测试？</a:t>
            </a:r>
            <a:endParaRPr lang="zh-CN" altLang="en-US" sz="2000" dirty="0">
              <a:solidFill>
                <a:srgbClr val="000000"/>
              </a:solidFill>
              <a:latin typeface="黑体" panose="02010609060101010101" pitchFamily="49" charset="-122"/>
              <a:cs typeface="Times New Roman" panose="02020603050405020304" pitchFamily="18" charset="0"/>
              <a:sym typeface="+mn-ea"/>
            </a:endParaRPr>
          </a:p>
          <a:p>
            <a:pPr lvl="1">
              <a:lnSpc>
                <a:spcPct val="140000"/>
              </a:lnSpc>
            </a:pPr>
            <a:r>
              <a:rPr lang="en-US" altLang="zh-CN" sz="2000" dirty="0">
                <a:solidFill>
                  <a:srgbClr val="000000"/>
                </a:solidFill>
                <a:latin typeface="黑体" panose="02010609060101010101" pitchFamily="49" charset="-122"/>
                <a:cs typeface="Times New Roman" panose="02020603050405020304" pitchFamily="18" charset="0"/>
                <a:sym typeface="+mn-ea"/>
              </a:rPr>
              <a:t>3.集成测试的依据？</a:t>
            </a:r>
            <a:endParaRPr sz="2000" dirty="0">
              <a:latin typeface="黑体" panose="02010609060101010101" pitchFamily="49" charset="-122"/>
              <a:sym typeface="+mn-ea"/>
            </a:endParaRPr>
          </a:p>
        </p:txBody>
      </p:sp>
      <p:grpSp>
        <p:nvGrpSpPr>
          <p:cNvPr id="28" name="组合 27"/>
          <p:cNvGrpSpPr/>
          <p:nvPr/>
        </p:nvGrpSpPr>
        <p:grpSpPr>
          <a:xfrm>
            <a:off x="5306442" y="3024515"/>
            <a:ext cx="3240360" cy="2304256"/>
            <a:chOff x="7098831" y="2927167"/>
            <a:chExt cx="3954162" cy="2838450"/>
          </a:xfrm>
        </p:grpSpPr>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8831" y="2927167"/>
              <a:ext cx="3954162" cy="2838450"/>
            </a:xfrm>
            <a:prstGeom prst="rect">
              <a:avLst/>
            </a:prstGeom>
          </p:spPr>
        </p:pic>
        <p:sp>
          <p:nvSpPr>
            <p:cNvPr id="22" name="TextBox 1"/>
            <p:cNvSpPr txBox="1">
              <a:spLocks noChangeArrowheads="1"/>
            </p:cNvSpPr>
            <p:nvPr/>
          </p:nvSpPr>
          <p:spPr bwMode="auto">
            <a:xfrm>
              <a:off x="7552900" y="3356993"/>
              <a:ext cx="929742" cy="2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700"/>
                </a:lnSpc>
              </a:pPr>
              <a:r>
                <a:rPr lang="en-US" altLang="zh-CN" b="1" dirty="0">
                  <a:solidFill>
                    <a:srgbClr val="FFFF00"/>
                  </a:solidFill>
                  <a:latin typeface="Times New Roman" panose="02020603050405020304" pitchFamily="18" charset="0"/>
                  <a:cs typeface="Times New Roman" panose="02020603050405020304" pitchFamily="18" charset="0"/>
                </a:rPr>
                <a:t>单元测试</a:t>
              </a:r>
            </a:p>
          </p:txBody>
        </p:sp>
        <p:sp>
          <p:nvSpPr>
            <p:cNvPr id="23" name="TextBox 1"/>
            <p:cNvSpPr txBox="1">
              <a:spLocks noChangeArrowheads="1"/>
            </p:cNvSpPr>
            <p:nvPr/>
          </p:nvSpPr>
          <p:spPr bwMode="auto">
            <a:xfrm>
              <a:off x="9599046" y="3407793"/>
              <a:ext cx="929742" cy="2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700"/>
                </a:lnSpc>
              </a:pPr>
              <a:r>
                <a:rPr lang="en-US" altLang="zh-CN" b="1" dirty="0">
                  <a:solidFill>
                    <a:srgbClr val="FFFFFF"/>
                  </a:solidFill>
                  <a:latin typeface="Times New Roman" panose="02020603050405020304" pitchFamily="18" charset="0"/>
                  <a:cs typeface="Times New Roman" panose="02020603050405020304" pitchFamily="18" charset="0"/>
                </a:rPr>
                <a:t>单元测试</a:t>
              </a:r>
            </a:p>
          </p:txBody>
        </p:sp>
        <p:sp>
          <p:nvSpPr>
            <p:cNvPr id="24" name="TextBox 1"/>
            <p:cNvSpPr txBox="1">
              <a:spLocks noChangeArrowheads="1"/>
            </p:cNvSpPr>
            <p:nvPr/>
          </p:nvSpPr>
          <p:spPr bwMode="auto">
            <a:xfrm>
              <a:off x="8493467" y="42078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dirty="0">
                  <a:solidFill>
                    <a:srgbClr val="FF3300"/>
                  </a:solidFill>
                  <a:latin typeface="Times New Roman" panose="02020603050405020304" pitchFamily="18" charset="0"/>
                  <a:cs typeface="Times New Roman" panose="02020603050405020304" pitchFamily="18" charset="0"/>
                </a:rPr>
                <a:t>单元测试</a:t>
              </a:r>
            </a:p>
          </p:txBody>
        </p:sp>
        <p:sp>
          <p:nvSpPr>
            <p:cNvPr id="25" name="TextBox 1"/>
            <p:cNvSpPr txBox="1">
              <a:spLocks noChangeArrowheads="1"/>
            </p:cNvSpPr>
            <p:nvPr/>
          </p:nvSpPr>
          <p:spPr bwMode="auto">
            <a:xfrm>
              <a:off x="9665051" y="50079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dirty="0">
                  <a:solidFill>
                    <a:srgbClr val="65FF33"/>
                  </a:solidFill>
                  <a:latin typeface="Times New Roman" panose="02020603050405020304" pitchFamily="18" charset="0"/>
                  <a:cs typeface="Times New Roman" panose="02020603050405020304" pitchFamily="18" charset="0"/>
                </a:rPr>
                <a:t>单元测试</a:t>
              </a:r>
            </a:p>
          </p:txBody>
        </p:sp>
        <p:sp>
          <p:nvSpPr>
            <p:cNvPr id="26" name="TextBox 1"/>
            <p:cNvSpPr txBox="1">
              <a:spLocks noChangeArrowheads="1"/>
            </p:cNvSpPr>
            <p:nvPr/>
          </p:nvSpPr>
          <p:spPr bwMode="auto">
            <a:xfrm>
              <a:off x="7437391" y="500799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lang="en-US" altLang="zh-CN" b="1" dirty="0">
                  <a:solidFill>
                    <a:srgbClr val="EEECE1"/>
                  </a:solidFill>
                  <a:latin typeface="Times New Roman" panose="02020603050405020304" pitchFamily="18" charset="0"/>
                  <a:cs typeface="Times New Roman" panose="02020603050405020304" pitchFamily="18" charset="0"/>
                </a:rPr>
                <a:t>单元测试</a:t>
              </a:r>
            </a:p>
          </p:txBody>
        </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585" y="4730539"/>
            <a:ext cx="3672408" cy="1519154"/>
          </a:xfrm>
          <a:prstGeom prst="rect">
            <a:avLst/>
          </a:prstGeom>
        </p:spPr>
      </p:pic>
      <p:sp>
        <p:nvSpPr>
          <p:cNvPr id="32" name="下箭头 31"/>
          <p:cNvSpPr/>
          <p:nvPr/>
        </p:nvSpPr>
        <p:spPr>
          <a:xfrm rot="2648252">
            <a:off x="4572051" y="3828989"/>
            <a:ext cx="396044" cy="983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93331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latin typeface="微软雅黑" panose="020B0503020204020204" pitchFamily="34" charset="-122"/>
                <a:ea typeface="微软雅黑" panose="020B0503020204020204" pitchFamily="34" charset="-122"/>
                <a:sym typeface="+mn-ea"/>
              </a:rPr>
              <a:t>按开发阶段分类</a:t>
            </a:r>
            <a:endParaRPr lang="zh-CN" altLang="en-US" sz="3600" dirty="0">
              <a:sym typeface="+mn-ea"/>
            </a:endParaRPr>
          </a:p>
        </p:txBody>
      </p:sp>
      <p:sp>
        <p:nvSpPr>
          <p:cNvPr id="26627" name="内容占位符 2"/>
          <p:cNvSpPr txBox="1"/>
          <p:nvPr/>
        </p:nvSpPr>
        <p:spPr bwMode="auto">
          <a:xfrm>
            <a:off x="457200" y="1939290"/>
            <a:ext cx="8229600" cy="317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50000"/>
              </a:lnSpc>
            </a:pPr>
            <a:r>
              <a:rPr lang="en-US" altLang="zh-CN" sz="2000" dirty="0" err="1">
                <a:latin typeface="Times New Roman" panose="02020603050405020304" pitchFamily="18" charset="0"/>
                <a:cs typeface="Times New Roman" panose="02020603050405020304" pitchFamily="18" charset="0"/>
                <a:sym typeface="+mn-ea"/>
              </a:rPr>
              <a:t>系统测试</a:t>
            </a:r>
            <a:r>
              <a:rPr lang="en-US" altLang="zh-CN" sz="2000" dirty="0">
                <a:solidFill>
                  <a:srgbClr val="000000"/>
                </a:solidFill>
                <a:latin typeface="Times New Roman" panose="02020603050405020304" pitchFamily="18" charset="0"/>
                <a:cs typeface="Times New Roman" panose="02020603050405020304" pitchFamily="18" charset="0"/>
                <a:sym typeface="+mn-ea"/>
              </a:rPr>
              <a:t>(system</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solidFill>
                  <a:srgbClr val="000000"/>
                </a:solidFill>
                <a:latin typeface="Times New Roman" panose="02020603050405020304" pitchFamily="18" charset="0"/>
                <a:cs typeface="Times New Roman" panose="02020603050405020304" pitchFamily="18" charset="0"/>
                <a:sym typeface="+mn-ea"/>
              </a:rPr>
              <a:t>testing)：</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zh-CN" sz="2000" dirty="0" err="1">
                <a:solidFill>
                  <a:srgbClr val="000000"/>
                </a:solidFill>
                <a:latin typeface="Times New Roman" panose="02020603050405020304" pitchFamily="18" charset="0"/>
                <a:cs typeface="Times New Roman" panose="02020603050405020304" pitchFamily="18" charset="0"/>
                <a:sym typeface="+mn-ea"/>
              </a:rPr>
              <a:t>指的是将整个软件系统看为一个整体进行测试，包括对功能、性能、以及软件所运行的软硬件环境进行测试</a:t>
            </a:r>
            <a:r>
              <a:rPr lang="en-US" altLang="zh-CN" sz="2000" dirty="0">
                <a:solidFill>
                  <a:srgbClr val="000000"/>
                </a:solidFill>
                <a:latin typeface="Times New Roman" panose="02020603050405020304" pitchFamily="18" charset="0"/>
                <a:cs typeface="Times New Roman" panose="02020603050405020304" pitchFamily="18" charset="0"/>
                <a:sym typeface="+mn-ea"/>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altLang="zh-CN" sz="2000" dirty="0" err="1">
                <a:solidFill>
                  <a:srgbClr val="000000"/>
                </a:solidFill>
                <a:latin typeface="Times New Roman" panose="02020603050405020304" pitchFamily="18" charset="0"/>
                <a:cs typeface="Times New Roman" panose="02020603050405020304" pitchFamily="18" charset="0"/>
                <a:sym typeface="+mn-ea"/>
              </a:rPr>
              <a:t>系统测试</a:t>
            </a:r>
            <a:r>
              <a:rPr lang="zh-CN" altLang="en-US" sz="2000" dirty="0" err="1">
                <a:solidFill>
                  <a:srgbClr val="000000"/>
                </a:solidFill>
                <a:latin typeface="Times New Roman" panose="02020603050405020304" pitchFamily="18" charset="0"/>
                <a:cs typeface="Times New Roman" panose="02020603050405020304" pitchFamily="18" charset="0"/>
                <a:sym typeface="+mn-ea"/>
              </a:rPr>
              <a:t>在</a:t>
            </a:r>
            <a:r>
              <a:rPr lang="zh-CN" altLang="en-US" sz="2000" dirty="0">
                <a:solidFill>
                  <a:srgbClr val="000000"/>
                </a:solidFill>
                <a:latin typeface="Times New Roman" panose="02020603050405020304" pitchFamily="18" charset="0"/>
                <a:cs typeface="Times New Roman" panose="02020603050405020304" pitchFamily="18" charset="0"/>
                <a:sym typeface="+mn-ea"/>
              </a:rPr>
              <a:t>系统集成完毕后进行测试，前期主要测试系统的</a:t>
            </a:r>
            <a:r>
              <a:rPr lang="zh-CN" altLang="en-US" sz="2000" dirty="0">
                <a:solidFill>
                  <a:srgbClr val="FF0000"/>
                </a:solidFill>
                <a:latin typeface="Times New Roman" panose="02020603050405020304" pitchFamily="18" charset="0"/>
                <a:cs typeface="Times New Roman" panose="02020603050405020304" pitchFamily="18" charset="0"/>
                <a:sym typeface="+mn-ea"/>
              </a:rPr>
              <a:t>功能是否满足需求</a:t>
            </a:r>
            <a:r>
              <a:rPr lang="zh-CN" altLang="en-US" sz="2000" dirty="0">
                <a:solidFill>
                  <a:srgbClr val="000000"/>
                </a:solidFill>
                <a:latin typeface="Times New Roman" panose="02020603050405020304" pitchFamily="18" charset="0"/>
                <a:cs typeface="Times New Roman" panose="02020603050405020304" pitchFamily="18" charset="0"/>
                <a:sym typeface="+mn-ea"/>
              </a:rPr>
              <a:t>，后期主要测试系统运行的</a:t>
            </a:r>
            <a:r>
              <a:rPr lang="zh-CN" altLang="en-US" sz="2000" dirty="0">
                <a:solidFill>
                  <a:srgbClr val="FF0000"/>
                </a:solidFill>
                <a:latin typeface="Times New Roman" panose="02020603050405020304" pitchFamily="18" charset="0"/>
                <a:cs typeface="Times New Roman" panose="02020603050405020304" pitchFamily="18" charset="0"/>
                <a:sym typeface="+mn-ea"/>
              </a:rPr>
              <a:t>性能</a:t>
            </a:r>
            <a:r>
              <a:rPr lang="zh-CN" altLang="en-US" sz="2000" dirty="0">
                <a:solidFill>
                  <a:srgbClr val="000000"/>
                </a:solidFill>
                <a:latin typeface="Times New Roman" panose="02020603050405020304" pitchFamily="18" charset="0"/>
                <a:cs typeface="Times New Roman" panose="02020603050405020304" pitchFamily="18" charset="0"/>
                <a:sym typeface="+mn-ea"/>
              </a:rPr>
              <a:t>是否满足</a:t>
            </a:r>
            <a:r>
              <a:rPr lang="en-US" altLang="zh-CN" sz="2000" dirty="0" err="1">
                <a:solidFill>
                  <a:srgbClr val="000000"/>
                </a:solidFill>
                <a:latin typeface="Times New Roman" panose="02020603050405020304" pitchFamily="18" charset="0"/>
                <a:cs typeface="Times New Roman" panose="02020603050405020304" pitchFamily="18" charset="0"/>
                <a:sym typeface="+mn-ea"/>
              </a:rPr>
              <a:t>需求，以及系统在不同的软硬件环境中的</a:t>
            </a:r>
            <a:r>
              <a:rPr lang="en-US" altLang="zh-CN" sz="2000" dirty="0" err="1">
                <a:solidFill>
                  <a:srgbClr val="FF0000"/>
                </a:solidFill>
                <a:latin typeface="Times New Roman" panose="02020603050405020304" pitchFamily="18" charset="0"/>
                <a:cs typeface="Times New Roman" panose="02020603050405020304" pitchFamily="18" charset="0"/>
                <a:sym typeface="+mn-ea"/>
              </a:rPr>
              <a:t>兼容性</a:t>
            </a:r>
            <a:r>
              <a:rPr lang="en-US" altLang="zh-CN" sz="2000" dirty="0" err="1">
                <a:solidFill>
                  <a:srgbClr val="000000"/>
                </a:solidFill>
                <a:latin typeface="Times New Roman" panose="02020603050405020304" pitchFamily="18" charset="0"/>
                <a:cs typeface="Times New Roman" panose="02020603050405020304" pitchFamily="18" charset="0"/>
                <a:sym typeface="+mn-ea"/>
              </a:rPr>
              <a:t>等</a:t>
            </a:r>
            <a:r>
              <a:rPr lang="zh-CN" altLang="en-US" sz="2000" dirty="0">
                <a:solidFill>
                  <a:srgbClr val="000000"/>
                </a:solidFill>
                <a:latin typeface="Times New Roman" panose="02020603050405020304" pitchFamily="18" charset="0"/>
                <a:cs typeface="Times New Roman" panose="02020603050405020304" pitchFamily="18" charset="0"/>
                <a:sym typeface="+mn-ea"/>
              </a:rPr>
              <a:t>。</a:t>
            </a:r>
            <a:endParaRPr lang="zh-CN" altLang="en-US" sz="2000"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Bef>
                <a:spcPts val="0"/>
              </a:spcBef>
              <a:buClrTx/>
              <a:buNone/>
              <a:defRPr/>
            </a:pPr>
            <a:endParaRPr lang="en-US" altLang="zh-CN" sz="2000" dirty="0">
              <a:solidFill>
                <a:srgbClr val="000000"/>
              </a:solidFill>
              <a:latin typeface="Times New Roman" panose="02020603050405020304" pitchFamily="18" charset="0"/>
              <a:cs typeface="Times New Roman" panose="02020603050405020304" pitchFamily="18" charset="0"/>
            </a:endParaRPr>
          </a:p>
          <a:p>
            <a:pPr algn="just"/>
            <a:endParaRPr sz="2000"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按是否查看源代码</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黑盒测试</a:t>
            </a:r>
            <a:r>
              <a:rPr lang="zh-CN" altLang="en-US"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a:solidFill>
                  <a:srgbClr val="000000"/>
                </a:solidFill>
                <a:latin typeface="黑体" panose="02010609060101010101" pitchFamily="49" charset="-122"/>
                <a:cs typeface="Times New Roman" panose="02020603050405020304" pitchFamily="18" charset="0"/>
                <a:sym typeface="+mn-ea"/>
              </a:rPr>
              <a:t>black-box</a:t>
            </a:r>
            <a:r>
              <a:rPr lang="en-US" altLang="zh-CN" sz="2000" dirty="0">
                <a:latin typeface="黑体" panose="02010609060101010101" pitchFamily="49" charset="-122"/>
                <a:cs typeface="Times New Roman" panose="02020603050405020304" pitchFamily="18" charset="0"/>
                <a:sym typeface="+mn-ea"/>
              </a:rPr>
              <a:t>  </a:t>
            </a:r>
            <a:r>
              <a:rPr lang="en-US" altLang="zh-CN" sz="2000" dirty="0">
                <a:solidFill>
                  <a:srgbClr val="000000"/>
                </a:solidFill>
                <a:latin typeface="黑体" panose="02010609060101010101" pitchFamily="49" charset="-122"/>
                <a:cs typeface="Times New Roman" panose="02020603050405020304" pitchFamily="18" charset="0"/>
                <a:sym typeface="+mn-ea"/>
              </a:rPr>
              <a:t>testing</a:t>
            </a:r>
            <a:r>
              <a:rPr lang="zh-CN" altLang="en-US" sz="2000" dirty="0">
                <a:solidFill>
                  <a:srgbClr val="000000"/>
                </a:solidFill>
                <a:latin typeface="黑体" panose="02010609060101010101" pitchFamily="49" charset="-122"/>
                <a:cs typeface="Times New Roman" panose="02020603050405020304" pitchFamily="18" charset="0"/>
                <a:sym typeface="+mn-ea"/>
              </a:rPr>
              <a:t>）</a:t>
            </a:r>
            <a:endParaRPr lang="en-US" altLang="zh-CN" sz="2000" dirty="0">
              <a:solidFill>
                <a:srgbClr val="000000"/>
              </a:solidFill>
              <a:latin typeface="黑体" panose="02010609060101010101" pitchFamily="49" charset="-122"/>
              <a:cs typeface="Times New Roman" panose="02020603050405020304" pitchFamily="18" charset="0"/>
            </a:endParaRPr>
          </a:p>
          <a:p>
            <a:pPr lvl="1">
              <a:lnSpc>
                <a:spcPct val="140000"/>
              </a:lnSpc>
            </a:pPr>
            <a:r>
              <a:rPr lang="zh-CN" altLang="en-US" sz="2000" dirty="0">
                <a:latin typeface="黑体" panose="02010609060101010101" pitchFamily="49" charset="-122"/>
                <a:sym typeface="+mn-ea"/>
              </a:rPr>
              <a:t>又称数据驱动测试，完全不考虑程序内部结构和内部特性，注重于测试软件的功能需求，</a:t>
            </a:r>
            <a:r>
              <a:rPr lang="en-US" altLang="zh-CN" sz="2000" dirty="0" err="1">
                <a:latin typeface="黑体" panose="02010609060101010101" pitchFamily="49" charset="-122"/>
                <a:cs typeface="Times New Roman" panose="02020603050405020304" pitchFamily="18" charset="0"/>
                <a:sym typeface="+mn-ea"/>
              </a:rPr>
              <a:t>只关心软件的</a:t>
            </a:r>
            <a:r>
              <a:rPr lang="en-US" altLang="zh-CN" sz="2000" dirty="0" err="1">
                <a:solidFill>
                  <a:srgbClr val="FF0000"/>
                </a:solidFill>
                <a:latin typeface="黑体" panose="02010609060101010101" pitchFamily="49" charset="-122"/>
                <a:cs typeface="Times New Roman" panose="02020603050405020304" pitchFamily="18" charset="0"/>
                <a:sym typeface="+mn-ea"/>
              </a:rPr>
              <a:t>输入数据</a:t>
            </a:r>
            <a:r>
              <a:rPr lang="en-US" altLang="zh-CN" sz="2000" dirty="0" err="1">
                <a:latin typeface="黑体" panose="02010609060101010101" pitchFamily="49" charset="-122"/>
                <a:cs typeface="Times New Roman" panose="02020603050405020304" pitchFamily="18" charset="0"/>
                <a:sym typeface="+mn-ea"/>
              </a:rPr>
              <a:t>和</a:t>
            </a:r>
            <a:r>
              <a:rPr lang="en-US" altLang="zh-CN" sz="2000" dirty="0" err="1">
                <a:solidFill>
                  <a:srgbClr val="FF0000"/>
                </a:solidFill>
                <a:latin typeface="黑体" panose="02010609060101010101" pitchFamily="49" charset="-122"/>
                <a:cs typeface="Times New Roman" panose="02020603050405020304" pitchFamily="18" charset="0"/>
                <a:sym typeface="+mn-ea"/>
              </a:rPr>
              <a:t>输出数据</a:t>
            </a:r>
            <a:r>
              <a:rPr lang="en-US" altLang="zh-CN" sz="2000" dirty="0">
                <a:solidFill>
                  <a:srgbClr val="7E7E7E"/>
                </a:solidFill>
                <a:latin typeface="黑体" panose="02010609060101010101" pitchFamily="49" charset="-122"/>
                <a:cs typeface="Times New Roman" panose="02020603050405020304" pitchFamily="18" charset="0"/>
                <a:sym typeface="+mn-ea"/>
              </a:rPr>
              <a:t>。</a:t>
            </a:r>
            <a:endParaRPr lang="en-US" altLang="zh-CN" sz="2000" b="0" dirty="0">
              <a:solidFill>
                <a:srgbClr val="7E7E7E"/>
              </a:solidFill>
              <a:latin typeface="黑体" panose="02010609060101010101" pitchFamily="49" charset="-122"/>
              <a:cs typeface="Times New Roman" panose="02020603050405020304" pitchFamily="18" charset="0"/>
            </a:endParaRPr>
          </a:p>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白盒测试</a:t>
            </a:r>
            <a:r>
              <a:rPr lang="en-US" altLang="zh-CN" sz="2000" dirty="0" err="1">
                <a:solidFill>
                  <a:srgbClr val="000000"/>
                </a:solidFill>
                <a:latin typeface="黑体" panose="02010609060101010101" pitchFamily="49" charset="-122"/>
                <a:cs typeface="Times New Roman" panose="02020603050405020304" pitchFamily="18" charset="0"/>
                <a:sym typeface="+mn-ea"/>
              </a:rPr>
              <a:t>（white-box</a:t>
            </a:r>
            <a:r>
              <a:rPr lang="en-US" altLang="zh-CN" sz="2000" dirty="0">
                <a:latin typeface="黑体" panose="02010609060101010101" pitchFamily="49" charset="-122"/>
                <a:cs typeface="Times New Roman" panose="02020603050405020304" pitchFamily="18" charset="0"/>
                <a:sym typeface="+mn-ea"/>
              </a:rPr>
              <a:t>  </a:t>
            </a:r>
            <a:r>
              <a:rPr lang="en-US" altLang="zh-CN" sz="2000" dirty="0">
                <a:solidFill>
                  <a:srgbClr val="000000"/>
                </a:solidFill>
                <a:latin typeface="黑体" panose="02010609060101010101" pitchFamily="49" charset="-122"/>
                <a:cs typeface="Times New Roman" panose="02020603050405020304" pitchFamily="18" charset="0"/>
                <a:sym typeface="+mn-ea"/>
              </a:rPr>
              <a:t>testing）</a:t>
            </a:r>
            <a:endParaRPr lang="en-US" altLang="zh-CN" sz="2000" dirty="0">
              <a:solidFill>
                <a:srgbClr val="000000"/>
              </a:solidFill>
              <a:latin typeface="黑体" panose="02010609060101010101" pitchFamily="49" charset="-122"/>
              <a:cs typeface="Times New Roman" panose="02020603050405020304" pitchFamily="18" charset="0"/>
            </a:endParaRPr>
          </a:p>
          <a:p>
            <a:pPr lvl="1">
              <a:lnSpc>
                <a:spcPct val="140000"/>
              </a:lnSpc>
            </a:pPr>
            <a:r>
              <a:rPr lang="en-US" altLang="zh-CN" sz="2000" dirty="0" err="1">
                <a:solidFill>
                  <a:srgbClr val="000000"/>
                </a:solidFill>
                <a:latin typeface="黑体" panose="02010609060101010101" pitchFamily="49" charset="-122"/>
                <a:cs typeface="Times New Roman" panose="02020603050405020304" pitchFamily="18" charset="0"/>
                <a:sym typeface="+mn-ea"/>
              </a:rPr>
              <a:t>指的是把盒子打</a:t>
            </a:r>
            <a:r>
              <a:rPr lang="zh-CN" altLang="en-US" sz="2000" dirty="0">
                <a:solidFill>
                  <a:srgbClr val="000000"/>
                </a:solidFill>
                <a:latin typeface="黑体" panose="02010609060101010101" pitchFamily="49" charset="-122"/>
                <a:cs typeface="Times New Roman" panose="02020603050405020304" pitchFamily="18" charset="0"/>
                <a:sym typeface="+mn-ea"/>
              </a:rPr>
              <a:t>开</a:t>
            </a:r>
            <a:r>
              <a:rPr lang="en-US" altLang="zh-CN" sz="2000" dirty="0">
                <a:solidFill>
                  <a:srgbClr val="000000"/>
                </a:solidFill>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去研究里面的源代码和程序结构</a:t>
            </a:r>
            <a:r>
              <a:rPr lang="en-US" altLang="zh-CN" sz="2000" dirty="0">
                <a:solidFill>
                  <a:srgbClr val="7E7E7E"/>
                </a:solidFill>
                <a:latin typeface="黑体" panose="02010609060101010101" pitchFamily="49" charset="-122"/>
                <a:cs typeface="Times New Roman" panose="02020603050405020304" pitchFamily="18" charset="0"/>
                <a:sym typeface="+mn-ea"/>
              </a:rPr>
              <a:t>。</a:t>
            </a:r>
            <a:endParaRPr lang="en-US" altLang="zh-CN" sz="2000" dirty="0">
              <a:solidFill>
                <a:srgbClr val="7E7E7E"/>
              </a:solidFill>
              <a:latin typeface="黑体" panose="02010609060101010101" pitchFamily="49" charset="-122"/>
              <a:cs typeface="Times New Roman" panose="02020603050405020304" pitchFamily="18" charset="0"/>
            </a:endParaRPr>
          </a:p>
          <a:p>
            <a:pPr algn="just">
              <a:lnSpc>
                <a:spcPct val="140000"/>
              </a:lnSpc>
            </a:pPr>
            <a:endParaRPr lang="en-US" altLang="zh-CN" sz="2000" b="0" dirty="0">
              <a:solidFill>
                <a:srgbClr val="7E7E7E"/>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latin typeface="黑体" panose="02010609060101010101" pitchFamily="49" charset="-122"/>
            </a:endParaRPr>
          </a:p>
          <a:p>
            <a:pPr algn="just">
              <a:lnSpc>
                <a:spcPct val="140000"/>
              </a:lnSpc>
            </a:pPr>
            <a:endParaRPr sz="2000">
              <a:latin typeface="黑体" panose="02010609060101010101" pitchFamily="49" charset="-122"/>
              <a:sym typeface="+mn-ea"/>
            </a:endParaRPr>
          </a:p>
        </p:txBody>
      </p:sp>
      <p:grpSp>
        <p:nvGrpSpPr>
          <p:cNvPr id="2" name="组合 1"/>
          <p:cNvGrpSpPr/>
          <p:nvPr/>
        </p:nvGrpSpPr>
        <p:grpSpPr>
          <a:xfrm>
            <a:off x="968648" y="4018291"/>
            <a:ext cx="3679061" cy="2192960"/>
            <a:chOff x="3483824" y="-27384"/>
            <a:chExt cx="3968496" cy="274320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824" y="-27384"/>
              <a:ext cx="3968496" cy="2743200"/>
            </a:xfrm>
            <a:prstGeom prst="rect">
              <a:avLst/>
            </a:prstGeom>
          </p:spPr>
        </p:pic>
        <p:sp>
          <p:nvSpPr>
            <p:cNvPr id="5" name="TextBox 1"/>
            <p:cNvSpPr txBox="1">
              <a:spLocks noChangeArrowheads="1"/>
            </p:cNvSpPr>
            <p:nvPr/>
          </p:nvSpPr>
          <p:spPr bwMode="auto">
            <a:xfrm>
              <a:off x="4351740" y="123528"/>
              <a:ext cx="892611"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dirty="0" err="1">
                  <a:solidFill>
                    <a:srgbClr val="00009A"/>
                  </a:solidFill>
                  <a:latin typeface="微软雅黑" panose="020B0503020204020204" pitchFamily="34" charset="-122"/>
                  <a:ea typeface="微软雅黑" panose="020B0503020204020204" pitchFamily="34" charset="-122"/>
                </a:rPr>
                <a:t>客户需求</a:t>
              </a:r>
              <a:endParaRPr lang="en-US" altLang="zh-CN" b="1" dirty="0">
                <a:solidFill>
                  <a:srgbClr val="00009A"/>
                </a:solidFill>
                <a:latin typeface="微软雅黑" panose="020B0503020204020204" pitchFamily="34" charset="-122"/>
                <a:ea typeface="微软雅黑" panose="020B0503020204020204" pitchFamily="34" charset="-122"/>
              </a:endParaRPr>
            </a:p>
          </p:txBody>
        </p:sp>
        <p:sp>
          <p:nvSpPr>
            <p:cNvPr id="6" name="TextBox 1"/>
            <p:cNvSpPr txBox="1">
              <a:spLocks noChangeArrowheads="1"/>
            </p:cNvSpPr>
            <p:nvPr/>
          </p:nvSpPr>
          <p:spPr bwMode="auto">
            <a:xfrm>
              <a:off x="6485340" y="275927"/>
              <a:ext cx="446306"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输出</a:t>
              </a:r>
            </a:p>
          </p:txBody>
        </p:sp>
        <p:sp>
          <p:nvSpPr>
            <p:cNvPr id="7" name="TextBox 1"/>
            <p:cNvSpPr txBox="1">
              <a:spLocks noChangeArrowheads="1"/>
            </p:cNvSpPr>
            <p:nvPr/>
          </p:nvSpPr>
          <p:spPr bwMode="auto">
            <a:xfrm>
              <a:off x="5697940" y="2015828"/>
              <a:ext cx="892611"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事件驱动</a:t>
              </a:r>
            </a:p>
          </p:txBody>
        </p:sp>
        <p:sp>
          <p:nvSpPr>
            <p:cNvPr id="8" name="TextBox 1"/>
            <p:cNvSpPr txBox="1">
              <a:spLocks noChangeArrowheads="1"/>
            </p:cNvSpPr>
            <p:nvPr/>
          </p:nvSpPr>
          <p:spPr bwMode="auto">
            <a:xfrm>
              <a:off x="3627840" y="1469728"/>
              <a:ext cx="446306" cy="29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500"/>
                </a:lnSpc>
              </a:pPr>
              <a:r>
                <a:rPr lang="en-US" altLang="zh-CN" b="1">
                  <a:solidFill>
                    <a:srgbClr val="00009A"/>
                  </a:solidFill>
                  <a:latin typeface="微软雅黑" panose="020B0503020204020204" pitchFamily="34" charset="-122"/>
                  <a:ea typeface="微软雅黑" panose="020B0503020204020204" pitchFamily="34" charset="-122"/>
                </a:rPr>
                <a:t>输入</a:t>
              </a:r>
            </a:p>
          </p:txBody>
        </p:sp>
      </p:gr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0619" y="3843996"/>
            <a:ext cx="3240360" cy="24761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按是否查看源代码</a:t>
            </a:r>
            <a:endParaRPr lang="zh-CN" altLang="en-US" sz="3600">
              <a:sym typeface="+mn-ea"/>
            </a:endParaRP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zh-CN" sz="2000" dirty="0">
                <a:sym typeface="+mn-ea"/>
              </a:rPr>
              <a:t>在软件公司，往往采用黑盒测试</a:t>
            </a:r>
            <a:r>
              <a:rPr lang="en-US" altLang="zh-CN" sz="2000" dirty="0">
                <a:sym typeface="+mn-ea"/>
              </a:rPr>
              <a:t>&amp;</a:t>
            </a:r>
            <a:r>
              <a:rPr lang="zh-CN" altLang="zh-CN" sz="2000" dirty="0">
                <a:sym typeface="+mn-ea"/>
              </a:rPr>
              <a:t>白盒测试相结合的方式。</a:t>
            </a:r>
            <a:endParaRPr lang="zh-CN" altLang="zh-CN" sz="2000" dirty="0"/>
          </a:p>
          <a:p>
            <a:pPr lvl="1">
              <a:lnSpc>
                <a:spcPct val="140000"/>
              </a:lnSpc>
            </a:pPr>
            <a:r>
              <a:rPr lang="zh-CN" altLang="zh-CN" sz="2000" dirty="0">
                <a:sym typeface="+mn-ea"/>
              </a:rPr>
              <a:t>软件的整体</a:t>
            </a:r>
            <a:r>
              <a:rPr lang="zh-CN" altLang="zh-CN" sz="2000" b="1" dirty="0">
                <a:solidFill>
                  <a:srgbClr val="FF0000"/>
                </a:solidFill>
                <a:sym typeface="+mn-ea"/>
              </a:rPr>
              <a:t>功能</a:t>
            </a:r>
            <a:r>
              <a:rPr lang="zh-CN" altLang="zh-CN" sz="2000" dirty="0">
                <a:sym typeface="+mn-ea"/>
              </a:rPr>
              <a:t>和性能进行黑盒测试</a:t>
            </a:r>
            <a:endParaRPr lang="zh-CN" altLang="zh-CN" sz="2000" dirty="0"/>
          </a:p>
          <a:p>
            <a:pPr lvl="1">
              <a:lnSpc>
                <a:spcPct val="140000"/>
              </a:lnSpc>
            </a:pPr>
            <a:r>
              <a:rPr lang="zh-CN" altLang="zh-CN" sz="2000" dirty="0">
                <a:sym typeface="+mn-ea"/>
              </a:rPr>
              <a:t>软件的源代码采用白盒测试</a:t>
            </a:r>
            <a:endParaRPr lang="zh-CN" altLang="zh-CN" sz="2000" dirty="0"/>
          </a:p>
          <a:p>
            <a:pPr algn="just"/>
            <a:endParaRPr sz="2000" dirty="0">
              <a:sym typeface="+mn-ea"/>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0" y="2877185"/>
            <a:ext cx="8166100" cy="3278505"/>
          </a:xfrm>
          <a:prstGeom prst="rect">
            <a:avLst/>
          </a:prstGeom>
        </p:spPr>
      </p:pic>
      <p:sp>
        <p:nvSpPr>
          <p:cNvPr id="15" name="TextBox 1"/>
          <p:cNvSpPr txBox="1">
            <a:spLocks noChangeArrowheads="1"/>
          </p:cNvSpPr>
          <p:nvPr/>
        </p:nvSpPr>
        <p:spPr bwMode="auto">
          <a:xfrm>
            <a:off x="1161480" y="5354126"/>
            <a:ext cx="6159500"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4445000" algn="l"/>
              </a:tabLst>
              <a:defRPr>
                <a:solidFill>
                  <a:schemeClr val="tx1"/>
                </a:solidFill>
                <a:latin typeface="Arial" panose="020B0604020202020204" pitchFamily="34" charset="0"/>
                <a:ea typeface="宋体" panose="02010600030101010101" pitchFamily="2" charset="-122"/>
              </a:defRPr>
            </a:lvl1pPr>
            <a:lvl2pPr marL="742950" indent="-285750">
              <a:tabLst>
                <a:tab pos="4445000" algn="l"/>
              </a:tabLst>
              <a:defRPr>
                <a:solidFill>
                  <a:schemeClr val="tx1"/>
                </a:solidFill>
                <a:latin typeface="Arial" panose="020B0604020202020204" pitchFamily="34" charset="0"/>
                <a:ea typeface="宋体" panose="02010600030101010101" pitchFamily="2" charset="-122"/>
              </a:defRPr>
            </a:lvl2pPr>
            <a:lvl3pPr marL="1143000" indent="-228600">
              <a:tabLst>
                <a:tab pos="4445000" algn="l"/>
              </a:tabLst>
              <a:defRPr>
                <a:solidFill>
                  <a:schemeClr val="tx1"/>
                </a:solidFill>
                <a:latin typeface="Arial" panose="020B0604020202020204" pitchFamily="34" charset="0"/>
                <a:ea typeface="宋体" panose="02010600030101010101" pitchFamily="2" charset="-122"/>
              </a:defRPr>
            </a:lvl3pPr>
            <a:lvl4pPr marL="1600200" indent="-228600">
              <a:tabLst>
                <a:tab pos="4445000" algn="l"/>
              </a:tabLst>
              <a:defRPr>
                <a:solidFill>
                  <a:schemeClr val="tx1"/>
                </a:solidFill>
                <a:latin typeface="Arial" panose="020B0604020202020204" pitchFamily="34" charset="0"/>
                <a:ea typeface="宋体" panose="02010600030101010101" pitchFamily="2" charset="-122"/>
              </a:defRPr>
            </a:lvl4pPr>
            <a:lvl5pPr marL="2057400" indent="-228600">
              <a:tabLst>
                <a:tab pos="44450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4445000" algn="l"/>
              </a:tabLst>
              <a:defRPr>
                <a:solidFill>
                  <a:schemeClr val="tx1"/>
                </a:solidFill>
                <a:latin typeface="Arial" panose="020B0604020202020204" pitchFamily="34" charset="0"/>
                <a:ea typeface="宋体" panose="02010600030101010101" pitchFamily="2" charset="-122"/>
              </a:defRPr>
            </a:lvl9pPr>
          </a:lstStyle>
          <a:p>
            <a:pPr>
              <a:spcBef>
                <a:spcPts val="600"/>
              </a:spcBef>
            </a:pPr>
            <a:r>
              <a:rPr lang="en-US" altLang="zh-CN" dirty="0" err="1">
                <a:latin typeface="微软雅黑" panose="020B0503020204020204" pitchFamily="34" charset="-122"/>
                <a:ea typeface="微软雅黑" panose="020B0503020204020204" pitchFamily="34" charset="-122"/>
              </a:rPr>
              <a:t>白盒测试工程师</a:t>
            </a:r>
          </a:p>
          <a:p>
            <a:pPr>
              <a:spcBef>
                <a:spcPts val="600"/>
              </a:spcBef>
            </a:pPr>
            <a:r>
              <a:rPr lang="en-US" altLang="zh-CN" sz="2000" dirty="0">
                <a:latin typeface="Calibri" panose="020F0502020204030204" charset="0"/>
              </a:rPr>
              <a:t>	  </a:t>
            </a:r>
            <a:r>
              <a:rPr lang="en-US" altLang="zh-CN" dirty="0" err="1">
                <a:latin typeface="微软雅黑" panose="020B0503020204020204" pitchFamily="34" charset="-122"/>
                <a:ea typeface="微软雅黑" panose="020B0503020204020204" pitchFamily="34" charset="-122"/>
              </a:rPr>
              <a:t>黑盒测试工程师</a:t>
            </a:r>
            <a:endParaRPr lang="en-US" altLang="zh-CN" dirty="0">
              <a:latin typeface="微软雅黑" panose="020B0503020204020204" pitchFamily="34" charset="-122"/>
              <a:ea typeface="微软雅黑" panose="020B0503020204020204" pitchFamily="34" charset="-122"/>
            </a:endParaRPr>
          </a:p>
        </p:txBody>
      </p:sp>
      <p:sp>
        <p:nvSpPr>
          <p:cNvPr id="16" name="TextBox 1"/>
          <p:cNvSpPr txBox="1">
            <a:spLocks noChangeArrowheads="1"/>
          </p:cNvSpPr>
          <p:nvPr/>
        </p:nvSpPr>
        <p:spPr bwMode="auto">
          <a:xfrm>
            <a:off x="5435600" y="3019341"/>
            <a:ext cx="2641600" cy="49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600"/>
              </a:lnSpc>
            </a:pPr>
            <a:r>
              <a:rPr lang="en-US" altLang="zh-CN" sz="1600" dirty="0" err="1">
                <a:solidFill>
                  <a:srgbClr val="C00000"/>
                </a:solidFill>
                <a:latin typeface="Times New Roman" panose="02020603050405020304" pitchFamily="18" charset="0"/>
                <a:cs typeface="Times New Roman" panose="02020603050405020304" pitchFamily="18" charset="0"/>
              </a:rPr>
              <a:t>按照所从事软件测试的种类</a:t>
            </a:r>
            <a:r>
              <a:rPr lang="en-US" altLang="zh-CN" sz="1600" dirty="0">
                <a:solidFill>
                  <a:srgbClr val="C00000"/>
                </a:solidFill>
                <a:latin typeface="Times New Roman" panose="02020603050405020304" pitchFamily="18" charset="0"/>
                <a:cs typeface="Times New Roman" panose="02020603050405020304" pitchFamily="18" charset="0"/>
              </a:rPr>
              <a:t>，</a:t>
            </a:r>
          </a:p>
          <a:p>
            <a:pPr>
              <a:lnSpc>
                <a:spcPts val="1900"/>
              </a:lnSpc>
            </a:pPr>
            <a:r>
              <a:rPr lang="en-US" altLang="zh-CN" sz="1600" dirty="0" err="1">
                <a:solidFill>
                  <a:srgbClr val="C00000"/>
                </a:solidFill>
                <a:latin typeface="Times New Roman" panose="02020603050405020304" pitchFamily="18" charset="0"/>
                <a:cs typeface="Times New Roman" panose="02020603050405020304" pitchFamily="18" charset="0"/>
              </a:rPr>
              <a:t>谁更加厉害一</a:t>
            </a:r>
            <a:r>
              <a:rPr lang="zh-CN" altLang="en-US" sz="1600" dirty="0">
                <a:solidFill>
                  <a:srgbClr val="C00000"/>
                </a:solidFill>
                <a:latin typeface="Times New Roman" panose="02020603050405020304" pitchFamily="18" charset="0"/>
                <a:cs typeface="Times New Roman" panose="02020603050405020304" pitchFamily="18" charset="0"/>
              </a:rPr>
              <a:t>点？</a:t>
            </a:r>
            <a:endParaRPr lang="en-US" altLang="zh-CN" sz="1600" dirty="0">
              <a:solidFill>
                <a:srgbClr val="C00000"/>
              </a:solidFill>
              <a:latin typeface="Times New Roman" panose="02020603050405020304" pitchFamily="18" charset="0"/>
              <a:cs typeface="Times New Roman" panose="02020603050405020304" pitchFamily="18" charset="0"/>
            </a:endParaRPr>
          </a:p>
        </p:txBody>
      </p:sp>
      <p:sp>
        <p:nvSpPr>
          <p:cNvPr id="17" name="TextBox 1"/>
          <p:cNvSpPr txBox="1">
            <a:spLocks noChangeArrowheads="1"/>
          </p:cNvSpPr>
          <p:nvPr/>
        </p:nvSpPr>
        <p:spPr bwMode="auto">
          <a:xfrm>
            <a:off x="5272916" y="4100939"/>
            <a:ext cx="232537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900"/>
              </a:lnSpc>
            </a:pPr>
            <a:r>
              <a:rPr lang="zh-CN" altLang="en-US" sz="1600" dirty="0">
                <a:solidFill>
                  <a:srgbClr val="C00000"/>
                </a:solidFill>
                <a:latin typeface="Times New Roman" panose="02020603050405020304" pitchFamily="18" charset="0"/>
                <a:cs typeface="Times New Roman" panose="02020603050405020304" pitchFamily="18" charset="0"/>
              </a:rPr>
              <a:t>你想做黑盒还是白盒测试</a:t>
            </a:r>
            <a:r>
              <a:rPr lang="en-US" altLang="zh-CN" sz="1600" dirty="0">
                <a:solidFill>
                  <a:srgbClr val="C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a:t>
            </a:r>
            <a:endParaRPr lang="zh-CN" altLang="en-US" sz="3600">
              <a:sym typeface="+mn-ea"/>
            </a:endParaRPr>
          </a:p>
        </p:txBody>
      </p:sp>
      <p:sp>
        <p:nvSpPr>
          <p:cNvPr id="26627" name="内容占位符 2"/>
          <p:cNvSpPr txBox="1"/>
          <p:nvPr/>
        </p:nvSpPr>
        <p:spPr bwMode="auto">
          <a:xfrm>
            <a:off x="607695" y="1298575"/>
            <a:ext cx="3927475" cy="255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10000"/>
              </a:lnSpc>
            </a:pPr>
            <a:r>
              <a:rPr lang="zh-CN" altLang="en-US" sz="2000" dirty="0">
                <a:sym typeface="+mn-ea"/>
              </a:rPr>
              <a:t>黑盒测试能发现以下几类错误：</a:t>
            </a:r>
            <a:endParaRPr lang="en-US" altLang="zh-CN" sz="2000" dirty="0"/>
          </a:p>
          <a:p>
            <a:pPr lvl="1">
              <a:lnSpc>
                <a:spcPct val="110000"/>
              </a:lnSpc>
            </a:pPr>
            <a:r>
              <a:rPr lang="zh-CN" altLang="en-US" sz="2000" dirty="0">
                <a:sym typeface="+mn-ea"/>
              </a:rPr>
              <a:t>功能不对或功能遗漏。</a:t>
            </a:r>
            <a:endParaRPr lang="zh-CN" altLang="en-US" sz="2000" dirty="0"/>
          </a:p>
          <a:p>
            <a:pPr lvl="1">
              <a:lnSpc>
                <a:spcPct val="110000"/>
              </a:lnSpc>
            </a:pPr>
            <a:r>
              <a:rPr lang="zh-CN" altLang="en-US" sz="2000" dirty="0">
                <a:sym typeface="+mn-ea"/>
              </a:rPr>
              <a:t>界面错误。</a:t>
            </a:r>
            <a:endParaRPr lang="zh-CN" altLang="en-US" sz="2000" dirty="0"/>
          </a:p>
          <a:p>
            <a:pPr lvl="1">
              <a:lnSpc>
                <a:spcPct val="110000"/>
              </a:lnSpc>
            </a:pPr>
            <a:r>
              <a:rPr lang="zh-CN" altLang="en-US" sz="2000" dirty="0">
                <a:sym typeface="+mn-ea"/>
              </a:rPr>
              <a:t>数据库访问或者处理错误。</a:t>
            </a:r>
            <a:endParaRPr lang="zh-CN" altLang="en-US" sz="2000" dirty="0"/>
          </a:p>
          <a:p>
            <a:pPr lvl="1">
              <a:lnSpc>
                <a:spcPct val="110000"/>
              </a:lnSpc>
            </a:pPr>
            <a:r>
              <a:rPr lang="zh-CN" altLang="en-US" sz="2000" dirty="0">
                <a:sym typeface="+mn-ea"/>
              </a:rPr>
              <a:t>性能问题。</a:t>
            </a:r>
            <a:endParaRPr lang="zh-CN" altLang="en-US" sz="2000" dirty="0"/>
          </a:p>
          <a:p>
            <a:pPr algn="just"/>
            <a:endParaRPr sz="2000" dirty="0">
              <a:sym typeface="+mn-ea"/>
            </a:endParaRPr>
          </a:p>
        </p:txBody>
      </p:sp>
      <p:sp>
        <p:nvSpPr>
          <p:cNvPr id="4" name="矩形 3"/>
          <p:cNvSpPr/>
          <p:nvPr/>
        </p:nvSpPr>
        <p:spPr>
          <a:xfrm>
            <a:off x="607695" y="3850005"/>
            <a:ext cx="8002905" cy="25006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228600" indent="-431800" algn="just">
              <a:spcBef>
                <a:spcPts val="600"/>
              </a:spcBef>
              <a:spcAft>
                <a:spcPts val="600"/>
              </a:spcAft>
              <a:buClr>
                <a:srgbClr val="0070C0"/>
              </a:buClr>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黑盒测试的优点</a:t>
            </a:r>
          </a:p>
          <a:p>
            <a:pPr marL="647700" lvl="1" indent="-360045" algn="just">
              <a:lnSpc>
                <a:spcPct val="110000"/>
              </a:lnSpc>
              <a:spcBef>
                <a:spcPts val="600"/>
              </a:spcBef>
              <a:spcAft>
                <a:spcPts val="600"/>
              </a:spcAft>
              <a:buClr>
                <a:srgbClr val="0070C0"/>
              </a:buClr>
              <a:buFont typeface="Wingdings" panose="05000000000000000000" pitchFamily="2" charset="2"/>
              <a:buChar char="Ø"/>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4683195" y="1298575"/>
            <a:ext cx="3959860" cy="22580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28600" indent="-431800" algn="just">
              <a:spcBef>
                <a:spcPts val="600"/>
              </a:spcBef>
              <a:spcAft>
                <a:spcPts val="600"/>
              </a:spcAft>
              <a:buClr>
                <a:srgbClr val="0070C0"/>
              </a:buClr>
              <a:buFont typeface="Wingdings" panose="05000000000000000000" pitchFamily="2" charset="2"/>
              <a:buChar char="u"/>
            </a:pPr>
            <a:r>
              <a:rPr lang="zh-CN" altLang="en-US" dirty="0">
                <a:solidFill>
                  <a:schemeClr val="tx1"/>
                </a:solidFill>
                <a:latin typeface="微软雅黑" panose="020B0503020204020204" pitchFamily="34" charset="-122"/>
                <a:ea typeface="微软雅黑" panose="020B0503020204020204" pitchFamily="34" charset="-122"/>
              </a:rPr>
              <a:t>黑盒测试的缺点</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不能测试程序内部特定部位；</a:t>
            </a: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如果程序未执行的代码无法发现；</a:t>
            </a:r>
            <a:endParaRPr lang="en-US" altLang="zh-CN" sz="1600" dirty="0">
              <a:solidFill>
                <a:schemeClr val="tx1"/>
              </a:solidFill>
              <a:latin typeface="微软雅黑" panose="020B0503020204020204" pitchFamily="34" charset="-122"/>
              <a:ea typeface="微软雅黑" panose="020B0503020204020204" pitchFamily="34" charset="-122"/>
            </a:endParaRPr>
          </a:p>
          <a:p>
            <a:pPr marL="647700" lvl="1" indent="-360045" algn="just">
              <a:lnSpc>
                <a:spcPct val="110000"/>
              </a:lnSpc>
              <a:spcBef>
                <a:spcPts val="600"/>
              </a:spcBef>
              <a:spcAft>
                <a:spcPts val="600"/>
              </a:spcAft>
              <a:buClr>
                <a:srgbClr val="0070C0"/>
              </a:buClr>
              <a:buFont typeface="Wingdings" panose="05000000000000000000" pitchFamily="2" charset="2"/>
              <a:buChar char="Ø"/>
            </a:pPr>
            <a:r>
              <a:rPr lang="zh-CN" altLang="en-US" sz="1600" dirty="0">
                <a:solidFill>
                  <a:schemeClr val="tx1"/>
                </a:solidFill>
                <a:latin typeface="微软雅黑" panose="020B0503020204020204" pitchFamily="34" charset="-122"/>
                <a:ea typeface="微软雅黑" panose="020B0503020204020204" pitchFamily="34" charset="-122"/>
              </a:rPr>
              <a:t>不可能做到穷举测试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latin typeface="微软雅黑" panose="020B0503020204020204" pitchFamily="34" charset="-122"/>
                <a:ea typeface="微软雅黑" panose="020B0503020204020204" pitchFamily="34" charset="-122"/>
                <a:sym typeface="+mn-ea"/>
              </a:rPr>
              <a:t>什么是测试</a:t>
            </a:r>
            <a:endParaRPr lang="zh-CN" altLang="en-US" sz="3600" dirty="0">
              <a:sym typeface="+mn-ea"/>
            </a:endParaRPr>
          </a:p>
        </p:txBody>
      </p:sp>
      <p:sp>
        <p:nvSpPr>
          <p:cNvPr id="6" name="文本框 5">
            <a:extLst>
              <a:ext uri="{FF2B5EF4-FFF2-40B4-BE49-F238E27FC236}">
                <a16:creationId xmlns:a16="http://schemas.microsoft.com/office/drawing/2014/main" id="{5D521168-99EF-4A66-A99F-15470811EF8C}"/>
              </a:ext>
            </a:extLst>
          </p:cNvPr>
          <p:cNvSpPr txBox="1"/>
          <p:nvPr/>
        </p:nvSpPr>
        <p:spPr>
          <a:xfrm>
            <a:off x="251520" y="1844824"/>
            <a:ext cx="8460432" cy="1200329"/>
          </a:xfrm>
          <a:prstGeom prst="rect">
            <a:avLst/>
          </a:prstGeom>
          <a:noFill/>
        </p:spPr>
        <p:txBody>
          <a:bodyPr wrap="square" rtlCol="0">
            <a:spAutoFit/>
          </a:bodyPr>
          <a:lstStyle/>
          <a:p>
            <a:r>
              <a:rPr lang="zh-CN" altLang="en-US" dirty="0"/>
              <a:t>（美国电器和电子工程师协会）</a:t>
            </a:r>
            <a:r>
              <a:rPr lang="en-US" altLang="zh-CN" dirty="0"/>
              <a:t>IEEE</a:t>
            </a:r>
            <a:r>
              <a:rPr lang="zh-CN" altLang="en-US" dirty="0"/>
              <a:t>提出的软件工程标准术语，使用人工和自动手段来运行或测试某个系统的过程，目的在于检验它是否满足规定的需求或是弄清预期结果与实 际结果之间的差别。</a:t>
            </a:r>
            <a:endParaRPr lang="en-US" altLang="zh-CN" dirty="0"/>
          </a:p>
          <a:p>
            <a:endParaRPr lang="en-US" altLang="zh-CN" dirty="0"/>
          </a:p>
        </p:txBody>
      </p:sp>
    </p:spTree>
    <p:extLst>
      <p:ext uri="{BB962C8B-B14F-4D97-AF65-F5344CB8AC3E}">
        <p14:creationId xmlns:p14="http://schemas.microsoft.com/office/powerpoint/2010/main" val="3887979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80562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黑盒测试的分类</a:t>
            </a:r>
            <a:endParaRPr lang="zh-CN" altLang="en-US" sz="3600">
              <a:sym typeface="+mn-ea"/>
            </a:endParaRPr>
          </a:p>
        </p:txBody>
      </p:sp>
      <p:sp>
        <p:nvSpPr>
          <p:cNvPr id="26627" name="内容占位符 2"/>
          <p:cNvSpPr txBox="1"/>
          <p:nvPr/>
        </p:nvSpPr>
        <p:spPr bwMode="auto">
          <a:xfrm>
            <a:off x="534035" y="142621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solidFill>
                  <a:srgbClr val="C00000"/>
                </a:solidFill>
                <a:latin typeface="黑体" panose="02010609060101010101" pitchFamily="49" charset="-122"/>
                <a:sym typeface="+mn-ea"/>
              </a:rPr>
              <a:t>功能测试（</a:t>
            </a:r>
            <a:r>
              <a:rPr lang="en-US" altLang="zh-CN" sz="2000" dirty="0" err="1">
                <a:solidFill>
                  <a:srgbClr val="C00000"/>
                </a:solidFill>
                <a:latin typeface="黑体" panose="02010609060101010101" pitchFamily="49" charset="-122"/>
                <a:sym typeface="+mn-ea"/>
              </a:rPr>
              <a:t>functiontesting</a:t>
            </a:r>
            <a:r>
              <a:rPr lang="zh-CN" altLang="en-US" sz="2000" dirty="0">
                <a:solidFill>
                  <a:srgbClr val="C00000"/>
                </a:solidFill>
                <a:latin typeface="黑体" panose="02010609060101010101" pitchFamily="49" charset="-122"/>
                <a:sym typeface="+mn-ea"/>
              </a:rPr>
              <a:t>）</a:t>
            </a:r>
            <a:endParaRPr lang="en-US" altLang="zh-CN" sz="2000" dirty="0">
              <a:latin typeface="黑体" panose="02010609060101010101" pitchFamily="49" charset="-122"/>
            </a:endParaRPr>
          </a:p>
          <a:p>
            <a:pPr lvl="1">
              <a:lnSpc>
                <a:spcPct val="140000"/>
              </a:lnSpc>
            </a:pPr>
            <a:r>
              <a:rPr lang="zh-CN" altLang="en-US" sz="2000" dirty="0">
                <a:latin typeface="黑体" panose="02010609060101010101" pitchFamily="49" charset="-122"/>
                <a:sym typeface="+mn-ea"/>
              </a:rPr>
              <a:t>是黑盒测试的一方面，它检查实际软件的功能</a:t>
            </a:r>
            <a:r>
              <a:rPr lang="zh-CN" altLang="en-US" sz="2000" b="1" dirty="0">
                <a:latin typeface="黑体" panose="02010609060101010101" pitchFamily="49" charset="-122"/>
                <a:sym typeface="+mn-ea"/>
              </a:rPr>
              <a:t>是否符合</a:t>
            </a:r>
            <a:r>
              <a:rPr lang="zh-CN" altLang="en-US" sz="2000" dirty="0">
                <a:latin typeface="黑体" panose="02010609060101010101" pitchFamily="49" charset="-122"/>
                <a:sym typeface="+mn-ea"/>
              </a:rPr>
              <a:t>用户的需求。</a:t>
            </a:r>
            <a:endParaRPr lang="en-US" altLang="zh-CN" sz="2000" b="0" dirty="0">
              <a:latin typeface="黑体" panose="02010609060101010101" pitchFamily="49" charset="-122"/>
            </a:endParaRPr>
          </a:p>
          <a:p>
            <a:pPr algn="just">
              <a:lnSpc>
                <a:spcPct val="140000"/>
              </a:lnSpc>
            </a:pPr>
            <a:endParaRPr lang="en-US" altLang="zh-CN" sz="2000" b="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逻辑功能测试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functiontesting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界面测试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UItesting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易用性测试</a:t>
            </a:r>
            <a:r>
              <a:rPr lang="en-US" altLang="zh-CN" sz="2000" dirty="0">
                <a:latin typeface="黑体" panose="02010609060101010101" pitchFamily="49" charset="-122"/>
                <a:sym typeface="+mn-ea"/>
              </a:rPr>
              <a:t>(usability testing)</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安装测试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installationtesting</a:t>
            </a:r>
            <a:r>
              <a:rPr lang="en-US" altLang="zh-CN" sz="2000" dirty="0">
                <a:latin typeface="黑体" panose="02010609060101010101" pitchFamily="49" charset="-122"/>
                <a:sym typeface="+mn-ea"/>
              </a:rPr>
              <a:t>)</a:t>
            </a:r>
            <a:endParaRPr lang="en-US" altLang="zh-CN" sz="2000" dirty="0">
              <a:latin typeface="黑体" panose="02010609060101010101" pitchFamily="49" charset="-122"/>
            </a:endParaRPr>
          </a:p>
          <a:p>
            <a:pPr lvl="2">
              <a:lnSpc>
                <a:spcPct val="140000"/>
              </a:lnSpc>
            </a:pPr>
            <a:r>
              <a:rPr lang="zh-CN" altLang="en-US" sz="2000" dirty="0">
                <a:latin typeface="黑体" panose="02010609060101010101" pitchFamily="49" charset="-122"/>
                <a:sym typeface="+mn-ea"/>
              </a:rPr>
              <a:t>兼容性测试</a:t>
            </a:r>
            <a:r>
              <a:rPr lang="en-US" altLang="zh-CN" sz="2000" dirty="0">
                <a:latin typeface="黑体" panose="02010609060101010101" pitchFamily="49" charset="-122"/>
                <a:sym typeface="+mn-ea"/>
              </a:rPr>
              <a:t>(</a:t>
            </a:r>
            <a:r>
              <a:rPr lang="en-US" altLang="zh-CN" sz="2000" dirty="0" err="1">
                <a:latin typeface="黑体" panose="02010609060101010101" pitchFamily="49" charset="-122"/>
                <a:sym typeface="+mn-ea"/>
              </a:rPr>
              <a:t>compatibilitytesting</a:t>
            </a:r>
            <a:r>
              <a:rPr lang="en-US" altLang="zh-CN" sz="2000" dirty="0">
                <a:latin typeface="黑体" panose="02010609060101010101" pitchFamily="49" charset="-122"/>
                <a:sym typeface="+mn-ea"/>
              </a:rPr>
              <a:t>)</a:t>
            </a:r>
            <a:endParaRPr sz="2000" dirty="0">
              <a:latin typeface="黑体" panose="02010609060101010101" pitchFamily="49"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黑盒测试的分类</a:t>
            </a:r>
            <a:endParaRPr lang="zh-CN" altLang="en-US" sz="3600">
              <a:sym typeface="+mn-ea"/>
            </a:endParaRPr>
          </a:p>
        </p:txBody>
      </p:sp>
      <p:sp>
        <p:nvSpPr>
          <p:cNvPr id="26627" name="内容占位符 2"/>
          <p:cNvSpPr txBox="1"/>
          <p:nvPr/>
        </p:nvSpPr>
        <p:spPr bwMode="auto">
          <a:xfrm>
            <a:off x="15240" y="1229995"/>
            <a:ext cx="914908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20000"/>
              </a:lnSpc>
            </a:pPr>
            <a:r>
              <a:rPr lang="zh-CN" altLang="en-US" sz="2000" dirty="0">
                <a:solidFill>
                  <a:schemeClr val="tx1"/>
                </a:solidFill>
                <a:sym typeface="+mn-ea"/>
              </a:rPr>
              <a:t>性能测试（</a:t>
            </a:r>
            <a:r>
              <a:rPr lang="en-US" altLang="zh-CN" sz="2000" dirty="0">
                <a:solidFill>
                  <a:schemeClr val="tx1"/>
                </a:solidFill>
                <a:sym typeface="+mn-ea"/>
              </a:rPr>
              <a:t>performance testing</a:t>
            </a:r>
            <a:r>
              <a:rPr lang="zh-CN" altLang="en-US" sz="2000" dirty="0">
                <a:solidFill>
                  <a:schemeClr val="tx1"/>
                </a:solidFill>
                <a:sym typeface="+mn-ea"/>
              </a:rPr>
              <a:t>）峰值</a:t>
            </a:r>
            <a:r>
              <a:rPr lang="en-US" altLang="zh-CN" sz="2000" dirty="0">
                <a:solidFill>
                  <a:schemeClr val="tx1"/>
                </a:solidFill>
                <a:sym typeface="+mn-ea"/>
              </a:rPr>
              <a:t>(</a:t>
            </a:r>
            <a:r>
              <a:rPr lang="zh-CN" altLang="en-US" sz="2000" dirty="0">
                <a:solidFill>
                  <a:schemeClr val="tx1"/>
                </a:solidFill>
                <a:sym typeface="+mn-ea"/>
              </a:rPr>
              <a:t>后面详细 现在了解</a:t>
            </a:r>
            <a:r>
              <a:rPr lang="en-US" altLang="zh-CN" sz="2000" dirty="0">
                <a:solidFill>
                  <a:schemeClr val="tx1"/>
                </a:solidFill>
                <a:sym typeface="+mn-ea"/>
              </a:rPr>
              <a:t>)</a:t>
            </a:r>
          </a:p>
          <a:p>
            <a:pPr lvl="1">
              <a:lnSpc>
                <a:spcPct val="120000"/>
              </a:lnSpc>
            </a:pPr>
            <a:r>
              <a:rPr lang="zh-CN" altLang="en-US" sz="2000" dirty="0">
                <a:sym typeface="+mn-ea"/>
              </a:rPr>
              <a:t>是软件测试的高端领域，性能测试工程师的待遇和白盒测试工程师不相上下，通常我们所说的高级软件测试工程师一般就是指性能测试或是白盒测试工程师。</a:t>
            </a:r>
            <a:endParaRPr lang="en-US" altLang="zh-CN" sz="2000" b="0" dirty="0"/>
          </a:p>
          <a:p>
            <a:pPr lvl="2">
              <a:lnSpc>
                <a:spcPct val="120000"/>
              </a:lnSpc>
            </a:pPr>
            <a:r>
              <a:rPr lang="zh-CN" altLang="en-US" sz="2000" dirty="0">
                <a:sym typeface="+mn-ea"/>
              </a:rPr>
              <a:t>时间性能（事务响应时间等）</a:t>
            </a:r>
            <a:endParaRPr lang="en-US" altLang="zh-CN" sz="2000" dirty="0"/>
          </a:p>
          <a:p>
            <a:pPr lvl="2">
              <a:lnSpc>
                <a:spcPct val="120000"/>
              </a:lnSpc>
            </a:pPr>
            <a:r>
              <a:rPr lang="zh-CN" altLang="en-US" sz="2000" dirty="0">
                <a:sym typeface="+mn-ea"/>
              </a:rPr>
              <a:t>空间性能（系统资源消耗）</a:t>
            </a:r>
            <a:endParaRPr lang="en-US" altLang="zh-CN" sz="2000" dirty="0"/>
          </a:p>
          <a:p>
            <a:pPr lvl="2">
              <a:lnSpc>
                <a:spcPct val="120000"/>
              </a:lnSpc>
            </a:pPr>
            <a:r>
              <a:rPr lang="zh-CN" altLang="en-US" sz="2000" dirty="0">
                <a:sym typeface="+mn-ea"/>
              </a:rPr>
              <a:t>一般性能测试</a:t>
            </a:r>
            <a:endParaRPr lang="en-US" altLang="zh-CN" sz="2000" dirty="0"/>
          </a:p>
          <a:p>
            <a:pPr lvl="2">
              <a:lnSpc>
                <a:spcPct val="120000"/>
              </a:lnSpc>
            </a:pPr>
            <a:r>
              <a:rPr lang="zh-CN" altLang="en-US" sz="2000" dirty="0">
                <a:sym typeface="+mn-ea"/>
              </a:rPr>
              <a:t>稳定性测试</a:t>
            </a:r>
            <a:endParaRPr lang="en-US" altLang="zh-CN" sz="2000" dirty="0"/>
          </a:p>
          <a:p>
            <a:pPr lvl="2">
              <a:lnSpc>
                <a:spcPct val="120000"/>
              </a:lnSpc>
            </a:pPr>
            <a:r>
              <a:rPr lang="zh-CN" altLang="en-US" sz="2000" dirty="0">
                <a:sym typeface="+mn-ea"/>
              </a:rPr>
              <a:t>负载测试：通过负载测试来确定在各种工作负载下，系统各项性能指标的变化情况。</a:t>
            </a:r>
            <a:endParaRPr lang="en-US" altLang="zh-CN" sz="2000" dirty="0"/>
          </a:p>
          <a:p>
            <a:pPr lvl="2">
              <a:lnSpc>
                <a:spcPct val="120000"/>
              </a:lnSpc>
            </a:pPr>
            <a:r>
              <a:rPr lang="zh-CN" altLang="en-US" sz="2000" dirty="0">
                <a:sym typeface="+mn-ea"/>
              </a:rPr>
              <a:t>压力测试：通过确定一个系统的瓶颈或者刚好不能接受的性能点，来获得系统能够提供的最大服务级别。</a:t>
            </a:r>
            <a:endParaRPr sz="2000" dirty="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78" y="1363207"/>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灰盒测试</a:t>
            </a:r>
          </a:p>
        </p:txBody>
      </p:sp>
      <p:sp>
        <p:nvSpPr>
          <p:cNvPr id="26627" name="内容占位符 2"/>
          <p:cNvSpPr txBox="1"/>
          <p:nvPr/>
        </p:nvSpPr>
        <p:spPr bwMode="auto">
          <a:xfrm>
            <a:off x="456565" y="2647950"/>
            <a:ext cx="8229600" cy="171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zh-CN" altLang="en-US" sz="2000" dirty="0">
                <a:sym typeface="+mn-ea"/>
              </a:rPr>
              <a:t>灰盒测试，是介于白盒测试与黑盒测试之间的一种测试，既可保证黑盒的关注点又可掌控白盒的内部结构，但不会去对内部程序功能和运作做详细了解，灰盒测试结合了白盒测试和黑盒测试的要素。</a:t>
            </a:r>
            <a:endParaRPr lang="zh-CN" sz="2000" dirty="0">
              <a:solidFill>
                <a:srgbClr val="92D050"/>
              </a:solidFill>
              <a:latin typeface="黑体" panose="02010609060101010101" pitchFamily="49"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latin typeface="微软雅黑" panose="020B0503020204020204" pitchFamily="34" charset="-122"/>
                <a:ea typeface="微软雅黑" panose="020B0503020204020204" pitchFamily="34" charset="-122"/>
                <a:sym typeface="+mn-ea"/>
              </a:rPr>
              <a:t>按是否运行分类</a:t>
            </a:r>
          </a:p>
        </p:txBody>
      </p:sp>
      <p:sp>
        <p:nvSpPr>
          <p:cNvPr id="26627" name="内容占位符 2"/>
          <p:cNvSpPr txBox="1"/>
          <p:nvPr/>
        </p:nvSpPr>
        <p:spPr bwMode="auto">
          <a:xfrm>
            <a:off x="457200" y="1221740"/>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静态测试</a:t>
            </a:r>
            <a:r>
              <a:rPr lang="zh-CN" altLang="en-US" sz="2000" dirty="0">
                <a:latin typeface="黑体" panose="02010609060101010101" pitchFamily="49" charset="-122"/>
                <a:cs typeface="Times New Roman" panose="02020603050405020304" pitchFamily="18" charset="0"/>
                <a:sym typeface="+mn-ea"/>
              </a:rPr>
              <a:t>（</a:t>
            </a:r>
            <a:r>
              <a:rPr lang="en-US" altLang="zh-CN" sz="2000" dirty="0">
                <a:latin typeface="黑体" panose="02010609060101010101" pitchFamily="49" charset="-122"/>
                <a:cs typeface="Times New Roman" panose="02020603050405020304" pitchFamily="18" charset="0"/>
                <a:sym typeface="+mn-ea"/>
              </a:rPr>
              <a:t>static  testing</a:t>
            </a:r>
            <a:r>
              <a:rPr lang="zh-CN" altLang="en-US" sz="2000" dirty="0">
                <a:latin typeface="黑体" panose="02010609060101010101" pitchFamily="49" charset="-122"/>
                <a:cs typeface="Times New Roman" panose="02020603050405020304" pitchFamily="18" charset="0"/>
                <a:sym typeface="+mn-ea"/>
              </a:rPr>
              <a:t>），</a:t>
            </a:r>
            <a:r>
              <a:rPr lang="zh-CN" altLang="en-US" sz="2000" dirty="0">
                <a:solidFill>
                  <a:srgbClr val="000000"/>
                </a:solidFill>
                <a:latin typeface="黑体" panose="02010609060101010101" pitchFamily="49" charset="-122"/>
                <a:cs typeface="Times New Roman" panose="02020603050405020304" pitchFamily="18" charset="0"/>
                <a:sym typeface="+mn-ea"/>
              </a:rPr>
              <a:t>指不实际运行被测软</a:t>
            </a:r>
            <a:r>
              <a:rPr lang="en-US" altLang="zh-CN" sz="2000" dirty="0" err="1">
                <a:solidFill>
                  <a:srgbClr val="000000"/>
                </a:solidFill>
                <a:latin typeface="黑体" panose="02010609060101010101" pitchFamily="49" charset="-122"/>
                <a:cs typeface="Times New Roman" panose="02020603050405020304" pitchFamily="18" charset="0"/>
                <a:sym typeface="+mn-ea"/>
              </a:rPr>
              <a:t>件，而只是静态地检查程序代码、界面或文档中可能存在的错误过程</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b="0" dirty="0">
              <a:solidFill>
                <a:srgbClr val="000000"/>
              </a:solidFill>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lvl="2" indent="-457200">
              <a:lnSpc>
                <a:spcPct val="140000"/>
              </a:lnSpc>
              <a:spcBef>
                <a:spcPts val="600"/>
              </a:spcBef>
              <a:spcAft>
                <a:spcPts val="600"/>
              </a:spcAft>
              <a:buFont typeface="Wingdings" panose="05000000000000000000" pitchFamily="2" charset="2"/>
              <a:buChar char="Ø"/>
            </a:pPr>
            <a:endParaRPr lang="en-US" altLang="zh-CN" sz="2000" dirty="0">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r>
              <a:rPr lang="en-US" altLang="zh-CN" sz="2000" dirty="0" err="1">
                <a:solidFill>
                  <a:srgbClr val="FF0000"/>
                </a:solidFill>
                <a:latin typeface="黑体" panose="02010609060101010101" pitchFamily="49" charset="-122"/>
                <a:cs typeface="Times New Roman" panose="02020603050405020304" pitchFamily="18" charset="0"/>
                <a:sym typeface="+mn-ea"/>
              </a:rPr>
              <a:t>动态测试</a:t>
            </a:r>
            <a:r>
              <a:rPr lang="zh-CN" altLang="en-US" sz="2000" dirty="0">
                <a:latin typeface="黑体" panose="02010609060101010101" pitchFamily="49" charset="-122"/>
                <a:cs typeface="Times New Roman" panose="02020603050405020304" pitchFamily="18" charset="0"/>
                <a:sym typeface="+mn-ea"/>
              </a:rPr>
              <a:t>（</a:t>
            </a:r>
            <a:r>
              <a:rPr lang="en-US" altLang="zh-CN" sz="2000" dirty="0">
                <a:latin typeface="黑体" panose="02010609060101010101" pitchFamily="49" charset="-122"/>
                <a:cs typeface="Times New Roman" panose="02020603050405020304" pitchFamily="18" charset="0"/>
                <a:sym typeface="+mn-ea"/>
              </a:rPr>
              <a:t>dynamic testing</a:t>
            </a:r>
            <a:r>
              <a:rPr lang="zh-CN" altLang="en-US" sz="2000" dirty="0">
                <a:latin typeface="黑体" panose="02010609060101010101" pitchFamily="49" charset="-122"/>
                <a:cs typeface="Times New Roman" panose="02020603050405020304" pitchFamily="18" charset="0"/>
                <a:sym typeface="+mn-ea"/>
              </a:rPr>
              <a:t>），</a:t>
            </a:r>
            <a:r>
              <a:rPr lang="en-US" altLang="zh-CN" sz="2000" dirty="0" err="1">
                <a:latin typeface="黑体" panose="02010609060101010101" pitchFamily="49" charset="-122"/>
                <a:cs typeface="Times New Roman" panose="02020603050405020304" pitchFamily="18" charset="0"/>
                <a:sym typeface="+mn-ea"/>
              </a:rPr>
              <a:t>是指实际运行被测程序，输入相应的测试数据，检查实际输出结果和预期结果是否相符的过程</a:t>
            </a:r>
            <a:r>
              <a:rPr lang="en-US" altLang="zh-CN" sz="2000" dirty="0">
                <a:solidFill>
                  <a:srgbClr val="000000"/>
                </a:solidFill>
                <a:latin typeface="黑体" panose="02010609060101010101" pitchFamily="49" charset="-122"/>
                <a:cs typeface="Times New Roman" panose="02020603050405020304" pitchFamily="18" charset="0"/>
                <a:sym typeface="+mn-ea"/>
              </a:rPr>
              <a:t>。</a:t>
            </a:r>
            <a:endParaRPr lang="en-US" altLang="zh-CN" sz="2000" dirty="0">
              <a:solidFill>
                <a:srgbClr val="FF0000"/>
              </a:solidFill>
              <a:latin typeface="黑体" panose="02010609060101010101" pitchFamily="49" charset="-122"/>
              <a:cs typeface="Times New Roman" panose="02020603050405020304" pitchFamily="18" charset="0"/>
            </a:endParaRPr>
          </a:p>
          <a:p>
            <a:pPr algn="just">
              <a:lnSpc>
                <a:spcPct val="140000"/>
              </a:lnSpc>
            </a:pPr>
            <a:endParaRPr sz="2000" dirty="0">
              <a:latin typeface="黑体" panose="02010609060101010101" pitchFamily="49" charset="-122"/>
              <a:sym typeface="+mn-ea"/>
            </a:endParaRPr>
          </a:p>
        </p:txBody>
      </p:sp>
      <p:grpSp>
        <p:nvGrpSpPr>
          <p:cNvPr id="4" name="组合 3"/>
          <p:cNvGrpSpPr/>
          <p:nvPr/>
        </p:nvGrpSpPr>
        <p:grpSpPr>
          <a:xfrm>
            <a:off x="2360722" y="2385591"/>
            <a:ext cx="4422699" cy="2808312"/>
            <a:chOff x="2905014" y="2492896"/>
            <a:chExt cx="6635811" cy="3223299"/>
          </a:xfrm>
        </p:grpSpPr>
        <p:pic>
          <p:nvPicPr>
            <p:cNvPr id="2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96" t="14023" r="41205" b="40036"/>
            <a:stretch>
              <a:fillRect/>
            </a:stretch>
          </p:blipFill>
          <p:spPr bwMode="auto">
            <a:xfrm>
              <a:off x="2905014" y="2501775"/>
              <a:ext cx="6635811"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
            <p:cNvSpPr txBox="1">
              <a:spLocks noChangeArrowheads="1"/>
            </p:cNvSpPr>
            <p:nvPr/>
          </p:nvSpPr>
          <p:spPr bwMode="auto">
            <a:xfrm>
              <a:off x="5010350" y="24928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主持人</a:t>
              </a:r>
            </a:p>
          </p:txBody>
        </p:sp>
        <p:sp>
          <p:nvSpPr>
            <p:cNvPr id="26" name="TextBox 1"/>
            <p:cNvSpPr txBox="1">
              <a:spLocks noChangeArrowheads="1"/>
            </p:cNvSpPr>
            <p:nvPr/>
          </p:nvSpPr>
          <p:spPr bwMode="auto">
            <a:xfrm>
              <a:off x="7287513" y="3038996"/>
              <a:ext cx="359073"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作者</a:t>
              </a:r>
            </a:p>
          </p:txBody>
        </p:sp>
        <p:sp>
          <p:nvSpPr>
            <p:cNvPr id="27" name="TextBox 1"/>
            <p:cNvSpPr txBox="1">
              <a:spLocks noChangeArrowheads="1"/>
            </p:cNvSpPr>
            <p:nvPr/>
          </p:nvSpPr>
          <p:spPr bwMode="auto">
            <a:xfrm>
              <a:off x="6198435" y="25563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内审员</a:t>
              </a:r>
            </a:p>
          </p:txBody>
        </p:sp>
        <p:sp>
          <p:nvSpPr>
            <p:cNvPr id="28" name="TextBox 1"/>
            <p:cNvSpPr txBox="1">
              <a:spLocks noChangeArrowheads="1"/>
            </p:cNvSpPr>
            <p:nvPr/>
          </p:nvSpPr>
          <p:spPr bwMode="auto">
            <a:xfrm>
              <a:off x="8591106" y="3750196"/>
              <a:ext cx="718145"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列席人员</a:t>
              </a:r>
            </a:p>
          </p:txBody>
        </p:sp>
        <p:sp>
          <p:nvSpPr>
            <p:cNvPr id="29" name="TextBox 1"/>
            <p:cNvSpPr txBox="1">
              <a:spLocks noChangeArrowheads="1"/>
            </p:cNvSpPr>
            <p:nvPr/>
          </p:nvSpPr>
          <p:spPr bwMode="auto">
            <a:xfrm>
              <a:off x="3178718" y="3673996"/>
              <a:ext cx="107721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技术专业人员</a:t>
              </a:r>
            </a:p>
          </p:txBody>
        </p:sp>
        <p:sp>
          <p:nvSpPr>
            <p:cNvPr id="30" name="TextBox 1"/>
            <p:cNvSpPr txBox="1">
              <a:spLocks noChangeArrowheads="1"/>
            </p:cNvSpPr>
            <p:nvPr/>
          </p:nvSpPr>
          <p:spPr bwMode="auto">
            <a:xfrm>
              <a:off x="4878340" y="4499496"/>
              <a:ext cx="53860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dirty="0" err="1">
                  <a:solidFill>
                    <a:srgbClr val="000000"/>
                  </a:solidFill>
                  <a:latin typeface="微软雅黑" panose="020B0503020204020204" pitchFamily="34" charset="-122"/>
                  <a:ea typeface="微软雅黑" panose="020B0503020204020204" pitchFamily="34" charset="-122"/>
                </a:rPr>
                <a:t>记录员</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1" name="TextBox 1"/>
            <p:cNvSpPr txBox="1">
              <a:spLocks noChangeArrowheads="1"/>
            </p:cNvSpPr>
            <p:nvPr/>
          </p:nvSpPr>
          <p:spPr bwMode="auto">
            <a:xfrm>
              <a:off x="6264440" y="4753496"/>
              <a:ext cx="718145"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dirty="0" err="1">
                  <a:solidFill>
                    <a:srgbClr val="000000"/>
                  </a:solidFill>
                  <a:latin typeface="微软雅黑" panose="020B0503020204020204" pitchFamily="34" charset="-122"/>
                  <a:ea typeface="微软雅黑" panose="020B0503020204020204" pitchFamily="34" charset="-122"/>
                </a:rPr>
                <a:t>用户代表</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2" name="TextBox 1"/>
            <p:cNvSpPr txBox="1">
              <a:spLocks noChangeArrowheads="1"/>
            </p:cNvSpPr>
            <p:nvPr/>
          </p:nvSpPr>
          <p:spPr bwMode="auto">
            <a:xfrm>
              <a:off x="2991598" y="5054475"/>
              <a:ext cx="53860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38100" algn="l"/>
                </a:tabLst>
                <a:defRPr>
                  <a:solidFill>
                    <a:schemeClr val="tx1"/>
                  </a:solidFill>
                  <a:latin typeface="Arial" panose="020B0604020202020204" pitchFamily="34" charset="0"/>
                  <a:ea typeface="宋体" panose="02010600030101010101" pitchFamily="2" charset="-122"/>
                </a:defRPr>
              </a:lvl1pPr>
              <a:lvl2pPr marL="742950" indent="-285750">
                <a:tabLst>
                  <a:tab pos="38100" algn="l"/>
                </a:tabLst>
                <a:defRPr>
                  <a:solidFill>
                    <a:schemeClr val="tx1"/>
                  </a:solidFill>
                  <a:latin typeface="Arial" panose="020B0604020202020204" pitchFamily="34" charset="0"/>
                  <a:ea typeface="宋体" panose="02010600030101010101" pitchFamily="2" charset="-122"/>
                </a:defRPr>
              </a:lvl2pPr>
              <a:lvl3pPr marL="1143000" indent="-228600">
                <a:tabLst>
                  <a:tab pos="38100" algn="l"/>
                </a:tabLst>
                <a:defRPr>
                  <a:solidFill>
                    <a:schemeClr val="tx1"/>
                  </a:solidFill>
                  <a:latin typeface="Arial" panose="020B0604020202020204" pitchFamily="34" charset="0"/>
                  <a:ea typeface="宋体" panose="02010600030101010101" pitchFamily="2" charset="-122"/>
                </a:defRPr>
              </a:lvl3pPr>
              <a:lvl4pPr marL="1600200" indent="-228600">
                <a:tabLst>
                  <a:tab pos="38100" algn="l"/>
                </a:tabLst>
                <a:defRPr>
                  <a:solidFill>
                    <a:schemeClr val="tx1"/>
                  </a:solidFill>
                  <a:latin typeface="Arial" panose="020B0604020202020204" pitchFamily="34" charset="0"/>
                  <a:ea typeface="宋体" panose="02010600030101010101" pitchFamily="2" charset="-122"/>
                </a:defRPr>
              </a:lvl4pPr>
              <a:lvl5pPr marL="2057400" indent="-228600">
                <a:tabLst>
                  <a:tab pos="381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9pPr>
            </a:lstStyle>
            <a:p>
              <a:pPr>
                <a:lnSpc>
                  <a:spcPts val="1900"/>
                </a:lnSpc>
              </a:pPr>
              <a:r>
                <a:rPr lang="en-US" altLang="zh-CN" sz="1400" b="1" dirty="0" err="1">
                  <a:solidFill>
                    <a:srgbClr val="CC009A"/>
                  </a:solidFill>
                  <a:latin typeface="Times New Roman" panose="02020603050405020304" pitchFamily="18" charset="0"/>
                  <a:cs typeface="Times New Roman" panose="02020603050405020304" pitchFamily="18" charset="0"/>
                </a:rPr>
                <a:t>不正式</a:t>
              </a:r>
              <a:endParaRPr lang="en-US" altLang="zh-CN" sz="1400" b="1" dirty="0">
                <a:solidFill>
                  <a:srgbClr val="CC009A"/>
                </a:solidFill>
                <a:latin typeface="Times New Roman" panose="02020603050405020304" pitchFamily="18" charset="0"/>
                <a:cs typeface="Times New Roman" panose="02020603050405020304" pitchFamily="18" charset="0"/>
              </a:endParaRPr>
            </a:p>
            <a:p>
              <a:pPr>
                <a:lnSpc>
                  <a:spcPts val="1000"/>
                </a:lnSpc>
              </a:pPr>
              <a:endParaRPr lang="en-US" altLang="zh-CN" sz="2000" b="1" dirty="0">
                <a:latin typeface="Calibri" panose="020F0502020204030204" charset="0"/>
              </a:endParaRPr>
            </a:p>
            <a:p>
              <a:pPr>
                <a:lnSpc>
                  <a:spcPts val="1900"/>
                </a:lnSpc>
              </a:pPr>
              <a:r>
                <a:rPr lang="en-US" altLang="zh-CN" sz="2000" b="1" dirty="0">
                  <a:latin typeface="Calibri" panose="020F0502020204030204" charset="0"/>
                </a:rPr>
                <a:t>	</a:t>
              </a:r>
              <a:r>
                <a:rPr lang="en-US" altLang="zh-CN" sz="1400" b="1" dirty="0" err="1">
                  <a:solidFill>
                    <a:srgbClr val="000000"/>
                  </a:solidFill>
                  <a:latin typeface="微软雅黑" panose="020B0503020204020204" pitchFamily="34" charset="-122"/>
                  <a:ea typeface="微软雅黑" panose="020B0503020204020204" pitchFamily="34" charset="-122"/>
                </a:rPr>
                <a:t>互审</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33" name="TextBox 1"/>
            <p:cNvSpPr txBox="1">
              <a:spLocks noChangeArrowheads="1"/>
            </p:cNvSpPr>
            <p:nvPr/>
          </p:nvSpPr>
          <p:spPr bwMode="auto">
            <a:xfrm>
              <a:off x="6126822" y="5460876"/>
              <a:ext cx="359073"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500"/>
                </a:lnSpc>
              </a:pPr>
              <a:r>
                <a:rPr lang="en-US" altLang="zh-CN" sz="1400" b="1">
                  <a:solidFill>
                    <a:srgbClr val="000000"/>
                  </a:solidFill>
                  <a:latin typeface="微软雅黑" panose="020B0503020204020204" pitchFamily="34" charset="-122"/>
                  <a:ea typeface="微软雅黑" panose="020B0503020204020204" pitchFamily="34" charset="-122"/>
                </a:rPr>
                <a:t>走读</a:t>
              </a:r>
            </a:p>
          </p:txBody>
        </p:sp>
        <p:sp>
          <p:nvSpPr>
            <p:cNvPr id="34" name="TextBox 1"/>
            <p:cNvSpPr txBox="1">
              <a:spLocks noChangeArrowheads="1"/>
            </p:cNvSpPr>
            <p:nvPr/>
          </p:nvSpPr>
          <p:spPr bwMode="auto">
            <a:xfrm>
              <a:off x="9080534" y="5105276"/>
              <a:ext cx="397545" cy="5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38100" algn="l"/>
                </a:tabLst>
                <a:defRPr>
                  <a:solidFill>
                    <a:schemeClr val="tx1"/>
                  </a:solidFill>
                  <a:latin typeface="Arial" panose="020B0604020202020204" pitchFamily="34" charset="0"/>
                  <a:ea typeface="宋体" panose="02010600030101010101" pitchFamily="2" charset="-122"/>
                </a:defRPr>
              </a:lvl1pPr>
              <a:lvl2pPr marL="742950" indent="-285750">
                <a:tabLst>
                  <a:tab pos="38100" algn="l"/>
                </a:tabLst>
                <a:defRPr>
                  <a:solidFill>
                    <a:schemeClr val="tx1"/>
                  </a:solidFill>
                  <a:latin typeface="Arial" panose="020B0604020202020204" pitchFamily="34" charset="0"/>
                  <a:ea typeface="宋体" panose="02010600030101010101" pitchFamily="2" charset="-122"/>
                </a:defRPr>
              </a:lvl2pPr>
              <a:lvl3pPr marL="1143000" indent="-228600">
                <a:tabLst>
                  <a:tab pos="38100" algn="l"/>
                </a:tabLst>
                <a:defRPr>
                  <a:solidFill>
                    <a:schemeClr val="tx1"/>
                  </a:solidFill>
                  <a:latin typeface="Arial" panose="020B0604020202020204" pitchFamily="34" charset="0"/>
                  <a:ea typeface="宋体" panose="02010600030101010101" pitchFamily="2" charset="-122"/>
                </a:defRPr>
              </a:lvl3pPr>
              <a:lvl4pPr marL="1600200" indent="-228600">
                <a:tabLst>
                  <a:tab pos="38100" algn="l"/>
                </a:tabLst>
                <a:defRPr>
                  <a:solidFill>
                    <a:schemeClr val="tx1"/>
                  </a:solidFill>
                  <a:latin typeface="Arial" panose="020B0604020202020204" pitchFamily="34" charset="0"/>
                  <a:ea typeface="宋体" panose="02010600030101010101" pitchFamily="2" charset="-122"/>
                </a:defRPr>
              </a:lvl4pPr>
              <a:lvl5pPr marL="2057400" indent="-228600">
                <a:tabLst>
                  <a:tab pos="381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38100" algn="l"/>
                </a:tabLst>
                <a:defRPr>
                  <a:solidFill>
                    <a:schemeClr val="tx1"/>
                  </a:solidFill>
                  <a:latin typeface="Arial" panose="020B0604020202020204" pitchFamily="34" charset="0"/>
                  <a:ea typeface="宋体" panose="02010600030101010101" pitchFamily="2" charset="-122"/>
                </a:defRPr>
              </a:lvl9pPr>
            </a:lstStyle>
            <a:p>
              <a:pPr>
                <a:lnSpc>
                  <a:spcPts val="1300"/>
                </a:lnSpc>
              </a:pPr>
              <a:r>
                <a:rPr lang="en-US" altLang="zh-CN" sz="1400" b="1">
                  <a:solidFill>
                    <a:srgbClr val="CC009A"/>
                  </a:solidFill>
                  <a:latin typeface="Times New Roman" panose="02020603050405020304" pitchFamily="18" charset="0"/>
                  <a:cs typeface="Times New Roman" panose="02020603050405020304" pitchFamily="18" charset="0"/>
                </a:rPr>
                <a:t>正式</a:t>
              </a:r>
            </a:p>
            <a:p>
              <a:pPr>
                <a:lnSpc>
                  <a:spcPts val="1000"/>
                </a:lnSpc>
              </a:pPr>
              <a:endParaRPr lang="en-US" altLang="zh-CN" sz="2000" b="1">
                <a:latin typeface="Calibri" panose="020F0502020204030204" charset="0"/>
              </a:endParaRPr>
            </a:p>
            <a:p>
              <a:pPr>
                <a:lnSpc>
                  <a:spcPts val="2000"/>
                </a:lnSpc>
              </a:pPr>
              <a:r>
                <a:rPr lang="en-US" altLang="zh-CN" sz="2000" b="1">
                  <a:latin typeface="Calibri" panose="020F0502020204030204" charset="0"/>
                </a:rPr>
                <a:t>	</a:t>
              </a:r>
              <a:r>
                <a:rPr lang="en-US" altLang="zh-CN" sz="1400" b="1">
                  <a:solidFill>
                    <a:srgbClr val="000000"/>
                  </a:solidFill>
                  <a:latin typeface="微软雅黑" panose="020B0503020204020204" pitchFamily="34" charset="-122"/>
                  <a:ea typeface="微软雅黑" panose="020B0503020204020204" pitchFamily="34" charset="-122"/>
                </a:rPr>
                <a:t>审查</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验收</a:t>
            </a:r>
            <a:r>
              <a:rPr lang="zh-CN" altLang="en-US" sz="2800" u="sng">
                <a:solidFill>
                  <a:srgbClr val="FF0000"/>
                </a:solidFill>
                <a:latin typeface="微软雅黑" panose="020B0503020204020204" pitchFamily="34" charset="-122"/>
                <a:ea typeface="微软雅黑" panose="020B0503020204020204" pitchFamily="34" charset="-122"/>
                <a:sym typeface="+mn-ea"/>
              </a:rPr>
              <a:t>测试</a:t>
            </a:r>
          </a:p>
        </p:txBody>
      </p:sp>
      <p:sp>
        <p:nvSpPr>
          <p:cNvPr id="26627" name="内容占位符 2"/>
          <p:cNvSpPr txBox="1"/>
          <p:nvPr/>
        </p:nvSpPr>
        <p:spPr bwMode="auto">
          <a:xfrm>
            <a:off x="313690" y="114998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endParaRPr sz="2400">
              <a:sym typeface="+mn-ea"/>
            </a:endParaRPr>
          </a:p>
        </p:txBody>
      </p:sp>
      <p:sp>
        <p:nvSpPr>
          <p:cNvPr id="2" name="内容占位符 2"/>
          <p:cNvSpPr>
            <a:spLocks noGrp="1"/>
          </p:cNvSpPr>
          <p:nvPr/>
        </p:nvSpPr>
        <p:spPr>
          <a:xfrm>
            <a:off x="-31115" y="1115060"/>
            <a:ext cx="8670290" cy="5039995"/>
          </a:xfrm>
          <a:prstGeom prst="rect">
            <a:avLst/>
          </a:prstGeom>
          <a:ln>
            <a:noFill/>
          </a:ln>
        </p:spPr>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C00000"/>
                </a:solidFill>
              </a:rPr>
              <a:t>α</a:t>
            </a:r>
            <a:r>
              <a:rPr lang="zh-CN" altLang="en-US" dirty="0">
                <a:solidFill>
                  <a:srgbClr val="C00000"/>
                </a:solidFill>
              </a:rPr>
              <a:t>测试</a:t>
            </a:r>
            <a:endParaRPr lang="en-US" altLang="zh-CN" dirty="0">
              <a:solidFill>
                <a:srgbClr val="C00000"/>
              </a:solidFill>
            </a:endParaRPr>
          </a:p>
          <a:p>
            <a:pPr lvl="1"/>
            <a:endParaRPr lang="en-US" altLang="zh-CN" dirty="0">
              <a:solidFill>
                <a:srgbClr val="C00000"/>
              </a:solidFill>
            </a:endParaRPr>
          </a:p>
          <a:p>
            <a:pPr lvl="1"/>
            <a:endParaRPr lang="en-US" altLang="zh-CN" dirty="0">
              <a:solidFill>
                <a:srgbClr val="C00000"/>
              </a:solidFill>
            </a:endParaRPr>
          </a:p>
          <a:p>
            <a:r>
              <a:rPr lang="en-US" altLang="zh-CN" dirty="0">
                <a:solidFill>
                  <a:srgbClr val="C00000"/>
                </a:solidFill>
              </a:rPr>
              <a:t>β</a:t>
            </a:r>
            <a:r>
              <a:rPr lang="zh-CN" altLang="en-US" dirty="0">
                <a:solidFill>
                  <a:srgbClr val="C00000"/>
                </a:solidFill>
              </a:rPr>
              <a:t>测试</a:t>
            </a:r>
            <a:endParaRPr lang="en-US" altLang="zh-CN" sz="1800" dirty="0">
              <a:solidFill>
                <a:srgbClr val="C00000"/>
              </a:solidFill>
            </a:endParaRPr>
          </a:p>
          <a:p>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en-US" altLang="zh-CN" dirty="0">
                <a:solidFill>
                  <a:srgbClr val="C00000"/>
                </a:solidFill>
              </a:rPr>
              <a:t>γ</a:t>
            </a:r>
            <a:r>
              <a:rPr lang="zh-CN" altLang="en-US" dirty="0">
                <a:solidFill>
                  <a:srgbClr val="C00000"/>
                </a:solidFill>
              </a:rPr>
              <a:t>测试</a:t>
            </a:r>
            <a:endParaRPr lang="en-US" altLang="zh-CN" dirty="0">
              <a:solidFill>
                <a:srgbClr val="C00000"/>
              </a:solidFill>
            </a:endParaRPr>
          </a:p>
          <a:p>
            <a:endParaRPr lang="en-US" altLang="zh-CN" dirty="0">
              <a:solidFill>
                <a:srgbClr val="C00000"/>
              </a:solidFill>
            </a:endParaRPr>
          </a:p>
        </p:txBody>
      </p:sp>
      <p:sp>
        <p:nvSpPr>
          <p:cNvPr id="7" name="矩形 6"/>
          <p:cNvSpPr/>
          <p:nvPr/>
        </p:nvSpPr>
        <p:spPr>
          <a:xfrm>
            <a:off x="5975985" y="2370455"/>
            <a:ext cx="2861310" cy="40760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00000"/>
              </a:lnSpc>
              <a:defRPr/>
            </a:pPr>
            <a:r>
              <a:rPr lang="zh-CN" altLang="en-US" sz="1400" dirty="0"/>
              <a:t>　</a:t>
            </a:r>
            <a:r>
              <a:rPr lang="zh-CN" altLang="en-US" sz="1300" dirty="0"/>
              <a:t>　软件正式版本推出之前的几个版本</a:t>
            </a:r>
            <a:r>
              <a:rPr lang="en-US" altLang="zh-CN" sz="1300" dirty="0"/>
              <a:t>, </a:t>
            </a:r>
            <a:r>
              <a:rPr lang="zh-CN" altLang="en-US" sz="1300" dirty="0"/>
              <a:t>需要有人测试一下</a:t>
            </a:r>
            <a:r>
              <a:rPr lang="en-US" altLang="zh-CN" sz="1300" dirty="0"/>
              <a:t>, </a:t>
            </a:r>
            <a:r>
              <a:rPr lang="zh-CN" altLang="en-US" sz="1300" dirty="0"/>
              <a:t>看看是不是有问题。在开发该软件的公司内部的由该公司内部人员测试的称为</a:t>
            </a:r>
            <a:r>
              <a:rPr lang="en-US" altLang="zh-CN" sz="1300" dirty="0"/>
              <a:t>: </a:t>
            </a:r>
            <a:r>
              <a:rPr lang="en-US" altLang="zh-CN" sz="1300" dirty="0">
                <a:solidFill>
                  <a:srgbClr val="FF0000"/>
                </a:solidFill>
              </a:rPr>
              <a:t>Alpha </a:t>
            </a:r>
            <a:r>
              <a:rPr lang="zh-CN" altLang="en-US" sz="1300" dirty="0">
                <a:solidFill>
                  <a:srgbClr val="FF0000"/>
                </a:solidFill>
              </a:rPr>
              <a:t>测试</a:t>
            </a:r>
            <a:r>
              <a:rPr lang="en-US" altLang="zh-CN" sz="1300" dirty="0"/>
              <a:t>, Alpha </a:t>
            </a:r>
            <a:r>
              <a:rPr lang="zh-CN" altLang="en-US" sz="1300" dirty="0"/>
              <a:t>测试主要看有没有功能缺失或系统错误</a:t>
            </a:r>
            <a:r>
              <a:rPr lang="en-US" altLang="zh-CN" sz="1300" dirty="0"/>
              <a:t>, Alpha </a:t>
            </a:r>
            <a:r>
              <a:rPr lang="zh-CN" altLang="en-US" sz="1300" dirty="0"/>
              <a:t>测试完后一般不会有大问题了。然后把软件拿给用户测试</a:t>
            </a:r>
            <a:r>
              <a:rPr lang="en-US" altLang="zh-CN" sz="1300" dirty="0"/>
              <a:t>,</a:t>
            </a:r>
            <a:r>
              <a:rPr lang="zh-CN" altLang="en-US" sz="1300" dirty="0"/>
              <a:t>称为</a:t>
            </a:r>
            <a:r>
              <a:rPr lang="en-US" altLang="zh-CN" sz="1300" dirty="0"/>
              <a:t>: </a:t>
            </a:r>
            <a:r>
              <a:rPr lang="en-US" altLang="zh-CN" sz="1300" dirty="0">
                <a:solidFill>
                  <a:srgbClr val="FF0000"/>
                </a:solidFill>
              </a:rPr>
              <a:t>beta </a:t>
            </a:r>
            <a:r>
              <a:rPr lang="zh-CN" altLang="en-US" sz="1300" dirty="0">
                <a:solidFill>
                  <a:srgbClr val="FF0000"/>
                </a:solidFill>
              </a:rPr>
              <a:t>测试</a:t>
            </a:r>
            <a:r>
              <a:rPr lang="en-US" altLang="zh-CN" sz="1300" dirty="0">
                <a:solidFill>
                  <a:srgbClr val="FF0000"/>
                </a:solidFill>
              </a:rPr>
              <a:t>, </a:t>
            </a:r>
            <a:r>
              <a:rPr lang="zh-CN" altLang="en-US" sz="1300" dirty="0"/>
              <a:t>主要是看用户对软件外观、使用方便等的反应。这么多的测试版一方面为了最终产品尽可能地满足用户的需要</a:t>
            </a:r>
            <a:r>
              <a:rPr lang="en-US" altLang="zh-CN" sz="1300" dirty="0"/>
              <a:t>, </a:t>
            </a:r>
            <a:r>
              <a:rPr lang="zh-CN" altLang="en-US" sz="1300" dirty="0"/>
              <a:t>另一方面也尽量减少了软件中的</a:t>
            </a:r>
            <a:r>
              <a:rPr lang="en-US" altLang="zh-CN" sz="1300" dirty="0"/>
              <a:t>bug</a:t>
            </a:r>
            <a:r>
              <a:rPr lang="zh-CN" altLang="en-US" sz="1300" dirty="0"/>
              <a:t>。然后做过一些修改</a:t>
            </a:r>
            <a:r>
              <a:rPr lang="en-US" altLang="zh-CN" sz="1300" dirty="0"/>
              <a:t>, </a:t>
            </a:r>
            <a:r>
              <a:rPr lang="zh-CN" altLang="en-US" sz="1300" dirty="0"/>
              <a:t>成为正式发布的候选版本时</a:t>
            </a:r>
            <a:r>
              <a:rPr lang="en-US" altLang="zh-CN" sz="1300" dirty="0"/>
              <a:t>, </a:t>
            </a:r>
            <a:r>
              <a:rPr lang="zh-CN" altLang="en-US" sz="1300" dirty="0"/>
              <a:t>叫做</a:t>
            </a:r>
            <a:r>
              <a:rPr lang="en-US" altLang="zh-CN" sz="1300" dirty="0"/>
              <a:t>gamma( </a:t>
            </a:r>
            <a:r>
              <a:rPr lang="zh-CN" altLang="en-US" sz="1300" dirty="0"/>
              <a:t>现在叫做</a:t>
            </a:r>
            <a:r>
              <a:rPr lang="en-US" altLang="zh-CN" sz="1300" dirty="0"/>
              <a:t>RC - Release Candidate) </a:t>
            </a:r>
            <a:r>
              <a:rPr lang="zh-CN" altLang="en-US" sz="1300" dirty="0"/>
              <a:t>。</a:t>
            </a:r>
            <a:endParaRPr lang="en-US" altLang="zh-CN" sz="1300" dirty="0"/>
          </a:p>
          <a:p>
            <a:pPr algn="just">
              <a:lnSpc>
                <a:spcPct val="100000"/>
              </a:lnSpc>
            </a:pPr>
            <a:r>
              <a:rPr lang="zh-CN" altLang="en-US" sz="1300" dirty="0"/>
              <a:t>　　简单来说，阿尔法测试主要是测试人员在开发环境下的测试，贝塔测试是在实际环境中的测试，或者公司内部人员在模拟真实环境中的测试。</a:t>
            </a:r>
          </a:p>
        </p:txBody>
      </p:sp>
      <p:sp>
        <p:nvSpPr>
          <p:cNvPr id="8" name="矩形 7"/>
          <p:cNvSpPr/>
          <p:nvPr/>
        </p:nvSpPr>
        <p:spPr>
          <a:xfrm>
            <a:off x="180340" y="1589405"/>
            <a:ext cx="8656320" cy="72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hlinkClick r:id="rId2"/>
              </a:rPr>
              <a:t>Alpha</a:t>
            </a:r>
            <a:r>
              <a:rPr lang="zh-CN" altLang="en-US" sz="1400" dirty="0"/>
              <a:t> 是内测</a:t>
            </a:r>
            <a:r>
              <a:rPr lang="zh-CN" altLang="en-US" sz="1400" b="1" dirty="0"/>
              <a:t>版本</a:t>
            </a:r>
            <a:r>
              <a:rPr lang="zh-CN" altLang="en-US" sz="1400" dirty="0"/>
              <a:t>，</a:t>
            </a:r>
            <a:r>
              <a:rPr lang="zh-CN" altLang="en-US" sz="1400" i="1" dirty="0"/>
              <a:t>即现</a:t>
            </a:r>
            <a:r>
              <a:rPr lang="zh-CN" altLang="en-US" sz="1400" dirty="0"/>
              <a:t>在所说的</a:t>
            </a:r>
            <a:r>
              <a:rPr lang="en-US" altLang="zh-CN" sz="1400" dirty="0"/>
              <a:t>CB</a:t>
            </a:r>
            <a:r>
              <a:rPr lang="zh-CN" altLang="en-US" sz="1400" dirty="0"/>
              <a:t>，此版</a:t>
            </a:r>
            <a:r>
              <a:rPr lang="zh-CN" altLang="en-US" sz="1400" u="sng" dirty="0"/>
              <a:t>本表示</a:t>
            </a:r>
            <a:r>
              <a:rPr lang="zh-CN" altLang="en-US" sz="1400" dirty="0"/>
              <a:t>该软件仅仅是一个初步完成品</a:t>
            </a:r>
            <a:r>
              <a:rPr lang="en-US" altLang="zh-CN" sz="1400" dirty="0"/>
              <a:t>, </a:t>
            </a:r>
            <a:r>
              <a:rPr lang="zh-CN" altLang="en-US" sz="1400" dirty="0"/>
              <a:t>通常只在软件开发者内部交流</a:t>
            </a:r>
            <a:r>
              <a:rPr lang="en-US" altLang="zh-CN" sz="1400" dirty="0"/>
              <a:t>, </a:t>
            </a:r>
            <a:r>
              <a:rPr lang="zh-CN" altLang="en-US" sz="1400" dirty="0"/>
              <a:t>也有很少一部分发布给专业测试人员。一般而言</a:t>
            </a:r>
            <a:r>
              <a:rPr lang="en-US" altLang="zh-CN" sz="1400" dirty="0"/>
              <a:t>, </a:t>
            </a:r>
            <a:r>
              <a:rPr lang="zh-CN" altLang="en-US" sz="1400" dirty="0"/>
              <a:t>该版本软件的</a:t>
            </a:r>
            <a:r>
              <a:rPr lang="en-US" altLang="zh-CN" sz="1400" dirty="0"/>
              <a:t>bug </a:t>
            </a:r>
            <a:r>
              <a:rPr lang="zh-CN" altLang="en-US" sz="1400" dirty="0"/>
              <a:t>较多</a:t>
            </a:r>
            <a:r>
              <a:rPr lang="en-US" altLang="zh-CN" sz="1400" dirty="0"/>
              <a:t>, </a:t>
            </a:r>
            <a:r>
              <a:rPr lang="zh-CN" altLang="en-US" sz="1400" dirty="0"/>
              <a:t>普通用户最好不要安装。</a:t>
            </a:r>
            <a:endParaRPr lang="en-US" altLang="zh-CN" sz="1400" dirty="0"/>
          </a:p>
        </p:txBody>
      </p:sp>
      <p:sp>
        <p:nvSpPr>
          <p:cNvPr id="10" name="矩形 9"/>
          <p:cNvSpPr/>
          <p:nvPr/>
        </p:nvSpPr>
        <p:spPr>
          <a:xfrm>
            <a:off x="153313" y="2916959"/>
            <a:ext cx="5688000" cy="165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1400" dirty="0">
                <a:hlinkClick r:id="rId3"/>
              </a:rPr>
              <a:t>Beta</a:t>
            </a:r>
            <a:r>
              <a:rPr lang="zh-CN" altLang="en-US" sz="1400" dirty="0"/>
              <a:t>是公测版本，是对所有用户开放的测试版本。该版本相对于</a:t>
            </a:r>
            <a:r>
              <a:rPr lang="en-US" altLang="zh-CN" sz="1400" dirty="0"/>
              <a:t>α </a:t>
            </a:r>
            <a:r>
              <a:rPr lang="zh-CN" altLang="en-US" sz="1400" dirty="0"/>
              <a:t>版已有了很大的改进</a:t>
            </a:r>
            <a:r>
              <a:rPr lang="en-US" altLang="zh-CN" sz="1400" dirty="0"/>
              <a:t>,</a:t>
            </a:r>
            <a:r>
              <a:rPr lang="zh-CN" altLang="en-US" sz="1400" dirty="0"/>
              <a:t>消除了严重的错误</a:t>
            </a:r>
            <a:r>
              <a:rPr lang="en-US" altLang="zh-CN" sz="1400" dirty="0"/>
              <a:t>, </a:t>
            </a:r>
            <a:r>
              <a:rPr lang="zh-CN" altLang="en-US" sz="1400" dirty="0"/>
              <a:t>但还是存在着一些缺陷</a:t>
            </a:r>
            <a:r>
              <a:rPr lang="en-US" altLang="zh-CN" sz="1400" dirty="0"/>
              <a:t>,</a:t>
            </a:r>
            <a:r>
              <a:rPr lang="zh-CN" altLang="en-US" sz="1400" dirty="0"/>
              <a:t>需要经过大规模的发布测试来进一步消除。这一版本通常由软件公司免费发布</a:t>
            </a:r>
            <a:r>
              <a:rPr lang="en-US" altLang="zh-CN" sz="1400" dirty="0"/>
              <a:t>, </a:t>
            </a:r>
            <a:r>
              <a:rPr lang="zh-CN" altLang="en-US" sz="1400" dirty="0"/>
              <a:t>用户可从相关的站点下载。通过一些专业爱好者的测试</a:t>
            </a:r>
            <a:r>
              <a:rPr lang="en-US" altLang="zh-CN" sz="1400" dirty="0"/>
              <a:t>, </a:t>
            </a:r>
            <a:r>
              <a:rPr lang="zh-CN" altLang="en-US" sz="1400" dirty="0"/>
              <a:t>将结果反馈给开发者</a:t>
            </a:r>
            <a:r>
              <a:rPr lang="en-US" altLang="zh-CN" sz="1400" dirty="0"/>
              <a:t>, </a:t>
            </a:r>
            <a:r>
              <a:rPr lang="zh-CN" altLang="en-US" sz="1400" dirty="0"/>
              <a:t>开发者们再进行有针对性的修改。该版本也不适合一般用户安装。</a:t>
            </a:r>
            <a:endParaRPr lang="en-US" altLang="zh-CN" sz="1400" dirty="0"/>
          </a:p>
        </p:txBody>
      </p:sp>
      <p:sp>
        <p:nvSpPr>
          <p:cNvPr id="11" name="矩形 10"/>
          <p:cNvSpPr/>
          <p:nvPr/>
        </p:nvSpPr>
        <p:spPr>
          <a:xfrm>
            <a:off x="153313" y="5075565"/>
            <a:ext cx="568863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1400" dirty="0">
                <a:hlinkClick r:id="rId4"/>
              </a:rPr>
              <a:t>Gamma</a:t>
            </a:r>
            <a:r>
              <a:rPr lang="zh-CN" altLang="en-US" sz="1400" dirty="0"/>
              <a:t>版本，指的是软件版本正式发行的候选版。该版本已经相当成熟了</a:t>
            </a:r>
            <a:r>
              <a:rPr lang="en-US" altLang="zh-CN" sz="1400" dirty="0"/>
              <a:t>, </a:t>
            </a:r>
            <a:r>
              <a:rPr lang="zh-CN" altLang="en-US" sz="1400" dirty="0"/>
              <a:t>与即将发行的正式版相差无几</a:t>
            </a:r>
            <a:r>
              <a:rPr lang="en-US" altLang="zh-CN" sz="1400" dirty="0"/>
              <a:t>, </a:t>
            </a:r>
            <a:r>
              <a:rPr lang="zh-CN" altLang="en-US" sz="1400" dirty="0"/>
              <a:t>成为正式发布的候选版本。</a:t>
            </a:r>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P spid="1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8787" y="980728"/>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dirty="0">
                <a:latin typeface="微软雅黑" panose="020B0503020204020204" pitchFamily="34" charset="-122"/>
                <a:ea typeface="微软雅黑" panose="020B0503020204020204" pitchFamily="34" charset="-122"/>
                <a:sym typeface="+mn-ea"/>
              </a:rPr>
              <a:t>随机测试（探索测试）</a:t>
            </a:r>
            <a:endParaRPr lang="zh-CN" altLang="en-US" sz="3600" dirty="0">
              <a:sym typeface="+mn-ea"/>
            </a:endParaRPr>
          </a:p>
        </p:txBody>
      </p:sp>
      <p:sp>
        <p:nvSpPr>
          <p:cNvPr id="26627" name="内容占位符 2"/>
          <p:cNvSpPr txBox="1"/>
          <p:nvPr/>
        </p:nvSpPr>
        <p:spPr bwMode="auto">
          <a:xfrm>
            <a:off x="323528" y="1777653"/>
            <a:ext cx="8229600" cy="506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just">
              <a:lnSpc>
                <a:spcPct val="160000"/>
              </a:lnSpc>
            </a:pPr>
            <a:r>
              <a:rPr lang="en-US" altLang="zh-CN" sz="2400" dirty="0">
                <a:sym typeface="+mn-ea"/>
              </a:rPr>
              <a:t> </a:t>
            </a:r>
            <a:r>
              <a:rPr lang="zh-CN" altLang="en-US" sz="2000" dirty="0">
                <a:sym typeface="+mn-ea"/>
              </a:rPr>
              <a:t>随机测试主要是对被测软件的一些重要功能进行复测，也包括测试那些当前的测试用例没有覆盖到的部分。另外，对于软件更新和新增加的功能要重点测试。重点对一些特殊点情况点、特殊的使用环境、并发性、进行检查。尤其对以前测试发现的重大Bug，进行再次测试，可以结合回归测试(Regressivetesting)一起进行。</a:t>
            </a:r>
            <a:endParaRPr sz="2000" dirty="0">
              <a:solidFill>
                <a:schemeClr val="tx1"/>
              </a:solidFill>
              <a:sym typeface="+mn-ea"/>
            </a:endParaRPr>
          </a:p>
          <a:p>
            <a:pPr algn="just">
              <a:lnSpc>
                <a:spcPct val="160000"/>
              </a:lnSpc>
            </a:pPr>
            <a:r>
              <a:rPr lang="zh-CN" altLang="en-US" sz="2000" dirty="0">
                <a:sym typeface="+mn-ea"/>
              </a:rPr>
              <a:t>没有书面测试用例、记录期望结果、检查列表、脚本或指令的测试。主要是根据测试者的经验对软件进行功能和性能抽查。随机测试是根据测试说明书执行用例测试的重要补充手段，是保证测试覆盖完整性的有效方式和过程。</a:t>
            </a:r>
          </a:p>
          <a:p>
            <a:pPr algn="just">
              <a:lnSpc>
                <a:spcPct val="160000"/>
              </a:lnSpc>
            </a:pPr>
            <a:endParaRPr lang="zh-CN" altLang="en-US" sz="2000" dirty="0">
              <a:solidFill>
                <a:srgbClr val="92D050"/>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8577" y="574358"/>
            <a:ext cx="5686425" cy="796925"/>
          </a:xfrm>
          <a:prstGeom prst="rect">
            <a:avLst/>
          </a:prstGeom>
        </p:spPr>
        <p:txBody>
          <a:bodyPr/>
          <a:lstStyle/>
          <a:p>
            <a:pPr algn="r" eaLnBrk="1" hangingPunct="1"/>
            <a:r>
              <a:rPr lang="zh-CN" altLang="en-US" dirty="0">
                <a:solidFill>
                  <a:srgbClr val="386698"/>
                </a:solidFill>
              </a:rPr>
              <a:t>测试用例</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买手机、买电脑，要试用一下：开机、屏幕、运行速度、内存大小；这就是生活中的测试用例！</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2"/>
          <a:stretch>
            <a:fillRect/>
          </a:stretch>
        </p:blipFill>
        <p:spPr>
          <a:xfrm>
            <a:off x="1316990" y="2029460"/>
            <a:ext cx="6510655" cy="4343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8577" y="574358"/>
            <a:ext cx="5686425" cy="796925"/>
          </a:xfrm>
          <a:prstGeom prst="rect">
            <a:avLst/>
          </a:prstGeom>
        </p:spPr>
        <p:txBody>
          <a:bodyPr/>
          <a:lstStyle/>
          <a:p>
            <a:pPr algn="r" eaLnBrk="1" hangingPunct="1"/>
            <a:r>
              <a:rPr lang="zh-CN" altLang="en-US" dirty="0">
                <a:solidFill>
                  <a:srgbClr val="386698"/>
                </a:solidFill>
              </a:rPr>
              <a:t>测试用例</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定义：测试用例(Test Case)是为特定的目的而设计的一组测试输入、执行条件和预期的结果，以便测试是否满足某个特定需求。通过大量的测试用例来检验软件的运行效果，它是指导测试工作进行的依据。</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82613"/>
            <a:ext cx="5686425" cy="796925"/>
          </a:xfrm>
          <a:prstGeom prst="rect">
            <a:avLst/>
          </a:prstGeom>
        </p:spPr>
        <p:txBody>
          <a:bodyPr/>
          <a:lstStyle/>
          <a:p>
            <a:pPr algn="r" eaLnBrk="1" hangingPunct="1"/>
            <a:r>
              <a:rPr lang="zh-CN" altLang="en-US" dirty="0">
                <a:solidFill>
                  <a:srgbClr val="386698"/>
                </a:solidFill>
              </a:rPr>
              <a:t>测试用例：举例说明</a:t>
            </a:r>
            <a:r>
              <a:rPr lang="en-US" altLang="zh-CN" dirty="0">
                <a:solidFill>
                  <a:srgbClr val="386698"/>
                </a:solidFill>
              </a:rPr>
              <a:t>1</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t>买手机：按开机键，相当于输入了一组数据来测试，执行条件指的是开机的前提条件，比如是否有电；预期结果就是能顺利打开手机，那么测试完毕后，是否达到了想要的需求（顺利开机）。</a:t>
            </a:r>
          </a:p>
          <a:p>
            <a:pPr eaLnBrk="1" hangingPunct="1">
              <a:defRPr/>
            </a:pPr>
            <a:r>
              <a:rPr lang="zh-CN" altLang="en-US" sz="2400" dirty="0">
                <a:solidFill>
                  <a:srgbClr val="FF0000"/>
                </a:solidFill>
              </a:rPr>
              <a:t>所以通过上面的描述，我们不难看出，测试用例主要解决的问题是要测什么？怎么测？</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82613"/>
            <a:ext cx="5686425" cy="796925"/>
          </a:xfrm>
          <a:prstGeom prst="rect">
            <a:avLst/>
          </a:prstGeom>
        </p:spPr>
        <p:txBody>
          <a:bodyPr/>
          <a:lstStyle/>
          <a:p>
            <a:pPr algn="r" eaLnBrk="1" hangingPunct="1"/>
            <a:r>
              <a:rPr lang="zh-CN" altLang="en-US" dirty="0">
                <a:solidFill>
                  <a:srgbClr val="386698"/>
                </a:solidFill>
              </a:rPr>
              <a:t>测试用例：举例说明</a:t>
            </a:r>
            <a:r>
              <a:rPr lang="en-US" altLang="zh-CN" dirty="0">
                <a:solidFill>
                  <a:srgbClr val="386698"/>
                </a:solidFill>
              </a:rPr>
              <a:t>2</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新浪注册页面：https://login.sina.com.cn/signup/signup?entry=homepage</a:t>
            </a:r>
          </a:p>
          <a:p>
            <a:pPr eaLnBrk="1" hangingPunct="1">
              <a:defRPr/>
            </a:pPr>
            <a:r>
              <a:rPr lang="zh-CN" altLang="en-US" sz="2400" dirty="0">
                <a:solidFill>
                  <a:schemeClr val="tx1"/>
                </a:solidFill>
              </a:rPr>
              <a:t>这次测试的是邮箱地址格式是否正确，怎么测试的呢？分别输入了正确的地址和错误的地址进行测试的。</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2"/>
          <a:stretch>
            <a:fillRect/>
          </a:stretch>
        </p:blipFill>
        <p:spPr>
          <a:xfrm>
            <a:off x="2460625" y="2829560"/>
            <a:ext cx="4222750" cy="30473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3600" dirty="0">
                <a:sym typeface="+mn-ea"/>
              </a:rPr>
              <a:t>测试人员的任务</a:t>
            </a:r>
          </a:p>
        </p:txBody>
      </p:sp>
      <p:sp>
        <p:nvSpPr>
          <p:cNvPr id="6" name="文本框 5">
            <a:extLst>
              <a:ext uri="{FF2B5EF4-FFF2-40B4-BE49-F238E27FC236}">
                <a16:creationId xmlns:a16="http://schemas.microsoft.com/office/drawing/2014/main" id="{5D521168-99EF-4A66-A99F-15470811EF8C}"/>
              </a:ext>
            </a:extLst>
          </p:cNvPr>
          <p:cNvSpPr txBox="1"/>
          <p:nvPr/>
        </p:nvSpPr>
        <p:spPr>
          <a:xfrm>
            <a:off x="251520" y="1844824"/>
            <a:ext cx="8460432" cy="2031325"/>
          </a:xfrm>
          <a:prstGeom prst="rect">
            <a:avLst/>
          </a:prstGeom>
          <a:noFill/>
        </p:spPr>
        <p:txBody>
          <a:bodyPr wrap="square" rtlCol="0">
            <a:spAutoFit/>
          </a:bodyPr>
          <a:lstStyle/>
          <a:p>
            <a:endParaRPr lang="en-US" altLang="zh-CN" dirty="0"/>
          </a:p>
          <a:p>
            <a:r>
              <a:rPr lang="zh-CN" altLang="en-US" dirty="0"/>
              <a:t>测试人员的任务是：</a:t>
            </a:r>
            <a:endParaRPr lang="en-US" altLang="zh-CN" dirty="0"/>
          </a:p>
          <a:p>
            <a:endParaRPr lang="en-US" altLang="zh-CN" dirty="0"/>
          </a:p>
          <a:p>
            <a:r>
              <a:rPr lang="en-US" altLang="zh-CN" dirty="0"/>
              <a:t> 1</a:t>
            </a:r>
            <a:r>
              <a:rPr lang="zh-CN" altLang="en-US" dirty="0"/>
              <a:t>，寻找</a:t>
            </a:r>
            <a:r>
              <a:rPr lang="en-US" altLang="zh-CN" dirty="0"/>
              <a:t>bug</a:t>
            </a:r>
          </a:p>
          <a:p>
            <a:r>
              <a:rPr lang="en-US" altLang="zh-CN" dirty="0"/>
              <a:t> 2</a:t>
            </a:r>
            <a:r>
              <a:rPr lang="zh-CN" altLang="en-US" dirty="0"/>
              <a:t>，关注需求</a:t>
            </a:r>
            <a:endParaRPr lang="en-US" altLang="zh-CN" dirty="0"/>
          </a:p>
          <a:p>
            <a:r>
              <a:rPr lang="en-US" altLang="zh-CN" dirty="0"/>
              <a:t> 3</a:t>
            </a:r>
            <a:r>
              <a:rPr lang="zh-CN" altLang="en-US" dirty="0"/>
              <a:t>，检验软件的质量</a:t>
            </a:r>
            <a:endParaRPr lang="en-US" altLang="zh-CN" dirty="0"/>
          </a:p>
          <a:p>
            <a:endParaRPr lang="en-US" altLang="zh-CN" dirty="0"/>
          </a:p>
        </p:txBody>
      </p:sp>
    </p:spTree>
    <p:extLst>
      <p:ext uri="{BB962C8B-B14F-4D97-AF65-F5344CB8AC3E}">
        <p14:creationId xmlns:p14="http://schemas.microsoft.com/office/powerpoint/2010/main" val="420733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等价类划分法</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计算器（</a:t>
            </a:r>
            <a:r>
              <a:rPr lang="en-US" altLang="zh-CN" sz="2400" dirty="0">
                <a:solidFill>
                  <a:schemeClr val="tx1"/>
                </a:solidFill>
              </a:rPr>
              <a:t>-99</a:t>
            </a:r>
            <a:r>
              <a:rPr lang="zh-CN" altLang="en-US" sz="2400" dirty="0">
                <a:solidFill>
                  <a:schemeClr val="tx1"/>
                </a:solidFill>
              </a:rPr>
              <a:t>到</a:t>
            </a:r>
            <a:r>
              <a:rPr lang="en-US" altLang="zh-CN" sz="2400" dirty="0">
                <a:solidFill>
                  <a:schemeClr val="tx1"/>
                </a:solidFill>
              </a:rPr>
              <a:t>99</a:t>
            </a:r>
            <a:r>
              <a:rPr lang="zh-CN" altLang="en-US" sz="2400" dirty="0">
                <a:solidFill>
                  <a:schemeClr val="tx1"/>
                </a:solidFill>
              </a:rPr>
              <a:t>整数和小数）：到底输入几组数据才算测试完毕？</a:t>
            </a:r>
            <a:r>
              <a:rPr lang="zh-CN" altLang="en-US" sz="2400" dirty="0">
                <a:sym typeface="+mn-ea"/>
              </a:rPr>
              <a:t>（讨论课题）</a:t>
            </a:r>
          </a:p>
          <a:p>
            <a:pPr eaLnBrk="1" hangingPunct="1">
              <a:defRPr/>
            </a:pPr>
            <a:r>
              <a:rPr lang="zh-CN" altLang="en-US" sz="2400" dirty="0">
                <a:sym typeface="+mn-ea"/>
              </a:rPr>
              <a:t>答案：一个一个测试效率低下，一定要分类测试！</a:t>
            </a:r>
          </a:p>
          <a:p>
            <a:pPr eaLnBrk="1" hangingPunct="1">
              <a:defRPr/>
            </a:pPr>
            <a:r>
              <a:rPr lang="en-US" altLang="zh-CN" sz="2400" dirty="0">
                <a:sym typeface="+mn-ea"/>
              </a:rPr>
              <a:t>1</a:t>
            </a:r>
            <a:r>
              <a:rPr lang="zh-CN" altLang="en-US" sz="2400" dirty="0">
                <a:sym typeface="+mn-ea"/>
              </a:rPr>
              <a:t>、整数（在范围内的整数</a:t>
            </a:r>
            <a:r>
              <a:rPr lang="en-US" altLang="zh-CN" sz="2400" dirty="0">
                <a:sym typeface="+mn-ea"/>
              </a:rPr>
              <a:t>-99</a:t>
            </a:r>
            <a:r>
              <a:rPr lang="zh-CN" altLang="en-US" sz="2400" dirty="0">
                <a:sym typeface="+mn-ea"/>
              </a:rPr>
              <a:t>到</a:t>
            </a:r>
            <a:r>
              <a:rPr lang="en-US" altLang="zh-CN" sz="2400" dirty="0">
                <a:sym typeface="+mn-ea"/>
              </a:rPr>
              <a:t>99</a:t>
            </a:r>
            <a:r>
              <a:rPr lang="zh-CN" altLang="en-US" sz="2400" dirty="0">
                <a:sym typeface="+mn-ea"/>
              </a:rPr>
              <a:t>）</a:t>
            </a:r>
          </a:p>
          <a:p>
            <a:pPr eaLnBrk="1" hangingPunct="1">
              <a:defRPr/>
            </a:pPr>
            <a:r>
              <a:rPr lang="en-US" altLang="zh-CN" sz="2400" dirty="0">
                <a:sym typeface="+mn-ea"/>
              </a:rPr>
              <a:t>2</a:t>
            </a:r>
            <a:r>
              <a:rPr lang="zh-CN" altLang="en-US" sz="2400" dirty="0">
                <a:sym typeface="+mn-ea"/>
              </a:rPr>
              <a:t>、小数（在范围内的整数</a:t>
            </a:r>
            <a:r>
              <a:rPr lang="en-US" altLang="zh-CN" sz="2400" dirty="0">
                <a:sym typeface="+mn-ea"/>
              </a:rPr>
              <a:t>-99</a:t>
            </a:r>
            <a:r>
              <a:rPr lang="zh-CN" altLang="en-US" sz="2400" dirty="0">
                <a:sym typeface="+mn-ea"/>
              </a:rPr>
              <a:t>到</a:t>
            </a:r>
            <a:r>
              <a:rPr lang="en-US" altLang="zh-CN" sz="2400" dirty="0">
                <a:sym typeface="+mn-ea"/>
              </a:rPr>
              <a:t>99</a:t>
            </a:r>
            <a:r>
              <a:rPr lang="zh-CN" altLang="en-US" sz="2400" dirty="0">
                <a:sym typeface="+mn-ea"/>
              </a:rPr>
              <a:t>）</a:t>
            </a:r>
          </a:p>
          <a:p>
            <a:pPr eaLnBrk="1" hangingPunct="1">
              <a:defRPr/>
            </a:pPr>
            <a:r>
              <a:rPr lang="en-US" altLang="zh-CN" sz="2400" dirty="0">
                <a:sym typeface="+mn-ea"/>
              </a:rPr>
              <a:t>3</a:t>
            </a:r>
            <a:r>
              <a:rPr lang="zh-CN" altLang="en-US" sz="2400" dirty="0">
                <a:sym typeface="+mn-ea"/>
              </a:rPr>
              <a:t>、符号（</a:t>
            </a:r>
            <a:r>
              <a:rPr lang="en-US" altLang="zh-CN" sz="2400" dirty="0">
                <a:sym typeface="+mn-ea"/>
              </a:rPr>
              <a:t>+-/*</a:t>
            </a:r>
            <a:r>
              <a:rPr lang="zh-CN" altLang="en-US" sz="2400" dirty="0">
                <a:sym typeface="+mn-ea"/>
              </a:rPr>
              <a:t>，。、！</a:t>
            </a:r>
            <a:r>
              <a:rPr lang="en-US" altLang="zh-CN" sz="2400" dirty="0">
                <a:sym typeface="+mn-ea"/>
              </a:rPr>
              <a:t>@#</a:t>
            </a:r>
            <a:r>
              <a:rPr lang="zh-CN" altLang="en-US" sz="2400" dirty="0">
                <a:sym typeface="+mn-ea"/>
              </a:rPr>
              <a:t>￥</a:t>
            </a:r>
            <a:r>
              <a:rPr lang="en-US" altLang="zh-CN" sz="2400" dirty="0">
                <a:sym typeface="+mn-ea"/>
              </a:rPr>
              <a:t>%……&amp;*</a:t>
            </a:r>
            <a:r>
              <a:rPr lang="zh-CN" altLang="en-US" sz="2400" dirty="0">
                <a:sym typeface="+mn-ea"/>
              </a:rPr>
              <a:t>（））</a:t>
            </a:r>
          </a:p>
          <a:p>
            <a:pPr eaLnBrk="1" hangingPunct="1">
              <a:defRPr/>
            </a:pPr>
            <a:r>
              <a:rPr lang="en-US" altLang="zh-CN" sz="2400" dirty="0">
                <a:sym typeface="+mn-ea"/>
              </a:rPr>
              <a:t>5</a:t>
            </a:r>
            <a:r>
              <a:rPr lang="zh-CN" altLang="en-US" sz="2400" dirty="0">
                <a:sym typeface="+mn-ea"/>
              </a:rPr>
              <a:t>、汉字</a:t>
            </a:r>
          </a:p>
          <a:p>
            <a:pPr eaLnBrk="1" hangingPunct="1">
              <a:defRPr/>
            </a:pPr>
            <a:r>
              <a:rPr lang="en-US" altLang="zh-CN" sz="2400" dirty="0">
                <a:sym typeface="+mn-ea"/>
              </a:rPr>
              <a:t>6</a:t>
            </a:r>
            <a:r>
              <a:rPr lang="zh-CN" altLang="en-US" sz="2400" dirty="0">
                <a:sym typeface="+mn-ea"/>
              </a:rPr>
              <a:t>、空格</a:t>
            </a:r>
          </a:p>
          <a:p>
            <a:pPr eaLnBrk="1" hangingPunct="1">
              <a:defRPr/>
            </a:pPr>
            <a:r>
              <a:rPr lang="en-US" altLang="zh-CN" sz="2400" dirty="0">
                <a:sym typeface="+mn-ea"/>
              </a:rPr>
              <a:t>7</a:t>
            </a:r>
            <a:r>
              <a:rPr lang="zh-CN" altLang="en-US" sz="2400" dirty="0">
                <a:sym typeface="+mn-ea"/>
              </a:rPr>
              <a:t>、不输入</a:t>
            </a:r>
          </a:p>
          <a:p>
            <a:pPr marL="0" indent="0" eaLnBrk="1" hangingPunct="1">
              <a:buNone/>
              <a:defRPr/>
            </a:pPr>
            <a:r>
              <a:rPr lang="zh-CN" altLang="en-US" sz="2400" dirty="0">
                <a:sym typeface="+mn-ea"/>
              </a:rPr>
              <a:t>通过上面的描述，我们发现我们用户所有可能输入的数据，划分成了若干份（或者也可以称为子集），然后从每一个子集当中选取少数具有代表性的数据作为测试用例，这种测试用例我们称为“等价类划分法”。</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230695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等价类划分是一种重要的、常用的黑盒测试方法，</a:t>
            </a:r>
            <a:r>
              <a:rPr lang="zh-CN" altLang="en-US" sz="2400" u="sng" dirty="0">
                <a:solidFill>
                  <a:srgbClr val="386698"/>
                </a:solidFill>
                <a:latin typeface="Franklin Gothic Book" panose="020B0503020102020204" pitchFamily="34" charset="0"/>
                <a:ea typeface="黑体" panose="02010609060101010101" pitchFamily="49" charset="-122"/>
                <a:sym typeface="+mn-ea"/>
              </a:rPr>
              <a:t>不需要考虑程序的内部结构</a:t>
            </a:r>
            <a:r>
              <a:rPr lang="zh-CN" altLang="en-US" sz="2400" dirty="0">
                <a:solidFill>
                  <a:srgbClr val="386698"/>
                </a:solidFill>
                <a:latin typeface="Franklin Gothic Book" panose="020B0503020102020204" pitchFamily="34" charset="0"/>
                <a:ea typeface="黑体" panose="02010609060101010101" pitchFamily="49" charset="-122"/>
                <a:sym typeface="+mn-ea"/>
              </a:rPr>
              <a:t>，只需要考虑程序的输入规格即可。它将不能穷举的测试过程进行合理分类，从而保证设计出来的测试用例具有完整性和代表性。</a:t>
            </a:r>
            <a:endParaRPr lang="zh-CN" altLang="zh-CN" sz="2400" dirty="0">
              <a:latin typeface="黑体" panose="02010609060101010101" pitchFamily="49" charset="-122"/>
              <a:ea typeface="黑体" panose="02010609060101010101" pitchFamily="49" charset="-122"/>
              <a:sym typeface="Calibri" panose="020F0502020204030204" charset="0"/>
            </a:endParaRPr>
          </a:p>
        </p:txBody>
      </p:sp>
      <p:sp>
        <p:nvSpPr>
          <p:cNvPr id="33795" name="文本框 2"/>
          <p:cNvSpPr txBox="1"/>
          <p:nvPr/>
        </p:nvSpPr>
        <p:spPr>
          <a:xfrm>
            <a:off x="369888" y="71056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mn-ea"/>
              </a:rPr>
              <a:t>等价类划分法</a:t>
            </a:r>
            <a:endParaRPr lang="zh-CN" altLang="zh-CN"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665" y="3688715"/>
            <a:ext cx="4844415" cy="2449830"/>
          </a:xfrm>
          <a:prstGeom prst="rect">
            <a:avLst/>
          </a:prstGeom>
        </p:spPr>
      </p:pic>
      <p:sp>
        <p:nvSpPr>
          <p:cNvPr id="7" name="内容占位符 2"/>
          <p:cNvSpPr txBox="1"/>
          <p:nvPr/>
        </p:nvSpPr>
        <p:spPr bwMode="auto">
          <a:xfrm>
            <a:off x="4246245" y="4672965"/>
            <a:ext cx="2185670" cy="132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defTabSz="0" rtl="0" eaLnBrk="1" fontAlgn="base" hangingPunct="1">
              <a:spcBef>
                <a:spcPct val="20000"/>
              </a:spcBef>
              <a:spcAft>
                <a:spcPct val="0"/>
              </a:spcAft>
              <a:buClr>
                <a:schemeClr val="hlink"/>
              </a:buClr>
              <a:buFont typeface="Wingdings" panose="05000000000000000000" pitchFamily="2" charset="2"/>
              <a:buChar char="l"/>
              <a:defRPr sz="2800" b="1" baseline="0">
                <a:solidFill>
                  <a:schemeClr val="tx1"/>
                </a:solidFill>
                <a:latin typeface="+mn-lt"/>
                <a:ea typeface="宋体" panose="02010600030101010101" pitchFamily="2" charset="-122"/>
                <a:cs typeface="+mn-cs"/>
                <a:sym typeface="Arial" panose="020B0604020202020204" pitchFamily="34" charset="0"/>
              </a:defRPr>
            </a:lvl1pPr>
            <a:lvl2pPr marL="742950" indent="-285750" algn="l" defTabSz="0" rtl="0" eaLnBrk="1" fontAlgn="base" hangingPunct="1">
              <a:spcBef>
                <a:spcPct val="20000"/>
              </a:spcBef>
              <a:spcAft>
                <a:spcPct val="0"/>
              </a:spcAft>
              <a:buClr>
                <a:schemeClr val="accent1"/>
              </a:buClr>
              <a:buFont typeface="Wingdings" panose="05000000000000000000" pitchFamily="2" charset="2"/>
              <a:buChar char="Ø"/>
              <a:defRPr sz="24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2pPr>
            <a:lvl3pPr marL="1143000" indent="-228600" algn="l" defTabSz="0" rtl="0" eaLnBrk="1" fontAlgn="base" hangingPunct="1">
              <a:spcBef>
                <a:spcPct val="20000"/>
              </a:spcBef>
              <a:spcAft>
                <a:spcPct val="0"/>
              </a:spcAft>
              <a:buClr>
                <a:schemeClr val="tx1"/>
              </a:buClr>
              <a:buChar char="•"/>
              <a:defRPr sz="20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3pPr>
            <a:lvl4pPr marL="1600200" indent="-228600" algn="l" defTabSz="0" rtl="0" eaLnBrk="1" fontAlgn="base" hangingPunct="1">
              <a:spcBef>
                <a:spcPct val="20000"/>
              </a:spcBef>
              <a:spcAft>
                <a:spcPct val="0"/>
              </a:spcAft>
              <a:buClr>
                <a:schemeClr val="tx1"/>
              </a:buClr>
              <a:buChar char="–"/>
              <a:defRPr sz="1800">
                <a:solidFill>
                  <a:schemeClr val="tx1"/>
                </a:solidFill>
                <a:latin typeface="+mn-lt"/>
                <a:cs typeface="+mn-cs"/>
                <a:sym typeface="Arial" panose="020B0604020202020204" pitchFamily="34" charset="0"/>
              </a:defRPr>
            </a:lvl4pPr>
            <a:lvl5pPr marL="1828800" indent="0" algn="l" defTabSz="0" rtl="0" eaLnBrk="1" fontAlgn="base" hangingPunct="1">
              <a:spcBef>
                <a:spcPct val="20000"/>
              </a:spcBef>
              <a:spcAft>
                <a:spcPct val="0"/>
              </a:spcAft>
              <a:buClr>
                <a:schemeClr val="tx1"/>
              </a:buClr>
              <a:buFontTx/>
              <a:buNone/>
              <a:defRPr sz="1800">
                <a:solidFill>
                  <a:schemeClr val="tx1"/>
                </a:solidFill>
                <a:latin typeface="+mn-lt"/>
                <a:cs typeface="+mn-cs"/>
                <a:sym typeface="Arial" panose="020B0604020202020204" pitchFamily="34" charset="0"/>
              </a:defRPr>
            </a:lvl5pPr>
            <a:lvl6pPr marL="25146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9pPr>
          </a:lstStyle>
          <a:p>
            <a:pPr marL="57150" indent="0">
              <a:buNone/>
            </a:pPr>
            <a:r>
              <a:rPr lang="zh-CN" altLang="en-US" sz="1600" b="0" dirty="0">
                <a:solidFill>
                  <a:srgbClr val="FF0000"/>
                </a:solidFill>
                <a:latin typeface="黑体" panose="02010609060101010101" pitchFamily="49" charset="-122"/>
                <a:ea typeface="黑体" panose="02010609060101010101" pitchFamily="49" charset="-122"/>
              </a:rPr>
              <a:t>在有限的测试资源的情况下，用少量有代表性的数据得到比较好的测试效果。</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1+#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5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2000" fill="hold"/>
                                        <p:tgtEl>
                                          <p:spTgt spid="7"/>
                                        </p:tgtEl>
                                        <p:attrNameLst>
                                          <p:attrName>ppt_w</p:attrName>
                                        </p:attrNameLst>
                                      </p:cBhvr>
                                      <p:tavLst>
                                        <p:tav tm="0">
                                          <p:val>
                                            <p:fltVal val="0"/>
                                          </p:val>
                                        </p:tav>
                                        <p:tav tm="100000">
                                          <p:val>
                                            <p:strVal val="#ppt_w"/>
                                          </p:val>
                                        </p:tav>
                                      </p:tavLst>
                                    </p:anim>
                                    <p:anim calcmode="lin" valueType="num">
                                      <p:cBhvr>
                                        <p:cTn id="13" dur="2000" fill="hold"/>
                                        <p:tgtEl>
                                          <p:spTgt spid="7"/>
                                        </p:tgtEl>
                                        <p:attrNameLst>
                                          <p:attrName>ppt_h</p:attrName>
                                        </p:attrNameLst>
                                      </p:cBhvr>
                                      <p:tavLst>
                                        <p:tav tm="0">
                                          <p:val>
                                            <p:fltVal val="0"/>
                                          </p:val>
                                        </p:tav>
                                        <p:tav tm="100000">
                                          <p:val>
                                            <p:strVal val="#ppt_h"/>
                                          </p:val>
                                        </p:tav>
                                      </p:tavLst>
                                    </p:anim>
                                    <p:animEffect transition="in" filter="fade">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2190750"/>
            <a:ext cx="8356600" cy="267652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b="1">
                <a:solidFill>
                  <a:srgbClr val="386698"/>
                </a:solidFill>
                <a:latin typeface="Franklin Gothic Book" panose="020B0503020102020204" pitchFamily="34" charset="0"/>
                <a:ea typeface="黑体" panose="02010609060101010101" pitchFamily="49" charset="-122"/>
                <a:sym typeface="+mn-ea"/>
              </a:rPr>
              <a:t>等价类的分类</a:t>
            </a:r>
          </a:p>
          <a:p>
            <a:pPr>
              <a:lnSpc>
                <a:spcPct val="150000"/>
              </a:lnSpc>
              <a:buFont typeface="Arial" panose="020B0604020202020204" pitchFamily="34" charset="0"/>
              <a:buNone/>
            </a:pPr>
            <a:r>
              <a:rPr lang="zh-CN" altLang="en-US" sz="2400">
                <a:solidFill>
                  <a:srgbClr val="386698"/>
                </a:solidFill>
                <a:latin typeface="Franklin Gothic Book" panose="020B0503020102020204" pitchFamily="34" charset="0"/>
                <a:ea typeface="黑体" panose="02010609060101010101" pitchFamily="49" charset="-122"/>
                <a:sym typeface="+mn-ea"/>
              </a:rPr>
              <a:t>   有效等价类</a:t>
            </a:r>
            <a:endParaRPr lang="zh-CN" altLang="en-US" sz="2400">
              <a:solidFill>
                <a:srgbClr val="386698"/>
              </a:solidFill>
              <a:latin typeface="Franklin Gothic Book" panose="020B0503020102020204" pitchFamily="34" charset="0"/>
              <a:ea typeface="黑体" panose="02010609060101010101" pitchFamily="49" charset="-122"/>
            </a:endParaRPr>
          </a:p>
          <a:p>
            <a:pPr lvl="2"/>
            <a:r>
              <a:rPr lang="zh-CN" altLang="en-US" sz="2400">
                <a:solidFill>
                  <a:srgbClr val="386698"/>
                </a:solidFill>
                <a:latin typeface="Franklin Gothic Book" panose="020B0503020102020204" pitchFamily="34" charset="0"/>
                <a:ea typeface="黑体" panose="02010609060101010101" pitchFamily="49" charset="-122"/>
                <a:sym typeface="+mn-ea"/>
              </a:rPr>
              <a:t>指符合《需求规格说明书》，输入合理的数据集合</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无效等价类</a:t>
            </a:r>
            <a:endParaRPr lang="zh-CN" altLang="en-US" sz="2400">
              <a:solidFill>
                <a:srgbClr val="386698"/>
              </a:solidFill>
              <a:latin typeface="Franklin Gothic Book" panose="020B0503020102020204" pitchFamily="34" charset="0"/>
              <a:ea typeface="黑体" panose="02010609060101010101" pitchFamily="49" charset="-122"/>
            </a:endParaRPr>
          </a:p>
          <a:p>
            <a:pPr lvl="2"/>
            <a:r>
              <a:rPr lang="zh-CN" altLang="en-US" sz="2400">
                <a:solidFill>
                  <a:srgbClr val="386698"/>
                </a:solidFill>
                <a:latin typeface="Franklin Gothic Book" panose="020B0503020102020204" pitchFamily="34" charset="0"/>
                <a:ea typeface="黑体" panose="02010609060101010101" pitchFamily="49" charset="-122"/>
                <a:sym typeface="+mn-ea"/>
              </a:rPr>
              <a:t>指不符合《需求规格说明书》，输入不合理的数据集合</a:t>
            </a:r>
            <a:endParaRPr lang="zh-CN" altLang="en-US" sz="2400">
              <a:solidFill>
                <a:srgbClr val="386698"/>
              </a:solidFill>
              <a:latin typeface="Franklin Gothic Book" panose="020B0503020102020204" pitchFamily="34" charset="0"/>
              <a:ea typeface="黑体" panose="02010609060101010101" pitchFamily="49" charset="-122"/>
              <a:sym typeface="Calibri" panose="020F0502020204030204" charset="0"/>
            </a:endParaRPr>
          </a:p>
        </p:txBody>
      </p:sp>
      <p:sp>
        <p:nvSpPr>
          <p:cNvPr id="33795" name="文本框 2"/>
          <p:cNvSpPr txBox="1"/>
          <p:nvPr/>
        </p:nvSpPr>
        <p:spPr>
          <a:xfrm>
            <a:off x="393383" y="106045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等价类划分</a:t>
            </a: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998345"/>
            <a:ext cx="8356600" cy="2861310"/>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1、先确定有效和无效等价类</a:t>
            </a:r>
          </a:p>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2、有效等价类就是题目条件（两端的极值（边界值）要判断、中间随意一个值也要判断）</a:t>
            </a:r>
          </a:p>
          <a:p>
            <a:pPr>
              <a:lnSpc>
                <a:spcPct val="150000"/>
              </a:lnSpc>
              <a:buFont typeface="Arial" panose="020B0604020202020204" pitchFamily="34" charset="0"/>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3、无效等价类先划分与条件相反的情况，再找到特殊情况（中文、英文、符号、空格、空）</a:t>
            </a:r>
            <a:endParaRPr altLang="zh-CN" sz="1600" dirty="0">
              <a:sym typeface="+mn-ea"/>
            </a:endParaRPr>
          </a:p>
        </p:txBody>
      </p:sp>
      <p:sp>
        <p:nvSpPr>
          <p:cNvPr id="33795" name="文本框 2"/>
          <p:cNvSpPr txBox="1"/>
          <p:nvPr/>
        </p:nvSpPr>
        <p:spPr>
          <a:xfrm>
            <a:off x="393383" y="109410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等价类思考步骤</a:t>
            </a: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eaLnBrk="1" hangingPunct="1">
              <a:defRPr/>
            </a:pPr>
            <a:r>
              <a:rPr lang="zh-CN" altLang="en-US" sz="2400" dirty="0">
                <a:solidFill>
                  <a:schemeClr val="tx1"/>
                </a:solidFill>
              </a:rPr>
              <a:t>我们可以把 “有效等价”和“无效等价”用例写在一个Excel表格中（写出来永远比自己脑子里想要好）！</a:t>
            </a:r>
          </a:p>
          <a:p>
            <a:pPr eaLnBrk="1" hangingPunct="1">
              <a:defRPr/>
            </a:pPr>
            <a:r>
              <a:rPr lang="zh-CN" altLang="en-US" sz="2400" dirty="0">
                <a:solidFill>
                  <a:schemeClr val="tx1"/>
                </a:solidFill>
              </a:rPr>
              <a:t>例：计算 1---100的整数之和（包括</a:t>
            </a:r>
            <a:r>
              <a:rPr lang="en-US" altLang="zh-CN" sz="2400" dirty="0">
                <a:solidFill>
                  <a:schemeClr val="tx1"/>
                </a:solidFill>
              </a:rPr>
              <a:t>1</a:t>
            </a:r>
            <a:r>
              <a:rPr lang="zh-CN" altLang="en-US" sz="2400" dirty="0">
                <a:solidFill>
                  <a:schemeClr val="tx1"/>
                </a:solidFill>
              </a:rPr>
              <a:t>和</a:t>
            </a:r>
            <a:r>
              <a:rPr lang="en-US" altLang="zh-CN" sz="2400" dirty="0">
                <a:solidFill>
                  <a:schemeClr val="tx1"/>
                </a:solidFill>
              </a:rPr>
              <a:t>100</a:t>
            </a:r>
            <a:r>
              <a:rPr lang="zh-CN" altLang="en-US" sz="2400" dirty="0">
                <a:solidFill>
                  <a:schemeClr val="tx1"/>
                </a:solidFill>
              </a:rPr>
              <a:t>）</a:t>
            </a: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endParaRPr lang="zh-CN" altLang="en-US" sz="2400" dirty="0">
              <a:solidFill>
                <a:schemeClr val="tx1"/>
              </a:solidFill>
            </a:endParaRPr>
          </a:p>
          <a:p>
            <a:pPr eaLnBrk="1" hangingPunct="1">
              <a:defRPr/>
            </a:pPr>
            <a:r>
              <a:rPr lang="zh-CN" altLang="en-US" sz="2000" dirty="0">
                <a:solidFill>
                  <a:srgbClr val="FF0000"/>
                </a:solidFill>
              </a:rPr>
              <a:t>一般是一个框输入正确的值，一个框输入错误的值，没有两个框都输入错误的值，因为更容易确定到底是哪个框出现错误的值。</a:t>
            </a:r>
          </a:p>
          <a:p>
            <a:pPr marL="0" indent="0" eaLnBrk="1" hangingPunct="1">
              <a:buFont typeface="Arial" panose="020B0604020202020204" pitchFamily="34" charset="0"/>
              <a:buNone/>
              <a:defRPr/>
            </a:pPr>
            <a:endParaRPr lang="en-US" altLang="zh-CN" sz="2400" dirty="0"/>
          </a:p>
          <a:p>
            <a:pPr marL="0" indent="0" eaLnBrk="1" hangingPunct="1">
              <a:buFont typeface="Arial" panose="020B0604020202020204" pitchFamily="34" charset="0"/>
              <a:buNone/>
              <a:defRPr/>
            </a:pPr>
            <a:endParaRPr lang="en-US" altLang="zh-CN" sz="2400" dirty="0"/>
          </a:p>
        </p:txBody>
      </p:sp>
      <p:pic>
        <p:nvPicPr>
          <p:cNvPr id="2" name="图片 1"/>
          <p:cNvPicPr>
            <a:picLocks noChangeAspect="1"/>
          </p:cNvPicPr>
          <p:nvPr/>
        </p:nvPicPr>
        <p:blipFill>
          <a:blip r:embed="rId2"/>
          <a:stretch>
            <a:fillRect/>
          </a:stretch>
        </p:blipFill>
        <p:spPr>
          <a:xfrm>
            <a:off x="591820" y="2415540"/>
            <a:ext cx="8476615" cy="26955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等价类分类强化练习</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a:buNone/>
              <a:defRPr/>
            </a:pPr>
            <a:r>
              <a:rPr lang="zh-CN" altLang="en-US" sz="2400" dirty="0">
                <a:solidFill>
                  <a:schemeClr val="tx1"/>
                </a:solidFill>
              </a:rPr>
              <a:t>测试程序是</a:t>
            </a:r>
            <a:r>
              <a:rPr lang="zh-CN" altLang="en-US" sz="2400" dirty="0"/>
              <a:t>：这个程序要求输入三个整数值，这三个整数值代表了三角形的三边的长度，点击“确认” ，程序提示信息，指出该三角形是否是不规则三角形，等腰三角形，还是等边三角形。（不规则是指不等腰也不等边）</a:t>
            </a:r>
            <a:r>
              <a:rPr lang="en-US" altLang="zh-CN" sz="2400" dirty="0">
                <a:solidFill>
                  <a:schemeClr val="tx1"/>
                </a:solidFill>
              </a:rPr>
              <a:t>	</a:t>
            </a:r>
            <a:endParaRPr lang="zh-CN" altLang="en-US" sz="2400" dirty="0">
              <a:solidFill>
                <a:schemeClr val="tx1"/>
              </a:solidFill>
            </a:endParaRPr>
          </a:p>
        </p:txBody>
      </p:sp>
    </p:spTree>
    <p:extLst>
      <p:ext uri="{BB962C8B-B14F-4D97-AF65-F5344CB8AC3E}">
        <p14:creationId xmlns:p14="http://schemas.microsoft.com/office/powerpoint/2010/main" val="3932617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等价类分类总结</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t>通过上面的案例，我们可以总结一下，当我们在测试文本框</a:t>
            </a:r>
          </a:p>
          <a:p>
            <a:pPr marL="0" indent="0" eaLnBrk="1" hangingPunct="1">
              <a:buNone/>
              <a:defRPr/>
            </a:pPr>
            <a:r>
              <a:rPr lang="zh-CN" altLang="en-US" sz="2400" dirty="0"/>
              <a:t>的程序可以考虑如下的情况：</a:t>
            </a:r>
          </a:p>
          <a:p>
            <a:pPr marL="0" indent="0" eaLnBrk="1" hangingPunct="1">
              <a:buNone/>
              <a:defRPr/>
            </a:pPr>
            <a:r>
              <a:rPr lang="zh-CN" altLang="en-US" sz="2400" dirty="0"/>
              <a:t>1：文本框要求输入的长度</a:t>
            </a:r>
          </a:p>
          <a:p>
            <a:pPr marL="0" indent="0" eaLnBrk="1" hangingPunct="1">
              <a:buNone/>
              <a:defRPr/>
            </a:pPr>
            <a:r>
              <a:rPr lang="zh-CN" altLang="en-US" sz="2400" dirty="0"/>
              <a:t>2：输入的类型</a:t>
            </a:r>
          </a:p>
          <a:p>
            <a:pPr marL="0" indent="0" eaLnBrk="1" hangingPunct="1">
              <a:buNone/>
              <a:defRPr/>
            </a:pPr>
            <a:r>
              <a:rPr lang="zh-CN" altLang="en-US" sz="2400" dirty="0"/>
              <a:t>3：组成规则</a:t>
            </a:r>
          </a:p>
          <a:p>
            <a:pPr marL="0" indent="0" eaLnBrk="1" hangingPunct="1">
              <a:buNone/>
              <a:defRPr/>
            </a:pPr>
            <a:r>
              <a:rPr lang="zh-CN" altLang="en-US" sz="2400" dirty="0"/>
              <a:t>4：是否为空</a:t>
            </a:r>
          </a:p>
          <a:p>
            <a:pPr marL="0" indent="0" eaLnBrk="1" hangingPunct="1">
              <a:buNone/>
              <a:defRPr/>
            </a:pPr>
            <a:r>
              <a:rPr lang="zh-CN" altLang="en-US" sz="2400" dirty="0"/>
              <a:t>5：是否重复---区分大小写， </a:t>
            </a:r>
          </a:p>
          <a:p>
            <a:pPr marL="0" indent="0" eaLnBrk="1" hangingPunct="1">
              <a:buNone/>
              <a:defRPr/>
            </a:pPr>
            <a:r>
              <a:rPr lang="en-US" altLang="zh-CN" sz="2400" dirty="0"/>
              <a:t>6</a:t>
            </a:r>
            <a:r>
              <a:rPr lang="zh-CN" altLang="en-US" sz="2400" dirty="0"/>
              <a:t>：是否去除空格</a:t>
            </a:r>
          </a:p>
          <a:p>
            <a:pPr marL="0" indent="0" eaLnBrk="1" hangingPunct="1">
              <a:buNone/>
              <a:defRPr/>
            </a:pPr>
            <a:endParaRPr lang="zh-CN" altLang="en-US" sz="2400" dirty="0">
              <a:solidFill>
                <a:schemeClr val="tx1"/>
              </a:solidFill>
            </a:endParaRPr>
          </a:p>
          <a:p>
            <a:pPr marL="0" indent="0" eaLnBrk="1" hangingPunct="1">
              <a:buNone/>
              <a:defRPr/>
            </a:pPr>
            <a:endParaRPr lang="zh-CN" altLang="en-US" sz="2400"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1728783" y="598488"/>
            <a:ext cx="5686425" cy="796925"/>
          </a:xfrm>
          <a:prstGeom prst="rect">
            <a:avLst/>
          </a:prstGeom>
        </p:spPr>
        <p:txBody>
          <a:bodyPr/>
          <a:lstStyle/>
          <a:p>
            <a:pPr algn="ctr" eaLnBrk="1" hangingPunct="1"/>
            <a:r>
              <a:rPr lang="zh-CN" altLang="en-US" dirty="0">
                <a:solidFill>
                  <a:srgbClr val="386698"/>
                </a:solidFill>
              </a:rPr>
              <a:t>等价类分类强化练习</a:t>
            </a:r>
          </a:p>
        </p:txBody>
      </p:sp>
      <p:sp>
        <p:nvSpPr>
          <p:cNvPr id="5123" name="内容占位符 2"/>
          <p:cNvSpPr>
            <a:spLocks noGrp="1"/>
          </p:cNvSpPr>
          <p:nvPr>
            <p:ph idx="4294967295"/>
          </p:nvPr>
        </p:nvSpPr>
        <p:spPr>
          <a:xfrm>
            <a:off x="457200" y="1214438"/>
            <a:ext cx="8229600" cy="4911725"/>
          </a:xfrm>
          <a:prstGeom prst="rect">
            <a:avLst/>
          </a:prstGeom>
        </p:spPr>
        <p:txBody>
          <a:bodyPr/>
          <a:lstStyle/>
          <a:p>
            <a:pPr marL="0" indent="0" eaLnBrk="1" hangingPunct="1">
              <a:buNone/>
              <a:defRPr/>
            </a:pPr>
            <a:r>
              <a:rPr lang="zh-CN" altLang="en-US" sz="2400" dirty="0">
                <a:solidFill>
                  <a:schemeClr val="tx1"/>
                </a:solidFill>
              </a:rPr>
              <a:t>测试要求是：测试QQ账号，账号的要求是  6---10位正整数。</a:t>
            </a:r>
          </a:p>
          <a:p>
            <a:pPr marL="0" indent="0" eaLnBrk="1" hangingPunct="1">
              <a:buNone/>
              <a:defRPr/>
            </a:pPr>
            <a:r>
              <a:rPr lang="zh-CN" altLang="en-US" sz="2400" dirty="0">
                <a:solidFill>
                  <a:schemeClr val="tx1"/>
                </a:solidFill>
              </a:rPr>
              <a:t>有效的等价类：</a:t>
            </a:r>
          </a:p>
          <a:p>
            <a:pPr marL="0" indent="0" eaLnBrk="1" hangingPunct="1">
              <a:buNone/>
              <a:defRPr/>
            </a:pPr>
            <a:r>
              <a:rPr lang="en-US" altLang="zh-CN" sz="2400" dirty="0">
                <a:solidFill>
                  <a:schemeClr val="tx1"/>
                </a:solidFill>
              </a:rPr>
              <a:t>	</a:t>
            </a:r>
            <a:endParaRPr lang="zh-CN" altLang="en-US" sz="2400" dirty="0">
              <a:solidFill>
                <a:schemeClr val="tx1"/>
              </a:solidFill>
            </a:endParaRPr>
          </a:p>
        </p:txBody>
      </p:sp>
      <p:pic>
        <p:nvPicPr>
          <p:cNvPr id="7171" name="Picture 3"/>
          <p:cNvPicPr>
            <a:picLocks noChangeAspect="1" noChangeArrowheads="1"/>
          </p:cNvPicPr>
          <p:nvPr/>
        </p:nvPicPr>
        <p:blipFill>
          <a:blip r:embed="rId2" cstate="print"/>
          <a:srcRect/>
          <a:stretch>
            <a:fillRect/>
          </a:stretch>
        </p:blipFill>
        <p:spPr>
          <a:xfrm>
            <a:off x="3916998" y="2594928"/>
            <a:ext cx="4392295" cy="359981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04006" y="1867535"/>
            <a:ext cx="8356600" cy="212280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a:solidFill>
                  <a:srgbClr val="386698"/>
                </a:solidFill>
                <a:latin typeface="Franklin Gothic Book" panose="020B0503020102020204" pitchFamily="34" charset="0"/>
                <a:ea typeface="黑体" panose="02010609060101010101" pitchFamily="49" charset="-122"/>
                <a:sym typeface="+mn-ea"/>
              </a:rPr>
              <a:t>什么是边界？</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边界是指对于输入等价类和输出等价类而言，稍高于其边界值及稍低于其边界值的一些特定情况。</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边界值分析法也是一种常用的黑盒测试方法。</a:t>
            </a:r>
            <a:endParaRPr lang="zh-CN" altLang="en-US" sz="2400">
              <a:solidFill>
                <a:srgbClr val="386698"/>
              </a:solidFill>
              <a:latin typeface="Franklin Gothic Book" panose="020B0503020102020204" pitchFamily="34" charset="0"/>
              <a:ea typeface="黑体" panose="02010609060101010101" pitchFamily="49" charset="-122"/>
            </a:endParaRPr>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110299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1583214" y="4103370"/>
            <a:ext cx="5798185" cy="192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8290" lvl="1" algn="just">
              <a:lnSpc>
                <a:spcPct val="110000"/>
              </a:lnSpc>
              <a:spcBef>
                <a:spcPts val="600"/>
              </a:spcBef>
              <a:buClr>
                <a:srgbClr val="0070C0"/>
              </a:buClr>
            </a:pPr>
            <a:r>
              <a:rPr lang="zh-CN" altLang="en-US" sz="24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大量的错误是发生在输入或输出范围的边界上，而不是在输入范围的内部。</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p>
        </p:txBody>
      </p:sp>
      <p:sp>
        <p:nvSpPr>
          <p:cNvPr id="2" name="矩形 1"/>
          <p:cNvSpPr/>
          <p:nvPr/>
        </p:nvSpPr>
        <p:spPr>
          <a:xfrm>
            <a:off x="841375" y="2312035"/>
            <a:ext cx="7908925" cy="28079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110000"/>
              </a:lnSpc>
            </a:pPr>
            <a:r>
              <a:rPr lang="en-US" altLang="zh-CN" dirty="0"/>
              <a:t>If Val(Test1.Test) &gt; =0 Or Val(Test1.Test) &lt;= 100 Then</a:t>
            </a:r>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0</a:t>
            </a:r>
            <a:r>
              <a:rPr lang="zh-CN" altLang="en-US" dirty="0"/>
              <a:t>同时小于</a:t>
            </a:r>
            <a:r>
              <a:rPr lang="en-US" altLang="zh-CN" dirty="0"/>
              <a:t>100")</a:t>
            </a:r>
          </a:p>
          <a:p>
            <a:pPr>
              <a:lnSpc>
                <a:spcPct val="110000"/>
              </a:lnSpc>
            </a:pPr>
            <a:r>
              <a:rPr lang="en-US" altLang="zh-CN" dirty="0"/>
              <a:t>	Test1.SetFocus</a:t>
            </a:r>
          </a:p>
          <a:p>
            <a:pPr>
              <a:lnSpc>
                <a:spcPct val="110000"/>
              </a:lnSpc>
            </a:pPr>
            <a:r>
              <a:rPr lang="en-US" altLang="zh-CN" dirty="0" err="1"/>
              <a:t>ElseIf</a:t>
            </a:r>
            <a:r>
              <a:rPr lang="en-US" altLang="zh-CN"/>
              <a:t> Val(Test2.Test</a:t>
            </a:r>
            <a:r>
              <a:rPr lang="en-US" altLang="zh-CN" dirty="0"/>
              <a:t>) &gt;= 0 or </a:t>
            </a:r>
            <a:r>
              <a:rPr lang="en-US" altLang="zh-CN" dirty="0" err="1"/>
              <a:t>val</a:t>
            </a:r>
            <a:r>
              <a:rPr lang="en-US" altLang="zh-CN" dirty="0"/>
              <a:t> (Test2.Test) &lt; =100 then</a:t>
            </a:r>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0</a:t>
            </a:r>
            <a:r>
              <a:rPr lang="zh-CN" altLang="en-US" dirty="0"/>
              <a:t>同时小于</a:t>
            </a:r>
            <a:r>
              <a:rPr lang="en-US" altLang="zh-CN" dirty="0"/>
              <a:t>100")</a:t>
            </a:r>
          </a:p>
          <a:p>
            <a:pPr>
              <a:lnSpc>
                <a:spcPct val="110000"/>
              </a:lnSpc>
            </a:pPr>
            <a:r>
              <a:rPr lang="en-US" altLang="zh-CN" dirty="0"/>
              <a:t>	Test2.SetFocus</a:t>
            </a:r>
          </a:p>
          <a:p>
            <a:pPr>
              <a:lnSpc>
                <a:spcPct val="110000"/>
              </a:lnSpc>
            </a:pPr>
            <a:r>
              <a:rPr lang="en-US" altLang="zh-CN" dirty="0"/>
              <a:t>Else</a:t>
            </a:r>
          </a:p>
          <a:p>
            <a:pPr>
              <a:lnSpc>
                <a:spcPct val="110000"/>
              </a:lnSpc>
            </a:pPr>
            <a:r>
              <a:rPr lang="en-US" altLang="zh-CN" dirty="0"/>
              <a:t>	Test3.Test = Val(Test1.Test) + Val(Test2.Test)</a:t>
            </a:r>
          </a:p>
          <a:p>
            <a:pPr>
              <a:lnSpc>
                <a:spcPct val="110000"/>
              </a:lnSpc>
            </a:pPr>
            <a:r>
              <a:rPr lang="en-US" altLang="zh-CN" dirty="0"/>
              <a:t>End If</a:t>
            </a:r>
            <a:endParaRPr lang="zh-CN" altLang="en-US" dirty="0"/>
          </a:p>
        </p:txBody>
      </p:sp>
      <p:sp>
        <p:nvSpPr>
          <p:cNvPr id="3" name="文本框 2"/>
          <p:cNvSpPr txBox="1"/>
          <p:nvPr/>
        </p:nvSpPr>
        <p:spPr>
          <a:xfrm>
            <a:off x="841375" y="1338580"/>
            <a:ext cx="7908925" cy="829945"/>
          </a:xfrm>
          <a:prstGeom prst="rect">
            <a:avLst/>
          </a:prstGeom>
          <a:noFill/>
        </p:spPr>
        <p:txBody>
          <a:bodyPr wrap="square" rtlCol="0" anchor="t">
            <a:spAutoFit/>
          </a:bodyPr>
          <a:lstStyle/>
          <a:p>
            <a:pPr marL="0" lvl="1" algn="l" fontAlgn="auto">
              <a:buNone/>
            </a:pPr>
            <a:r>
              <a:rPr lang="zh-CN" altLang="en-US" sz="2400">
                <a:solidFill>
                  <a:srgbClr val="386698"/>
                </a:solidFill>
                <a:latin typeface="Franklin Gothic Book" panose="020B0503020102020204" pitchFamily="34" charset="0"/>
                <a:ea typeface="黑体" panose="02010609060101010101" pitchFamily="49" charset="-122"/>
                <a:sym typeface="+mn-ea"/>
              </a:rPr>
              <a:t>题目：输入的参数值必须大于0同时小于100的整数，边界条件设置错误：把&gt;写成了&gt;=，把&lt;写成了&lt;=</a:t>
            </a:r>
            <a:endParaRPr lang="zh-CN" altLang="en-US" sz="2400">
              <a:solidFill>
                <a:srgbClr val="386698"/>
              </a:solidFill>
              <a:latin typeface="Franklin Gothic Book" panose="020B0503020102020204" pitchFamily="34" charset="0"/>
              <a:ea typeface="黑体" panose="02010609060101010101" pitchFamily="49" charset="-122"/>
            </a:endParaRPr>
          </a:p>
        </p:txBody>
      </p:sp>
      <p:sp>
        <p:nvSpPr>
          <p:cNvPr id="5" name="文本框 4"/>
          <p:cNvSpPr txBox="1"/>
          <p:nvPr/>
        </p:nvSpPr>
        <p:spPr>
          <a:xfrm>
            <a:off x="1615440" y="5221605"/>
            <a:ext cx="5913755" cy="1198880"/>
          </a:xfrm>
          <a:prstGeom prst="rect">
            <a:avLst/>
          </a:prstGeom>
          <a:noFill/>
        </p:spPr>
        <p:txBody>
          <a:bodyPr wrap="square" rtlCol="0" anchor="t">
            <a:spAutoFit/>
          </a:bodyPr>
          <a:lstStyle/>
          <a:p>
            <a:pPr marL="0" indent="0">
              <a:buNone/>
            </a:pPr>
            <a:r>
              <a:rPr lang="en-US" altLang="zh-CN" b="1" dirty="0">
                <a:solidFill>
                  <a:srgbClr val="C00000"/>
                </a:solidFill>
                <a:sym typeface="+mn-ea"/>
              </a:rPr>
              <a:t>【</a:t>
            </a:r>
            <a:r>
              <a:rPr lang="zh-CN" altLang="en-US" b="1" dirty="0">
                <a:solidFill>
                  <a:srgbClr val="C00000"/>
                </a:solidFill>
                <a:sym typeface="+mn-ea"/>
              </a:rPr>
              <a:t>注意</a:t>
            </a:r>
            <a:r>
              <a:rPr lang="en-US" altLang="zh-CN" b="1" dirty="0">
                <a:solidFill>
                  <a:srgbClr val="C00000"/>
                </a:solidFill>
                <a:sym typeface="+mn-ea"/>
              </a:rPr>
              <a:t>】</a:t>
            </a:r>
            <a:endParaRPr lang="en-US" altLang="zh-CN" b="1" dirty="0">
              <a:solidFill>
                <a:srgbClr val="C00000"/>
              </a:solidFill>
            </a:endParaRPr>
          </a:p>
          <a:p>
            <a:pPr marL="0" indent="0">
              <a:buNone/>
            </a:pPr>
            <a:r>
              <a:rPr lang="zh-CN" altLang="en-US" b="1" dirty="0">
                <a:solidFill>
                  <a:srgbClr val="C00000"/>
                </a:solidFill>
                <a:sym typeface="+mn-ea"/>
              </a:rPr>
              <a:t>　　有效数据和无效数据的分界点，往往作为程序员编写程序的判断点，是程序员容易犯错误的地方，也是测试人员重点测试的内容。</a:t>
            </a:r>
            <a:endParaRPr lang="zh-CN" altLang="en-US"/>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软件开发过程模型</a:t>
            </a:r>
            <a:endParaRPr lang="zh-CN" altLang="en-US" sz="3600">
              <a:sym typeface="+mn-ea"/>
            </a:endParaRPr>
          </a:p>
        </p:txBody>
      </p:sp>
      <p:sp>
        <p:nvSpPr>
          <p:cNvPr id="26627" name="内容占位符 2"/>
          <p:cNvSpPr txBox="1"/>
          <p:nvPr/>
        </p:nvSpPr>
        <p:spPr bwMode="auto">
          <a:xfrm>
            <a:off x="457200" y="1340485"/>
            <a:ext cx="82296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0" indent="0" algn="just">
              <a:lnSpc>
                <a:spcPct val="130000"/>
              </a:lnSpc>
              <a:buNone/>
            </a:pPr>
            <a:r>
              <a:rPr lang="zh-CN" altLang="en-US" sz="2000" dirty="0">
                <a:sym typeface="+mn-ea"/>
              </a:rPr>
              <a:t>在软件开发的几十年实践中，人们总结了很多软件开发模型用来描述和表示一个复杂的开发过程，如：</a:t>
            </a:r>
          </a:p>
          <a:p>
            <a:pPr indent="0" algn="just">
              <a:lnSpc>
                <a:spcPct val="130000"/>
              </a:lnSpc>
              <a:buNone/>
            </a:pPr>
            <a:endParaRPr lang="zh-CN" altLang="en-US" sz="2000" dirty="0">
              <a:sym typeface="+mn-ea"/>
            </a:endParaRPr>
          </a:p>
          <a:p>
            <a:pPr indent="0" algn="just">
              <a:lnSpc>
                <a:spcPct val="130000"/>
              </a:lnSpc>
              <a:buNone/>
            </a:pPr>
            <a:endParaRPr lang="en-US" altLang="zh-CN" sz="2000" b="0" dirty="0"/>
          </a:p>
          <a:p>
            <a:pPr indent="0" algn="just">
              <a:lnSpc>
                <a:spcPct val="130000"/>
              </a:lnSpc>
              <a:buNone/>
            </a:pPr>
            <a:endParaRPr lang="en-US" altLang="zh-CN" sz="2000" dirty="0"/>
          </a:p>
          <a:p>
            <a:pPr indent="0" algn="just">
              <a:lnSpc>
                <a:spcPct val="130000"/>
              </a:lnSpc>
              <a:buNone/>
            </a:pPr>
            <a:endParaRPr lang="en-US" altLang="zh-CN" sz="2000" b="0" dirty="0"/>
          </a:p>
          <a:p>
            <a:pPr indent="0" algn="just">
              <a:lnSpc>
                <a:spcPct val="130000"/>
              </a:lnSpc>
              <a:buNone/>
            </a:pPr>
            <a:endParaRPr lang="en-US" altLang="zh-CN" sz="2000" dirty="0"/>
          </a:p>
          <a:p>
            <a:pPr marL="0" indent="0" algn="just">
              <a:lnSpc>
                <a:spcPct val="130000"/>
              </a:lnSpc>
              <a:buNone/>
            </a:pPr>
            <a:endParaRPr lang="zh-CN" altLang="en-US" sz="2000" dirty="0">
              <a:sym typeface="+mn-ea"/>
            </a:endParaRPr>
          </a:p>
          <a:p>
            <a:pPr marL="0" indent="0" algn="just">
              <a:lnSpc>
                <a:spcPct val="130000"/>
              </a:lnSpc>
              <a:buNone/>
            </a:pPr>
            <a:r>
              <a:rPr lang="zh-CN" altLang="en-US" sz="2000" dirty="0">
                <a:sym typeface="+mn-ea"/>
              </a:rPr>
              <a:t>软件测试与软件的开发模式有着紧密的联系，作为一名测试人员，应该充分理解软件的开发模式，以便找准自己在其中的位置，从而发挥自身的价值。</a:t>
            </a:r>
            <a:endParaRPr lang="en-US" altLang="zh-CN" sz="2000" b="0" dirty="0"/>
          </a:p>
          <a:p>
            <a:pPr marL="457200" lvl="1" indent="0" algn="l">
              <a:lnSpc>
                <a:spcPct val="130000"/>
              </a:lnSpc>
              <a:buNone/>
            </a:pPr>
            <a:endParaRPr lang="en-US" altLang="zh-CN" sz="2000" b="0" dirty="0"/>
          </a:p>
          <a:p>
            <a:pPr marL="457200" lvl="1" indent="0" algn="l">
              <a:lnSpc>
                <a:spcPct val="130000"/>
              </a:lnSpc>
              <a:buNone/>
            </a:pPr>
            <a:endParaRPr lang="en-US" altLang="zh-CN" sz="2000" b="0" dirty="0"/>
          </a:p>
          <a:p>
            <a:pPr marL="457200" lvl="1" indent="0" algn="l">
              <a:buNone/>
            </a:pPr>
            <a:endParaRPr lang="en-US" altLang="zh-CN" sz="2000" b="0" dirty="0"/>
          </a:p>
          <a:p>
            <a:pPr marL="457200" lvl="1" indent="0" algn="l">
              <a:buNone/>
            </a:pPr>
            <a:endParaRPr sz="2400" dirty="0">
              <a:sym typeface="+mn-ea"/>
            </a:endParaRPr>
          </a:p>
        </p:txBody>
      </p:sp>
      <p:sp>
        <p:nvSpPr>
          <p:cNvPr id="6" name="正五边形 5"/>
          <p:cNvSpPr/>
          <p:nvPr/>
        </p:nvSpPr>
        <p:spPr>
          <a:xfrm>
            <a:off x="2009964"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瀑布模型</a:t>
            </a:r>
          </a:p>
        </p:txBody>
      </p:sp>
      <p:sp>
        <p:nvSpPr>
          <p:cNvPr id="7" name="正五边形 6"/>
          <p:cNvSpPr/>
          <p:nvPr/>
        </p:nvSpPr>
        <p:spPr>
          <a:xfrm>
            <a:off x="5302402" y="2802910"/>
            <a:ext cx="1800000" cy="1440000"/>
          </a:xfrm>
          <a:prstGeom prst="pentagon">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0" tIns="32004" rIns="0" bIns="32004" numCol="1" spcCol="1270" anchor="ctr" anchorCtr="0">
            <a:noAutofit/>
          </a:bodyPr>
          <a:lstStyle/>
          <a:p>
            <a:pPr lvl="0" algn="ctr" defTabSz="1066800">
              <a:lnSpc>
                <a:spcPct val="90000"/>
              </a:lnSpc>
              <a:spcBef>
                <a:spcPct val="0"/>
              </a:spcBef>
              <a:spcAft>
                <a:spcPct val="35000"/>
              </a:spcAft>
            </a:pPr>
            <a:r>
              <a:rPr lang="zh-CN" altLang="en-US" sz="2400" b="1" kern="1200" dirty="0"/>
              <a:t>快速原型模型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457200" y="1327785"/>
            <a:ext cx="8229600" cy="4926965"/>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如何解决这类问题</a:t>
            </a:r>
          </a:p>
          <a:p>
            <a:pPr lvl="1"/>
            <a:r>
              <a:rPr lang="zh-CN" altLang="en-US" sz="2400" b="0" dirty="0">
                <a:solidFill>
                  <a:srgbClr val="386698"/>
                </a:solidFill>
                <a:latin typeface="Franklin Gothic Book" panose="020B0503020102020204" pitchFamily="34" charset="0"/>
                <a:ea typeface="黑体" panose="02010609060101010101" pitchFamily="49" charset="-122"/>
              </a:rPr>
              <a:t>找到测试数据的边界点，也就是有效等价类和无效等价类的边界点，对边界点数据专门进行测试。</a:t>
            </a:r>
          </a:p>
          <a:p>
            <a:pPr lvl="1"/>
            <a:r>
              <a:rPr lang="zh-CN" altLang="en-US" sz="2400" b="0" dirty="0">
                <a:solidFill>
                  <a:srgbClr val="386698"/>
                </a:solidFill>
                <a:latin typeface="Franklin Gothic Book" panose="020B0503020102020204" pitchFamily="34" charset="0"/>
                <a:ea typeface="黑体" panose="02010609060101010101" pitchFamily="49" charset="-122"/>
              </a:rPr>
              <a:t>一般情况下，需要对边界值（</a:t>
            </a:r>
            <a:r>
              <a:rPr lang="zh-CN" altLang="en-US" sz="2400" dirty="0">
                <a:solidFill>
                  <a:srgbClr val="386698"/>
                </a:solidFill>
                <a:latin typeface="Franklin Gothic Book" panose="020B0503020102020204" pitchFamily="34" charset="0"/>
                <a:ea typeface="黑体" panose="02010609060101010101" pitchFamily="49" charset="-122"/>
              </a:rPr>
              <a:t>0</a:t>
            </a:r>
            <a:r>
              <a:rPr lang="zh-CN" altLang="en-US" sz="2400" b="0" dirty="0">
                <a:solidFill>
                  <a:srgbClr val="386698"/>
                </a:solidFill>
                <a:latin typeface="Franklin Gothic Book" panose="020B0503020102020204" pitchFamily="34" charset="0"/>
                <a:ea typeface="黑体" panose="02010609060101010101" pitchFamily="49" charset="-122"/>
              </a:rPr>
              <a:t>和</a:t>
            </a:r>
            <a:r>
              <a:rPr lang="zh-CN" altLang="en-US" sz="2400" dirty="0">
                <a:solidFill>
                  <a:srgbClr val="386698"/>
                </a:solidFill>
                <a:latin typeface="Franklin Gothic Book" panose="020B0503020102020204" pitchFamily="34" charset="0"/>
                <a:ea typeface="黑体" panose="02010609060101010101" pitchFamily="49" charset="-122"/>
              </a:rPr>
              <a:t>100</a:t>
            </a:r>
            <a:r>
              <a:rPr lang="zh-CN" altLang="en-US" sz="2400" b="0" dirty="0">
                <a:solidFill>
                  <a:srgbClr val="386698"/>
                </a:solidFill>
                <a:latin typeface="Franklin Gothic Book" panose="020B0503020102020204" pitchFamily="34" charset="0"/>
                <a:ea typeface="黑体" panose="02010609060101010101" pitchFamily="49" charset="-122"/>
              </a:rPr>
              <a:t>）以及边界值两边的数（</a:t>
            </a:r>
            <a:r>
              <a:rPr lang="zh-CN" altLang="en-US" sz="2400" dirty="0">
                <a:solidFill>
                  <a:srgbClr val="386698"/>
                </a:solidFill>
                <a:latin typeface="Franklin Gothic Book" panose="020B0503020102020204" pitchFamily="34" charset="0"/>
                <a:ea typeface="黑体" panose="02010609060101010101" pitchFamily="49" charset="-122"/>
              </a:rPr>
              <a:t>-1</a:t>
            </a:r>
            <a:r>
              <a:rPr lang="zh-CN" altLang="en-US" sz="2400" b="0" dirty="0">
                <a:solidFill>
                  <a:srgbClr val="386698"/>
                </a:solidFill>
                <a:latin typeface="Franklin Gothic Book" panose="020B0503020102020204" pitchFamily="34" charset="0"/>
                <a:ea typeface="黑体" panose="02010609060101010101" pitchFamily="49" charset="-122"/>
              </a:rPr>
              <a:t>和</a:t>
            </a:r>
            <a:r>
              <a:rPr lang="zh-CN" altLang="en-US" sz="2400" dirty="0">
                <a:solidFill>
                  <a:srgbClr val="386698"/>
                </a:solidFill>
                <a:latin typeface="Franklin Gothic Book" panose="020B0503020102020204" pitchFamily="34" charset="0"/>
                <a:ea typeface="黑体" panose="02010609060101010101" pitchFamily="49" charset="-122"/>
              </a:rPr>
              <a:t>1</a:t>
            </a:r>
            <a:r>
              <a:rPr lang="zh-CN" altLang="en-US" sz="2400" b="0" dirty="0">
                <a:solidFill>
                  <a:srgbClr val="386698"/>
                </a:solidFill>
                <a:latin typeface="Franklin Gothic Book" panose="020B0503020102020204" pitchFamily="34" charset="0"/>
                <a:ea typeface="黑体" panose="02010609060101010101" pitchFamily="49" charset="-122"/>
              </a:rPr>
              <a:t>以及</a:t>
            </a:r>
            <a:r>
              <a:rPr lang="zh-CN" altLang="en-US" sz="2400" dirty="0">
                <a:solidFill>
                  <a:srgbClr val="386698"/>
                </a:solidFill>
                <a:latin typeface="Franklin Gothic Book" panose="020B0503020102020204" pitchFamily="34" charset="0"/>
                <a:ea typeface="黑体" panose="02010609060101010101" pitchFamily="49" charset="-122"/>
              </a:rPr>
              <a:t>101</a:t>
            </a:r>
            <a:r>
              <a:rPr lang="zh-CN" altLang="en-US" sz="2400" b="0" dirty="0">
                <a:solidFill>
                  <a:srgbClr val="386698"/>
                </a:solidFill>
                <a:latin typeface="Franklin Gothic Book" panose="020B0503020102020204" pitchFamily="34" charset="0"/>
                <a:ea typeface="黑体" panose="02010609060101010101" pitchFamily="49" charset="-122"/>
              </a:rPr>
              <a:t>和</a:t>
            </a:r>
            <a:r>
              <a:rPr lang="zh-CN" altLang="en-US" sz="2400" dirty="0">
                <a:solidFill>
                  <a:srgbClr val="386698"/>
                </a:solidFill>
                <a:latin typeface="Franklin Gothic Book" panose="020B0503020102020204" pitchFamily="34" charset="0"/>
                <a:ea typeface="黑体" panose="02010609060101010101" pitchFamily="49" charset="-122"/>
              </a:rPr>
              <a:t>99</a:t>
            </a:r>
            <a:r>
              <a:rPr lang="zh-CN" altLang="en-US" sz="2400" b="0" dirty="0">
                <a:solidFill>
                  <a:srgbClr val="386698"/>
                </a:solidFill>
                <a:latin typeface="Franklin Gothic Book" panose="020B0503020102020204" pitchFamily="34" charset="0"/>
                <a:ea typeface="黑体" panose="02010609060101010101" pitchFamily="49" charset="-122"/>
              </a:rPr>
              <a:t>）分别进行测试。</a:t>
            </a:r>
          </a:p>
          <a:p>
            <a:pPr lvl="1"/>
            <a:endParaRPr lang="zh-CN" altLang="en-US" sz="2000" b="0" dirty="0"/>
          </a:p>
          <a:p>
            <a:pPr marL="457200" lvl="1" indent="0">
              <a:buNone/>
            </a:pPr>
            <a:r>
              <a:rPr lang="zh-CN" altLang="en-US" sz="2000" dirty="0">
                <a:latin typeface="黑体" panose="02010609060101010101" pitchFamily="49" charset="-122"/>
                <a:ea typeface="黑体" panose="02010609060101010101" pitchFamily="49" charset="-122"/>
                <a:sym typeface="+mn-ea"/>
              </a:rPr>
              <a:t>题目：输入的参数值必须大于等于</a:t>
            </a:r>
            <a:r>
              <a:rPr lang="en-US" altLang="zh-CN" sz="2000" dirty="0">
                <a:latin typeface="黑体" panose="02010609060101010101" pitchFamily="49" charset="-122"/>
                <a:ea typeface="黑体" panose="02010609060101010101" pitchFamily="49" charset="-122"/>
                <a:sym typeface="+mn-ea"/>
              </a:rPr>
              <a:t>0</a:t>
            </a:r>
            <a:r>
              <a:rPr lang="zh-CN" altLang="en-US" sz="2000" dirty="0">
                <a:latin typeface="黑体" panose="02010609060101010101" pitchFamily="49" charset="-122"/>
                <a:ea typeface="黑体" panose="02010609060101010101" pitchFamily="49" charset="-122"/>
                <a:sym typeface="+mn-ea"/>
              </a:rPr>
              <a:t>同时小于等于</a:t>
            </a:r>
            <a:r>
              <a:rPr lang="en-US" altLang="zh-CN" sz="2000" dirty="0">
                <a:latin typeface="黑体" panose="02010609060101010101" pitchFamily="49" charset="-122"/>
                <a:ea typeface="黑体" panose="02010609060101010101" pitchFamily="49" charset="-122"/>
                <a:sym typeface="+mn-ea"/>
              </a:rPr>
              <a:t>100</a:t>
            </a:r>
            <a:r>
              <a:rPr lang="zh-CN" altLang="en-US" sz="2000" dirty="0">
                <a:latin typeface="黑体" panose="02010609060101010101" pitchFamily="49" charset="-122"/>
                <a:ea typeface="黑体" panose="02010609060101010101" pitchFamily="49" charset="-122"/>
                <a:sym typeface="+mn-ea"/>
              </a:rPr>
              <a:t>的整数</a:t>
            </a:r>
          </a:p>
          <a:p>
            <a:pPr marL="457200" lvl="1" indent="0">
              <a:buNone/>
            </a:pPr>
            <a:r>
              <a:rPr lang="zh-CN" altLang="en-US" sz="2000" b="0" dirty="0">
                <a:latin typeface="黑体" panose="02010609060101010101" pitchFamily="49" charset="-122"/>
                <a:ea typeface="黑体" panose="02010609060101010101" pitchFamily="49" charset="-122"/>
                <a:sym typeface="+mn-ea"/>
              </a:rPr>
              <a:t>正确代码：</a:t>
            </a:r>
          </a:p>
          <a:p>
            <a:pPr marL="457200" lvl="1" indent="0">
              <a:buNone/>
            </a:pPr>
            <a:r>
              <a:rPr lang="en-US" altLang="zh-CN" sz="2000" b="0" dirty="0">
                <a:latin typeface="黑体" panose="02010609060101010101" pitchFamily="49" charset="-122"/>
                <a:ea typeface="黑体" panose="02010609060101010101" pitchFamily="49" charset="-122"/>
                <a:sym typeface="+mn-ea"/>
              </a:rPr>
              <a:t>	num&gt;-1</a:t>
            </a:r>
            <a:r>
              <a:rPr lang="zh-CN" altLang="en-US" sz="2000" b="0" dirty="0">
                <a:latin typeface="黑体" panose="02010609060101010101" pitchFamily="49" charset="-122"/>
                <a:ea typeface="黑体" panose="02010609060101010101" pitchFamily="49" charset="-122"/>
                <a:sym typeface="+mn-ea"/>
              </a:rPr>
              <a:t>或</a:t>
            </a:r>
            <a:r>
              <a:rPr lang="en-US" altLang="zh-CN" sz="2000" b="0" dirty="0">
                <a:latin typeface="黑体" panose="02010609060101010101" pitchFamily="49" charset="-122"/>
                <a:ea typeface="黑体" panose="02010609060101010101" pitchFamily="49" charset="-122"/>
                <a:sym typeface="+mn-ea"/>
              </a:rPr>
              <a:t>num&gt;=0          num&lt;101</a:t>
            </a:r>
            <a:r>
              <a:rPr lang="zh-CN" altLang="en-US" sz="2000" b="0" dirty="0">
                <a:latin typeface="黑体" panose="02010609060101010101" pitchFamily="49" charset="-122"/>
                <a:ea typeface="黑体" panose="02010609060101010101" pitchFamily="49" charset="-122"/>
                <a:sym typeface="+mn-ea"/>
              </a:rPr>
              <a:t>或</a:t>
            </a:r>
            <a:r>
              <a:rPr lang="en-US" altLang="zh-CN" sz="2000" b="0" dirty="0">
                <a:latin typeface="黑体" panose="02010609060101010101" pitchFamily="49" charset="-122"/>
                <a:ea typeface="黑体" panose="02010609060101010101" pitchFamily="49" charset="-122"/>
                <a:sym typeface="+mn-ea"/>
              </a:rPr>
              <a:t>num&lt;=100</a:t>
            </a:r>
          </a:p>
          <a:p>
            <a:pPr marL="457200" lvl="1" indent="0">
              <a:buNone/>
            </a:pPr>
            <a:r>
              <a:rPr lang="zh-CN" altLang="en-US" sz="2000" b="0" dirty="0">
                <a:latin typeface="黑体" panose="02010609060101010101" pitchFamily="49" charset="-122"/>
                <a:ea typeface="黑体" panose="02010609060101010101" pitchFamily="49" charset="-122"/>
                <a:sym typeface="+mn-ea"/>
              </a:rPr>
              <a:t>错误代码：</a:t>
            </a:r>
          </a:p>
          <a:p>
            <a:pPr marL="457200" lvl="1" indent="0">
              <a:buNone/>
            </a:pPr>
            <a:r>
              <a:rPr lang="en-US" altLang="zh-CN" sz="2000" b="0" dirty="0">
                <a:latin typeface="黑体" panose="02010609060101010101" pitchFamily="49" charset="-122"/>
                <a:ea typeface="黑体" panose="02010609060101010101" pitchFamily="49" charset="-122"/>
                <a:sym typeface="+mn-ea"/>
              </a:rPr>
              <a:t>	</a:t>
            </a:r>
            <a:r>
              <a:rPr lang="en-US" altLang="zh-CN" sz="2000" dirty="0">
                <a:latin typeface="黑体" panose="02010609060101010101" pitchFamily="49" charset="-122"/>
                <a:ea typeface="黑体" panose="02010609060101010101" pitchFamily="49" charset="-122"/>
                <a:sym typeface="+mn-ea"/>
              </a:rPr>
              <a:t>num&gt;=-1</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num&gt;0</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num&gt;=1   num&lt;=101</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num&lt;100</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num&lt;=99</a:t>
            </a:r>
          </a:p>
          <a:p>
            <a:pPr marL="914400" lvl="2" indent="0">
              <a:buNone/>
            </a:pP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101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99</a:t>
            </a:r>
          </a:p>
          <a:p>
            <a:pPr marL="457200" lvl="1" indent="0">
              <a:buNone/>
            </a:pPr>
            <a:endParaRPr lang="zh-CN" altLang="en-US" sz="2000" b="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nvGraphicFramePr>
        <p:xfrm>
          <a:off x="251951" y="1441604"/>
          <a:ext cx="8640002" cy="4389120"/>
        </p:xfrm>
        <a:graphic>
          <a:graphicData uri="http://schemas.openxmlformats.org/drawingml/2006/table">
            <a:tbl>
              <a:tblPr firstRow="1" bandRow="1">
                <a:tableStyleId>{F5AB1C69-6EDB-4FF4-983F-18BD219EF322}</a:tableStyleId>
              </a:tblPr>
              <a:tblGrid>
                <a:gridCol w="1315593">
                  <a:extLst>
                    <a:ext uri="{9D8B030D-6E8A-4147-A177-3AD203B41FA5}">
                      <a16:colId xmlns:a16="http://schemas.microsoft.com/office/drawing/2014/main" val="20000"/>
                    </a:ext>
                  </a:extLst>
                </a:gridCol>
                <a:gridCol w="1315593">
                  <a:extLst>
                    <a:ext uri="{9D8B030D-6E8A-4147-A177-3AD203B41FA5}">
                      <a16:colId xmlns:a16="http://schemas.microsoft.com/office/drawing/2014/main" val="20001"/>
                    </a:ext>
                  </a:extLst>
                </a:gridCol>
                <a:gridCol w="1502204">
                  <a:extLst>
                    <a:ext uri="{9D8B030D-6E8A-4147-A177-3AD203B41FA5}">
                      <a16:colId xmlns:a16="http://schemas.microsoft.com/office/drawing/2014/main" val="20002"/>
                    </a:ext>
                  </a:extLst>
                </a:gridCol>
                <a:gridCol w="1502204">
                  <a:extLst>
                    <a:ext uri="{9D8B030D-6E8A-4147-A177-3AD203B41FA5}">
                      <a16:colId xmlns:a16="http://schemas.microsoft.com/office/drawing/2014/main" val="20003"/>
                    </a:ext>
                  </a:extLst>
                </a:gridCol>
                <a:gridCol w="1502204">
                  <a:extLst>
                    <a:ext uri="{9D8B030D-6E8A-4147-A177-3AD203B41FA5}">
                      <a16:colId xmlns:a16="http://schemas.microsoft.com/office/drawing/2014/main" val="20004"/>
                    </a:ext>
                  </a:extLst>
                </a:gridCol>
                <a:gridCol w="1502204">
                  <a:extLst>
                    <a:ext uri="{9D8B030D-6E8A-4147-A177-3AD203B41FA5}">
                      <a16:colId xmlns:a16="http://schemas.microsoft.com/office/drawing/2014/main" val="20005"/>
                    </a:ext>
                  </a:extLst>
                </a:gridCol>
              </a:tblGrid>
              <a:tr h="139040">
                <a:tc>
                  <a:txBody>
                    <a:bodyPr/>
                    <a:lstStyle/>
                    <a:p>
                      <a:pPr algn="ctr"/>
                      <a:r>
                        <a:rPr lang="zh-CN" altLang="en-US" dirty="0"/>
                        <a:t>用例编号</a:t>
                      </a:r>
                    </a:p>
                  </a:txBody>
                  <a:tcPr marL="118809" marR="118809" anchor="ctr"/>
                </a:tc>
                <a:tc>
                  <a:txBody>
                    <a:bodyPr/>
                    <a:lstStyle/>
                    <a:p>
                      <a:pPr algn="ctr"/>
                      <a:r>
                        <a:rPr lang="zh-CN" altLang="en-US" dirty="0"/>
                        <a:t>被测边界</a:t>
                      </a:r>
                    </a:p>
                  </a:txBody>
                  <a:tcPr marL="118809" marR="118809" anchor="ctr"/>
                </a:tc>
                <a:tc>
                  <a:txBody>
                    <a:bodyPr/>
                    <a:lstStyle/>
                    <a:p>
                      <a:pPr algn="ctr"/>
                      <a:r>
                        <a:rPr lang="zh-CN" altLang="en-US" dirty="0"/>
                        <a:t>输入数值</a:t>
                      </a:r>
                    </a:p>
                  </a:txBody>
                  <a:tcPr marL="118809" marR="118809" anchor="ctr"/>
                </a:tc>
                <a:tc>
                  <a:txBody>
                    <a:bodyPr/>
                    <a:lstStyle/>
                    <a:p>
                      <a:pPr algn="ctr"/>
                      <a:r>
                        <a:rPr lang="zh-CN" altLang="en-US" dirty="0"/>
                        <a:t>预期结果</a:t>
                      </a:r>
                    </a:p>
                  </a:txBody>
                  <a:tcPr marL="118809" marR="118809" anchor="ctr"/>
                </a:tc>
                <a:tc>
                  <a:txBody>
                    <a:bodyPr/>
                    <a:lstStyle/>
                    <a:p>
                      <a:pPr algn="ctr"/>
                      <a:r>
                        <a:rPr lang="zh-CN" altLang="en-US" dirty="0"/>
                        <a:t>实际结果</a:t>
                      </a:r>
                    </a:p>
                  </a:txBody>
                  <a:tcPr marL="118809" marR="118809" anchor="ctr"/>
                </a:tc>
                <a:tc>
                  <a:txBody>
                    <a:bodyPr/>
                    <a:lstStyle/>
                    <a:p>
                      <a:pPr algn="ctr"/>
                      <a:r>
                        <a:rPr lang="zh-CN" altLang="en-US" dirty="0"/>
                        <a:t>备注</a:t>
                      </a:r>
                    </a:p>
                  </a:txBody>
                  <a:tcPr marL="118809" marR="118809" anchor="ctr"/>
                </a:tc>
                <a:extLst>
                  <a:ext uri="{0D108BD9-81ED-4DB2-BD59-A6C34878D82A}">
                    <a16:rowId xmlns:a16="http://schemas.microsoft.com/office/drawing/2014/main" val="10000"/>
                  </a:ext>
                </a:extLst>
              </a:tr>
              <a:tr h="324000">
                <a:tc>
                  <a:txBody>
                    <a:bodyPr/>
                    <a:lstStyle/>
                    <a:p>
                      <a:pPr algn="ctr"/>
                      <a:r>
                        <a:rPr lang="en-US" altLang="zh-CN" sz="1600" dirty="0"/>
                        <a:t>1</a:t>
                      </a:r>
                      <a:endParaRPr lang="zh-CN" altLang="en-US" sz="1600" dirty="0"/>
                    </a:p>
                  </a:txBody>
                  <a:tcPr marL="118809" marR="118809" anchor="ctr"/>
                </a:tc>
                <a:tc rowSpan="3">
                  <a:txBody>
                    <a:bodyPr/>
                    <a:lstStyle/>
                    <a:p>
                      <a:pPr algn="ctr"/>
                      <a:r>
                        <a:rPr lang="en-US" sz="1600" dirty="0"/>
                        <a:t>0</a:t>
                      </a:r>
                    </a:p>
                  </a:txBody>
                  <a:tcPr marL="118809" marR="118809" anchor="ctr"/>
                </a:tc>
                <a:tc>
                  <a:txBody>
                    <a:bodyPr/>
                    <a:lstStyle/>
                    <a:p>
                      <a:pPr algn="ctr"/>
                      <a:r>
                        <a:rPr lang="en-US" altLang="zh-CN" sz="1600" b="1" dirty="0">
                          <a:solidFill>
                            <a:srgbClr val="00B050"/>
                          </a:solidFill>
                        </a:rPr>
                        <a:t>-1 </a:t>
                      </a:r>
                      <a:r>
                        <a:rPr lang="en-US" altLang="zh-CN" sz="1600" dirty="0"/>
                        <a:t>+ 10</a:t>
                      </a:r>
                      <a:endParaRPr lang="zh-CN" altLang="en-US" sz="1600" dirty="0"/>
                    </a:p>
                  </a:txBody>
                  <a:tcPr marL="118809" marR="118809" anchor="ctr"/>
                </a:tc>
                <a:tc>
                  <a:txBody>
                    <a:bodyPr/>
                    <a:lstStyle/>
                    <a:p>
                      <a:pPr algn="ctr"/>
                      <a:r>
                        <a:rPr lang="zh-CN" altLang="en-US" sz="1600" dirty="0">
                          <a:sym typeface="+mn-ea"/>
                        </a:rPr>
                        <a:t>提示错误</a:t>
                      </a:r>
                      <a:endParaRPr lang="zh-CN" altLang="en-US" sz="1600" dirty="0"/>
                    </a:p>
                  </a:txBody>
                  <a:tcPr marL="118809" marR="118809" anchor="ctr"/>
                </a:tc>
                <a:tc>
                  <a:txBody>
                    <a:bodyPr/>
                    <a:lstStyle/>
                    <a:p>
                      <a:pPr algn="ctr"/>
                      <a:r>
                        <a:rPr lang="zh-CN" altLang="en-US" sz="1600" dirty="0"/>
                        <a:t>按实际情况定</a:t>
                      </a:r>
                    </a:p>
                  </a:txBody>
                  <a:tcPr marL="118809" marR="118809" anchor="ctr"/>
                </a:tc>
                <a:tc>
                  <a:txBody>
                    <a:bodyPr/>
                    <a:lstStyle/>
                    <a:p>
                      <a:pPr algn="ctr"/>
                      <a:r>
                        <a:rPr lang="zh-CN" altLang="en-US" sz="1600" dirty="0"/>
                        <a:t>是否提</a:t>
                      </a:r>
                      <a:r>
                        <a:rPr lang="en-US" altLang="zh-CN" sz="1600" dirty="0"/>
                        <a:t>bug</a:t>
                      </a:r>
                    </a:p>
                  </a:txBody>
                  <a:tcPr marL="118809" marR="118809" anchor="ctr"/>
                </a:tc>
                <a:extLst>
                  <a:ext uri="{0D108BD9-81ED-4DB2-BD59-A6C34878D82A}">
                    <a16:rowId xmlns:a16="http://schemas.microsoft.com/office/drawing/2014/main" val="10001"/>
                  </a:ext>
                </a:extLst>
              </a:tr>
              <a:tr h="324000">
                <a:tc>
                  <a:txBody>
                    <a:bodyPr/>
                    <a:lstStyle/>
                    <a:p>
                      <a:pPr algn="ctr"/>
                      <a:r>
                        <a:rPr lang="en-US" altLang="zh-CN" sz="1600" dirty="0"/>
                        <a:t>2</a:t>
                      </a:r>
                      <a:endParaRPr lang="zh-CN" altLang="en-US" sz="1600" dirty="0"/>
                    </a:p>
                  </a:txBody>
                  <a:tcPr marL="118809" marR="118809" anchor="ctr"/>
                </a:tc>
                <a:tc vMerge="1">
                  <a:txBody>
                    <a:bodyPr/>
                    <a:lstStyle/>
                    <a:p>
                      <a:endParaRPr lang="zh-CN"/>
                    </a:p>
                  </a:txBody>
                  <a:tcPr/>
                </a:tc>
                <a:tc>
                  <a:txBody>
                    <a:bodyPr/>
                    <a:lstStyle/>
                    <a:p>
                      <a:pPr algn="ctr"/>
                      <a:r>
                        <a:rPr lang="en-US" altLang="zh-CN" sz="1600" b="1" kern="1200" dirty="0">
                          <a:solidFill>
                            <a:srgbClr val="00B050"/>
                          </a:solidFill>
                          <a:latin typeface="+mn-lt"/>
                          <a:ea typeface="+mn-ea"/>
                          <a:cs typeface="+mn-cs"/>
                        </a:rPr>
                        <a:t>1 </a:t>
                      </a:r>
                      <a:r>
                        <a:rPr lang="en-US" altLang="zh-CN" sz="1600" dirty="0"/>
                        <a:t>+ 20</a:t>
                      </a:r>
                      <a:endParaRPr lang="zh-CN" altLang="en-US" sz="1600" dirty="0"/>
                    </a:p>
                  </a:txBody>
                  <a:tcPr marL="118809" marR="118809" anchor="ctr"/>
                </a:tc>
                <a:tc>
                  <a:txBody>
                    <a:bodyPr/>
                    <a:lstStyle/>
                    <a:p>
                      <a:pPr algn="ctr"/>
                      <a:r>
                        <a:rPr lang="en-US" sz="1600" dirty="0"/>
                        <a:t>21</a:t>
                      </a:r>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extLst>
                  <a:ext uri="{0D108BD9-81ED-4DB2-BD59-A6C34878D82A}">
                    <a16:rowId xmlns:a16="http://schemas.microsoft.com/office/drawing/2014/main" val="10002"/>
                  </a:ext>
                </a:extLst>
              </a:tr>
              <a:tr h="324000">
                <a:tc>
                  <a:txBody>
                    <a:bodyPr/>
                    <a:lstStyle/>
                    <a:p>
                      <a:pPr algn="ctr"/>
                      <a:r>
                        <a:rPr lang="en-US" altLang="zh-CN" sz="1600" dirty="0"/>
                        <a:t>3</a:t>
                      </a:r>
                      <a:endParaRPr lang="zh-CN" altLang="en-US" sz="1600" dirty="0"/>
                    </a:p>
                  </a:txBody>
                  <a:tcPr marL="118809" marR="118809" anchor="ctr"/>
                </a:tc>
                <a:tc vMerge="1">
                  <a:txBody>
                    <a:bodyPr/>
                    <a:lstStyle/>
                    <a:p>
                      <a:endParaRPr lang="zh-CN"/>
                    </a:p>
                  </a:txBody>
                  <a:tcPr/>
                </a:tc>
                <a:tc>
                  <a:txBody>
                    <a:bodyPr/>
                    <a:lstStyle/>
                    <a:p>
                      <a:pPr algn="ctr"/>
                      <a:r>
                        <a:rPr lang="en-US" altLang="zh-CN" sz="1600" b="1" kern="1200" dirty="0">
                          <a:solidFill>
                            <a:srgbClr val="00B050"/>
                          </a:solidFill>
                          <a:latin typeface="+mn-lt"/>
                          <a:ea typeface="+mn-ea"/>
                          <a:cs typeface="+mn-cs"/>
                        </a:rPr>
                        <a:t>0 </a:t>
                      </a:r>
                      <a:r>
                        <a:rPr lang="en-US" altLang="zh-CN" sz="1600" dirty="0"/>
                        <a:t>+ 30</a:t>
                      </a:r>
                      <a:endParaRPr lang="zh-CN" altLang="en-US" sz="1600" dirty="0"/>
                    </a:p>
                  </a:txBody>
                  <a:tcPr marL="118809" marR="118809" anchor="ctr"/>
                </a:tc>
                <a:tc>
                  <a:txBody>
                    <a:bodyPr/>
                    <a:lstStyle/>
                    <a:p>
                      <a:pPr algn="ctr"/>
                      <a:r>
                        <a:rPr lang="en-US" altLang="zh-CN" sz="1600" dirty="0"/>
                        <a:t>30</a:t>
                      </a: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3"/>
                  </a:ext>
                </a:extLst>
              </a:tr>
              <a:tr h="324000">
                <a:tc>
                  <a:txBody>
                    <a:bodyPr/>
                    <a:lstStyle/>
                    <a:p>
                      <a:pPr algn="ctr"/>
                      <a:r>
                        <a:rPr lang="en-US" altLang="zh-CN" sz="1600" dirty="0"/>
                        <a:t>4</a:t>
                      </a:r>
                      <a:endParaRPr lang="zh-CN" altLang="en-US" sz="1600" dirty="0"/>
                    </a:p>
                  </a:txBody>
                  <a:tcPr marL="118809" marR="118809" anchor="ctr"/>
                </a:tc>
                <a:tc rowSpan="3">
                  <a:txBody>
                    <a:bodyPr/>
                    <a:lstStyle/>
                    <a:p>
                      <a:pPr algn="ctr"/>
                      <a:r>
                        <a:rPr lang="en-US" sz="1600" dirty="0"/>
                        <a:t>100</a:t>
                      </a:r>
                    </a:p>
                  </a:txBody>
                  <a:tcPr marL="118809" marR="118809" anchor="ctr"/>
                </a:tc>
                <a:tc>
                  <a:txBody>
                    <a:bodyPr/>
                    <a:lstStyle/>
                    <a:p>
                      <a:pPr algn="ctr"/>
                      <a:r>
                        <a:rPr lang="en-US" altLang="zh-CN" sz="1600" dirty="0">
                          <a:solidFill>
                            <a:srgbClr val="00B050"/>
                          </a:solidFill>
                        </a:rPr>
                        <a:t>99</a:t>
                      </a:r>
                      <a:r>
                        <a:rPr lang="en-US" altLang="zh-CN" sz="1600" dirty="0"/>
                        <a:t> + 40</a:t>
                      </a:r>
                      <a:endParaRPr lang="zh-CN" altLang="en-US" sz="1600" dirty="0"/>
                    </a:p>
                  </a:txBody>
                  <a:tcPr marL="118809" marR="118809" anchor="ctr"/>
                </a:tc>
                <a:tc>
                  <a:txBody>
                    <a:bodyPr/>
                    <a:lstStyle/>
                    <a:p>
                      <a:pPr algn="ctr"/>
                      <a:r>
                        <a:rPr lang="en-US" altLang="zh-CN" sz="1600" dirty="0"/>
                        <a:t>139</a:t>
                      </a:r>
                      <a:endParaRPr lang="zh-CN" altLang="en-US"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4"/>
                  </a:ext>
                </a:extLst>
              </a:tr>
              <a:tr h="335280">
                <a:tc>
                  <a:txBody>
                    <a:bodyPr/>
                    <a:lstStyle/>
                    <a:p>
                      <a:pPr algn="ctr"/>
                      <a:r>
                        <a:rPr lang="en-US" altLang="zh-CN" sz="1600" dirty="0"/>
                        <a:t>5</a:t>
                      </a:r>
                      <a:endParaRPr lang="zh-CN" altLang="en-US" sz="1600" dirty="0"/>
                    </a:p>
                  </a:txBody>
                  <a:tcPr marL="118809" marR="118809" anchor="ctr"/>
                </a:tc>
                <a:tc vMerge="1">
                  <a:txBody>
                    <a:bodyPr/>
                    <a:lstStyle/>
                    <a:p>
                      <a:endParaRPr lang="zh-CN"/>
                    </a:p>
                  </a:txBody>
                  <a:tcPr/>
                </a:tc>
                <a:tc>
                  <a:txBody>
                    <a:bodyPr/>
                    <a:lstStyle/>
                    <a:p>
                      <a:pPr algn="ctr"/>
                      <a:r>
                        <a:rPr lang="en-US" altLang="zh-CN" sz="1600" dirty="0">
                          <a:solidFill>
                            <a:srgbClr val="00B050"/>
                          </a:solidFill>
                        </a:rPr>
                        <a:t>101</a:t>
                      </a:r>
                      <a:r>
                        <a:rPr lang="en-US" altLang="zh-CN" sz="1600" dirty="0"/>
                        <a:t> + 50</a:t>
                      </a:r>
                      <a:endParaRPr lang="zh-CN" altLang="en-US" sz="1600" dirty="0"/>
                    </a:p>
                  </a:txBody>
                  <a:tcPr marL="118809" marR="118809" anchor="ctr"/>
                </a:tc>
                <a:tc>
                  <a:txBody>
                    <a:bodyPr/>
                    <a:lstStyle/>
                    <a:p>
                      <a:pPr algn="ctr"/>
                      <a:r>
                        <a:rPr lang="zh-CN" altLang="en-US" sz="1600" dirty="0">
                          <a:sym typeface="+mn-ea"/>
                        </a:rPr>
                        <a:t>提示错误</a:t>
                      </a:r>
                      <a:endParaRPr lang="zh-CN" altLang="en-US" sz="1600" dirty="0"/>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extLst>
                  <a:ext uri="{0D108BD9-81ED-4DB2-BD59-A6C34878D82A}">
                    <a16:rowId xmlns:a16="http://schemas.microsoft.com/office/drawing/2014/main" val="10005"/>
                  </a:ext>
                </a:extLst>
              </a:tr>
              <a:tr h="335280">
                <a:tc>
                  <a:txBody>
                    <a:bodyPr/>
                    <a:lstStyle/>
                    <a:p>
                      <a:pPr algn="ctr"/>
                      <a:r>
                        <a:rPr lang="en-US" altLang="zh-CN" sz="1600" dirty="0"/>
                        <a:t>6</a:t>
                      </a:r>
                      <a:endParaRPr lang="zh-CN" altLang="en-US" sz="1600" dirty="0"/>
                    </a:p>
                  </a:txBody>
                  <a:tcPr marL="118809" marR="118809" anchor="ctr"/>
                </a:tc>
                <a:tc vMerge="1">
                  <a:txBody>
                    <a:bodyPr/>
                    <a:lstStyle/>
                    <a:p>
                      <a:endParaRPr lang="zh-CN"/>
                    </a:p>
                  </a:txBody>
                  <a:tcPr/>
                </a:tc>
                <a:tc>
                  <a:txBody>
                    <a:bodyPr/>
                    <a:lstStyle/>
                    <a:p>
                      <a:pPr algn="ctr"/>
                      <a:r>
                        <a:rPr lang="en-US" altLang="zh-CN" sz="1600" b="1" kern="1200" dirty="0">
                          <a:solidFill>
                            <a:srgbClr val="00B050"/>
                          </a:solidFill>
                          <a:latin typeface="+mn-lt"/>
                          <a:ea typeface="+mn-ea"/>
                          <a:cs typeface="+mn-cs"/>
                        </a:rPr>
                        <a:t>100</a:t>
                      </a:r>
                      <a:r>
                        <a:rPr lang="en-US" altLang="zh-CN" sz="1600" dirty="0"/>
                        <a:t> + 60</a:t>
                      </a:r>
                      <a:endParaRPr lang="zh-CN" altLang="en-US" sz="1600" dirty="0"/>
                    </a:p>
                  </a:txBody>
                  <a:tcPr marL="118809" marR="118809" anchor="ctr"/>
                </a:tc>
                <a:tc>
                  <a:txBody>
                    <a:bodyPr/>
                    <a:lstStyle/>
                    <a:p>
                      <a:pPr algn="ctr"/>
                      <a:r>
                        <a:rPr lang="en-US" altLang="zh-CN" sz="1600" dirty="0"/>
                        <a:t>160</a:t>
                      </a: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6"/>
                  </a:ext>
                </a:extLst>
              </a:tr>
              <a:tr h="324000">
                <a:tc>
                  <a:txBody>
                    <a:bodyPr/>
                    <a:lstStyle/>
                    <a:p>
                      <a:pPr algn="ctr"/>
                      <a:r>
                        <a:rPr lang="en-US" altLang="zh-CN" sz="1600" dirty="0"/>
                        <a:t>7</a:t>
                      </a:r>
                      <a:endParaRPr lang="zh-CN" altLang="en-US" sz="1600" dirty="0"/>
                    </a:p>
                  </a:txBody>
                  <a:tcPr marL="118809" marR="118809" anchor="ctr"/>
                </a:tc>
                <a:tc rowSpan="3">
                  <a:txBody>
                    <a:bodyPr/>
                    <a:lstStyle/>
                    <a:p>
                      <a:pPr algn="ctr"/>
                      <a:r>
                        <a:rPr lang="en-US" sz="1600" dirty="0">
                          <a:sym typeface="+mn-ea"/>
                        </a:rPr>
                        <a:t>0</a:t>
                      </a:r>
                      <a:endParaRPr lang="zh-CN" altLang="en-US" sz="1600" dirty="0"/>
                    </a:p>
                  </a:txBody>
                  <a:tcPr marL="118809" marR="118809" anchor="ctr"/>
                </a:tc>
                <a:tc>
                  <a:txBody>
                    <a:bodyPr/>
                    <a:lstStyle/>
                    <a:p>
                      <a:pPr algn="ctr"/>
                      <a:r>
                        <a:rPr lang="en-US" altLang="zh-CN" sz="1600" dirty="0">
                          <a:sym typeface="+mn-ea"/>
                        </a:rPr>
                        <a:t>10 + </a:t>
                      </a:r>
                      <a:r>
                        <a:rPr lang="en-US" altLang="zh-CN" sz="1600" b="1" dirty="0">
                          <a:solidFill>
                            <a:srgbClr val="00B050"/>
                          </a:solidFill>
                          <a:sym typeface="+mn-ea"/>
                        </a:rPr>
                        <a:t>(-1)</a:t>
                      </a:r>
                      <a:endParaRPr lang="en-US" altLang="zh-CN" sz="1600" b="1" kern="1200" dirty="0">
                        <a:solidFill>
                          <a:srgbClr val="00B050"/>
                        </a:solidFill>
                        <a:latin typeface="+mn-lt"/>
                        <a:ea typeface="+mn-ea"/>
                        <a:cs typeface="+mn-cs"/>
                        <a:sym typeface="+mn-ea"/>
                      </a:endParaRPr>
                    </a:p>
                  </a:txBody>
                  <a:tcPr marL="118809" marR="118809" anchor="ctr"/>
                </a:tc>
                <a:tc>
                  <a:txBody>
                    <a:bodyPr/>
                    <a:lstStyle/>
                    <a:p>
                      <a:pPr algn="ctr"/>
                      <a:r>
                        <a:rPr lang="zh-CN" altLang="en-US" sz="1600" dirty="0">
                          <a:sym typeface="+mn-ea"/>
                        </a:rPr>
                        <a:t>提示错误</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7"/>
                  </a:ext>
                </a:extLst>
              </a:tr>
              <a:tr h="335280">
                <a:tc>
                  <a:txBody>
                    <a:bodyPr/>
                    <a:lstStyle/>
                    <a:p>
                      <a:pPr algn="ctr"/>
                      <a:r>
                        <a:rPr lang="en-US" altLang="zh-CN" sz="1600" dirty="0"/>
                        <a:t>8</a:t>
                      </a:r>
                      <a:endParaRPr lang="zh-CN" altLang="en-US" sz="1600" dirty="0"/>
                    </a:p>
                  </a:txBody>
                  <a:tcPr marL="118809" marR="118809" anchor="ctr"/>
                </a:tc>
                <a:tc vMerge="1">
                  <a:txBody>
                    <a:bodyPr/>
                    <a:lstStyle/>
                    <a:p>
                      <a:endParaRPr lang="zh-CN"/>
                    </a:p>
                  </a:txBody>
                  <a:tcPr/>
                </a:tc>
                <a:tc>
                  <a:txBody>
                    <a:bodyPr/>
                    <a:lstStyle/>
                    <a:p>
                      <a:pPr algn="ctr"/>
                      <a:r>
                        <a:rPr lang="en-US" altLang="zh-CN" sz="1600" b="1" dirty="0">
                          <a:solidFill>
                            <a:schemeClr val="tx1"/>
                          </a:solidFill>
                          <a:sym typeface="+mn-ea"/>
                        </a:rPr>
                        <a:t>20 +</a:t>
                      </a:r>
                      <a:r>
                        <a:rPr lang="en-US" altLang="zh-CN" sz="1600" b="1" dirty="0">
                          <a:solidFill>
                            <a:srgbClr val="00B050"/>
                          </a:solidFill>
                          <a:sym typeface="+mn-ea"/>
                        </a:rPr>
                        <a:t> 1 </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en-US" sz="1600" dirty="0">
                          <a:sym typeface="+mn-ea"/>
                        </a:rPr>
                        <a:t>21</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extLst>
                  <a:ext uri="{0D108BD9-81ED-4DB2-BD59-A6C34878D82A}">
                    <a16:rowId xmlns:a16="http://schemas.microsoft.com/office/drawing/2014/main" val="10008"/>
                  </a:ext>
                </a:extLst>
              </a:tr>
              <a:tr h="324000">
                <a:tc>
                  <a:txBody>
                    <a:bodyPr/>
                    <a:lstStyle/>
                    <a:p>
                      <a:pPr algn="ctr"/>
                      <a:r>
                        <a:rPr lang="en-US" altLang="zh-CN" sz="1600" dirty="0"/>
                        <a:t>9</a:t>
                      </a:r>
                      <a:endParaRPr lang="zh-CN" altLang="en-US" sz="1600" dirty="0"/>
                    </a:p>
                  </a:txBody>
                  <a:tcPr marL="118809" marR="118809" anchor="ctr"/>
                </a:tc>
                <a:tc vMerge="1">
                  <a:txBody>
                    <a:bodyPr/>
                    <a:lstStyle/>
                    <a:p>
                      <a:endParaRPr lang="zh-CN"/>
                    </a:p>
                  </a:txBody>
                  <a:tcPr/>
                </a:tc>
                <a:tc>
                  <a:txBody>
                    <a:bodyPr/>
                    <a:lstStyle/>
                    <a:p>
                      <a:pPr algn="ctr"/>
                      <a:r>
                        <a:rPr lang="en-US" altLang="zh-CN" sz="1600" b="1" dirty="0">
                          <a:solidFill>
                            <a:schemeClr val="tx1"/>
                          </a:solidFill>
                          <a:sym typeface="+mn-ea"/>
                        </a:rPr>
                        <a:t>30 + </a:t>
                      </a:r>
                      <a:r>
                        <a:rPr lang="en-US" altLang="zh-CN" sz="1600" b="1" dirty="0">
                          <a:solidFill>
                            <a:srgbClr val="00B050"/>
                          </a:solidFill>
                          <a:sym typeface="+mn-ea"/>
                        </a:rPr>
                        <a:t>0 </a:t>
                      </a:r>
                      <a:endParaRPr lang="zh-CN" altLang="en-US" sz="1600" dirty="0"/>
                    </a:p>
                  </a:txBody>
                  <a:tcPr marL="118809" marR="118809" anchor="ctr"/>
                </a:tc>
                <a:tc>
                  <a:txBody>
                    <a:bodyPr/>
                    <a:lstStyle/>
                    <a:p>
                      <a:pPr algn="ctr"/>
                      <a:r>
                        <a:rPr lang="en-US" altLang="zh-CN" sz="1600" dirty="0">
                          <a:sym typeface="+mn-ea"/>
                        </a:rPr>
                        <a:t>30</a:t>
                      </a:r>
                      <a:endParaRPr lang="zh-CN" altLang="en-US"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09"/>
                  </a:ext>
                </a:extLst>
              </a:tr>
              <a:tr h="335280">
                <a:tc>
                  <a:txBody>
                    <a:bodyPr/>
                    <a:lstStyle/>
                    <a:p>
                      <a:pPr algn="ctr"/>
                      <a:r>
                        <a:rPr lang="en-US" altLang="zh-CN" sz="1600" dirty="0"/>
                        <a:t>10</a:t>
                      </a:r>
                      <a:endParaRPr lang="zh-CN" altLang="en-US" sz="1600" dirty="0"/>
                    </a:p>
                  </a:txBody>
                  <a:tcPr marL="118809" marR="118809" anchor="ctr"/>
                </a:tc>
                <a:tc rowSpan="3">
                  <a:txBody>
                    <a:bodyPr/>
                    <a:lstStyle/>
                    <a:p>
                      <a:pPr algn="ctr"/>
                      <a:r>
                        <a:rPr lang="en-US" sz="1600" dirty="0">
                          <a:sym typeface="+mn-ea"/>
                        </a:rPr>
                        <a:t>100</a:t>
                      </a:r>
                      <a:endParaRPr lang="zh-CN" altLang="en-US" sz="1600" dirty="0"/>
                    </a:p>
                  </a:txBody>
                  <a:tcPr marL="118809" marR="118809" anchor="ctr"/>
                </a:tc>
                <a:tc>
                  <a:txBody>
                    <a:bodyPr/>
                    <a:lstStyle/>
                    <a:p>
                      <a:pPr algn="ctr"/>
                      <a:r>
                        <a:rPr lang="en-US" altLang="zh-CN" sz="1600" dirty="0"/>
                        <a:t>40 + </a:t>
                      </a:r>
                      <a:r>
                        <a:rPr lang="en-US" altLang="zh-CN" sz="1600" b="1" kern="1200" dirty="0">
                          <a:solidFill>
                            <a:srgbClr val="00B050"/>
                          </a:solidFill>
                          <a:latin typeface="+mn-lt"/>
                          <a:ea typeface="+mn-ea"/>
                          <a:cs typeface="+mn-cs"/>
                        </a:rPr>
                        <a:t>99</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en-US" altLang="zh-CN" sz="1600" dirty="0">
                          <a:sym typeface="+mn-ea"/>
                        </a:rPr>
                        <a:t>139</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10"/>
                  </a:ext>
                </a:extLst>
              </a:tr>
              <a:tr h="324000">
                <a:tc>
                  <a:txBody>
                    <a:bodyPr/>
                    <a:lstStyle/>
                    <a:p>
                      <a:pPr algn="ctr"/>
                      <a:r>
                        <a:rPr lang="en-US" altLang="zh-CN" sz="1600" dirty="0"/>
                        <a:t>11</a:t>
                      </a:r>
                      <a:endParaRPr lang="zh-CN" altLang="en-US" sz="1600" dirty="0"/>
                    </a:p>
                  </a:txBody>
                  <a:tcPr marL="118809" marR="118809" anchor="ctr"/>
                </a:tc>
                <a:tc vMerge="1">
                  <a:txBody>
                    <a:bodyPr/>
                    <a:lstStyle/>
                    <a:p>
                      <a:endParaRPr lang="zh-CN"/>
                    </a:p>
                  </a:txBody>
                  <a:tcPr/>
                </a:tc>
                <a:tc>
                  <a:txBody>
                    <a:bodyPr/>
                    <a:lstStyle/>
                    <a:p>
                      <a:pPr algn="ctr"/>
                      <a:r>
                        <a:rPr lang="en-US" altLang="zh-CN" sz="1600" dirty="0"/>
                        <a:t>50 + </a:t>
                      </a:r>
                      <a:r>
                        <a:rPr lang="en-US" altLang="zh-CN" sz="1600" b="1" kern="1200" dirty="0">
                          <a:solidFill>
                            <a:srgbClr val="00B050"/>
                          </a:solidFill>
                          <a:latin typeface="+mn-lt"/>
                          <a:ea typeface="+mn-ea"/>
                          <a:cs typeface="+mn-cs"/>
                        </a:rPr>
                        <a:t>101</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zh-CN" altLang="en-US" sz="1600" dirty="0">
                          <a:sym typeface="+mn-ea"/>
                        </a:rPr>
                        <a:t>提示错误</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extLst>
                  <a:ext uri="{0D108BD9-81ED-4DB2-BD59-A6C34878D82A}">
                    <a16:rowId xmlns:a16="http://schemas.microsoft.com/office/drawing/2014/main" val="10011"/>
                  </a:ext>
                </a:extLst>
              </a:tr>
              <a:tr h="324000">
                <a:tc>
                  <a:txBody>
                    <a:bodyPr/>
                    <a:lstStyle/>
                    <a:p>
                      <a:pPr algn="ctr"/>
                      <a:r>
                        <a:rPr lang="en-US" altLang="zh-CN" sz="1600" dirty="0"/>
                        <a:t>12</a:t>
                      </a:r>
                      <a:endParaRPr lang="zh-CN" altLang="en-US" sz="1600" dirty="0"/>
                    </a:p>
                  </a:txBody>
                  <a:tcPr marL="118809" marR="118809" anchor="ctr"/>
                </a:tc>
                <a:tc vMerge="1">
                  <a:txBody>
                    <a:bodyPr/>
                    <a:lstStyle/>
                    <a:p>
                      <a:endParaRPr lang="zh-CN"/>
                    </a:p>
                  </a:txBody>
                  <a:tcPr/>
                </a:tc>
                <a:tc>
                  <a:txBody>
                    <a:bodyPr/>
                    <a:lstStyle/>
                    <a:p>
                      <a:pPr algn="ctr"/>
                      <a:r>
                        <a:rPr lang="en-US" altLang="zh-CN" sz="1600" dirty="0"/>
                        <a:t>60 + </a:t>
                      </a:r>
                      <a:r>
                        <a:rPr lang="en-US" altLang="zh-CN" sz="1600" b="1" kern="1200" dirty="0">
                          <a:solidFill>
                            <a:srgbClr val="00B050"/>
                          </a:solidFill>
                          <a:latin typeface="+mn-lt"/>
                          <a:ea typeface="+mn-ea"/>
                          <a:cs typeface="+mn-cs"/>
                        </a:rPr>
                        <a:t>100</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en-US" altLang="zh-CN" sz="1600" dirty="0">
                          <a:sym typeface="+mn-ea"/>
                        </a:rPr>
                        <a:t>160</a:t>
                      </a:r>
                      <a:endParaRPr lang="zh-CN" altLang="en-US"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extLst>
                  <a:ext uri="{0D108BD9-81ED-4DB2-BD59-A6C34878D82A}">
                    <a16:rowId xmlns:a16="http://schemas.microsoft.com/office/drawing/2014/main" val="10012"/>
                  </a:ext>
                </a:extLst>
              </a:tr>
            </a:tbl>
          </a:graphicData>
        </a:graphic>
      </p:graphicFrame>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159385" y="1162050"/>
            <a:ext cx="8808085" cy="1692910"/>
          </a:xfrm>
        </p:spPr>
        <p:txBody>
          <a:bodyPr/>
          <a:lstStyle/>
          <a:p>
            <a:pPr algn="l"/>
            <a:r>
              <a:rPr lang="zh-CN" altLang="en-US" sz="2400">
                <a:solidFill>
                  <a:srgbClr val="386698"/>
                </a:solidFill>
                <a:latin typeface="Franklin Gothic Book" panose="020B0503020102020204" pitchFamily="34" charset="0"/>
                <a:ea typeface="黑体" panose="02010609060101010101" pitchFamily="49" charset="-122"/>
                <a:sym typeface="+mn-ea"/>
              </a:rPr>
              <a:t>确定边界情况（输入或输出等价类的边界）</a:t>
            </a:r>
            <a:endParaRPr lang="zh-CN" altLang="en-US" sz="2400">
              <a:solidFill>
                <a:srgbClr val="386698"/>
              </a:solidFill>
              <a:latin typeface="Franklin Gothic Book" panose="020B0503020102020204" pitchFamily="34" charset="0"/>
              <a:ea typeface="黑体" panose="02010609060101010101" pitchFamily="49" charset="-122"/>
            </a:endParaRPr>
          </a:p>
          <a:p>
            <a:pPr algn="l"/>
            <a:r>
              <a:rPr lang="zh-CN" altLang="en-US" sz="2400">
                <a:solidFill>
                  <a:srgbClr val="386698"/>
                </a:solidFill>
                <a:latin typeface="Franklin Gothic Book" panose="020B0503020102020204" pitchFamily="34" charset="0"/>
                <a:ea typeface="黑体" panose="02010609060101010101" pitchFamily="49" charset="-122"/>
                <a:sym typeface="+mn-ea"/>
              </a:rPr>
              <a:t>选取正好等于、刚刚好大于或刚刚好小于边界值作为测试数据</a:t>
            </a:r>
          </a:p>
          <a:p>
            <a:pPr algn="l"/>
            <a:r>
              <a:rPr lang="zh-CN" altLang="en-US" sz="2400">
                <a:solidFill>
                  <a:srgbClr val="386698"/>
                </a:solidFill>
                <a:latin typeface="Franklin Gothic Book" panose="020B0503020102020204" pitchFamily="34" charset="0"/>
                <a:ea typeface="黑体" panose="02010609060101010101" pitchFamily="49" charset="-122"/>
                <a:sym typeface="+mn-ea"/>
              </a:rPr>
              <a:t>边界值的取值依据输入范围区间不同而有所不同，但是都需要把上点值、离点值和内点值取到。</a:t>
            </a:r>
            <a:r>
              <a:rPr lang="zh-CN" altLang="en-US" sz="2400">
                <a:solidFill>
                  <a:srgbClr val="FF0000"/>
                </a:solidFill>
                <a:latin typeface="Franklin Gothic Book" panose="020B0503020102020204" pitchFamily="34" charset="0"/>
                <a:ea typeface="黑体" panose="02010609060101010101" pitchFamily="49" charset="-122"/>
                <a:sym typeface="+mn-ea"/>
              </a:rPr>
              <a:t>（闭两边、开中间）</a:t>
            </a:r>
          </a:p>
        </p:txBody>
      </p:sp>
      <p:sp>
        <p:nvSpPr>
          <p:cNvPr id="2" name="矩形 1"/>
          <p:cNvSpPr/>
          <p:nvPr/>
        </p:nvSpPr>
        <p:spPr>
          <a:xfrm>
            <a:off x="710893" y="2920365"/>
            <a:ext cx="3240000" cy="172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0</a:t>
            </a:r>
            <a:r>
              <a:rPr lang="zh-CN" altLang="en-US" sz="1600" dirty="0">
                <a:solidFill>
                  <a:schemeClr val="tx1"/>
                </a:solidFill>
              </a:rPr>
              <a:t>、</a:t>
            </a:r>
            <a:r>
              <a:rPr lang="en-US" altLang="zh-CN" sz="1600" dirty="0">
                <a:solidFill>
                  <a:schemeClr val="tx1"/>
                </a:solidFill>
              </a:rPr>
              <a:t>11</a:t>
            </a:r>
          </a:p>
        </p:txBody>
      </p:sp>
      <p:sp>
        <p:nvSpPr>
          <p:cNvPr id="5" name="矩形 4"/>
          <p:cNvSpPr/>
          <p:nvPr/>
        </p:nvSpPr>
        <p:spPr>
          <a:xfrm>
            <a:off x="5290607" y="2920175"/>
            <a:ext cx="3240000" cy="172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如果是开区间，例如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9</a:t>
            </a:r>
            <a:endParaRPr lang="zh-CN" altLang="en-US" sz="1600" dirty="0">
              <a:solidFill>
                <a:schemeClr val="tx1"/>
              </a:solidFill>
            </a:endParaRPr>
          </a:p>
        </p:txBody>
      </p:sp>
      <p:sp>
        <p:nvSpPr>
          <p:cNvPr id="6" name="矩形 5"/>
          <p:cNvSpPr/>
          <p:nvPr/>
        </p:nvSpPr>
        <p:spPr>
          <a:xfrm>
            <a:off x="2439298" y="4719755"/>
            <a:ext cx="3960000" cy="1728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如果是半开半闭区间，例如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11</a:t>
            </a:r>
            <a:endParaRPr lang="zh-CN" altLang="en-US" sz="1600" dirty="0">
              <a:solidFill>
                <a:schemeClr val="tx1"/>
              </a:solidFill>
            </a:endParaRPr>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91948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457200" y="1736725"/>
            <a:ext cx="8229600" cy="1016635"/>
          </a:xfrm>
        </p:spPr>
        <p:txBody>
          <a:bodyPr/>
          <a:lstStyle/>
          <a:p>
            <a:pPr algn="l"/>
            <a:r>
              <a:rPr lang="zh-CN" altLang="en-US" sz="2400" dirty="0">
                <a:solidFill>
                  <a:srgbClr val="386698"/>
                </a:solidFill>
                <a:latin typeface="Franklin Gothic Book" panose="020B0503020102020204" pitchFamily="34" charset="0"/>
                <a:ea typeface="黑体" panose="02010609060101010101" pitchFamily="49" charset="-122"/>
                <a:sym typeface="+mn-ea"/>
              </a:rPr>
              <a:t>练习1：使用边界值的方法设计添加标题的测试用例</a:t>
            </a:r>
            <a:endParaRPr lang="zh-CN" altLang="en-US" sz="2400" dirty="0">
              <a:solidFill>
                <a:srgbClr val="386698"/>
              </a:solidFill>
              <a:latin typeface="Franklin Gothic Book" panose="020B0503020102020204" pitchFamily="34" charset="0"/>
              <a:ea typeface="黑体" panose="02010609060101010101" pitchFamily="49" charset="-122"/>
            </a:endParaRPr>
          </a:p>
          <a:p>
            <a:pPr marL="342900" lvl="1" indent="-342900" algn="l">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              标题长度</a:t>
            </a:r>
            <a:r>
              <a:rPr lang="en-US" altLang="zh-CN" sz="2400" dirty="0">
                <a:solidFill>
                  <a:srgbClr val="386698"/>
                </a:solidFill>
                <a:latin typeface="Franklin Gothic Book" panose="020B0503020102020204" pitchFamily="34" charset="0"/>
                <a:ea typeface="黑体" panose="02010609060101010101" pitchFamily="49" charset="-122"/>
                <a:sym typeface="+mn-ea"/>
              </a:rPr>
              <a:t>&gt;0</a:t>
            </a:r>
            <a:r>
              <a:rPr lang="zh-CN" altLang="en-US" sz="2400" dirty="0">
                <a:solidFill>
                  <a:srgbClr val="386698"/>
                </a:solidFill>
                <a:latin typeface="Franklin Gothic Book" panose="020B0503020102020204" pitchFamily="34" charset="0"/>
                <a:ea typeface="黑体" panose="02010609060101010101" pitchFamily="49" charset="-122"/>
                <a:sym typeface="+mn-ea"/>
              </a:rPr>
              <a:t>  标题长度&lt;=30</a:t>
            </a:r>
            <a:endParaRPr lang="zh-CN" altLang="en-US" sz="2400" dirty="0">
              <a:solidFill>
                <a:srgbClr val="386698"/>
              </a:solidFill>
              <a:latin typeface="Franklin Gothic Book" panose="020B0503020102020204" pitchFamily="34" charset="0"/>
              <a:ea typeface="黑体" panose="02010609060101010101" pitchFamily="49" charset="-122"/>
            </a:endParaRPr>
          </a:p>
        </p:txBody>
      </p:sp>
      <p:graphicFrame>
        <p:nvGraphicFramePr>
          <p:cNvPr id="15" name="表格 14"/>
          <p:cNvGraphicFramePr>
            <a:graphicFrameLocks noGrp="1"/>
          </p:cNvGraphicFramePr>
          <p:nvPr/>
        </p:nvGraphicFramePr>
        <p:xfrm>
          <a:off x="252294" y="2907799"/>
          <a:ext cx="8640000" cy="2771865"/>
        </p:xfrm>
        <a:graphic>
          <a:graphicData uri="http://schemas.openxmlformats.org/drawingml/2006/table">
            <a:tbl>
              <a:tblPr firstRow="1" bandRow="1">
                <a:tableStyleId>{F5AB1C69-6EDB-4FF4-983F-18BD219EF322}</a:tableStyleId>
              </a:tblPr>
              <a:tblGrid>
                <a:gridCol w="1256727">
                  <a:extLst>
                    <a:ext uri="{9D8B030D-6E8A-4147-A177-3AD203B41FA5}">
                      <a16:colId xmlns:a16="http://schemas.microsoft.com/office/drawing/2014/main" val="20000"/>
                    </a:ext>
                  </a:extLst>
                </a:gridCol>
                <a:gridCol w="4634182">
                  <a:extLst>
                    <a:ext uri="{9D8B030D-6E8A-4147-A177-3AD203B41FA5}">
                      <a16:colId xmlns:a16="http://schemas.microsoft.com/office/drawing/2014/main" val="20001"/>
                    </a:ext>
                  </a:extLst>
                </a:gridCol>
                <a:gridCol w="1570909">
                  <a:extLst>
                    <a:ext uri="{9D8B030D-6E8A-4147-A177-3AD203B41FA5}">
                      <a16:colId xmlns:a16="http://schemas.microsoft.com/office/drawing/2014/main" val="20002"/>
                    </a:ext>
                  </a:extLst>
                </a:gridCol>
                <a:gridCol w="1178182">
                  <a:extLst>
                    <a:ext uri="{9D8B030D-6E8A-4147-A177-3AD203B41FA5}">
                      <a16:colId xmlns:a16="http://schemas.microsoft.com/office/drawing/2014/main" val="20003"/>
                    </a:ext>
                  </a:extLst>
                </a:gridCol>
              </a:tblGrid>
              <a:tr h="426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用例</a:t>
                      </a:r>
                      <a:r>
                        <a:rPr kumimoji="0" lang="en-US" altLang="zh-CN" sz="1800" u="none" strike="noStrike" cap="none" normalizeH="0" baseline="0" dirty="0" err="1">
                          <a:ln>
                            <a:noFill/>
                          </a:ln>
                          <a:effectLst/>
                        </a:rPr>
                        <a:t>编号</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操作步骤</a:t>
                      </a:r>
                      <a:r>
                        <a:rPr kumimoji="0" lang="en-US" altLang="zh-CN" sz="1800" u="none" strike="noStrike" cap="none" normalizeH="0" baseline="0" dirty="0">
                          <a:ln>
                            <a:noFill/>
                          </a:ln>
                          <a:effectLst/>
                        </a:rPr>
                        <a:t>(</a:t>
                      </a:r>
                      <a:r>
                        <a:rPr kumimoji="0" lang="zh-CN" altLang="en-US" sz="1800" u="none" strike="noStrike" cap="none" normalizeH="0" baseline="0" dirty="0">
                          <a:ln>
                            <a:noFill/>
                          </a:ln>
                          <a:effectLst/>
                        </a:rPr>
                        <a:t>输入</a:t>
                      </a:r>
                      <a:r>
                        <a:rPr kumimoji="0" lang="en-US" altLang="zh-CN" sz="1800" u="none" strike="noStrike" cap="none" normalizeH="0" baseline="0" dirty="0">
                          <a:ln>
                            <a:noFill/>
                          </a:ln>
                          <a:effectLst/>
                        </a:rPr>
                        <a:t>)</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预期输出</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备注</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0"/>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1</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t>
                      </a:r>
                      <a:r>
                        <a:rPr kumimoji="0" lang="zh-CN" altLang="en-US" sz="1600" b="1" u="none" strike="noStrike" cap="none" normalizeH="0" baseline="0" dirty="0">
                          <a:ln>
                            <a:noFill/>
                          </a:ln>
                          <a:effectLst/>
                        </a:rPr>
                        <a:t>空白</a:t>
                      </a:r>
                      <a:r>
                        <a:rPr kumimoji="0" lang="en-US" altLang="zh-CN" sz="1600" b="1" u="none" strike="noStrike" cap="none" normalizeH="0" baseline="0" dirty="0">
                          <a:ln>
                            <a:noFill/>
                          </a:ln>
                          <a:effectLst/>
                        </a:rPr>
                        <a:t>)</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0</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1"/>
                  </a:ext>
                </a:extLst>
              </a:tr>
              <a:tr h="3905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2</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标题正确添加</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1</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2"/>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3</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输入：</a:t>
                      </a:r>
                      <a:r>
                        <a:rPr kumimoji="0" lang="en-US" altLang="zh-CN" sz="1600" b="0" u="none" strike="noStrike" cap="none" normalizeH="0" baseline="0" dirty="0">
                          <a:ln>
                            <a:noFill/>
                          </a:ln>
                          <a:effectLst/>
                        </a:rPr>
                        <a:t>ab</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标题正确添加</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2</a:t>
                      </a:r>
                      <a:r>
                        <a:rPr kumimoji="0" lang="zh-CN" altLang="en-US" sz="1600" b="0" u="none" strike="noStrike" cap="none" normalizeH="0" baseline="0" dirty="0">
                          <a:ln>
                            <a:noFill/>
                          </a:ln>
                          <a:effectLst/>
                        </a:rPr>
                        <a:t>个字节</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3"/>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4</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u="none" strike="noStrike" cap="none" normalizeH="0" baseline="0" dirty="0">
                          <a:ln>
                            <a:noFill/>
                          </a:ln>
                          <a:effectLst/>
                        </a:rPr>
                        <a:t>输入：</a:t>
                      </a:r>
                      <a:r>
                        <a:rPr kumimoji="0" lang="en-US" altLang="zh-CN" sz="1600" b="0" u="none" strike="noStrike" cap="none" normalizeH="0" baseline="0" dirty="0">
                          <a:ln>
                            <a:noFill/>
                          </a:ln>
                          <a:effectLst/>
                        </a:rPr>
                        <a:t>abcdefghijklmnopqrstuvwxyz123</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标题正确添加</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29</a:t>
                      </a:r>
                      <a:r>
                        <a:rPr kumimoji="0" lang="zh-CN" altLang="en-US" sz="1600" b="0" u="none" strike="noStrike" cap="none" normalizeH="0" baseline="0" dirty="0">
                          <a:ln>
                            <a:noFill/>
                          </a:ln>
                          <a:effectLst/>
                        </a:rPr>
                        <a:t>个字节</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4"/>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5</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abcdefghijklmnopqrstuvwxyz1234</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标题正确添加</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30</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5"/>
                  </a:ext>
                </a:extLst>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6</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abcdefghijklmnopqrstuvwxyz12345</a:t>
                      </a:r>
                      <a:endParaRPr kumimoji="0" lang="zh-CN" altLang="en-US" sz="1600" b="1" u="none" strike="noStrike" cap="none" normalizeH="0" baseline="0" dirty="0">
                        <a:ln>
                          <a:noFill/>
                        </a:ln>
                        <a:effectLst/>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31</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extLst>
                  <a:ext uri="{0D108BD9-81ED-4DB2-BD59-A6C34878D82A}">
                    <a16:rowId xmlns:a16="http://schemas.microsoft.com/office/drawing/2014/main" val="10006"/>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13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sp>
        <p:nvSpPr>
          <p:cNvPr id="2" name="内容占位符 1"/>
          <p:cNvSpPr>
            <a:spLocks noGrp="1"/>
          </p:cNvSpPr>
          <p:nvPr>
            <p:ph idx="1"/>
          </p:nvPr>
        </p:nvSpPr>
        <p:spPr>
          <a:xfrm>
            <a:off x="508000" y="1433195"/>
            <a:ext cx="8229600" cy="4525963"/>
          </a:xfrm>
        </p:spPr>
        <p:txBody>
          <a:bodyPr/>
          <a:lstStyle/>
          <a:p>
            <a:pPr marL="342900" lvl="1" indent="-342900" algn="l">
              <a:spcBef>
                <a:spcPts val="600"/>
              </a:spcBef>
              <a:spcAft>
                <a:spcPts val="600"/>
              </a:spcAft>
              <a:buChar char="•"/>
            </a:pPr>
            <a:r>
              <a:rPr lang="zh-CN" altLang="en-US" sz="2000" dirty="0">
                <a:solidFill>
                  <a:srgbClr val="386698"/>
                </a:solidFill>
                <a:latin typeface="Franklin Gothic Book" panose="020B0503020102020204" pitchFamily="34" charset="0"/>
                <a:ea typeface="黑体" panose="02010609060101010101" pitchFamily="49" charset="-122"/>
              </a:rPr>
              <a:t>练习3：修改手机银行登录密码：</a:t>
            </a:r>
          </a:p>
          <a:p>
            <a:pPr marL="342900" lvl="1" indent="-342900" algn="l">
              <a:spcBef>
                <a:spcPts val="600"/>
              </a:spcBef>
              <a:spcAft>
                <a:spcPts val="600"/>
              </a:spcAft>
              <a:buNone/>
            </a:pPr>
            <a:r>
              <a:rPr lang="zh-CN" altLang="en-US" sz="2000" dirty="0">
                <a:solidFill>
                  <a:srgbClr val="386698"/>
                </a:solidFill>
                <a:latin typeface="Franklin Gothic Book" panose="020B0503020102020204" pitchFamily="34" charset="0"/>
                <a:ea typeface="黑体" panose="02010609060101010101" pitchFamily="49" charset="-122"/>
              </a:rPr>
              <a:t>　　　　　密码必须由字母与数字组合</a:t>
            </a:r>
          </a:p>
          <a:p>
            <a:pPr marL="342900" lvl="1" indent="-342900" algn="l">
              <a:spcBef>
                <a:spcPts val="600"/>
              </a:spcBef>
              <a:spcAft>
                <a:spcPts val="600"/>
              </a:spcAft>
              <a:buNone/>
            </a:pPr>
            <a:r>
              <a:rPr lang="zh-CN" altLang="en-US" sz="2000" dirty="0">
                <a:solidFill>
                  <a:srgbClr val="386698"/>
                </a:solidFill>
                <a:latin typeface="Franklin Gothic Book" panose="020B0503020102020204" pitchFamily="34" charset="0"/>
                <a:ea typeface="黑体" panose="02010609060101010101" pitchFamily="49" charset="-122"/>
              </a:rPr>
              <a:t>　　　　　密码长度在8~24之间（包含8和24）</a:t>
            </a:r>
            <a:endParaRPr lang="en-US" altLang="zh-CN" sz="184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13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graphicFrame>
        <p:nvGraphicFramePr>
          <p:cNvPr id="5" name="内容占位符 4"/>
          <p:cNvGraphicFramePr>
            <a:graphicFrameLocks noGrp="1"/>
          </p:cNvGraphicFramePr>
          <p:nvPr>
            <p:ph idx="1"/>
          </p:nvPr>
        </p:nvGraphicFramePr>
        <p:xfrm>
          <a:off x="606387" y="1383484"/>
          <a:ext cx="8229600" cy="4659493"/>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24784">
                <a:tc>
                  <a:txBody>
                    <a:bodyPr/>
                    <a:lstStyle/>
                    <a:p>
                      <a:pPr algn="ctr"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编号</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等价类划分</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输入框</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预期结果</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是否</a:t>
                      </a:r>
                      <a:r>
                        <a:rPr lang="en-US" sz="1100" b="0" i="0" u="none" strike="noStrike">
                          <a:solidFill>
                            <a:srgbClr val="000000"/>
                          </a:solidFill>
                          <a:effectLst/>
                          <a:latin typeface="等线" panose="02010600030101010101" pitchFamily="2" charset="-122"/>
                          <a:ea typeface="等线" panose="02010600030101010101" pitchFamily="2" charset="-122"/>
                        </a:rPr>
                        <a:t>bug</a:t>
                      </a:r>
                    </a:p>
                  </a:txBody>
                  <a:tcPr marL="9525" marR="9525" marT="9525" marB="0" anchor="ctr"/>
                </a:tc>
                <a:extLst>
                  <a:ext uri="{0D108BD9-81ED-4DB2-BD59-A6C34878D82A}">
                    <a16:rowId xmlns:a16="http://schemas.microsoft.com/office/drawing/2014/main" val="10000"/>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1"/>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2"/>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3"/>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4"/>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5"/>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6"/>
                  </a:ext>
                </a:extLst>
              </a:tr>
              <a:tr h="3885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中文、特殊符号、空格、空</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7"/>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8"/>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09"/>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0"/>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11</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1"/>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12</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2"/>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13</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3"/>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14</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4"/>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5"/>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16</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7</a:t>
                      </a:r>
                      <a:r>
                        <a:rPr lang="zh-CN" altLang="en-US" sz="1100" b="0" i="0" u="none" strike="noStrike" dirty="0">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6"/>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17</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7"/>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18</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8"/>
                  </a:ext>
                </a:extLst>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19</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019"/>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97230"/>
            <a:ext cx="8229600" cy="5391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边界值的方法小结</a:t>
            </a:r>
          </a:p>
        </p:txBody>
      </p:sp>
      <p:sp>
        <p:nvSpPr>
          <p:cNvPr id="2" name="内容占位符 1"/>
          <p:cNvSpPr>
            <a:spLocks noGrp="1"/>
          </p:cNvSpPr>
          <p:nvPr>
            <p:ph idx="1"/>
          </p:nvPr>
        </p:nvSpPr>
        <p:spPr>
          <a:xfrm>
            <a:off x="244475" y="1443990"/>
            <a:ext cx="8774430" cy="4790440"/>
          </a:xfrm>
        </p:spPr>
        <p:txBody>
          <a:bodyPr>
            <a:noAutofit/>
          </a:bodyPr>
          <a:lstStyle/>
          <a:p>
            <a:pPr marL="342900" lvl="1" indent="-342900" algn="l">
              <a:lnSpc>
                <a:spcPct val="120000"/>
              </a:lnSpc>
              <a:spcBef>
                <a:spcPts val="600"/>
              </a:spcBef>
              <a:spcAft>
                <a:spcPts val="600"/>
              </a:spcAft>
              <a:buChar char="•"/>
            </a:pPr>
            <a:r>
              <a:rPr lang="zh-CN" altLang="en-US" sz="1800" b="0" dirty="0">
                <a:solidFill>
                  <a:srgbClr val="386698"/>
                </a:solidFill>
                <a:latin typeface="Franklin Gothic Book" panose="020B0503020102020204" pitchFamily="34" charset="0"/>
                <a:ea typeface="黑体" panose="02010609060101010101" pitchFamily="49" charset="-122"/>
              </a:rPr>
              <a:t>1、如果</a:t>
            </a:r>
            <a:r>
              <a:rPr lang="zh-CN" altLang="en-US" sz="1800" dirty="0">
                <a:solidFill>
                  <a:srgbClr val="386698"/>
                </a:solidFill>
                <a:latin typeface="Franklin Gothic Book" panose="020B0503020102020204" pitchFamily="34" charset="0"/>
                <a:ea typeface="黑体" panose="02010609060101010101" pitchFamily="49" charset="-122"/>
              </a:rPr>
              <a:t>输入</a:t>
            </a:r>
            <a:r>
              <a:rPr lang="zh-CN" altLang="en-US" sz="1800" b="0" dirty="0">
                <a:solidFill>
                  <a:srgbClr val="386698"/>
                </a:solidFill>
                <a:latin typeface="Franklin Gothic Book" panose="020B0503020102020204" pitchFamily="34" charset="0"/>
                <a:ea typeface="黑体" panose="02010609060101010101" pitchFamily="49" charset="-122"/>
              </a:rPr>
              <a:t>条件规定了值得范围，则应取刚到到这个范围的边界值，以及刚刚超越这个范围边界的值作为输入数据。</a:t>
            </a:r>
          </a:p>
          <a:p>
            <a:pPr lvl="1" algn="l">
              <a:lnSpc>
                <a:spcPct val="120000"/>
              </a:lnSpc>
            </a:pPr>
            <a:r>
              <a:rPr lang="zh-CN" altLang="en-US" sz="1600" b="0" dirty="0">
                <a:solidFill>
                  <a:schemeClr val="tx1">
                    <a:lumMod val="65000"/>
                    <a:lumOff val="35000"/>
                  </a:schemeClr>
                </a:solidFill>
              </a:rPr>
              <a:t>两位整数加法器数的范围为</a:t>
            </a:r>
            <a:r>
              <a:rPr lang="en-US" altLang="zh-CN" sz="1600" dirty="0">
                <a:solidFill>
                  <a:schemeClr val="tx1">
                    <a:lumMod val="65000"/>
                    <a:lumOff val="35000"/>
                  </a:schemeClr>
                </a:solidFill>
              </a:rPr>
              <a:t>-99—99</a:t>
            </a:r>
            <a:r>
              <a:rPr lang="zh-CN" altLang="en-US" sz="1600" b="0" dirty="0">
                <a:solidFill>
                  <a:schemeClr val="tx1">
                    <a:lumMod val="65000"/>
                    <a:lumOff val="35000"/>
                  </a:schemeClr>
                </a:solidFill>
              </a:rPr>
              <a:t>，则应测试</a:t>
            </a:r>
            <a:r>
              <a:rPr lang="en-US" altLang="zh-CN" sz="1600" dirty="0">
                <a:solidFill>
                  <a:schemeClr val="tx1">
                    <a:lumMod val="65000"/>
                    <a:lumOff val="35000"/>
                  </a:schemeClr>
                </a:solidFill>
              </a:rPr>
              <a:t>-99</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-100</a:t>
            </a:r>
            <a:r>
              <a:rPr lang="zh-CN" altLang="en-US" sz="1600" b="0" dirty="0">
                <a:solidFill>
                  <a:schemeClr val="tx1">
                    <a:lumMod val="65000"/>
                    <a:lumOff val="35000"/>
                  </a:schemeClr>
                </a:solidFill>
              </a:rPr>
              <a:t>和</a:t>
            </a:r>
            <a:r>
              <a:rPr lang="en-US" altLang="zh-CN" sz="1600" dirty="0">
                <a:solidFill>
                  <a:schemeClr val="tx1">
                    <a:lumMod val="65000"/>
                    <a:lumOff val="35000"/>
                  </a:schemeClr>
                </a:solidFill>
              </a:rPr>
              <a:t>99</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100</a:t>
            </a:r>
            <a:endParaRPr lang="zh-CN" altLang="en-US" sz="1600" b="0" dirty="0">
              <a:solidFill>
                <a:schemeClr val="tx1">
                  <a:lumMod val="65000"/>
                  <a:lumOff val="35000"/>
                </a:schemeClr>
              </a:solidFill>
            </a:endParaRPr>
          </a:p>
          <a:p>
            <a:pPr algn="l">
              <a:lnSpc>
                <a:spcPct val="120000"/>
              </a:lnSpc>
            </a:pPr>
            <a:r>
              <a:rPr lang="zh-CN" altLang="en-US" sz="1800" b="0" dirty="0">
                <a:solidFill>
                  <a:srgbClr val="386698"/>
                </a:solidFill>
                <a:latin typeface="Franklin Gothic Book" panose="020B0503020102020204" pitchFamily="34" charset="0"/>
                <a:ea typeface="黑体" panose="02010609060101010101" pitchFamily="49" charset="-122"/>
              </a:rPr>
              <a:t>2、</a:t>
            </a:r>
            <a:r>
              <a:rPr lang="zh-CN" altLang="en-US" sz="1800" dirty="0">
                <a:solidFill>
                  <a:srgbClr val="386698"/>
                </a:solidFill>
                <a:latin typeface="Franklin Gothic Book" panose="020B0503020102020204" pitchFamily="34" charset="0"/>
                <a:ea typeface="黑体" panose="02010609060101010101" pitchFamily="49" charset="-122"/>
              </a:rPr>
              <a:t>输入</a:t>
            </a:r>
            <a:r>
              <a:rPr lang="zh-CN" altLang="en-US" sz="1800" b="0" dirty="0">
                <a:solidFill>
                  <a:srgbClr val="386698"/>
                </a:solidFill>
                <a:latin typeface="Franklin Gothic Book" panose="020B0503020102020204" pitchFamily="34" charset="0"/>
                <a:ea typeface="黑体" panose="02010609060101010101" pitchFamily="49" charset="-122"/>
              </a:rPr>
              <a:t>条件规定了值得个数</a:t>
            </a:r>
          </a:p>
          <a:p>
            <a:pPr lvl="1" algn="l">
              <a:lnSpc>
                <a:spcPct val="120000"/>
              </a:lnSpc>
            </a:pPr>
            <a:r>
              <a:rPr lang="zh-CN" altLang="en-US" sz="1600" b="0" dirty="0">
                <a:solidFill>
                  <a:schemeClr val="tx1">
                    <a:lumMod val="65000"/>
                    <a:lumOff val="35000"/>
                  </a:schemeClr>
                </a:solidFill>
              </a:rPr>
              <a:t>姓名要求</a:t>
            </a:r>
            <a:r>
              <a:rPr lang="en-US" altLang="zh-CN" sz="1600" dirty="0">
                <a:solidFill>
                  <a:schemeClr val="tx1">
                    <a:lumMod val="65000"/>
                    <a:lumOff val="35000"/>
                  </a:schemeClr>
                </a:solidFill>
              </a:rPr>
              <a:t>1—20</a:t>
            </a:r>
            <a:r>
              <a:rPr lang="zh-CN" altLang="en-US" sz="1600" b="0" dirty="0">
                <a:solidFill>
                  <a:schemeClr val="tx1">
                    <a:lumMod val="65000"/>
                    <a:lumOff val="35000"/>
                  </a:schemeClr>
                </a:solidFill>
              </a:rPr>
              <a:t>个字符，需要测试</a:t>
            </a:r>
            <a:r>
              <a:rPr lang="en-US" altLang="zh-CN" sz="1600" dirty="0">
                <a:solidFill>
                  <a:schemeClr val="tx1">
                    <a:lumMod val="65000"/>
                    <a:lumOff val="35000"/>
                  </a:schemeClr>
                </a:solidFill>
              </a:rPr>
              <a:t>0</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1</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a:t>
            </a:r>
            <a:r>
              <a:rPr lang="zh-CN" altLang="en-US" sz="1600" b="0" dirty="0">
                <a:solidFill>
                  <a:schemeClr val="tx1">
                    <a:lumMod val="65000"/>
                    <a:lumOff val="35000"/>
                  </a:schemeClr>
                </a:solidFill>
              </a:rPr>
              <a:t>个字符和</a:t>
            </a:r>
            <a:r>
              <a:rPr lang="en-US" altLang="zh-CN" sz="1600" dirty="0">
                <a:solidFill>
                  <a:schemeClr val="tx1">
                    <a:lumMod val="65000"/>
                    <a:lumOff val="35000"/>
                  </a:schemeClr>
                </a:solidFill>
              </a:rPr>
              <a:t>19</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20</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21</a:t>
            </a:r>
            <a:r>
              <a:rPr lang="zh-CN" altLang="en-US" sz="1600" b="0" dirty="0">
                <a:solidFill>
                  <a:schemeClr val="tx1">
                    <a:lumMod val="65000"/>
                    <a:lumOff val="35000"/>
                  </a:schemeClr>
                </a:solidFill>
              </a:rPr>
              <a:t>个字符</a:t>
            </a:r>
            <a:endParaRPr lang="zh-CN" altLang="en-US" sz="1800" dirty="0">
              <a:solidFill>
                <a:srgbClr val="386698"/>
              </a:solidFill>
              <a:latin typeface="Franklin Gothic Book" panose="020B0503020102020204" pitchFamily="34" charset="0"/>
              <a:ea typeface="黑体" panose="02010609060101010101" pitchFamily="49" charset="-122"/>
            </a:endParaRPr>
          </a:p>
          <a:p>
            <a:pPr lvl="1" algn="l">
              <a:lnSpc>
                <a:spcPct val="120000"/>
              </a:lnSpc>
            </a:pPr>
            <a:r>
              <a:rPr lang="zh-CN" altLang="en-US" sz="1600" dirty="0">
                <a:solidFill>
                  <a:schemeClr val="tx1">
                    <a:lumMod val="65000"/>
                    <a:lumOff val="35000"/>
                  </a:schemeClr>
                </a:solidFill>
              </a:rPr>
              <a:t>某商品信息查询系统，每页最多显示</a:t>
            </a:r>
            <a:r>
              <a:rPr lang="en-US" altLang="zh-CN" sz="1600" dirty="0">
                <a:solidFill>
                  <a:schemeClr val="tx1">
                    <a:lumMod val="65000"/>
                    <a:lumOff val="35000"/>
                  </a:schemeClr>
                </a:solidFill>
              </a:rPr>
              <a:t>10</a:t>
            </a:r>
            <a:r>
              <a:rPr lang="zh-CN" altLang="en-US" sz="1600" dirty="0">
                <a:solidFill>
                  <a:schemeClr val="tx1">
                    <a:lumMod val="65000"/>
                    <a:lumOff val="35000"/>
                  </a:schemeClr>
                </a:solidFill>
              </a:rPr>
              <a:t>条商品信息，我们就应该准备商品信息，使能够查询出</a:t>
            </a:r>
            <a:r>
              <a:rPr lang="en-US" altLang="zh-CN" sz="1600" dirty="0">
                <a:solidFill>
                  <a:schemeClr val="tx1">
                    <a:lumMod val="65000"/>
                    <a:lumOff val="35000"/>
                  </a:schemeClr>
                </a:solidFill>
              </a:rPr>
              <a:t>9</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10</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11</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1</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0</a:t>
            </a:r>
            <a:r>
              <a:rPr lang="zh-CN" altLang="en-US" sz="1600" dirty="0">
                <a:solidFill>
                  <a:schemeClr val="tx1">
                    <a:lumMod val="65000"/>
                    <a:lumOff val="35000"/>
                  </a:schemeClr>
                </a:solidFill>
              </a:rPr>
              <a:t>条商品记录</a:t>
            </a:r>
          </a:p>
          <a:p>
            <a:pPr lvl="1" algn="l">
              <a:lnSpc>
                <a:spcPct val="120000"/>
              </a:lnSpc>
            </a:pP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5" dur="10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8" dur="10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5"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93383" y="111125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常见边界值</a:t>
            </a:r>
          </a:p>
        </p:txBody>
      </p:sp>
      <p:sp>
        <p:nvSpPr>
          <p:cNvPr id="4" name="内容占位符 3"/>
          <p:cNvSpPr>
            <a:spLocks noGrp="1"/>
          </p:cNvSpPr>
          <p:nvPr>
            <p:ph idx="1"/>
          </p:nvPr>
        </p:nvSpPr>
        <p:spPr>
          <a:xfrm>
            <a:off x="457200" y="2383790"/>
            <a:ext cx="8229600" cy="2559050"/>
          </a:xfrm>
        </p:spPr>
        <p:txBody>
          <a:bodyPr/>
          <a:lstStyle/>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文本框接收字符个数，比如用户名长度，密码长度等；</a:t>
            </a:r>
            <a:endParaRPr lang="zh-CN" altLang="en-US" sz="2400" b="0" dirty="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报表的第1行和最后1行；</a:t>
            </a:r>
            <a:endParaRPr lang="zh-CN" altLang="en-US" sz="2400" b="0" dirty="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数值元素的第1个和最后1个；</a:t>
            </a:r>
            <a:endParaRPr lang="zh-CN" altLang="en-US" sz="2400" b="0" dirty="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循环的第1次、2次和倒数第1次、2次。</a:t>
            </a:r>
            <a:endParaRPr lang="zh-CN" altLang="en-US" sz="2400" dirty="0">
              <a:solidFill>
                <a:srgbClr val="386698"/>
              </a:solidFill>
              <a:latin typeface="Franklin Gothic Book" panose="020B0503020102020204" pitchFamily="34" charset="0"/>
              <a:ea typeface="黑体" panose="02010609060101010101" pitchFamily="49" charset="-122"/>
            </a:endParaRPr>
          </a:p>
        </p:txBody>
      </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l"/>
            <a:r>
              <a:rPr lang="zh-CN" altLang="en-US" sz="2400" dirty="0">
                <a:solidFill>
                  <a:srgbClr val="386698"/>
                </a:solidFill>
                <a:latin typeface="Franklin Gothic Book" panose="020B0503020102020204" pitchFamily="34" charset="0"/>
                <a:ea typeface="黑体" panose="02010609060101010101" pitchFamily="49" charset="-122"/>
              </a:rPr>
              <a:t>因果图法是一种利用图解法分析输入的各种组合情况，从而设计测试用例的方法，它适合于检查程序输入条件的各种组合情况</a:t>
            </a:r>
          </a:p>
          <a:p>
            <a:endParaRPr lang="en-US" altLang="zh-CN" dirty="0"/>
          </a:p>
          <a:p>
            <a:r>
              <a:rPr lang="zh-CN" altLang="en-US" sz="2400" dirty="0">
                <a:solidFill>
                  <a:srgbClr val="C00000"/>
                </a:solidFill>
                <a:latin typeface="Franklin Gothic Book" panose="020B0503020102020204" pitchFamily="34" charset="0"/>
                <a:ea typeface="黑体" panose="02010609060101010101" pitchFamily="49" charset="-122"/>
              </a:rPr>
              <a:t>特点：</a:t>
            </a:r>
            <a:endParaRPr lang="zh-CN" altLang="en-US" sz="2400" b="1" dirty="0">
              <a:solidFill>
                <a:srgbClr val="C00000"/>
              </a:solidFill>
              <a:latin typeface="Franklin Gothic Book" panose="020B0503020102020204" pitchFamily="34" charset="0"/>
              <a:ea typeface="黑体" panose="02010609060101010101" pitchFamily="49" charset="-122"/>
            </a:endParaRPr>
          </a:p>
          <a:p>
            <a:pPr lvl="1"/>
            <a:r>
              <a:rPr lang="zh-CN" altLang="en-US" sz="2000" b="1" dirty="0">
                <a:solidFill>
                  <a:srgbClr val="C00000"/>
                </a:solidFill>
              </a:rPr>
              <a:t>考虑输入条件的相互制约及</a:t>
            </a:r>
            <a:r>
              <a:rPr lang="zh-CN" altLang="en-US" sz="2000" b="1" dirty="0"/>
              <a:t>组合关系</a:t>
            </a:r>
            <a:endParaRPr lang="en-US" altLang="zh-CN" sz="2000" b="1" dirty="0"/>
          </a:p>
          <a:p>
            <a:pPr lvl="1"/>
            <a:r>
              <a:rPr lang="zh-CN" altLang="en-US" sz="2000" b="1" dirty="0">
                <a:solidFill>
                  <a:srgbClr val="C00000"/>
                </a:solidFill>
              </a:rPr>
              <a:t>考虑输出条件对输入条件的</a:t>
            </a:r>
            <a:r>
              <a:rPr lang="zh-CN" altLang="en-US" sz="2000" b="1" dirty="0">
                <a:solidFill>
                  <a:schemeClr val="tx1">
                    <a:lumMod val="85000"/>
                    <a:lumOff val="15000"/>
                  </a:schemeClr>
                </a:solidFill>
              </a:rPr>
              <a:t>依赖关系</a:t>
            </a:r>
          </a:p>
          <a:p>
            <a:endParaRPr lang="zh-CN" altLang="en-US" b="1" i="1" u="sng" dirty="0">
              <a:solidFill>
                <a:srgbClr val="C00000"/>
              </a:solidFill>
            </a:endParaRPr>
          </a:p>
        </p:txBody>
      </p:sp>
      <p:sp>
        <p:nvSpPr>
          <p:cNvPr id="4" name="标题 2"/>
          <p:cNvSpPr>
            <a:spLocks noGrp="1"/>
          </p:cNvSpPr>
          <p:nvPr/>
        </p:nvSpPr>
        <p:spPr>
          <a:xfrm>
            <a:off x="457200" y="880110"/>
            <a:ext cx="8229600" cy="5556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sym typeface="+mn-ea"/>
              </a:rPr>
              <a:t>因果图法的定义</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80110"/>
            <a:ext cx="8229600" cy="5556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因果图法产生的背景</a:t>
            </a:r>
            <a:endParaRPr lang="zh-CN" altLang="en-US" dirty="0"/>
          </a:p>
        </p:txBody>
      </p:sp>
      <p:sp>
        <p:nvSpPr>
          <p:cNvPr id="2" name="内容占位符 1"/>
          <p:cNvSpPr>
            <a:spLocks noGrp="1"/>
          </p:cNvSpPr>
          <p:nvPr>
            <p:ph idx="1"/>
          </p:nvPr>
        </p:nvSpPr>
        <p:spPr>
          <a:xfrm>
            <a:off x="551180" y="1821180"/>
            <a:ext cx="8272145" cy="4526280"/>
          </a:xfrm>
        </p:spPr>
        <p:txBody>
          <a:bodyPr>
            <a:normAutofit/>
          </a:bodyPr>
          <a:lstStyle/>
          <a:p>
            <a:pPr marL="0" lvl="1" indent="284480" algn="just" fontAlgn="auto">
              <a:lnSpc>
                <a:spcPct val="130000"/>
              </a:lnSpc>
              <a:spcBef>
                <a:spcPts val="0"/>
              </a:spcBef>
            </a:pPr>
            <a:r>
              <a:rPr lang="zh-CN" altLang="en-US" sz="2400" dirty="0">
                <a:solidFill>
                  <a:srgbClr val="386698"/>
                </a:solidFill>
                <a:latin typeface="Franklin Gothic Book" panose="020B0503020102020204" pitchFamily="34" charset="0"/>
                <a:ea typeface="黑体" panose="02010609060101010101" pitchFamily="49" charset="-122"/>
              </a:rPr>
              <a:t>等价类划分法和边界值分析方法都是着重考虑</a:t>
            </a:r>
            <a:r>
              <a:rPr lang="zh-CN" altLang="en-US" sz="2400" dirty="0">
                <a:solidFill>
                  <a:srgbClr val="FF0000"/>
                </a:solidFill>
                <a:latin typeface="Franklin Gothic Book" panose="020B0503020102020204" pitchFamily="34" charset="0"/>
                <a:ea typeface="黑体" panose="02010609060101010101" pitchFamily="49" charset="-122"/>
              </a:rPr>
              <a:t>输入条件</a:t>
            </a:r>
            <a:r>
              <a:rPr lang="zh-CN" altLang="en-US" sz="2400" dirty="0">
                <a:solidFill>
                  <a:srgbClr val="386698"/>
                </a:solidFill>
                <a:latin typeface="Franklin Gothic Book" panose="020B0503020102020204" pitchFamily="34" charset="0"/>
                <a:ea typeface="黑体" panose="02010609060101010101" pitchFamily="49" charset="-122"/>
              </a:rPr>
              <a:t>，但没有考虑</a:t>
            </a:r>
            <a:r>
              <a:rPr lang="zh-CN" altLang="en-US" sz="2400" dirty="0">
                <a:solidFill>
                  <a:srgbClr val="386698"/>
                </a:solidFill>
                <a:latin typeface="Trebuchet MS" panose="020B0603020202020204" pitchFamily="34" charset="0"/>
                <a:ea typeface="黑体" panose="02010609060101010101" pitchFamily="49" charset="-122"/>
              </a:rPr>
              <a:t>输入条件的</a:t>
            </a:r>
            <a:r>
              <a:rPr lang="zh-CN" altLang="en-US" sz="2400" dirty="0">
                <a:solidFill>
                  <a:srgbClr val="386698"/>
                </a:solidFill>
                <a:latin typeface="Franklin Gothic Book" panose="020B0503020102020204" pitchFamily="34" charset="0"/>
                <a:ea typeface="黑体" panose="02010609060101010101" pitchFamily="49" charset="-122"/>
              </a:rPr>
              <a:t>各种组合、输入条件之间的相互制约关系。这样虽然各种输入条件可能出错的情况已经测试到了，但多个输入条件组合起来可能出错的情况却被忽视了。</a:t>
            </a:r>
            <a:endParaRPr lang="en-US" altLang="zh-CN" dirty="0"/>
          </a:p>
          <a:p>
            <a:pPr marL="0" lvl="1" indent="284480" algn="just" fontAlgn="auto">
              <a:lnSpc>
                <a:spcPct val="130000"/>
              </a:lnSpc>
              <a:spcBef>
                <a:spcPts val="0"/>
              </a:spcBef>
            </a:pPr>
            <a:endParaRPr lang="zh-CN" altLang="en-US" dirty="0"/>
          </a:p>
          <a:p>
            <a:pPr marL="0" lvl="1" indent="284480" algn="just" fontAlgn="auto">
              <a:lnSpc>
                <a:spcPct val="130000"/>
              </a:lnSpc>
              <a:spcBef>
                <a:spcPts val="0"/>
              </a:spcBef>
            </a:pPr>
            <a:r>
              <a:rPr lang="zh-CN" altLang="en-US" sz="2400" dirty="0">
                <a:solidFill>
                  <a:srgbClr val="386698"/>
                </a:solidFill>
                <a:latin typeface="Franklin Gothic Book" panose="020B0503020102020204" pitchFamily="34" charset="0"/>
                <a:ea typeface="黑体" panose="02010609060101010101" pitchFamily="49" charset="-122"/>
              </a:rPr>
              <a:t>如果在测试时必须考虑</a:t>
            </a:r>
            <a:r>
              <a:rPr lang="zh-CN" altLang="en-US" sz="2400" dirty="0">
                <a:solidFill>
                  <a:srgbClr val="FF0000"/>
                </a:solidFill>
                <a:latin typeface="Franklin Gothic Book" panose="020B0503020102020204" pitchFamily="34" charset="0"/>
                <a:ea typeface="黑体" panose="02010609060101010101" pitchFamily="49" charset="-122"/>
              </a:rPr>
              <a:t>输入条件的各种组合</a:t>
            </a:r>
            <a:r>
              <a:rPr lang="zh-CN" altLang="en-US" sz="2400" dirty="0">
                <a:solidFill>
                  <a:srgbClr val="386698"/>
                </a:solidFill>
                <a:latin typeface="Franklin Gothic Book" panose="020B0503020102020204" pitchFamily="34" charset="0"/>
                <a:ea typeface="黑体" panose="02010609060101010101" pitchFamily="49" charset="-122"/>
              </a:rPr>
              <a:t>，则可能的组合数目将是天文数字，因此必须考虑采用一种适合于描述多种条件的组合、相应产生多个动作的形式来进行测试用例的设计，这就需要利用因果图（逻辑模型）。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5248910" y="937260"/>
            <a:ext cx="3292475"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sym typeface="+mn-ea"/>
              </a:rPr>
              <a:t>瀑布模型</a:t>
            </a:r>
          </a:p>
        </p:txBody>
      </p:sp>
      <p:sp>
        <p:nvSpPr>
          <p:cNvPr id="26627" name="内容占位符 2"/>
          <p:cNvSpPr txBox="1"/>
          <p:nvPr/>
        </p:nvSpPr>
        <p:spPr bwMode="auto">
          <a:xfrm>
            <a:off x="4561205" y="1699895"/>
            <a:ext cx="4251325" cy="464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lvl="1">
              <a:lnSpc>
                <a:spcPct val="120000"/>
              </a:lnSpc>
            </a:pPr>
            <a:r>
              <a:rPr lang="en-US" altLang="zh-CN" sz="2000" dirty="0">
                <a:sym typeface="+mn-ea"/>
              </a:rPr>
              <a:t>1</a:t>
            </a:r>
            <a:r>
              <a:rPr lang="zh-CN" altLang="en-US" sz="2000" dirty="0">
                <a:sym typeface="+mn-ea"/>
              </a:rPr>
              <a:t>、是线性模型的一种，在所有模型中占有重要地位，是所有其他模型的一个基础。</a:t>
            </a:r>
            <a:endParaRPr lang="en-US" altLang="zh-CN" sz="2000" dirty="0"/>
          </a:p>
          <a:p>
            <a:pPr lvl="1">
              <a:lnSpc>
                <a:spcPct val="120000"/>
              </a:lnSpc>
            </a:pPr>
            <a:r>
              <a:rPr lang="en-US" altLang="zh-CN" sz="2000" dirty="0">
                <a:sym typeface="+mn-ea"/>
              </a:rPr>
              <a:t>2</a:t>
            </a:r>
            <a:r>
              <a:rPr lang="zh-CN" altLang="en-US" sz="2000" dirty="0">
                <a:sym typeface="+mn-ea"/>
              </a:rPr>
              <a:t>、每一个阶段执行一次，按线性顺序进行软件开发。</a:t>
            </a:r>
            <a:endParaRPr lang="en-US" altLang="zh-CN" sz="2000" dirty="0"/>
          </a:p>
          <a:p>
            <a:pPr marL="457200" lvl="1" indent="0" algn="l">
              <a:lnSpc>
                <a:spcPct val="120000"/>
              </a:lnSpc>
              <a:buNone/>
            </a:pPr>
            <a:r>
              <a:rPr lang="zh-CN" altLang="en-US" sz="2000" dirty="0">
                <a:solidFill>
                  <a:srgbClr val="FF0000"/>
                </a:solidFill>
                <a:sym typeface="+mn-ea"/>
              </a:rPr>
              <a:t>测试的切入点：</a:t>
            </a:r>
          </a:p>
          <a:p>
            <a:pPr lvl="1">
              <a:lnSpc>
                <a:spcPct val="120000"/>
              </a:lnSpc>
            </a:pPr>
            <a:r>
              <a:rPr lang="zh-CN" altLang="en-US" sz="2000" dirty="0">
                <a:solidFill>
                  <a:srgbClr val="FF0000"/>
                </a:solidFill>
                <a:sym typeface="+mn-ea"/>
              </a:rPr>
              <a:t>测试阶段处于软件实现后，必须在代码完成后留出足够的时间给测试活动，否则将导致测试不充分，很多问题到项目后期才暴露</a:t>
            </a:r>
          </a:p>
        </p:txBody>
      </p:sp>
      <p:sp>
        <p:nvSpPr>
          <p:cNvPr id="4" name="圆角矩形 3"/>
          <p:cNvSpPr/>
          <p:nvPr/>
        </p:nvSpPr>
        <p:spPr>
          <a:xfrm>
            <a:off x="467752" y="105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需求分析</a:t>
            </a:r>
          </a:p>
        </p:txBody>
      </p:sp>
      <p:sp>
        <p:nvSpPr>
          <p:cNvPr id="9" name="圆角矩形 8"/>
          <p:cNvSpPr/>
          <p:nvPr/>
        </p:nvSpPr>
        <p:spPr>
          <a:xfrm>
            <a:off x="935502" y="177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设计</a:t>
            </a:r>
          </a:p>
        </p:txBody>
      </p:sp>
      <p:sp>
        <p:nvSpPr>
          <p:cNvPr id="10" name="圆角矩形 9"/>
          <p:cNvSpPr/>
          <p:nvPr/>
        </p:nvSpPr>
        <p:spPr>
          <a:xfrm>
            <a:off x="1403252" y="249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编码</a:t>
            </a:r>
          </a:p>
        </p:txBody>
      </p:sp>
      <p:sp>
        <p:nvSpPr>
          <p:cNvPr id="12" name="圆角矩形 11"/>
          <p:cNvSpPr/>
          <p:nvPr/>
        </p:nvSpPr>
        <p:spPr>
          <a:xfrm>
            <a:off x="1871002" y="321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实现</a:t>
            </a:r>
          </a:p>
        </p:txBody>
      </p:sp>
      <p:sp>
        <p:nvSpPr>
          <p:cNvPr id="13" name="圆角矩形 12"/>
          <p:cNvSpPr/>
          <p:nvPr/>
        </p:nvSpPr>
        <p:spPr>
          <a:xfrm>
            <a:off x="2338752" y="393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软件测试</a:t>
            </a:r>
          </a:p>
        </p:txBody>
      </p:sp>
      <p:sp>
        <p:nvSpPr>
          <p:cNvPr id="14" name="圆角矩形 13"/>
          <p:cNvSpPr/>
          <p:nvPr/>
        </p:nvSpPr>
        <p:spPr>
          <a:xfrm>
            <a:off x="2806502" y="465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完成</a:t>
            </a:r>
          </a:p>
        </p:txBody>
      </p:sp>
      <p:sp>
        <p:nvSpPr>
          <p:cNvPr id="15" name="圆角矩形 14"/>
          <p:cNvSpPr/>
          <p:nvPr/>
        </p:nvSpPr>
        <p:spPr>
          <a:xfrm>
            <a:off x="3274252" y="5372736"/>
            <a:ext cx="1637125" cy="360000"/>
          </a:xfrm>
          <a:prstGeom prst="roundRect">
            <a:avLst/>
          </a:prstGeom>
          <a:ln w="381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chemeClr val="tx1"/>
                </a:solidFill>
              </a:rPr>
              <a:t>维护</a:t>
            </a:r>
          </a:p>
        </p:txBody>
      </p:sp>
      <p:sp>
        <p:nvSpPr>
          <p:cNvPr id="16" name="圆角矩形 15"/>
          <p:cNvSpPr/>
          <p:nvPr/>
        </p:nvSpPr>
        <p:spPr>
          <a:xfrm>
            <a:off x="4092813" y="2222736"/>
            <a:ext cx="467750" cy="1260000"/>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solidFill>
                  <a:srgbClr val="C00000"/>
                </a:solidFill>
              </a:rPr>
              <a:t>切入点</a:t>
            </a:r>
          </a:p>
        </p:txBody>
      </p:sp>
      <p:sp>
        <p:nvSpPr>
          <p:cNvPr id="17" name="圆角矩形 16"/>
          <p:cNvSpPr/>
          <p:nvPr/>
        </p:nvSpPr>
        <p:spPr>
          <a:xfrm>
            <a:off x="701043" y="4202736"/>
            <a:ext cx="467750" cy="1260000"/>
          </a:xfrm>
          <a:prstGeom prst="roundRect">
            <a:avLst/>
          </a:prstGeom>
          <a:ln w="5715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solidFill>
                  <a:srgbClr val="C00000"/>
                </a:solidFill>
              </a:rPr>
              <a:t>需</a:t>
            </a:r>
            <a:endParaRPr lang="en-US" altLang="zh-CN" sz="2000" b="1" dirty="0">
              <a:solidFill>
                <a:srgbClr val="C00000"/>
              </a:solidFill>
            </a:endParaRPr>
          </a:p>
          <a:p>
            <a:pPr algn="ctr"/>
            <a:r>
              <a:rPr lang="zh-CN" altLang="en-US" sz="2000" b="1" dirty="0">
                <a:solidFill>
                  <a:srgbClr val="C00000"/>
                </a:solidFill>
              </a:rPr>
              <a:t>求</a:t>
            </a:r>
            <a:endParaRPr lang="en-US" altLang="zh-CN" sz="2000" b="1" dirty="0">
              <a:solidFill>
                <a:srgbClr val="C00000"/>
              </a:solidFill>
            </a:endParaRPr>
          </a:p>
          <a:p>
            <a:pPr algn="ctr"/>
            <a:r>
              <a:rPr lang="zh-CN" altLang="en-US" sz="2000" b="1" dirty="0">
                <a:solidFill>
                  <a:srgbClr val="C00000"/>
                </a:solidFill>
              </a:rPr>
              <a:t>变</a:t>
            </a:r>
            <a:endParaRPr lang="en-US" altLang="zh-CN" sz="2000" b="1" dirty="0">
              <a:solidFill>
                <a:srgbClr val="C00000"/>
              </a:solidFill>
            </a:endParaRPr>
          </a:p>
          <a:p>
            <a:pPr algn="ctr"/>
            <a:r>
              <a:rPr lang="zh-CN" altLang="en-US" sz="2000" b="1" dirty="0">
                <a:solidFill>
                  <a:srgbClr val="C00000"/>
                </a:solidFill>
              </a:rPr>
              <a:t>更</a:t>
            </a:r>
          </a:p>
        </p:txBody>
      </p:sp>
      <p:cxnSp>
        <p:nvCxnSpPr>
          <p:cNvPr id="18" name="直接箭头连接符 17"/>
          <p:cNvCxnSpPr>
            <a:stCxn id="4" idx="2"/>
            <a:endCxn id="9" idx="0"/>
          </p:cNvCxnSpPr>
          <p:nvPr/>
        </p:nvCxnSpPr>
        <p:spPr>
          <a:xfrm>
            <a:off x="1286313" y="141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19" name="直接箭头连接符 18"/>
          <p:cNvCxnSpPr/>
          <p:nvPr/>
        </p:nvCxnSpPr>
        <p:spPr>
          <a:xfrm flipH="1">
            <a:off x="3508125" y="2852736"/>
            <a:ext cx="584688" cy="540000"/>
          </a:xfrm>
          <a:prstGeom prst="straightConnector1">
            <a:avLst/>
          </a:prstGeom>
          <a:ln w="38100">
            <a:tailEnd type="arrow"/>
          </a:ln>
        </p:spPr>
        <p:style>
          <a:lnRef idx="2">
            <a:schemeClr val="accent2"/>
          </a:lnRef>
          <a:fillRef idx="1">
            <a:schemeClr val="lt1"/>
          </a:fillRef>
          <a:effectRef idx="0">
            <a:schemeClr val="accent2"/>
          </a:effectRef>
          <a:fontRef idx="minor">
            <a:schemeClr val="dk1"/>
          </a:fontRef>
        </p:style>
      </p:cxnSp>
      <p:cxnSp>
        <p:nvCxnSpPr>
          <p:cNvPr id="20" name="肘形连接符 19"/>
          <p:cNvCxnSpPr/>
          <p:nvPr/>
        </p:nvCxnSpPr>
        <p:spPr>
          <a:xfrm rot="10800000" flipH="1" flipV="1">
            <a:off x="2338752" y="4112736"/>
            <a:ext cx="935500" cy="1440000"/>
          </a:xfrm>
          <a:prstGeom prst="bentConnector3">
            <a:avLst>
              <a:gd name="adj1" fmla="val -186142"/>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754063" y="213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2" name="直接箭头连接符 21"/>
          <p:cNvCxnSpPr/>
          <p:nvPr/>
        </p:nvCxnSpPr>
        <p:spPr>
          <a:xfrm>
            <a:off x="2221813" y="285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3" name="直接箭头连接符 22"/>
          <p:cNvCxnSpPr/>
          <p:nvPr/>
        </p:nvCxnSpPr>
        <p:spPr>
          <a:xfrm>
            <a:off x="2689563" y="357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4" name="直接箭头连接符 23"/>
          <p:cNvCxnSpPr/>
          <p:nvPr/>
        </p:nvCxnSpPr>
        <p:spPr>
          <a:xfrm>
            <a:off x="3157313" y="429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cxnSp>
        <p:nvCxnSpPr>
          <p:cNvPr id="25" name="直接箭头连接符 24"/>
          <p:cNvCxnSpPr/>
          <p:nvPr/>
        </p:nvCxnSpPr>
        <p:spPr>
          <a:xfrm>
            <a:off x="3625062" y="5012736"/>
            <a:ext cx="467750" cy="360000"/>
          </a:xfrm>
          <a:prstGeom prst="straightConnector1">
            <a:avLst/>
          </a:prstGeom>
          <a:ln w="38100">
            <a:solidFill>
              <a:schemeClr val="tx1">
                <a:lumMod val="65000"/>
                <a:lumOff val="35000"/>
              </a:schemeClr>
            </a:solidFill>
            <a:tailEnd type="arrow"/>
          </a:ln>
        </p:spPr>
        <p:style>
          <a:lnRef idx="2">
            <a:schemeClr val="dk1"/>
          </a:lnRef>
          <a:fillRef idx="1">
            <a:schemeClr val="lt1"/>
          </a:fillRef>
          <a:effectRef idx="0">
            <a:schemeClr val="dk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9785"/>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因果图的核心</a:t>
            </a:r>
            <a:endParaRPr lang="zh-CN" altLang="en-US" dirty="0"/>
          </a:p>
        </p:txBody>
      </p:sp>
      <p:sp>
        <p:nvSpPr>
          <p:cNvPr id="2" name="内容占位符 1"/>
          <p:cNvSpPr>
            <a:spLocks noGrp="1"/>
          </p:cNvSpPr>
          <p:nvPr>
            <p:ph idx="1"/>
          </p:nvPr>
        </p:nvSpPr>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因果图法比较适合输入条件比较多的情况，测试所有的输入条件的排列组合。所谓的原因就是输入，所谓的结果就是输出。</a:t>
            </a:r>
            <a:endParaRPr lang="zh-CN" altLang="en-US" dirty="0"/>
          </a:p>
          <a:p>
            <a:pPr lvl="1"/>
            <a:r>
              <a:rPr lang="zh-CN" altLang="en-US" sz="2400" dirty="0">
                <a:solidFill>
                  <a:srgbClr val="386698"/>
                </a:solidFill>
                <a:latin typeface="Franklin Gothic Book" panose="020B0503020102020204" pitchFamily="34" charset="0"/>
                <a:ea typeface="黑体" panose="02010609060101010101" pitchFamily="49" charset="-122"/>
              </a:rPr>
              <a:t>因果图的“</a:t>
            </a:r>
            <a:r>
              <a:rPr lang="zh-CN" altLang="en-US" sz="2400" dirty="0">
                <a:solidFill>
                  <a:srgbClr val="C00000"/>
                </a:solidFill>
                <a:latin typeface="Franklin Gothic Book" panose="020B0503020102020204" pitchFamily="34" charset="0"/>
                <a:ea typeface="黑体" panose="02010609060101010101" pitchFamily="49" charset="-122"/>
              </a:rPr>
              <a:t>因</a:t>
            </a:r>
            <a:r>
              <a:rPr lang="zh-CN" altLang="en-US" sz="2400" dirty="0">
                <a:solidFill>
                  <a:srgbClr val="386698"/>
                </a:solidFill>
                <a:latin typeface="Franklin Gothic Book" panose="020B0503020102020204" pitchFamily="34" charset="0"/>
                <a:ea typeface="黑体" panose="02010609060101010101" pitchFamily="49" charset="-122"/>
              </a:rPr>
              <a:t>”——</a:t>
            </a:r>
            <a:r>
              <a:rPr lang="zh-CN" altLang="en-US" sz="2400" dirty="0">
                <a:solidFill>
                  <a:srgbClr val="C00000"/>
                </a:solidFill>
                <a:latin typeface="Franklin Gothic Book" panose="020B0503020102020204" pitchFamily="34" charset="0"/>
                <a:ea typeface="黑体" panose="02010609060101010101" pitchFamily="49" charset="-122"/>
              </a:rPr>
              <a:t>输入条件</a:t>
            </a:r>
          </a:p>
          <a:p>
            <a:pPr lvl="1"/>
            <a:r>
              <a:rPr lang="zh-CN" altLang="en-US" sz="2400" dirty="0">
                <a:solidFill>
                  <a:srgbClr val="386698"/>
                </a:solidFill>
                <a:latin typeface="Franklin Gothic Book" panose="020B0503020102020204" pitchFamily="34" charset="0"/>
                <a:ea typeface="黑体" panose="02010609060101010101" pitchFamily="49" charset="-122"/>
              </a:rPr>
              <a:t>因果图的“</a:t>
            </a:r>
            <a:r>
              <a:rPr lang="zh-CN" altLang="en-US" sz="2400" dirty="0">
                <a:solidFill>
                  <a:srgbClr val="C00000"/>
                </a:solidFill>
                <a:latin typeface="Franklin Gothic Book" panose="020B0503020102020204" pitchFamily="34" charset="0"/>
                <a:ea typeface="黑体" panose="02010609060101010101" pitchFamily="49" charset="-122"/>
              </a:rPr>
              <a:t>果</a:t>
            </a:r>
            <a:r>
              <a:rPr lang="zh-CN" altLang="en-US" sz="2400" dirty="0">
                <a:solidFill>
                  <a:srgbClr val="386698"/>
                </a:solidFill>
                <a:latin typeface="Franklin Gothic Book" panose="020B0503020102020204" pitchFamily="34" charset="0"/>
                <a:ea typeface="黑体" panose="02010609060101010101" pitchFamily="49" charset="-122"/>
              </a:rPr>
              <a:t>”——</a:t>
            </a:r>
            <a:r>
              <a:rPr lang="zh-CN" altLang="en-US" sz="2400" dirty="0">
                <a:solidFill>
                  <a:srgbClr val="C00000"/>
                </a:solidFill>
                <a:latin typeface="Franklin Gothic Book" panose="020B0503020102020204" pitchFamily="34" charset="0"/>
                <a:ea typeface="黑体" panose="02010609060101010101" pitchFamily="49" charset="-122"/>
              </a:rPr>
              <a:t>输出结果</a:t>
            </a:r>
          </a:p>
          <a:p>
            <a:pPr lvl="1"/>
            <a:endParaRPr lang="en-US" altLang="zh-CN" dirty="0"/>
          </a:p>
          <a:p>
            <a:r>
              <a:rPr lang="zh-CN" altLang="en-US" sz="2400" dirty="0">
                <a:solidFill>
                  <a:srgbClr val="386698"/>
                </a:solidFill>
                <a:latin typeface="Franklin Gothic Book" panose="020B0503020102020204" pitchFamily="34" charset="0"/>
                <a:ea typeface="黑体" panose="02010609060101010101" pitchFamily="49" charset="-122"/>
              </a:rPr>
              <a:t>因果图法要注意考虑：</a:t>
            </a:r>
          </a:p>
          <a:p>
            <a:pPr lvl="1"/>
            <a:r>
              <a:rPr lang="zh-CN" altLang="en-US" sz="2400" dirty="0">
                <a:solidFill>
                  <a:srgbClr val="386698"/>
                </a:solidFill>
                <a:latin typeface="Franklin Gothic Book" panose="020B0503020102020204" pitchFamily="34" charset="0"/>
                <a:ea typeface="黑体" panose="02010609060101010101" pitchFamily="49" charset="-122"/>
              </a:rPr>
              <a:t>所有输入/输出条件的相互制约关系以及组合关系</a:t>
            </a:r>
          </a:p>
          <a:p>
            <a:pPr lvl="1"/>
            <a:r>
              <a:rPr lang="zh-CN" altLang="en-US" sz="2400" dirty="0">
                <a:solidFill>
                  <a:srgbClr val="386698"/>
                </a:solidFill>
                <a:latin typeface="Franklin Gothic Book" panose="020B0503020102020204" pitchFamily="34" charset="0"/>
                <a:ea typeface="黑体" panose="02010609060101010101" pitchFamily="49" charset="-122"/>
              </a:rPr>
              <a:t>输出结果对输入条件的依赖关系，也就是什么样的输入组合会产生怎样的输出结果，即“因果关系”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1000"/>
                                        <p:tgtEl>
                                          <p:spTgt spid="2">
                                            <p:txEl>
                                              <p:pRg st="5" end="5"/>
                                            </p:txEl>
                                          </p:spTgt>
                                        </p:tgtEl>
                                      </p:cBhvr>
                                    </p:animEffect>
                                    <p:anim calcmode="lin" valueType="num">
                                      <p:cBhvr>
                                        <p:cTn id="2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1000"/>
                                        <p:tgtEl>
                                          <p:spTgt spid="2">
                                            <p:txEl>
                                              <p:pRg st="6" end="6"/>
                                            </p:txEl>
                                          </p:spTgt>
                                        </p:tgtEl>
                                      </p:cBhvr>
                                    </p:animEffect>
                                    <p:anim calcmode="lin" valueType="num">
                                      <p:cBhvr>
                                        <p:cTn id="2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042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endParaRPr lang="zh-CN" altLang="en-US" dirty="0"/>
          </a:p>
        </p:txBody>
      </p:sp>
      <p:sp>
        <p:nvSpPr>
          <p:cNvPr id="2" name="内容占位符 1"/>
          <p:cNvSpPr>
            <a:spLocks noGrp="1"/>
          </p:cNvSpPr>
          <p:nvPr>
            <p:ph idx="1"/>
          </p:nvPr>
        </p:nvSpPr>
        <p:spPr>
          <a:xfrm>
            <a:off x="457200" y="1913255"/>
            <a:ext cx="8229600" cy="1126490"/>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通常在因果图中用Ci表示原因，用Ei表示结果，各结点表示状态，可取值“0”或“1”。“0”表示某状态不出现，“1”表示某状态出现。</a:t>
            </a:r>
          </a:p>
        </p:txBody>
      </p:sp>
      <p:grpSp>
        <p:nvGrpSpPr>
          <p:cNvPr id="4" name="Group 4"/>
          <p:cNvGrpSpPr/>
          <p:nvPr/>
        </p:nvGrpSpPr>
        <p:grpSpPr bwMode="auto">
          <a:xfrm>
            <a:off x="1132845" y="4120021"/>
            <a:ext cx="1385355" cy="388534"/>
            <a:chOff x="0" y="0"/>
            <a:chExt cx="999" cy="318"/>
          </a:xfrm>
          <a:solidFill>
            <a:srgbClr val="0070C0"/>
          </a:solidFill>
        </p:grpSpPr>
        <p:sp>
          <p:nvSpPr>
            <p:cNvPr id="5" name="Oval 5"/>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c1</a:t>
              </a:r>
            </a:p>
          </p:txBody>
        </p:sp>
        <p:sp>
          <p:nvSpPr>
            <p:cNvPr id="6" name="Oval 6"/>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7" name="Line 7"/>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13" name="Group 35"/>
          <p:cNvGrpSpPr/>
          <p:nvPr/>
        </p:nvGrpSpPr>
        <p:grpSpPr bwMode="auto">
          <a:xfrm>
            <a:off x="4790641" y="3560070"/>
            <a:ext cx="1385355" cy="1497935"/>
            <a:chOff x="0" y="0"/>
            <a:chExt cx="999" cy="1226"/>
          </a:xfrm>
          <a:solidFill>
            <a:srgbClr val="0070C0"/>
          </a:solidFill>
        </p:grpSpPr>
        <p:sp>
          <p:nvSpPr>
            <p:cNvPr id="21" name="Arc 20"/>
            <p:cNvSpPr/>
            <p:nvPr/>
          </p:nvSpPr>
          <p:spPr bwMode="auto">
            <a:xfrm flipH="1">
              <a:off x="590" y="454"/>
              <a:ext cx="91" cy="272"/>
            </a:xfrm>
            <a:custGeom>
              <a:avLst/>
              <a:gdLst>
                <a:gd name="T0" fmla="*/ 0 w 21600"/>
                <a:gd name="T1" fmla="*/ 0 h 36450"/>
                <a:gd name="T2" fmla="*/ 0 w 21600"/>
                <a:gd name="T3" fmla="*/ 2 h 36450"/>
                <a:gd name="T4" fmla="*/ 0 w 21600"/>
                <a:gd name="T5" fmla="*/ 1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2" name="Rectangle 21"/>
            <p:cNvSpPr>
              <a:spLocks noChangeArrowheads="1"/>
            </p:cNvSpPr>
            <p:nvPr/>
          </p:nvSpPr>
          <p:spPr bwMode="auto">
            <a:xfrm>
              <a:off x="318" y="359"/>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14" name="Oval 13"/>
            <p:cNvSpPr>
              <a:spLocks noChangeArrowheads="1"/>
            </p:cNvSpPr>
            <p:nvPr/>
          </p:nvSpPr>
          <p:spPr bwMode="auto">
            <a:xfrm>
              <a:off x="0" y="454"/>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15" name="Oval 14"/>
            <p:cNvSpPr>
              <a:spLocks noChangeArrowheads="1"/>
            </p:cNvSpPr>
            <p:nvPr/>
          </p:nvSpPr>
          <p:spPr bwMode="auto">
            <a:xfrm>
              <a:off x="726" y="454"/>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16" name="Line 15"/>
            <p:cNvSpPr>
              <a:spLocks noChangeShapeType="1"/>
            </p:cNvSpPr>
            <p:nvPr/>
          </p:nvSpPr>
          <p:spPr bwMode="auto">
            <a:xfrm flipV="1">
              <a:off x="273" y="590"/>
              <a:ext cx="453" cy="0"/>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17" name="Oval 1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18" name="Oval 17"/>
            <p:cNvSpPr>
              <a:spLocks noChangeArrowheads="1"/>
            </p:cNvSpPr>
            <p:nvPr/>
          </p:nvSpPr>
          <p:spPr bwMode="auto">
            <a:xfrm>
              <a:off x="0" y="908"/>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c3</a:t>
              </a:r>
            </a:p>
          </p:txBody>
        </p:sp>
        <p:sp>
          <p:nvSpPr>
            <p:cNvPr id="19" name="Line 18"/>
            <p:cNvSpPr>
              <a:spLocks noChangeShapeType="1"/>
            </p:cNvSpPr>
            <p:nvPr/>
          </p:nvSpPr>
          <p:spPr bwMode="auto">
            <a:xfrm flipV="1">
              <a:off x="272" y="635"/>
              <a:ext cx="454" cy="409"/>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0" name="Line 19"/>
            <p:cNvSpPr>
              <a:spLocks noChangeShapeType="1"/>
            </p:cNvSpPr>
            <p:nvPr/>
          </p:nvSpPr>
          <p:spPr bwMode="auto">
            <a:xfrm>
              <a:off x="272" y="182"/>
              <a:ext cx="454" cy="363"/>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3" name="Group 22"/>
          <p:cNvGrpSpPr/>
          <p:nvPr/>
        </p:nvGrpSpPr>
        <p:grpSpPr bwMode="auto">
          <a:xfrm>
            <a:off x="6674934" y="3672495"/>
            <a:ext cx="1385355" cy="1164382"/>
            <a:chOff x="0" y="0"/>
            <a:chExt cx="999" cy="953"/>
          </a:xfrm>
          <a:solidFill>
            <a:srgbClr val="0070C0"/>
          </a:solidFill>
        </p:grpSpPr>
        <p:sp>
          <p:nvSpPr>
            <p:cNvPr id="30" name="Rectangle 29"/>
            <p:cNvSpPr>
              <a:spLocks noChangeArrowheads="1"/>
            </p:cNvSpPr>
            <p:nvPr/>
          </p:nvSpPr>
          <p:spPr bwMode="auto">
            <a:xfrm rot="10800000">
              <a:off x="428" y="362"/>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29" name="Arc 28"/>
            <p:cNvSpPr/>
            <p:nvPr/>
          </p:nvSpPr>
          <p:spPr bwMode="auto">
            <a:xfrm flipH="1">
              <a:off x="590" y="408"/>
              <a:ext cx="91" cy="136"/>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4" name="Oval 23"/>
            <p:cNvSpPr>
              <a:spLocks noChangeArrowheads="1"/>
            </p:cNvSpPr>
            <p:nvPr/>
          </p:nvSpPr>
          <p:spPr bwMode="auto">
            <a:xfrm>
              <a:off x="0" y="635"/>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25" name="Oval 24"/>
            <p:cNvSpPr>
              <a:spLocks noChangeArrowheads="1"/>
            </p:cNvSpPr>
            <p:nvPr/>
          </p:nvSpPr>
          <p:spPr bwMode="auto">
            <a:xfrm>
              <a:off x="726" y="363"/>
              <a:ext cx="273" cy="318"/>
            </a:xfrm>
            <a:prstGeom prst="ellipse">
              <a:avLst/>
            </a:prstGeom>
            <a:grpFill/>
            <a:ln w="9525" cmpd="sng">
              <a:solidFill>
                <a:schemeClr val="tx1"/>
              </a:solidFill>
              <a:round/>
            </a:ln>
          </p:spPr>
          <p:txBody>
            <a:bodyPr wrap="none" anchor="ctr"/>
            <a:lstStyle/>
            <a:p>
              <a:pPr algn="ctr"/>
              <a:r>
                <a:rPr lang="en-US" sz="1385">
                  <a:solidFill>
                    <a:schemeClr val="bg1"/>
                  </a:solidFill>
                </a:rPr>
                <a:t>e1</a:t>
              </a:r>
            </a:p>
          </p:txBody>
        </p:sp>
        <p:sp>
          <p:nvSpPr>
            <p:cNvPr id="26" name="Line 25"/>
            <p:cNvSpPr>
              <a:spLocks noChangeShapeType="1"/>
            </p:cNvSpPr>
            <p:nvPr/>
          </p:nvSpPr>
          <p:spPr bwMode="auto">
            <a:xfrm flipV="1">
              <a:off x="273" y="499"/>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7" name="Oval 2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28" name="Line 27"/>
            <p:cNvSpPr>
              <a:spLocks noChangeShapeType="1"/>
            </p:cNvSpPr>
            <p:nvPr/>
          </p:nvSpPr>
          <p:spPr bwMode="auto">
            <a:xfrm>
              <a:off x="273" y="227"/>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grpSp>
      <p:sp>
        <p:nvSpPr>
          <p:cNvPr id="31" name="Text Box 30"/>
          <p:cNvSpPr txBox="1">
            <a:spLocks noChangeArrowheads="1"/>
          </p:cNvSpPr>
          <p:nvPr/>
        </p:nvSpPr>
        <p:spPr bwMode="auto">
          <a:xfrm>
            <a:off x="1203828" y="5274551"/>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a</a:t>
            </a:r>
            <a:r>
              <a:rPr lang="zh-CN" altLang="en-US" sz="1385" dirty="0"/>
              <a:t>）恒等</a:t>
            </a:r>
          </a:p>
        </p:txBody>
      </p:sp>
      <p:sp>
        <p:nvSpPr>
          <p:cNvPr id="32" name="Text Box 31"/>
          <p:cNvSpPr txBox="1">
            <a:spLocks noChangeArrowheads="1"/>
          </p:cNvSpPr>
          <p:nvPr/>
        </p:nvSpPr>
        <p:spPr bwMode="auto">
          <a:xfrm>
            <a:off x="2981189" y="5274551"/>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b</a:t>
            </a:r>
            <a:r>
              <a:rPr lang="zh-CN" altLang="en-US" sz="1385" dirty="0"/>
              <a:t>）非</a:t>
            </a:r>
            <a:r>
              <a:rPr lang="en-US" altLang="zh-CN" sz="1385" dirty="0"/>
              <a:t>(~)</a:t>
            </a:r>
            <a:endParaRPr lang="zh-CN" altLang="en-US" sz="1385" dirty="0"/>
          </a:p>
        </p:txBody>
      </p:sp>
      <p:sp>
        <p:nvSpPr>
          <p:cNvPr id="33" name="Text Box 32"/>
          <p:cNvSpPr txBox="1">
            <a:spLocks noChangeArrowheads="1"/>
          </p:cNvSpPr>
          <p:nvPr/>
        </p:nvSpPr>
        <p:spPr bwMode="auto">
          <a:xfrm>
            <a:off x="4682641" y="5274551"/>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c</a:t>
            </a:r>
            <a:r>
              <a:rPr lang="zh-CN" altLang="en-US" sz="1385" dirty="0"/>
              <a:t>）或</a:t>
            </a:r>
            <a:r>
              <a:rPr lang="en-US" altLang="zh-CN" sz="1385" dirty="0"/>
              <a:t>(</a:t>
            </a:r>
            <a:r>
              <a:rPr lang="zh-CN" altLang="en-US" sz="1385" dirty="0"/>
              <a:t>∨</a:t>
            </a:r>
            <a:r>
              <a:rPr lang="en-US" altLang="zh-CN" sz="1385" dirty="0"/>
              <a:t>)</a:t>
            </a:r>
            <a:endParaRPr lang="zh-CN" altLang="en-US" sz="1385" dirty="0"/>
          </a:p>
        </p:txBody>
      </p:sp>
      <p:sp>
        <p:nvSpPr>
          <p:cNvPr id="34" name="Text Box 33"/>
          <p:cNvSpPr txBox="1">
            <a:spLocks noChangeArrowheads="1"/>
          </p:cNvSpPr>
          <p:nvPr/>
        </p:nvSpPr>
        <p:spPr bwMode="auto">
          <a:xfrm>
            <a:off x="6566934" y="527455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d</a:t>
            </a:r>
            <a:r>
              <a:rPr lang="zh-CN" altLang="en-US" sz="1385" dirty="0"/>
              <a:t>）与</a:t>
            </a:r>
            <a:r>
              <a:rPr lang="en-US" altLang="zh-CN" sz="1385" dirty="0"/>
              <a:t>(</a:t>
            </a:r>
            <a:r>
              <a:rPr lang="zh-CN" altLang="en-US" sz="1385" dirty="0"/>
              <a:t>∧</a:t>
            </a:r>
            <a:r>
              <a:rPr lang="en-US" altLang="zh-CN" sz="1385" dirty="0"/>
              <a:t>)</a:t>
            </a:r>
            <a:endParaRPr lang="zh-CN" altLang="en-US" sz="1385" dirty="0"/>
          </a:p>
        </p:txBody>
      </p:sp>
      <p:grpSp>
        <p:nvGrpSpPr>
          <p:cNvPr id="74" name="组合 73"/>
          <p:cNvGrpSpPr/>
          <p:nvPr/>
        </p:nvGrpSpPr>
        <p:grpSpPr>
          <a:xfrm>
            <a:off x="2909189" y="4115858"/>
            <a:ext cx="1385355" cy="388534"/>
            <a:chOff x="2628000" y="3717032"/>
            <a:chExt cx="1585912" cy="504825"/>
          </a:xfrm>
          <a:solidFill>
            <a:srgbClr val="0070C0"/>
          </a:solidFill>
        </p:grpSpPr>
        <p:grpSp>
          <p:nvGrpSpPr>
            <p:cNvPr id="8" name="Group 8"/>
            <p:cNvGrpSpPr/>
            <p:nvPr/>
          </p:nvGrpSpPr>
          <p:grpSpPr bwMode="auto">
            <a:xfrm>
              <a:off x="2628000" y="3717032"/>
              <a:ext cx="1585912" cy="504825"/>
              <a:chOff x="0" y="0"/>
              <a:chExt cx="999" cy="318"/>
            </a:xfrm>
            <a:grpFill/>
          </p:grpSpPr>
          <p:sp>
            <p:nvSpPr>
              <p:cNvPr id="9" name="Oval 9"/>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10" name="Oval 10"/>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11" name="Line 11"/>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73" name="组合 72"/>
            <p:cNvGrpSpPr/>
            <p:nvPr/>
          </p:nvGrpSpPr>
          <p:grpSpPr>
            <a:xfrm>
              <a:off x="3168000" y="3744000"/>
              <a:ext cx="540000" cy="360000"/>
              <a:chOff x="3168000" y="3744000"/>
              <a:chExt cx="540000" cy="360000"/>
            </a:xfrm>
            <a:grpFill/>
          </p:grpSpPr>
          <p:cxnSp>
            <p:nvCxnSpPr>
              <p:cNvPr id="47" name="直接连接符 46"/>
              <p:cNvCxnSpPr/>
              <p:nvPr/>
            </p:nvCxnSpPr>
            <p:spPr>
              <a:xfrm flipH="1">
                <a:off x="3168000" y="3744000"/>
                <a:ext cx="178992" cy="360000"/>
              </a:xfrm>
              <a:prstGeom prst="line">
                <a:avLst/>
              </a:prstGeom>
              <a:grpFill/>
              <a:ln w="9525" cmpd="sng">
                <a:solidFill>
                  <a:schemeClr val="tx1"/>
                </a:solidFill>
                <a:round/>
              </a:ln>
            </p:spPr>
          </p:cxnSp>
          <p:cxnSp>
            <p:nvCxnSpPr>
              <p:cNvPr id="49" name="直接连接符 48"/>
              <p:cNvCxnSpPr/>
              <p:nvPr/>
            </p:nvCxnSpPr>
            <p:spPr>
              <a:xfrm flipH="1">
                <a:off x="3528000" y="3744000"/>
                <a:ext cx="180000" cy="360000"/>
              </a:xfrm>
              <a:prstGeom prst="line">
                <a:avLst/>
              </a:prstGeom>
              <a:grpFill/>
              <a:ln w="9525" cmpd="sng">
                <a:solidFill>
                  <a:schemeClr val="tx1"/>
                </a:solidFill>
                <a:round/>
              </a:ln>
            </p:spPr>
          </p:cxnSp>
          <p:cxnSp>
            <p:nvCxnSpPr>
              <p:cNvPr id="50" name="直接连接符 49"/>
              <p:cNvCxnSpPr/>
              <p:nvPr/>
            </p:nvCxnSpPr>
            <p:spPr>
              <a:xfrm>
                <a:off x="3348000" y="3744000"/>
                <a:ext cx="180000" cy="360000"/>
              </a:xfrm>
              <a:prstGeom prst="line">
                <a:avLst/>
              </a:prstGeom>
              <a:grpFill/>
              <a:ln w="9525" cmpd="sng">
                <a:solidFill>
                  <a:schemeClr val="tx1"/>
                </a:solidFill>
                <a:roun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nvSpPr>
        <p:spPr>
          <a:xfrm>
            <a:off x="4526820" y="2231876"/>
            <a:ext cx="3601924" cy="3878995"/>
          </a:xfrm>
          <a:prstGeom prst="rect">
            <a:avLst/>
          </a:prstGeom>
          <a:ln>
            <a:solidFill>
              <a:srgbClr val="00B050"/>
            </a:solid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150" dirty="0">
                <a:latin typeface="微软雅黑" panose="020B0503020204020204" pitchFamily="34" charset="-122"/>
                <a:ea typeface="微软雅黑" panose="020B0503020204020204" pitchFamily="34" charset="-122"/>
                <a:sym typeface="+mn-ea"/>
              </a:rPr>
              <a:t>非（</a:t>
            </a:r>
            <a:r>
              <a:rPr lang="en-US" altLang="zh-CN" sz="2150" dirty="0">
                <a:latin typeface="微软雅黑" panose="020B0503020204020204" pitchFamily="34" charset="-122"/>
                <a:ea typeface="微软雅黑" panose="020B0503020204020204" pitchFamily="34" charset="-122"/>
                <a:sym typeface="+mn-ea"/>
              </a:rPr>
              <a:t>~</a:t>
            </a:r>
            <a:r>
              <a:rPr lang="zh-CN" altLang="en-US" sz="2150" dirty="0">
                <a:latin typeface="微软雅黑" panose="020B0503020204020204" pitchFamily="34" charset="-122"/>
                <a:ea typeface="微软雅黑" panose="020B0503020204020204" pitchFamily="34" charset="-122"/>
                <a:sym typeface="+mn-ea"/>
              </a:rPr>
              <a:t>）</a:t>
            </a:r>
            <a:endParaRPr lang="en-US" altLang="zh-CN" sz="2150" dirty="0">
              <a:latin typeface="微软雅黑" panose="020B0503020204020204" pitchFamily="34" charset="-122"/>
              <a:ea typeface="微软雅黑" panose="020B0503020204020204" pitchFamily="34" charset="-122"/>
            </a:endParaRPr>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pPr marL="228600" indent="-228600" algn="just" fontAlgn="base">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含义：若原因出现，则结果不出现；若原因不出现，则结果出现。</a:t>
            </a:r>
            <a:endParaRPr lang="zh-CN" altLang="en-US" sz="1230" dirty="0">
              <a:latin typeface="微软雅黑" panose="020B0503020204020204" pitchFamily="34" charset="-122"/>
              <a:ea typeface="微软雅黑" panose="020B0503020204020204" pitchFamily="34" charset="-122"/>
            </a:endParaRPr>
          </a:p>
          <a:p>
            <a:pPr marL="647700" lvl="1" indent="-228600">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sym typeface="+mn-ea"/>
              </a:rPr>
              <a:t>若</a:t>
            </a:r>
            <a:r>
              <a:rPr lang="en-US" altLang="zh-CN" sz="1230" dirty="0">
                <a:latin typeface="黑体" panose="02010609060101010101" pitchFamily="49" charset="-122"/>
                <a:ea typeface="黑体" panose="02010609060101010101" pitchFamily="49" charset="-122"/>
                <a:sym typeface="+mn-ea"/>
              </a:rPr>
              <a:t>c1=1</a:t>
            </a:r>
            <a:r>
              <a:rPr lang="zh-CN" altLang="en-US" sz="1230" dirty="0">
                <a:latin typeface="黑体" panose="02010609060101010101" pitchFamily="49" charset="-122"/>
                <a:ea typeface="黑体" panose="02010609060101010101" pitchFamily="49" charset="-122"/>
                <a:sym typeface="+mn-ea"/>
              </a:rPr>
              <a:t>，则</a:t>
            </a:r>
            <a:r>
              <a:rPr lang="en-US" altLang="zh-CN" sz="1230" dirty="0">
                <a:latin typeface="黑体" panose="02010609060101010101" pitchFamily="49" charset="-122"/>
                <a:ea typeface="黑体" panose="02010609060101010101" pitchFamily="49" charset="-122"/>
                <a:sym typeface="+mn-ea"/>
              </a:rPr>
              <a:t>e1=0</a:t>
            </a:r>
            <a:endParaRPr lang="en-US" altLang="zh-CN" sz="1230" dirty="0">
              <a:latin typeface="黑体" panose="02010609060101010101" pitchFamily="49" charset="-122"/>
              <a:ea typeface="黑体" panose="02010609060101010101" pitchFamily="49" charset="-122"/>
            </a:endParaRPr>
          </a:p>
          <a:p>
            <a:pPr marL="647700" lvl="1" indent="-228600">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sym typeface="+mn-ea"/>
              </a:rPr>
              <a:t>若</a:t>
            </a:r>
            <a:r>
              <a:rPr lang="en-US" altLang="zh-CN" sz="1230" dirty="0">
                <a:latin typeface="黑体" panose="02010609060101010101" pitchFamily="49" charset="-122"/>
                <a:ea typeface="黑体" panose="02010609060101010101" pitchFamily="49" charset="-122"/>
                <a:sym typeface="+mn-ea"/>
              </a:rPr>
              <a:t>c1=0</a:t>
            </a:r>
            <a:r>
              <a:rPr lang="zh-CN" altLang="en-US" sz="1230" dirty="0">
                <a:latin typeface="黑体" panose="02010609060101010101" pitchFamily="49" charset="-122"/>
                <a:ea typeface="黑体" panose="02010609060101010101" pitchFamily="49" charset="-122"/>
                <a:sym typeface="+mn-ea"/>
              </a:rPr>
              <a:t>，则</a:t>
            </a:r>
            <a:r>
              <a:rPr lang="en-US" altLang="zh-CN" sz="1230" dirty="0">
                <a:latin typeface="黑体" panose="02010609060101010101" pitchFamily="49" charset="-122"/>
                <a:ea typeface="黑体" panose="02010609060101010101" pitchFamily="49" charset="-122"/>
                <a:sym typeface="+mn-ea"/>
              </a:rPr>
              <a:t>e1=1</a:t>
            </a:r>
          </a:p>
          <a:p>
            <a:pPr marL="419100" lvl="1" indent="0">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搜索联系人，如果有就不提示错误，如果没就提示错误</a:t>
            </a:r>
          </a:p>
          <a:p>
            <a:endParaRPr lang="zh-CN" altLang="en-US" sz="123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a:xfrm>
            <a:off x="457200" y="999490"/>
            <a:ext cx="8229600" cy="5645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p>
        </p:txBody>
      </p:sp>
      <p:sp>
        <p:nvSpPr>
          <p:cNvPr id="2" name="内容占位符 1"/>
          <p:cNvSpPr>
            <a:spLocks noGrp="1"/>
          </p:cNvSpPr>
          <p:nvPr>
            <p:ph idx="1"/>
          </p:nvPr>
        </p:nvSpPr>
        <p:spPr>
          <a:xfrm>
            <a:off x="925100" y="2231876"/>
            <a:ext cx="3601924" cy="3878995"/>
          </a:xfrm>
          <a:ln>
            <a:solidFill>
              <a:srgbClr val="00B050"/>
            </a:solidFill>
          </a:ln>
        </p:spPr>
        <p:txBody>
          <a:bodyPr/>
          <a:lstStyle/>
          <a:p>
            <a:r>
              <a:rPr lang="zh-CN" altLang="en-US" sz="2155" dirty="0">
                <a:latin typeface="微软雅黑" panose="020B0503020204020204" pitchFamily="34" charset="-122"/>
                <a:ea typeface="微软雅黑" panose="020B0503020204020204" pitchFamily="34" charset="-122"/>
              </a:rPr>
              <a:t>恒等</a:t>
            </a:r>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pPr marL="228600" indent="-228600" algn="just" fontAlgn="base">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含义：若原因出现，则结果出现；若原因不出现，则结果也不出现。</a:t>
            </a:r>
            <a:endParaRPr lang="zh-CN" altLang="en-US" sz="1230" dirty="0">
              <a:latin typeface="微软雅黑" panose="020B0503020204020204" pitchFamily="34" charset="-122"/>
              <a:ea typeface="微软雅黑" panose="020B0503020204020204" pitchFamily="34" charset="-122"/>
            </a:endParaRPr>
          </a:p>
          <a:p>
            <a:pPr lvl="1"/>
            <a:r>
              <a:rPr lang="zh-CN" altLang="en-US" sz="1300" dirty="0">
                <a:latin typeface="黑体" panose="02010609060101010101" pitchFamily="49" charset="-122"/>
                <a:ea typeface="黑体" panose="02010609060101010101" pitchFamily="49" charset="-122"/>
                <a:sym typeface="+mn-ea"/>
              </a:rPr>
              <a:t>若</a:t>
            </a:r>
            <a:r>
              <a:rPr lang="en-US" altLang="zh-CN" sz="1300" dirty="0">
                <a:latin typeface="黑体" panose="02010609060101010101" pitchFamily="49" charset="-122"/>
                <a:ea typeface="黑体" panose="02010609060101010101" pitchFamily="49" charset="-122"/>
                <a:sym typeface="+mn-ea"/>
              </a:rPr>
              <a:t>c1=1</a:t>
            </a:r>
            <a:r>
              <a:rPr lang="zh-CN" altLang="en-US" sz="1300" dirty="0">
                <a:latin typeface="黑体" panose="02010609060101010101" pitchFamily="49" charset="-122"/>
                <a:ea typeface="黑体" panose="02010609060101010101" pitchFamily="49" charset="-122"/>
                <a:sym typeface="+mn-ea"/>
              </a:rPr>
              <a:t>，则</a:t>
            </a:r>
            <a:r>
              <a:rPr lang="en-US" altLang="zh-CN" sz="1300" dirty="0">
                <a:latin typeface="黑体" panose="02010609060101010101" pitchFamily="49" charset="-122"/>
                <a:ea typeface="黑体" panose="02010609060101010101" pitchFamily="49" charset="-122"/>
                <a:sym typeface="+mn-ea"/>
              </a:rPr>
              <a:t>e1=1</a:t>
            </a:r>
            <a:endParaRPr lang="zh-CN" altLang="en-US" sz="1300">
              <a:solidFill>
                <a:srgbClr val="386698"/>
              </a:solidFill>
              <a:latin typeface="黑体" panose="02010609060101010101" pitchFamily="49" charset="-122"/>
              <a:ea typeface="黑体" panose="02010609060101010101" pitchFamily="49" charset="-122"/>
            </a:endParaRPr>
          </a:p>
          <a:p>
            <a:pPr lvl="1"/>
            <a:r>
              <a:rPr lang="zh-CN" altLang="en-US" sz="1300" dirty="0">
                <a:latin typeface="黑体" panose="02010609060101010101" pitchFamily="49" charset="-122"/>
                <a:ea typeface="黑体" panose="02010609060101010101" pitchFamily="49" charset="-122"/>
                <a:sym typeface="+mn-ea"/>
              </a:rPr>
              <a:t>若</a:t>
            </a:r>
            <a:r>
              <a:rPr lang="en-US" altLang="zh-CN" sz="1300" dirty="0">
                <a:latin typeface="黑体" panose="02010609060101010101" pitchFamily="49" charset="-122"/>
                <a:ea typeface="黑体" panose="02010609060101010101" pitchFamily="49" charset="-122"/>
                <a:sym typeface="+mn-ea"/>
              </a:rPr>
              <a:t>c1=0</a:t>
            </a:r>
            <a:r>
              <a:rPr lang="zh-CN" altLang="en-US" sz="1300" dirty="0">
                <a:latin typeface="黑体" panose="02010609060101010101" pitchFamily="49" charset="-122"/>
                <a:ea typeface="黑体" panose="02010609060101010101" pitchFamily="49" charset="-122"/>
                <a:sym typeface="+mn-ea"/>
              </a:rPr>
              <a:t>，则</a:t>
            </a:r>
            <a:r>
              <a:rPr lang="en-US" altLang="zh-CN" sz="1300" dirty="0">
                <a:latin typeface="黑体" panose="02010609060101010101" pitchFamily="49" charset="-122"/>
                <a:ea typeface="黑体" panose="02010609060101010101" pitchFamily="49" charset="-122"/>
                <a:sym typeface="+mn-ea"/>
              </a:rPr>
              <a:t>e1=0</a:t>
            </a:r>
          </a:p>
          <a:p>
            <a:pPr marL="457200" lvl="1" indent="0">
              <a:buNone/>
            </a:pPr>
            <a:r>
              <a:rPr lang="zh-CN" altLang="en-US" sz="1300" dirty="0">
                <a:latin typeface="黑体" panose="02010609060101010101" pitchFamily="49" charset="-122"/>
                <a:ea typeface="黑体" panose="02010609060101010101" pitchFamily="49" charset="-122"/>
              </a:rPr>
              <a:t>取钱、打印凭条</a:t>
            </a:r>
          </a:p>
          <a:p>
            <a:endParaRPr lang="zh-CN" altLang="en-US" sz="1300" dirty="0"/>
          </a:p>
        </p:txBody>
      </p:sp>
      <p:grpSp>
        <p:nvGrpSpPr>
          <p:cNvPr id="23" name="Group 4"/>
          <p:cNvGrpSpPr/>
          <p:nvPr/>
        </p:nvGrpSpPr>
        <p:grpSpPr bwMode="auto">
          <a:xfrm>
            <a:off x="1652742" y="3050747"/>
            <a:ext cx="1385355" cy="388534"/>
            <a:chOff x="0" y="0"/>
            <a:chExt cx="999" cy="318"/>
          </a:xfrm>
          <a:solidFill>
            <a:srgbClr val="0070C0"/>
          </a:solidFill>
        </p:grpSpPr>
        <p:sp>
          <p:nvSpPr>
            <p:cNvPr id="24" name="Oval 5"/>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c1</a:t>
              </a:r>
            </a:p>
          </p:txBody>
        </p:sp>
        <p:sp>
          <p:nvSpPr>
            <p:cNvPr id="25" name="Oval 6"/>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26" name="Line 7"/>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7" name="组合 26"/>
          <p:cNvGrpSpPr/>
          <p:nvPr/>
        </p:nvGrpSpPr>
        <p:grpSpPr>
          <a:xfrm>
            <a:off x="5635105" y="3050747"/>
            <a:ext cx="1385355" cy="388534"/>
            <a:chOff x="2628000" y="3717032"/>
            <a:chExt cx="1585912" cy="504825"/>
          </a:xfrm>
          <a:solidFill>
            <a:srgbClr val="0070C0"/>
          </a:solidFill>
        </p:grpSpPr>
        <p:grpSp>
          <p:nvGrpSpPr>
            <p:cNvPr id="28" name="Group 8"/>
            <p:cNvGrpSpPr/>
            <p:nvPr/>
          </p:nvGrpSpPr>
          <p:grpSpPr bwMode="auto">
            <a:xfrm>
              <a:off x="2628000" y="3717032"/>
              <a:ext cx="1585912" cy="504825"/>
              <a:chOff x="0" y="0"/>
              <a:chExt cx="999" cy="318"/>
            </a:xfrm>
            <a:grpFill/>
          </p:grpSpPr>
          <p:sp>
            <p:nvSpPr>
              <p:cNvPr id="33" name="Oval 9"/>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34" name="Oval 10"/>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35" name="Line 11"/>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9" name="组合 28"/>
            <p:cNvGrpSpPr/>
            <p:nvPr/>
          </p:nvGrpSpPr>
          <p:grpSpPr>
            <a:xfrm>
              <a:off x="3168000" y="3744000"/>
              <a:ext cx="540000" cy="360000"/>
              <a:chOff x="3168000" y="3744000"/>
              <a:chExt cx="540000" cy="360000"/>
            </a:xfrm>
            <a:grpFill/>
          </p:grpSpPr>
          <p:cxnSp>
            <p:nvCxnSpPr>
              <p:cNvPr id="30" name="直接连接符 29"/>
              <p:cNvCxnSpPr/>
              <p:nvPr/>
            </p:nvCxnSpPr>
            <p:spPr>
              <a:xfrm flipH="1">
                <a:off x="3168000" y="3744000"/>
                <a:ext cx="178992" cy="360000"/>
              </a:xfrm>
              <a:prstGeom prst="line">
                <a:avLst/>
              </a:prstGeom>
              <a:grpFill/>
              <a:ln w="9525" cmpd="sng">
                <a:solidFill>
                  <a:schemeClr val="tx1"/>
                </a:solidFill>
                <a:round/>
              </a:ln>
            </p:spPr>
          </p:cxnSp>
          <p:cxnSp>
            <p:nvCxnSpPr>
              <p:cNvPr id="31" name="直接连接符 30"/>
              <p:cNvCxnSpPr/>
              <p:nvPr/>
            </p:nvCxnSpPr>
            <p:spPr>
              <a:xfrm flipH="1">
                <a:off x="3528000" y="3744000"/>
                <a:ext cx="180000" cy="360000"/>
              </a:xfrm>
              <a:prstGeom prst="line">
                <a:avLst/>
              </a:prstGeom>
              <a:grpFill/>
              <a:ln w="9525" cmpd="sng">
                <a:solidFill>
                  <a:schemeClr val="tx1"/>
                </a:solidFill>
                <a:round/>
              </a:ln>
            </p:spPr>
          </p:cxnSp>
          <p:cxnSp>
            <p:nvCxnSpPr>
              <p:cNvPr id="32" name="直接连接符 31"/>
              <p:cNvCxnSpPr/>
              <p:nvPr/>
            </p:nvCxnSpPr>
            <p:spPr>
              <a:xfrm>
                <a:off x="3348000" y="3744000"/>
                <a:ext cx="180000" cy="360000"/>
              </a:xfrm>
              <a:prstGeom prst="line">
                <a:avLst/>
              </a:prstGeom>
              <a:grpFill/>
              <a:ln w="9525" cmpd="sng">
                <a:solidFill>
                  <a:schemeClr val="tx1"/>
                </a:solidFill>
                <a:roun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1530"/>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endParaRPr lang="zh-CN" altLang="en-US" dirty="0"/>
          </a:p>
        </p:txBody>
      </p:sp>
      <p:sp>
        <p:nvSpPr>
          <p:cNvPr id="2" name="内容占位符 1"/>
          <p:cNvSpPr>
            <a:spLocks noGrp="1"/>
          </p:cNvSpPr>
          <p:nvPr>
            <p:ph idx="1"/>
          </p:nvPr>
        </p:nvSpPr>
        <p:spPr>
          <a:xfrm>
            <a:off x="933990" y="2050266"/>
            <a:ext cx="3601924" cy="3878995"/>
          </a:xfrm>
          <a:ln>
            <a:solidFill>
              <a:srgbClr val="00B050"/>
            </a:solidFill>
          </a:ln>
        </p:spPr>
        <p:txBody>
          <a:bodyPr>
            <a:normAutofit lnSpcReduction="10000"/>
          </a:bodyPr>
          <a:lstStyle/>
          <a:p>
            <a:r>
              <a:rPr lang="zh-CN" altLang="en-US" sz="2000" dirty="0"/>
              <a:t>或（</a:t>
            </a:r>
            <a:r>
              <a:rPr lang="en-US" altLang="zh-CN" sz="2000" dirty="0"/>
              <a:t>V</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1600" dirty="0">
                <a:latin typeface="微软雅黑" panose="020B0503020204020204" pitchFamily="34" charset="-122"/>
                <a:ea typeface="微软雅黑" panose="020B0503020204020204" pitchFamily="34" charset="-122"/>
              </a:rPr>
              <a:t>含义：若几个原因中有一个出现，则结果出现；若几个原因都不出现，则结果不出现。</a:t>
            </a:r>
            <a:endParaRPr lang="en-US" altLang="zh-CN" sz="1695" dirty="0"/>
          </a:p>
          <a:p>
            <a:pPr marL="647700" lvl="1" indent="-228600" algn="l">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若c1=1或c2=1或c3=1，则e1=1</a:t>
            </a:r>
          </a:p>
          <a:p>
            <a:pPr marL="647700" lvl="1" indent="-228600" algn="l">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若c1=c2=c3=0，则e1=0</a:t>
            </a:r>
            <a:endParaRPr lang="en-US" altLang="zh-CN" sz="1230" dirty="0">
              <a:latin typeface="黑体" panose="02010609060101010101" pitchFamily="49" charset="-122"/>
              <a:ea typeface="黑体" panose="02010609060101010101" pitchFamily="49" charset="-122"/>
            </a:endParaRPr>
          </a:p>
          <a:p>
            <a:pPr marL="419100" lvl="1" indent="0" algn="l">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努力、认真、听话</a:t>
            </a:r>
            <a:r>
              <a:rPr lang="en-US" altLang="zh-CN" sz="1230" dirty="0">
                <a:latin typeface="黑体" panose="02010609060101010101" pitchFamily="49" charset="-122"/>
                <a:ea typeface="黑体" panose="02010609060101010101" pitchFamily="49" charset="-122"/>
              </a:rPr>
              <a:t>==</a:t>
            </a:r>
            <a:r>
              <a:rPr lang="zh-CN" altLang="en-US" sz="1230" dirty="0">
                <a:latin typeface="黑体" panose="02010609060101010101" pitchFamily="49" charset="-122"/>
                <a:ea typeface="黑体" panose="02010609060101010101" pitchFamily="49" charset="-122"/>
              </a:rPr>
              <a:t>》好孩子</a:t>
            </a:r>
          </a:p>
        </p:txBody>
      </p:sp>
      <p:sp>
        <p:nvSpPr>
          <p:cNvPr id="14" name="内容占位符 1"/>
          <p:cNvSpPr txBox="1"/>
          <p:nvPr/>
        </p:nvSpPr>
        <p:spPr bwMode="auto">
          <a:xfrm>
            <a:off x="4535805" y="2050415"/>
            <a:ext cx="3601720" cy="3879215"/>
          </a:xfrm>
          <a:prstGeom prst="rect">
            <a:avLst/>
          </a:prstGeom>
          <a:noFill/>
          <a:ln w="9525">
            <a:solidFill>
              <a:srgbClr val="00B050"/>
            </a:solidFill>
            <a:miter lim="800000"/>
          </a:ln>
          <a:extLst>
            <a:ext uri="{909E8E84-426E-40DD-AFC4-6F175D3DCCD1}">
              <a14:hiddenFill xmlns:a14="http://schemas.microsoft.com/office/drawing/2010/main">
                <a:solidFill>
                  <a:srgbClr val="FFFFFF"/>
                </a:solidFill>
              </a14:hiddenFill>
            </a:ext>
          </a:extLst>
        </p:spPr>
        <p:txBody>
          <a:bodyPr vert="horz" wrap="square" lIns="70376" tIns="35188" rIns="70376" bIns="35188"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nSpc>
                <a:spcPct val="100000"/>
              </a:lnSpc>
              <a:spcBef>
                <a:spcPts val="600"/>
              </a:spcBef>
              <a:spcAft>
                <a:spcPts val="600"/>
              </a:spcAft>
              <a:buClr>
                <a:srgbClr val="0070C0"/>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与</a:t>
            </a: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含义：若几个原因都出现，则结果才出现；若其中一个原因不出现，则结果不出现。</a:t>
            </a:r>
          </a:p>
          <a:p>
            <a:pPr marL="647700" lvl="1" indent="-228600" algn="l" fontAlgn="auto">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若c1=1并且c2=1，则e1=1</a:t>
            </a:r>
          </a:p>
          <a:p>
            <a:pPr marL="647700" lvl="1" indent="-228600" algn="l" fontAlgn="auto">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若c1=0或c2=0，则e1=0</a:t>
            </a:r>
            <a:endParaRPr lang="en-US" altLang="zh-CN" sz="1230" dirty="0">
              <a:latin typeface="黑体" panose="02010609060101010101" pitchFamily="49" charset="-122"/>
              <a:ea typeface="黑体" panose="02010609060101010101" pitchFamily="49" charset="-122"/>
            </a:endParaRPr>
          </a:p>
          <a:p>
            <a:pPr marL="419100" lvl="1" indent="0" algn="l" fontAlgn="auto">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周末，不用加班</a:t>
            </a:r>
            <a:r>
              <a:rPr lang="en-US" altLang="zh-CN" sz="1230" dirty="0">
                <a:latin typeface="黑体" panose="02010609060101010101" pitchFamily="49" charset="-122"/>
                <a:ea typeface="黑体" panose="02010609060101010101" pitchFamily="49" charset="-122"/>
              </a:rPr>
              <a:t>----</a:t>
            </a:r>
            <a:r>
              <a:rPr lang="zh-CN" altLang="en-US" sz="1230" dirty="0">
                <a:latin typeface="黑体" panose="02010609060101010101" pitchFamily="49" charset="-122"/>
                <a:ea typeface="黑体" panose="02010609060101010101" pitchFamily="49" charset="-122"/>
              </a:rPr>
              <a:t>休息</a:t>
            </a:r>
          </a:p>
        </p:txBody>
      </p:sp>
      <p:grpSp>
        <p:nvGrpSpPr>
          <p:cNvPr id="23" name="Group 35"/>
          <p:cNvGrpSpPr/>
          <p:nvPr/>
        </p:nvGrpSpPr>
        <p:grpSpPr bwMode="auto">
          <a:xfrm>
            <a:off x="2136521" y="2577213"/>
            <a:ext cx="1385355" cy="1497935"/>
            <a:chOff x="0" y="0"/>
            <a:chExt cx="999" cy="1226"/>
          </a:xfrm>
          <a:solidFill>
            <a:srgbClr val="0070C0"/>
          </a:solidFill>
        </p:grpSpPr>
        <p:sp>
          <p:nvSpPr>
            <p:cNvPr id="24" name="Arc 20"/>
            <p:cNvSpPr/>
            <p:nvPr/>
          </p:nvSpPr>
          <p:spPr bwMode="auto">
            <a:xfrm flipH="1">
              <a:off x="590" y="454"/>
              <a:ext cx="91" cy="272"/>
            </a:xfrm>
            <a:custGeom>
              <a:avLst/>
              <a:gdLst>
                <a:gd name="T0" fmla="*/ 0 w 21600"/>
                <a:gd name="T1" fmla="*/ 0 h 36450"/>
                <a:gd name="T2" fmla="*/ 0 w 21600"/>
                <a:gd name="T3" fmla="*/ 2 h 36450"/>
                <a:gd name="T4" fmla="*/ 0 w 21600"/>
                <a:gd name="T5" fmla="*/ 1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5" name="Rectangle 21"/>
            <p:cNvSpPr>
              <a:spLocks noChangeArrowheads="1"/>
            </p:cNvSpPr>
            <p:nvPr/>
          </p:nvSpPr>
          <p:spPr bwMode="auto">
            <a:xfrm>
              <a:off x="318" y="359"/>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26" name="Oval 13"/>
            <p:cNvSpPr>
              <a:spLocks noChangeArrowheads="1"/>
            </p:cNvSpPr>
            <p:nvPr/>
          </p:nvSpPr>
          <p:spPr bwMode="auto">
            <a:xfrm>
              <a:off x="0" y="454"/>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27" name="Oval 14"/>
            <p:cNvSpPr>
              <a:spLocks noChangeArrowheads="1"/>
            </p:cNvSpPr>
            <p:nvPr/>
          </p:nvSpPr>
          <p:spPr bwMode="auto">
            <a:xfrm>
              <a:off x="726" y="454"/>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p>
          </p:txBody>
        </p:sp>
        <p:sp>
          <p:nvSpPr>
            <p:cNvPr id="28" name="Line 15"/>
            <p:cNvSpPr>
              <a:spLocks noChangeShapeType="1"/>
            </p:cNvSpPr>
            <p:nvPr/>
          </p:nvSpPr>
          <p:spPr bwMode="auto">
            <a:xfrm flipV="1">
              <a:off x="273" y="590"/>
              <a:ext cx="453" cy="0"/>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9" name="Oval 1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30" name="Oval 17"/>
            <p:cNvSpPr>
              <a:spLocks noChangeArrowheads="1"/>
            </p:cNvSpPr>
            <p:nvPr/>
          </p:nvSpPr>
          <p:spPr bwMode="auto">
            <a:xfrm>
              <a:off x="0" y="908"/>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c3</a:t>
              </a:r>
            </a:p>
          </p:txBody>
        </p:sp>
        <p:sp>
          <p:nvSpPr>
            <p:cNvPr id="31" name="Line 18"/>
            <p:cNvSpPr>
              <a:spLocks noChangeShapeType="1"/>
            </p:cNvSpPr>
            <p:nvPr/>
          </p:nvSpPr>
          <p:spPr bwMode="auto">
            <a:xfrm flipV="1">
              <a:off x="272" y="635"/>
              <a:ext cx="454" cy="409"/>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32" name="Line 19"/>
            <p:cNvSpPr>
              <a:spLocks noChangeShapeType="1"/>
            </p:cNvSpPr>
            <p:nvPr/>
          </p:nvSpPr>
          <p:spPr bwMode="auto">
            <a:xfrm>
              <a:off x="272" y="182"/>
              <a:ext cx="454" cy="363"/>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33" name="Group 22"/>
          <p:cNvGrpSpPr/>
          <p:nvPr/>
        </p:nvGrpSpPr>
        <p:grpSpPr bwMode="auto">
          <a:xfrm>
            <a:off x="5680739" y="2675032"/>
            <a:ext cx="1385355" cy="1164382"/>
            <a:chOff x="0" y="0"/>
            <a:chExt cx="999" cy="953"/>
          </a:xfrm>
          <a:solidFill>
            <a:srgbClr val="0070C0"/>
          </a:solidFill>
        </p:grpSpPr>
        <p:sp>
          <p:nvSpPr>
            <p:cNvPr id="34" name="Rectangle 29"/>
            <p:cNvSpPr>
              <a:spLocks noChangeArrowheads="1"/>
            </p:cNvSpPr>
            <p:nvPr/>
          </p:nvSpPr>
          <p:spPr bwMode="auto">
            <a:xfrm rot="10800000">
              <a:off x="428" y="362"/>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p>
          </p:txBody>
        </p:sp>
        <p:sp>
          <p:nvSpPr>
            <p:cNvPr id="35" name="Arc 28"/>
            <p:cNvSpPr/>
            <p:nvPr/>
          </p:nvSpPr>
          <p:spPr bwMode="auto">
            <a:xfrm flipH="1">
              <a:off x="590" y="408"/>
              <a:ext cx="91" cy="136"/>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36" name="Oval 23"/>
            <p:cNvSpPr>
              <a:spLocks noChangeArrowheads="1"/>
            </p:cNvSpPr>
            <p:nvPr/>
          </p:nvSpPr>
          <p:spPr bwMode="auto">
            <a:xfrm>
              <a:off x="0" y="635"/>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p>
          </p:txBody>
        </p:sp>
        <p:sp>
          <p:nvSpPr>
            <p:cNvPr id="37" name="Oval 24"/>
            <p:cNvSpPr>
              <a:spLocks noChangeArrowheads="1"/>
            </p:cNvSpPr>
            <p:nvPr/>
          </p:nvSpPr>
          <p:spPr bwMode="auto">
            <a:xfrm>
              <a:off x="726" y="363"/>
              <a:ext cx="273" cy="318"/>
            </a:xfrm>
            <a:prstGeom prst="ellipse">
              <a:avLst/>
            </a:prstGeom>
            <a:grpFill/>
            <a:ln w="9525" cmpd="sng">
              <a:solidFill>
                <a:schemeClr val="tx1"/>
              </a:solidFill>
              <a:round/>
            </a:ln>
          </p:spPr>
          <p:txBody>
            <a:bodyPr wrap="none" anchor="ctr"/>
            <a:lstStyle/>
            <a:p>
              <a:pPr algn="ctr"/>
              <a:r>
                <a:rPr lang="en-US" sz="1385">
                  <a:solidFill>
                    <a:schemeClr val="bg1"/>
                  </a:solidFill>
                </a:rPr>
                <a:t>e1</a:t>
              </a:r>
            </a:p>
          </p:txBody>
        </p:sp>
        <p:sp>
          <p:nvSpPr>
            <p:cNvPr id="38" name="Line 25"/>
            <p:cNvSpPr>
              <a:spLocks noChangeShapeType="1"/>
            </p:cNvSpPr>
            <p:nvPr/>
          </p:nvSpPr>
          <p:spPr bwMode="auto">
            <a:xfrm flipV="1">
              <a:off x="273" y="499"/>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39" name="Oval 2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p>
          </p:txBody>
        </p:sp>
        <p:sp>
          <p:nvSpPr>
            <p:cNvPr id="40" name="Line 27"/>
            <p:cNvSpPr>
              <a:spLocks noChangeShapeType="1"/>
            </p:cNvSpPr>
            <p:nvPr/>
          </p:nvSpPr>
          <p:spPr bwMode="auto">
            <a:xfrm>
              <a:off x="273" y="227"/>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7" end="7"/>
                                            </p:txEl>
                                          </p:spTgt>
                                        </p:tgtEl>
                                        <p:attrNameLst>
                                          <p:attrName>style.visibility</p:attrName>
                                        </p:attrNameLst>
                                      </p:cBhvr>
                                      <p:to>
                                        <p:strVal val="visible"/>
                                      </p:to>
                                    </p:set>
                                    <p:animEffect transition="in" filter="fade">
                                      <p:cBhvr>
                                        <p:cTn id="14" dur="500"/>
                                        <p:tgtEl>
                                          <p:spTgt spid="2">
                                            <p:txEl>
                                              <p:pRg st="7" end="7"/>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500"/>
                                        <p:tgtEl>
                                          <p:spTgt spid="2">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9" end="9"/>
                                            </p:txEl>
                                          </p:spTgt>
                                        </p:tgtEl>
                                        <p:attrNameLst>
                                          <p:attrName>style.visibility</p:attrName>
                                        </p:attrNameLst>
                                      </p:cBhvr>
                                      <p:to>
                                        <p:strVal val="visible"/>
                                      </p:to>
                                    </p:set>
                                    <p:animEffect transition="in" filter="fade">
                                      <p:cBhvr>
                                        <p:cTn id="20" dur="500"/>
                                        <p:tgtEl>
                                          <p:spTgt spid="2">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animEffect transition="in" filter="fade">
                                      <p:cBhvr>
                                        <p:cTn id="35" dur="500"/>
                                        <p:tgtEl>
                                          <p:spTgt spid="14">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6" end="6"/>
                                            </p:txEl>
                                          </p:spTgt>
                                        </p:tgtEl>
                                        <p:attrNameLst>
                                          <p:attrName>style.visibility</p:attrName>
                                        </p:attrNameLst>
                                      </p:cBhvr>
                                      <p:to>
                                        <p:strVal val="visible"/>
                                      </p:to>
                                    </p:set>
                                    <p:animEffect transition="in" filter="fade">
                                      <p:cBhvr>
                                        <p:cTn id="38" dur="500"/>
                                        <p:tgtEl>
                                          <p:spTgt spid="14">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animEffect transition="in" filter="fade">
                                      <p:cBhvr>
                                        <p:cTn id="41" dur="500"/>
                                        <p:tgtEl>
                                          <p:spTgt spid="14">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xEl>
                                              <p:pRg st="8" end="8"/>
                                            </p:txEl>
                                          </p:spTgt>
                                        </p:tgtEl>
                                        <p:attrNameLst>
                                          <p:attrName>style.visibility</p:attrName>
                                        </p:attrNameLst>
                                      </p:cBhvr>
                                      <p:to>
                                        <p:strVal val="visible"/>
                                      </p:to>
                                    </p:set>
                                    <p:animEffect transition="in" filter="fade">
                                      <p:cBhvr>
                                        <p:cTn id="44"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5325"/>
            <a:ext cx="8229600" cy="547370"/>
          </a:xfrm>
        </p:spPr>
        <p:txBody>
          <a:bodyPr/>
          <a:lstStyle/>
          <a:p>
            <a:r>
              <a:rPr lang="zh-CN" altLang="en-US" sz="2800" b="1" dirty="0">
                <a:solidFill>
                  <a:srgbClr val="92D050"/>
                </a:solidFill>
                <a:latin typeface="Franklin Gothic Medium" panose="020B0603020102020204" pitchFamily="34" charset="0"/>
                <a:ea typeface="微软雅黑" panose="020B0503020204020204" pitchFamily="34" charset="-122"/>
                <a:cs typeface="+mn-cs"/>
              </a:rPr>
              <a:t>因果图中的约束条件</a:t>
            </a:r>
          </a:p>
        </p:txBody>
      </p:sp>
      <p:grpSp>
        <p:nvGrpSpPr>
          <p:cNvPr id="65" name="组合 64"/>
          <p:cNvGrpSpPr/>
          <p:nvPr/>
        </p:nvGrpSpPr>
        <p:grpSpPr>
          <a:xfrm>
            <a:off x="3622833" y="1769733"/>
            <a:ext cx="1346527" cy="1580737"/>
            <a:chOff x="1049866" y="1437134"/>
            <a:chExt cx="1749550" cy="2053861"/>
          </a:xfrm>
        </p:grpSpPr>
        <p:sp>
          <p:nvSpPr>
            <p:cNvPr id="66"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67"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I</a:t>
              </a:r>
              <a:endParaRPr lang="en-US" sz="1540" b="1" dirty="0">
                <a:solidFill>
                  <a:schemeClr val="bg1"/>
                </a:solidFill>
              </a:endParaRPr>
            </a:p>
          </p:txBody>
        </p:sp>
        <p:sp>
          <p:nvSpPr>
            <p:cNvPr id="68"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69"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70"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p>
          </p:txBody>
        </p:sp>
        <p:sp>
          <p:nvSpPr>
            <p:cNvPr id="71"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2"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3" name="矩形 72"/>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包含</a:t>
              </a:r>
            </a:p>
          </p:txBody>
        </p:sp>
      </p:grpSp>
      <p:grpSp>
        <p:nvGrpSpPr>
          <p:cNvPr id="74" name="组合 73"/>
          <p:cNvGrpSpPr/>
          <p:nvPr/>
        </p:nvGrpSpPr>
        <p:grpSpPr>
          <a:xfrm>
            <a:off x="1939183" y="4192161"/>
            <a:ext cx="1346527" cy="1580737"/>
            <a:chOff x="1049866" y="1437134"/>
            <a:chExt cx="1749550" cy="2053861"/>
          </a:xfrm>
        </p:grpSpPr>
        <p:sp>
          <p:nvSpPr>
            <p:cNvPr id="75"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76"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O</a:t>
              </a:r>
              <a:endParaRPr lang="en-US" sz="1540" b="1" dirty="0">
                <a:solidFill>
                  <a:schemeClr val="bg1"/>
                </a:solidFill>
              </a:endParaRPr>
            </a:p>
          </p:txBody>
        </p:sp>
        <p:sp>
          <p:nvSpPr>
            <p:cNvPr id="77"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8"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79"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p>
          </p:txBody>
        </p:sp>
        <p:sp>
          <p:nvSpPr>
            <p:cNvPr id="80"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81"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82" name="矩形 81"/>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唯一</a:t>
              </a:r>
            </a:p>
          </p:txBody>
        </p:sp>
      </p:grpSp>
      <p:grpSp>
        <p:nvGrpSpPr>
          <p:cNvPr id="98" name="组合 97"/>
          <p:cNvGrpSpPr/>
          <p:nvPr/>
        </p:nvGrpSpPr>
        <p:grpSpPr>
          <a:xfrm>
            <a:off x="6212603" y="4150886"/>
            <a:ext cx="1346527" cy="1580737"/>
            <a:chOff x="1049866" y="1437134"/>
            <a:chExt cx="1749550" cy="2053861"/>
          </a:xfrm>
        </p:grpSpPr>
        <p:sp>
          <p:nvSpPr>
            <p:cNvPr id="99"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R</a:t>
              </a:r>
              <a:endParaRPr lang="en-US" sz="1540" b="1" dirty="0">
                <a:solidFill>
                  <a:schemeClr val="bg1"/>
                </a:solidFill>
              </a:endParaRPr>
            </a:p>
          </p:txBody>
        </p:sp>
        <p:sp>
          <p:nvSpPr>
            <p:cNvPr id="100"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101"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102"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103"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104" name="矩形 103"/>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要求</a:t>
              </a:r>
            </a:p>
          </p:txBody>
        </p:sp>
      </p:grpSp>
      <p:grpSp>
        <p:nvGrpSpPr>
          <p:cNvPr id="44" name="组合 43"/>
          <p:cNvGrpSpPr/>
          <p:nvPr/>
        </p:nvGrpSpPr>
        <p:grpSpPr>
          <a:xfrm>
            <a:off x="594890" y="1844402"/>
            <a:ext cx="1384336" cy="1580737"/>
            <a:chOff x="1000741" y="1437134"/>
            <a:chExt cx="1798675" cy="2053861"/>
          </a:xfrm>
        </p:grpSpPr>
        <p:sp>
          <p:nvSpPr>
            <p:cNvPr id="45"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46" name="Oval 14"/>
            <p:cNvSpPr>
              <a:spLocks noChangeArrowheads="1"/>
            </p:cNvSpPr>
            <p:nvPr/>
          </p:nvSpPr>
          <p:spPr bwMode="auto">
            <a:xfrm>
              <a:off x="1000741"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E</a:t>
              </a:r>
              <a:endParaRPr lang="en-US" sz="1540" b="1" dirty="0">
                <a:solidFill>
                  <a:schemeClr val="bg1"/>
                </a:solidFill>
              </a:endParaRPr>
            </a:p>
          </p:txBody>
        </p:sp>
        <p:sp>
          <p:nvSpPr>
            <p:cNvPr id="47"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48"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49"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p>
          </p:txBody>
        </p:sp>
        <p:sp>
          <p:nvSpPr>
            <p:cNvPr id="50"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51"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52" name="矩形 51"/>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互斥</a:t>
              </a:r>
              <a:endParaRPr lang="en-US" altLang="zh-CN" sz="1385" b="1" dirty="0"/>
            </a:p>
            <a:p>
              <a:pPr algn="ctr"/>
              <a:endParaRPr lang="zh-CN" altLang="en-US" sz="1385" b="1" dirty="0"/>
            </a:p>
          </p:txBody>
        </p:sp>
      </p:grpSp>
      <p:sp>
        <p:nvSpPr>
          <p:cNvPr id="5" name="TextBox 4"/>
          <p:cNvSpPr txBox="1"/>
          <p:nvPr/>
        </p:nvSpPr>
        <p:spPr>
          <a:xfrm>
            <a:off x="48173" y="3446959"/>
            <a:ext cx="2853666" cy="518604"/>
          </a:xfrm>
          <a:prstGeom prst="rect">
            <a:avLst/>
          </a:prstGeom>
          <a:noFill/>
        </p:spPr>
        <p:txBody>
          <a:bodyPr wrap="none" rtlCol="0">
            <a:spAutoFit/>
          </a:bodyPr>
          <a:lstStyle/>
          <a:p>
            <a:pPr algn="ctr"/>
            <a:r>
              <a:rPr lang="en-US" altLang="zh-CN" sz="1385" dirty="0"/>
              <a:t>Exclusive</a:t>
            </a:r>
          </a:p>
          <a:p>
            <a:r>
              <a:rPr lang="zh-CN" altLang="en-US" sz="1385" dirty="0"/>
              <a:t>最多有一个可能成立（下拉菜单）</a:t>
            </a:r>
          </a:p>
        </p:txBody>
      </p:sp>
      <p:sp>
        <p:nvSpPr>
          <p:cNvPr id="55" name="TextBox 54"/>
          <p:cNvSpPr txBox="1"/>
          <p:nvPr/>
        </p:nvSpPr>
        <p:spPr>
          <a:xfrm>
            <a:off x="2968946" y="3446363"/>
            <a:ext cx="2853666" cy="518604"/>
          </a:xfrm>
          <a:prstGeom prst="rect">
            <a:avLst/>
          </a:prstGeom>
          <a:noFill/>
        </p:spPr>
        <p:txBody>
          <a:bodyPr wrap="none" rtlCol="0">
            <a:spAutoFit/>
          </a:bodyPr>
          <a:lstStyle/>
          <a:p>
            <a:pPr algn="ctr"/>
            <a:r>
              <a:rPr lang="en-US" altLang="zh-CN" sz="1385" dirty="0"/>
              <a:t>Inclusive</a:t>
            </a:r>
          </a:p>
          <a:p>
            <a:r>
              <a:rPr lang="zh-CN" altLang="en-US" sz="1385" dirty="0"/>
              <a:t>至少有一个必须成立（下拉菜单）</a:t>
            </a:r>
          </a:p>
        </p:txBody>
      </p:sp>
      <p:sp>
        <p:nvSpPr>
          <p:cNvPr id="56" name="TextBox 55"/>
          <p:cNvSpPr txBox="1"/>
          <p:nvPr/>
        </p:nvSpPr>
        <p:spPr>
          <a:xfrm>
            <a:off x="5609244" y="3446363"/>
            <a:ext cx="3565400" cy="731739"/>
          </a:xfrm>
          <a:prstGeom prst="rect">
            <a:avLst/>
          </a:prstGeom>
          <a:noFill/>
        </p:spPr>
        <p:txBody>
          <a:bodyPr wrap="none" rtlCol="0">
            <a:spAutoFit/>
          </a:bodyPr>
          <a:lstStyle/>
          <a:p>
            <a:r>
              <a:rPr lang="en-US" altLang="zh-CN" sz="1385" dirty="0"/>
              <a:t>Masking</a:t>
            </a:r>
          </a:p>
          <a:p>
            <a:r>
              <a:rPr lang="en-US" altLang="zh-CN" sz="1385" dirty="0"/>
              <a:t>a</a:t>
            </a:r>
            <a:r>
              <a:rPr lang="zh-CN" altLang="en-US" sz="1385" dirty="0"/>
              <a:t>成立时</a:t>
            </a:r>
            <a:r>
              <a:rPr lang="en-US" altLang="zh-CN" sz="1385" dirty="0"/>
              <a:t>b</a:t>
            </a:r>
            <a:r>
              <a:rPr lang="zh-CN" altLang="en-US" sz="1385" dirty="0"/>
              <a:t>不成立；</a:t>
            </a:r>
            <a:r>
              <a:rPr lang="en-US" altLang="zh-CN" sz="1385" dirty="0"/>
              <a:t>a</a:t>
            </a:r>
            <a:r>
              <a:rPr lang="zh-CN" altLang="en-US" sz="1385" dirty="0"/>
              <a:t>不成立时，</a:t>
            </a:r>
            <a:r>
              <a:rPr lang="en-US" altLang="zh-CN" sz="1385" dirty="0"/>
              <a:t>b</a:t>
            </a:r>
            <a:r>
              <a:rPr lang="zh-CN" altLang="en-US" sz="1385" dirty="0"/>
              <a:t>的值不一定</a:t>
            </a:r>
          </a:p>
          <a:p>
            <a:r>
              <a:rPr lang="zh-CN" altLang="en-US" sz="1385" dirty="0"/>
              <a:t>中秋不上班   ；不是中秋  不一定上班</a:t>
            </a:r>
          </a:p>
        </p:txBody>
      </p:sp>
      <p:sp>
        <p:nvSpPr>
          <p:cNvPr id="57" name="TextBox 56"/>
          <p:cNvSpPr txBox="1"/>
          <p:nvPr/>
        </p:nvSpPr>
        <p:spPr>
          <a:xfrm>
            <a:off x="1386604" y="5778936"/>
            <a:ext cx="3565400" cy="518604"/>
          </a:xfrm>
          <a:prstGeom prst="rect">
            <a:avLst/>
          </a:prstGeom>
          <a:noFill/>
        </p:spPr>
        <p:txBody>
          <a:bodyPr wrap="none" rtlCol="0">
            <a:spAutoFit/>
          </a:bodyPr>
          <a:lstStyle/>
          <a:p>
            <a:r>
              <a:rPr lang="en-US" altLang="zh-CN" sz="1385" dirty="0"/>
              <a:t>Only one</a:t>
            </a:r>
          </a:p>
          <a:p>
            <a:r>
              <a:rPr lang="zh-CN" altLang="en-US" sz="1385" dirty="0"/>
              <a:t>三个原因中有且只有一个成立（下拉菜单）</a:t>
            </a:r>
          </a:p>
        </p:txBody>
      </p:sp>
      <p:sp>
        <p:nvSpPr>
          <p:cNvPr id="58" name="TextBox 57"/>
          <p:cNvSpPr txBox="1"/>
          <p:nvPr/>
        </p:nvSpPr>
        <p:spPr>
          <a:xfrm>
            <a:off x="6086289" y="5772586"/>
            <a:ext cx="2141933" cy="731739"/>
          </a:xfrm>
          <a:prstGeom prst="rect">
            <a:avLst/>
          </a:prstGeom>
          <a:noFill/>
        </p:spPr>
        <p:txBody>
          <a:bodyPr wrap="none" rtlCol="0">
            <a:spAutoFit/>
          </a:bodyPr>
          <a:lstStyle/>
          <a:p>
            <a:r>
              <a:rPr lang="en-US" altLang="zh-CN" sz="1385" dirty="0"/>
              <a:t>Require</a:t>
            </a:r>
          </a:p>
          <a:p>
            <a:r>
              <a:rPr lang="zh-CN" altLang="en-US" sz="1385" dirty="0"/>
              <a:t>一个出现另一个一定出现</a:t>
            </a:r>
          </a:p>
          <a:p>
            <a:endParaRPr lang="zh-CN" altLang="en-US" sz="1385" dirty="0"/>
          </a:p>
        </p:txBody>
      </p:sp>
      <p:grpSp>
        <p:nvGrpSpPr>
          <p:cNvPr id="6" name="组合 5"/>
          <p:cNvGrpSpPr/>
          <p:nvPr/>
        </p:nvGrpSpPr>
        <p:grpSpPr>
          <a:xfrm>
            <a:off x="6626555" y="1728331"/>
            <a:ext cx="1503599" cy="1580737"/>
            <a:chOff x="8486111" y="998943"/>
            <a:chExt cx="1953634" cy="2053861"/>
          </a:xfrm>
        </p:grpSpPr>
        <p:grpSp>
          <p:nvGrpSpPr>
            <p:cNvPr id="83" name="组合 82"/>
            <p:cNvGrpSpPr/>
            <p:nvPr/>
          </p:nvGrpSpPr>
          <p:grpSpPr>
            <a:xfrm>
              <a:off x="8486111" y="998943"/>
              <a:ext cx="1749550" cy="2053861"/>
              <a:chOff x="1049866" y="1437134"/>
              <a:chExt cx="1749550" cy="2053861"/>
            </a:xfrm>
          </p:grpSpPr>
          <p:sp>
            <p:nvSpPr>
              <p:cNvPr id="85"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M</a:t>
                </a:r>
                <a:endParaRPr lang="en-US" sz="1540" b="1" dirty="0">
                  <a:solidFill>
                    <a:schemeClr val="bg1"/>
                  </a:solidFill>
                </a:endParaRPr>
              </a:p>
            </p:txBody>
          </p:sp>
          <p:sp>
            <p:nvSpPr>
              <p:cNvPr id="87"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88"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91" name="矩形 90"/>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屏蔽</a:t>
                </a:r>
              </a:p>
            </p:txBody>
          </p:sp>
        </p:grpSp>
        <p:sp>
          <p:nvSpPr>
            <p:cNvPr id="59" name="Arc 28"/>
            <p:cNvSpPr/>
            <p:nvPr/>
          </p:nvSpPr>
          <p:spPr bwMode="auto">
            <a:xfrm flipH="1">
              <a:off x="8978003" y="1345560"/>
              <a:ext cx="1461742" cy="1245645"/>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headEnd type="none" w="med" len="med"/>
              <a:tailEnd type="arrow" w="med" len="med"/>
            </a:ln>
          </p:spPr>
          <p:txBody>
            <a:bodyPr wrap="none" anchor="ctr"/>
            <a:lstStyle/>
            <a:p>
              <a:endParaRPr lang="zh-CN" altLang="en-US" sz="1385">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100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100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56" grpId="0"/>
      <p:bldP spid="57" grpId="0"/>
      <p:bldP spid="5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62965"/>
            <a:ext cx="8229600" cy="5975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因果图法基本步骤</a:t>
            </a:r>
            <a:endParaRPr lang="zh-CN" altLang="en-US" dirty="0"/>
          </a:p>
        </p:txBody>
      </p:sp>
      <p:sp>
        <p:nvSpPr>
          <p:cNvPr id="2" name="内容占位符 1"/>
          <p:cNvSpPr>
            <a:spLocks noGrp="1"/>
          </p:cNvSpPr>
          <p:nvPr>
            <p:ph idx="1"/>
          </p:nvPr>
        </p:nvSpPr>
        <p:spPr>
          <a:xfrm>
            <a:off x="457200" y="1600200"/>
            <a:ext cx="8229600" cy="4661535"/>
          </a:xfrm>
        </p:spPr>
        <p:txBody>
          <a:bodyPr>
            <a:normAutofit fontScale="92500" lnSpcReduction="10000"/>
          </a:bodyPr>
          <a:lstStyle/>
          <a:p>
            <a:pPr algn="l">
              <a:lnSpc>
                <a:spcPct val="140000"/>
              </a:lnSpc>
            </a:pPr>
            <a:r>
              <a:rPr lang="zh-CN" altLang="en-US" sz="2400" dirty="0">
                <a:solidFill>
                  <a:srgbClr val="386698"/>
                </a:solidFill>
                <a:latin typeface="Franklin Gothic Book" panose="020B0503020102020204" pitchFamily="34" charset="0"/>
                <a:ea typeface="黑体" panose="02010609060101010101" pitchFamily="49" charset="-122"/>
              </a:rPr>
              <a:t>利用因果图导出测试用例需要经过以下几个步骤:</a:t>
            </a: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① </a:t>
            </a:r>
            <a:r>
              <a:rPr lang="zh-CN" altLang="en-US" sz="2000" dirty="0">
                <a:solidFill>
                  <a:srgbClr val="386698"/>
                </a:solidFill>
                <a:latin typeface="黑体" panose="02010609060101010101" pitchFamily="49" charset="-122"/>
                <a:ea typeface="黑体" panose="02010609060101010101" pitchFamily="49" charset="-122"/>
              </a:rPr>
              <a:t>找出所有的原因，原因即输入条件或输入条件的等价类。</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② 找出所有的结果，结果即输出条件。</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③ 明确所有输入条件之间的制约关系以及组合关系。</a:t>
            </a:r>
          </a:p>
          <a:p>
            <a:pPr lvl="2"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哪些条件不能组合到一起，哪些条件可以组合到一起</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④ 明确所有输出条件之间的制约关系以及组合关系。</a:t>
            </a:r>
          </a:p>
          <a:p>
            <a:pPr lvl="2"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哪些输出结果不能同时输出，哪些输出结果可以同时输出</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⑤ 找出什么样的输入条件组合会产生哪种输出结果</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⑥ 把因果图转换成判定表</a:t>
            </a:r>
            <a:r>
              <a:rPr lang="en-US" altLang="zh-CN" sz="2000" dirty="0">
                <a:solidFill>
                  <a:srgbClr val="386698"/>
                </a:solidFill>
                <a:latin typeface="黑体" panose="02010609060101010101" pitchFamily="49" charset="-122"/>
                <a:ea typeface="黑体" panose="02010609060101010101" pitchFamily="49" charset="-122"/>
              </a:rPr>
              <a:t>/</a:t>
            </a:r>
            <a:r>
              <a:rPr lang="zh-CN" altLang="en-US" sz="2000" dirty="0">
                <a:solidFill>
                  <a:srgbClr val="386698"/>
                </a:solidFill>
                <a:latin typeface="黑体" panose="02010609060101010101" pitchFamily="49" charset="-122"/>
                <a:ea typeface="黑体" panose="02010609060101010101" pitchFamily="49" charset="-122"/>
              </a:rPr>
              <a:t>决策表。</a:t>
            </a: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⑦ </a:t>
            </a:r>
            <a:r>
              <a:rPr lang="zh-CN" altLang="en-US" sz="2000" dirty="0">
                <a:solidFill>
                  <a:srgbClr val="FF0000"/>
                </a:solidFill>
                <a:latin typeface="黑体" panose="02010609060101010101" pitchFamily="49" charset="-122"/>
                <a:ea typeface="黑体" panose="02010609060101010101" pitchFamily="49" charset="-122"/>
              </a:rPr>
              <a:t>为判定表</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决策表中的每一列表示的情况设计测试用例</a:t>
            </a:r>
            <a:r>
              <a:rPr lang="zh-CN" altLang="en-US" sz="2000" dirty="0">
                <a:solidFill>
                  <a:srgbClr val="386698"/>
                </a:solidFill>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500"/>
                                        <p:tgtEl>
                                          <p:spTgt spid="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 calcmode="lin" valueType="num">
                                      <p:cBhvr additive="base">
                                        <p:cTn id="5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fade">
                                      <p:cBhvr>
                                        <p:cTn id="5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4845" y="2070191"/>
            <a:ext cx="3282950" cy="326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title"/>
          </p:nvPr>
        </p:nvSpPr>
        <p:spPr>
          <a:xfrm>
            <a:off x="457200" y="709295"/>
            <a:ext cx="8229600" cy="64008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2" name="内容占位符 1"/>
          <p:cNvSpPr>
            <a:spLocks noGrp="1"/>
          </p:cNvSpPr>
          <p:nvPr>
            <p:ph idx="1"/>
          </p:nvPr>
        </p:nvSpPr>
        <p:spPr>
          <a:xfrm>
            <a:off x="149764" y="1761691"/>
            <a:ext cx="5594668" cy="3878995"/>
          </a:xfrm>
        </p:spPr>
        <p:txBody>
          <a:bodyPr>
            <a:noAutofit/>
          </a:bodyPr>
          <a:lstStyle/>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系统只接收50或100元纸币，一次只能使用一张纸币，一次充值金额只能为50元或100元。</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若输入50元纸币，并选择充值50元，完成充值后退卡，提示充值成功；</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若输入50元纸币，并选择充值100元，提示错误，并退回50元；</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若输入100元纸币，并选择充值50元，完成充值后退卡，提示充值成功，找零50元；</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若输入100元纸币，并选择充值100元，完成充值后退卡，提示充值成功；</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若输入纸币后在规定时间内不选择充值按钮，找零，并提示错误；</a:t>
            </a: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若选择充值按钮后不输入纸币，提示错误</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1365250"/>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751205" y="2497455"/>
            <a:ext cx="7642225" cy="1863090"/>
          </a:xfrm>
          <a:prstGeom prst="rect">
            <a:avLst/>
          </a:prstGeom>
          <a:noFill/>
        </p:spPr>
        <p:txBody>
          <a:bodyPr wrap="square" rtlCol="0">
            <a:spAutoFit/>
          </a:bodyPr>
          <a:lstStyle/>
          <a:p>
            <a:pPr>
              <a:lnSpc>
                <a:spcPct val="160000"/>
              </a:lnSpc>
            </a:pPr>
            <a:r>
              <a:rPr lang="en-US" altLang="zh-CN" sz="2400" dirty="0">
                <a:solidFill>
                  <a:srgbClr val="386698"/>
                </a:solidFill>
                <a:latin typeface="黑体" panose="02010609060101010101" pitchFamily="49" charset="-122"/>
                <a:ea typeface="黑体" panose="02010609060101010101" pitchFamily="49" charset="-122"/>
              </a:rPr>
              <a:t>1</a:t>
            </a:r>
            <a:r>
              <a:rPr lang="zh-CN" altLang="en-US" sz="2400" dirty="0">
                <a:solidFill>
                  <a:srgbClr val="386698"/>
                </a:solidFill>
                <a:latin typeface="黑体" panose="02010609060101010101" pitchFamily="49" charset="-122"/>
                <a:ea typeface="黑体" panose="02010609060101010101" pitchFamily="49" charset="-122"/>
              </a:rPr>
              <a:t>、找到所有输入条件编号</a:t>
            </a:r>
          </a:p>
          <a:p>
            <a:pPr>
              <a:lnSpc>
                <a:spcPct val="160000"/>
              </a:lnSpc>
            </a:pPr>
            <a:r>
              <a:rPr lang="en-US" altLang="zh-CN" sz="2400" dirty="0">
                <a:solidFill>
                  <a:srgbClr val="386698"/>
                </a:solidFill>
                <a:latin typeface="黑体" panose="02010609060101010101" pitchFamily="49" charset="-122"/>
                <a:ea typeface="黑体" panose="02010609060101010101" pitchFamily="49" charset="-122"/>
                <a:sym typeface="+mn-ea"/>
              </a:rPr>
              <a:t>2</a:t>
            </a:r>
            <a:r>
              <a:rPr lang="zh-CN" altLang="en-US" sz="2400" dirty="0">
                <a:solidFill>
                  <a:srgbClr val="386698"/>
                </a:solidFill>
                <a:latin typeface="黑体" panose="02010609060101010101" pitchFamily="49" charset="-122"/>
                <a:ea typeface="黑体" panose="02010609060101010101" pitchFamily="49" charset="-122"/>
                <a:sym typeface="+mn-ea"/>
              </a:rPr>
              <a:t>、找到所有输出条件编号</a:t>
            </a:r>
          </a:p>
          <a:p>
            <a:pPr>
              <a:lnSpc>
                <a:spcPct val="160000"/>
              </a:lnSpc>
            </a:pPr>
            <a:r>
              <a:rPr lang="en-US" altLang="zh-CN" sz="2400" dirty="0">
                <a:solidFill>
                  <a:srgbClr val="386698"/>
                </a:solidFill>
                <a:latin typeface="黑体" panose="02010609060101010101" pitchFamily="49" charset="-122"/>
                <a:ea typeface="黑体" panose="02010609060101010101" pitchFamily="49" charset="-122"/>
              </a:rPr>
              <a:t>3</a:t>
            </a:r>
            <a:r>
              <a:rPr lang="zh-CN" altLang="en-US" sz="2400" dirty="0">
                <a:solidFill>
                  <a:srgbClr val="386698"/>
                </a:solidFill>
                <a:latin typeface="黑体" panose="02010609060101010101" pitchFamily="49" charset="-122"/>
                <a:ea typeface="黑体" panose="02010609060101010101" pitchFamily="49" charset="-122"/>
              </a:rPr>
              <a:t>、找出所有输入、输出的制约关系</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371465" y="4454525"/>
            <a:ext cx="2623185"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矩形 29"/>
          <p:cNvSpPr/>
          <p:nvPr/>
        </p:nvSpPr>
        <p:spPr>
          <a:xfrm>
            <a:off x="5370830" y="2448560"/>
            <a:ext cx="2623185"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a:xfrm>
            <a:off x="457200" y="837565"/>
            <a:ext cx="8229600" cy="60642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750570" y="192786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所以得出以下因果图：</a:t>
            </a:r>
          </a:p>
        </p:txBody>
      </p:sp>
      <p:sp>
        <p:nvSpPr>
          <p:cNvPr id="13" name="文本框 12"/>
          <p:cNvSpPr txBox="1"/>
          <p:nvPr/>
        </p:nvSpPr>
        <p:spPr>
          <a:xfrm>
            <a:off x="750570" y="3466465"/>
            <a:ext cx="2661920" cy="147637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387975" y="2876550"/>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7108190" y="2580005"/>
            <a:ext cx="298450" cy="368300"/>
          </a:xfrm>
          <a:prstGeom prst="rect">
            <a:avLst/>
          </a:prstGeom>
          <a:noFill/>
        </p:spPr>
        <p:txBody>
          <a:bodyPr wrap="none" rtlCol="0">
            <a:spAutoFit/>
          </a:bodyPr>
          <a:lstStyle/>
          <a:p>
            <a:r>
              <a:rPr lang="en-US" altLang="zh-CN"/>
              <a:t>1</a:t>
            </a:r>
          </a:p>
        </p:txBody>
      </p:sp>
      <p:sp>
        <p:nvSpPr>
          <p:cNvPr id="16" name="七边形 15"/>
          <p:cNvSpPr/>
          <p:nvPr/>
        </p:nvSpPr>
        <p:spPr>
          <a:xfrm>
            <a:off x="7064375" y="256222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7152005" y="3524250"/>
            <a:ext cx="298450" cy="368300"/>
          </a:xfrm>
          <a:prstGeom prst="rect">
            <a:avLst/>
          </a:prstGeom>
          <a:noFill/>
        </p:spPr>
        <p:txBody>
          <a:bodyPr wrap="none" rtlCol="0">
            <a:spAutoFit/>
          </a:bodyPr>
          <a:lstStyle/>
          <a:p>
            <a:r>
              <a:rPr lang="en-US" altLang="zh-CN"/>
              <a:t>2</a:t>
            </a:r>
          </a:p>
        </p:txBody>
      </p:sp>
      <p:sp>
        <p:nvSpPr>
          <p:cNvPr id="18" name="七边形 17"/>
          <p:cNvSpPr/>
          <p:nvPr/>
        </p:nvSpPr>
        <p:spPr>
          <a:xfrm>
            <a:off x="7108190" y="351536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6163310" y="2810510"/>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48070" y="3230245"/>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371465" y="4899025"/>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p>
          <a:p>
            <a:pPr algn="ctr"/>
            <a:r>
              <a:rPr lang="zh-CN" altLang="en-US"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7091680" y="4602480"/>
            <a:ext cx="298450" cy="368300"/>
          </a:xfrm>
          <a:prstGeom prst="rect">
            <a:avLst/>
          </a:prstGeom>
          <a:noFill/>
        </p:spPr>
        <p:txBody>
          <a:bodyPr wrap="none" rtlCol="0">
            <a:spAutoFit/>
          </a:bodyPr>
          <a:lstStyle/>
          <a:p>
            <a:r>
              <a:rPr lang="en-US" altLang="zh-CN"/>
              <a:t>3</a:t>
            </a:r>
          </a:p>
        </p:txBody>
      </p:sp>
      <p:sp>
        <p:nvSpPr>
          <p:cNvPr id="25" name="七边形 24"/>
          <p:cNvSpPr/>
          <p:nvPr/>
        </p:nvSpPr>
        <p:spPr>
          <a:xfrm>
            <a:off x="7047865" y="458470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7106920" y="5555615"/>
            <a:ext cx="298450" cy="368300"/>
          </a:xfrm>
          <a:prstGeom prst="rect">
            <a:avLst/>
          </a:prstGeom>
          <a:noFill/>
        </p:spPr>
        <p:txBody>
          <a:bodyPr wrap="none" rtlCol="0">
            <a:spAutoFit/>
          </a:bodyPr>
          <a:lstStyle/>
          <a:p>
            <a:r>
              <a:rPr lang="en-US" altLang="zh-CN"/>
              <a:t>4</a:t>
            </a:r>
          </a:p>
        </p:txBody>
      </p:sp>
      <p:sp>
        <p:nvSpPr>
          <p:cNvPr id="27" name="七边形 26"/>
          <p:cNvSpPr/>
          <p:nvPr/>
        </p:nvSpPr>
        <p:spPr>
          <a:xfrm>
            <a:off x="7063105" y="553783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6116320" y="4832985"/>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116320" y="5252720"/>
            <a:ext cx="946785" cy="53467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6750"/>
            <a:ext cx="8229600" cy="56451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13" name="文本框 12"/>
          <p:cNvSpPr txBox="1"/>
          <p:nvPr/>
        </p:nvSpPr>
        <p:spPr>
          <a:xfrm>
            <a:off x="622935" y="138176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dirty="0">
                <a:solidFill>
                  <a:srgbClr val="386698"/>
                </a:solidFill>
                <a:latin typeface="黑体" panose="02010609060101010101" pitchFamily="49" charset="-122"/>
                <a:ea typeface="黑体" panose="02010609060101010101" pitchFamily="49" charset="-122"/>
              </a:rPr>
              <a:t>输入</a:t>
            </a:r>
            <a:r>
              <a:rPr lang="en-US" altLang="zh-CN" dirty="0">
                <a:solidFill>
                  <a:srgbClr val="386698"/>
                </a:solidFill>
                <a:latin typeface="黑体" panose="02010609060101010101" pitchFamily="49" charset="-122"/>
                <a:ea typeface="黑体" panose="02010609060101010101" pitchFamily="49" charset="-122"/>
              </a:rPr>
              <a:t>50</a:t>
            </a:r>
            <a:r>
              <a:rPr lang="zh-CN" altLang="en-US" dirty="0">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dirty="0">
                <a:solidFill>
                  <a:srgbClr val="386698"/>
                </a:solidFill>
                <a:latin typeface="黑体" panose="02010609060101010101" pitchFamily="49" charset="-122"/>
                <a:ea typeface="黑体" panose="02010609060101010101" pitchFamily="49" charset="-122"/>
              </a:rPr>
              <a:t>输入</a:t>
            </a:r>
            <a:r>
              <a:rPr lang="en-US" altLang="zh-CN" dirty="0">
                <a:solidFill>
                  <a:srgbClr val="386698"/>
                </a:solidFill>
                <a:latin typeface="黑体" panose="02010609060101010101" pitchFamily="49" charset="-122"/>
                <a:ea typeface="黑体" panose="02010609060101010101" pitchFamily="49" charset="-122"/>
              </a:rPr>
              <a:t>100</a:t>
            </a:r>
            <a:r>
              <a:rPr lang="zh-CN" altLang="en-US" dirty="0">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dirty="0">
                <a:solidFill>
                  <a:srgbClr val="386698"/>
                </a:solidFill>
                <a:latin typeface="黑体" panose="02010609060101010101" pitchFamily="49" charset="-122"/>
                <a:ea typeface="黑体" panose="02010609060101010101" pitchFamily="49" charset="-122"/>
              </a:rPr>
              <a:t>选择充值</a:t>
            </a:r>
            <a:r>
              <a:rPr lang="en-US" altLang="zh-CN" dirty="0">
                <a:solidFill>
                  <a:srgbClr val="386698"/>
                </a:solidFill>
                <a:latin typeface="黑体" panose="02010609060101010101" pitchFamily="49" charset="-122"/>
                <a:ea typeface="黑体" panose="02010609060101010101" pitchFamily="49" charset="-122"/>
              </a:rPr>
              <a:t>50</a:t>
            </a:r>
            <a:r>
              <a:rPr lang="zh-CN" altLang="en-US" dirty="0">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dirty="0">
                <a:solidFill>
                  <a:srgbClr val="386698"/>
                </a:solidFill>
                <a:latin typeface="黑体" panose="02010609060101010101" pitchFamily="49" charset="-122"/>
                <a:ea typeface="黑体" panose="02010609060101010101" pitchFamily="49" charset="-122"/>
              </a:rPr>
              <a:t>选择充值</a:t>
            </a:r>
            <a:r>
              <a:rPr lang="en-US" altLang="zh-CN" dirty="0">
                <a:solidFill>
                  <a:srgbClr val="386698"/>
                </a:solidFill>
                <a:latin typeface="黑体" panose="02010609060101010101" pitchFamily="49" charset="-122"/>
                <a:ea typeface="黑体" panose="02010609060101010101" pitchFamily="49" charset="-122"/>
              </a:rPr>
              <a:t>100</a:t>
            </a:r>
            <a:r>
              <a:rPr lang="zh-CN" altLang="en-US" dirty="0">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630545" y="138176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
        <p:nvSpPr>
          <p:cNvPr id="16" name="文本框 15"/>
          <p:cNvSpPr txBox="1"/>
          <p:nvPr/>
        </p:nvSpPr>
        <p:spPr>
          <a:xfrm>
            <a:off x="622935" y="3183255"/>
            <a:ext cx="3606800" cy="922020"/>
          </a:xfrm>
          <a:prstGeom prst="rect">
            <a:avLst/>
          </a:prstGeom>
          <a:ln w="15875" cmpd="sng">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dirty="0">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不能组合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3</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4</a:t>
            </a:r>
            <a:r>
              <a:rPr lang="zh-CN" altLang="en-US" dirty="0">
                <a:solidFill>
                  <a:srgbClr val="386698"/>
                </a:solidFill>
                <a:latin typeface="黑体" panose="02010609060101010101" pitchFamily="49" charset="-122"/>
                <a:ea typeface="黑体" panose="02010609060101010101" pitchFamily="49" charset="-122"/>
              </a:rPr>
              <a:t>不能组合</a:t>
            </a:r>
          </a:p>
        </p:txBody>
      </p:sp>
      <p:sp>
        <p:nvSpPr>
          <p:cNvPr id="17" name="文本框 16"/>
          <p:cNvSpPr txBox="1"/>
          <p:nvPr/>
        </p:nvSpPr>
        <p:spPr>
          <a:xfrm>
            <a:off x="622935" y="4516755"/>
            <a:ext cx="3606800" cy="1753235"/>
          </a:xfrm>
          <a:prstGeom prst="rect">
            <a:avLst/>
          </a:prstGeom>
          <a:ln w="15875" cmpd="sng">
            <a:solidFill>
              <a:srgbClr val="F79646"/>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dirty="0">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3</a:t>
            </a:r>
            <a:r>
              <a:rPr lang="zh-CN" altLang="en-US" dirty="0">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4</a:t>
            </a:r>
            <a:r>
              <a:rPr lang="zh-CN" altLang="en-US" dirty="0">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3</a:t>
            </a:r>
            <a:r>
              <a:rPr lang="zh-CN" altLang="en-US" dirty="0">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4</a:t>
            </a:r>
            <a:r>
              <a:rPr lang="zh-CN" altLang="en-US" dirty="0">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1234</a:t>
            </a:r>
            <a:r>
              <a:rPr lang="zh-CN" altLang="en-US" dirty="0">
                <a:solidFill>
                  <a:srgbClr val="386698"/>
                </a:solidFill>
                <a:latin typeface="黑体" panose="02010609060101010101" pitchFamily="49" charset="-122"/>
                <a:ea typeface="黑体" panose="02010609060101010101" pitchFamily="49" charset="-122"/>
              </a:rPr>
              <a:t>可以单独出现</a:t>
            </a:r>
          </a:p>
        </p:txBody>
      </p:sp>
      <p:sp>
        <p:nvSpPr>
          <p:cNvPr id="18" name="文本框 17"/>
          <p:cNvSpPr txBox="1"/>
          <p:nvPr/>
        </p:nvSpPr>
        <p:spPr>
          <a:xfrm>
            <a:off x="5630545" y="3183255"/>
            <a:ext cx="2925445" cy="922020"/>
          </a:xfrm>
          <a:prstGeom prst="rect">
            <a:avLst/>
          </a:prstGeom>
          <a:ln w="15875" cmpd="sng">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dirty="0">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输出</a:t>
            </a:r>
            <a:r>
              <a:rPr lang="en-US" altLang="zh-CN" dirty="0">
                <a:solidFill>
                  <a:srgbClr val="386698"/>
                </a:solidFill>
                <a:latin typeface="黑体" panose="02010609060101010101" pitchFamily="49" charset="-122"/>
                <a:ea typeface="黑体" panose="02010609060101010101" pitchFamily="49" charset="-122"/>
              </a:rPr>
              <a:t>a</a:t>
            </a:r>
            <a:r>
              <a:rPr lang="zh-CN" altLang="en-US" dirty="0">
                <a:solidFill>
                  <a:srgbClr val="386698"/>
                </a:solidFill>
                <a:latin typeface="黑体" panose="02010609060101010101" pitchFamily="49" charset="-122"/>
                <a:ea typeface="黑体" panose="02010609060101010101" pitchFamily="49" charset="-122"/>
              </a:rPr>
              <a:t>和</a:t>
            </a:r>
            <a:r>
              <a:rPr lang="en-US" altLang="zh-CN" dirty="0">
                <a:solidFill>
                  <a:srgbClr val="386698"/>
                </a:solidFill>
                <a:latin typeface="黑体" panose="02010609060101010101" pitchFamily="49" charset="-122"/>
                <a:ea typeface="黑体" panose="02010609060101010101" pitchFamily="49" charset="-122"/>
              </a:rPr>
              <a:t>d</a:t>
            </a:r>
            <a:r>
              <a:rPr lang="zh-CN" altLang="en-US" dirty="0">
                <a:solidFill>
                  <a:srgbClr val="386698"/>
                </a:solidFill>
                <a:latin typeface="黑体" panose="02010609060101010101" pitchFamily="49" charset="-122"/>
                <a:ea typeface="黑体" panose="02010609060101010101" pitchFamily="49" charset="-122"/>
              </a:rPr>
              <a:t>不能组合</a:t>
            </a: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输出</a:t>
            </a:r>
            <a:r>
              <a:rPr lang="en-US" dirty="0">
                <a:solidFill>
                  <a:srgbClr val="386698"/>
                </a:solidFill>
                <a:latin typeface="黑体" panose="02010609060101010101" pitchFamily="49" charset="-122"/>
                <a:ea typeface="黑体" panose="02010609060101010101" pitchFamily="49" charset="-122"/>
              </a:rPr>
              <a:t>b</a:t>
            </a:r>
            <a:r>
              <a:rPr lang="zh-CN" altLang="en-US" dirty="0">
                <a:solidFill>
                  <a:srgbClr val="386698"/>
                </a:solidFill>
                <a:latin typeface="黑体" panose="02010609060101010101" pitchFamily="49" charset="-122"/>
                <a:ea typeface="黑体" panose="02010609060101010101" pitchFamily="49" charset="-122"/>
              </a:rPr>
              <a:t>和</a:t>
            </a:r>
            <a:r>
              <a:rPr lang="en-US" altLang="zh-CN" dirty="0">
                <a:solidFill>
                  <a:srgbClr val="386698"/>
                </a:solidFill>
                <a:latin typeface="黑体" panose="02010609060101010101" pitchFamily="49" charset="-122"/>
                <a:ea typeface="黑体" panose="02010609060101010101" pitchFamily="49" charset="-122"/>
              </a:rPr>
              <a:t>d</a:t>
            </a:r>
            <a:r>
              <a:rPr lang="zh-CN" altLang="en-US" dirty="0">
                <a:solidFill>
                  <a:srgbClr val="386698"/>
                </a:solidFill>
                <a:latin typeface="黑体" panose="02010609060101010101" pitchFamily="49" charset="-122"/>
                <a:ea typeface="黑体" panose="02010609060101010101" pitchFamily="49" charset="-122"/>
              </a:rPr>
              <a:t>不能组合</a:t>
            </a:r>
          </a:p>
        </p:txBody>
      </p:sp>
      <p:sp>
        <p:nvSpPr>
          <p:cNvPr id="19" name="文本框 18"/>
          <p:cNvSpPr txBox="1"/>
          <p:nvPr/>
        </p:nvSpPr>
        <p:spPr>
          <a:xfrm>
            <a:off x="5630545" y="4516755"/>
            <a:ext cx="2924810" cy="1476375"/>
          </a:xfrm>
          <a:prstGeom prst="rect">
            <a:avLst/>
          </a:prstGeom>
          <a:ln w="15875" cmpd="sng">
            <a:solidFill>
              <a:srgbClr val="F79646"/>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必须组合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可以组合</a:t>
            </a: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单独存在</a:t>
            </a:r>
          </a:p>
        </p:txBody>
      </p:sp>
      <p:cxnSp>
        <p:nvCxnSpPr>
          <p:cNvPr id="20" name="直接连接符 19"/>
          <p:cNvCxnSpPr/>
          <p:nvPr/>
        </p:nvCxnSpPr>
        <p:spPr>
          <a:xfrm>
            <a:off x="4848225" y="1453515"/>
            <a:ext cx="0" cy="4941570"/>
          </a:xfrm>
          <a:prstGeom prst="line">
            <a:avLst/>
          </a:prstGeom>
          <a:ln w="22225" cmpd="sng">
            <a:solidFill>
              <a:schemeClr val="accent1">
                <a:shade val="50000"/>
              </a:schemeClr>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sym typeface="+mn-ea"/>
              </a:rPr>
              <a:t>瀑布模型的优缺点</a:t>
            </a:r>
            <a:endParaRPr lang="zh-CN" altLang="en-US" sz="3600">
              <a:sym typeface="+mn-ea"/>
            </a:endParaRPr>
          </a:p>
        </p:txBody>
      </p:sp>
      <p:sp>
        <p:nvSpPr>
          <p:cNvPr id="2" name="内容占位符 1"/>
          <p:cNvSpPr>
            <a:spLocks noGrp="1"/>
          </p:cNvSpPr>
          <p:nvPr/>
        </p:nvSpPr>
        <p:spPr>
          <a:xfrm>
            <a:off x="483870" y="1299845"/>
            <a:ext cx="3302000" cy="3392805"/>
          </a:xfrm>
          <a:prstGeom prst="rect">
            <a:avLst/>
          </a:prstGeom>
          <a:solidFill>
            <a:schemeClr val="accent2">
              <a:lumMod val="20000"/>
              <a:lumOff val="80000"/>
            </a:schemeClr>
          </a:solidFill>
          <a:ln w="76200">
            <a:solidFill>
              <a:schemeClr val="accent2"/>
            </a:solidFill>
          </a:ln>
        </p:spPr>
        <p:txBody>
          <a:bodyPr>
            <a:normAutofit/>
          </a:bodyPr>
          <a:lstStyle>
            <a:lvl1pPr marL="228600" indent="-228600" algn="l"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47700" indent="-228600" algn="l"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优点</a:t>
            </a:r>
            <a:endParaRPr lang="en-US" altLang="zh-CN" sz="24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开发的各个阶段比较清晰。</a:t>
            </a:r>
            <a:endParaRPr lang="en-US" altLang="zh-CN" sz="18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强调早期计划及需求调查。</a:t>
            </a:r>
            <a:endParaRPr lang="en-US" altLang="zh-CN" sz="18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适合需求稳定的产品开发。</a:t>
            </a:r>
            <a:endParaRPr lang="en-US" altLang="zh-CN" sz="1800" dirty="0">
              <a:latin typeface="黑体" panose="02010609060101010101" pitchFamily="49" charset="-122"/>
              <a:ea typeface="黑体" panose="02010609060101010101" pitchFamily="49" charset="-122"/>
            </a:endParaRPr>
          </a:p>
          <a:p>
            <a:pPr lvl="1"/>
            <a:endParaRPr lang="zh-CN" altLang="en-US" sz="1800" dirty="0">
              <a:latin typeface="黑体" panose="02010609060101010101" pitchFamily="49" charset="-122"/>
              <a:ea typeface="黑体" panose="02010609060101010101" pitchFamily="49" charset="-122"/>
            </a:endParaRPr>
          </a:p>
        </p:txBody>
      </p:sp>
      <p:sp>
        <p:nvSpPr>
          <p:cNvPr id="4" name="内容占位符 1"/>
          <p:cNvSpPr txBox="1"/>
          <p:nvPr/>
        </p:nvSpPr>
        <p:spPr bwMode="auto">
          <a:xfrm>
            <a:off x="4933315" y="1309370"/>
            <a:ext cx="3728085" cy="3383915"/>
          </a:xfrm>
          <a:prstGeom prst="rect">
            <a:avLst/>
          </a:prstGeom>
          <a:solidFill>
            <a:schemeClr val="accent5">
              <a:lumMod val="20000"/>
              <a:lumOff val="80000"/>
            </a:schemeClr>
          </a:solidFill>
          <a:ln w="76200">
            <a:solidFill>
              <a:schemeClr val="accent1"/>
            </a:solidFill>
            <a:miter lim="800000"/>
          </a:ln>
        </p:spPr>
        <p:txBody>
          <a:bodyPr vert="horz" wrap="square" lIns="91440" tIns="45720" rIns="91440" bIns="45720" numCol="1" rtlCol="0" anchor="t" anchorCtr="0" compatLnSpc="1">
            <a:no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0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依赖于早期的需求调查，不适应需求的变化。</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单一流程不可逆。</a:t>
            </a:r>
            <a:endParaRPr lang="en-US" altLang="zh-CN" sz="1800" dirty="0">
              <a:latin typeface="黑体" panose="02010609060101010101" pitchFamily="49" charset="-122"/>
              <a:ea typeface="黑体" panose="02010609060101010101" pitchFamily="49" charset="-122"/>
            </a:endParaRPr>
          </a:p>
          <a:p>
            <a:pPr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rPr>
              <a:t>风险往往延至后期才显露，失去及早纠正的机会。</a:t>
            </a:r>
            <a:endParaRPr lang="en-US" altLang="zh-CN" sz="1800" dirty="0">
              <a:latin typeface="黑体" panose="02010609060101010101" pitchFamily="49" charset="-122"/>
              <a:ea typeface="黑体" panose="02010609060101010101" pitchFamily="49" charset="-122"/>
            </a:endParaRPr>
          </a:p>
          <a:p>
            <a:pPr marL="514350" lvl="1" indent="0" algn="l">
              <a:spcBef>
                <a:spcPts val="600"/>
              </a:spcBef>
              <a:buClr>
                <a:srgbClr val="0070C0"/>
              </a:buClr>
              <a:buNone/>
            </a:pPr>
            <a:r>
              <a:rPr lang="zh-CN" altLang="en-US" sz="1800" dirty="0">
                <a:latin typeface="黑体" panose="02010609060101010101" pitchFamily="49" charset="-122"/>
                <a:ea typeface="黑体" panose="02010609060101010101" pitchFamily="49" charset="-122"/>
              </a:rPr>
              <a:t>问题在项目后期才开始暴露。</a:t>
            </a:r>
          </a:p>
          <a:p>
            <a:pPr marL="0" lvl="1" indent="-228600" algn="l">
              <a:spcBef>
                <a:spcPts val="600"/>
              </a:spcBef>
              <a:buClr>
                <a:srgbClr val="0070C0"/>
              </a:buClr>
            </a:pPr>
            <a:r>
              <a:rPr lang="zh-CN" altLang="en-US" sz="1800" dirty="0">
                <a:latin typeface="黑体" panose="02010609060101010101" pitchFamily="49" charset="-122"/>
                <a:ea typeface="黑体" panose="02010609060101010101" pitchFamily="49" charset="-122"/>
                <a:sym typeface="+mn-ea"/>
              </a:rPr>
              <a:t>前面未发现的错误会传递并扩散到后面的阶段，可能导致项目失败。</a:t>
            </a:r>
            <a:endParaRPr lang="zh-CN" altLang="en-US" sz="1800" dirty="0">
              <a:latin typeface="黑体" panose="02010609060101010101" pitchFamily="49" charset="-122"/>
              <a:ea typeface="黑体" panose="02010609060101010101" pitchFamily="49" charset="-122"/>
            </a:endParaRPr>
          </a:p>
          <a:p>
            <a:pPr lvl="1" indent="-228600" algn="l">
              <a:spcBef>
                <a:spcPts val="600"/>
              </a:spcBef>
              <a:buClr>
                <a:srgbClr val="0070C0"/>
              </a:buClr>
            </a:pPr>
            <a:endParaRPr lang="zh-CN" altLang="en-US" sz="1800" dirty="0">
              <a:latin typeface="黑体" panose="02010609060101010101" pitchFamily="49" charset="-122"/>
              <a:ea typeface="黑体" panose="02010609060101010101" pitchFamily="49" charset="-122"/>
            </a:endParaRPr>
          </a:p>
        </p:txBody>
      </p:sp>
      <p:sp>
        <p:nvSpPr>
          <p:cNvPr id="5" name="内容占位符 1"/>
          <p:cNvSpPr txBox="1"/>
          <p:nvPr/>
        </p:nvSpPr>
        <p:spPr bwMode="auto">
          <a:xfrm>
            <a:off x="483870" y="5017770"/>
            <a:ext cx="8177530" cy="1278255"/>
          </a:xfrm>
          <a:prstGeom prst="rect">
            <a:avLst/>
          </a:prstGeom>
          <a:solidFill>
            <a:schemeClr val="accent3">
              <a:lumMod val="20000"/>
              <a:lumOff val="80000"/>
            </a:schemeClr>
          </a:solidFill>
          <a:ln w="76200">
            <a:solidFill>
              <a:schemeClr val="accent3"/>
            </a:solidFill>
            <a:miter lim="800000"/>
          </a:ln>
        </p:spPr>
        <p:txBody>
          <a:bodyPr vert="horz" wrap="square" lIns="91440" tIns="45720" rIns="91440" bIns="4572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0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改良</a:t>
            </a:r>
          </a:p>
          <a:p>
            <a:pPr marL="647700" lvl="1" indent="-228600" algn="l">
              <a:lnSpc>
                <a:spcPct val="110000"/>
              </a:lnSpc>
              <a:spcBef>
                <a:spcPts val="600"/>
              </a:spcBef>
              <a:buClr>
                <a:srgbClr val="0070C0"/>
              </a:buClr>
            </a:pPr>
            <a:r>
              <a:rPr lang="zh-CN" altLang="en-US" sz="1800" dirty="0">
                <a:latin typeface="黑体" panose="02010609060101010101" pitchFamily="49" charset="-122"/>
                <a:ea typeface="黑体" panose="02010609060101010101" pitchFamily="49" charset="-122"/>
              </a:rPr>
              <a:t>沿用瀑布模型的线性思想，细化了各个阶段，在某些重要关注的阶段之间掺入迭代的思想。</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6115"/>
            <a:ext cx="8229600" cy="56324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393065" y="1425575"/>
            <a:ext cx="835723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flipV="1">
            <a:off x="2700020" y="3969385"/>
            <a:ext cx="3151505" cy="63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687955" y="3911600"/>
            <a:ext cx="3281045" cy="155384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727960" y="4102100"/>
            <a:ext cx="3123565" cy="68516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715895" y="4917440"/>
            <a:ext cx="3106420" cy="67437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771390" y="4101465"/>
            <a:ext cx="160655" cy="196215"/>
            <a:chOff x="7966" y="6091"/>
            <a:chExt cx="277" cy="338"/>
          </a:xfrm>
        </p:grpSpPr>
        <p:cxnSp>
          <p:nvCxnSpPr>
            <p:cNvPr id="41" name="直接连接符 40"/>
            <p:cNvCxnSpPr/>
            <p:nvPr/>
          </p:nvCxnSpPr>
          <p:spPr>
            <a:xfrm flipV="1">
              <a:off x="7966" y="6091"/>
              <a:ext cx="141" cy="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4932045" y="4787265"/>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组合</a:t>
            </a: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输出a和b组合</a:t>
            </a: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54050"/>
            <a:ext cx="8229600" cy="6496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400685" y="1303655"/>
            <a:ext cx="856234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p>
            <a:p>
              <a:pPr algn="ctr"/>
              <a:r>
                <a:rPr lang="zh-CN" altLang="en-US" sz="1400" b="1">
                  <a:solidFill>
                    <a:srgbClr val="386698"/>
                  </a:solidFill>
                  <a:latin typeface="黑体" panose="02010609060101010101" pitchFamily="49" charset="-122"/>
                  <a:ea typeface="黑体" panose="02010609060101010101" pitchFamily="49" charset="-122"/>
                </a:rPr>
                <a:t>互斥</a:t>
              </a: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p>
            <a:p>
              <a:pPr algn="ctr">
                <a:buNone/>
              </a:pPr>
              <a:r>
                <a:rPr lang="en-US" altLang="zh-CN" sz="1400" b="1">
                  <a:solidFill>
                    <a:srgbClr val="386698"/>
                  </a:solidFill>
                  <a:latin typeface="黑体" panose="02010609060101010101" pitchFamily="49" charset="-122"/>
                  <a:ea typeface="黑体" panose="02010609060101010101" pitchFamily="49" charset="-122"/>
                </a:rPr>
                <a:t>互斥</a:t>
              </a: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flipV="1">
            <a:off x="2681605" y="4906010"/>
            <a:ext cx="3163570" cy="13417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732405" y="4678045"/>
            <a:ext cx="3141980" cy="82359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6</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单独出现</a:t>
            </a: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t>
            </a:r>
            <a:r>
              <a:rPr lang="en-US" sz="1400">
                <a:solidFill>
                  <a:srgbClr val="386698"/>
                </a:solidFill>
                <a:latin typeface="黑体" panose="02010609060101010101" pitchFamily="49" charset="-122"/>
                <a:ea typeface="黑体" panose="02010609060101010101" pitchFamily="49" charset="-122"/>
              </a:rPr>
              <a:t>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95020"/>
            <a:ext cx="8229600" cy="62230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p>
        </p:txBody>
      </p:sp>
      <p:sp>
        <p:nvSpPr>
          <p:cNvPr id="6" name="文本框 5"/>
          <p:cNvSpPr txBox="1"/>
          <p:nvPr/>
        </p:nvSpPr>
        <p:spPr>
          <a:xfrm>
            <a:off x="631190" y="147383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20000"/>
                    </a:ext>
                  </a:extLst>
                </a:gridCol>
                <a:gridCol w="1014730">
                  <a:extLst>
                    <a:ext uri="{9D8B030D-6E8A-4147-A177-3AD203B41FA5}">
                      <a16:colId xmlns:a16="http://schemas.microsoft.com/office/drawing/2014/main" val="20001"/>
                    </a:ext>
                  </a:extLst>
                </a:gridCol>
                <a:gridCol w="615315">
                  <a:extLst>
                    <a:ext uri="{9D8B030D-6E8A-4147-A177-3AD203B41FA5}">
                      <a16:colId xmlns:a16="http://schemas.microsoft.com/office/drawing/2014/main" val="20002"/>
                    </a:ext>
                  </a:extLst>
                </a:gridCol>
                <a:gridCol w="656590">
                  <a:extLst>
                    <a:ext uri="{9D8B030D-6E8A-4147-A177-3AD203B41FA5}">
                      <a16:colId xmlns:a16="http://schemas.microsoft.com/office/drawing/2014/main" val="20003"/>
                    </a:ext>
                  </a:extLst>
                </a:gridCol>
                <a:gridCol w="621665">
                  <a:extLst>
                    <a:ext uri="{9D8B030D-6E8A-4147-A177-3AD203B41FA5}">
                      <a16:colId xmlns:a16="http://schemas.microsoft.com/office/drawing/2014/main" val="20004"/>
                    </a:ext>
                  </a:extLst>
                </a:gridCol>
                <a:gridCol w="596265">
                  <a:extLst>
                    <a:ext uri="{9D8B030D-6E8A-4147-A177-3AD203B41FA5}">
                      <a16:colId xmlns:a16="http://schemas.microsoft.com/office/drawing/2014/main" val="20005"/>
                    </a:ext>
                  </a:extLst>
                </a:gridCol>
                <a:gridCol w="639445">
                  <a:extLst>
                    <a:ext uri="{9D8B030D-6E8A-4147-A177-3AD203B41FA5}">
                      <a16:colId xmlns:a16="http://schemas.microsoft.com/office/drawing/2014/main" val="20006"/>
                    </a:ext>
                  </a:extLst>
                </a:gridCol>
                <a:gridCol w="639445">
                  <a:extLst>
                    <a:ext uri="{9D8B030D-6E8A-4147-A177-3AD203B41FA5}">
                      <a16:colId xmlns:a16="http://schemas.microsoft.com/office/drawing/2014/main" val="20007"/>
                    </a:ext>
                  </a:extLst>
                </a:gridCol>
                <a:gridCol w="639445">
                  <a:extLst>
                    <a:ext uri="{9D8B030D-6E8A-4147-A177-3AD203B41FA5}">
                      <a16:colId xmlns:a16="http://schemas.microsoft.com/office/drawing/2014/main" val="20008"/>
                    </a:ext>
                  </a:extLst>
                </a:gridCol>
                <a:gridCol w="639445">
                  <a:extLst>
                    <a:ext uri="{9D8B030D-6E8A-4147-A177-3AD203B41FA5}">
                      <a16:colId xmlns:a16="http://schemas.microsoft.com/office/drawing/2014/main" val="20009"/>
                    </a:ext>
                  </a:extLst>
                </a:gridCol>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0"/>
                  </a:ext>
                </a:extLst>
              </a:tr>
              <a:tr h="381000">
                <a:tc rowSpan="4">
                  <a:txBody>
                    <a:bodyPr/>
                    <a:lstStyle/>
                    <a:p>
                      <a:pPr algn="ctr">
                        <a:buNone/>
                      </a:pPr>
                      <a:endParaRPr lang="zh-CN" altLang="en-US"/>
                    </a:p>
                    <a:p>
                      <a:pPr algn="ctr">
                        <a:buNone/>
                      </a:pPr>
                      <a:r>
                        <a:rPr lang="zh-CN" altLang="en-US"/>
                        <a:t>输</a:t>
                      </a:r>
                    </a:p>
                    <a:p>
                      <a:pPr algn="ctr">
                        <a:buNone/>
                      </a:pPr>
                      <a:endParaRPr lang="zh-CN" altLang="en-US"/>
                    </a:p>
                    <a:p>
                      <a:pPr algn="ctr">
                        <a:buNone/>
                      </a:pPr>
                      <a:r>
                        <a:rPr lang="zh-CN" altLang="en-US"/>
                        <a:t>入</a:t>
                      </a:r>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p>
                  </a:txBody>
                  <a:tcPr/>
                </a:tc>
                <a:tc>
                  <a:txBody>
                    <a:bodyPr/>
                    <a:lstStyle/>
                    <a:p>
                      <a:pPr>
                        <a:buNone/>
                      </a:pPr>
                      <a:r>
                        <a:rPr lang="en-US" altLang="zh-CN"/>
                        <a:t>1</a:t>
                      </a:r>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r h="478155">
                <a:tc vMerge="1">
                  <a:txBody>
                    <a:bodyPr/>
                    <a:lstStyle/>
                    <a:p>
                      <a:endParaRPr lang="zh-CN"/>
                    </a:p>
                  </a:txBody>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vMerge="1">
                  <a:txBody>
                    <a:bodyPr/>
                    <a:lstStyle/>
                    <a:p>
                      <a:endParaRPr lang="zh-CN"/>
                    </a:p>
                  </a:txBody>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r h="381000">
                <a:tc rowSpan="4">
                  <a:txBody>
                    <a:bodyPr/>
                    <a:lstStyle/>
                    <a:p>
                      <a:pPr algn="ctr">
                        <a:buNone/>
                      </a:pPr>
                      <a:endParaRPr lang="zh-CN" altLang="en-US" sz="1800">
                        <a:sym typeface="+mn-ea"/>
                      </a:endParaRPr>
                    </a:p>
                    <a:p>
                      <a:pPr algn="ctr">
                        <a:buNone/>
                      </a:pPr>
                      <a:r>
                        <a:rPr lang="zh-CN" altLang="en-US" sz="1800">
                          <a:sym typeface="+mn-ea"/>
                        </a:rPr>
                        <a:t>输</a:t>
                      </a: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6"/>
                  </a:ext>
                </a:extLst>
              </a:tr>
              <a:tr h="457200">
                <a:tc vMerge="1">
                  <a:txBody>
                    <a:bodyPr/>
                    <a:lstStyle/>
                    <a:p>
                      <a:endParaRPr lang="zh-CN"/>
                    </a:p>
                  </a:txBody>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p>
                  </a:txBody>
                  <a:tcPr/>
                </a:tc>
                <a:tc>
                  <a:txBody>
                    <a:bodyPr/>
                    <a:lstStyle/>
                    <a:p>
                      <a:pPr>
                        <a:buNone/>
                      </a:pPr>
                      <a:r>
                        <a:rPr lang="en-US" altLang="zh-CN"/>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7"/>
                  </a:ext>
                </a:extLst>
              </a:tr>
              <a:tr h="381000">
                <a:tc vMerge="1">
                  <a:txBody>
                    <a:bodyPr/>
                    <a:lstStyle/>
                    <a:p>
                      <a:endParaRPr lang="zh-CN"/>
                    </a:p>
                  </a:txBody>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chemeClr val="tx1"/>
                          </a:solidFill>
                        </a:rPr>
                        <a:t>1</a:t>
                      </a: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8"/>
                  </a:ext>
                </a:extLst>
              </a:tr>
              <a:tr h="381000">
                <a:tc vMerge="1">
                  <a:txBody>
                    <a:bodyPr/>
                    <a:lstStyle/>
                    <a:p>
                      <a:endParaRPr lang="zh-CN"/>
                    </a:p>
                  </a:txBody>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p>
                  </a:txBody>
                  <a:tcPr/>
                </a:tc>
                <a:tc>
                  <a:txBody>
                    <a:bodyPr/>
                    <a:lstStyle/>
                    <a:p>
                      <a:pPr>
                        <a:buNone/>
                      </a:pPr>
                      <a:r>
                        <a:rPr lang="en-US" altLang="zh-CN">
                          <a:solidFill>
                            <a:srgbClr val="386698"/>
                          </a:solidFill>
                        </a:rPr>
                        <a:t>1</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62698"/>
            <a:ext cx="8229600" cy="114300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
        <p:nvSpPr>
          <p:cNvPr id="2" name="内容占位符 1"/>
          <p:cNvSpPr>
            <a:spLocks noGrp="1"/>
          </p:cNvSpPr>
          <p:nvPr>
            <p:ph idx="1"/>
          </p:nvPr>
        </p:nvSpPr>
        <p:spPr>
          <a:xfrm>
            <a:off x="457200" y="2588260"/>
            <a:ext cx="8229600" cy="2626995"/>
          </a:xfrm>
        </p:spPr>
        <p:txBody>
          <a:bodyPr/>
          <a:lstStyle/>
          <a:p>
            <a:pPr>
              <a:lnSpc>
                <a:spcPct val="160000"/>
              </a:lnSpc>
            </a:pPr>
            <a:r>
              <a:rPr lang="zh-CN" altLang="en-US" sz="2400">
                <a:solidFill>
                  <a:srgbClr val="386698"/>
                </a:solidFill>
                <a:latin typeface="Franklin Gothic Book" panose="020B0503020102020204" pitchFamily="34" charset="0"/>
                <a:ea typeface="黑体" panose="02010609060101010101" pitchFamily="49" charset="-122"/>
              </a:rPr>
              <a:t>因果图只是一种辅助工具，通过分析最终得到判定表，再通过判定表编写测试用例。但有时画因果图非常麻烦，影响测试效率，可以直接写判定表，进而编写测试用例。</a:t>
            </a:r>
          </a:p>
          <a:p>
            <a:endParaRPr lang="en-US" altLang="zh-CN" dirty="0"/>
          </a:p>
          <a:p>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8675"/>
            <a:ext cx="8229600" cy="65849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
        <p:nvSpPr>
          <p:cNvPr id="2" name="内容占位符 1"/>
          <p:cNvSpPr>
            <a:spLocks noGrp="1"/>
          </p:cNvSpPr>
          <p:nvPr>
            <p:ph idx="1"/>
          </p:nvPr>
        </p:nvSpPr>
        <p:spPr>
          <a:xfrm>
            <a:off x="457200" y="1770380"/>
            <a:ext cx="8229600" cy="4525963"/>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判定表的组成</a:t>
            </a:r>
          </a:p>
          <a:p>
            <a:pPr lvl="1"/>
            <a:r>
              <a:rPr lang="zh-CN" sz="2000" b="1" dirty="0">
                <a:solidFill>
                  <a:srgbClr val="386698"/>
                </a:solidFill>
                <a:latin typeface="黑体" panose="02010609060101010101" pitchFamily="49" charset="-122"/>
                <a:ea typeface="黑体" panose="02010609060101010101" pitchFamily="49" charset="-122"/>
              </a:rPr>
              <a:t>条件桩</a:t>
            </a:r>
            <a:r>
              <a:rPr lang="zh-CN" sz="2000" dirty="0">
                <a:solidFill>
                  <a:srgbClr val="386698"/>
                </a:solidFill>
                <a:latin typeface="黑体" panose="02010609060101010101" pitchFamily="49" charset="-122"/>
                <a:ea typeface="黑体" panose="02010609060101010101" pitchFamily="49" charset="-122"/>
              </a:rPr>
              <a:t>：</a:t>
            </a:r>
            <a:r>
              <a:rPr lang="zh-CN" sz="2000" b="0" dirty="0">
                <a:solidFill>
                  <a:srgbClr val="386698"/>
                </a:solidFill>
                <a:latin typeface="黑体" panose="02010609060101010101" pitchFamily="49" charset="-122"/>
                <a:ea typeface="黑体" panose="02010609060101010101" pitchFamily="49" charset="-122"/>
              </a:rPr>
              <a:t>问题的所有条件</a:t>
            </a:r>
          </a:p>
          <a:p>
            <a:pPr lvl="1"/>
            <a:r>
              <a:rPr lang="zh-CN" sz="2000" b="1" dirty="0">
                <a:solidFill>
                  <a:srgbClr val="386698"/>
                </a:solidFill>
                <a:latin typeface="黑体" panose="02010609060101010101" pitchFamily="49" charset="-122"/>
                <a:ea typeface="黑体" panose="02010609060101010101" pitchFamily="49" charset="-122"/>
              </a:rPr>
              <a:t>动作桩</a:t>
            </a:r>
            <a:r>
              <a:rPr lang="zh-CN" sz="2000" dirty="0">
                <a:solidFill>
                  <a:srgbClr val="386698"/>
                </a:solidFill>
                <a:latin typeface="黑体" panose="02010609060101010101" pitchFamily="49" charset="-122"/>
                <a:ea typeface="黑体" panose="02010609060101010101" pitchFamily="49" charset="-122"/>
              </a:rPr>
              <a:t>：</a:t>
            </a:r>
            <a:r>
              <a:rPr lang="zh-CN" sz="2000" b="0" dirty="0">
                <a:solidFill>
                  <a:srgbClr val="386698"/>
                </a:solidFill>
                <a:latin typeface="黑体" panose="02010609060101010101" pitchFamily="49" charset="-122"/>
                <a:ea typeface="黑体" panose="02010609060101010101" pitchFamily="49" charset="-122"/>
              </a:rPr>
              <a:t>问题的所有输出</a:t>
            </a:r>
          </a:p>
          <a:p>
            <a:pPr lvl="1"/>
            <a:r>
              <a:rPr lang="zh-CN" sz="2000" b="1" dirty="0">
                <a:solidFill>
                  <a:srgbClr val="386698"/>
                </a:solidFill>
                <a:latin typeface="黑体" panose="02010609060101010101" pitchFamily="49" charset="-122"/>
                <a:ea typeface="黑体" panose="02010609060101010101" pitchFamily="49" charset="-122"/>
              </a:rPr>
              <a:t>条件项</a:t>
            </a:r>
            <a:r>
              <a:rPr lang="zh-CN" sz="2000" dirty="0">
                <a:solidFill>
                  <a:srgbClr val="386698"/>
                </a:solidFill>
                <a:latin typeface="黑体" panose="02010609060101010101" pitchFamily="49" charset="-122"/>
                <a:ea typeface="黑体" panose="02010609060101010101" pitchFamily="49" charset="-122"/>
              </a:rPr>
              <a:t>：</a:t>
            </a:r>
            <a:r>
              <a:rPr lang="zh-CN" sz="2000" b="0" dirty="0">
                <a:solidFill>
                  <a:srgbClr val="386698"/>
                </a:solidFill>
                <a:latin typeface="黑体" panose="02010609060101010101" pitchFamily="49" charset="-122"/>
                <a:ea typeface="黑体" panose="02010609060101010101" pitchFamily="49" charset="-122"/>
              </a:rPr>
              <a:t>针对条件桩的取值</a:t>
            </a:r>
          </a:p>
          <a:p>
            <a:pPr lvl="1"/>
            <a:r>
              <a:rPr lang="zh-CN" sz="2000" b="1" dirty="0">
                <a:solidFill>
                  <a:srgbClr val="386698"/>
                </a:solidFill>
                <a:latin typeface="黑体" panose="02010609060101010101" pitchFamily="49" charset="-122"/>
                <a:ea typeface="黑体" panose="02010609060101010101" pitchFamily="49" charset="-122"/>
              </a:rPr>
              <a:t>动作项：</a:t>
            </a:r>
            <a:r>
              <a:rPr lang="zh-CN" sz="2000" b="0" dirty="0">
                <a:solidFill>
                  <a:srgbClr val="386698"/>
                </a:solidFill>
                <a:latin typeface="黑体" panose="02010609060101010101" pitchFamily="49" charset="-122"/>
                <a:ea typeface="黑体" panose="02010609060101010101" pitchFamily="49" charset="-122"/>
              </a:rPr>
              <a:t>条件项的各种取值情况下的输出结果</a:t>
            </a:r>
            <a:endParaRPr lang="en-US" altLang="zh-CN" sz="1385" b="0" dirty="0"/>
          </a:p>
          <a:p>
            <a:pPr lvl="1"/>
            <a:endParaRPr lang="zh-CN" altLang="en-US" sz="1385" b="0" dirty="0"/>
          </a:p>
          <a:p>
            <a:pPr marL="0" indent="0">
              <a:buNone/>
            </a:pPr>
            <a:endParaRPr lang="zh-CN" sz="2000" dirty="0">
              <a:solidFill>
                <a:srgbClr val="386698"/>
              </a:solidFill>
              <a:latin typeface="黑体" panose="02010609060101010101" pitchFamily="49" charset="-122"/>
              <a:ea typeface="黑体" panose="02010609060101010101" pitchFamily="49" charset="-122"/>
            </a:endParaRPr>
          </a:p>
          <a:p>
            <a:endParaRPr lang="zh-CN" altLang="en-US" sz="1845"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ln>
            <a:noFill/>
          </a:ln>
        </p:spPr>
        <p:txBody>
          <a:bodyPr/>
          <a:lstStyle/>
          <a:p>
            <a:r>
              <a:rPr lang="en-US" altLang="zh-CN" sz="1845" dirty="0"/>
              <a:t>1</a:t>
            </a:r>
            <a:r>
              <a:rPr lang="zh-CN" altLang="en-US" sz="1845" dirty="0"/>
              <a:t>、</a:t>
            </a:r>
            <a:r>
              <a:rPr lang="zh-CN" altLang="en-US" sz="2400" dirty="0">
                <a:solidFill>
                  <a:srgbClr val="386698"/>
                </a:solidFill>
                <a:latin typeface="Franklin Gothic Book" panose="020B0503020102020204" pitchFamily="34" charset="0"/>
                <a:ea typeface="黑体" panose="02010609060101010101" pitchFamily="49" charset="-122"/>
              </a:rPr>
              <a:t>列出所有的条件桩和动作桩。</a:t>
            </a:r>
          </a:p>
          <a:p>
            <a:r>
              <a:rPr lang="zh-CN" altLang="en-US" sz="2400" dirty="0">
                <a:solidFill>
                  <a:srgbClr val="386698"/>
                </a:solidFill>
                <a:latin typeface="Franklin Gothic Book" panose="020B0503020102020204" pitchFamily="34" charset="0"/>
                <a:ea typeface="黑体" panose="02010609060101010101" pitchFamily="49" charset="-122"/>
              </a:rPr>
              <a:t>2、填入条件项。</a:t>
            </a:r>
          </a:p>
          <a:p>
            <a:r>
              <a:rPr lang="zh-CN" altLang="en-US" sz="2400" dirty="0">
                <a:solidFill>
                  <a:srgbClr val="386698"/>
                </a:solidFill>
                <a:latin typeface="Franklin Gothic Book" panose="020B0503020102020204" pitchFamily="34" charset="0"/>
                <a:ea typeface="黑体" panose="02010609060101010101" pitchFamily="49" charset="-122"/>
              </a:rPr>
              <a:t>3、填入动作项。得到初始判定表。</a:t>
            </a:r>
          </a:p>
          <a:p>
            <a:r>
              <a:rPr lang="zh-CN" altLang="en-US" sz="2400" dirty="0">
                <a:solidFill>
                  <a:srgbClr val="386698"/>
                </a:solidFill>
                <a:latin typeface="Franklin Gothic Book" panose="020B0503020102020204" pitchFamily="34" charset="0"/>
                <a:ea typeface="黑体" panose="02010609060101010101" pitchFamily="49" charset="-122"/>
              </a:rPr>
              <a:t>4、简化判定表（合并相似规则（相同动作））</a:t>
            </a:r>
          </a:p>
        </p:txBody>
      </p:sp>
      <p:sp>
        <p:nvSpPr>
          <p:cNvPr id="4" name="标题 2"/>
          <p:cNvSpPr>
            <a:spLocks noGrp="1"/>
          </p:cNvSpPr>
          <p:nvPr/>
        </p:nvSpPr>
        <p:spPr>
          <a:xfrm>
            <a:off x="457200" y="828675"/>
            <a:ext cx="8229600" cy="65849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5330"/>
            <a:ext cx="8229600" cy="60769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p>
        </p:txBody>
      </p:sp>
      <p:sp>
        <p:nvSpPr>
          <p:cNvPr id="2" name="内容占位符 1"/>
          <p:cNvSpPr>
            <a:spLocks noGrp="1"/>
          </p:cNvSpPr>
          <p:nvPr>
            <p:ph idx="1"/>
          </p:nvPr>
        </p:nvSpPr>
        <p:spPr>
          <a:xfrm>
            <a:off x="457200" y="1626235"/>
            <a:ext cx="8229600" cy="3376295"/>
          </a:xfrm>
        </p:spPr>
        <p:txBody>
          <a:bodyPr/>
          <a:lstStyle/>
          <a:p>
            <a:pPr>
              <a:lnSpc>
                <a:spcPct val="130000"/>
              </a:lnSpc>
            </a:pPr>
            <a:r>
              <a:rPr lang="zh-CN" altLang="en-US" sz="2400" dirty="0">
                <a:solidFill>
                  <a:srgbClr val="386698"/>
                </a:solidFill>
                <a:latin typeface="Franklin Gothic Book" panose="020B0503020102020204" pitchFamily="34" charset="0"/>
                <a:ea typeface="黑体" panose="02010609060101010101" pitchFamily="49" charset="-122"/>
              </a:rPr>
              <a:t>怎样称为一个好学生？遵纪守法的前提下，学习成绩好是一个好学生、品德高尚也是一个好学生；（只要违法乱纪就绝对不是一个好学生；成绩和品德有一项，再加遵纪守法也是好学生）</a:t>
            </a:r>
            <a:endParaRPr lang="en-US" altLang="zh-CN" sz="2400" dirty="0">
              <a:solidFill>
                <a:srgbClr val="386698"/>
              </a:solidFill>
              <a:latin typeface="Franklin Gothic Book" panose="020B0503020102020204" pitchFamily="34" charset="0"/>
              <a:ea typeface="黑体" panose="02010609060101010101" pitchFamily="49" charset="-122"/>
            </a:endParaRPr>
          </a:p>
          <a:p>
            <a:pPr>
              <a:lnSpc>
                <a:spcPct val="130000"/>
              </a:lnSpc>
            </a:pPr>
            <a:r>
              <a:rPr lang="zh-CN" altLang="en-US" sz="2400" dirty="0">
                <a:solidFill>
                  <a:srgbClr val="386698"/>
                </a:solidFill>
                <a:latin typeface="Franklin Gothic Book" panose="020B0503020102020204" pitchFamily="34" charset="0"/>
                <a:ea typeface="黑体" panose="02010609060101010101" pitchFamily="49" charset="-122"/>
              </a:rPr>
              <a:t>守法、学习成绩、</a:t>
            </a:r>
            <a:r>
              <a:rPr lang="zh-CN" altLang="en-US" sz="2400" b="1" i="1" u="sng" dirty="0">
                <a:solidFill>
                  <a:srgbClr val="386698"/>
                </a:solidFill>
                <a:latin typeface="Franklin Gothic Book" panose="020B0503020102020204" pitchFamily="34" charset="0"/>
                <a:ea typeface="黑体" panose="02010609060101010101" pitchFamily="49" charset="-122"/>
              </a:rPr>
              <a:t>品德</a:t>
            </a:r>
            <a:r>
              <a:rPr lang="zh-CN" altLang="en-US" sz="2400" dirty="0">
                <a:solidFill>
                  <a:srgbClr val="386698"/>
                </a:solidFill>
                <a:latin typeface="Franklin Gothic Book" panose="020B0503020102020204" pitchFamily="34" charset="0"/>
                <a:ea typeface="黑体" panose="02010609060101010101" pitchFamily="49" charset="-122"/>
              </a:rPr>
              <a:t>    </a:t>
            </a:r>
            <a:r>
              <a:rPr lang="en-US" altLang="zh-CN" sz="2400" dirty="0">
                <a:solidFill>
                  <a:srgbClr val="386698"/>
                </a:solidFill>
                <a:latin typeface="Franklin Gothic Book" panose="020B0503020102020204" pitchFamily="34" charset="0"/>
                <a:ea typeface="黑体" panose="02010609060101010101" pitchFamily="49" charset="-122"/>
              </a:rPr>
              <a:t>=</a:t>
            </a:r>
            <a:r>
              <a:rPr lang="en-US" altLang="zh-CN" sz="2400" dirty="0">
                <a:solidFill>
                  <a:srgbClr val="386698"/>
                </a:solidFill>
                <a:latin typeface="Franklin Gothic Book" panose="020B0503020102020204" pitchFamily="34" charset="0"/>
                <a:ea typeface="黑体" panose="02010609060101010101" pitchFamily="49" charset="-122"/>
                <a:sym typeface="Wingdings" panose="05000000000000000000" pitchFamily="2" charset="2"/>
              </a:rPr>
              <a:t> </a:t>
            </a:r>
            <a:r>
              <a:rPr lang="zh-CN" altLang="en-US" sz="2400" dirty="0">
                <a:solidFill>
                  <a:srgbClr val="386698"/>
                </a:solidFill>
                <a:latin typeface="Franklin Gothic Book" panose="020B0503020102020204" pitchFamily="34" charset="0"/>
                <a:ea typeface="黑体" panose="02010609060101010101" pitchFamily="49" charset="-122"/>
                <a:sym typeface="Wingdings" panose="05000000000000000000" pitchFamily="2" charset="2"/>
              </a:rPr>
              <a:t>好学生 坏学生</a:t>
            </a:r>
            <a:endParaRPr lang="en-US" altLang="zh-CN" sz="2400" dirty="0">
              <a:solidFill>
                <a:srgbClr val="386698"/>
              </a:solidFill>
              <a:latin typeface="Franklin Gothic Book" panose="020B0503020102020204" pitchFamily="34" charset="0"/>
              <a:ea typeface="黑体" panose="02010609060101010101" pitchFamily="49" charset="-122"/>
            </a:endParaRPr>
          </a:p>
          <a:p>
            <a:pPr>
              <a:lnSpc>
                <a:spcPct val="130000"/>
              </a:lnSpc>
            </a:pPr>
            <a:endParaRPr lang="zh-CN" altLang="en-US" sz="2400" dirty="0">
              <a:solidFill>
                <a:srgbClr val="386698"/>
              </a:solidFill>
              <a:latin typeface="Franklin Gothic Book" panose="020B0503020102020204" pitchFamily="34" charset="0"/>
              <a:ea typeface="黑体" panose="02010609060101010101" pitchFamily="49" charset="-122"/>
            </a:endParaRPr>
          </a:p>
          <a:p>
            <a:pPr>
              <a:lnSpc>
                <a:spcPct val="130000"/>
              </a:lnSpc>
            </a:pPr>
            <a:endParaRPr lang="zh-CN" altLang="en-US" sz="2400" dirty="0">
              <a:solidFill>
                <a:srgbClr val="386698"/>
              </a:solidFill>
              <a:latin typeface="Franklin Gothic Book" panose="020B0503020102020204" pitchFamily="34" charset="0"/>
              <a:ea typeface="黑体" panose="02010609060101010101" pitchFamily="49" charset="-122"/>
            </a:endParaRPr>
          </a:p>
          <a:p>
            <a:pPr>
              <a:lnSpc>
                <a:spcPct val="130000"/>
              </a:lnSpc>
            </a:pPr>
            <a:r>
              <a:rPr lang="zh-CN" altLang="en-US" sz="2400" dirty="0">
                <a:solidFill>
                  <a:srgbClr val="C00000"/>
                </a:solidFill>
                <a:latin typeface="Franklin Gothic Book" panose="020B0503020102020204" pitchFamily="34" charset="0"/>
                <a:ea typeface="黑体" panose="02010609060101010101" pitchFamily="49" charset="-122"/>
              </a:rPr>
              <a:t>合并使用“-”代表无关条件，选什么都不影响结果。</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76008"/>
            <a:ext cx="8229600" cy="114300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p>
        </p:txBody>
      </p:sp>
      <p:graphicFrame>
        <p:nvGraphicFramePr>
          <p:cNvPr id="9" name="内容占位符 8"/>
          <p:cNvGraphicFramePr>
            <a:graphicFrameLocks noGrp="1"/>
          </p:cNvGraphicFramePr>
          <p:nvPr>
            <p:ph idx="1"/>
          </p:nvPr>
        </p:nvGraphicFramePr>
        <p:xfrm>
          <a:off x="457200" y="2401570"/>
          <a:ext cx="8229600" cy="228600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tblGrid>
              <a:tr h="381000">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0"/>
                  </a:ext>
                </a:extLst>
              </a:tr>
              <a:tr h="381000">
                <a:tc rowSpan="3">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条件桩</a:t>
                      </a:r>
                    </a:p>
                  </a:txBody>
                  <a:tcPr marL="0" marR="0" marT="0" marB="0" anchor="ct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学习好</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1"/>
                  </a:ext>
                </a:extLst>
              </a:tr>
              <a:tr h="381000">
                <a:tc vMerge="1">
                  <a:txBody>
                    <a:bodyPr/>
                    <a:lstStyle/>
                    <a:p>
                      <a:endParaRPr lang="zh-CN"/>
                    </a:p>
                  </a:txBody>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品德好</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2"/>
                  </a:ext>
                </a:extLst>
              </a:tr>
              <a:tr h="381000">
                <a:tc vMerge="1">
                  <a:txBody>
                    <a:bodyPr/>
                    <a:lstStyle/>
                    <a:p>
                      <a:endParaRPr lang="zh-CN"/>
                    </a:p>
                  </a:txBody>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遵纪守法</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3"/>
                  </a:ext>
                </a:extLst>
              </a:tr>
              <a:tr h="381000">
                <a:tc rowSpan="2">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动作桩</a:t>
                      </a:r>
                    </a:p>
                  </a:txBody>
                  <a:tcPr marL="0" marR="0" marT="0" marB="0" anchor="ct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好学生</a:t>
                      </a: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4"/>
                  </a:ext>
                </a:extLst>
              </a:tr>
              <a:tr h="381000">
                <a:tc vMerge="1">
                  <a:txBody>
                    <a:bodyPr/>
                    <a:lstStyle/>
                    <a:p>
                      <a:endParaRPr lang="zh-CN"/>
                    </a:p>
                  </a:txBody>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坏学生</a:t>
                      </a: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52475"/>
            <a:ext cx="8229600" cy="5899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场景法概述</a:t>
            </a:r>
          </a:p>
        </p:txBody>
      </p:sp>
      <p:sp>
        <p:nvSpPr>
          <p:cNvPr id="2" name="内容占位符 1"/>
          <p:cNvSpPr>
            <a:spLocks noGrp="1"/>
          </p:cNvSpPr>
          <p:nvPr>
            <p:ph idx="1"/>
          </p:nvPr>
        </p:nvSpPr>
        <p:spPr>
          <a:xfrm>
            <a:off x="457200" y="1600200"/>
            <a:ext cx="8229600" cy="2830830"/>
          </a:xfrm>
        </p:spPr>
        <p:txBody>
          <a:bodyPr/>
          <a:lstStyle/>
          <a:p>
            <a:r>
              <a:rPr lang="en-US" altLang="zh-CN" sz="2400" dirty="0">
                <a:solidFill>
                  <a:srgbClr val="386698"/>
                </a:solidFill>
                <a:latin typeface="Franklin Gothic Book" panose="020B0503020102020204" pitchFamily="34" charset="0"/>
                <a:ea typeface="黑体" panose="02010609060101010101" pitchFamily="49" charset="-122"/>
              </a:rPr>
              <a:t>·</a:t>
            </a:r>
            <a:r>
              <a:rPr lang="zh-CN" altLang="en-US" sz="2400" dirty="0">
                <a:solidFill>
                  <a:srgbClr val="386698"/>
                </a:solidFill>
                <a:latin typeface="Franklin Gothic Book" panose="020B0503020102020204" pitchFamily="34" charset="0"/>
                <a:ea typeface="黑体" panose="02010609060101010101" pitchFamily="49" charset="-122"/>
              </a:rPr>
              <a:t>场景法就是模拟用户操作软件时的场景，主要用于测试系统的业务流程。列表页</a:t>
            </a: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r>
              <a:rPr lang="zh-CN" altLang="en-US" sz="2400" dirty="0">
                <a:solidFill>
                  <a:srgbClr val="386698"/>
                </a:solidFill>
                <a:latin typeface="Franklin Gothic Book" panose="020B0503020102020204" pitchFamily="34" charset="0"/>
                <a:ea typeface="黑体" panose="02010609060101010101" pitchFamily="49" charset="-122"/>
              </a:rPr>
              <a:t>在冒烟测试时也主要采用场景法进行测试</a:t>
            </a:r>
          </a:p>
        </p:txBody>
      </p:sp>
      <p:sp>
        <p:nvSpPr>
          <p:cNvPr id="4" name="矩形 3"/>
          <p:cNvSpPr/>
          <p:nvPr/>
        </p:nvSpPr>
        <p:spPr>
          <a:xfrm>
            <a:off x="740410" y="2614295"/>
            <a:ext cx="7764780" cy="22167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indent="-285750" algn="just" fontAlgn="base">
              <a:lnSpc>
                <a:spcPct val="120000"/>
              </a:lnSpc>
              <a:spcBef>
                <a:spcPts val="0"/>
              </a:spcBef>
              <a:spcAft>
                <a:spcPct val="0"/>
              </a:spcAft>
              <a:buClr>
                <a:srgbClr val="0070C0"/>
              </a:buClr>
              <a:buFont typeface="Wingdings" panose="05000000000000000000" pitchFamily="2" charset="2"/>
              <a:buChar char="Ø"/>
            </a:pPr>
            <a:r>
              <a:rPr lang="zh-CN" altLang="en-US" sz="1540" dirty="0">
                <a:solidFill>
                  <a:schemeClr val="tx1"/>
                </a:solidFill>
              </a:rPr>
              <a:t>当拿到一个测试任务时，我们并不是先关注某个控件的边界值、等价类是否满足要求，而是先要关注它的主要功能和业务流程是否正确实现，这就需要使用场景法来完成测试。</a:t>
            </a:r>
            <a:endParaRPr lang="en-US" altLang="zh-CN" sz="1540" dirty="0">
              <a:solidFill>
                <a:schemeClr val="tx1"/>
              </a:solidFill>
            </a:endParaRPr>
          </a:p>
          <a:p>
            <a:pPr marL="0" lvl="1" indent="-285750" algn="just" fontAlgn="base">
              <a:lnSpc>
                <a:spcPct val="120000"/>
              </a:lnSpc>
              <a:spcBef>
                <a:spcPts val="0"/>
              </a:spcBef>
              <a:spcAft>
                <a:spcPct val="0"/>
              </a:spcAft>
              <a:buClr>
                <a:srgbClr val="0070C0"/>
              </a:buClr>
              <a:buFont typeface="Wingdings" panose="05000000000000000000" pitchFamily="2" charset="2"/>
              <a:buChar char="Ø"/>
            </a:pPr>
            <a:endParaRPr lang="en-US" altLang="zh-CN" sz="1540" dirty="0">
              <a:solidFill>
                <a:schemeClr val="tx1"/>
              </a:solidFill>
            </a:endParaRPr>
          </a:p>
          <a:p>
            <a:pPr marL="0" lvl="1" indent="-285750" algn="just" fontAlgn="base">
              <a:lnSpc>
                <a:spcPct val="120000"/>
              </a:lnSpc>
              <a:spcBef>
                <a:spcPts val="0"/>
              </a:spcBef>
              <a:spcAft>
                <a:spcPct val="0"/>
              </a:spcAft>
              <a:buClr>
                <a:srgbClr val="0070C0"/>
              </a:buClr>
              <a:buFont typeface="Wingdings" panose="05000000000000000000" pitchFamily="2" charset="2"/>
              <a:buChar char="Ø"/>
            </a:pPr>
            <a:r>
              <a:rPr lang="zh-CN" altLang="en-US" sz="1540" dirty="0">
                <a:solidFill>
                  <a:schemeClr val="tx1"/>
                </a:solidFill>
              </a:rPr>
              <a:t>当业务流程测试没有问题，也就是该软件的主要功能没有问题时，我们再重点从边界值、等价类等方面对控件进行测试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09295"/>
            <a:ext cx="8229600" cy="5645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用例场景定义</a:t>
            </a:r>
          </a:p>
        </p:txBody>
      </p:sp>
      <p:sp>
        <p:nvSpPr>
          <p:cNvPr id="3" name="内容占位符 2"/>
          <p:cNvSpPr>
            <a:spLocks noGrp="1"/>
          </p:cNvSpPr>
          <p:nvPr>
            <p:ph idx="1"/>
          </p:nvPr>
        </p:nvSpPr>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场景法中两个重要的概念</a:t>
            </a:r>
          </a:p>
          <a:p>
            <a:endParaRPr lang="zh-CN" altLang="en-US" sz="2400" dirty="0">
              <a:solidFill>
                <a:srgbClr val="386698"/>
              </a:solidFill>
              <a:latin typeface="Franklin Gothic Book" panose="020B0503020102020204" pitchFamily="34" charset="0"/>
              <a:ea typeface="黑体" panose="02010609060101010101" pitchFamily="49" charset="-122"/>
            </a:endParaRPr>
          </a:p>
          <a:p>
            <a:pPr lvl="1"/>
            <a:r>
              <a:rPr lang="zh-CN" altLang="en-US" sz="2000" dirty="0">
                <a:solidFill>
                  <a:srgbClr val="386698"/>
                </a:solidFill>
                <a:latin typeface="Franklin Gothic Book" panose="020B0503020102020204" pitchFamily="34" charset="0"/>
                <a:ea typeface="黑体" panose="02010609060101010101" pitchFamily="49" charset="-122"/>
              </a:rPr>
              <a:t>基本流</a:t>
            </a:r>
          </a:p>
          <a:p>
            <a:pPr lvl="2"/>
            <a:r>
              <a:rPr lang="zh-CN" altLang="en-US" sz="2000" dirty="0">
                <a:solidFill>
                  <a:srgbClr val="386698"/>
                </a:solidFill>
                <a:latin typeface="Franklin Gothic Book" panose="020B0503020102020204" pitchFamily="34" charset="0"/>
                <a:ea typeface="黑体" panose="02010609060101010101" pitchFamily="49" charset="-122"/>
              </a:rPr>
              <a:t>按照正确的业务流程来实现的一条操作路径（模拟正确的操作流程）</a:t>
            </a:r>
          </a:p>
          <a:p>
            <a:pPr lvl="1"/>
            <a:r>
              <a:rPr lang="zh-CN" altLang="en-US" sz="2000" dirty="0">
                <a:solidFill>
                  <a:srgbClr val="386698"/>
                </a:solidFill>
                <a:latin typeface="Franklin Gothic Book" panose="020B0503020102020204" pitchFamily="34" charset="0"/>
                <a:ea typeface="黑体" panose="02010609060101010101" pitchFamily="49" charset="-122"/>
              </a:rPr>
              <a:t>备选流 </a:t>
            </a:r>
          </a:p>
          <a:p>
            <a:pPr lvl="2"/>
            <a:r>
              <a:rPr lang="zh-CN" altLang="en-US" sz="2000" dirty="0">
                <a:solidFill>
                  <a:srgbClr val="386698"/>
                </a:solidFill>
                <a:latin typeface="Franklin Gothic Book" panose="020B0503020102020204" pitchFamily="34" charset="0"/>
                <a:ea typeface="黑体" panose="02010609060101010101" pitchFamily="49" charset="-122"/>
              </a:rPr>
              <a:t>导致程序出现错误的操作流程（模拟错误的操作流程）</a:t>
            </a:r>
            <a:endParaRPr lang="zh-CN" altLang="en-US" dirty="0"/>
          </a:p>
          <a:p>
            <a:pPr marL="0" indent="0">
              <a:buNone/>
            </a:pPr>
            <a:r>
              <a:rPr lang="zh-CN" altLang="en-US" dirty="0"/>
              <a:t>       </a:t>
            </a:r>
            <a:r>
              <a:rPr lang="zh-CN" altLang="en-US" sz="2400" dirty="0">
                <a:solidFill>
                  <a:srgbClr val="386698"/>
                </a:solidFill>
                <a:latin typeface="Franklin Gothic Book" panose="020B0503020102020204" pitchFamily="34" charset="0"/>
                <a:ea typeface="黑体" panose="02010609060101010101" pitchFamily="49" charset="-122"/>
              </a:rPr>
              <a:t>用例场景是用来描述流经用例路径的过程，这个过程从开始到结束遍历用例中所有</a:t>
            </a:r>
            <a:r>
              <a:rPr lang="zh-CN" altLang="en-US" sz="2400" b="1" dirty="0">
                <a:solidFill>
                  <a:srgbClr val="386698"/>
                </a:solidFill>
                <a:latin typeface="Franklin Gothic Book" panose="020B0503020102020204" pitchFamily="34" charset="0"/>
                <a:ea typeface="黑体" panose="02010609060101010101" pitchFamily="49" charset="-122"/>
              </a:rPr>
              <a:t>基本流</a:t>
            </a:r>
            <a:r>
              <a:rPr lang="zh-CN" altLang="en-US" sz="2400" dirty="0">
                <a:solidFill>
                  <a:srgbClr val="386698"/>
                </a:solidFill>
                <a:latin typeface="Franklin Gothic Book" panose="020B0503020102020204" pitchFamily="34" charset="0"/>
                <a:ea typeface="黑体" panose="02010609060101010101" pitchFamily="49" charset="-122"/>
              </a:rPr>
              <a:t>和</a:t>
            </a:r>
            <a:r>
              <a:rPr lang="zh-CN" altLang="en-US" sz="2400" b="1" dirty="0">
                <a:solidFill>
                  <a:srgbClr val="386698"/>
                </a:solidFill>
                <a:latin typeface="Franklin Gothic Book" panose="020B0503020102020204" pitchFamily="34" charset="0"/>
                <a:ea typeface="黑体" panose="02010609060101010101" pitchFamily="49" charset="-122"/>
              </a:rPr>
              <a:t>备选流</a:t>
            </a:r>
            <a:r>
              <a:rPr lang="zh-CN" altLang="en-US" sz="2400" dirty="0">
                <a:solidFill>
                  <a:srgbClr val="386698"/>
                </a:solidFill>
                <a:latin typeface="Franklin Gothic Book" panose="020B0503020102020204" pitchFamily="34"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50695"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spcBef>
                <a:spcPct val="0"/>
              </a:spcBef>
              <a:buFontTx/>
              <a:buNone/>
            </a:pPr>
            <a:r>
              <a:rPr lang="zh-CN" altLang="en-US" sz="2800" b="1">
                <a:solidFill>
                  <a:srgbClr val="92D050"/>
                </a:solidFill>
                <a:latin typeface="微软雅黑" panose="020B0503020204020204" pitchFamily="34" charset="-122"/>
                <a:ea typeface="微软雅黑" panose="020B0503020204020204" pitchFamily="34" charset="-122"/>
                <a:sym typeface="+mn-ea"/>
              </a:rPr>
              <a:t>快速原型模型</a:t>
            </a:r>
          </a:p>
        </p:txBody>
      </p:sp>
      <p:sp>
        <p:nvSpPr>
          <p:cNvPr id="26627" name="内容占位符 2"/>
          <p:cNvSpPr txBox="1"/>
          <p:nvPr/>
        </p:nvSpPr>
        <p:spPr bwMode="auto">
          <a:xfrm>
            <a:off x="57785" y="1129030"/>
            <a:ext cx="9072245"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lnSpc>
                <a:spcPct val="130000"/>
              </a:lnSpc>
              <a:buNone/>
            </a:pPr>
            <a:r>
              <a:rPr lang="zh-CN" altLang="en-US" sz="2000" dirty="0">
                <a:latin typeface="黑体" panose="02010609060101010101" pitchFamily="49" charset="-122"/>
                <a:sym typeface="+mn-ea"/>
              </a:rPr>
              <a:t>在开发真实系统之前，构造一个原型，在该原型的基础上，逐渐完成整个系统的开发工作。</a:t>
            </a:r>
            <a:endParaRPr lang="en-US" altLang="zh-CN" sz="200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第一步是建造一个快速原型，实现用户与系统的交互，用户对原型进行评价，进一步细化待开发软件的需求。通过逐步调整原型使其满足用户的要求，开发人员可以确定用户的真正需求是什么。</a:t>
            </a:r>
            <a:endParaRPr lang="en-US" altLang="zh-CN" sz="2000" b="0" dirty="0">
              <a:latin typeface="黑体" panose="02010609060101010101" pitchFamily="49" charset="-122"/>
            </a:endParaRPr>
          </a:p>
          <a:p>
            <a:pPr lvl="1" indent="0" algn="l">
              <a:lnSpc>
                <a:spcPct val="130000"/>
              </a:lnSpc>
              <a:buNone/>
            </a:pPr>
            <a:r>
              <a:rPr lang="zh-CN" altLang="en-US" sz="2000" dirty="0">
                <a:latin typeface="黑体" panose="02010609060101010101" pitchFamily="49" charset="-122"/>
                <a:sym typeface="+mn-ea"/>
              </a:rPr>
              <a:t>第二步是在第一步的基础上开发出用户满意的软件产品。</a:t>
            </a:r>
            <a:endParaRPr sz="2000">
              <a:latin typeface="黑体" panose="02010609060101010101" pitchFamily="49" charset="-122"/>
              <a:sym typeface="+mn-ea"/>
            </a:endParaRPr>
          </a:p>
        </p:txBody>
      </p:sp>
      <p:graphicFrame>
        <p:nvGraphicFramePr>
          <p:cNvPr id="3" name="内容占位符 3"/>
          <p:cNvGraphicFramePr/>
          <p:nvPr/>
        </p:nvGraphicFramePr>
        <p:xfrm>
          <a:off x="5219281" y="4001641"/>
          <a:ext cx="2982306"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nvGraphicFramePr>
        <p:xfrm>
          <a:off x="57835" y="4109462"/>
          <a:ext cx="4023097" cy="2232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135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用例场景产生的背景</a:t>
            </a:r>
          </a:p>
        </p:txBody>
      </p:sp>
      <p:sp>
        <p:nvSpPr>
          <p:cNvPr id="2" name="内容占位符 1"/>
          <p:cNvSpPr>
            <a:spLocks noGrp="1"/>
          </p:cNvSpPr>
          <p:nvPr>
            <p:ph idx="1"/>
          </p:nvPr>
        </p:nvSpPr>
        <p:spPr>
          <a:xfrm>
            <a:off x="304800" y="2562860"/>
            <a:ext cx="8632825" cy="3801745"/>
          </a:xfrm>
        </p:spPr>
        <p:txBody>
          <a:bodyPr>
            <a:normAutofit/>
          </a:bodyPr>
          <a:lstStyle/>
          <a:p>
            <a:pPr marL="0" indent="0">
              <a:buNone/>
            </a:pPr>
            <a:endParaRPr lang="en-US" altLang="zh-CN" dirty="0"/>
          </a:p>
          <a:p>
            <a:r>
              <a:rPr lang="zh-CN" altLang="en-US" sz="2400">
                <a:solidFill>
                  <a:srgbClr val="386698"/>
                </a:solidFill>
                <a:latin typeface="Franklin Gothic Book" panose="020B0503020102020204" pitchFamily="34" charset="0"/>
                <a:ea typeface="黑体" panose="02010609060101010101" pitchFamily="49" charset="-122"/>
              </a:rPr>
              <a:t>    在使用场景法设计测试用例时，需要覆盖系统用例中的</a:t>
            </a:r>
            <a:r>
              <a:rPr lang="zh-CN" altLang="en-US" sz="2400">
                <a:solidFill>
                  <a:srgbClr val="C00000"/>
                </a:solidFill>
                <a:latin typeface="Franklin Gothic Book" panose="020B0503020102020204" pitchFamily="34" charset="0"/>
                <a:ea typeface="黑体" panose="02010609060101010101" pitchFamily="49" charset="-122"/>
              </a:rPr>
              <a:t>主成功场景</a:t>
            </a:r>
            <a:r>
              <a:rPr lang="zh-CN" altLang="en-US" sz="2400">
                <a:solidFill>
                  <a:srgbClr val="386698"/>
                </a:solidFill>
                <a:latin typeface="Franklin Gothic Book" panose="020B0503020102020204" pitchFamily="34" charset="0"/>
                <a:ea typeface="黑体" panose="02010609060101010101" pitchFamily="49" charset="-122"/>
              </a:rPr>
              <a:t>和</a:t>
            </a:r>
            <a:r>
              <a:rPr lang="zh-CN" altLang="en-US" sz="2400">
                <a:solidFill>
                  <a:srgbClr val="C00000"/>
                </a:solidFill>
                <a:latin typeface="Franklin Gothic Book" panose="020B0503020102020204" pitchFamily="34" charset="0"/>
                <a:ea typeface="黑体" panose="02010609060101010101" pitchFamily="49" charset="-122"/>
              </a:rPr>
              <a:t>扩展场景</a:t>
            </a:r>
            <a:r>
              <a:rPr lang="zh-CN" altLang="en-US" sz="2400">
                <a:solidFill>
                  <a:srgbClr val="386698"/>
                </a:solidFill>
                <a:latin typeface="Franklin Gothic Book" panose="020B0503020102020204" pitchFamily="34" charset="0"/>
                <a:ea typeface="黑体" panose="02010609060101010101" pitchFamily="49" charset="-122"/>
              </a:rPr>
              <a:t>，并且需要适当补充各种正反面的测试用例和考虑出异常场景的情形。</a:t>
            </a:r>
          </a:p>
          <a:p>
            <a:pPr lvl="2"/>
            <a:endParaRPr lang="en-US" altLang="zh-CN" dirty="0"/>
          </a:p>
          <a:p>
            <a:r>
              <a:rPr lang="zh-CN" altLang="en-US" sz="2400">
                <a:solidFill>
                  <a:srgbClr val="C00000"/>
                </a:solidFill>
                <a:latin typeface="Franklin Gothic Book" panose="020B0503020102020204" pitchFamily="34" charset="0"/>
                <a:ea typeface="黑体" panose="02010609060101010101" pitchFamily="49" charset="-122"/>
              </a:rPr>
              <a:t>    当使用场景法测试程序没有问题时，可以再使用边界值、等价类方法对账号、密码进行更加细致、完整的测试。</a:t>
            </a:r>
          </a:p>
          <a:p>
            <a:endParaRPr lang="zh-CN" altLang="en-US" sz="2400" dirty="0">
              <a:solidFill>
                <a:srgbClr val="C00000"/>
              </a:solidFill>
              <a:latin typeface="Franklin Gothic Book" panose="020B0503020102020204" pitchFamily="34" charset="0"/>
              <a:ea typeface="黑体" panose="02010609060101010101" pitchFamily="49" charset="-122"/>
            </a:endParaRPr>
          </a:p>
        </p:txBody>
      </p:sp>
      <p:sp>
        <p:nvSpPr>
          <p:cNvPr id="5" name="矩形 4"/>
          <p:cNvSpPr/>
          <p:nvPr/>
        </p:nvSpPr>
        <p:spPr>
          <a:xfrm>
            <a:off x="457200" y="1421130"/>
            <a:ext cx="8481060" cy="1496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zh-CN" altLang="en-US" sz="1540" b="1" dirty="0"/>
              <a:t>　　现在的软件几乎都是由事件触发来控制流程的，事件触发时的情景便形成了场景。而同一事件不同的触发顺序和处理结果形成事件流。</a:t>
            </a:r>
            <a:endParaRPr lang="en-US" altLang="zh-CN" sz="1540" b="1" dirty="0"/>
          </a:p>
          <a:p>
            <a:pPr algn="just"/>
            <a:r>
              <a:rPr lang="zh-CN" altLang="en-US" sz="1540" b="1" dirty="0"/>
              <a:t>　　将这种在软件设计方面的思想引入到软件测试中，生动的描绘出事件触发时的情景，有利于测试设计者设计测试用例，同时测试用例也更容易的得到理解和执行。</a:t>
            </a:r>
            <a:endParaRPr lang="zh-CN" altLang="en-US" sz="1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2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8" dur="20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9" dur="20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 calcmode="lin" valueType="num">
                                      <p:cBhvr>
                                        <p:cTn id="24" dur="2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5" dur="20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26"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07060"/>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案例-QQ登录</a:t>
            </a:r>
          </a:p>
        </p:txBody>
      </p:sp>
      <p:sp>
        <p:nvSpPr>
          <p:cNvPr id="2" name="内容占位符 1"/>
          <p:cNvSpPr>
            <a:spLocks noGrp="1"/>
          </p:cNvSpPr>
          <p:nvPr>
            <p:ph idx="1"/>
          </p:nvPr>
        </p:nvSpPr>
        <p:spPr>
          <a:xfrm>
            <a:off x="124460" y="1263650"/>
            <a:ext cx="4597400" cy="4330700"/>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使用场景法测试QQ登录功能。</a:t>
            </a:r>
            <a:endParaRPr lang="en-US" altLang="zh-CN" sz="1845" b="1" dirty="0"/>
          </a:p>
          <a:p>
            <a:pPr lvl="1"/>
            <a:r>
              <a:rPr lang="zh-CN" altLang="en-US" sz="1600" dirty="0">
                <a:solidFill>
                  <a:srgbClr val="386698"/>
                </a:solidFill>
                <a:latin typeface="Franklin Gothic Book" panose="020B0503020102020204" pitchFamily="34" charset="0"/>
                <a:ea typeface="黑体" panose="02010609060101010101" pitchFamily="49" charset="-122"/>
              </a:rPr>
              <a:t>输入正确的账号和密码后点击“登录”按钮，程序能正常登录</a:t>
            </a:r>
          </a:p>
          <a:p>
            <a:pPr lvl="1"/>
            <a:r>
              <a:rPr lang="zh-CN" altLang="en-US" sz="1600" dirty="0">
                <a:solidFill>
                  <a:srgbClr val="386698"/>
                </a:solidFill>
                <a:latin typeface="Franklin Gothic Book" panose="020B0503020102020204" pitchFamily="34" charset="0"/>
                <a:ea typeface="黑体" panose="02010609060101010101" pitchFamily="49" charset="-122"/>
              </a:rPr>
              <a:t>输入正确的账号，错误的密码后点击“登录”按钮，程序应给出错误提示</a:t>
            </a:r>
          </a:p>
          <a:p>
            <a:pPr lvl="1"/>
            <a:r>
              <a:rPr lang="zh-CN" altLang="en-US" sz="1600" dirty="0">
                <a:solidFill>
                  <a:srgbClr val="386698"/>
                </a:solidFill>
                <a:latin typeface="Franklin Gothic Book" panose="020B0503020102020204" pitchFamily="34" charset="0"/>
                <a:ea typeface="黑体" panose="02010609060101010101" pitchFamily="49" charset="-122"/>
              </a:rPr>
              <a:t>输入正确的账号，不输入密码，点击“登录”按钮，程序应给出错误提示</a:t>
            </a:r>
          </a:p>
          <a:p>
            <a:pPr lvl="1"/>
            <a:r>
              <a:rPr lang="zh-CN" altLang="en-US" sz="1600" dirty="0">
                <a:solidFill>
                  <a:srgbClr val="386698"/>
                </a:solidFill>
                <a:latin typeface="Franklin Gothic Book" panose="020B0503020102020204" pitchFamily="34" charset="0"/>
                <a:ea typeface="黑体" panose="02010609060101010101" pitchFamily="49" charset="-122"/>
              </a:rPr>
              <a:t>不输入账号和密码，直接点击“登录”按钮，程序给出错误提示“请您输入账号后登陆”；</a:t>
            </a:r>
          </a:p>
          <a:p>
            <a:pPr lvl="1"/>
            <a:r>
              <a:rPr lang="zh-CN" altLang="en-US" sz="1600" dirty="0">
                <a:solidFill>
                  <a:srgbClr val="386698"/>
                </a:solidFill>
                <a:latin typeface="Franklin Gothic Book" panose="020B0503020102020204" pitchFamily="34" charset="0"/>
                <a:ea typeface="黑体" panose="02010609060101010101" pitchFamily="49" charset="-122"/>
              </a:rPr>
              <a:t>不输入账号，输入正确的密码，点击“登录”按钮，程序应给出错误提示</a:t>
            </a:r>
          </a:p>
          <a:p>
            <a:pPr lvl="1"/>
            <a:r>
              <a:rPr lang="zh-CN" altLang="en-US" sz="1600" dirty="0">
                <a:solidFill>
                  <a:srgbClr val="386698"/>
                </a:solidFill>
                <a:latin typeface="Franklin Gothic Book" panose="020B0503020102020204" pitchFamily="34" charset="0"/>
                <a:ea typeface="黑体" panose="02010609060101010101" pitchFamily="49" charset="-122"/>
              </a:rPr>
              <a:t>输入错误的账号，正确的密码，点击“登录”按钮，程序应给出错误提示</a:t>
            </a:r>
          </a:p>
          <a:p>
            <a:pPr lvl="1"/>
            <a:r>
              <a:rPr lang="zh-CN" altLang="en-US" sz="1600" dirty="0">
                <a:solidFill>
                  <a:srgbClr val="386698"/>
                </a:solidFill>
                <a:latin typeface="Franklin Gothic Book" panose="020B0503020102020204" pitchFamily="34" charset="0"/>
                <a:ea typeface="黑体" panose="02010609060101010101" pitchFamily="49" charset="-122"/>
              </a:rPr>
              <a:t>（更多……）</a:t>
            </a:r>
            <a:endParaRPr lang="en-US" altLang="zh-CN" sz="1600" dirty="0">
              <a:solidFill>
                <a:srgbClr val="386698"/>
              </a:solidFill>
              <a:latin typeface="Franklin Gothic Book" panose="020B0503020102020204" pitchFamily="34" charset="0"/>
              <a:ea typeface="黑体" panose="02010609060101010101" pitchFamily="49"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025" y="1263819"/>
            <a:ext cx="2533538" cy="194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309" y="1679426"/>
            <a:ext cx="2539403" cy="195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025" y="2095032"/>
            <a:ext cx="2521809" cy="194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7309" y="2510639"/>
            <a:ext cx="2527673" cy="19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9025" y="2926246"/>
            <a:ext cx="2521809" cy="194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7309" y="3341852"/>
            <a:ext cx="2521809" cy="2281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p:cTn id="12" dur="500" fill="hold"/>
                                        <p:tgtEl>
                                          <p:spTgt spid="1027"/>
                                        </p:tgtEl>
                                        <p:attrNameLst>
                                          <p:attrName>ppt_w</p:attrName>
                                        </p:attrNameLst>
                                      </p:cBhvr>
                                      <p:tavLst>
                                        <p:tav tm="0">
                                          <p:val>
                                            <p:fltVal val="0"/>
                                          </p:val>
                                        </p:tav>
                                        <p:tav tm="100000">
                                          <p:val>
                                            <p:strVal val="#ppt_w"/>
                                          </p:val>
                                        </p:tav>
                                      </p:tavLst>
                                    </p:anim>
                                    <p:anim calcmode="lin" valueType="num">
                                      <p:cBhvr>
                                        <p:cTn id="13" dur="500" fill="hold"/>
                                        <p:tgtEl>
                                          <p:spTgt spid="1027"/>
                                        </p:tgtEl>
                                        <p:attrNameLst>
                                          <p:attrName>ppt_h</p:attrName>
                                        </p:attrNameLst>
                                      </p:cBhvr>
                                      <p:tavLst>
                                        <p:tav tm="0">
                                          <p:val>
                                            <p:fltVal val="0"/>
                                          </p:val>
                                        </p:tav>
                                        <p:tav tm="100000">
                                          <p:val>
                                            <p:strVal val="#ppt_h"/>
                                          </p:val>
                                        </p:tav>
                                      </p:tavLst>
                                    </p:anim>
                                    <p:animEffect transition="in" filter="fade">
                                      <p:cBhvr>
                                        <p:cTn id="14" dur="500"/>
                                        <p:tgtEl>
                                          <p:spTgt spid="10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500"/>
                                        <p:tgtEl>
                                          <p:spTgt spid="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fade">
                                      <p:cBhvr>
                                        <p:cTn id="45" dur="500"/>
                                        <p:tgtEl>
                                          <p:spTgt spid="2">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500"/>
                                        <p:tgtEl>
                                          <p:spTgt spid="2">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
                                            <p:txEl>
                                              <p:pRg st="6" end="6"/>
                                            </p:txEl>
                                          </p:spTgt>
                                        </p:tgtEl>
                                        <p:attrNameLst>
                                          <p:attrName>style.visibility</p:attrName>
                                        </p:attrNameLst>
                                      </p:cBhvr>
                                      <p:to>
                                        <p:strVal val="visible"/>
                                      </p:to>
                                    </p:set>
                                    <p:animEffect transition="in" filter="fade">
                                      <p:cBhvr>
                                        <p:cTn id="63" dur="500"/>
                                        <p:tgtEl>
                                          <p:spTgt spid="2">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600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案例-QQ登录</a:t>
            </a:r>
          </a:p>
        </p:txBody>
      </p:sp>
      <p:sp>
        <p:nvSpPr>
          <p:cNvPr id="5" name="内容占位符 4"/>
          <p:cNvSpPr>
            <a:spLocks noGrp="1"/>
          </p:cNvSpPr>
          <p:nvPr>
            <p:ph idx="1"/>
          </p:nvPr>
        </p:nvSpPr>
        <p:spPr/>
        <p:txBody>
          <a:bodyPr/>
          <a:lstStyle/>
          <a:p>
            <a:r>
              <a:rPr lang="zh-CN" altLang="en-US" sz="2400">
                <a:solidFill>
                  <a:srgbClr val="386698"/>
                </a:solidFill>
                <a:latin typeface="Franklin Gothic Book" panose="020B0503020102020204" pitchFamily="34" charset="0"/>
                <a:ea typeface="黑体" panose="02010609060101010101" pitchFamily="49" charset="-122"/>
              </a:rPr>
              <a:t>测试用例矩阵</a:t>
            </a:r>
            <a:endParaRPr lang="zh-CN" altLang="en-US" dirty="0"/>
          </a:p>
        </p:txBody>
      </p:sp>
      <p:graphicFrame>
        <p:nvGraphicFramePr>
          <p:cNvPr id="7" name="Group 88"/>
          <p:cNvGraphicFramePr>
            <a:graphicFrameLocks noGrp="1"/>
          </p:cNvGraphicFramePr>
          <p:nvPr/>
        </p:nvGraphicFramePr>
        <p:xfrm>
          <a:off x="1321222" y="2310297"/>
          <a:ext cx="6649085" cy="3107055"/>
        </p:xfrm>
        <a:graphic>
          <a:graphicData uri="http://schemas.openxmlformats.org/drawingml/2006/table">
            <a:tbl>
              <a:tblPr/>
              <a:tblGrid>
                <a:gridCol w="554355">
                  <a:extLst>
                    <a:ext uri="{9D8B030D-6E8A-4147-A177-3AD203B41FA5}">
                      <a16:colId xmlns:a16="http://schemas.microsoft.com/office/drawing/2014/main" val="20000"/>
                    </a:ext>
                  </a:extLst>
                </a:gridCol>
                <a:gridCol w="2354580">
                  <a:extLst>
                    <a:ext uri="{9D8B030D-6E8A-4147-A177-3AD203B41FA5}">
                      <a16:colId xmlns:a16="http://schemas.microsoft.com/office/drawing/2014/main" val="20001"/>
                    </a:ext>
                  </a:extLst>
                </a:gridCol>
                <a:gridCol w="1108075">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1661795">
                  <a:extLst>
                    <a:ext uri="{9D8B030D-6E8A-4147-A177-3AD203B41FA5}">
                      <a16:colId xmlns:a16="http://schemas.microsoft.com/office/drawing/2014/main" val="20004"/>
                    </a:ext>
                  </a:extLst>
                </a:gridCol>
              </a:tblGrid>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场景</a:t>
                      </a: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条件</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账号</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密码</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预期结果</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输入正确的账号和密码后点击“登录”按钮</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程序正常登陆</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输入正确的账号，错误的密码后点击“登录”按钮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程序应给出错误提示</a:t>
                      </a: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不输入账号和密码，直接点击“登录”按钮</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程序给出错误提示“请您输入账号后登陆”</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输入正确的账号，不输入密码，点击“登录”按钮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不输入账号，输入密码，点击“登录”按钮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输入错误的账号和密码，点击“登录”按钮</a:t>
                      </a: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21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a:t>
            </a:r>
          </a:p>
        </p:txBody>
      </p:sp>
      <p:sp>
        <p:nvSpPr>
          <p:cNvPr id="2" name="内容占位符 1"/>
          <p:cNvSpPr>
            <a:spLocks noGrp="1"/>
          </p:cNvSpPr>
          <p:nvPr>
            <p:ph idx="1"/>
          </p:nvPr>
        </p:nvSpPr>
        <p:spPr>
          <a:xfrm>
            <a:off x="118110" y="1379855"/>
            <a:ext cx="8732520" cy="2840990"/>
          </a:xfrm>
          <a:ln>
            <a:noFill/>
          </a:ln>
        </p:spPr>
        <p:style>
          <a:lnRef idx="2">
            <a:schemeClr val="accent2"/>
          </a:lnRef>
          <a:fillRef idx="1">
            <a:schemeClr val="lt1"/>
          </a:fillRef>
          <a:effectRef idx="0">
            <a:schemeClr val="accent2"/>
          </a:effectRef>
          <a:fontRef idx="minor">
            <a:schemeClr val="dk1"/>
          </a:fontRef>
        </p:style>
        <p:txBody>
          <a:bodyPr/>
          <a:lstStyle/>
          <a:p>
            <a:pPr algn="just">
              <a:lnSpc>
                <a:spcPct val="110000"/>
              </a:lnSpc>
            </a:pPr>
            <a:r>
              <a:rPr lang="zh-CN" altLang="en-US" sz="2400" b="0" dirty="0">
                <a:solidFill>
                  <a:srgbClr val="386698"/>
                </a:solidFill>
                <a:latin typeface="Franklin Gothic Book" panose="020B0503020102020204" pitchFamily="34" charset="0"/>
                <a:ea typeface="黑体" panose="02010609060101010101" pitchFamily="49" charset="-122"/>
              </a:rPr>
              <a:t>流程分析法主要是针对测试场景类型属于流程测试场景的测试项下的测试子项进行设计，是从白盒测试设计方法中的路径覆盖分析法借鉴过来的一种方法。</a:t>
            </a:r>
          </a:p>
          <a:p>
            <a:pPr lvl="1" algn="just">
              <a:lnSpc>
                <a:spcPct val="110000"/>
              </a:lnSpc>
            </a:pPr>
            <a:r>
              <a:rPr lang="zh-CN" altLang="en-US" sz="2000" b="0" dirty="0">
                <a:solidFill>
                  <a:srgbClr val="386698"/>
                </a:solidFill>
                <a:latin typeface="Franklin Gothic Book" panose="020B0503020102020204" pitchFamily="34" charset="0"/>
                <a:ea typeface="黑体" panose="02010609060101010101" pitchFamily="49" charset="-122"/>
              </a:rPr>
              <a:t>在白盒测试中，路径就是指函数代码的某个分支组合，路径覆盖法需要构造足够的用例覆盖函数的所有代码路径。</a:t>
            </a:r>
          </a:p>
          <a:p>
            <a:pPr lvl="1" algn="just">
              <a:lnSpc>
                <a:spcPct val="110000"/>
              </a:lnSpc>
            </a:pPr>
            <a:r>
              <a:rPr lang="zh-CN" altLang="en-US" sz="2000" b="0" dirty="0">
                <a:solidFill>
                  <a:srgbClr val="386698"/>
                </a:solidFill>
                <a:latin typeface="Franklin Gothic Book" panose="020B0503020102020204" pitchFamily="34" charset="0"/>
                <a:ea typeface="黑体" panose="02010609060101010101" pitchFamily="49" charset="-122"/>
              </a:rPr>
              <a:t>在黑盒测试中，若将软件系统的某个流程看成路径的话，则可以针对该路径使用路径分析的方法设计测试用例。</a:t>
            </a:r>
          </a:p>
        </p:txBody>
      </p:sp>
      <p:sp>
        <p:nvSpPr>
          <p:cNvPr id="4" name="内容占位符 1"/>
          <p:cNvSpPr txBox="1"/>
          <p:nvPr/>
        </p:nvSpPr>
        <p:spPr>
          <a:xfrm>
            <a:off x="201295" y="4458335"/>
            <a:ext cx="8566150" cy="1607185"/>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45" dirty="0"/>
              <a:t>优点：</a:t>
            </a:r>
            <a:endParaRPr lang="en-US" altLang="zh-CN" sz="1845" dirty="0"/>
          </a:p>
          <a:p>
            <a:pPr lvl="1"/>
            <a:r>
              <a:rPr lang="zh-CN" altLang="en-US" sz="1540" dirty="0"/>
              <a:t>降低了测试用例设计难度，只要搞清楚各种流程，就可以设计出高质量的测试用例来，而不需要太多测试方面的经验；</a:t>
            </a:r>
            <a:endParaRPr lang="en-US" altLang="zh-CN" sz="1540" dirty="0"/>
          </a:p>
          <a:p>
            <a:pPr lvl="1"/>
            <a:r>
              <a:rPr lang="zh-CN" altLang="en-US" sz="1540" dirty="0"/>
              <a:t>在测试时间较紧迫的情况下，可以有的放矢的选择测试用例，而不用完全根据经验来取舍。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01040"/>
            <a:ext cx="8229600" cy="5391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流程分析法的步骤</a:t>
            </a:r>
          </a:p>
        </p:txBody>
      </p:sp>
      <p:sp>
        <p:nvSpPr>
          <p:cNvPr id="5" name="内容占位符 4"/>
          <p:cNvSpPr>
            <a:spLocks noGrp="1"/>
          </p:cNvSpPr>
          <p:nvPr>
            <p:ph idx="1"/>
          </p:nvPr>
        </p:nvSpPr>
        <p:spPr/>
        <p:txBody>
          <a:bodyPr>
            <a:normAutofit/>
          </a:bodyPr>
          <a:lstStyle/>
          <a:p>
            <a:pPr algn="just"/>
            <a:r>
              <a:rPr lang="zh-CN" altLang="en-US" sz="2400" dirty="0">
                <a:solidFill>
                  <a:srgbClr val="386698"/>
                </a:solidFill>
                <a:latin typeface="Franklin Gothic Book" panose="020B0503020102020204" pitchFamily="34" charset="0"/>
                <a:ea typeface="黑体" panose="02010609060101010101" pitchFamily="49" charset="-122"/>
              </a:rPr>
              <a:t>第一步：详细了解需求；</a:t>
            </a:r>
          </a:p>
          <a:p>
            <a:pPr algn="just"/>
            <a:endParaRPr lang="zh-CN" altLang="en-US" sz="2400"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386698"/>
                </a:solidFill>
                <a:latin typeface="Franklin Gothic Book" panose="020B0503020102020204" pitchFamily="34" charset="0"/>
                <a:ea typeface="黑体" panose="02010609060101010101" pitchFamily="49" charset="-122"/>
              </a:rPr>
              <a:t>第二步：根据需求说明或界面原型，找出业务流程的各个页面以及各页面之间的流转关系；</a:t>
            </a:r>
          </a:p>
          <a:p>
            <a:pPr algn="just"/>
            <a:endParaRPr lang="zh-CN" altLang="en-US" sz="2400"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92D050"/>
                </a:solidFill>
                <a:latin typeface="Franklin Gothic Book" panose="020B0503020102020204" pitchFamily="34" charset="0"/>
                <a:ea typeface="黑体" panose="02010609060101010101" pitchFamily="49" charset="-122"/>
              </a:rPr>
              <a:t>第三步：画出业务流程（产品经理使用Axure软件制作）；</a:t>
            </a:r>
          </a:p>
          <a:p>
            <a:pPr algn="just"/>
            <a:endParaRPr lang="zh-CN" altLang="en-US" sz="2400"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386698"/>
                </a:solidFill>
                <a:latin typeface="Franklin Gothic Book" panose="020B0503020102020204" pitchFamily="34" charset="0"/>
                <a:ea typeface="黑体" panose="02010609060101010101" pitchFamily="49" charset="-122"/>
              </a:rPr>
              <a:t>第四步：写用例，覆盖所有的路径分支。</a:t>
            </a:r>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1818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a:t>
            </a:r>
          </a:p>
        </p:txBody>
      </p:sp>
      <p:sp>
        <p:nvSpPr>
          <p:cNvPr id="6" name="内容占位符 5"/>
          <p:cNvSpPr>
            <a:spLocks noGrp="1"/>
          </p:cNvSpPr>
          <p:nvPr>
            <p:ph idx="1"/>
          </p:nvPr>
        </p:nvSpPr>
        <p:spPr/>
        <p:txBody>
          <a:bodyPr/>
          <a:lstStyle/>
          <a:p>
            <a:pPr algn="just"/>
            <a:r>
              <a:rPr lang="zh-CN" altLang="en-US" sz="2400">
                <a:solidFill>
                  <a:srgbClr val="386698"/>
                </a:solidFill>
                <a:latin typeface="Franklin Gothic Book" panose="020B0503020102020204" pitchFamily="34" charset="0"/>
                <a:ea typeface="黑体" panose="02010609060101010101" pitchFamily="49" charset="-122"/>
              </a:rPr>
              <a:t>一、详细了解需求；</a:t>
            </a:r>
          </a:p>
          <a:p>
            <a:pPr algn="just"/>
            <a:r>
              <a:rPr lang="zh-CN" altLang="en-US" sz="2400">
                <a:solidFill>
                  <a:srgbClr val="386698"/>
                </a:solidFill>
                <a:latin typeface="Franklin Gothic Book" panose="020B0503020102020204" pitchFamily="34" charset="0"/>
                <a:ea typeface="黑体" panose="02010609060101010101" pitchFamily="49" charset="-122"/>
              </a:rPr>
              <a:t>二、找出业务流程的各个页面以及各页面之间的流转关系；</a:t>
            </a:r>
          </a:p>
        </p:txBody>
      </p:sp>
      <p:sp>
        <p:nvSpPr>
          <p:cNvPr id="7" name="内容占位符 1"/>
          <p:cNvSpPr txBox="1"/>
          <p:nvPr/>
        </p:nvSpPr>
        <p:spPr>
          <a:xfrm>
            <a:off x="1242379" y="3036304"/>
            <a:ext cx="6181545" cy="2653036"/>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lvl="1"/>
            <a:r>
              <a:rPr lang="en-US" altLang="zh-CN" sz="1845" dirty="0"/>
              <a:t>1</a:t>
            </a:r>
            <a:r>
              <a:rPr lang="zh-CN" altLang="en-US" sz="1845" dirty="0"/>
              <a:t>、</a:t>
            </a:r>
            <a:r>
              <a:rPr lang="zh-CN" altLang="zh-CN" sz="1845" dirty="0"/>
              <a:t>用户向</a:t>
            </a:r>
            <a:r>
              <a:rPr lang="en-US" altLang="zh-CN" sz="1845" dirty="0"/>
              <a:t>ATM</a:t>
            </a:r>
            <a:r>
              <a:rPr lang="zh-CN" altLang="zh-CN" sz="1845" dirty="0"/>
              <a:t>取款机中插入银行卡</a:t>
            </a:r>
            <a:r>
              <a:rPr lang="en-US" altLang="zh-CN" sz="1845" dirty="0"/>
              <a:t>……</a:t>
            </a:r>
            <a:endParaRPr lang="zh-CN" altLang="zh-CN" sz="1845" dirty="0"/>
          </a:p>
          <a:p>
            <a:pPr lvl="1">
              <a:lnSpc>
                <a:spcPct val="140000"/>
              </a:lnSpc>
              <a:spcBef>
                <a:spcPts val="0"/>
              </a:spcBef>
            </a:pPr>
            <a:r>
              <a:rPr lang="en-US" altLang="zh-CN" sz="1845" dirty="0"/>
              <a:t>2</a:t>
            </a:r>
            <a:r>
              <a:rPr lang="zh-CN" altLang="en-US" sz="1845" dirty="0"/>
              <a:t>、</a:t>
            </a:r>
            <a:r>
              <a:rPr lang="zh-CN" altLang="zh-CN" sz="1845" dirty="0"/>
              <a:t>用户输入银行卡密码</a:t>
            </a:r>
            <a:r>
              <a:rPr lang="en-US" altLang="zh-CN" sz="1845" dirty="0"/>
              <a:t>……</a:t>
            </a:r>
            <a:endParaRPr lang="zh-CN" altLang="zh-CN" sz="1845" dirty="0"/>
          </a:p>
          <a:p>
            <a:pPr lvl="1">
              <a:lnSpc>
                <a:spcPct val="140000"/>
              </a:lnSpc>
              <a:spcBef>
                <a:spcPts val="0"/>
              </a:spcBef>
            </a:pPr>
            <a:r>
              <a:rPr lang="en-US" altLang="zh-CN" sz="1845" dirty="0"/>
              <a:t>3</a:t>
            </a:r>
            <a:r>
              <a:rPr lang="zh-CN" altLang="en-US" sz="1845" dirty="0"/>
              <a:t>、</a:t>
            </a:r>
            <a:r>
              <a:rPr lang="zh-CN" altLang="zh-CN" sz="1845" dirty="0"/>
              <a:t>用户输入取款金额</a:t>
            </a:r>
            <a:r>
              <a:rPr lang="en-US" altLang="zh-CN" sz="1845" dirty="0"/>
              <a:t>……</a:t>
            </a:r>
            <a:endParaRPr lang="zh-CN" altLang="zh-CN" sz="1845" dirty="0"/>
          </a:p>
          <a:p>
            <a:pPr lvl="1">
              <a:lnSpc>
                <a:spcPct val="140000"/>
              </a:lnSpc>
              <a:spcBef>
                <a:spcPts val="0"/>
              </a:spcBef>
            </a:pPr>
            <a:r>
              <a:rPr lang="en-US" altLang="zh-CN" sz="1845" dirty="0"/>
              <a:t>4</a:t>
            </a:r>
            <a:r>
              <a:rPr lang="zh-CN" altLang="en-US" sz="1845" dirty="0"/>
              <a:t>、</a:t>
            </a:r>
            <a:r>
              <a:rPr lang="zh-CN" altLang="zh-CN" sz="1845" dirty="0"/>
              <a:t>系统同步银行主机，点钞票，输出给用户并减去用户卡中相应数目的存款金额</a:t>
            </a:r>
            <a:r>
              <a:rPr lang="en-US" altLang="zh-CN" sz="1845" dirty="0"/>
              <a:t>……</a:t>
            </a:r>
          </a:p>
          <a:p>
            <a:pPr lvl="1">
              <a:lnSpc>
                <a:spcPct val="140000"/>
              </a:lnSpc>
              <a:spcBef>
                <a:spcPts val="0"/>
              </a:spcBef>
            </a:pPr>
            <a:r>
              <a:rPr lang="en-US" altLang="zh-CN" sz="1845" dirty="0"/>
              <a:t>5</a:t>
            </a:r>
            <a:r>
              <a:rPr lang="zh-CN" altLang="en-US" sz="1845" dirty="0"/>
              <a:t>、</a:t>
            </a:r>
            <a:r>
              <a:rPr lang="zh-CN" altLang="zh-CN" sz="1845" dirty="0"/>
              <a:t>用户取款，银行卡退卡</a:t>
            </a:r>
            <a:r>
              <a:rPr lang="en-US" altLang="zh-CN" sz="1845" dirty="0"/>
              <a:t>……</a:t>
            </a:r>
          </a:p>
          <a:p>
            <a:pPr lvl="1">
              <a:lnSpc>
                <a:spcPct val="140000"/>
              </a:lnSpc>
              <a:spcBef>
                <a:spcPts val="0"/>
              </a:spcBef>
            </a:pPr>
            <a:r>
              <a:rPr lang="en-US" altLang="zh-CN" sz="1845" dirty="0"/>
              <a:t>6</a:t>
            </a:r>
            <a:r>
              <a:rPr lang="zh-CN" altLang="en-US" sz="1845" dirty="0"/>
              <a:t>、</a:t>
            </a:r>
            <a:r>
              <a:rPr lang="en-US" altLang="zh-CN" sz="1845"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par>
                          <p:cTn id="8" fill="hold">
                            <p:stCondLst>
                              <p:cond delay="500"/>
                            </p:stCondLst>
                            <p:childTnLst>
                              <p:par>
                                <p:cTn id="9" presetID="10" presetClass="entr" presetSubtype="0" fill="hold" grpId="0" nodeType="afterEffect">
                                  <p:stCondLst>
                                    <p:cond delay="7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75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75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par>
                          <p:cTn id="20" fill="hold">
                            <p:stCondLst>
                              <p:cond delay="4250"/>
                            </p:stCondLst>
                            <p:childTnLst>
                              <p:par>
                                <p:cTn id="21" presetID="10" presetClass="entr" presetSubtype="0" fill="hold" grpId="0" nodeType="afterEffect">
                                  <p:stCondLst>
                                    <p:cond delay="75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childTnLst>
                          </p:cTn>
                        </p:par>
                        <p:par>
                          <p:cTn id="24" fill="hold">
                            <p:stCondLst>
                              <p:cond delay="5500"/>
                            </p:stCondLst>
                            <p:childTnLst>
                              <p:par>
                                <p:cTn id="25" presetID="10" presetClass="entr" presetSubtype="0" fill="hold" grpId="0" nodeType="afterEffect">
                                  <p:stCondLst>
                                    <p:cond delay="75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par>
                          <p:cTn id="28" fill="hold">
                            <p:stCondLst>
                              <p:cond delay="6750"/>
                            </p:stCondLst>
                            <p:childTnLst>
                              <p:par>
                                <p:cTn id="29" presetID="10" presetClass="entr" presetSubtype="0" fill="hold" grpId="0" nodeType="afterEffect">
                                  <p:stCondLst>
                                    <p:cond delay="75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5460" y="784860"/>
            <a:ext cx="8229600" cy="5810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使用ATM机取款正常流程</a:t>
            </a:r>
          </a:p>
        </p:txBody>
      </p:sp>
      <p:sp>
        <p:nvSpPr>
          <p:cNvPr id="4" name="TextBox 3"/>
          <p:cNvSpPr txBox="1"/>
          <p:nvPr/>
        </p:nvSpPr>
        <p:spPr>
          <a:xfrm>
            <a:off x="1055603" y="2235203"/>
            <a:ext cx="1065530" cy="304800"/>
          </a:xfrm>
          <a:prstGeom prst="rect">
            <a:avLst/>
          </a:prstGeom>
          <a:noFill/>
          <a:ln w="28575">
            <a:solidFill>
              <a:srgbClr val="7030A0"/>
            </a:solidFill>
          </a:ln>
        </p:spPr>
        <p:txBody>
          <a:bodyPr wrap="none" rtlCol="0">
            <a:spAutoFit/>
          </a:bodyPr>
          <a:lstStyle/>
          <a:p>
            <a:r>
              <a:rPr lang="zh-CN" altLang="en-US" sz="1385" dirty="0">
                <a:solidFill>
                  <a:srgbClr val="7030A0"/>
                </a:solidFill>
              </a:rPr>
              <a:t>插入银行卡</a:t>
            </a:r>
          </a:p>
        </p:txBody>
      </p:sp>
      <p:sp>
        <p:nvSpPr>
          <p:cNvPr id="5" name="TextBox 4"/>
          <p:cNvSpPr txBox="1"/>
          <p:nvPr/>
        </p:nvSpPr>
        <p:spPr>
          <a:xfrm>
            <a:off x="1171018" y="2981727"/>
            <a:ext cx="889000" cy="304800"/>
          </a:xfrm>
          <a:prstGeom prst="rect">
            <a:avLst/>
          </a:prstGeom>
          <a:noFill/>
          <a:ln w="28575">
            <a:solidFill>
              <a:srgbClr val="7030A0"/>
            </a:solidFill>
          </a:ln>
        </p:spPr>
        <p:txBody>
          <a:bodyPr wrap="none" rtlCol="0">
            <a:spAutoFit/>
          </a:bodyPr>
          <a:lstStyle/>
          <a:p>
            <a:r>
              <a:rPr lang="zh-CN" altLang="en-US" sz="1385" dirty="0">
                <a:solidFill>
                  <a:srgbClr val="7030A0"/>
                </a:solidFill>
              </a:rPr>
              <a:t>输入密码</a:t>
            </a:r>
          </a:p>
        </p:txBody>
      </p:sp>
      <p:sp>
        <p:nvSpPr>
          <p:cNvPr id="6" name="TextBox 5"/>
          <p:cNvSpPr txBox="1"/>
          <p:nvPr/>
        </p:nvSpPr>
        <p:spPr>
          <a:xfrm>
            <a:off x="3358547" y="2988099"/>
            <a:ext cx="177165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传送密码到银行主机</a:t>
            </a:r>
          </a:p>
        </p:txBody>
      </p:sp>
      <p:sp>
        <p:nvSpPr>
          <p:cNvPr id="7" name="TextBox 6"/>
          <p:cNvSpPr txBox="1"/>
          <p:nvPr/>
        </p:nvSpPr>
        <p:spPr>
          <a:xfrm>
            <a:off x="6328636" y="2841525"/>
            <a:ext cx="1778000" cy="609600"/>
          </a:xfrm>
          <a:prstGeom prst="diamond">
            <a:avLst/>
          </a:prstGeom>
          <a:noFill/>
          <a:ln w="28575">
            <a:solidFill>
              <a:srgbClr val="0070C0"/>
            </a:solidFill>
          </a:ln>
        </p:spPr>
        <p:txBody>
          <a:bodyPr wrap="none" rtlCol="0">
            <a:spAutoFit/>
          </a:bodyPr>
          <a:lstStyle/>
          <a:p>
            <a:r>
              <a:rPr lang="zh-CN" altLang="en-US" sz="1385" dirty="0">
                <a:solidFill>
                  <a:srgbClr val="0070C0"/>
                </a:solidFill>
              </a:rPr>
              <a:t>密码正确</a:t>
            </a:r>
          </a:p>
        </p:txBody>
      </p:sp>
      <p:sp>
        <p:nvSpPr>
          <p:cNvPr id="9" name="TextBox 8"/>
          <p:cNvSpPr txBox="1"/>
          <p:nvPr/>
        </p:nvSpPr>
        <p:spPr>
          <a:xfrm>
            <a:off x="3820212" y="2235203"/>
            <a:ext cx="106553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验证银行卡</a:t>
            </a:r>
          </a:p>
        </p:txBody>
      </p:sp>
      <p:sp>
        <p:nvSpPr>
          <p:cNvPr id="10" name="TextBox 9"/>
          <p:cNvSpPr txBox="1"/>
          <p:nvPr/>
        </p:nvSpPr>
        <p:spPr>
          <a:xfrm>
            <a:off x="940187" y="3855131"/>
            <a:ext cx="1242060" cy="518160"/>
          </a:xfrm>
          <a:prstGeom prst="rect">
            <a:avLst/>
          </a:prstGeom>
          <a:noFill/>
          <a:ln w="28575">
            <a:solidFill>
              <a:srgbClr val="7030A0"/>
            </a:solidFill>
          </a:ln>
        </p:spPr>
        <p:txBody>
          <a:bodyPr wrap="none" rtlCol="0">
            <a:spAutoFit/>
          </a:bodyPr>
          <a:lstStyle/>
          <a:p>
            <a:r>
              <a:rPr lang="zh-CN" altLang="en-US" sz="1385" dirty="0">
                <a:solidFill>
                  <a:srgbClr val="7030A0"/>
                </a:solidFill>
              </a:rPr>
              <a:t>选择“取款”</a:t>
            </a:r>
            <a:endParaRPr lang="en-US" altLang="zh-CN" sz="1385" dirty="0">
              <a:solidFill>
                <a:srgbClr val="7030A0"/>
              </a:solidFill>
            </a:endParaRPr>
          </a:p>
          <a:p>
            <a:r>
              <a:rPr lang="zh-CN" altLang="en-US" sz="1385" dirty="0">
                <a:solidFill>
                  <a:srgbClr val="7030A0"/>
                </a:solidFill>
              </a:rPr>
              <a:t>输入取款金额</a:t>
            </a:r>
          </a:p>
        </p:txBody>
      </p:sp>
      <p:sp>
        <p:nvSpPr>
          <p:cNvPr id="12" name="TextBox 11"/>
          <p:cNvSpPr txBox="1"/>
          <p:nvPr/>
        </p:nvSpPr>
        <p:spPr>
          <a:xfrm>
            <a:off x="3635759" y="4673699"/>
            <a:ext cx="141859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出钞和打印凭据</a:t>
            </a:r>
          </a:p>
        </p:txBody>
      </p:sp>
      <p:sp>
        <p:nvSpPr>
          <p:cNvPr id="14" name="TextBox 13"/>
          <p:cNvSpPr txBox="1"/>
          <p:nvPr/>
        </p:nvSpPr>
        <p:spPr>
          <a:xfrm>
            <a:off x="824769" y="4673699"/>
            <a:ext cx="1418590" cy="304800"/>
          </a:xfrm>
          <a:prstGeom prst="rect">
            <a:avLst/>
          </a:prstGeom>
          <a:noFill/>
          <a:ln w="28575">
            <a:solidFill>
              <a:srgbClr val="7030A0"/>
            </a:solidFill>
          </a:ln>
        </p:spPr>
        <p:txBody>
          <a:bodyPr wrap="none" rtlCol="0">
            <a:spAutoFit/>
          </a:bodyPr>
          <a:lstStyle/>
          <a:p>
            <a:r>
              <a:rPr lang="zh-CN" altLang="en-US" sz="1385" dirty="0">
                <a:solidFill>
                  <a:srgbClr val="7030A0"/>
                </a:solidFill>
              </a:rPr>
              <a:t>选择退出银行卡</a:t>
            </a:r>
          </a:p>
        </p:txBody>
      </p:sp>
      <p:sp>
        <p:nvSpPr>
          <p:cNvPr id="15" name="TextBox 14"/>
          <p:cNvSpPr txBox="1"/>
          <p:nvPr/>
        </p:nvSpPr>
        <p:spPr>
          <a:xfrm>
            <a:off x="3866590" y="5394164"/>
            <a:ext cx="106553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返回银行卡</a:t>
            </a:r>
          </a:p>
        </p:txBody>
      </p:sp>
      <p:cxnSp>
        <p:nvCxnSpPr>
          <p:cNvPr id="17" name="肘形连接符 16"/>
          <p:cNvCxnSpPr>
            <a:stCxn id="7" idx="2"/>
            <a:endCxn id="10" idx="0"/>
          </p:cNvCxnSpPr>
          <p:nvPr/>
        </p:nvCxnSpPr>
        <p:spPr>
          <a:xfrm rot="5400000">
            <a:off x="4187508" y="896938"/>
            <a:ext cx="403860" cy="5655945"/>
          </a:xfrm>
          <a:prstGeom prst="bentConnector3">
            <a:avLst>
              <a:gd name="adj1" fmla="val 4992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3"/>
            <a:endCxn id="6" idx="1"/>
          </p:cNvCxnSpPr>
          <p:nvPr/>
        </p:nvCxnSpPr>
        <p:spPr>
          <a:xfrm>
            <a:off x="2059952" y="3206100"/>
            <a:ext cx="129857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4" idx="3"/>
            <a:endCxn id="9" idx="1"/>
          </p:cNvCxnSpPr>
          <p:nvPr/>
        </p:nvCxnSpPr>
        <p:spPr>
          <a:xfrm>
            <a:off x="2121161" y="2459521"/>
            <a:ext cx="16992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肘形连接符 22"/>
          <p:cNvCxnSpPr>
            <a:stCxn id="9" idx="2"/>
            <a:endCxn id="5" idx="0"/>
          </p:cNvCxnSpPr>
          <p:nvPr/>
        </p:nvCxnSpPr>
        <p:spPr>
          <a:xfrm rot="5400000">
            <a:off x="2763203" y="1463993"/>
            <a:ext cx="441960" cy="2737485"/>
          </a:xfrm>
          <a:prstGeom prst="bentConnector3">
            <a:avLst>
              <a:gd name="adj1" fmla="val 49928"/>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箭头连接符 28"/>
          <p:cNvCxnSpPr>
            <a:stCxn id="6" idx="3"/>
            <a:endCxn id="7" idx="1"/>
          </p:cNvCxnSpPr>
          <p:nvPr/>
        </p:nvCxnSpPr>
        <p:spPr>
          <a:xfrm>
            <a:off x="5130117" y="3212275"/>
            <a:ext cx="1198245" cy="57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752413" y="3748536"/>
            <a:ext cx="1567180" cy="731520"/>
          </a:xfrm>
          <a:prstGeom prst="rect">
            <a:avLst/>
          </a:prstGeom>
          <a:noFill/>
          <a:ln w="28575">
            <a:solidFill>
              <a:schemeClr val="accent6">
                <a:lumMod val="75000"/>
              </a:schemeClr>
            </a:solidFill>
          </a:ln>
        </p:spPr>
        <p:txBody>
          <a:bodyPr wrap="none" rtlCol="0">
            <a:spAutoFit/>
          </a:bodyPr>
          <a:lstStyle/>
          <a:p>
            <a:pPr algn="just"/>
            <a:r>
              <a:rPr lang="zh-CN" altLang="en-US" sz="1385" dirty="0">
                <a:solidFill>
                  <a:schemeClr val="accent6">
                    <a:lumMod val="75000"/>
                  </a:schemeClr>
                </a:solidFill>
              </a:rPr>
              <a:t>系统校验金额</a:t>
            </a:r>
            <a:endParaRPr lang="en-US" altLang="zh-CN" sz="1385" dirty="0">
              <a:solidFill>
                <a:schemeClr val="accent6">
                  <a:lumMod val="75000"/>
                </a:schemeClr>
              </a:solidFill>
            </a:endParaRPr>
          </a:p>
          <a:p>
            <a:pPr algn="just"/>
            <a:r>
              <a:rPr lang="zh-CN" altLang="en-US" sz="1385" dirty="0">
                <a:solidFill>
                  <a:schemeClr val="accent6">
                    <a:lumMod val="75000"/>
                  </a:schemeClr>
                </a:solidFill>
              </a:rPr>
              <a:t>是否满足</a:t>
            </a:r>
            <a:r>
              <a:rPr lang="en-US" altLang="zh-CN" sz="1385" dirty="0">
                <a:solidFill>
                  <a:schemeClr val="accent6">
                    <a:lumMod val="75000"/>
                  </a:schemeClr>
                </a:solidFill>
              </a:rPr>
              <a:t>ATM</a:t>
            </a:r>
            <a:r>
              <a:rPr lang="zh-CN" altLang="en-US" sz="1385" dirty="0">
                <a:solidFill>
                  <a:schemeClr val="accent6">
                    <a:lumMod val="75000"/>
                  </a:schemeClr>
                </a:solidFill>
              </a:rPr>
              <a:t>要求</a:t>
            </a:r>
            <a:endParaRPr lang="en-US" altLang="zh-CN" sz="1385" dirty="0">
              <a:solidFill>
                <a:schemeClr val="accent6">
                  <a:lumMod val="75000"/>
                </a:schemeClr>
              </a:solidFill>
            </a:endParaRPr>
          </a:p>
          <a:p>
            <a:pPr algn="just"/>
            <a:r>
              <a:rPr lang="zh-CN" altLang="en-US" sz="1385" dirty="0">
                <a:solidFill>
                  <a:schemeClr val="accent6">
                    <a:lumMod val="75000"/>
                  </a:schemeClr>
                </a:solidFill>
              </a:rPr>
              <a:t>并同步银行主机</a:t>
            </a:r>
          </a:p>
        </p:txBody>
      </p:sp>
      <p:sp>
        <p:nvSpPr>
          <p:cNvPr id="39" name="TextBox 38"/>
          <p:cNvSpPr txBox="1"/>
          <p:nvPr/>
        </p:nvSpPr>
        <p:spPr>
          <a:xfrm>
            <a:off x="6540131" y="3821523"/>
            <a:ext cx="1778000" cy="609600"/>
          </a:xfrm>
          <a:prstGeom prst="diamond">
            <a:avLst/>
          </a:prstGeom>
          <a:noFill/>
          <a:ln w="28575">
            <a:solidFill>
              <a:srgbClr val="0070C0"/>
            </a:solidFill>
          </a:ln>
        </p:spPr>
        <p:txBody>
          <a:bodyPr wrap="none" rtlCol="0">
            <a:spAutoFit/>
          </a:bodyPr>
          <a:lstStyle/>
          <a:p>
            <a:pPr algn="ctr"/>
            <a:r>
              <a:rPr lang="zh-CN" altLang="en-US" sz="1385" dirty="0">
                <a:solidFill>
                  <a:srgbClr val="0070C0"/>
                </a:solidFill>
              </a:rPr>
              <a:t>余额充足</a:t>
            </a:r>
          </a:p>
        </p:txBody>
      </p:sp>
      <p:cxnSp>
        <p:nvCxnSpPr>
          <p:cNvPr id="40" name="直接箭头连接符 39"/>
          <p:cNvCxnSpPr>
            <a:stCxn id="10" idx="3"/>
            <a:endCxn id="38" idx="1"/>
          </p:cNvCxnSpPr>
          <p:nvPr/>
        </p:nvCxnSpPr>
        <p:spPr>
          <a:xfrm>
            <a:off x="2182711" y="4185734"/>
            <a:ext cx="15697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38" idx="3"/>
            <a:endCxn id="39" idx="1"/>
          </p:cNvCxnSpPr>
          <p:nvPr/>
        </p:nvCxnSpPr>
        <p:spPr>
          <a:xfrm>
            <a:off x="5319539" y="4185734"/>
            <a:ext cx="1220470" cy="1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12" idx="1"/>
            <a:endCxn id="14" idx="3"/>
          </p:cNvCxnSpPr>
          <p:nvPr/>
        </p:nvCxnSpPr>
        <p:spPr>
          <a:xfrm flipH="1">
            <a:off x="2243312" y="4897961"/>
            <a:ext cx="139255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肘形连接符 47"/>
          <p:cNvCxnSpPr>
            <a:stCxn id="39" idx="2"/>
            <a:endCxn id="12" idx="3"/>
          </p:cNvCxnSpPr>
          <p:nvPr/>
        </p:nvCxnSpPr>
        <p:spPr>
          <a:xfrm rot="5400000">
            <a:off x="6044248" y="3513138"/>
            <a:ext cx="394970" cy="2374265"/>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54" name="肘形连接符 53"/>
          <p:cNvCxnSpPr>
            <a:stCxn id="14" idx="2"/>
            <a:endCxn id="15" idx="0"/>
          </p:cNvCxnSpPr>
          <p:nvPr/>
        </p:nvCxnSpPr>
        <p:spPr>
          <a:xfrm rot="5400000" flipV="1">
            <a:off x="2758758" y="3825558"/>
            <a:ext cx="415925" cy="286512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 name="圆角矩形 1"/>
          <p:cNvSpPr/>
          <p:nvPr/>
        </p:nvSpPr>
        <p:spPr>
          <a:xfrm>
            <a:off x="392721" y="1688606"/>
            <a:ext cx="2631686" cy="4100652"/>
          </a:xfrm>
          <a:prstGeom prst="round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rgbClr val="7030A0"/>
              </a:solidFill>
            </a:endParaRPr>
          </a:p>
        </p:txBody>
      </p:sp>
      <p:sp>
        <p:nvSpPr>
          <p:cNvPr id="27" name="圆角矩形 26"/>
          <p:cNvSpPr/>
          <p:nvPr/>
        </p:nvSpPr>
        <p:spPr>
          <a:xfrm>
            <a:off x="778334" y="1798992"/>
            <a:ext cx="1939498" cy="332522"/>
          </a:xfrm>
          <a:prstGeom prst="round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85" b="1" dirty="0">
                <a:solidFill>
                  <a:srgbClr val="7030A0"/>
                </a:solidFill>
              </a:rPr>
              <a:t>用户</a:t>
            </a:r>
          </a:p>
        </p:txBody>
      </p:sp>
      <p:sp>
        <p:nvSpPr>
          <p:cNvPr id="28" name="圆角矩形 27"/>
          <p:cNvSpPr/>
          <p:nvPr/>
        </p:nvSpPr>
        <p:spPr>
          <a:xfrm>
            <a:off x="3214962" y="1688606"/>
            <a:ext cx="2631686" cy="4100652"/>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chemeClr val="accent6">
                  <a:lumMod val="75000"/>
                </a:schemeClr>
              </a:solidFill>
            </a:endParaRPr>
          </a:p>
        </p:txBody>
      </p:sp>
      <p:sp>
        <p:nvSpPr>
          <p:cNvPr id="30" name="圆角矩形 29"/>
          <p:cNvSpPr/>
          <p:nvPr/>
        </p:nvSpPr>
        <p:spPr>
          <a:xfrm>
            <a:off x="3600574" y="1798992"/>
            <a:ext cx="1939498" cy="332522"/>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385" b="1" dirty="0">
                <a:solidFill>
                  <a:schemeClr val="accent6">
                    <a:lumMod val="75000"/>
                  </a:schemeClr>
                </a:solidFill>
              </a:rPr>
              <a:t>ATM</a:t>
            </a:r>
            <a:r>
              <a:rPr lang="zh-CN" altLang="en-US" sz="1385" b="1" dirty="0">
                <a:solidFill>
                  <a:schemeClr val="accent6">
                    <a:lumMod val="75000"/>
                  </a:schemeClr>
                </a:solidFill>
              </a:rPr>
              <a:t>机</a:t>
            </a:r>
          </a:p>
        </p:txBody>
      </p:sp>
      <p:sp>
        <p:nvSpPr>
          <p:cNvPr id="31" name="圆角矩形 30"/>
          <p:cNvSpPr/>
          <p:nvPr/>
        </p:nvSpPr>
        <p:spPr>
          <a:xfrm>
            <a:off x="6103565" y="1688606"/>
            <a:ext cx="2631686" cy="4100652"/>
          </a:xfrm>
          <a:prstGeom prst="round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rgbClr val="0070C0"/>
              </a:solidFill>
            </a:endParaRPr>
          </a:p>
        </p:txBody>
      </p:sp>
      <p:sp>
        <p:nvSpPr>
          <p:cNvPr id="32" name="圆角矩形 31"/>
          <p:cNvSpPr/>
          <p:nvPr/>
        </p:nvSpPr>
        <p:spPr>
          <a:xfrm>
            <a:off x="6489177" y="1798992"/>
            <a:ext cx="1939498" cy="332522"/>
          </a:xfrm>
          <a:prstGeom prst="round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85" b="1" dirty="0">
                <a:solidFill>
                  <a:srgbClr val="0070C0"/>
                </a:solidFill>
              </a:rPr>
              <a:t>银行主机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4500"/>
                            </p:stCondLst>
                            <p:childTnLst>
                              <p:par>
                                <p:cTn id="17" presetID="10" presetClass="entr" presetSubtype="0" fill="hold" nodeType="afterEffect">
                                  <p:stCondLst>
                                    <p:cond delay="10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7500"/>
                            </p:stCondLst>
                            <p:childTnLst>
                              <p:par>
                                <p:cTn id="25" presetID="10" presetClass="entr" presetSubtype="0" fill="hold" nodeType="afterEffect">
                                  <p:stCondLst>
                                    <p:cond delay="10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9000"/>
                            </p:stCondLst>
                            <p:childTnLst>
                              <p:par>
                                <p:cTn id="29" presetID="10" presetClass="entr" presetSubtype="0" fill="hold" grpId="0" nodeType="afterEffect">
                                  <p:stCondLst>
                                    <p:cond delay="10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10500"/>
                            </p:stCondLst>
                            <p:childTnLst>
                              <p:par>
                                <p:cTn id="33" presetID="10" presetClass="entr" presetSubtype="0" fill="hold" nodeType="afterEffect">
                                  <p:stCondLst>
                                    <p:cond delay="10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par>
                          <p:cTn id="36" fill="hold">
                            <p:stCondLst>
                              <p:cond delay="12000"/>
                            </p:stCondLst>
                            <p:childTnLst>
                              <p:par>
                                <p:cTn id="37" presetID="10" presetClass="entr" presetSubtype="0" fill="hold" grpId="0" nodeType="afterEffect">
                                  <p:stCondLst>
                                    <p:cond delay="10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13500"/>
                            </p:stCondLst>
                            <p:childTnLst>
                              <p:par>
                                <p:cTn id="41" presetID="10" presetClass="entr" presetSubtype="0" fill="hold" nodeType="after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15000"/>
                            </p:stCondLst>
                            <p:childTnLst>
                              <p:par>
                                <p:cTn id="45" presetID="10" presetClass="entr" presetSubtype="0" fill="hold" grpId="0" nodeType="afterEffect">
                                  <p:stCondLst>
                                    <p:cond delay="100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16500"/>
                            </p:stCondLst>
                            <p:childTnLst>
                              <p:par>
                                <p:cTn id="49" presetID="10" presetClass="entr" presetSubtype="0" fill="hold" nodeType="afterEffect">
                                  <p:stCondLst>
                                    <p:cond delay="100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par>
                          <p:cTn id="52" fill="hold">
                            <p:stCondLst>
                              <p:cond delay="18000"/>
                            </p:stCondLst>
                            <p:childTnLst>
                              <p:par>
                                <p:cTn id="53" presetID="10" presetClass="entr" presetSubtype="0" fill="hold" grpId="0" nodeType="afterEffect">
                                  <p:stCondLst>
                                    <p:cond delay="100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par>
                          <p:cTn id="56" fill="hold">
                            <p:stCondLst>
                              <p:cond delay="19500"/>
                            </p:stCondLst>
                            <p:childTnLst>
                              <p:par>
                                <p:cTn id="57" presetID="10" presetClass="entr" presetSubtype="0" fill="hold" nodeType="afterEffect">
                                  <p:stCondLst>
                                    <p:cond delay="100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childTnLst>
                          </p:cTn>
                        </p:par>
                        <p:par>
                          <p:cTn id="60" fill="hold">
                            <p:stCondLst>
                              <p:cond delay="21000"/>
                            </p:stCondLst>
                            <p:childTnLst>
                              <p:par>
                                <p:cTn id="61" presetID="10" presetClass="entr" presetSubtype="0" fill="hold" grpId="0" nodeType="afterEffect">
                                  <p:stCondLst>
                                    <p:cond delay="100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par>
                          <p:cTn id="64" fill="hold">
                            <p:stCondLst>
                              <p:cond delay="22500"/>
                            </p:stCondLst>
                            <p:childTnLst>
                              <p:par>
                                <p:cTn id="65" presetID="10" presetClass="entr" presetSubtype="0" fill="hold" nodeType="afterEffect">
                                  <p:stCondLst>
                                    <p:cond delay="100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24000"/>
                            </p:stCondLst>
                            <p:childTnLst>
                              <p:par>
                                <p:cTn id="69" presetID="10" presetClass="entr" presetSubtype="0" fill="hold" grpId="0" nodeType="afterEffect">
                                  <p:stCondLst>
                                    <p:cond delay="100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childTnLst>
                          </p:cTn>
                        </p:par>
                        <p:par>
                          <p:cTn id="72" fill="hold">
                            <p:stCondLst>
                              <p:cond delay="25500"/>
                            </p:stCondLst>
                            <p:childTnLst>
                              <p:par>
                                <p:cTn id="73" presetID="10" presetClass="entr" presetSubtype="0" fill="hold" nodeType="afterEffect">
                                  <p:stCondLst>
                                    <p:cond delay="100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childTnLst>
                          </p:cTn>
                        </p:par>
                        <p:par>
                          <p:cTn id="76" fill="hold">
                            <p:stCondLst>
                              <p:cond delay="27000"/>
                            </p:stCondLst>
                            <p:childTnLst>
                              <p:par>
                                <p:cTn id="77" presetID="10" presetClass="entr" presetSubtype="0" fill="hold" grpId="0" nodeType="afterEffect">
                                  <p:stCondLst>
                                    <p:cond delay="100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childTnLst>
                          </p:cTn>
                        </p:par>
                        <p:par>
                          <p:cTn id="80" fill="hold">
                            <p:stCondLst>
                              <p:cond delay="28500"/>
                            </p:stCondLst>
                            <p:childTnLst>
                              <p:par>
                                <p:cTn id="81" presetID="10" presetClass="entr" presetSubtype="0" fill="hold" nodeType="afterEffect">
                                  <p:stCondLst>
                                    <p:cond delay="100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childTnLst>
                          </p:cTn>
                        </p:par>
                        <p:par>
                          <p:cTn id="84" fill="hold">
                            <p:stCondLst>
                              <p:cond delay="30000"/>
                            </p:stCondLst>
                            <p:childTnLst>
                              <p:par>
                                <p:cTn id="85" presetID="10" presetClass="entr" presetSubtype="0" fill="hold" grpId="0" nodeType="afterEffect">
                                  <p:stCondLst>
                                    <p:cond delay="100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par>
                          <p:cTn id="88" fill="hold">
                            <p:stCondLst>
                              <p:cond delay="31500"/>
                            </p:stCondLst>
                            <p:childTnLst>
                              <p:par>
                                <p:cTn id="89" presetID="10" presetClass="entr" presetSubtype="0"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500"/>
                                        <p:tgtEl>
                                          <p:spTgt spid="2"/>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500" fill="hold"/>
                                        <p:tgtEl>
                                          <p:spTgt spid="27"/>
                                        </p:tgtEl>
                                        <p:attrNameLst>
                                          <p:attrName>ppt_w</p:attrName>
                                        </p:attrNameLst>
                                      </p:cBhvr>
                                      <p:tavLst>
                                        <p:tav tm="0">
                                          <p:val>
                                            <p:fltVal val="0"/>
                                          </p:val>
                                        </p:tav>
                                        <p:tav tm="100000">
                                          <p:val>
                                            <p:strVal val="#ppt_w"/>
                                          </p:val>
                                        </p:tav>
                                      </p:tavLst>
                                    </p:anim>
                                    <p:anim calcmode="lin" valueType="num">
                                      <p:cBhvr>
                                        <p:cTn id="106" dur="500" fill="hold"/>
                                        <p:tgtEl>
                                          <p:spTgt spid="27"/>
                                        </p:tgtEl>
                                        <p:attrNameLst>
                                          <p:attrName>ppt_h</p:attrName>
                                        </p:attrNameLst>
                                      </p:cBhvr>
                                      <p:tavLst>
                                        <p:tav tm="0">
                                          <p:val>
                                            <p:fltVal val="0"/>
                                          </p:val>
                                        </p:tav>
                                        <p:tav tm="100000">
                                          <p:val>
                                            <p:strVal val="#ppt_h"/>
                                          </p:val>
                                        </p:tav>
                                      </p:tavLst>
                                    </p:anim>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p:cTn id="112" dur="500" fill="hold"/>
                                        <p:tgtEl>
                                          <p:spTgt spid="30"/>
                                        </p:tgtEl>
                                        <p:attrNameLst>
                                          <p:attrName>ppt_w</p:attrName>
                                        </p:attrNameLst>
                                      </p:cBhvr>
                                      <p:tavLst>
                                        <p:tav tm="0">
                                          <p:val>
                                            <p:fltVal val="0"/>
                                          </p:val>
                                        </p:tav>
                                        <p:tav tm="100000">
                                          <p:val>
                                            <p:strVal val="#ppt_w"/>
                                          </p:val>
                                        </p:tav>
                                      </p:tavLst>
                                    </p:anim>
                                    <p:anim calcmode="lin" valueType="num">
                                      <p:cBhvr>
                                        <p:cTn id="113" dur="500" fill="hold"/>
                                        <p:tgtEl>
                                          <p:spTgt spid="30"/>
                                        </p:tgtEl>
                                        <p:attrNameLst>
                                          <p:attrName>ppt_h</p:attrName>
                                        </p:attrNameLst>
                                      </p:cBhvr>
                                      <p:tavLst>
                                        <p:tav tm="0">
                                          <p:val>
                                            <p:fltVal val="0"/>
                                          </p:val>
                                        </p:tav>
                                        <p:tav tm="100000">
                                          <p:val>
                                            <p:strVal val="#ppt_h"/>
                                          </p:val>
                                        </p:tav>
                                      </p:tavLst>
                                    </p:anim>
                                    <p:animEffect transition="in" filter="fade">
                                      <p:cBhvr>
                                        <p:cTn id="114" dur="500"/>
                                        <p:tgtEl>
                                          <p:spTgt spid="30"/>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500" fill="hold"/>
                                        <p:tgtEl>
                                          <p:spTgt spid="32"/>
                                        </p:tgtEl>
                                        <p:attrNameLst>
                                          <p:attrName>ppt_w</p:attrName>
                                        </p:attrNameLst>
                                      </p:cBhvr>
                                      <p:tavLst>
                                        <p:tav tm="0">
                                          <p:val>
                                            <p:fltVal val="0"/>
                                          </p:val>
                                        </p:tav>
                                        <p:tav tm="100000">
                                          <p:val>
                                            <p:strVal val="#ppt_w"/>
                                          </p:val>
                                        </p:tav>
                                      </p:tavLst>
                                    </p:anim>
                                    <p:anim calcmode="lin" valueType="num">
                                      <p:cBhvr>
                                        <p:cTn id="120" dur="500" fill="hold"/>
                                        <p:tgtEl>
                                          <p:spTgt spid="32"/>
                                        </p:tgtEl>
                                        <p:attrNameLst>
                                          <p:attrName>ppt_h</p:attrName>
                                        </p:attrNameLst>
                                      </p:cBhvr>
                                      <p:tavLst>
                                        <p:tav tm="0">
                                          <p:val>
                                            <p:fltVal val="0"/>
                                          </p:val>
                                        </p:tav>
                                        <p:tav tm="100000">
                                          <p:val>
                                            <p:strVal val="#ppt_h"/>
                                          </p:val>
                                        </p:tav>
                                      </p:tavLst>
                                    </p:anim>
                                    <p:animEffect transition="in" filter="fade">
                                      <p:cBhvr>
                                        <p:cTn id="1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9" grpId="0" bldLvl="0" animBg="1"/>
      <p:bldP spid="10" grpId="0" bldLvl="0" animBg="1"/>
      <p:bldP spid="12" grpId="0" bldLvl="0" animBg="1"/>
      <p:bldP spid="14" grpId="0" bldLvl="0" animBg="1"/>
      <p:bldP spid="15" grpId="0" bldLvl="0" animBg="1"/>
      <p:bldP spid="38" grpId="0" bldLvl="0" animBg="1"/>
      <p:bldP spid="39" grpId="0" bldLvl="0" animBg="1"/>
      <p:bldP spid="2" grpId="0" bldLvl="0" animBg="1"/>
      <p:bldP spid="27" grpId="0" bldLvl="0" animBg="1"/>
      <p:bldP spid="28" grpId="0" bldLvl="0" animBg="1"/>
      <p:bldP spid="30" grpId="0" bldLvl="0" animBg="1"/>
      <p:bldP spid="31" grpId="0" bldLvl="0" animBg="1"/>
      <p:bldP spid="32"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005"/>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a:t>
            </a:r>
            <a:endParaRPr lang="zh-CN" altLang="en-US" dirty="0"/>
          </a:p>
        </p:txBody>
      </p:sp>
      <p:sp>
        <p:nvSpPr>
          <p:cNvPr id="2" name="内容占位符 1"/>
          <p:cNvSpPr>
            <a:spLocks noGrp="1"/>
          </p:cNvSpPr>
          <p:nvPr>
            <p:ph idx="1"/>
          </p:nvPr>
        </p:nvSpPr>
        <p:spPr/>
        <p:txBody>
          <a:bodyPr>
            <a:normAutofit/>
          </a:bodyPr>
          <a:lstStyle/>
          <a:p>
            <a:pPr algn="just"/>
            <a:r>
              <a:rPr lang="zh-CN" altLang="en-US" sz="2400">
                <a:solidFill>
                  <a:srgbClr val="386698"/>
                </a:solidFill>
                <a:latin typeface="Franklin Gothic Book" panose="020B0503020102020204" pitchFamily="34" charset="0"/>
                <a:ea typeface="黑体" panose="02010609060101010101" pitchFamily="49" charset="-122"/>
              </a:rPr>
              <a:t>第四步：用例设计写用例，覆盖所有的路径分支。</a:t>
            </a:r>
          </a:p>
          <a:p>
            <a:pPr lvl="1" algn="just">
              <a:lnSpc>
                <a:spcPct val="140000"/>
              </a:lnSpc>
            </a:pPr>
            <a:r>
              <a:rPr lang="zh-CN" altLang="en-US" sz="2000">
                <a:solidFill>
                  <a:srgbClr val="386698"/>
                </a:solidFill>
                <a:latin typeface="Franklin Gothic Book" panose="020B0503020102020204" pitchFamily="34" charset="0"/>
                <a:ea typeface="黑体" panose="02010609060101010101" pitchFamily="49" charset="-122"/>
              </a:rPr>
              <a:t>需求描述及流程图中，ATM取款机的提示信息对应于测试用例中的预期输出部分，用户的操作对应测试用例中的测试步骤部分。原则是一条有效路径使用一个测试用例覆盖。</a:t>
            </a:r>
          </a:p>
          <a:p>
            <a:pPr lvl="1" algn="just"/>
            <a:endParaRPr lang="zh-CN" altLang="en-US" sz="200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1079966" y="3743192"/>
            <a:ext cx="6982967" cy="2383076"/>
          </a:xfrm>
          <a:prstGeom prst="roundRect">
            <a:avLst/>
          </a:prstGeom>
        </p:spPr>
        <p:style>
          <a:lnRef idx="1">
            <a:schemeClr val="accent1"/>
          </a:lnRef>
          <a:fillRef idx="2">
            <a:schemeClr val="accent1"/>
          </a:fillRef>
          <a:effectRef idx="1">
            <a:schemeClr val="accent1"/>
          </a:effectRef>
          <a:fontRef idx="minor">
            <a:schemeClr val="dk1"/>
          </a:fontRef>
        </p:style>
        <p:txBody>
          <a:bodyPr vert="horz" lIns="70376" tIns="35188" rIns="70376" bIns="35188" rtlCol="0">
            <a:normAutofit fontScale="55000" lnSpcReduction="20000"/>
          </a:bodyPr>
          <a:lstStyle>
            <a:lvl1pPr marL="457200" indent="-457200" algn="l" defTabSz="914400" rtl="0" eaLnBrk="1" latinLnBrk="0" hangingPunct="1">
              <a:lnSpc>
                <a:spcPct val="120000"/>
              </a:lnSpc>
              <a:spcBef>
                <a:spcPct val="20000"/>
              </a:spcBef>
              <a:buClr>
                <a:schemeClr val="accent3">
                  <a:lumMod val="75000"/>
                </a:schemeClr>
              </a:buClr>
              <a:buFont typeface="Wingdings" panose="05000000000000000000" pitchFamily="2" charset="2"/>
              <a:buChar char="l"/>
              <a:defRPr sz="2400" b="1" kern="1200">
                <a:solidFill>
                  <a:schemeClr val="tx1"/>
                </a:solidFill>
                <a:latin typeface="+mn-lt"/>
                <a:ea typeface="+mn-ea"/>
                <a:cs typeface="+mn-cs"/>
              </a:defRPr>
            </a:lvl1pPr>
            <a:lvl2pPr marL="742950" indent="-285750" algn="l" defTabSz="914400" rtl="0" eaLnBrk="1" latinLnBrk="0" hangingPunct="1">
              <a:lnSpc>
                <a:spcPct val="120000"/>
              </a:lnSpc>
              <a:spcBef>
                <a:spcPct val="20000"/>
              </a:spcBef>
              <a:buClr>
                <a:schemeClr val="accent3">
                  <a:lumMod val="75000"/>
                </a:schemeClr>
              </a:buClr>
              <a:buFont typeface="Wingdings" panose="05000000000000000000" pitchFamily="2" charset="2"/>
              <a:buChar char="Ø"/>
              <a:defRPr sz="2000" kern="1200">
                <a:solidFill>
                  <a:schemeClr val="tx1"/>
                </a:solidFill>
                <a:latin typeface="+mn-lt"/>
                <a:ea typeface="+mn-ea"/>
                <a:cs typeface="+mn-cs"/>
              </a:defRPr>
            </a:lvl2pPr>
            <a:lvl3pPr marL="1143000" indent="-228600" algn="l" defTabSz="914400" rtl="0" eaLnBrk="1" latinLnBrk="0" hangingPunct="1">
              <a:lnSpc>
                <a:spcPct val="120000"/>
              </a:lnSpc>
              <a:spcBef>
                <a:spcPct val="20000"/>
              </a:spcBef>
              <a:buClr>
                <a:schemeClr val="accent3">
                  <a:lumMod val="75000"/>
                </a:schemeClr>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lnSpc>
                <a:spcPct val="140000"/>
              </a:lnSpc>
              <a:spcAft>
                <a:spcPct val="0"/>
              </a:spcAft>
              <a:buClr>
                <a:srgbClr val="77933C"/>
              </a:buClr>
              <a:buNone/>
            </a:pPr>
            <a:r>
              <a:rPr lang="zh-CN" altLang="en-US" sz="3385" b="0" dirty="0"/>
              <a:t>　　依据业务流程图确定测试路径，即需要测试的业务流程。其主要包含三个方面：</a:t>
            </a: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a</a:t>
            </a:r>
            <a:r>
              <a:rPr lang="zh-CN" altLang="en-US" sz="2465" dirty="0">
                <a:solidFill>
                  <a:srgbClr val="FF0000"/>
                </a:solidFill>
                <a:latin typeface="微软雅黑" panose="020B0503020204020204" pitchFamily="34" charset="-122"/>
                <a:ea typeface="微软雅黑" panose="020B0503020204020204" pitchFamily="34" charset="-122"/>
              </a:rPr>
              <a:t>）正常流程，取款成功（基本流程）：对应一次性取款成功；</a:t>
            </a: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b</a:t>
            </a:r>
            <a:r>
              <a:rPr lang="zh-CN" altLang="en-US" sz="2465" dirty="0">
                <a:solidFill>
                  <a:srgbClr val="FF0000"/>
                </a:solidFill>
                <a:latin typeface="微软雅黑" panose="020B0503020204020204" pitchFamily="34" charset="-122"/>
                <a:ea typeface="微软雅黑" panose="020B0503020204020204" pitchFamily="34" charset="-122"/>
              </a:rPr>
              <a:t>）异常流程，取款失败（分支流程）：对应取款失败，包括退卡、吞卡；</a:t>
            </a: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c</a:t>
            </a:r>
            <a:r>
              <a:rPr lang="zh-CN" altLang="en-US" sz="2465" dirty="0">
                <a:solidFill>
                  <a:srgbClr val="FF0000"/>
                </a:solidFill>
                <a:latin typeface="微软雅黑" panose="020B0503020204020204" pitchFamily="34" charset="-122"/>
                <a:ea typeface="微软雅黑" panose="020B0503020204020204" pitchFamily="34" charset="-122"/>
              </a:rPr>
              <a:t>）异常流程，取款成功（循环流程）：对应取款中间出现意外，比如密码输入错误，但是最终成功取钱的情况</a:t>
            </a:r>
            <a:r>
              <a:rPr lang="zh-CN" altLang="en-US" sz="2465"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 calcmode="lin" valueType="num">
                                      <p:cBhvr>
                                        <p:cTn id="3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p:cTn id="39"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0095"/>
            <a:ext cx="8229600" cy="5556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操作流程</a:t>
            </a:r>
          </a:p>
        </p:txBody>
      </p:sp>
      <p:grpSp>
        <p:nvGrpSpPr>
          <p:cNvPr id="4" name="Group 23"/>
          <p:cNvGrpSpPr/>
          <p:nvPr/>
        </p:nvGrpSpPr>
        <p:grpSpPr bwMode="auto">
          <a:xfrm>
            <a:off x="6310379" y="1315733"/>
            <a:ext cx="617538" cy="248982"/>
            <a:chOff x="1373" y="240"/>
            <a:chExt cx="720" cy="299"/>
          </a:xfrm>
        </p:grpSpPr>
        <p:sp>
          <p:nvSpPr>
            <p:cNvPr id="5" name="AutoShape 4"/>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6" name="Text Box 5"/>
            <p:cNvSpPr txBox="1">
              <a:spLocks noChangeArrowheads="1"/>
            </p:cNvSpPr>
            <p:nvPr/>
          </p:nvSpPr>
          <p:spPr bwMode="auto">
            <a:xfrm>
              <a:off x="1517" y="288"/>
              <a:ext cx="54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t>开始</a:t>
              </a:r>
            </a:p>
          </p:txBody>
        </p:sp>
      </p:grpSp>
      <p:grpSp>
        <p:nvGrpSpPr>
          <p:cNvPr id="7" name="Group 24"/>
          <p:cNvGrpSpPr/>
          <p:nvPr/>
        </p:nvGrpSpPr>
        <p:grpSpPr bwMode="auto">
          <a:xfrm>
            <a:off x="6145991" y="1716829"/>
            <a:ext cx="961456" cy="239822"/>
            <a:chOff x="1229" y="816"/>
            <a:chExt cx="1121" cy="288"/>
          </a:xfrm>
        </p:grpSpPr>
        <p:sp>
          <p:nvSpPr>
            <p:cNvPr id="8" name="AutoShape 6"/>
            <p:cNvSpPr>
              <a:spLocks noChangeArrowheads="1"/>
            </p:cNvSpPr>
            <p:nvPr/>
          </p:nvSpPr>
          <p:spPr bwMode="auto">
            <a:xfrm>
              <a:off x="1229" y="816"/>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9" name="Text Box 7"/>
            <p:cNvSpPr txBox="1">
              <a:spLocks noChangeArrowheads="1"/>
            </p:cNvSpPr>
            <p:nvPr/>
          </p:nvSpPr>
          <p:spPr bwMode="auto">
            <a:xfrm>
              <a:off x="1325" y="825"/>
              <a:ext cx="102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t>插入银行卡</a:t>
              </a:r>
            </a:p>
          </p:txBody>
        </p:sp>
      </p:grpSp>
      <p:grpSp>
        <p:nvGrpSpPr>
          <p:cNvPr id="10" name="Group 28"/>
          <p:cNvGrpSpPr/>
          <p:nvPr/>
        </p:nvGrpSpPr>
        <p:grpSpPr bwMode="auto">
          <a:xfrm>
            <a:off x="6062716" y="2117090"/>
            <a:ext cx="1111784" cy="401096"/>
            <a:chOff x="1085" y="2352"/>
            <a:chExt cx="1296" cy="480"/>
          </a:xfrm>
        </p:grpSpPr>
        <p:sp>
          <p:nvSpPr>
            <p:cNvPr id="11" name="AutoShape 27"/>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12" name="Text Box 9"/>
            <p:cNvSpPr txBox="1">
              <a:spLocks noChangeArrowheads="1"/>
            </p:cNvSpPr>
            <p:nvPr/>
          </p:nvSpPr>
          <p:spPr bwMode="auto">
            <a:xfrm>
              <a:off x="1325" y="244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t>验证银行卡</a:t>
              </a:r>
            </a:p>
          </p:txBody>
        </p:sp>
      </p:grpSp>
      <p:grpSp>
        <p:nvGrpSpPr>
          <p:cNvPr id="13" name="Group 29"/>
          <p:cNvGrpSpPr/>
          <p:nvPr/>
        </p:nvGrpSpPr>
        <p:grpSpPr bwMode="auto">
          <a:xfrm>
            <a:off x="5280789" y="2478911"/>
            <a:ext cx="947396" cy="248982"/>
            <a:chOff x="4013" y="2160"/>
            <a:chExt cx="1104" cy="299"/>
          </a:xfrm>
        </p:grpSpPr>
        <p:sp>
          <p:nvSpPr>
            <p:cNvPr id="14" name="AutoShape 10"/>
            <p:cNvSpPr>
              <a:spLocks noChangeArrowheads="1"/>
            </p:cNvSpPr>
            <p:nvPr/>
          </p:nvSpPr>
          <p:spPr bwMode="auto">
            <a:xfrm>
              <a:off x="4013" y="2160"/>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15" name="Text Box 11"/>
            <p:cNvSpPr txBox="1">
              <a:spLocks noChangeArrowheads="1"/>
            </p:cNvSpPr>
            <p:nvPr/>
          </p:nvSpPr>
          <p:spPr bwMode="auto">
            <a:xfrm>
              <a:off x="4205" y="2208"/>
              <a:ext cx="91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t>输入密码</a:t>
              </a:r>
            </a:p>
          </p:txBody>
        </p:sp>
      </p:grpSp>
      <p:grpSp>
        <p:nvGrpSpPr>
          <p:cNvPr id="16" name="Group 42"/>
          <p:cNvGrpSpPr/>
          <p:nvPr/>
        </p:nvGrpSpPr>
        <p:grpSpPr bwMode="auto">
          <a:xfrm>
            <a:off x="4002453" y="3240159"/>
            <a:ext cx="975515" cy="249014"/>
            <a:chOff x="5645" y="3072"/>
            <a:chExt cx="1136" cy="298"/>
          </a:xfrm>
        </p:grpSpPr>
        <p:sp>
          <p:nvSpPr>
            <p:cNvPr id="17" name="AutoShape 12"/>
            <p:cNvSpPr>
              <a:spLocks noChangeArrowheads="1"/>
            </p:cNvSpPr>
            <p:nvPr/>
          </p:nvSpPr>
          <p:spPr bwMode="auto">
            <a:xfrm>
              <a:off x="5645" y="3072"/>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18" name="Text Box 13"/>
            <p:cNvSpPr txBox="1">
              <a:spLocks noChangeArrowheads="1"/>
            </p:cNvSpPr>
            <p:nvPr/>
          </p:nvSpPr>
          <p:spPr bwMode="auto">
            <a:xfrm>
              <a:off x="5741" y="3120"/>
              <a:ext cx="10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进入主界面</a:t>
              </a:r>
            </a:p>
          </p:txBody>
        </p:sp>
      </p:grpSp>
      <p:grpSp>
        <p:nvGrpSpPr>
          <p:cNvPr id="19" name="Group 56"/>
          <p:cNvGrpSpPr/>
          <p:nvPr/>
        </p:nvGrpSpPr>
        <p:grpSpPr bwMode="auto">
          <a:xfrm>
            <a:off x="3915933" y="3640419"/>
            <a:ext cx="1112866" cy="249040"/>
            <a:chOff x="4392" y="528"/>
            <a:chExt cx="1296" cy="297"/>
          </a:xfrm>
        </p:grpSpPr>
        <p:sp>
          <p:nvSpPr>
            <p:cNvPr id="20" name="AutoShape 16"/>
            <p:cNvSpPr>
              <a:spLocks noChangeArrowheads="1"/>
            </p:cNvSpPr>
            <p:nvPr/>
          </p:nvSpPr>
          <p:spPr bwMode="auto">
            <a:xfrm>
              <a:off x="4397" y="528"/>
              <a:ext cx="120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21" name="Text Box 17"/>
            <p:cNvSpPr txBox="1">
              <a:spLocks noChangeArrowheads="1"/>
            </p:cNvSpPr>
            <p:nvPr/>
          </p:nvSpPr>
          <p:spPr bwMode="auto">
            <a:xfrm>
              <a:off x="4392" y="576"/>
              <a:ext cx="12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选择“取款”和金额</a:t>
              </a:r>
            </a:p>
          </p:txBody>
        </p:sp>
      </p:grpSp>
      <p:sp>
        <p:nvSpPr>
          <p:cNvPr id="22" name="Line 22"/>
          <p:cNvSpPr>
            <a:spLocks noChangeShapeType="1"/>
          </p:cNvSpPr>
          <p:nvPr/>
        </p:nvSpPr>
        <p:spPr bwMode="auto">
          <a:xfrm>
            <a:off x="6599141" y="1555555"/>
            <a:ext cx="0" cy="16127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23" name="Line 26"/>
          <p:cNvSpPr>
            <a:spLocks noChangeShapeType="1"/>
          </p:cNvSpPr>
          <p:nvPr/>
        </p:nvSpPr>
        <p:spPr bwMode="auto">
          <a:xfrm>
            <a:off x="6599141" y="1956652"/>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24" name="Group 88"/>
          <p:cNvGrpSpPr/>
          <p:nvPr/>
        </p:nvGrpSpPr>
        <p:grpSpPr bwMode="auto">
          <a:xfrm>
            <a:off x="7875313" y="2478911"/>
            <a:ext cx="1236156" cy="248982"/>
            <a:chOff x="5261" y="1632"/>
            <a:chExt cx="1440" cy="299"/>
          </a:xfrm>
        </p:grpSpPr>
        <p:sp>
          <p:nvSpPr>
            <p:cNvPr id="25" name="AutoShape 30"/>
            <p:cNvSpPr>
              <a:spLocks noChangeArrowheads="1"/>
            </p:cNvSpPr>
            <p:nvPr/>
          </p:nvSpPr>
          <p:spPr bwMode="auto">
            <a:xfrm>
              <a:off x="5261" y="1632"/>
              <a:ext cx="144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26" name="Text Box 31"/>
            <p:cNvSpPr txBox="1">
              <a:spLocks noChangeArrowheads="1"/>
            </p:cNvSpPr>
            <p:nvPr/>
          </p:nvSpPr>
          <p:spPr bwMode="auto">
            <a:xfrm>
              <a:off x="5453" y="1680"/>
              <a:ext cx="120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提示错误、退卡</a:t>
              </a:r>
            </a:p>
          </p:txBody>
        </p:sp>
      </p:grpSp>
      <p:grpSp>
        <p:nvGrpSpPr>
          <p:cNvPr id="27" name="Group 39"/>
          <p:cNvGrpSpPr/>
          <p:nvPr/>
        </p:nvGrpSpPr>
        <p:grpSpPr bwMode="auto">
          <a:xfrm>
            <a:off x="5197514" y="2879172"/>
            <a:ext cx="1112865" cy="401096"/>
            <a:chOff x="1085" y="2352"/>
            <a:chExt cx="1296" cy="480"/>
          </a:xfrm>
        </p:grpSpPr>
        <p:sp>
          <p:nvSpPr>
            <p:cNvPr id="28" name="AutoShape 40"/>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29" name="Text Box 41"/>
            <p:cNvSpPr txBox="1">
              <a:spLocks noChangeArrowheads="1"/>
            </p:cNvSpPr>
            <p:nvPr/>
          </p:nvSpPr>
          <p:spPr bwMode="auto">
            <a:xfrm>
              <a:off x="1325" y="244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验证密码</a:t>
              </a:r>
            </a:p>
          </p:txBody>
        </p:sp>
      </p:grpSp>
      <p:grpSp>
        <p:nvGrpSpPr>
          <p:cNvPr id="30" name="Group 55"/>
          <p:cNvGrpSpPr/>
          <p:nvPr/>
        </p:nvGrpSpPr>
        <p:grpSpPr bwMode="auto">
          <a:xfrm>
            <a:off x="6187088" y="3240159"/>
            <a:ext cx="905217" cy="249014"/>
            <a:chOff x="2189" y="3216"/>
            <a:chExt cx="1056" cy="298"/>
          </a:xfrm>
        </p:grpSpPr>
        <p:sp>
          <p:nvSpPr>
            <p:cNvPr id="31" name="AutoShape 43"/>
            <p:cNvSpPr>
              <a:spLocks noChangeArrowheads="1"/>
            </p:cNvSpPr>
            <p:nvPr/>
          </p:nvSpPr>
          <p:spPr bwMode="auto">
            <a:xfrm>
              <a:off x="2189" y="3216"/>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32" name="Text Box 44"/>
            <p:cNvSpPr txBox="1">
              <a:spLocks noChangeArrowheads="1"/>
            </p:cNvSpPr>
            <p:nvPr/>
          </p:nvSpPr>
          <p:spPr bwMode="auto">
            <a:xfrm>
              <a:off x="2333" y="3264"/>
              <a:ext cx="8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提示错误</a:t>
              </a:r>
            </a:p>
          </p:txBody>
        </p:sp>
      </p:grpSp>
      <p:sp>
        <p:nvSpPr>
          <p:cNvPr id="33" name="Line 45"/>
          <p:cNvSpPr>
            <a:spLocks noChangeShapeType="1"/>
          </p:cNvSpPr>
          <p:nvPr/>
        </p:nvSpPr>
        <p:spPr bwMode="auto">
          <a:xfrm>
            <a:off x="5733939" y="2317638"/>
            <a:ext cx="32877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4" name="Line 46"/>
          <p:cNvSpPr>
            <a:spLocks noChangeShapeType="1"/>
          </p:cNvSpPr>
          <p:nvPr/>
        </p:nvSpPr>
        <p:spPr bwMode="auto">
          <a:xfrm>
            <a:off x="5733939" y="2317638"/>
            <a:ext cx="0" cy="16127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5" name="Line 47"/>
          <p:cNvSpPr>
            <a:spLocks noChangeShapeType="1"/>
          </p:cNvSpPr>
          <p:nvPr/>
        </p:nvSpPr>
        <p:spPr bwMode="auto">
          <a:xfrm>
            <a:off x="7174499" y="2317638"/>
            <a:ext cx="1319433"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6" name="Line 48"/>
          <p:cNvSpPr>
            <a:spLocks noChangeShapeType="1"/>
          </p:cNvSpPr>
          <p:nvPr/>
        </p:nvSpPr>
        <p:spPr bwMode="auto">
          <a:xfrm>
            <a:off x="8493932" y="2317638"/>
            <a:ext cx="0" cy="161274"/>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7" name="Line 49"/>
          <p:cNvSpPr>
            <a:spLocks noChangeShapeType="1"/>
          </p:cNvSpPr>
          <p:nvPr/>
        </p:nvSpPr>
        <p:spPr bwMode="auto">
          <a:xfrm>
            <a:off x="8493932" y="2718734"/>
            <a:ext cx="0" cy="240658"/>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8" name="Line 50"/>
          <p:cNvSpPr>
            <a:spLocks noChangeShapeType="1"/>
          </p:cNvSpPr>
          <p:nvPr/>
        </p:nvSpPr>
        <p:spPr bwMode="auto">
          <a:xfrm>
            <a:off x="5733939" y="2718734"/>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9" name="Line 51"/>
          <p:cNvSpPr>
            <a:spLocks noChangeShapeType="1"/>
          </p:cNvSpPr>
          <p:nvPr/>
        </p:nvSpPr>
        <p:spPr bwMode="auto">
          <a:xfrm>
            <a:off x="4456685" y="3079720"/>
            <a:ext cx="7408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0" name="Line 52"/>
          <p:cNvSpPr>
            <a:spLocks noChangeShapeType="1"/>
          </p:cNvSpPr>
          <p:nvPr/>
        </p:nvSpPr>
        <p:spPr bwMode="auto">
          <a:xfrm>
            <a:off x="4456685" y="3079720"/>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1" name="Line 53"/>
          <p:cNvSpPr>
            <a:spLocks noChangeShapeType="1"/>
          </p:cNvSpPr>
          <p:nvPr/>
        </p:nvSpPr>
        <p:spPr bwMode="auto">
          <a:xfrm>
            <a:off x="6310379" y="3079720"/>
            <a:ext cx="329859"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2" name="Line 54"/>
          <p:cNvSpPr>
            <a:spLocks noChangeShapeType="1"/>
          </p:cNvSpPr>
          <p:nvPr/>
        </p:nvSpPr>
        <p:spPr bwMode="auto">
          <a:xfrm>
            <a:off x="6640238" y="3079720"/>
            <a:ext cx="0" cy="160439"/>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3" name="Line 57"/>
          <p:cNvSpPr>
            <a:spLocks noChangeShapeType="1"/>
          </p:cNvSpPr>
          <p:nvPr/>
        </p:nvSpPr>
        <p:spPr bwMode="auto">
          <a:xfrm>
            <a:off x="4456685" y="3480816"/>
            <a:ext cx="0" cy="15960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44" name="Group 58"/>
          <p:cNvGrpSpPr/>
          <p:nvPr/>
        </p:nvGrpSpPr>
        <p:grpSpPr bwMode="auto">
          <a:xfrm>
            <a:off x="6104893" y="3640419"/>
            <a:ext cx="1111784" cy="401096"/>
            <a:chOff x="1085" y="2352"/>
            <a:chExt cx="1296" cy="480"/>
          </a:xfrm>
        </p:grpSpPr>
        <p:sp>
          <p:nvSpPr>
            <p:cNvPr id="45" name="AutoShape 59"/>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46" name="Text Box 60"/>
            <p:cNvSpPr txBox="1">
              <a:spLocks noChangeArrowheads="1"/>
            </p:cNvSpPr>
            <p:nvPr/>
          </p:nvSpPr>
          <p:spPr bwMode="auto">
            <a:xfrm>
              <a:off x="1325" y="2448"/>
              <a:ext cx="9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判断到</a:t>
              </a:r>
              <a:r>
                <a:rPr lang="en-US" altLang="zh-CN" sz="770"/>
                <a:t>3</a:t>
              </a:r>
              <a:r>
                <a:rPr lang="zh-CN" altLang="en-US" sz="770"/>
                <a:t>次</a:t>
              </a:r>
            </a:p>
          </p:txBody>
        </p:sp>
      </p:grpSp>
      <p:sp>
        <p:nvSpPr>
          <p:cNvPr id="47" name="Line 61"/>
          <p:cNvSpPr>
            <a:spLocks noChangeShapeType="1"/>
          </p:cNvSpPr>
          <p:nvPr/>
        </p:nvSpPr>
        <p:spPr bwMode="auto">
          <a:xfrm>
            <a:off x="6640238" y="3480816"/>
            <a:ext cx="0" cy="159602"/>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8" name="Line 62"/>
          <p:cNvSpPr>
            <a:spLocks noChangeShapeType="1"/>
          </p:cNvSpPr>
          <p:nvPr/>
        </p:nvSpPr>
        <p:spPr bwMode="auto">
          <a:xfrm>
            <a:off x="4456684" y="3881912"/>
            <a:ext cx="18030" cy="24024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0" name="Line 66"/>
          <p:cNvSpPr>
            <a:spLocks noChangeShapeType="1"/>
          </p:cNvSpPr>
          <p:nvPr/>
        </p:nvSpPr>
        <p:spPr bwMode="auto">
          <a:xfrm>
            <a:off x="7216678" y="3840967"/>
            <a:ext cx="28768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1" name="Line 67"/>
          <p:cNvSpPr>
            <a:spLocks noChangeShapeType="1"/>
          </p:cNvSpPr>
          <p:nvPr/>
        </p:nvSpPr>
        <p:spPr bwMode="auto">
          <a:xfrm flipV="1">
            <a:off x="7504357" y="2598405"/>
            <a:ext cx="0" cy="124256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2" name="Line 68"/>
          <p:cNvSpPr>
            <a:spLocks noChangeShapeType="1"/>
          </p:cNvSpPr>
          <p:nvPr/>
        </p:nvSpPr>
        <p:spPr bwMode="auto">
          <a:xfrm flipH="1">
            <a:off x="6187088" y="2598405"/>
            <a:ext cx="131727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3" name="Line 69"/>
          <p:cNvSpPr>
            <a:spLocks noChangeShapeType="1"/>
          </p:cNvSpPr>
          <p:nvPr/>
        </p:nvSpPr>
        <p:spPr bwMode="auto">
          <a:xfrm>
            <a:off x="5947723" y="3840967"/>
            <a:ext cx="329858"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4" name="Line 70"/>
          <p:cNvSpPr>
            <a:spLocks noChangeShapeType="1"/>
          </p:cNvSpPr>
          <p:nvPr/>
        </p:nvSpPr>
        <p:spPr bwMode="auto">
          <a:xfrm>
            <a:off x="5947723" y="3840967"/>
            <a:ext cx="0" cy="161275"/>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55" name="Group 71"/>
          <p:cNvGrpSpPr/>
          <p:nvPr/>
        </p:nvGrpSpPr>
        <p:grpSpPr bwMode="auto">
          <a:xfrm>
            <a:off x="5494574" y="4002241"/>
            <a:ext cx="906299" cy="248982"/>
            <a:chOff x="3629" y="1824"/>
            <a:chExt cx="1056" cy="299"/>
          </a:xfrm>
        </p:grpSpPr>
        <p:sp>
          <p:nvSpPr>
            <p:cNvPr id="56" name="AutoShape 72"/>
            <p:cNvSpPr>
              <a:spLocks noChangeArrowheads="1"/>
            </p:cNvSpPr>
            <p:nvPr/>
          </p:nvSpPr>
          <p:spPr bwMode="auto">
            <a:xfrm>
              <a:off x="3629" y="1824"/>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57" name="Text Box 73"/>
            <p:cNvSpPr txBox="1">
              <a:spLocks noChangeArrowheads="1"/>
            </p:cNvSpPr>
            <p:nvPr/>
          </p:nvSpPr>
          <p:spPr bwMode="auto">
            <a:xfrm>
              <a:off x="3917" y="1872"/>
              <a:ext cx="6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吞卡</a:t>
              </a:r>
            </a:p>
          </p:txBody>
        </p:sp>
      </p:grpSp>
      <p:sp>
        <p:nvSpPr>
          <p:cNvPr id="58" name="Text Box 75"/>
          <p:cNvSpPr txBox="1">
            <a:spLocks noChangeArrowheads="1"/>
          </p:cNvSpPr>
          <p:nvPr/>
        </p:nvSpPr>
        <p:spPr bwMode="auto">
          <a:xfrm>
            <a:off x="5692842" y="2124610"/>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成功</a:t>
            </a:r>
          </a:p>
        </p:txBody>
      </p:sp>
      <p:sp>
        <p:nvSpPr>
          <p:cNvPr id="59" name="Text Box 76"/>
          <p:cNvSpPr txBox="1">
            <a:spLocks noChangeArrowheads="1"/>
          </p:cNvSpPr>
          <p:nvPr/>
        </p:nvSpPr>
        <p:spPr bwMode="auto">
          <a:xfrm>
            <a:off x="7298872" y="2117090"/>
            <a:ext cx="617538"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不成功</a:t>
            </a:r>
          </a:p>
        </p:txBody>
      </p:sp>
      <p:grpSp>
        <p:nvGrpSpPr>
          <p:cNvPr id="60" name="Group 77"/>
          <p:cNvGrpSpPr/>
          <p:nvPr/>
        </p:nvGrpSpPr>
        <p:grpSpPr bwMode="auto">
          <a:xfrm>
            <a:off x="8205171" y="2959391"/>
            <a:ext cx="617538" cy="249014"/>
            <a:chOff x="1373" y="240"/>
            <a:chExt cx="720" cy="298"/>
          </a:xfrm>
        </p:grpSpPr>
        <p:sp>
          <p:nvSpPr>
            <p:cNvPr id="61" name="AutoShape 78"/>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62" name="Text Box 79"/>
            <p:cNvSpPr txBox="1">
              <a:spLocks noChangeArrowheads="1"/>
            </p:cNvSpPr>
            <p:nvPr/>
          </p:nvSpPr>
          <p:spPr bwMode="auto">
            <a:xfrm>
              <a:off x="1517" y="2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结束</a:t>
              </a:r>
            </a:p>
          </p:txBody>
        </p:sp>
      </p:grpSp>
      <p:sp>
        <p:nvSpPr>
          <p:cNvPr id="63" name="Text Box 80"/>
          <p:cNvSpPr txBox="1">
            <a:spLocks noChangeArrowheads="1"/>
          </p:cNvSpPr>
          <p:nvPr/>
        </p:nvSpPr>
        <p:spPr bwMode="auto">
          <a:xfrm>
            <a:off x="4703267" y="2879172"/>
            <a:ext cx="45315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正确</a:t>
            </a:r>
          </a:p>
        </p:txBody>
      </p:sp>
      <p:sp>
        <p:nvSpPr>
          <p:cNvPr id="64" name="Text Box 81"/>
          <p:cNvSpPr txBox="1">
            <a:spLocks noChangeArrowheads="1"/>
          </p:cNvSpPr>
          <p:nvPr/>
        </p:nvSpPr>
        <p:spPr bwMode="auto">
          <a:xfrm>
            <a:off x="6228185" y="2886692"/>
            <a:ext cx="671613"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不正确</a:t>
            </a:r>
          </a:p>
        </p:txBody>
      </p:sp>
      <p:sp>
        <p:nvSpPr>
          <p:cNvPr id="65" name="Text Box 82"/>
          <p:cNvSpPr txBox="1">
            <a:spLocks noChangeArrowheads="1"/>
          </p:cNvSpPr>
          <p:nvPr/>
        </p:nvSpPr>
        <p:spPr bwMode="auto">
          <a:xfrm>
            <a:off x="5653908" y="3601145"/>
            <a:ext cx="492083"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到</a:t>
            </a:r>
            <a:r>
              <a:rPr lang="en-US" altLang="zh-CN" sz="770">
                <a:solidFill>
                  <a:schemeClr val="hlink"/>
                </a:solidFill>
              </a:rPr>
              <a:t>3</a:t>
            </a:r>
            <a:r>
              <a:rPr lang="zh-CN" altLang="en-US" sz="770">
                <a:solidFill>
                  <a:schemeClr val="hlink"/>
                </a:solidFill>
              </a:rPr>
              <a:t>次</a:t>
            </a:r>
          </a:p>
        </p:txBody>
      </p:sp>
      <p:sp>
        <p:nvSpPr>
          <p:cNvPr id="66" name="Text Box 83"/>
          <p:cNvSpPr txBox="1">
            <a:spLocks noChangeArrowheads="1"/>
          </p:cNvSpPr>
          <p:nvPr/>
        </p:nvSpPr>
        <p:spPr bwMode="auto">
          <a:xfrm>
            <a:off x="7010112" y="3601145"/>
            <a:ext cx="77111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未到</a:t>
            </a:r>
            <a:r>
              <a:rPr lang="en-US" altLang="zh-CN" sz="770"/>
              <a:t>3</a:t>
            </a:r>
            <a:r>
              <a:rPr lang="zh-CN" altLang="en-US" sz="770"/>
              <a:t>次</a:t>
            </a:r>
          </a:p>
        </p:txBody>
      </p:sp>
      <p:sp>
        <p:nvSpPr>
          <p:cNvPr id="67" name="Line 84"/>
          <p:cNvSpPr>
            <a:spLocks noChangeShapeType="1"/>
          </p:cNvSpPr>
          <p:nvPr/>
        </p:nvSpPr>
        <p:spPr bwMode="auto">
          <a:xfrm>
            <a:off x="5947723" y="4242063"/>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68" name="Group 85"/>
          <p:cNvGrpSpPr/>
          <p:nvPr/>
        </p:nvGrpSpPr>
        <p:grpSpPr bwMode="auto">
          <a:xfrm>
            <a:off x="5658962" y="4402501"/>
            <a:ext cx="634842" cy="249014"/>
            <a:chOff x="1373" y="240"/>
            <a:chExt cx="739" cy="298"/>
          </a:xfrm>
        </p:grpSpPr>
        <p:sp>
          <p:nvSpPr>
            <p:cNvPr id="69" name="AutoShape 86"/>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70" name="Text Box 87"/>
            <p:cNvSpPr txBox="1">
              <a:spLocks noChangeArrowheads="1"/>
            </p:cNvSpPr>
            <p:nvPr/>
          </p:nvSpPr>
          <p:spPr bwMode="auto">
            <a:xfrm>
              <a:off x="1517" y="288"/>
              <a:ext cx="5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结束</a:t>
              </a:r>
            </a:p>
          </p:txBody>
        </p:sp>
      </p:grpSp>
      <p:sp>
        <p:nvSpPr>
          <p:cNvPr id="73" name="AutoShape 6"/>
          <p:cNvSpPr>
            <a:spLocks noChangeArrowheads="1"/>
          </p:cNvSpPr>
          <p:nvPr/>
        </p:nvSpPr>
        <p:spPr bwMode="auto">
          <a:xfrm>
            <a:off x="3733345" y="4115244"/>
            <a:ext cx="1523891" cy="320877"/>
          </a:xfrm>
          <a:prstGeom prst="diamond">
            <a:avLst/>
          </a:prstGeom>
          <a:solidFill>
            <a:srgbClr val="A9C5ED"/>
          </a:solidFill>
          <a:ln w="9525">
            <a:solidFill>
              <a:schemeClr val="tx1"/>
            </a:solidFill>
            <a:miter lim="800000"/>
          </a:ln>
        </p:spPr>
        <p:txBody>
          <a:bodyPr wrap="none" anchor="ctr"/>
          <a:lstStyle/>
          <a:p>
            <a:pPr algn="ctr"/>
            <a:r>
              <a:rPr lang="zh-CN" altLang="en-US" sz="770" b="1" dirty="0"/>
              <a:t>验证账户余额</a:t>
            </a:r>
          </a:p>
        </p:txBody>
      </p:sp>
      <p:sp>
        <p:nvSpPr>
          <p:cNvPr id="77" name="AutoShape 10"/>
          <p:cNvSpPr>
            <a:spLocks noChangeArrowheads="1"/>
          </p:cNvSpPr>
          <p:nvPr/>
        </p:nvSpPr>
        <p:spPr bwMode="auto">
          <a:xfrm>
            <a:off x="66116" y="5139738"/>
            <a:ext cx="1219113" cy="240658"/>
          </a:xfrm>
          <a:prstGeom prst="flowChartAlternateProcess">
            <a:avLst/>
          </a:prstGeom>
          <a:solidFill>
            <a:srgbClr val="A9C5ED"/>
          </a:solidFill>
          <a:ln w="9525">
            <a:solidFill>
              <a:schemeClr val="tx1"/>
            </a:solidFill>
            <a:miter lim="800000"/>
          </a:ln>
        </p:spPr>
        <p:txBody>
          <a:bodyPr wrap="none" anchor="ctr"/>
          <a:lstStyle/>
          <a:p>
            <a:r>
              <a:rPr lang="zh-CN" altLang="en-US" sz="770" b="1" dirty="0"/>
              <a:t>更新账户余额、出钞</a:t>
            </a:r>
          </a:p>
        </p:txBody>
      </p:sp>
      <p:sp>
        <p:nvSpPr>
          <p:cNvPr id="82" name="AutoShape 17"/>
          <p:cNvSpPr>
            <a:spLocks noChangeArrowheads="1"/>
          </p:cNvSpPr>
          <p:nvPr/>
        </p:nvSpPr>
        <p:spPr bwMode="auto">
          <a:xfrm>
            <a:off x="332418" y="5527681"/>
            <a:ext cx="692678" cy="239822"/>
          </a:xfrm>
          <a:prstGeom prst="flowChartAlternateProcess">
            <a:avLst/>
          </a:prstGeom>
          <a:solidFill>
            <a:srgbClr val="A9C5ED"/>
          </a:solidFill>
          <a:ln w="9525">
            <a:solidFill>
              <a:schemeClr val="tx1"/>
            </a:solidFill>
            <a:miter lim="800000"/>
          </a:ln>
        </p:spPr>
        <p:txBody>
          <a:bodyPr wrap="none" anchor="ctr"/>
          <a:lstStyle/>
          <a:p>
            <a:r>
              <a:rPr lang="zh-CN" altLang="en-US" sz="770" b="1" dirty="0"/>
              <a:t>返回主界面</a:t>
            </a:r>
          </a:p>
        </p:txBody>
      </p:sp>
      <p:sp>
        <p:nvSpPr>
          <p:cNvPr id="88" name="AutoShape 26"/>
          <p:cNvSpPr>
            <a:spLocks noChangeArrowheads="1"/>
          </p:cNvSpPr>
          <p:nvPr/>
        </p:nvSpPr>
        <p:spPr bwMode="auto">
          <a:xfrm>
            <a:off x="4867121" y="5357806"/>
            <a:ext cx="969749" cy="239822"/>
          </a:xfrm>
          <a:prstGeom prst="flowChartAlternateProcess">
            <a:avLst/>
          </a:prstGeom>
          <a:solidFill>
            <a:srgbClr val="A9C5ED"/>
          </a:solidFill>
          <a:ln w="9525">
            <a:solidFill>
              <a:schemeClr val="tx1"/>
            </a:solidFill>
            <a:miter lim="800000"/>
          </a:ln>
        </p:spPr>
        <p:txBody>
          <a:bodyPr wrap="none" anchor="ctr"/>
          <a:lstStyle/>
          <a:p>
            <a:r>
              <a:rPr lang="zh-CN" altLang="en-US" sz="770" b="1" dirty="0">
                <a:solidFill>
                  <a:schemeClr val="hlink"/>
                </a:solidFill>
              </a:rPr>
              <a:t>提示错误、退卡</a:t>
            </a:r>
          </a:p>
        </p:txBody>
      </p:sp>
      <p:sp>
        <p:nvSpPr>
          <p:cNvPr id="91" name="AutoShape 30"/>
          <p:cNvSpPr>
            <a:spLocks noChangeArrowheads="1"/>
          </p:cNvSpPr>
          <p:nvPr/>
        </p:nvSpPr>
        <p:spPr bwMode="auto">
          <a:xfrm>
            <a:off x="2836696" y="5952068"/>
            <a:ext cx="617297" cy="240658"/>
          </a:xfrm>
          <a:prstGeom prst="flowChartAlternateProcess">
            <a:avLst/>
          </a:prstGeom>
          <a:solidFill>
            <a:srgbClr val="A9C5ED"/>
          </a:solidFill>
          <a:ln w="9525">
            <a:solidFill>
              <a:schemeClr val="tx1"/>
            </a:solidFill>
            <a:miter lim="800000"/>
          </a:ln>
        </p:spPr>
        <p:txBody>
          <a:bodyPr wrap="none" anchor="ctr"/>
          <a:lstStyle/>
          <a:p>
            <a:pPr algn="ctr"/>
            <a:r>
              <a:rPr lang="zh-CN" altLang="en-US" sz="770" b="1" dirty="0"/>
              <a:t>结束</a:t>
            </a:r>
          </a:p>
        </p:txBody>
      </p:sp>
      <p:sp>
        <p:nvSpPr>
          <p:cNvPr id="94" name="Text Box 33"/>
          <p:cNvSpPr txBox="1">
            <a:spLocks noChangeArrowheads="1"/>
          </p:cNvSpPr>
          <p:nvPr/>
        </p:nvSpPr>
        <p:spPr bwMode="auto">
          <a:xfrm>
            <a:off x="3362390" y="4082656"/>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满足</a:t>
            </a:r>
          </a:p>
        </p:txBody>
      </p:sp>
      <p:sp>
        <p:nvSpPr>
          <p:cNvPr id="95" name="Text Box 34"/>
          <p:cNvSpPr txBox="1">
            <a:spLocks noChangeArrowheads="1"/>
          </p:cNvSpPr>
          <p:nvPr/>
        </p:nvSpPr>
        <p:spPr bwMode="auto">
          <a:xfrm>
            <a:off x="4966721" y="4032324"/>
            <a:ext cx="498728"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不满足</a:t>
            </a:r>
          </a:p>
        </p:txBody>
      </p:sp>
      <p:sp>
        <p:nvSpPr>
          <p:cNvPr id="100" name="AutoShape 42"/>
          <p:cNvSpPr>
            <a:spLocks noChangeArrowheads="1"/>
          </p:cNvSpPr>
          <p:nvPr/>
        </p:nvSpPr>
        <p:spPr bwMode="auto">
          <a:xfrm>
            <a:off x="1137740" y="4836382"/>
            <a:ext cx="1662427" cy="401096"/>
          </a:xfrm>
          <a:prstGeom prst="diamond">
            <a:avLst/>
          </a:prstGeom>
          <a:solidFill>
            <a:srgbClr val="A9C5ED"/>
          </a:solidFill>
          <a:ln w="9525">
            <a:solidFill>
              <a:schemeClr val="tx1"/>
            </a:solidFill>
            <a:miter lim="800000"/>
          </a:ln>
        </p:spPr>
        <p:txBody>
          <a:bodyPr wrap="none" anchor="ctr"/>
          <a:lstStyle/>
          <a:p>
            <a:pPr algn="ctr"/>
            <a:r>
              <a:rPr lang="en-US" altLang="zh-CN" sz="770" b="1" dirty="0"/>
              <a:t>ATM</a:t>
            </a:r>
            <a:r>
              <a:rPr lang="zh-CN" altLang="en-US" sz="770" b="1" dirty="0"/>
              <a:t>机余额是否够用</a:t>
            </a:r>
          </a:p>
        </p:txBody>
      </p:sp>
      <p:sp>
        <p:nvSpPr>
          <p:cNvPr id="104" name="Text Box 46"/>
          <p:cNvSpPr txBox="1">
            <a:spLocks noChangeArrowheads="1"/>
          </p:cNvSpPr>
          <p:nvPr/>
        </p:nvSpPr>
        <p:spPr bwMode="auto">
          <a:xfrm>
            <a:off x="807882" y="4843902"/>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够用</a:t>
            </a:r>
          </a:p>
        </p:txBody>
      </p:sp>
      <p:sp>
        <p:nvSpPr>
          <p:cNvPr id="106" name="AutoShape 51"/>
          <p:cNvSpPr>
            <a:spLocks noChangeArrowheads="1"/>
          </p:cNvSpPr>
          <p:nvPr/>
        </p:nvSpPr>
        <p:spPr bwMode="auto">
          <a:xfrm>
            <a:off x="2580464" y="4475396"/>
            <a:ext cx="1523891" cy="320877"/>
          </a:xfrm>
          <a:prstGeom prst="diamond">
            <a:avLst/>
          </a:prstGeom>
          <a:solidFill>
            <a:srgbClr val="A9C5ED"/>
          </a:solidFill>
          <a:ln w="9525">
            <a:solidFill>
              <a:schemeClr val="tx1"/>
            </a:solidFill>
            <a:miter lim="800000"/>
          </a:ln>
        </p:spPr>
        <p:txBody>
          <a:bodyPr wrap="none" anchor="ctr"/>
          <a:lstStyle/>
          <a:p>
            <a:r>
              <a:rPr lang="zh-CN" altLang="en-US" sz="770" b="1" dirty="0"/>
              <a:t>验证总取款金额</a:t>
            </a:r>
          </a:p>
        </p:txBody>
      </p:sp>
      <p:sp>
        <p:nvSpPr>
          <p:cNvPr id="110" name="Text Box 57"/>
          <p:cNvSpPr txBox="1">
            <a:spLocks noChangeArrowheads="1"/>
          </p:cNvSpPr>
          <p:nvPr/>
        </p:nvSpPr>
        <p:spPr bwMode="auto">
          <a:xfrm>
            <a:off x="2291703" y="4442806"/>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满足</a:t>
            </a:r>
          </a:p>
        </p:txBody>
      </p:sp>
      <p:sp>
        <p:nvSpPr>
          <p:cNvPr id="113" name="Text Box 60"/>
          <p:cNvSpPr txBox="1">
            <a:spLocks noChangeArrowheads="1"/>
          </p:cNvSpPr>
          <p:nvPr/>
        </p:nvSpPr>
        <p:spPr bwMode="auto">
          <a:xfrm>
            <a:off x="4161821" y="4461297"/>
            <a:ext cx="57644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不满足</a:t>
            </a:r>
          </a:p>
        </p:txBody>
      </p:sp>
      <p:sp>
        <p:nvSpPr>
          <p:cNvPr id="114" name="Text Box 61"/>
          <p:cNvSpPr txBox="1">
            <a:spLocks noChangeArrowheads="1"/>
          </p:cNvSpPr>
          <p:nvPr/>
        </p:nvSpPr>
        <p:spPr bwMode="auto">
          <a:xfrm>
            <a:off x="3033614" y="4848404"/>
            <a:ext cx="601315"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不够用</a:t>
            </a:r>
          </a:p>
        </p:txBody>
      </p:sp>
      <p:cxnSp>
        <p:nvCxnSpPr>
          <p:cNvPr id="117" name="肘形连接符 116"/>
          <p:cNvCxnSpPr>
            <a:stCxn id="88" idx="2"/>
            <a:endCxn id="91" idx="0"/>
          </p:cNvCxnSpPr>
          <p:nvPr/>
        </p:nvCxnSpPr>
        <p:spPr>
          <a:xfrm rot="5400000">
            <a:off x="4071620" y="4671060"/>
            <a:ext cx="354330" cy="220726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0" name="肘形连接符 119"/>
          <p:cNvCxnSpPr>
            <a:stCxn id="82" idx="2"/>
            <a:endCxn id="91" idx="0"/>
          </p:cNvCxnSpPr>
          <p:nvPr/>
        </p:nvCxnSpPr>
        <p:spPr>
          <a:xfrm rot="5400000" flipV="1">
            <a:off x="1819910" y="4626610"/>
            <a:ext cx="184150" cy="246634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5" name="直接箭头连接符 124"/>
          <p:cNvCxnSpPr>
            <a:stCxn id="77" idx="2"/>
            <a:endCxn id="82" idx="0"/>
          </p:cNvCxnSpPr>
          <p:nvPr/>
        </p:nvCxnSpPr>
        <p:spPr>
          <a:xfrm>
            <a:off x="675672" y="5380396"/>
            <a:ext cx="3175" cy="1473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9" name="肘形连接符 128"/>
          <p:cNvCxnSpPr>
            <a:stCxn id="100" idx="1"/>
            <a:endCxn id="77" idx="0"/>
          </p:cNvCxnSpPr>
          <p:nvPr/>
        </p:nvCxnSpPr>
        <p:spPr>
          <a:xfrm rot="10800000" flipV="1">
            <a:off x="675640" y="5036820"/>
            <a:ext cx="462280" cy="10287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33" name="肘形连接符 132"/>
          <p:cNvCxnSpPr>
            <a:stCxn id="106" idx="1"/>
            <a:endCxn id="100" idx="0"/>
          </p:cNvCxnSpPr>
          <p:nvPr/>
        </p:nvCxnSpPr>
        <p:spPr>
          <a:xfrm rot="10800000" flipV="1">
            <a:off x="1969135" y="4636135"/>
            <a:ext cx="611505" cy="200025"/>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42" name="肘形连接符 141"/>
          <p:cNvCxnSpPr>
            <a:stCxn id="73" idx="3"/>
            <a:endCxn id="88" idx="0"/>
          </p:cNvCxnSpPr>
          <p:nvPr/>
        </p:nvCxnSpPr>
        <p:spPr>
          <a:xfrm>
            <a:off x="5257165" y="4276090"/>
            <a:ext cx="95250" cy="1081405"/>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5" name="肘形连接符 144"/>
          <p:cNvCxnSpPr>
            <a:stCxn id="106" idx="3"/>
            <a:endCxn id="88" idx="0"/>
          </p:cNvCxnSpPr>
          <p:nvPr/>
        </p:nvCxnSpPr>
        <p:spPr>
          <a:xfrm>
            <a:off x="4104640" y="4636135"/>
            <a:ext cx="1247775" cy="721360"/>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9" name="肘形连接符 148"/>
          <p:cNvCxnSpPr>
            <a:stCxn id="100" idx="3"/>
            <a:endCxn id="88" idx="0"/>
          </p:cNvCxnSpPr>
          <p:nvPr/>
        </p:nvCxnSpPr>
        <p:spPr>
          <a:xfrm>
            <a:off x="2800350" y="5036820"/>
            <a:ext cx="2552065" cy="320675"/>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2" name="肘形连接符 151"/>
          <p:cNvCxnSpPr>
            <a:stCxn id="73" idx="1"/>
            <a:endCxn id="106" idx="0"/>
          </p:cNvCxnSpPr>
          <p:nvPr/>
        </p:nvCxnSpPr>
        <p:spPr>
          <a:xfrm rot="10800000" flipV="1">
            <a:off x="3342640" y="4276090"/>
            <a:ext cx="390525" cy="199390"/>
          </a:xfrm>
          <a:prstGeom prst="bentConnector2">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9605"/>
            <a:ext cx="8229600" cy="6229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流程分析法总结</a:t>
            </a:r>
          </a:p>
        </p:txBody>
      </p:sp>
      <p:sp>
        <p:nvSpPr>
          <p:cNvPr id="2" name="内容占位符 1"/>
          <p:cNvSpPr>
            <a:spLocks noGrp="1"/>
          </p:cNvSpPr>
          <p:nvPr>
            <p:ph idx="1"/>
          </p:nvPr>
        </p:nvSpPr>
        <p:spPr/>
        <p:txBody>
          <a:bodyPr>
            <a:normAutofit/>
          </a:bodyPr>
          <a:lstStyle/>
          <a:p>
            <a:pPr algn="just"/>
            <a:r>
              <a:rPr lang="en-US" altLang="zh-CN" sz="2400" dirty="0">
                <a:solidFill>
                  <a:srgbClr val="386698"/>
                </a:solidFill>
                <a:latin typeface="Franklin Gothic Book" panose="020B0503020102020204" pitchFamily="34" charset="0"/>
                <a:ea typeface="黑体" panose="02010609060101010101" pitchFamily="49" charset="-122"/>
              </a:rPr>
              <a:t>    </a:t>
            </a:r>
            <a:r>
              <a:rPr lang="zh-CN" altLang="en-US" sz="2400" dirty="0">
                <a:solidFill>
                  <a:srgbClr val="386698"/>
                </a:solidFill>
                <a:latin typeface="Franklin Gothic Book" panose="020B0503020102020204" pitchFamily="34" charset="0"/>
                <a:ea typeface="黑体" panose="02010609060101010101" pitchFamily="49" charset="-122"/>
              </a:rPr>
              <a:t>流程分析法适用于有先后顺序的测试。常用于业务流程测试、安装流程测试等。</a:t>
            </a:r>
          </a:p>
          <a:p>
            <a:pPr lvl="2" algn="just"/>
            <a:endParaRPr lang="zh-CN" altLang="en-US"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386698"/>
                </a:solidFill>
                <a:latin typeface="Franklin Gothic Book" panose="020B0503020102020204" pitchFamily="34" charset="0"/>
                <a:ea typeface="黑体" panose="02010609060101010101" pitchFamily="49" charset="-122"/>
              </a:rPr>
              <a:t>　　流程分析法重点在于测试流程。因此，一般每个流程用一个测试用例验证。</a:t>
            </a:r>
          </a:p>
          <a:p>
            <a:pPr lvl="1" algn="just"/>
            <a:endParaRPr lang="zh-CN" altLang="en-US" sz="2400" dirty="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1039326" y="4131026"/>
            <a:ext cx="7200000" cy="1637729"/>
          </a:xfrm>
          <a:prstGeom prst="roundRect">
            <a:avLst/>
          </a:prstGeom>
        </p:spPr>
        <p:style>
          <a:lnRef idx="1">
            <a:schemeClr val="accent1"/>
          </a:lnRef>
          <a:fillRef idx="2">
            <a:schemeClr val="accent1"/>
          </a:fillRef>
          <a:effectRef idx="1">
            <a:schemeClr val="accent1"/>
          </a:effectRef>
          <a:fontRef idx="minor">
            <a:schemeClr val="dk1"/>
          </a:fontRef>
        </p:style>
        <p:txBody>
          <a:bodyPr vert="horz" wrap="square" lIns="70376" tIns="35188" rIns="70376" bIns="35188" numCol="1" rtlCol="0" anchor="t" anchorCtr="0" compatLnSpc="1">
            <a:normAutofit/>
          </a:bodyPr>
          <a:lstStyle>
            <a:lvl1pPr marL="457200" indent="-457200" algn="just" fontAlgn="base">
              <a:lnSpc>
                <a:spcPct val="120000"/>
              </a:lnSpc>
              <a:spcBef>
                <a:spcPct val="20000"/>
              </a:spcBef>
              <a:spcAft>
                <a:spcPct val="0"/>
              </a:spcAft>
              <a:buClr>
                <a:srgbClr val="77933C"/>
              </a:buClr>
              <a:buBlip>
                <a:blip r:embed="rId3"/>
              </a:buBlip>
              <a:defRPr sz="2400" b="0">
                <a:solidFill>
                  <a:schemeClr val="dk1"/>
                </a:solidFill>
              </a:defRPr>
            </a:lvl1pPr>
            <a:lvl2pPr marL="742950" lvl="1" indent="-285750" algn="just" fontAlgn="base">
              <a:lnSpc>
                <a:spcPct val="120000"/>
              </a:lnSpc>
              <a:spcBef>
                <a:spcPct val="20000"/>
              </a:spcBef>
              <a:spcAft>
                <a:spcPct val="0"/>
              </a:spcAft>
              <a:buClr>
                <a:srgbClr val="92D050"/>
              </a:buClr>
              <a:buFont typeface="Wingdings" panose="05000000000000000000" pitchFamily="2" charset="2"/>
              <a:buChar char="Ø"/>
              <a:defRPr sz="2000">
                <a:solidFill>
                  <a:schemeClr val="dk1"/>
                </a:solidFill>
              </a:defRPr>
            </a:lvl2pPr>
            <a:lvl3pPr marL="1143000" indent="-228600" algn="just" fontAlgn="base">
              <a:lnSpc>
                <a:spcPct val="120000"/>
              </a:lnSpc>
              <a:spcBef>
                <a:spcPct val="20000"/>
              </a:spcBef>
              <a:spcAft>
                <a:spcPct val="0"/>
              </a:spcAft>
              <a:buClr>
                <a:srgbClr val="92D050"/>
              </a:buClr>
              <a:buFont typeface="Arial" panose="020B0604020202020204" pitchFamily="34" charset="0"/>
              <a:buChar char="•"/>
              <a:defRPr>
                <a:solidFill>
                  <a:schemeClr val="dk1"/>
                </a:solidFill>
              </a:defRPr>
            </a:lvl3pPr>
            <a:lvl4pPr marL="1600200" indent="-228600" fontAlgn="base">
              <a:spcBef>
                <a:spcPct val="20000"/>
              </a:spcBef>
              <a:spcAft>
                <a:spcPct val="0"/>
              </a:spcAft>
              <a:buFont typeface="Arial" panose="020B0604020202020204" pitchFamily="34" charset="0"/>
              <a:buChar char="–"/>
              <a:defRPr sz="2000">
                <a:solidFill>
                  <a:schemeClr val="dk1"/>
                </a:solidFill>
              </a:defRPr>
            </a:lvl4pPr>
            <a:lvl5pPr marL="2057400" indent="-228600" fontAlgn="base">
              <a:spcBef>
                <a:spcPct val="20000"/>
              </a:spcBef>
              <a:spcAft>
                <a:spcPct val="0"/>
              </a:spcAft>
              <a:buFont typeface="Arial" panose="020B0604020202020204" pitchFamily="34" charset="0"/>
              <a:buChar char="»"/>
              <a:defRPr sz="2000">
                <a:solidFill>
                  <a:schemeClr val="dk1"/>
                </a:solidFill>
              </a:defRPr>
            </a:lvl5pPr>
            <a:lvl6pPr marL="2514600" indent="-228600">
              <a:spcBef>
                <a:spcPct val="20000"/>
              </a:spcBef>
              <a:buFont typeface="Arial" panose="020B0604020202020204" pitchFamily="34" charset="0"/>
              <a:buChar char="•"/>
              <a:defRPr sz="2000">
                <a:solidFill>
                  <a:schemeClr val="dk1"/>
                </a:solidFill>
              </a:defRPr>
            </a:lvl6pPr>
            <a:lvl7pPr marL="2971800" indent="-228600">
              <a:spcBef>
                <a:spcPct val="20000"/>
              </a:spcBef>
              <a:buFont typeface="Arial" panose="020B0604020202020204" pitchFamily="34" charset="0"/>
              <a:buChar char="•"/>
              <a:defRPr sz="2000">
                <a:solidFill>
                  <a:schemeClr val="dk1"/>
                </a:solidFill>
              </a:defRPr>
            </a:lvl7pPr>
            <a:lvl8pPr marL="3429000" indent="-228600">
              <a:spcBef>
                <a:spcPct val="20000"/>
              </a:spcBef>
              <a:buFont typeface="Arial" panose="020B0604020202020204" pitchFamily="34" charset="0"/>
              <a:buChar char="•"/>
              <a:defRPr sz="2000">
                <a:solidFill>
                  <a:schemeClr val="dk1"/>
                </a:solidFill>
              </a:defRPr>
            </a:lvl8pPr>
            <a:lvl9pPr marL="3886200" indent="-228600">
              <a:spcBef>
                <a:spcPct val="20000"/>
              </a:spcBef>
              <a:buFont typeface="Arial" panose="020B0604020202020204" pitchFamily="34" charset="0"/>
              <a:buChar char="•"/>
              <a:defRPr sz="2000">
                <a:solidFill>
                  <a:schemeClr val="dk1"/>
                </a:solidFill>
              </a:defRPr>
            </a:lvl9pPr>
          </a:lstStyle>
          <a:p>
            <a:pPr marL="0" indent="0">
              <a:buNone/>
            </a:pPr>
            <a:r>
              <a:rPr lang="zh-CN" altLang="en-US" sz="1845" dirty="0"/>
              <a:t>　　流程测试没有问题并不能说明系统功能没有问题，还需要针对每步功能进行测试。对于包含复杂流程的系统，只有功能点和处理流程都进行测试覆盖，才算是比较充分的测试。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txBox="1"/>
          <p:nvPr/>
        </p:nvSpPr>
        <p:spPr bwMode="auto">
          <a:xfrm>
            <a:off x="1729413" y="502782"/>
            <a:ext cx="56864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algn="ctr" eaLnBrk="1" hangingPunct="1">
              <a:buFontTx/>
              <a:buNone/>
            </a:pPr>
            <a:r>
              <a:rPr lang="zh-CN" altLang="en-US" sz="2800" b="1" dirty="0">
                <a:solidFill>
                  <a:srgbClr val="92D050"/>
                </a:solidFill>
                <a:latin typeface="微软雅黑" panose="020B0503020204020204" pitchFamily="34" charset="-122"/>
                <a:ea typeface="微软雅黑" panose="020B0503020204020204" pitchFamily="34" charset="-122"/>
                <a:sym typeface="+mn-ea"/>
              </a:rPr>
              <a:t>快速原型模型的优缺点</a:t>
            </a:r>
          </a:p>
        </p:txBody>
      </p:sp>
      <p:sp>
        <p:nvSpPr>
          <p:cNvPr id="26627" name="内容占位符 2"/>
          <p:cNvSpPr txBox="1"/>
          <p:nvPr/>
        </p:nvSpPr>
        <p:spPr bwMode="auto">
          <a:xfrm>
            <a:off x="457200" y="1196975"/>
            <a:ext cx="8229600" cy="509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rgbClr val="386698"/>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rgbClr val="386698"/>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rgbClr val="386698"/>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386698"/>
                </a:solidFill>
                <a:latin typeface="Franklin Gothic Book" panose="020B0503020102020204" pitchFamily="34" charset="0"/>
                <a:ea typeface="黑体" panose="02010609060101010101" pitchFamily="49" charset="-122"/>
              </a:defRPr>
            </a:lvl9pPr>
          </a:lstStyle>
          <a:p>
            <a:pPr marL="457200" lvl="1" indent="0" algn="l">
              <a:buNone/>
            </a:pPr>
            <a:endParaRPr sz="2400">
              <a:sym typeface="+mn-ea"/>
            </a:endParaRPr>
          </a:p>
        </p:txBody>
      </p:sp>
      <p:sp>
        <p:nvSpPr>
          <p:cNvPr id="3" name="内容占位符 1"/>
          <p:cNvSpPr txBox="1"/>
          <p:nvPr/>
        </p:nvSpPr>
        <p:spPr bwMode="auto">
          <a:xfrm>
            <a:off x="534035" y="1527810"/>
            <a:ext cx="3825240" cy="3802380"/>
          </a:xfrm>
          <a:prstGeom prst="rect">
            <a:avLst/>
          </a:prstGeom>
          <a:solidFill>
            <a:schemeClr val="accent2">
              <a:lumMod val="20000"/>
              <a:lumOff val="80000"/>
            </a:schemeClr>
          </a:solidFill>
          <a:ln w="76200">
            <a:solidFill>
              <a:schemeClr val="accent2"/>
            </a:solidFill>
          </a:ln>
        </p:spPr>
        <p:txBody>
          <a:bodyPr vert="horz" wrap="square" lIns="0" tIns="0" rIns="0" bIns="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8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marL="647700" lvl="1" indent="-228600" algn="l">
              <a:lnSpc>
                <a:spcPct val="200000"/>
              </a:lnSpc>
              <a:spcBef>
                <a:spcPts val="600"/>
              </a:spcBef>
              <a:spcAft>
                <a:spcPts val="600"/>
              </a:spcAft>
              <a:buClr>
                <a:srgbClr val="0070C0"/>
              </a:buClr>
            </a:pPr>
            <a:r>
              <a:rPr lang="zh-CN" altLang="en-US" sz="1800" dirty="0">
                <a:latin typeface="微软雅黑" panose="020B0503020204020204" pitchFamily="34" charset="-122"/>
                <a:ea typeface="微软雅黑" panose="020B0503020204020204" pitchFamily="34" charset="-122"/>
              </a:rPr>
              <a:t>克服瀑布模型的缺点，更好地满足用户的需求并减少由于软件需求不明确带来的项目开发风险。适合预先不能确切定义需求的软件系统的开发。</a:t>
            </a:r>
          </a:p>
        </p:txBody>
      </p:sp>
      <p:sp>
        <p:nvSpPr>
          <p:cNvPr id="6" name="内容占位符 1"/>
          <p:cNvSpPr txBox="1"/>
          <p:nvPr/>
        </p:nvSpPr>
        <p:spPr bwMode="auto">
          <a:xfrm>
            <a:off x="4861560" y="1528445"/>
            <a:ext cx="3825240" cy="3801745"/>
          </a:xfrm>
          <a:prstGeom prst="rect">
            <a:avLst/>
          </a:prstGeom>
          <a:solidFill>
            <a:schemeClr val="accent5">
              <a:lumMod val="20000"/>
              <a:lumOff val="80000"/>
            </a:schemeClr>
          </a:solidFill>
          <a:ln w="76200">
            <a:solidFill>
              <a:schemeClr val="accent1"/>
            </a:solidFill>
            <a:miter lim="800000"/>
          </a:ln>
        </p:spPr>
        <p:txBody>
          <a:bodyPr vert="horz" wrap="square" lIns="0" tIns="0" rIns="0" bIns="0"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2"/>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gn="l">
              <a:lnSpc>
                <a:spcPct val="180000"/>
              </a:lnSpc>
              <a:spcBef>
                <a:spcPts val="600"/>
              </a:spcBef>
              <a:spcAft>
                <a:spcPts val="600"/>
              </a:spcAft>
              <a:buClr>
                <a:srgbClr val="0070C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缺点：</a:t>
            </a:r>
          </a:p>
          <a:p>
            <a:pPr marL="647700" lvl="1" indent="-228600" algn="l">
              <a:lnSpc>
                <a:spcPct val="180000"/>
              </a:lnSpc>
              <a:spcBef>
                <a:spcPts val="600"/>
              </a:spcBef>
              <a:buClr>
                <a:srgbClr val="0070C0"/>
              </a:buClr>
            </a:pPr>
            <a:r>
              <a:rPr lang="zh-CN" altLang="en-US" sz="1800" dirty="0">
                <a:latin typeface="微软雅黑" panose="020B0503020204020204" pitchFamily="34" charset="-122"/>
                <a:ea typeface="微软雅黑" panose="020B0503020204020204" pitchFamily="34" charset="-122"/>
              </a:rPr>
              <a:t>不适合大型系统的开发（适合开发小型的、灵活性高的系统）。前提要有一个展示性的产品原型，因此在一定程度上可能会限制开发人员的创新。</a:t>
            </a:r>
            <a:endParaRPr lang="en-US" altLang="zh-CN" sz="1800" dirty="0">
              <a:latin typeface="微软雅黑" panose="020B0503020204020204" pitchFamily="34" charset="-122"/>
              <a:ea typeface="微软雅黑" panose="020B0503020204020204" pitchFamily="34" charset="-122"/>
            </a:endParaRPr>
          </a:p>
          <a:p>
            <a:pPr marL="647700" lvl="1" indent="-228600" algn="l">
              <a:lnSpc>
                <a:spcPct val="180000"/>
              </a:lnSpc>
              <a:spcBef>
                <a:spcPts val="600"/>
              </a:spcBef>
              <a:buClr>
                <a:srgbClr val="0070C0"/>
              </a:buClr>
            </a:pPr>
            <a:r>
              <a:rPr lang="zh-CN" altLang="en-US" sz="1800" dirty="0">
                <a:latin typeface="微软雅黑" panose="020B0503020204020204" pitchFamily="34" charset="-122"/>
                <a:ea typeface="微软雅黑" panose="020B0503020204020204" pitchFamily="34" charset="-122"/>
              </a:rPr>
              <a:t>敏捷开发</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089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错误推测法</a:t>
            </a:r>
          </a:p>
        </p:txBody>
      </p:sp>
      <p:sp>
        <p:nvSpPr>
          <p:cNvPr id="2" name="内容占位符 1"/>
          <p:cNvSpPr>
            <a:spLocks noGrp="1"/>
          </p:cNvSpPr>
          <p:nvPr>
            <p:ph idx="1"/>
          </p:nvPr>
        </p:nvSpPr>
        <p:spPr>
          <a:xfrm>
            <a:off x="457200" y="1600200"/>
            <a:ext cx="8229600" cy="3103880"/>
          </a:xfrm>
        </p:spPr>
        <p:txBody>
          <a:bodyPr>
            <a:normAutofit fontScale="90000"/>
          </a:bodyPr>
          <a:lstStyle/>
          <a:p>
            <a:r>
              <a:rPr lang="en-US" altLang="zh-CN" sz="2400" dirty="0">
                <a:solidFill>
                  <a:srgbClr val="386698"/>
                </a:solidFill>
                <a:latin typeface="Franklin Gothic Book" panose="020B0503020102020204" pitchFamily="34" charset="0"/>
                <a:ea typeface="黑体" panose="02010609060101010101" pitchFamily="49" charset="-122"/>
              </a:rPr>
              <a:t>    </a:t>
            </a:r>
            <a:r>
              <a:rPr lang="zh-CN" altLang="en-US" sz="2400" dirty="0">
                <a:solidFill>
                  <a:srgbClr val="386698"/>
                </a:solidFill>
                <a:latin typeface="Franklin Gothic Book" panose="020B0503020102020204" pitchFamily="34" charset="0"/>
                <a:ea typeface="黑体" panose="02010609060101010101" pitchFamily="49" charset="-122"/>
              </a:rPr>
              <a:t>错误推测法是指利用直觉和经验猜测出出错的可能类型，有针对性列举出程序中所有可能的错误和容易发生错误的情况，它是测试经验丰富的测试人员喜欢使用的一种测试用例设计方法。 </a:t>
            </a:r>
          </a:p>
          <a:p>
            <a:r>
              <a:rPr lang="zh-CN" altLang="en-US" sz="2400" dirty="0">
                <a:solidFill>
                  <a:srgbClr val="386698"/>
                </a:solidFill>
                <a:latin typeface="Franklin Gothic Book" panose="020B0503020102020204" pitchFamily="34" charset="0"/>
                <a:ea typeface="黑体" panose="02010609060101010101" pitchFamily="49" charset="-122"/>
              </a:rPr>
              <a:t>基本思想：</a:t>
            </a:r>
            <a:endParaRPr lang="en-US" altLang="zh-CN" b="1" dirty="0"/>
          </a:p>
          <a:p>
            <a:pPr lvl="1">
              <a:lnSpc>
                <a:spcPct val="130000"/>
              </a:lnSpc>
            </a:pPr>
            <a:r>
              <a:rPr lang="zh-CN" altLang="en-US" sz="2000" dirty="0">
                <a:solidFill>
                  <a:srgbClr val="386698"/>
                </a:solidFill>
                <a:latin typeface="黑体" panose="02010609060101010101" pitchFamily="49" charset="-122"/>
                <a:ea typeface="黑体" panose="02010609060101010101" pitchFamily="49" charset="-122"/>
              </a:rPr>
              <a:t>基本思想是列举出可能犯的错误或错误易发生的清单，然后根据清单编写测试用例；这种方法很大程度上是凭经验进行的，即凭人们对过去所作测试结果的分析，对所揭示缺陷的规律性作直觉的推测来发现缺陷。</a:t>
            </a:r>
          </a:p>
          <a:p>
            <a:endParaRPr lang="zh-CN" altLang="en-US" sz="2000" dirty="0">
              <a:solidFill>
                <a:srgbClr val="386698"/>
              </a:solidFill>
              <a:latin typeface="黑体" panose="02010609060101010101" pitchFamily="49" charset="-122"/>
              <a:ea typeface="黑体" panose="02010609060101010101" pitchFamily="49" charset="-122"/>
            </a:endParaRPr>
          </a:p>
        </p:txBody>
      </p:sp>
      <p:sp>
        <p:nvSpPr>
          <p:cNvPr id="5" name="内容占位符 1"/>
          <p:cNvSpPr txBox="1"/>
          <p:nvPr/>
        </p:nvSpPr>
        <p:spPr>
          <a:xfrm>
            <a:off x="1182268" y="5002650"/>
            <a:ext cx="6539604" cy="1052987"/>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540" dirty="0"/>
              <a:t>　　采用错误推测法，最重要的是要思考和分析测试对象的各个方面，多参考以前发现的</a:t>
            </a:r>
            <a:r>
              <a:rPr lang="en-US" altLang="zh-CN" sz="1540" dirty="0"/>
              <a:t>Bug</a:t>
            </a:r>
            <a:r>
              <a:rPr lang="zh-CN" altLang="en-US" sz="1540" dirty="0"/>
              <a:t>的相关数据、总结的经验，个人多考虑异常的情况、反面的情况、特殊的输入，以一个攻击者的态度对待程序，才能够设计出比较完善的测试用例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92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一个有名的案例研究</a:t>
            </a:r>
          </a:p>
        </p:txBody>
      </p:sp>
      <p:sp>
        <p:nvSpPr>
          <p:cNvPr id="2" name="内容占位符 1"/>
          <p:cNvSpPr>
            <a:spLocks noGrp="1"/>
          </p:cNvSpPr>
          <p:nvPr>
            <p:ph idx="1"/>
          </p:nvPr>
        </p:nvSpPr>
        <p:spPr/>
        <p:txBody>
          <a:bodyPr>
            <a:normAutofit fontScale="70000" lnSpcReduction="20000"/>
          </a:bodyPr>
          <a:lstStyle/>
          <a:p>
            <a:pPr algn="just"/>
            <a:r>
              <a:rPr lang="en-US" altLang="zh-CN" dirty="0">
                <a:solidFill>
                  <a:srgbClr val="386698"/>
                </a:solidFill>
                <a:latin typeface="黑体" panose="02010609060101010101" pitchFamily="49" charset="-122"/>
                <a:ea typeface="黑体" panose="02010609060101010101" pitchFamily="49" charset="-122"/>
              </a:rPr>
              <a:t>1992 </a:t>
            </a:r>
            <a:r>
              <a:rPr lang="zh-CN" altLang="en-US" dirty="0">
                <a:solidFill>
                  <a:srgbClr val="386698"/>
                </a:solidFill>
                <a:latin typeface="黑体" panose="02010609060101010101" pitchFamily="49" charset="-122"/>
                <a:ea typeface="黑体" panose="02010609060101010101" pitchFamily="49" charset="-122"/>
              </a:rPr>
              <a:t>年</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发表了一篇讲述在测试过程中使用正交表一个案例研究。</a:t>
            </a:r>
          </a:p>
          <a:p>
            <a:pPr lvl="1" algn="just"/>
            <a:r>
              <a:rPr lang="zh-CN" altLang="en-US" dirty="0">
                <a:solidFill>
                  <a:srgbClr val="386698"/>
                </a:solidFill>
                <a:latin typeface="黑体" panose="02010609060101010101" pitchFamily="49" charset="-122"/>
                <a:ea typeface="黑体" panose="02010609060101010101" pitchFamily="49" charset="-122"/>
              </a:rPr>
              <a:t>它描述了对</a:t>
            </a:r>
            <a:r>
              <a:rPr lang="en-US" altLang="zh-CN" dirty="0">
                <a:solidFill>
                  <a:srgbClr val="386698"/>
                </a:solidFill>
                <a:latin typeface="黑体" panose="02010609060101010101" pitchFamily="49" charset="-122"/>
                <a:ea typeface="黑体" panose="02010609060101010101" pitchFamily="49" charset="-122"/>
              </a:rPr>
              <a:t>PC(IBM</a:t>
            </a:r>
            <a:r>
              <a:rPr lang="zh-CN" altLang="en-US" dirty="0">
                <a:solidFill>
                  <a:srgbClr val="386698"/>
                </a:solidFill>
                <a:latin typeface="黑体" panose="02010609060101010101" pitchFamily="49" charset="-122"/>
                <a:ea typeface="黑体" panose="02010609060101010101" pitchFamily="49" charset="-122"/>
              </a:rPr>
              <a:t>格式</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和</a:t>
            </a:r>
            <a:r>
              <a:rPr lang="en-US" altLang="zh-CN" dirty="0" err="1">
                <a:solidFill>
                  <a:srgbClr val="386698"/>
                </a:solidFill>
                <a:latin typeface="黑体" panose="02010609060101010101" pitchFamily="49" charset="-122"/>
                <a:ea typeface="黑体" panose="02010609060101010101" pitchFamily="49" charset="-122"/>
              </a:rPr>
              <a:t>StarMail</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基于局域网的电子邮件软件</a:t>
            </a:r>
            <a:r>
              <a:rPr lang="en-US" altLang="zh-CN" dirty="0">
                <a:solidFill>
                  <a:srgbClr val="386698"/>
                </a:solidFill>
                <a:latin typeface="黑体" panose="02010609060101010101" pitchFamily="49" charset="-122"/>
                <a:ea typeface="黑体" panose="02010609060101010101" pitchFamily="49" charset="-122"/>
              </a:rPr>
              <a:t>)</a:t>
            </a:r>
            <a:r>
              <a:rPr lang="zh-CN" altLang="en-US" dirty="0">
                <a:solidFill>
                  <a:srgbClr val="386698"/>
                </a:solidFill>
                <a:latin typeface="黑体" panose="02010609060101010101" pitchFamily="49" charset="-122"/>
                <a:ea typeface="黑体" panose="02010609060101010101" pitchFamily="49" charset="-122"/>
              </a:rPr>
              <a:t>做回归测试：</a:t>
            </a:r>
          </a:p>
          <a:p>
            <a:pPr lvl="2" algn="just"/>
            <a:r>
              <a:rPr lang="zh-CN" altLang="en-US" dirty="0">
                <a:solidFill>
                  <a:srgbClr val="386698"/>
                </a:solidFill>
                <a:latin typeface="黑体" panose="02010609060101010101" pitchFamily="49" charset="-122"/>
                <a:ea typeface="黑体" panose="02010609060101010101" pitchFamily="49" charset="-122"/>
              </a:rPr>
              <a:t>最初制定的测试计划是用</a:t>
            </a:r>
            <a:r>
              <a:rPr lang="en-US" altLang="zh-CN" dirty="0">
                <a:solidFill>
                  <a:srgbClr val="386698"/>
                </a:solidFill>
                <a:latin typeface="黑体" panose="02010609060101010101" pitchFamily="49" charset="-122"/>
                <a:ea typeface="黑体" panose="02010609060101010101" pitchFamily="49" charset="-122"/>
              </a:rPr>
              <a:t>18</a:t>
            </a:r>
            <a:r>
              <a:rPr lang="zh-CN" altLang="en-US" dirty="0">
                <a:solidFill>
                  <a:srgbClr val="386698"/>
                </a:solidFill>
                <a:latin typeface="黑体" panose="02010609060101010101" pitchFamily="49" charset="-122"/>
                <a:ea typeface="黑体" panose="02010609060101010101" pitchFamily="49" charset="-122"/>
              </a:rPr>
              <a:t>周的的时间执行</a:t>
            </a:r>
            <a:r>
              <a:rPr lang="en-US" altLang="zh-CN" dirty="0">
                <a:solidFill>
                  <a:srgbClr val="386698"/>
                </a:solidFill>
                <a:latin typeface="黑体" panose="02010609060101010101" pitchFamily="49" charset="-122"/>
                <a:ea typeface="黑体" panose="02010609060101010101" pitchFamily="49" charset="-122"/>
              </a:rPr>
              <a:t>1500</a:t>
            </a:r>
            <a:r>
              <a:rPr lang="zh-CN" altLang="en-US" dirty="0">
                <a:solidFill>
                  <a:srgbClr val="386698"/>
                </a:solidFill>
                <a:latin typeface="黑体" panose="02010609060101010101" pitchFamily="49" charset="-122"/>
                <a:ea typeface="黑体" panose="02010609060101010101" pitchFamily="49" charset="-122"/>
              </a:rPr>
              <a:t>个测试用例。但是，开发推迟了，测试时间被压缩到仅仅</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周时间。</a:t>
            </a:r>
          </a:p>
          <a:p>
            <a:pPr lvl="2" algn="just"/>
            <a:r>
              <a:rPr lang="zh-CN" altLang="en-US" dirty="0">
                <a:solidFill>
                  <a:srgbClr val="386698"/>
                </a:solidFill>
                <a:latin typeface="黑体" panose="02010609060101010101" pitchFamily="49" charset="-122"/>
                <a:ea typeface="黑体" panose="02010609060101010101" pitchFamily="49" charset="-122"/>
              </a:rPr>
              <a:t>测试负责人采取另外一个测试方案和计划，即</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个人</a:t>
            </a:r>
            <a:r>
              <a:rPr lang="en-US" altLang="zh-CN" dirty="0">
                <a:solidFill>
                  <a:srgbClr val="386698"/>
                </a:solidFill>
                <a:latin typeface="黑体" panose="02010609060101010101" pitchFamily="49" charset="-122"/>
                <a:ea typeface="黑体" panose="02010609060101010101" pitchFamily="49" charset="-122"/>
              </a:rPr>
              <a:t>8</a:t>
            </a:r>
            <a:r>
              <a:rPr lang="zh-CN" altLang="en-US" dirty="0">
                <a:solidFill>
                  <a:srgbClr val="386698"/>
                </a:solidFill>
                <a:latin typeface="黑体" panose="02010609060101010101" pitchFamily="49" charset="-122"/>
                <a:ea typeface="黑体" panose="02010609060101010101" pitchFamily="49" charset="-122"/>
              </a:rPr>
              <a:t>周的时间测试</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个测试用例，但是他不敢保证测试的质量，对这些用例检测缺陷的能力不放心。</a:t>
            </a:r>
          </a:p>
          <a:p>
            <a:pPr lvl="2" algn="just"/>
            <a:r>
              <a:rPr lang="zh-CN" altLang="en-US" dirty="0">
                <a:solidFill>
                  <a:srgbClr val="386698"/>
                </a:solidFill>
                <a:latin typeface="黑体" panose="02010609060101010101" pitchFamily="49" charset="-122"/>
                <a:ea typeface="黑体" panose="02010609060101010101" pitchFamily="49" charset="-122"/>
              </a:rPr>
              <a:t>为了减轻这种不确定性的问题，他用正交表法重新设计了测试用例，此时测试用例只有</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个。用这</a:t>
            </a:r>
            <a:r>
              <a:rPr lang="en-US" altLang="zh-CN" dirty="0">
                <a:solidFill>
                  <a:srgbClr val="386698"/>
                </a:solidFill>
                <a:latin typeface="黑体" panose="02010609060101010101" pitchFamily="49" charset="-122"/>
                <a:ea typeface="黑体" panose="02010609060101010101" pitchFamily="49" charset="-122"/>
              </a:rPr>
              <a:t>422</a:t>
            </a:r>
            <a:r>
              <a:rPr lang="zh-CN" altLang="en-US" dirty="0">
                <a:solidFill>
                  <a:srgbClr val="386698"/>
                </a:solidFill>
                <a:latin typeface="黑体" panose="02010609060101010101" pitchFamily="49" charset="-122"/>
                <a:ea typeface="黑体" panose="02010609060101010101" pitchFamily="49" charset="-122"/>
              </a:rPr>
              <a:t>个测试用例去测试发现了</a:t>
            </a:r>
            <a:r>
              <a:rPr lang="en-US" altLang="zh-CN" dirty="0">
                <a:solidFill>
                  <a:srgbClr val="386698"/>
                </a:solidFill>
                <a:latin typeface="黑体" panose="02010609060101010101" pitchFamily="49" charset="-122"/>
                <a:ea typeface="黑体" panose="02010609060101010101" pitchFamily="49" charset="-122"/>
              </a:rPr>
              <a:t>41</a:t>
            </a:r>
            <a:r>
              <a:rPr lang="zh-CN" altLang="en-US" dirty="0">
                <a:solidFill>
                  <a:srgbClr val="386698"/>
                </a:solidFill>
                <a:latin typeface="黑体" panose="02010609060101010101" pitchFamily="49" charset="-122"/>
                <a:ea typeface="黑体" panose="02010609060101010101" pitchFamily="49" charset="-122"/>
              </a:rPr>
              <a:t>个缺陷，开发人员修复缺陷，然后软件就发布了。</a:t>
            </a:r>
          </a:p>
          <a:p>
            <a:pPr lvl="2" algn="just"/>
            <a:r>
              <a:rPr lang="zh-CN" altLang="en-US" dirty="0">
                <a:solidFill>
                  <a:srgbClr val="386698"/>
                </a:solidFill>
                <a:latin typeface="黑体" panose="02010609060101010101" pitchFamily="49" charset="-122"/>
                <a:ea typeface="黑体" panose="02010609060101010101" pitchFamily="49" charset="-122"/>
              </a:rPr>
              <a:t>在使用的两年时间内，凡被测试到的领域都没有再发现缺陷，因此在发现缺陷这方面，此测试计划是</a:t>
            </a:r>
            <a:r>
              <a:rPr lang="en-US" altLang="zh-CN" dirty="0">
                <a:solidFill>
                  <a:srgbClr val="386698"/>
                </a:solidFill>
                <a:latin typeface="黑体" panose="02010609060101010101" pitchFamily="49" charset="-122"/>
                <a:ea typeface="黑体" panose="02010609060101010101" pitchFamily="49" charset="-122"/>
              </a:rPr>
              <a:t>100%</a:t>
            </a:r>
            <a:r>
              <a:rPr lang="zh-CN" altLang="en-US" dirty="0">
                <a:solidFill>
                  <a:srgbClr val="386698"/>
                </a:solidFill>
                <a:latin typeface="黑体" panose="02010609060101010101" pitchFamily="49" charset="-122"/>
                <a:ea typeface="黑体" panose="02010609060101010101" pitchFamily="49" charset="-122"/>
              </a:rPr>
              <a:t>有效。</a:t>
            </a:r>
          </a:p>
          <a:p>
            <a:pPr lvl="2" algn="just"/>
            <a:r>
              <a:rPr lang="zh-CN" altLang="en-US" dirty="0">
                <a:solidFill>
                  <a:srgbClr val="386698"/>
                </a:solidFill>
                <a:latin typeface="黑体" panose="02010609060101010101" pitchFamily="49" charset="-122"/>
                <a:ea typeface="黑体" panose="02010609060101010101" pitchFamily="49" charset="-122"/>
              </a:rPr>
              <a:t>据测试负责人估计，如果</a:t>
            </a:r>
            <a:r>
              <a:rPr lang="en-US" altLang="zh-CN" dirty="0">
                <a:solidFill>
                  <a:srgbClr val="386698"/>
                </a:solidFill>
                <a:latin typeface="黑体" panose="02010609060101010101" pitchFamily="49" charset="-122"/>
                <a:ea typeface="黑体" panose="02010609060101010101" pitchFamily="49" charset="-122"/>
              </a:rPr>
              <a:t>AT&amp;T</a:t>
            </a:r>
            <a:r>
              <a:rPr lang="zh-CN" altLang="en-US" dirty="0">
                <a:solidFill>
                  <a:srgbClr val="386698"/>
                </a:solidFill>
                <a:latin typeface="黑体" panose="02010609060101010101" pitchFamily="49" charset="-122"/>
                <a:ea typeface="黑体" panose="02010609060101010101" pitchFamily="49" charset="-122"/>
              </a:rPr>
              <a:t>采用</a:t>
            </a:r>
            <a:r>
              <a:rPr lang="en-US" altLang="zh-CN" dirty="0">
                <a:solidFill>
                  <a:srgbClr val="386698"/>
                </a:solidFill>
                <a:latin typeface="黑体" panose="02010609060101010101" pitchFamily="49" charset="-122"/>
                <a:ea typeface="黑体" panose="02010609060101010101" pitchFamily="49" charset="-122"/>
              </a:rPr>
              <a:t>1000</a:t>
            </a:r>
            <a:r>
              <a:rPr lang="zh-CN" altLang="en-US" dirty="0">
                <a:solidFill>
                  <a:srgbClr val="386698"/>
                </a:solidFill>
                <a:latin typeface="黑体" panose="02010609060101010101" pitchFamily="49" charset="-122"/>
                <a:ea typeface="黑体" panose="02010609060101010101" pitchFamily="49" charset="-122"/>
              </a:rPr>
              <a:t>个测试用例的测试计划，可能仅仅只发现这些缺陷中的</a:t>
            </a:r>
            <a:r>
              <a:rPr lang="en-US" altLang="zh-CN" dirty="0">
                <a:solidFill>
                  <a:srgbClr val="386698"/>
                </a:solidFill>
                <a:latin typeface="黑体" panose="02010609060101010101" pitchFamily="49" charset="-122"/>
                <a:ea typeface="黑体" panose="02010609060101010101" pitchFamily="49" charset="-122"/>
              </a:rPr>
              <a:t>32</a:t>
            </a:r>
            <a:r>
              <a:rPr lang="zh-CN" altLang="en-US" dirty="0">
                <a:solidFill>
                  <a:srgbClr val="386698"/>
                </a:solidFill>
                <a:latin typeface="黑体" panose="02010609060101010101" pitchFamily="49" charset="-122"/>
                <a:ea typeface="黑体" panose="02010609060101010101" pitchFamily="49" charset="-122"/>
              </a:rPr>
              <a:t>个。</a:t>
            </a:r>
          </a:p>
          <a:p>
            <a:pPr lvl="1" algn="just"/>
            <a:r>
              <a:rPr lang="zh-CN" altLang="en-US" dirty="0">
                <a:solidFill>
                  <a:srgbClr val="386698"/>
                </a:solidFill>
                <a:latin typeface="黑体" panose="02010609060101010101" pitchFamily="49" charset="-122"/>
                <a:ea typeface="黑体" panose="02010609060101010101" pitchFamily="49" charset="-122"/>
              </a:rPr>
              <a:t>与最初的计划相比，用正交表设计测试用例执行工作量不到</a:t>
            </a:r>
            <a:r>
              <a:rPr lang="en-US" altLang="zh-CN" dirty="0">
                <a:solidFill>
                  <a:srgbClr val="386698"/>
                </a:solidFill>
                <a:latin typeface="黑体" panose="02010609060101010101" pitchFamily="49" charset="-122"/>
                <a:ea typeface="黑体" panose="02010609060101010101" pitchFamily="49" charset="-122"/>
              </a:rPr>
              <a:t>50%</a:t>
            </a:r>
            <a:r>
              <a:rPr lang="zh-CN" altLang="en-US" dirty="0">
                <a:solidFill>
                  <a:srgbClr val="386698"/>
                </a:solidFill>
                <a:latin typeface="黑体" panose="02010609060101010101" pitchFamily="49" charset="-122"/>
                <a:ea typeface="黑体" panose="02010609060101010101" pitchFamily="49" charset="-122"/>
              </a:rPr>
              <a:t>，但却多发现</a:t>
            </a:r>
            <a:r>
              <a:rPr lang="en-US" altLang="zh-CN" dirty="0">
                <a:solidFill>
                  <a:srgbClr val="386698"/>
                </a:solidFill>
                <a:latin typeface="黑体" panose="02010609060101010101" pitchFamily="49" charset="-122"/>
                <a:ea typeface="黑体" panose="02010609060101010101" pitchFamily="49" charset="-122"/>
              </a:rPr>
              <a:t>28%</a:t>
            </a:r>
            <a:r>
              <a:rPr lang="zh-CN" altLang="en-US" dirty="0">
                <a:solidFill>
                  <a:srgbClr val="386698"/>
                </a:solidFill>
                <a:latin typeface="黑体" panose="02010609060101010101" pitchFamily="49" charset="-122"/>
                <a:ea typeface="黑体" panose="02010609060101010101" pitchFamily="49" charset="-122"/>
              </a:rPr>
              <a:t>的缺陷，而且测试人员个人的效率也增加了。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2945"/>
            <a:ext cx="8229600" cy="55880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a:t>
            </a:r>
          </a:p>
        </p:txBody>
      </p:sp>
      <p:sp>
        <p:nvSpPr>
          <p:cNvPr id="2" name="内容占位符 1"/>
          <p:cNvSpPr>
            <a:spLocks noGrp="1"/>
          </p:cNvSpPr>
          <p:nvPr>
            <p:ph idx="1"/>
          </p:nvPr>
        </p:nvSpPr>
        <p:spPr>
          <a:xfrm>
            <a:off x="81915" y="1146810"/>
            <a:ext cx="8824595" cy="4351655"/>
          </a:xfrm>
        </p:spPr>
        <p:txBody>
          <a:bodyPr/>
          <a:lstStyle/>
          <a:p>
            <a:pPr marL="457200" lvl="1" algn="l">
              <a:buChar char="•"/>
            </a:pPr>
            <a:r>
              <a:rPr lang="zh-CN" altLang="en-US" sz="2400" dirty="0">
                <a:solidFill>
                  <a:srgbClr val="386698"/>
                </a:solidFill>
                <a:latin typeface="Franklin Gothic Book" panose="020B0503020102020204" pitchFamily="34" charset="0"/>
                <a:ea typeface="黑体" panose="02010609060101010101" pitchFamily="49" charset="-122"/>
              </a:rPr>
              <a:t>正交排列法概述</a:t>
            </a:r>
          </a:p>
          <a:p>
            <a:pPr marL="457200" lvl="1" algn="l"/>
            <a:r>
              <a:rPr lang="zh-CN" altLang="en-US" sz="2000" dirty="0">
                <a:solidFill>
                  <a:srgbClr val="386698"/>
                </a:solidFill>
                <a:latin typeface="Franklin Gothic Book" panose="020B0503020102020204" pitchFamily="34" charset="0"/>
                <a:ea typeface="黑体" panose="02010609060101010101" pitchFamily="49" charset="-122"/>
              </a:rPr>
              <a:t>正交排列法能够使用最小的测试过程集合获得最大的测试覆盖率。当可能的输入数据或者输入数据的组合数量很大时，由于不可能为每个输入组合都创建测试用例，可以采用这种方法。</a:t>
            </a:r>
          </a:p>
          <a:p>
            <a:pPr marL="457200" lvl="1" algn="l">
              <a:buChar char="•"/>
            </a:pPr>
            <a:r>
              <a:rPr lang="zh-CN" altLang="en-US" sz="2400" dirty="0">
                <a:solidFill>
                  <a:srgbClr val="386698"/>
                </a:solidFill>
                <a:latin typeface="Franklin Gothic Book" panose="020B0503020102020204" pitchFamily="34" charset="0"/>
                <a:ea typeface="黑体" panose="02010609060101010101" pitchFamily="49" charset="-122"/>
              </a:rPr>
              <a:t>案例：字符属性设置程序</a:t>
            </a:r>
          </a:p>
          <a:p>
            <a:pPr marL="457200" lvl="1" algn="l"/>
            <a:r>
              <a:rPr lang="zh-CN" altLang="en-US" sz="2000" dirty="0">
                <a:solidFill>
                  <a:srgbClr val="386698"/>
                </a:solidFill>
                <a:latin typeface="Franklin Gothic Book" panose="020B0503020102020204" pitchFamily="34" charset="0"/>
                <a:ea typeface="黑体" panose="02010609060101010101" pitchFamily="49" charset="-122"/>
              </a:rPr>
              <a:t>窗体中有多个控件（字体、字符样式、颜色、字号），每个控件有多个取值</a:t>
            </a:r>
          </a:p>
          <a:p>
            <a:pPr marL="457200" lvl="1" algn="l">
              <a:buChar char="•"/>
            </a:pPr>
            <a:r>
              <a:rPr lang="zh-CN" altLang="en-US" sz="1800" dirty="0">
                <a:solidFill>
                  <a:srgbClr val="386698"/>
                </a:solidFill>
                <a:latin typeface="Franklin Gothic Book" panose="020B0503020102020204" pitchFamily="34" charset="0"/>
                <a:ea typeface="黑体" panose="02010609060101010101" pitchFamily="49" charset="-122"/>
              </a:rPr>
              <a:t>字体：仿宋、楷体、华文彩云</a:t>
            </a:r>
          </a:p>
          <a:p>
            <a:pPr marL="457200" lvl="1" algn="l">
              <a:buChar char="•"/>
            </a:pPr>
            <a:r>
              <a:rPr lang="zh-CN" altLang="en-US" sz="1800" dirty="0">
                <a:solidFill>
                  <a:srgbClr val="386698"/>
                </a:solidFill>
                <a:latin typeface="Franklin Gothic Book" panose="020B0503020102020204" pitchFamily="34" charset="0"/>
                <a:ea typeface="黑体" panose="02010609060101010101" pitchFamily="49" charset="-122"/>
              </a:rPr>
              <a:t>字符样式：粗体、斜体、下划线</a:t>
            </a:r>
          </a:p>
          <a:p>
            <a:pPr lvl="2"/>
            <a:r>
              <a:rPr lang="zh-CN" altLang="en-US" sz="1800" dirty="0">
                <a:solidFill>
                  <a:srgbClr val="386698"/>
                </a:solidFill>
                <a:latin typeface="Franklin Gothic Book" panose="020B0503020102020204" pitchFamily="34" charset="0"/>
                <a:ea typeface="黑体" panose="02010609060101010101" pitchFamily="49" charset="-122"/>
              </a:rPr>
              <a:t>颜色：红色、绿色、蓝色</a:t>
            </a:r>
          </a:p>
          <a:p>
            <a:pPr lvl="2"/>
            <a:r>
              <a:rPr lang="zh-CN" altLang="en-US" sz="1800" dirty="0">
                <a:solidFill>
                  <a:srgbClr val="386698"/>
                </a:solidFill>
                <a:latin typeface="Franklin Gothic Book" panose="020B0503020102020204" pitchFamily="34" charset="0"/>
                <a:ea typeface="黑体" panose="02010609060101010101" pitchFamily="49" charset="-122"/>
              </a:rPr>
              <a:t>字号：20号、30号、40号</a:t>
            </a:r>
            <a:endParaRPr lang="en-US" altLang="zh-CN" sz="1800" dirty="0"/>
          </a:p>
          <a:p>
            <a:pPr marL="457200" lvl="1" indent="0">
              <a:buNone/>
            </a:pPr>
            <a:endParaRPr lang="zh-CN" altLang="en-US" sz="1800" dirty="0">
              <a:solidFill>
                <a:srgbClr val="386698"/>
              </a:solidFill>
              <a:latin typeface="Franklin Gothic Book" panose="020B0503020102020204" pitchFamily="34" charset="0"/>
              <a:ea typeface="黑体" panose="02010609060101010101" pitchFamily="49" charset="-122"/>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2523" y="4116612"/>
            <a:ext cx="4433630" cy="207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24205"/>
            <a:ext cx="8229600" cy="53784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案例：字符属性设置程序</a:t>
            </a:r>
          </a:p>
        </p:txBody>
      </p:sp>
      <p:sp>
        <p:nvSpPr>
          <p:cNvPr id="2" name="内容占位符 1"/>
          <p:cNvSpPr>
            <a:spLocks noGrp="1"/>
          </p:cNvSpPr>
          <p:nvPr>
            <p:ph idx="1"/>
          </p:nvPr>
        </p:nvSpPr>
        <p:spPr>
          <a:xfrm>
            <a:off x="304165" y="1710690"/>
            <a:ext cx="8382635" cy="1110615"/>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在测试时，要考虑这些控件的组合情况，组合量非常大（有3</a:t>
            </a:r>
            <a:r>
              <a:rPr lang="zh-CN" altLang="en-US" sz="2400" baseline="30000">
                <a:solidFill>
                  <a:srgbClr val="386698"/>
                </a:solidFill>
                <a:latin typeface="Franklin Gothic Book" panose="020B0503020102020204" pitchFamily="34" charset="0"/>
                <a:ea typeface="黑体" panose="02010609060101010101" pitchFamily="49" charset="-122"/>
              </a:rPr>
              <a:t>4</a:t>
            </a:r>
            <a:r>
              <a:rPr lang="zh-CN" altLang="en-US" sz="2400">
                <a:solidFill>
                  <a:srgbClr val="386698"/>
                </a:solidFill>
                <a:latin typeface="Franklin Gothic Book" panose="020B0503020102020204" pitchFamily="34" charset="0"/>
                <a:ea typeface="黑体" panose="02010609060101010101" pitchFamily="49" charset="-122"/>
              </a:rPr>
              <a:t> =81种组合情况）</a:t>
            </a:r>
          </a:p>
        </p:txBody>
      </p:sp>
      <p:sp>
        <p:nvSpPr>
          <p:cNvPr id="4" name="内容占位符 1"/>
          <p:cNvSpPr txBox="1"/>
          <p:nvPr/>
        </p:nvSpPr>
        <p:spPr>
          <a:xfrm>
            <a:off x="457200" y="3211195"/>
            <a:ext cx="8107045" cy="155194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Wingdings" panose="05000000000000000000" pitchFamily="2" charset="2"/>
              <a:buNone/>
            </a:pPr>
            <a:r>
              <a:rPr lang="zh-CN" altLang="en-US" sz="2155" dirty="0"/>
              <a:t>　　由于组合量太大，不可能为每一种组合都创建测试用例。如何采用最少的测试用例集合获得最大的测试覆盖率</a:t>
            </a:r>
            <a:r>
              <a:rPr lang="en-US" altLang="zh-CN" sz="2155" dirty="0"/>
              <a:t>——</a:t>
            </a:r>
            <a:r>
              <a:rPr lang="zh-CN" altLang="en-US" sz="2155" dirty="0"/>
              <a:t>采用</a:t>
            </a:r>
            <a:r>
              <a:rPr lang="zh-CN" altLang="en-US" sz="2155" b="1" dirty="0"/>
              <a:t>正交排列法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12215"/>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正交排列表重要概念</a:t>
            </a:r>
          </a:p>
        </p:txBody>
      </p:sp>
      <p:sp>
        <p:nvSpPr>
          <p:cNvPr id="2" name="内容占位符 1"/>
          <p:cNvSpPr>
            <a:spLocks noGrp="1"/>
          </p:cNvSpPr>
          <p:nvPr>
            <p:ph idx="1"/>
          </p:nvPr>
        </p:nvSpPr>
        <p:spPr>
          <a:xfrm>
            <a:off x="457200" y="2400935"/>
            <a:ext cx="8229600" cy="2600960"/>
          </a:xfrm>
        </p:spPr>
        <p:txBody>
          <a:bodyPr>
            <a:normAutofit/>
          </a:bodyPr>
          <a:lstStyle/>
          <a:p>
            <a:pPr algn="just"/>
            <a:r>
              <a:rPr lang="zh-CN" altLang="en-US" sz="2400" dirty="0">
                <a:solidFill>
                  <a:srgbClr val="386698"/>
                </a:solidFill>
                <a:latin typeface="Franklin Gothic Book" panose="020B0503020102020204" pitchFamily="34" charset="0"/>
                <a:ea typeface="黑体" panose="02010609060101010101" pitchFamily="49" charset="-122"/>
              </a:rPr>
              <a:t>正交试验设计</a:t>
            </a:r>
          </a:p>
          <a:p>
            <a:pPr lvl="1" algn="just">
              <a:lnSpc>
                <a:spcPct val="150000"/>
              </a:lnSpc>
            </a:pPr>
            <a:r>
              <a:rPr lang="zh-CN" altLang="en-US" sz="2000" dirty="0">
                <a:solidFill>
                  <a:srgbClr val="386698"/>
                </a:solidFill>
                <a:latin typeface="Franklin Gothic Book" panose="020B0503020102020204" pitchFamily="34" charset="0"/>
                <a:ea typeface="黑体" panose="02010609060101010101" pitchFamily="49" charset="-122"/>
              </a:rPr>
              <a:t>是研究多因素多水平的一种设计方法，它是根据正交性从全面试验中挑选出部分有代表性的点进行试验，这些有代表性的点具备了“均匀分散，齐整可比”的特点，正交试验设计是一种基于正交表的、高效率、快速、经济的试验设计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8675"/>
            <a:ext cx="8229600" cy="5899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正交表的概念</a:t>
            </a:r>
          </a:p>
        </p:txBody>
      </p:sp>
      <p:sp>
        <p:nvSpPr>
          <p:cNvPr id="2" name="内容占位符 1"/>
          <p:cNvSpPr>
            <a:spLocks noGrp="1"/>
          </p:cNvSpPr>
          <p:nvPr>
            <p:ph idx="1"/>
          </p:nvPr>
        </p:nvSpPr>
        <p:spPr>
          <a:xfrm>
            <a:off x="457200" y="1471930"/>
            <a:ext cx="8229600" cy="4987290"/>
          </a:xfrm>
        </p:spPr>
        <p:txBody>
          <a:bodyPr>
            <a:noAutofit/>
          </a:bodyPr>
          <a:lstStyle/>
          <a:p>
            <a:r>
              <a:rPr lang="zh-CN" altLang="en-US" sz="2400" dirty="0">
                <a:solidFill>
                  <a:srgbClr val="386698"/>
                </a:solidFill>
                <a:latin typeface="黑体" panose="02010609060101010101" pitchFamily="49" charset="-122"/>
                <a:ea typeface="黑体" panose="02010609060101010101" pitchFamily="49" charset="-122"/>
              </a:rPr>
              <a:t>正交表：一种特制的表，一般的正交表记为：</a:t>
            </a:r>
            <a:r>
              <a:rPr lang="en-US" altLang="zh-CN" sz="2400" i="1" dirty="0">
                <a:solidFill>
                  <a:srgbClr val="386698"/>
                </a:solidFill>
                <a:latin typeface="黑体" panose="02010609060101010101" pitchFamily="49" charset="-122"/>
                <a:ea typeface="黑体" panose="02010609060101010101" pitchFamily="49" charset="-122"/>
              </a:rPr>
              <a:t>L</a:t>
            </a:r>
            <a:r>
              <a:rPr lang="en-US" altLang="zh-CN" sz="2400" i="1" baseline="-25000" dirty="0">
                <a:solidFill>
                  <a:srgbClr val="386698"/>
                </a:solidFill>
                <a:latin typeface="黑体" panose="02010609060101010101" pitchFamily="49" charset="-122"/>
                <a:ea typeface="黑体" panose="02010609060101010101" pitchFamily="49" charset="-122"/>
              </a:rPr>
              <a:t>n</a:t>
            </a:r>
            <a:r>
              <a:rPr lang="zh-CN" altLang="en-US" sz="2400" i="1" dirty="0">
                <a:solidFill>
                  <a:srgbClr val="386698"/>
                </a:solidFill>
                <a:latin typeface="黑体" panose="02010609060101010101" pitchFamily="49" charset="-122"/>
                <a:ea typeface="黑体" panose="02010609060101010101" pitchFamily="49" charset="-122"/>
              </a:rPr>
              <a:t>（</a:t>
            </a:r>
            <a:r>
              <a:rPr lang="en-US" altLang="zh-CN" sz="2400" i="1" dirty="0" err="1">
                <a:solidFill>
                  <a:srgbClr val="386698"/>
                </a:solidFill>
                <a:latin typeface="黑体" panose="02010609060101010101" pitchFamily="49" charset="-122"/>
                <a:ea typeface="黑体" panose="02010609060101010101" pitchFamily="49" charset="-122"/>
              </a:rPr>
              <a:t>m</a:t>
            </a:r>
            <a:r>
              <a:rPr lang="en-US" altLang="zh-CN" sz="2400" i="1" baseline="30000" dirty="0" err="1">
                <a:solidFill>
                  <a:srgbClr val="386698"/>
                </a:solidFill>
                <a:latin typeface="黑体" panose="02010609060101010101" pitchFamily="49" charset="-122"/>
                <a:ea typeface="黑体" panose="02010609060101010101" pitchFamily="49" charset="-122"/>
              </a:rPr>
              <a:t>k</a:t>
            </a:r>
            <a:r>
              <a:rPr lang="zh-CN" altLang="en-US" sz="2400" i="1" dirty="0">
                <a:solidFill>
                  <a:srgbClr val="386698"/>
                </a:solidFill>
                <a:latin typeface="黑体" panose="02010609060101010101" pitchFamily="49" charset="-122"/>
                <a:ea typeface="黑体" panose="02010609060101010101" pitchFamily="49" charset="-122"/>
              </a:rPr>
              <a:t>）</a:t>
            </a:r>
          </a:p>
          <a:p>
            <a:pPr lvl="1"/>
            <a:r>
              <a:rPr lang="en-US" altLang="zh-CN" sz="2000" dirty="0">
                <a:solidFill>
                  <a:srgbClr val="386698"/>
                </a:solidFill>
                <a:latin typeface="黑体" panose="02010609060101010101" pitchFamily="49" charset="-122"/>
                <a:ea typeface="黑体" panose="02010609060101010101" pitchFamily="49" charset="-122"/>
              </a:rPr>
              <a:t>n</a:t>
            </a:r>
            <a:r>
              <a:rPr lang="zh-CN" altLang="en-US" sz="2000" dirty="0">
                <a:solidFill>
                  <a:srgbClr val="386698"/>
                </a:solidFill>
                <a:latin typeface="黑体" panose="02010609060101010101" pitchFamily="49" charset="-122"/>
                <a:ea typeface="黑体" panose="02010609060101010101" pitchFamily="49" charset="-122"/>
              </a:rPr>
              <a:t>是表的行数，也就是需要测试组合的次数</a:t>
            </a:r>
          </a:p>
          <a:p>
            <a:pPr lvl="1"/>
            <a:r>
              <a:rPr lang="en-US" altLang="zh-CN" sz="2000" dirty="0">
                <a:solidFill>
                  <a:srgbClr val="386698"/>
                </a:solidFill>
                <a:latin typeface="黑体" panose="02010609060101010101" pitchFamily="49" charset="-122"/>
                <a:ea typeface="黑体" panose="02010609060101010101" pitchFamily="49" charset="-122"/>
              </a:rPr>
              <a:t>K</a:t>
            </a:r>
            <a:r>
              <a:rPr lang="zh-CN" altLang="en-US" sz="2000" dirty="0">
                <a:solidFill>
                  <a:srgbClr val="386698"/>
                </a:solidFill>
                <a:latin typeface="黑体" panose="02010609060101010101" pitchFamily="49" charset="-122"/>
                <a:ea typeface="黑体" panose="02010609060101010101" pitchFamily="49" charset="-122"/>
              </a:rPr>
              <a:t>是表的列数，表示控件的个数（因素的个数，或因子个数）</a:t>
            </a:r>
          </a:p>
          <a:p>
            <a:pPr lvl="1"/>
            <a:r>
              <a:rPr lang="en-US" altLang="zh-CN" sz="2000" dirty="0">
                <a:solidFill>
                  <a:srgbClr val="386698"/>
                </a:solidFill>
                <a:latin typeface="黑体" panose="02010609060101010101" pitchFamily="49" charset="-122"/>
                <a:ea typeface="黑体" panose="02010609060101010101" pitchFamily="49" charset="-122"/>
              </a:rPr>
              <a:t>m</a:t>
            </a:r>
            <a:r>
              <a:rPr lang="zh-CN" altLang="en-US" sz="2000" dirty="0">
                <a:solidFill>
                  <a:srgbClr val="386698"/>
                </a:solidFill>
                <a:latin typeface="黑体" panose="02010609060101010101" pitchFamily="49" charset="-122"/>
                <a:ea typeface="黑体" panose="02010609060101010101" pitchFamily="49" charset="-122"/>
              </a:rPr>
              <a:t>是每个控件包含的取值个数（各因素的水平数，即各因素的状态数）</a:t>
            </a:r>
          </a:p>
          <a:p>
            <a:pPr lvl="1"/>
            <a:r>
              <a:rPr lang="zh-CN" altLang="en-US" sz="2000" dirty="0">
                <a:solidFill>
                  <a:srgbClr val="386698"/>
                </a:solidFill>
                <a:latin typeface="黑体" panose="02010609060101010101" pitchFamily="49" charset="-122"/>
                <a:ea typeface="黑体" panose="02010609060101010101" pitchFamily="49" charset="-122"/>
              </a:rPr>
              <a:t>如： </a:t>
            </a:r>
            <a:r>
              <a:rPr lang="en-US" altLang="zh-CN" sz="2000" dirty="0">
                <a:solidFill>
                  <a:srgbClr val="386698"/>
                </a:solidFill>
                <a:latin typeface="黑体" panose="02010609060101010101" pitchFamily="49" charset="-122"/>
                <a:ea typeface="黑体" panose="02010609060101010101" pitchFamily="49" charset="-122"/>
              </a:rPr>
              <a:t>L</a:t>
            </a:r>
            <a:r>
              <a:rPr lang="en-US" altLang="zh-CN" sz="2000" baseline="-25000" dirty="0">
                <a:solidFill>
                  <a:srgbClr val="386698"/>
                </a:solidFill>
                <a:latin typeface="黑体" panose="02010609060101010101" pitchFamily="49" charset="-122"/>
                <a:ea typeface="黑体" panose="02010609060101010101" pitchFamily="49" charset="-122"/>
              </a:rPr>
              <a:t>9</a:t>
            </a:r>
            <a:r>
              <a:rPr lang="zh-CN" altLang="en-US" sz="2000" dirty="0">
                <a:solidFill>
                  <a:srgbClr val="386698"/>
                </a:solidFill>
                <a:latin typeface="黑体" panose="02010609060101010101" pitchFamily="49" charset="-122"/>
                <a:ea typeface="黑体" panose="02010609060101010101" pitchFamily="49" charset="-122"/>
              </a:rPr>
              <a:t>（</a:t>
            </a:r>
            <a:r>
              <a:rPr lang="en-US" altLang="zh-CN" sz="2000" dirty="0">
                <a:solidFill>
                  <a:srgbClr val="386698"/>
                </a:solidFill>
                <a:latin typeface="黑体" panose="02010609060101010101" pitchFamily="49" charset="-122"/>
                <a:ea typeface="黑体" panose="02010609060101010101" pitchFamily="49" charset="-122"/>
              </a:rPr>
              <a:t>3</a:t>
            </a:r>
            <a:r>
              <a:rPr lang="en-US" altLang="zh-CN" sz="2000" baseline="30000" dirty="0">
                <a:solidFill>
                  <a:srgbClr val="386698"/>
                </a:solidFill>
                <a:latin typeface="黑体" panose="02010609060101010101" pitchFamily="49" charset="-122"/>
                <a:ea typeface="黑体" panose="02010609060101010101" pitchFamily="49" charset="-122"/>
              </a:rPr>
              <a:t>4</a:t>
            </a:r>
            <a:r>
              <a:rPr lang="zh-CN" altLang="en-US" sz="2000" dirty="0">
                <a:solidFill>
                  <a:srgbClr val="386698"/>
                </a:solidFill>
                <a:latin typeface="黑体" panose="02010609060101010101" pitchFamily="49" charset="-122"/>
                <a:ea typeface="黑体" panose="02010609060101010101" pitchFamily="49" charset="-122"/>
              </a:rPr>
              <a:t>）</a:t>
            </a:r>
          </a:p>
          <a:p>
            <a:pPr lvl="2"/>
            <a:r>
              <a:rPr lang="zh-CN" altLang="en-US" sz="1800" dirty="0">
                <a:solidFill>
                  <a:srgbClr val="386698"/>
                </a:solidFill>
                <a:latin typeface="黑体" panose="02010609060101010101" pitchFamily="49" charset="-122"/>
                <a:ea typeface="黑体" panose="02010609060101010101" pitchFamily="49" charset="-122"/>
              </a:rPr>
              <a:t>有</a:t>
            </a:r>
            <a:r>
              <a:rPr lang="en-US" altLang="zh-CN" sz="1800" dirty="0">
                <a:solidFill>
                  <a:srgbClr val="386698"/>
                </a:solidFill>
                <a:latin typeface="黑体" panose="02010609060101010101" pitchFamily="49" charset="-122"/>
                <a:ea typeface="黑体" panose="02010609060101010101" pitchFamily="49" charset="-122"/>
              </a:rPr>
              <a:t>4</a:t>
            </a:r>
            <a:r>
              <a:rPr lang="zh-CN" altLang="en-US" sz="1800" dirty="0">
                <a:solidFill>
                  <a:srgbClr val="386698"/>
                </a:solidFill>
                <a:latin typeface="黑体" panose="02010609060101010101" pitchFamily="49" charset="-122"/>
                <a:ea typeface="黑体" panose="02010609060101010101" pitchFamily="49" charset="-122"/>
              </a:rPr>
              <a:t>个控件</a:t>
            </a:r>
          </a:p>
          <a:p>
            <a:pPr lvl="2"/>
            <a:r>
              <a:rPr lang="zh-CN" altLang="en-US" sz="1800" dirty="0">
                <a:solidFill>
                  <a:srgbClr val="386698"/>
                </a:solidFill>
                <a:latin typeface="黑体" panose="02010609060101010101" pitchFamily="49" charset="-122"/>
                <a:ea typeface="黑体" panose="02010609060101010101" pitchFamily="49" charset="-122"/>
              </a:rPr>
              <a:t>每个控件有</a:t>
            </a:r>
            <a:r>
              <a:rPr lang="en-US" altLang="zh-CN" sz="1800" dirty="0">
                <a:solidFill>
                  <a:srgbClr val="386698"/>
                </a:solidFill>
                <a:latin typeface="黑体" panose="02010609060101010101" pitchFamily="49" charset="-122"/>
                <a:ea typeface="黑体" panose="02010609060101010101" pitchFamily="49" charset="-122"/>
              </a:rPr>
              <a:t>3</a:t>
            </a:r>
            <a:r>
              <a:rPr lang="zh-CN" altLang="en-US" sz="1800" dirty="0">
                <a:solidFill>
                  <a:srgbClr val="386698"/>
                </a:solidFill>
                <a:latin typeface="黑体" panose="02010609060101010101" pitchFamily="49" charset="-122"/>
                <a:ea typeface="黑体" panose="02010609060101010101" pitchFamily="49" charset="-122"/>
              </a:rPr>
              <a:t>个取值</a:t>
            </a:r>
          </a:p>
          <a:p>
            <a:pPr lvl="2"/>
            <a:r>
              <a:rPr lang="en-US" altLang="zh-CN" sz="1800" dirty="0">
                <a:solidFill>
                  <a:srgbClr val="386698"/>
                </a:solidFill>
                <a:latin typeface="黑体" panose="02010609060101010101" pitchFamily="49" charset="-122"/>
                <a:ea typeface="黑体" panose="02010609060101010101" pitchFamily="49" charset="-122"/>
              </a:rPr>
              <a:t>9</a:t>
            </a:r>
            <a:r>
              <a:rPr lang="zh-CN" altLang="en-US" sz="1800" dirty="0">
                <a:solidFill>
                  <a:srgbClr val="386698"/>
                </a:solidFill>
                <a:latin typeface="黑体" panose="02010609060101010101" pitchFamily="49" charset="-122"/>
                <a:ea typeface="黑体" panose="02010609060101010101" pitchFamily="49" charset="-122"/>
              </a:rPr>
              <a:t>为需要测试的组合个数</a:t>
            </a:r>
          </a:p>
          <a:p>
            <a:pPr lvl="2"/>
            <a:r>
              <a:rPr lang="zh-CN" altLang="en-US" sz="1800" dirty="0">
                <a:solidFill>
                  <a:srgbClr val="FF0000"/>
                </a:solidFill>
                <a:latin typeface="黑体" panose="02010609060101010101" pitchFamily="49" charset="-122"/>
                <a:ea typeface="黑体" panose="02010609060101010101" pitchFamily="49" charset="-122"/>
              </a:rPr>
              <a:t>叫</a:t>
            </a:r>
            <a:r>
              <a:rPr lang="en-US" altLang="zh-CN" sz="1800" dirty="0">
                <a:solidFill>
                  <a:srgbClr val="FF0000"/>
                </a:solidFill>
                <a:latin typeface="黑体" panose="02010609060101010101" pitchFamily="49" charset="-122"/>
                <a:ea typeface="黑体" panose="02010609060101010101" pitchFamily="49" charset="-122"/>
              </a:rPr>
              <a:t>4</a:t>
            </a:r>
            <a:r>
              <a:rPr lang="zh-CN" altLang="en-US" sz="1800" dirty="0">
                <a:solidFill>
                  <a:srgbClr val="FF0000"/>
                </a:solidFill>
                <a:latin typeface="黑体" panose="02010609060101010101" pitchFamily="49" charset="-122"/>
                <a:ea typeface="黑体" panose="02010609060101010101" pitchFamily="49" charset="-122"/>
              </a:rPr>
              <a:t>因素</a:t>
            </a:r>
            <a:r>
              <a:rPr lang="en-US" altLang="zh-CN" sz="1800" dirty="0">
                <a:solidFill>
                  <a:srgbClr val="FF0000"/>
                </a:solidFill>
                <a:latin typeface="黑体" panose="02010609060101010101" pitchFamily="49" charset="-122"/>
                <a:ea typeface="黑体" panose="02010609060101010101" pitchFamily="49" charset="-122"/>
              </a:rPr>
              <a:t>3</a:t>
            </a:r>
            <a:r>
              <a:rPr lang="zh-CN" altLang="en-US" sz="1800" dirty="0">
                <a:solidFill>
                  <a:srgbClr val="FF0000"/>
                </a:solidFill>
                <a:latin typeface="黑体" panose="02010609060101010101" pitchFamily="49" charset="-122"/>
                <a:ea typeface="黑体" panose="02010609060101010101" pitchFamily="49" charset="-122"/>
              </a:rPr>
              <a:t>水平</a:t>
            </a:r>
          </a:p>
          <a:p>
            <a:endParaRPr lang="zh-CN" altLang="en-US"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631513" y="2250305"/>
          <a:ext cx="5543550" cy="3048000"/>
        </p:xfrm>
        <a:graphic>
          <a:graphicData uri="http://schemas.openxmlformats.org/drawingml/2006/table">
            <a:tbl>
              <a:tblPr firstRow="1" bandRow="1">
                <a:tableStyleId>{F5AB1C69-6EDB-4FF4-983F-18BD219EF322}</a:tableStyleId>
              </a:tblPr>
              <a:tblGrid>
                <a:gridCol w="1108710">
                  <a:extLst>
                    <a:ext uri="{9D8B030D-6E8A-4147-A177-3AD203B41FA5}">
                      <a16:colId xmlns:a16="http://schemas.microsoft.com/office/drawing/2014/main" val="20000"/>
                    </a:ext>
                  </a:extLst>
                </a:gridCol>
                <a:gridCol w="1108710">
                  <a:extLst>
                    <a:ext uri="{9D8B030D-6E8A-4147-A177-3AD203B41FA5}">
                      <a16:colId xmlns:a16="http://schemas.microsoft.com/office/drawing/2014/main" val="20001"/>
                    </a:ext>
                  </a:extLst>
                </a:gridCol>
                <a:gridCol w="1108710">
                  <a:extLst>
                    <a:ext uri="{9D8B030D-6E8A-4147-A177-3AD203B41FA5}">
                      <a16:colId xmlns:a16="http://schemas.microsoft.com/office/drawing/2014/main" val="20002"/>
                    </a:ext>
                  </a:extLst>
                </a:gridCol>
                <a:gridCol w="1108710">
                  <a:extLst>
                    <a:ext uri="{9D8B030D-6E8A-4147-A177-3AD203B41FA5}">
                      <a16:colId xmlns:a16="http://schemas.microsoft.com/office/drawing/2014/main" val="20003"/>
                    </a:ext>
                  </a:extLst>
                </a:gridCol>
                <a:gridCol w="1108710">
                  <a:extLst>
                    <a:ext uri="{9D8B030D-6E8A-4147-A177-3AD203B41FA5}">
                      <a16:colId xmlns:a16="http://schemas.microsoft.com/office/drawing/2014/main" val="20004"/>
                    </a:ext>
                  </a:extLst>
                </a:gridCol>
              </a:tblGrid>
              <a:tr h="304800">
                <a:tc>
                  <a:txBody>
                    <a:bodyPr/>
                    <a:lstStyle/>
                    <a:p>
                      <a:pPr algn="ctr"/>
                      <a:r>
                        <a:rPr lang="zh-CN" altLang="en-US" sz="1385" dirty="0"/>
                        <a:t>序号</a:t>
                      </a:r>
                    </a:p>
                  </a:txBody>
                  <a:tcPr marT="35188" marB="35188" anchor="ctr"/>
                </a:tc>
                <a:tc>
                  <a:txBody>
                    <a:bodyPr/>
                    <a:lstStyle/>
                    <a:p>
                      <a:pPr algn="ctr"/>
                      <a:r>
                        <a:rPr lang="en-US" altLang="zh-CN" sz="1385" dirty="0"/>
                        <a:t>A</a:t>
                      </a:r>
                      <a:endParaRPr lang="zh-CN" altLang="en-US" sz="1385" dirty="0"/>
                    </a:p>
                  </a:txBody>
                  <a:tcPr marT="35188" marB="35188" anchor="ctr"/>
                </a:tc>
                <a:tc>
                  <a:txBody>
                    <a:bodyPr/>
                    <a:lstStyle/>
                    <a:p>
                      <a:pPr algn="ctr"/>
                      <a:r>
                        <a:rPr lang="en-US" altLang="zh-CN" sz="1385" dirty="0"/>
                        <a:t>B</a:t>
                      </a:r>
                      <a:endParaRPr lang="zh-CN" altLang="en-US" sz="1385" dirty="0"/>
                    </a:p>
                  </a:txBody>
                  <a:tcPr marT="35188" marB="35188" anchor="ctr"/>
                </a:tc>
                <a:tc>
                  <a:txBody>
                    <a:bodyPr/>
                    <a:lstStyle/>
                    <a:p>
                      <a:pPr algn="ctr"/>
                      <a:r>
                        <a:rPr lang="en-US" altLang="zh-CN" sz="1385" dirty="0"/>
                        <a:t>C</a:t>
                      </a:r>
                      <a:endParaRPr lang="zh-CN" altLang="en-US" sz="1385" dirty="0"/>
                    </a:p>
                  </a:txBody>
                  <a:tcPr marT="35188" marB="35188" anchor="ctr"/>
                </a:tc>
                <a:tc>
                  <a:txBody>
                    <a:bodyPr/>
                    <a:lstStyle/>
                    <a:p>
                      <a:pPr algn="ctr"/>
                      <a:r>
                        <a:rPr lang="en-US" altLang="zh-CN" sz="1385" dirty="0"/>
                        <a:t>D</a:t>
                      </a:r>
                      <a:endParaRPr lang="zh-CN" altLang="en-US" sz="1385" dirty="0"/>
                    </a:p>
                  </a:txBody>
                  <a:tcPr marT="35188" marB="35188" anchor="ctr"/>
                </a:tc>
                <a:extLst>
                  <a:ext uri="{0D108BD9-81ED-4DB2-BD59-A6C34878D82A}">
                    <a16:rowId xmlns:a16="http://schemas.microsoft.com/office/drawing/2014/main" val="10000"/>
                  </a:ext>
                </a:extLst>
              </a:tr>
              <a:tr h="304800">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1"/>
                  </a:ext>
                </a:extLst>
              </a:tr>
              <a:tr h="304800">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2"/>
                  </a:ext>
                </a:extLst>
              </a:tr>
              <a:tr h="304800">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3"/>
                  </a:ext>
                </a:extLst>
              </a:tr>
              <a:tr h="304800">
                <a:tc>
                  <a:txBody>
                    <a:bodyPr/>
                    <a:lstStyle/>
                    <a:p>
                      <a:pPr algn="ctr"/>
                      <a:r>
                        <a:rPr lang="en-US" altLang="zh-CN" sz="1385" dirty="0"/>
                        <a:t>4</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4"/>
                  </a:ext>
                </a:extLst>
              </a:tr>
              <a:tr h="304800">
                <a:tc>
                  <a:txBody>
                    <a:bodyPr/>
                    <a:lstStyle/>
                    <a:p>
                      <a:pPr algn="ctr"/>
                      <a:r>
                        <a:rPr lang="en-US" altLang="zh-CN" sz="1385" dirty="0"/>
                        <a:t>5</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5"/>
                  </a:ext>
                </a:extLst>
              </a:tr>
              <a:tr h="304800">
                <a:tc>
                  <a:txBody>
                    <a:bodyPr/>
                    <a:lstStyle/>
                    <a:p>
                      <a:pPr algn="ctr"/>
                      <a:r>
                        <a:rPr lang="en-US" altLang="zh-CN" sz="1385" dirty="0"/>
                        <a:t>6</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6"/>
                  </a:ext>
                </a:extLst>
              </a:tr>
              <a:tr h="304800">
                <a:tc>
                  <a:txBody>
                    <a:bodyPr/>
                    <a:lstStyle/>
                    <a:p>
                      <a:pPr algn="ctr"/>
                      <a:r>
                        <a:rPr lang="en-US" altLang="zh-CN" sz="1385" dirty="0"/>
                        <a:t>7</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extLst>
                  <a:ext uri="{0D108BD9-81ED-4DB2-BD59-A6C34878D82A}">
                    <a16:rowId xmlns:a16="http://schemas.microsoft.com/office/drawing/2014/main" val="10007"/>
                  </a:ext>
                </a:extLst>
              </a:tr>
              <a:tr h="304800">
                <a:tc>
                  <a:txBody>
                    <a:bodyPr/>
                    <a:lstStyle/>
                    <a:p>
                      <a:pPr algn="ctr"/>
                      <a:r>
                        <a:rPr lang="en-US" altLang="zh-CN" sz="1385" dirty="0"/>
                        <a:t>8</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extLst>
                  <a:ext uri="{0D108BD9-81ED-4DB2-BD59-A6C34878D82A}">
                    <a16:rowId xmlns:a16="http://schemas.microsoft.com/office/drawing/2014/main" val="10008"/>
                  </a:ext>
                </a:extLst>
              </a:tr>
              <a:tr h="304800">
                <a:tc>
                  <a:txBody>
                    <a:bodyPr/>
                    <a:lstStyle/>
                    <a:p>
                      <a:pPr algn="ctr"/>
                      <a:r>
                        <a:rPr lang="en-US" altLang="zh-CN" sz="1385" dirty="0"/>
                        <a:t>9</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3</a:t>
                      </a:r>
                      <a:endParaRPr lang="zh-CN" altLang="en-US" sz="1385" dirty="0"/>
                    </a:p>
                  </a:txBody>
                  <a:tcPr marT="35188" marB="35188" anchor="ctr"/>
                </a:tc>
                <a:tc>
                  <a:txBody>
                    <a:bodyPr/>
                    <a:lstStyle/>
                    <a:p>
                      <a:pPr algn="ctr"/>
                      <a:r>
                        <a:rPr lang="en-US" altLang="zh-CN" sz="1385" dirty="0"/>
                        <a:t>2</a:t>
                      </a:r>
                      <a:endParaRPr lang="zh-CN" altLang="en-US" sz="1385" dirty="0"/>
                    </a:p>
                  </a:txBody>
                  <a:tcPr marT="35188" marB="35188" anchor="ctr"/>
                </a:tc>
                <a:tc>
                  <a:txBody>
                    <a:bodyPr/>
                    <a:lstStyle/>
                    <a:p>
                      <a:pPr algn="ctr"/>
                      <a:r>
                        <a:rPr lang="en-US" altLang="zh-CN" sz="1385" dirty="0"/>
                        <a:t>1</a:t>
                      </a:r>
                      <a:endParaRPr lang="zh-CN" altLang="en-US" sz="1385" dirty="0"/>
                    </a:p>
                  </a:txBody>
                  <a:tcPr marT="35188" marB="35188" anchor="ctr"/>
                </a:tc>
                <a:extLst>
                  <a:ext uri="{0D108BD9-81ED-4DB2-BD59-A6C34878D82A}">
                    <a16:rowId xmlns:a16="http://schemas.microsoft.com/office/drawing/2014/main" val="10009"/>
                  </a:ext>
                </a:extLst>
              </a:tr>
            </a:tbl>
          </a:graphicData>
        </a:graphic>
      </p:graphicFrame>
      <p:sp>
        <p:nvSpPr>
          <p:cNvPr id="6" name="椭圆 5"/>
          <p:cNvSpPr/>
          <p:nvPr/>
        </p:nvSpPr>
        <p:spPr>
          <a:xfrm>
            <a:off x="2564423" y="2190032"/>
            <a:ext cx="4658816" cy="38794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7" name="椭圆 6"/>
          <p:cNvSpPr/>
          <p:nvPr/>
        </p:nvSpPr>
        <p:spPr>
          <a:xfrm>
            <a:off x="1881251" y="2577974"/>
            <a:ext cx="576064" cy="2660178"/>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5">
              <a:ln w="57150">
                <a:solidFill>
                  <a:schemeClr val="tx1"/>
                </a:solidFill>
              </a:ln>
            </a:endParaRPr>
          </a:p>
        </p:txBody>
      </p:sp>
      <p:sp>
        <p:nvSpPr>
          <p:cNvPr id="8" name="矩形 7"/>
          <p:cNvSpPr/>
          <p:nvPr/>
        </p:nvSpPr>
        <p:spPr>
          <a:xfrm>
            <a:off x="1051739" y="2959820"/>
            <a:ext cx="554142" cy="110840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组</a:t>
            </a:r>
            <a:endParaRPr lang="en-US" altLang="zh-CN" sz="1230" b="1" dirty="0">
              <a:solidFill>
                <a:schemeClr val="tx1"/>
              </a:solidFill>
            </a:endParaRPr>
          </a:p>
          <a:p>
            <a:pPr algn="ctr"/>
            <a:r>
              <a:rPr lang="zh-CN" altLang="en-US" sz="1230" b="1" dirty="0">
                <a:solidFill>
                  <a:schemeClr val="tx1"/>
                </a:solidFill>
              </a:rPr>
              <a:t>合</a:t>
            </a:r>
            <a:endParaRPr lang="en-US" altLang="zh-CN" sz="1230" b="1" dirty="0">
              <a:solidFill>
                <a:schemeClr val="tx1"/>
              </a:solidFill>
            </a:endParaRPr>
          </a:p>
          <a:p>
            <a:pPr algn="ctr"/>
            <a:r>
              <a:rPr lang="zh-CN" altLang="en-US" sz="1230" b="1" dirty="0">
                <a:solidFill>
                  <a:schemeClr val="tx1"/>
                </a:solidFill>
              </a:rPr>
              <a:t>的</a:t>
            </a:r>
            <a:endParaRPr lang="en-US" altLang="zh-CN" sz="1230" b="1" dirty="0">
              <a:solidFill>
                <a:schemeClr val="tx1"/>
              </a:solidFill>
            </a:endParaRPr>
          </a:p>
          <a:p>
            <a:pPr algn="ctr"/>
            <a:r>
              <a:rPr lang="zh-CN" altLang="en-US" sz="1230" b="1" dirty="0">
                <a:solidFill>
                  <a:schemeClr val="tx1"/>
                </a:solidFill>
              </a:rPr>
              <a:t>个</a:t>
            </a:r>
            <a:endParaRPr lang="en-US" altLang="zh-CN" sz="1230" b="1" dirty="0">
              <a:solidFill>
                <a:schemeClr val="tx1"/>
              </a:solidFill>
            </a:endParaRPr>
          </a:p>
          <a:p>
            <a:pPr algn="ctr"/>
            <a:r>
              <a:rPr lang="zh-CN" altLang="en-US" sz="1230" b="1" dirty="0">
                <a:solidFill>
                  <a:schemeClr val="tx1"/>
                </a:solidFill>
              </a:rPr>
              <a:t>数</a:t>
            </a:r>
          </a:p>
        </p:txBody>
      </p:sp>
      <p:sp>
        <p:nvSpPr>
          <p:cNvPr id="9" name="矩形 8"/>
          <p:cNvSpPr/>
          <p:nvPr/>
        </p:nvSpPr>
        <p:spPr>
          <a:xfrm>
            <a:off x="7367868" y="2959820"/>
            <a:ext cx="1108284" cy="83130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30" b="1" dirty="0">
                <a:solidFill>
                  <a:schemeClr val="tx1"/>
                </a:solidFill>
              </a:rPr>
              <a:t>4</a:t>
            </a:r>
            <a:r>
              <a:rPr lang="zh-CN" altLang="en-US" sz="1230" b="1" dirty="0">
                <a:solidFill>
                  <a:schemeClr val="tx1"/>
                </a:solidFill>
              </a:rPr>
              <a:t>个控件</a:t>
            </a:r>
            <a:endParaRPr lang="en-US" altLang="zh-CN" sz="1230" b="1" dirty="0">
              <a:solidFill>
                <a:schemeClr val="tx1"/>
              </a:solidFill>
            </a:endParaRPr>
          </a:p>
          <a:p>
            <a:pPr algn="ctr"/>
            <a:r>
              <a:rPr lang="zh-CN" altLang="en-US" sz="1230" b="1" dirty="0">
                <a:solidFill>
                  <a:schemeClr val="tx1"/>
                </a:solidFill>
              </a:rPr>
              <a:t>（因子）</a:t>
            </a:r>
          </a:p>
        </p:txBody>
      </p:sp>
      <p:sp>
        <p:nvSpPr>
          <p:cNvPr id="10" name="矩形 9"/>
          <p:cNvSpPr/>
          <p:nvPr/>
        </p:nvSpPr>
        <p:spPr>
          <a:xfrm>
            <a:off x="2989659" y="5320849"/>
            <a:ext cx="2520000" cy="38794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30" b="1" dirty="0">
                <a:solidFill>
                  <a:schemeClr val="tx1"/>
                </a:solidFill>
              </a:rPr>
              <a:t>每个因子各有三个状态</a:t>
            </a:r>
          </a:p>
        </p:txBody>
      </p:sp>
      <p:sp>
        <p:nvSpPr>
          <p:cNvPr id="11" name="矩形 10"/>
          <p:cNvSpPr/>
          <p:nvPr/>
        </p:nvSpPr>
        <p:spPr>
          <a:xfrm>
            <a:off x="7367868" y="2203887"/>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因素</a:t>
            </a:r>
            <a:endParaRPr lang="en-US" altLang="zh-CN" sz="1845" b="1" dirty="0">
              <a:solidFill>
                <a:srgbClr val="C00000"/>
              </a:solidFill>
            </a:endParaRPr>
          </a:p>
        </p:txBody>
      </p:sp>
      <p:sp>
        <p:nvSpPr>
          <p:cNvPr id="12" name="矩形 11"/>
          <p:cNvSpPr/>
          <p:nvPr/>
        </p:nvSpPr>
        <p:spPr>
          <a:xfrm>
            <a:off x="6143120" y="5348559"/>
            <a:ext cx="1080120" cy="360232"/>
          </a:xfrm>
          <a:prstGeom prst="rect">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5" b="1" dirty="0">
                <a:solidFill>
                  <a:srgbClr val="C00000"/>
                </a:solidFill>
              </a:rPr>
              <a:t>水平</a:t>
            </a:r>
            <a:endParaRPr lang="en-US" altLang="zh-CN" sz="1845" b="1" dirty="0">
              <a:solidFill>
                <a:srgbClr val="C00000"/>
              </a:solidFill>
            </a:endParaRPr>
          </a:p>
        </p:txBody>
      </p:sp>
      <p:sp>
        <p:nvSpPr>
          <p:cNvPr id="4" name="标题 3"/>
          <p:cNvSpPr>
            <a:spLocks noGrp="1"/>
          </p:cNvSpPr>
          <p:nvPr>
            <p:ph type="title"/>
          </p:nvPr>
        </p:nvSpPr>
        <p:spPr>
          <a:xfrm>
            <a:off x="457200" y="1135380"/>
            <a:ext cx="4012565" cy="547370"/>
          </a:xfrm>
        </p:spPr>
        <p:txBody>
          <a:bodyPr>
            <a:normAutofit/>
          </a:bodyPr>
          <a:lstStyle/>
          <a:p>
            <a:pPr lvl="1" algn="l" rtl="0">
              <a:lnSpc>
                <a:spcPct val="90000"/>
              </a:lnSpc>
              <a:spcBef>
                <a:spcPct val="0"/>
              </a:spcBef>
            </a:pPr>
            <a:r>
              <a:rPr kumimoji="0" lang="zh-CN" altLang="en-US" sz="2400" b="0" i="0" u="none" strike="noStrike" kern="1200" cap="none" spc="0" normalizeH="0" baseline="0" noProof="1">
                <a:solidFill>
                  <a:srgbClr val="386698"/>
                </a:solidFill>
                <a:latin typeface="黑体" panose="02010609060101010101" pitchFamily="49" charset="-122"/>
                <a:ea typeface="黑体" panose="02010609060101010101" pitchFamily="49" charset="-122"/>
                <a:cs typeface="+mn-cs"/>
              </a:rPr>
              <a:t>L9（34）正交排列表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9605"/>
            <a:ext cx="8229600" cy="62420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正交排列表&amp;附录</a:t>
            </a:r>
            <a:endParaRPr lang="zh-CN" altLang="en-US" dirty="0"/>
          </a:p>
        </p:txBody>
      </p:sp>
      <p:sp>
        <p:nvSpPr>
          <p:cNvPr id="2" name="内容占位符 1"/>
          <p:cNvSpPr>
            <a:spLocks noGrp="1"/>
          </p:cNvSpPr>
          <p:nvPr>
            <p:ph idx="1"/>
          </p:nvPr>
        </p:nvSpPr>
        <p:spPr/>
        <p:txBody>
          <a:bodyPr/>
          <a:lstStyle/>
          <a:p>
            <a:r>
              <a:rPr lang="zh-CN" altLang="en-US" sz="2400" dirty="0">
                <a:solidFill>
                  <a:srgbClr val="92D050"/>
                </a:solidFill>
                <a:latin typeface="黑体" panose="02010609060101010101" pitchFamily="49" charset="-122"/>
                <a:ea typeface="黑体" panose="02010609060101010101" pitchFamily="49" charset="-122"/>
              </a:rPr>
              <a:t>查找正交表</a:t>
            </a:r>
          </a:p>
          <a:p>
            <a:pPr lvl="1">
              <a:lnSpc>
                <a:spcPct val="120000"/>
              </a:lnSpc>
            </a:pPr>
            <a:r>
              <a:rPr lang="en-US" altLang="zh-CN" sz="2000" dirty="0">
                <a:solidFill>
                  <a:srgbClr val="92D050"/>
                </a:solidFill>
                <a:latin typeface="黑体" panose="02010609060101010101" pitchFamily="49" charset="-122"/>
                <a:ea typeface="黑体" panose="02010609060101010101" pitchFamily="49" charset="-122"/>
                <a:hlinkClick r:id="rId3"/>
              </a:rPr>
              <a:t>http://support.sas.com/techsup/technote/ts723_Designs.txt</a:t>
            </a:r>
            <a:endParaRPr lang="en-US" altLang="zh-CN" sz="2000" dirty="0">
              <a:solidFill>
                <a:srgbClr val="92D050"/>
              </a:solidFill>
              <a:latin typeface="黑体" panose="02010609060101010101" pitchFamily="49" charset="-122"/>
              <a:ea typeface="黑体" panose="02010609060101010101" pitchFamily="49" charset="-122"/>
            </a:endParaRPr>
          </a:p>
          <a:p>
            <a:pPr lvl="1">
              <a:lnSpc>
                <a:spcPct val="120000"/>
              </a:lnSpc>
            </a:pPr>
            <a:r>
              <a:rPr lang="zh-CN" altLang="en-US" sz="2000" dirty="0">
                <a:solidFill>
                  <a:srgbClr val="92D050"/>
                </a:solidFill>
                <a:latin typeface="黑体" panose="02010609060101010101" pitchFamily="49" charset="-122"/>
                <a:ea typeface="黑体" panose="02010609060101010101" pitchFamily="49" charset="-122"/>
              </a:rPr>
              <a:t>数理统计、试验设计等方面的书及附录中 </a:t>
            </a:r>
          </a:p>
          <a:p>
            <a:r>
              <a:rPr lang="zh-CN" altLang="en-US" sz="2400" dirty="0">
                <a:solidFill>
                  <a:srgbClr val="92D050"/>
                </a:solidFill>
                <a:latin typeface="黑体" panose="02010609060101010101" pitchFamily="49" charset="-122"/>
                <a:ea typeface="黑体" panose="02010609060101010101" pitchFamily="49" charset="-122"/>
              </a:rPr>
              <a:t>常见的正交排列表附录</a:t>
            </a:r>
          </a:p>
          <a:p>
            <a:endParaRPr lang="zh-CN" altLang="en-US" sz="2400" dirty="0">
              <a:solidFill>
                <a:srgbClr val="92D050"/>
              </a:solidFill>
              <a:latin typeface="黑体" panose="02010609060101010101" pitchFamily="49" charset="-122"/>
              <a:ea typeface="黑体" panose="02010609060101010101" pitchFamily="49" charset="-122"/>
            </a:endParaRPr>
          </a:p>
          <a:p>
            <a:endParaRPr lang="en-US" altLang="zh-CN" dirty="0">
              <a:solidFill>
                <a:srgbClr val="92D050"/>
              </a:solidFill>
            </a:endParaRPr>
          </a:p>
          <a:p>
            <a:endParaRPr lang="en-US" altLang="zh-CN" dirty="0">
              <a:solidFill>
                <a:srgbClr val="92D050"/>
              </a:solidFill>
            </a:endParaRPr>
          </a:p>
          <a:p>
            <a:pPr marL="0" indent="0" algn="ctr">
              <a:buNone/>
            </a:pPr>
            <a:r>
              <a:rPr lang="zh-CN" altLang="en-US" sz="2400" dirty="0">
                <a:solidFill>
                  <a:srgbClr val="92D05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正交排列表是经过严格的数学推理得来的。</a:t>
            </a:r>
          </a:p>
          <a:p>
            <a:endParaRPr lang="zh-CN" altLang="en-US" sz="2400" dirty="0">
              <a:solidFill>
                <a:srgbClr val="92D05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endParaRPr lang="zh-CN" altLang="en-US" sz="2400" dirty="0">
              <a:solidFill>
                <a:srgbClr val="92D05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graphicFrame>
        <p:nvGraphicFramePr>
          <p:cNvPr id="6" name="对象 5"/>
          <p:cNvGraphicFramePr>
            <a:graphicFrameLocks noChangeAspect="1"/>
          </p:cNvGraphicFramePr>
          <p:nvPr/>
        </p:nvGraphicFramePr>
        <p:xfrm>
          <a:off x="4145232" y="3336375"/>
          <a:ext cx="1906970" cy="1330089"/>
        </p:xfrm>
        <a:graphic>
          <a:graphicData uri="http://schemas.openxmlformats.org/presentationml/2006/ole">
            <mc:AlternateContent xmlns:mc="http://schemas.openxmlformats.org/markup-compatibility/2006">
              <mc:Choice xmlns:v="urn:schemas-microsoft-com:vml" Requires="v">
                <p:oleObj spid="_x0000_s1027" name="Document" showAsIcon="1" r:id="rId4" imgW="914400" imgH="828675" progId="Word.Document.8">
                  <p:embed/>
                </p:oleObj>
              </mc:Choice>
              <mc:Fallback>
                <p:oleObj name="Document" showAsIcon="1" r:id="rId4" imgW="914400" imgH="828675" progId="Word.Document.8">
                  <p:embed/>
                  <p:pic>
                    <p:nvPicPr>
                      <p:cNvPr id="6" name="对象 5"/>
                      <p:cNvPicPr>
                        <a:picLocks noChangeAspect="1"/>
                      </p:cNvPicPr>
                      <p:nvPr/>
                    </p:nvPicPr>
                    <p:blipFill>
                      <a:blip r:embed="rId5"/>
                      <a:stretch>
                        <a:fillRect/>
                      </a:stretch>
                    </p:blipFill>
                    <p:spPr>
                      <a:xfrm>
                        <a:off x="4145232" y="3336375"/>
                        <a:ext cx="1906970" cy="1330089"/>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down)">
                                      <p:cBhvr>
                                        <p:cTn id="7" dur="580">
                                          <p:stCondLst>
                                            <p:cond delay="0"/>
                                          </p:stCondLst>
                                        </p:cTn>
                                        <p:tgtEl>
                                          <p:spTgt spid="2">
                                            <p:txEl>
                                              <p:pRg st="7" end="7"/>
                                            </p:txEl>
                                          </p:spTgt>
                                        </p:tgtEl>
                                      </p:cBhvr>
                                    </p:animEffect>
                                    <p:anim calcmode="lin" valueType="num">
                                      <p:cBhvr>
                                        <p:cTn id="8"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7" end="7"/>
                                            </p:txEl>
                                          </p:spTgt>
                                        </p:tgtEl>
                                      </p:cBhvr>
                                      <p:to x="100000" y="60000"/>
                                    </p:animScale>
                                    <p:animScale>
                                      <p:cBhvr>
                                        <p:cTn id="14" dur="166" decel="50000">
                                          <p:stCondLst>
                                            <p:cond delay="676"/>
                                          </p:stCondLst>
                                        </p:cTn>
                                        <p:tgtEl>
                                          <p:spTgt spid="2">
                                            <p:txEl>
                                              <p:pRg st="7" end="7"/>
                                            </p:txEl>
                                          </p:spTgt>
                                        </p:tgtEl>
                                      </p:cBhvr>
                                      <p:to x="100000" y="100000"/>
                                    </p:animScale>
                                    <p:animScale>
                                      <p:cBhvr>
                                        <p:cTn id="15" dur="26">
                                          <p:stCondLst>
                                            <p:cond delay="1312"/>
                                          </p:stCondLst>
                                        </p:cTn>
                                        <p:tgtEl>
                                          <p:spTgt spid="2">
                                            <p:txEl>
                                              <p:pRg st="7" end="7"/>
                                            </p:txEl>
                                          </p:spTgt>
                                        </p:tgtEl>
                                      </p:cBhvr>
                                      <p:to x="100000" y="80000"/>
                                    </p:animScale>
                                    <p:animScale>
                                      <p:cBhvr>
                                        <p:cTn id="16" dur="166" decel="50000">
                                          <p:stCondLst>
                                            <p:cond delay="1338"/>
                                          </p:stCondLst>
                                        </p:cTn>
                                        <p:tgtEl>
                                          <p:spTgt spid="2">
                                            <p:txEl>
                                              <p:pRg st="7" end="7"/>
                                            </p:txEl>
                                          </p:spTgt>
                                        </p:tgtEl>
                                      </p:cBhvr>
                                      <p:to x="100000" y="100000"/>
                                    </p:animScale>
                                    <p:animScale>
                                      <p:cBhvr>
                                        <p:cTn id="17" dur="26">
                                          <p:stCondLst>
                                            <p:cond delay="1642"/>
                                          </p:stCondLst>
                                        </p:cTn>
                                        <p:tgtEl>
                                          <p:spTgt spid="2">
                                            <p:txEl>
                                              <p:pRg st="7" end="7"/>
                                            </p:txEl>
                                          </p:spTgt>
                                        </p:tgtEl>
                                      </p:cBhvr>
                                      <p:to x="100000" y="90000"/>
                                    </p:animScale>
                                    <p:animScale>
                                      <p:cBhvr>
                                        <p:cTn id="18" dur="166" decel="50000">
                                          <p:stCondLst>
                                            <p:cond delay="1668"/>
                                          </p:stCondLst>
                                        </p:cTn>
                                        <p:tgtEl>
                                          <p:spTgt spid="2">
                                            <p:txEl>
                                              <p:pRg st="7" end="7"/>
                                            </p:txEl>
                                          </p:spTgt>
                                        </p:tgtEl>
                                      </p:cBhvr>
                                      <p:to x="100000" y="100000"/>
                                    </p:animScale>
                                    <p:animScale>
                                      <p:cBhvr>
                                        <p:cTn id="19" dur="26">
                                          <p:stCondLst>
                                            <p:cond delay="1808"/>
                                          </p:stCondLst>
                                        </p:cTn>
                                        <p:tgtEl>
                                          <p:spTgt spid="2">
                                            <p:txEl>
                                              <p:pRg st="7" end="7"/>
                                            </p:txEl>
                                          </p:spTgt>
                                        </p:tgtEl>
                                      </p:cBhvr>
                                      <p:to x="100000" y="95000"/>
                                    </p:animScale>
                                    <p:animScale>
                                      <p:cBhvr>
                                        <p:cTn id="20" dur="166" decel="50000">
                                          <p:stCondLst>
                                            <p:cond delay="1834"/>
                                          </p:stCondLst>
                                        </p:cTn>
                                        <p:tgtEl>
                                          <p:spTgt spid="2">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22020"/>
            <a:ext cx="8229600" cy="59753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正交排列法的使用步骤</a:t>
            </a:r>
          </a:p>
        </p:txBody>
      </p:sp>
      <p:sp>
        <p:nvSpPr>
          <p:cNvPr id="2" name="内容占位符 1"/>
          <p:cNvSpPr>
            <a:spLocks noGrp="1"/>
          </p:cNvSpPr>
          <p:nvPr>
            <p:ph idx="1"/>
          </p:nvPr>
        </p:nvSpPr>
        <p:spPr>
          <a:xfrm>
            <a:off x="457200" y="1719580"/>
            <a:ext cx="8229600" cy="4525963"/>
          </a:xfrm>
        </p:spPr>
        <p:txBody>
          <a:bodyPr/>
          <a:lstStyle/>
          <a:p>
            <a:r>
              <a:rPr lang="zh-CN" altLang="en-US" sz="2400" dirty="0">
                <a:solidFill>
                  <a:srgbClr val="386698"/>
                </a:solidFill>
                <a:latin typeface="黑体" panose="02010609060101010101" pitchFamily="49" charset="-122"/>
                <a:ea typeface="黑体" panose="02010609060101010101" pitchFamily="49" charset="-122"/>
              </a:rPr>
              <a:t>正交排列法的使用步骤</a:t>
            </a:r>
            <a:endParaRPr lang="en-US" altLang="zh-CN" dirty="0"/>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1、根据所测程序中控件的个数（因素）以及每个控件的取值个数（水平），选取一个合适的正交排列表</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2、把控件及其取值列举出来，并对其进行编号</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3、把控件及其取值映射到正交排列表中</a:t>
            </a:r>
          </a:p>
          <a:p>
            <a:pPr lvl="2">
              <a:lnSpc>
                <a:spcPct val="140000"/>
              </a:lnSpc>
            </a:pPr>
            <a:r>
              <a:rPr lang="zh-CN" altLang="en-US" sz="2000" dirty="0">
                <a:solidFill>
                  <a:srgbClr val="386698"/>
                </a:solidFill>
                <a:latin typeface="黑体" panose="02010609060101010101" pitchFamily="49" charset="-122"/>
                <a:ea typeface="黑体" panose="02010609060101010101" pitchFamily="49" charset="-122"/>
              </a:rPr>
              <a:t>把正交排列表中的ABCD（因子）分别替换成4个控件</a:t>
            </a:r>
          </a:p>
          <a:p>
            <a:pPr lvl="2">
              <a:lnSpc>
                <a:spcPct val="140000"/>
              </a:lnSpc>
            </a:pPr>
            <a:r>
              <a:rPr lang="zh-CN" altLang="en-US" sz="2000" dirty="0">
                <a:solidFill>
                  <a:srgbClr val="386698"/>
                </a:solidFill>
                <a:latin typeface="黑体" panose="02010609060101010101" pitchFamily="49" charset="-122"/>
                <a:ea typeface="黑体" panose="02010609060101010101" pitchFamily="49" charset="-122"/>
              </a:rPr>
              <a:t>把每列中的1,2,3（状态）分别换成这个控件的3个取值（水平），排列顺序要按照表中给出的顺序</a:t>
            </a:r>
          </a:p>
          <a:p>
            <a:pPr lvl="1">
              <a:lnSpc>
                <a:spcPct val="140000"/>
              </a:lnSpc>
            </a:pPr>
            <a:r>
              <a:rPr lang="zh-CN" altLang="en-US" sz="2000" dirty="0">
                <a:solidFill>
                  <a:srgbClr val="386698"/>
                </a:solidFill>
                <a:latin typeface="黑体" panose="02010609060101010101" pitchFamily="49" charset="-122"/>
                <a:ea typeface="黑体" panose="02010609060101010101" pitchFamily="49" charset="-122"/>
              </a:rPr>
              <a:t>4、根据映射好的正交排列表编写测试用例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20090"/>
            <a:ext cx="8229600" cy="56705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练习：字符属性设置程序</a:t>
            </a:r>
          </a:p>
        </p:txBody>
      </p:sp>
      <p:sp>
        <p:nvSpPr>
          <p:cNvPr id="2" name="内容占位符 1"/>
          <p:cNvSpPr>
            <a:spLocks noGrp="1"/>
          </p:cNvSpPr>
          <p:nvPr>
            <p:ph idx="1"/>
          </p:nvPr>
        </p:nvSpPr>
        <p:spPr>
          <a:xfrm>
            <a:off x="212725" y="1451610"/>
            <a:ext cx="8229600" cy="4968875"/>
          </a:xfrm>
        </p:spPr>
        <p:txBody>
          <a:bodyPr/>
          <a:lstStyle/>
          <a:p>
            <a:r>
              <a:rPr lang="zh-CN" altLang="en-US" sz="2400" dirty="0">
                <a:solidFill>
                  <a:srgbClr val="386698"/>
                </a:solidFill>
                <a:latin typeface="黑体" panose="02010609060101010101" pitchFamily="49" charset="-122"/>
                <a:ea typeface="黑体" panose="02010609060101010101" pitchFamily="49" charset="-122"/>
              </a:rPr>
              <a:t>案例：字符属性设置程序</a:t>
            </a:r>
          </a:p>
          <a:p>
            <a:pPr lvl="1"/>
            <a:r>
              <a:rPr lang="zh-CN" altLang="en-US" sz="2000" dirty="0">
                <a:solidFill>
                  <a:srgbClr val="386698"/>
                </a:solidFill>
                <a:latin typeface="黑体" panose="02010609060101010101" pitchFamily="49" charset="-122"/>
                <a:ea typeface="黑体" panose="02010609060101010101" pitchFamily="49" charset="-122"/>
              </a:rPr>
              <a:t>窗体中有多个控件（字体、字符样式、颜色、字号），每个控件有多个取值</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字体：仿宋、楷体、华文彩云</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字符样式：粗体、斜体、下划线</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颜色：红色、绿色、蓝色</a:t>
            </a:r>
          </a:p>
          <a:p>
            <a:pPr marL="720090" lvl="2" fontAlgn="auto">
              <a:spcBef>
                <a:spcPts val="0"/>
              </a:spcBef>
            </a:pPr>
            <a:r>
              <a:rPr lang="zh-CN" altLang="en-US" sz="1800" dirty="0">
                <a:solidFill>
                  <a:srgbClr val="386698"/>
                </a:solidFill>
                <a:latin typeface="黑体" panose="02010609060101010101" pitchFamily="49" charset="-122"/>
                <a:ea typeface="黑体" panose="02010609060101010101" pitchFamily="49" charset="-122"/>
              </a:rPr>
              <a:t>字号：20号、30号、40号</a:t>
            </a: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endParaRPr lang="zh-CN" altLang="en-US" sz="1800" dirty="0">
              <a:solidFill>
                <a:srgbClr val="386698"/>
              </a:solidFill>
              <a:latin typeface="黑体" panose="02010609060101010101" pitchFamily="49" charset="-122"/>
              <a:ea typeface="黑体" panose="02010609060101010101" pitchFamily="49" charset="-122"/>
            </a:endParaRPr>
          </a:p>
          <a:p>
            <a:pPr marL="228600" lvl="1" indent="-431800">
              <a:lnSpc>
                <a:spcPct val="100000"/>
              </a:lnSpc>
              <a:spcAft>
                <a:spcPts val="600"/>
              </a:spcAft>
              <a:buFont typeface="Wingdings" panose="05000000000000000000" pitchFamily="2" charset="2"/>
              <a:buChar char="u"/>
            </a:pPr>
            <a:r>
              <a:rPr lang="zh-CN" altLang="en-US" sz="2400" dirty="0">
                <a:solidFill>
                  <a:srgbClr val="386698"/>
                </a:solidFill>
                <a:latin typeface="黑体" panose="02010609060101010101" pitchFamily="49" charset="-122"/>
                <a:ea typeface="黑体" panose="02010609060101010101" pitchFamily="49" charset="-122"/>
              </a:rPr>
              <a:t>由于组合量非常大（3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=81种组合情况），因此考虑使用正交法，选择L9（3</a:t>
            </a:r>
            <a:r>
              <a:rPr lang="zh-CN" altLang="en-US" sz="2400" baseline="30000" dirty="0">
                <a:solidFill>
                  <a:srgbClr val="386698"/>
                </a:solidFill>
                <a:latin typeface="黑体" panose="02010609060101010101" pitchFamily="49" charset="-122"/>
                <a:ea typeface="黑体" panose="02010609060101010101" pitchFamily="49" charset="-122"/>
              </a:rPr>
              <a:t>4</a:t>
            </a:r>
            <a:r>
              <a:rPr lang="zh-CN" altLang="en-US" sz="2400" dirty="0">
                <a:solidFill>
                  <a:srgbClr val="386698"/>
                </a:solidFill>
                <a:latin typeface="黑体" panose="02010609060101010101" pitchFamily="49" charset="-122"/>
                <a:ea typeface="黑体" panose="02010609060101010101" pitchFamily="49" charset="-122"/>
              </a:rPr>
              <a:t>）正交排列表</a:t>
            </a:r>
          </a:p>
          <a:p>
            <a:endParaRPr lang="zh-CN" altLang="en-US" sz="2400" dirty="0">
              <a:solidFill>
                <a:srgbClr val="386698"/>
              </a:solidFill>
              <a:latin typeface="黑体" panose="02010609060101010101" pitchFamily="49" charset="-122"/>
              <a:ea typeface="黑体" panose="02010609060101010101" pitchFamily="49" charset="-122"/>
            </a:endParaRPr>
          </a:p>
          <a:p>
            <a:endParaRPr lang="zh-CN" altLang="en-US" sz="2400" dirty="0">
              <a:solidFill>
                <a:srgbClr val="386698"/>
              </a:solidFill>
              <a:latin typeface="黑体" panose="02010609060101010101" pitchFamily="49" charset="-122"/>
              <a:ea typeface="黑体" panose="02010609060101010101" pitchFamily="49" charset="-122"/>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5230" y="3173730"/>
            <a:ext cx="469709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11594</Words>
  <Application>Microsoft Office PowerPoint</Application>
  <PresentationFormat>全屏显示(4:3)</PresentationFormat>
  <Paragraphs>1892</Paragraphs>
  <Slides>117</Slides>
  <Notes>31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117</vt:i4>
      </vt:variant>
    </vt:vector>
  </HeadingPairs>
  <TitlesOfParts>
    <vt:vector size="131" baseType="lpstr">
      <vt:lpstr>等线</vt:lpstr>
      <vt:lpstr>黑体</vt:lpstr>
      <vt:lpstr>宋体</vt:lpstr>
      <vt:lpstr>微软雅黑</vt:lpstr>
      <vt:lpstr>Arial</vt:lpstr>
      <vt:lpstr>Calibri</vt:lpstr>
      <vt:lpstr>Franklin Gothic Book</vt:lpstr>
      <vt:lpstr>Franklin Gothic Medium</vt:lpstr>
      <vt:lpstr>Times New Roman</vt:lpstr>
      <vt:lpstr>Trebuchet MS</vt:lpstr>
      <vt:lpstr>Verdana</vt:lpstr>
      <vt:lpstr>Wingdings</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测试用例</vt:lpstr>
      <vt:lpstr>测试用例</vt:lpstr>
      <vt:lpstr>测试用例：举例说明1</vt:lpstr>
      <vt:lpstr>测试用例：举例说明2</vt:lpstr>
      <vt:lpstr>等价类划分法</vt:lpstr>
      <vt:lpstr>PowerPoint 演示文稿</vt:lpstr>
      <vt:lpstr>PowerPoint 演示文稿</vt:lpstr>
      <vt:lpstr>PowerPoint 演示文稿</vt:lpstr>
      <vt:lpstr>等价类分类</vt:lpstr>
      <vt:lpstr>等价类分类强化练习</vt:lpstr>
      <vt:lpstr>等价类分类总结</vt:lpstr>
      <vt:lpstr>等价类分类强化练习</vt:lpstr>
      <vt:lpstr>PowerPoint 演示文稿</vt:lpstr>
      <vt:lpstr>PowerPoint 演示文稿</vt:lpstr>
      <vt:lpstr>PowerPoint 演示文稿</vt:lpstr>
      <vt:lpstr>PowerPoint 演示文稿</vt:lpstr>
      <vt:lpstr>PowerPoint 演示文稿</vt:lpstr>
      <vt:lpstr>PowerPoint 演示文稿</vt:lpstr>
      <vt:lpstr>边界值方法练习</vt:lpstr>
      <vt:lpstr>边界值方法练习</vt:lpstr>
      <vt:lpstr>边界值的方法小结</vt:lpstr>
      <vt:lpstr>PowerPoint 演示文稿</vt:lpstr>
      <vt:lpstr>PowerPoint 演示文稿</vt:lpstr>
      <vt:lpstr>因果图法产生的背景</vt:lpstr>
      <vt:lpstr>因果图的核心</vt:lpstr>
      <vt:lpstr>因果图中的基本符号</vt:lpstr>
      <vt:lpstr>因果图中的基本符号</vt:lpstr>
      <vt:lpstr>因果图中的基本符号</vt:lpstr>
      <vt:lpstr>因果图中的约束条件</vt:lpstr>
      <vt:lpstr>因果图法基本步骤</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判定表法</vt:lpstr>
      <vt:lpstr>判定表法</vt:lpstr>
      <vt:lpstr>PowerPoint 演示文稿</vt:lpstr>
      <vt:lpstr>判定表法</vt:lpstr>
      <vt:lpstr>判定表法</vt:lpstr>
      <vt:lpstr>场景法概述</vt:lpstr>
      <vt:lpstr>用例场景定义</vt:lpstr>
      <vt:lpstr>用例场景产生的背景</vt:lpstr>
      <vt:lpstr>案例-QQ登录</vt:lpstr>
      <vt:lpstr>案例-QQ登录</vt:lpstr>
      <vt:lpstr>流程分析法</vt:lpstr>
      <vt:lpstr>流程分析法的步骤</vt:lpstr>
      <vt:lpstr>使用ATM机取款</vt:lpstr>
      <vt:lpstr>使用ATM机取款正常流程</vt:lpstr>
      <vt:lpstr>使用ATM机取款</vt:lpstr>
      <vt:lpstr>操作流程</vt:lpstr>
      <vt:lpstr>流程分析法总结</vt:lpstr>
      <vt:lpstr>错误推测法</vt:lpstr>
      <vt:lpstr>一个有名的案例研究</vt:lpstr>
      <vt:lpstr>正交排列法</vt:lpstr>
      <vt:lpstr>案例：字符属性设置程序</vt:lpstr>
      <vt:lpstr>正交排列表重要概念</vt:lpstr>
      <vt:lpstr>正交表的概念</vt:lpstr>
      <vt:lpstr>L9（34）正交排列表</vt:lpstr>
      <vt:lpstr>正交排列表&amp;附录</vt:lpstr>
      <vt:lpstr>正交排列法的使用步骤</vt:lpstr>
      <vt:lpstr>练习：字符属性设置程序</vt:lpstr>
      <vt:lpstr>练习：字符属性设置程序</vt:lpstr>
      <vt:lpstr>练习：字符属性设置程序</vt:lpstr>
      <vt:lpstr>练习：字符属性设置程序</vt:lpstr>
      <vt:lpstr>练习：字符属性设置程序</vt:lpstr>
      <vt:lpstr>练习：字符属性设置程序</vt:lpstr>
      <vt:lpstr>案例：114系统查询企业单位</vt:lpstr>
      <vt:lpstr>案例：114系统查询企业单位</vt:lpstr>
      <vt:lpstr>案例：114系统查询企业单位</vt:lpstr>
      <vt:lpstr>案例：114系统查询企业单位</vt:lpstr>
      <vt:lpstr>使用正交排列法的局限性</vt:lpstr>
      <vt:lpstr>混合正交表</vt:lpstr>
      <vt:lpstr>正交表生成工具allpairs </vt:lpstr>
      <vt:lpstr>测试方法的选择</vt:lpstr>
      <vt:lpstr>测试方法的选择</vt:lpstr>
      <vt:lpstr>测试方法的选择</vt:lpstr>
      <vt:lpstr>测试用例的力度</vt:lpstr>
      <vt:lpstr>测试用例的本质</vt:lpstr>
      <vt:lpstr>测试用例评审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fx50</cp:lastModifiedBy>
  <cp:revision>441</cp:revision>
  <dcterms:created xsi:type="dcterms:W3CDTF">2015-06-29T07:19:00Z</dcterms:created>
  <dcterms:modified xsi:type="dcterms:W3CDTF">2019-03-13T07:32:22Z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