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37"/>
  </p:notesMasterIdLst>
  <p:handoutMasterIdLst>
    <p:handoutMasterId r:id="rId38"/>
  </p:handoutMasterIdLst>
  <p:sldIdLst>
    <p:sldId id="257" r:id="rId5"/>
    <p:sldId id="259" r:id="rId6"/>
    <p:sldId id="292"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1" r:id="rId36"/>
  </p:sldIdLst>
  <p:sldSz cx="9144000" cy="6858000" type="screen4x3"/>
  <p:notesSz cx="6858000" cy="9144000"/>
  <p:defaultTextStyle>
    <a:defPPr>
      <a:defRPr lang="en-US"/>
    </a:defPPr>
    <a:lvl1pPr algn="l" rtl="0" fontAlgn="base">
      <a:spcBef>
        <a:spcPct val="0"/>
      </a:spcBef>
      <a:spcAft>
        <a:spcPct val="0"/>
      </a:spcAft>
      <a:defRPr sz="1400" i="1" kern="1200">
        <a:solidFill>
          <a:schemeClr val="bg1"/>
        </a:solidFill>
        <a:latin typeface="Trebuchet MS" pitchFamily="34" charset="0"/>
        <a:ea typeface="+mn-ea"/>
        <a:cs typeface="+mn-cs"/>
      </a:defRPr>
    </a:lvl1pPr>
    <a:lvl2pPr marL="457200" algn="l" rtl="0" fontAlgn="base">
      <a:spcBef>
        <a:spcPct val="0"/>
      </a:spcBef>
      <a:spcAft>
        <a:spcPct val="0"/>
      </a:spcAft>
      <a:defRPr sz="1400" i="1" kern="1200">
        <a:solidFill>
          <a:schemeClr val="bg1"/>
        </a:solidFill>
        <a:latin typeface="Trebuchet MS" pitchFamily="34" charset="0"/>
        <a:ea typeface="+mn-ea"/>
        <a:cs typeface="+mn-cs"/>
      </a:defRPr>
    </a:lvl2pPr>
    <a:lvl3pPr marL="914400" algn="l" rtl="0" fontAlgn="base">
      <a:spcBef>
        <a:spcPct val="0"/>
      </a:spcBef>
      <a:spcAft>
        <a:spcPct val="0"/>
      </a:spcAft>
      <a:defRPr sz="1400" i="1" kern="1200">
        <a:solidFill>
          <a:schemeClr val="bg1"/>
        </a:solidFill>
        <a:latin typeface="Trebuchet MS" pitchFamily="34" charset="0"/>
        <a:ea typeface="+mn-ea"/>
        <a:cs typeface="+mn-cs"/>
      </a:defRPr>
    </a:lvl3pPr>
    <a:lvl4pPr marL="1371600" algn="l" rtl="0" fontAlgn="base">
      <a:spcBef>
        <a:spcPct val="0"/>
      </a:spcBef>
      <a:spcAft>
        <a:spcPct val="0"/>
      </a:spcAft>
      <a:defRPr sz="1400" i="1" kern="1200">
        <a:solidFill>
          <a:schemeClr val="bg1"/>
        </a:solidFill>
        <a:latin typeface="Trebuchet MS" pitchFamily="34" charset="0"/>
        <a:ea typeface="+mn-ea"/>
        <a:cs typeface="+mn-cs"/>
      </a:defRPr>
    </a:lvl4pPr>
    <a:lvl5pPr marL="1828800" algn="l" rtl="0" fontAlgn="base">
      <a:spcBef>
        <a:spcPct val="0"/>
      </a:spcBef>
      <a:spcAft>
        <a:spcPct val="0"/>
      </a:spcAft>
      <a:defRPr sz="1400" i="1" kern="1200">
        <a:solidFill>
          <a:schemeClr val="bg1"/>
        </a:solidFill>
        <a:latin typeface="Trebuchet MS" pitchFamily="34" charset="0"/>
        <a:ea typeface="+mn-ea"/>
        <a:cs typeface="+mn-cs"/>
      </a:defRPr>
    </a:lvl5pPr>
    <a:lvl6pPr marL="2286000" algn="l" defTabSz="914400" rtl="0" eaLnBrk="1" latinLnBrk="0" hangingPunct="1">
      <a:defRPr sz="1400" i="1" kern="1200">
        <a:solidFill>
          <a:schemeClr val="bg1"/>
        </a:solidFill>
        <a:latin typeface="Trebuchet MS" pitchFamily="34" charset="0"/>
        <a:ea typeface="+mn-ea"/>
        <a:cs typeface="+mn-cs"/>
      </a:defRPr>
    </a:lvl6pPr>
    <a:lvl7pPr marL="2743200" algn="l" defTabSz="914400" rtl="0" eaLnBrk="1" latinLnBrk="0" hangingPunct="1">
      <a:defRPr sz="1400" i="1" kern="1200">
        <a:solidFill>
          <a:schemeClr val="bg1"/>
        </a:solidFill>
        <a:latin typeface="Trebuchet MS" pitchFamily="34" charset="0"/>
        <a:ea typeface="+mn-ea"/>
        <a:cs typeface="+mn-cs"/>
      </a:defRPr>
    </a:lvl7pPr>
    <a:lvl8pPr marL="3200400" algn="l" defTabSz="914400" rtl="0" eaLnBrk="1" latinLnBrk="0" hangingPunct="1">
      <a:defRPr sz="1400" i="1" kern="1200">
        <a:solidFill>
          <a:schemeClr val="bg1"/>
        </a:solidFill>
        <a:latin typeface="Trebuchet MS" pitchFamily="34" charset="0"/>
        <a:ea typeface="+mn-ea"/>
        <a:cs typeface="+mn-cs"/>
      </a:defRPr>
    </a:lvl8pPr>
    <a:lvl9pPr marL="3657600" algn="l" defTabSz="914400" rtl="0" eaLnBrk="1" latinLnBrk="0" hangingPunct="1">
      <a:defRPr sz="1400" i="1" kern="1200">
        <a:solidFill>
          <a:schemeClr val="bg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8"/>
    <a:srgbClr val="78A99A"/>
    <a:srgbClr val="E6F1F8"/>
    <a:srgbClr val="ADCDEC"/>
    <a:srgbClr val="B3D4EB"/>
    <a:srgbClr val="0072BC"/>
    <a:srgbClr val="FFCC66"/>
    <a:srgbClr val="FF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0" autoAdjust="0"/>
    <p:restoredTop sz="94709" autoAdjust="0"/>
  </p:normalViewPr>
  <p:slideViewPr>
    <p:cSldViewPr snapToGrid="0">
      <p:cViewPr varScale="1">
        <p:scale>
          <a:sx n="104" d="100"/>
          <a:sy n="104" d="100"/>
        </p:scale>
        <p:origin x="-282" y="-84"/>
      </p:cViewPr>
      <p:guideLst>
        <p:guide orient="horz" pos="2106"/>
        <p:guide orient="horz" pos="3930"/>
        <p:guide orient="horz" pos="786"/>
        <p:guide orient="horz" pos="4266"/>
        <p:guide orient="horz" pos="126"/>
        <p:guide orient="horz" pos="4146"/>
        <p:guide pos="2880"/>
        <p:guide pos="186"/>
        <p:guide pos="5580"/>
        <p:guide pos="2766"/>
        <p:guide pos="2994"/>
        <p:guide pos="1170"/>
        <p:guide pos="18"/>
        <p:guide pos="5742"/>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0"/>
    </p:cViewPr>
  </p:sorterViewPr>
  <p:notesViewPr>
    <p:cSldViewPr snapToGrid="0">
      <p:cViewPr varScale="1">
        <p:scale>
          <a:sx n="83" d="100"/>
          <a:sy n="83" d="100"/>
        </p:scale>
        <p:origin x="-204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GB"/>
          </a:p>
        </p:txBody>
      </p:sp>
      <p:sp>
        <p:nvSpPr>
          <p:cNvPr id="294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GB"/>
          </a:p>
        </p:txBody>
      </p:sp>
      <p:sp>
        <p:nvSpPr>
          <p:cNvPr id="294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GB"/>
          </a:p>
        </p:txBody>
      </p:sp>
      <p:sp>
        <p:nvSpPr>
          <p:cNvPr id="294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347A0874-165B-4208-9C2E-65C9A3EC386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F687C511-59B7-4D65-8AA1-F21035B59D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51E5C83-E479-4D68-9E34-2B27D750467D}"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E81DF7E-87F0-45FA-976C-428E89EDD5F4}" type="slidenum">
              <a:rPr lang="en-US" smtClean="0"/>
              <a:pPr/>
              <a:t>10</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D123D75-AA8C-44FF-AD72-86C8E0C2AB33}" type="slidenum">
              <a:rPr lang="en-US" smtClean="0"/>
              <a:pPr/>
              <a:t>11</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3B51249-B504-4A20-9D85-290DF93FCB2A}" type="slidenum">
              <a:rPr lang="en-US" smtClean="0"/>
              <a:pPr/>
              <a:t>12</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4C41E06-B55D-4AC7-A096-7086290445C8}" type="slidenum">
              <a:rPr lang="en-US" smtClean="0"/>
              <a:pPr/>
              <a:t>13</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27AACB1-76BC-47B5-A61E-191B5E494CF7}" type="slidenum">
              <a:rPr lang="en-US" smtClean="0"/>
              <a:pPr/>
              <a:t>14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0D6AEE2C-2E2C-4B2B-970A-1289080E0EA1}" type="slidenum">
              <a:rPr lang="en-US" smtClean="0"/>
              <a:pPr/>
              <a:t>15</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8193262-AED3-4F43-B6EB-CAF0968065C5}" type="slidenum">
              <a:rPr lang="en-US" smtClean="0"/>
              <a:pPr/>
              <a:t>16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A91D115-BBA1-49E0-A227-F3DB748CE54B}" type="slidenum">
              <a:rPr lang="en-US" smtClean="0"/>
              <a:pPr/>
              <a:t>17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FE42577-8617-4C2B-B241-805223497B87}" type="slidenum">
              <a:rPr lang="en-US" smtClean="0"/>
              <a:pPr/>
              <a:t>18</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4FA0F9E-C392-4D9D-B76E-7B09FB1B58D6}" type="slidenum">
              <a:rPr lang="en-US" smtClean="0"/>
              <a:pPr/>
              <a:t>19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E3EEC54-49C4-4A35-B6C2-87DBA9C627D2}" type="slidenum">
              <a:rPr lang="en-US" smtClean="0"/>
              <a:pPr/>
              <a:t>2</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EDEA921C-4194-4BA8-93BF-E667C8D6315C}" type="slidenum">
              <a:rPr lang="en-US" smtClean="0"/>
              <a:pPr/>
              <a:t>20</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0FF49C2-217E-4641-AF0C-E961E8B25EF3}" type="slidenum">
              <a:rPr lang="en-US" smtClean="0"/>
              <a:pPr/>
              <a:t>21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6730935-6D12-40C2-BD4C-D1B9FF957524}" type="slidenum">
              <a:rPr lang="en-US" smtClean="0"/>
              <a:pPr/>
              <a:t>22</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551E5BD-F931-423A-9167-95DAAFC69091}" type="slidenum">
              <a:rPr lang="en-US" smtClean="0"/>
              <a:pPr/>
              <a:t>23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037E60B-10E1-4D09-9670-AEAE8A9B2F5E}" type="slidenum">
              <a:rPr lang="en-US" smtClean="0"/>
              <a:pPr/>
              <a:t>24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8CCE585-4E58-4052-AE19-5C83A0445AB7}" type="slidenum">
              <a:rPr lang="en-US" smtClean="0"/>
              <a:pPr/>
              <a:t>25</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C2D9306-3732-43A2-97D9-CE320124045A}" type="slidenum">
              <a:rPr lang="en-US" smtClean="0"/>
              <a:pPr/>
              <a:t>26</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ABD1066-F1E5-45EE-B049-417577F05849}" type="slidenum">
              <a:rPr lang="en-US" smtClean="0"/>
              <a:pPr/>
              <a:t>27</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4612932-7A6C-4C22-B657-B9B18E3E4042}" type="slidenum">
              <a:rPr lang="en-US" smtClean="0"/>
              <a:pPr/>
              <a:t>28</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8E0188D-2428-4FCC-92D4-5978F8876B46}" type="slidenum">
              <a:rPr lang="en-US" smtClean="0"/>
              <a:pPr/>
              <a:t>29</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9F9B834-BC0E-4346-8B27-03C0A6734324}" type="slidenum">
              <a:rPr lang="en-US" smtClean="0"/>
              <a:pPr/>
              <a:t>3</a:t>
            </a:fld>
            <a:endParaRPr lang="en-US" smtClean="0"/>
          </a:p>
        </p:txBody>
      </p:sp>
      <p:sp>
        <p:nvSpPr>
          <p:cNvPr id="26627" name="Rectangle 2"/>
          <p:cNvSpPr>
            <a:spLocks noGrp="1" noRot="1" noChangeAspect="1" noChangeArrowheads="1" noTextEdit="1"/>
          </p:cNvSpPr>
          <p:nvPr>
            <p:ph type="sldImg"/>
          </p:nvPr>
        </p:nvSpPr>
        <p:spPr>
          <a:xfrm>
            <a:off x="1146175" y="685800"/>
            <a:ext cx="4572000" cy="3429000"/>
          </a:xfrm>
          <a:ln/>
        </p:spPr>
      </p:sp>
      <p:sp>
        <p:nvSpPr>
          <p:cNvPr id="266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C5AE191-DE4D-4FD2-A57D-362C967B6B00}" type="slidenum">
              <a:rPr lang="en-US" smtClean="0"/>
              <a:pPr/>
              <a:t>30</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2863754-0A74-4E7A-9F3E-94C0E380700E}" type="slidenum">
              <a:rPr lang="en-US" smtClean="0"/>
              <a:pPr/>
              <a:t>31</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9F9B834-BC0E-4346-8B27-03C0A6734324}" type="slidenum">
              <a:rPr lang="en-US" smtClean="0"/>
              <a:pPr/>
              <a:t>32</a:t>
            </a:fld>
            <a:endParaRPr lang="en-US" smtClean="0"/>
          </a:p>
        </p:txBody>
      </p:sp>
      <p:sp>
        <p:nvSpPr>
          <p:cNvPr id="26627" name="Rectangle 2"/>
          <p:cNvSpPr>
            <a:spLocks noGrp="1" noRot="1" noChangeAspect="1" noChangeArrowheads="1" noTextEdit="1"/>
          </p:cNvSpPr>
          <p:nvPr>
            <p:ph type="sldImg"/>
          </p:nvPr>
        </p:nvSpPr>
        <p:spPr>
          <a:xfrm>
            <a:off x="1146175" y="685800"/>
            <a:ext cx="4572000" cy="3429000"/>
          </a:xfrm>
          <a:ln/>
        </p:spPr>
      </p:sp>
      <p:sp>
        <p:nvSpPr>
          <p:cNvPr id="266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4611D9B-E407-42FA-B494-42DCA81E1BF0}" type="slidenum">
              <a:rPr lang="en-US" smtClean="0"/>
              <a:pPr/>
              <a:t>4</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EC3119B-DE9A-491C-8C01-64A7BC962F40}" type="slidenum">
              <a:rPr lang="en-US" smtClean="0"/>
              <a:pPr/>
              <a:t>5</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9021A50-D563-4372-82F3-21273D4740BA}" type="slidenum">
              <a:rPr lang="en-US" smtClean="0"/>
              <a:pPr/>
              <a:t>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BD544E8-74AB-42E8-85F2-30A46954C56B}" type="slidenum">
              <a:rPr lang="en-US" smtClean="0"/>
              <a:pPr/>
              <a:t>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6B823F5-388E-4EF4-9FB0-1010D680A160}" type="slidenum">
              <a:rPr lang="en-US" smtClean="0"/>
              <a:pPr/>
              <a:t>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AE82E17-BDC5-44DA-84D8-3B2BBB741744}" type="slidenum">
              <a:rPr lang="en-US" smtClean="0"/>
              <a:pPr/>
              <a:t>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2" descr="footer small banner.jpg"/>
          <p:cNvPicPr>
            <a:picLocks noChangeAspect="1"/>
          </p:cNvPicPr>
          <p:nvPr userDrawn="1"/>
        </p:nvPicPr>
        <p:blipFill>
          <a:blip r:embed="rId2" cstate="print"/>
          <a:srcRect/>
          <a:stretch>
            <a:fillRect/>
          </a:stretch>
        </p:blipFill>
        <p:spPr bwMode="auto">
          <a:xfrm>
            <a:off x="0" y="6613525"/>
            <a:ext cx="9144000" cy="254000"/>
          </a:xfrm>
          <a:prstGeom prst="rect">
            <a:avLst/>
          </a:prstGeom>
          <a:noFill/>
          <a:ln w="9525">
            <a:noFill/>
            <a:miter lim="800000"/>
            <a:headEnd/>
            <a:tailEnd/>
          </a:ln>
        </p:spPr>
      </p:pic>
      <p:pic>
        <p:nvPicPr>
          <p:cNvPr id="3" name="Picture 13" descr="logo.wmf"/>
          <p:cNvPicPr>
            <a:picLocks noChangeAspect="1"/>
          </p:cNvPicPr>
          <p:nvPr userDrawn="1"/>
        </p:nvPicPr>
        <p:blipFill>
          <a:blip r:embed="rId3" cstate="print"/>
          <a:srcRect/>
          <a:stretch>
            <a:fillRect/>
          </a:stretch>
        </p:blipFill>
        <p:spPr bwMode="auto">
          <a:xfrm>
            <a:off x="7496175" y="6053138"/>
            <a:ext cx="1419225" cy="484187"/>
          </a:xfrm>
          <a:prstGeom prst="rect">
            <a:avLst/>
          </a:prstGeom>
          <a:noFill/>
          <a:ln w="9525">
            <a:noFill/>
            <a:miter lim="800000"/>
            <a:headEnd/>
            <a:tailEnd/>
          </a:ln>
        </p:spPr>
      </p:pic>
      <p:pic>
        <p:nvPicPr>
          <p:cNvPr id="4" name="Picture 14" descr="main banner.wmf"/>
          <p:cNvPicPr>
            <a:picLocks noChangeAspect="1"/>
          </p:cNvPicPr>
          <p:nvPr userDrawn="1"/>
        </p:nvPicPr>
        <p:blipFill>
          <a:blip r:embed="rId4" cstate="print"/>
          <a:srcRect/>
          <a:stretch>
            <a:fillRect/>
          </a:stretch>
        </p:blipFill>
        <p:spPr bwMode="auto">
          <a:xfrm>
            <a:off x="-373063" y="-860425"/>
            <a:ext cx="9928226" cy="3195638"/>
          </a:xfrm>
          <a:prstGeom prst="rect">
            <a:avLst/>
          </a:prstGeom>
          <a:noFill/>
          <a:ln w="9525">
            <a:noFill/>
            <a:miter lim="800000"/>
            <a:headEnd/>
            <a:tailEnd/>
          </a:ln>
        </p:spPr>
      </p:pic>
      <p:sp>
        <p:nvSpPr>
          <p:cNvPr id="5" name="TextBox 4"/>
          <p:cNvSpPr txBox="1"/>
          <p:nvPr userDrawn="1"/>
        </p:nvSpPr>
        <p:spPr>
          <a:xfrm>
            <a:off x="276225" y="6038850"/>
            <a:ext cx="6753225" cy="554038"/>
          </a:xfrm>
          <a:prstGeom prst="rect">
            <a:avLst/>
          </a:prstGeom>
          <a:noFill/>
        </p:spPr>
        <p:txBody>
          <a:bodyPr>
            <a:spAutoFit/>
          </a:bodyPr>
          <a:lstStyle/>
          <a:p>
            <a:pPr>
              <a:defRPr/>
            </a:pPr>
            <a:r>
              <a:rPr lang="en-US" sz="750" i="0" dirty="0">
                <a:solidFill>
                  <a:schemeClr val="tx1"/>
                </a:solidFill>
                <a:latin typeface="Calibri" pitchFamily="34" charset="0"/>
              </a:rPr>
              <a:t>The entire contents of this document are subject to copyright with all rights reserved. All copyrightable text and graphics, the selection, arrangement and presentation of all information and the overall design of the document are the sole and exclusive property of </a:t>
            </a:r>
            <a:r>
              <a:rPr lang="en-US" sz="750" i="0" dirty="0" err="1">
                <a:solidFill>
                  <a:schemeClr val="tx1"/>
                </a:solidFill>
                <a:latin typeface="Calibri" pitchFamily="34" charset="0"/>
              </a:rPr>
              <a:t>Virtusa</a:t>
            </a:r>
            <a:r>
              <a:rPr lang="en-US" sz="750" i="0" dirty="0">
                <a:solidFill>
                  <a:schemeClr val="tx1"/>
                </a:solidFill>
                <a:latin typeface="Calibri" pitchFamily="34" charset="0"/>
              </a:rPr>
              <a:t>.</a:t>
            </a:r>
          </a:p>
          <a:p>
            <a:pPr>
              <a:defRPr/>
            </a:pPr>
            <a:r>
              <a:rPr lang="en-US" sz="750" i="0" dirty="0">
                <a:solidFill>
                  <a:schemeClr val="tx1"/>
                </a:solidFill>
                <a:latin typeface="Calibri" pitchFamily="34" charset="0"/>
              </a:rPr>
              <a:t> </a:t>
            </a:r>
          </a:p>
          <a:p>
            <a:pPr>
              <a:defRPr/>
            </a:pPr>
            <a:r>
              <a:rPr lang="en-US" sz="750" i="0" dirty="0">
                <a:solidFill>
                  <a:schemeClr val="tx1"/>
                </a:solidFill>
                <a:latin typeface="Calibri" pitchFamily="34" charset="0"/>
              </a:rPr>
              <a:t>Copyright © 2010 </a:t>
            </a:r>
            <a:r>
              <a:rPr lang="en-US" sz="750" i="0" dirty="0" err="1">
                <a:solidFill>
                  <a:schemeClr val="tx1"/>
                </a:solidFill>
                <a:latin typeface="Calibri" pitchFamily="34" charset="0"/>
              </a:rPr>
              <a:t>Virtusa</a:t>
            </a:r>
            <a:r>
              <a:rPr lang="en-US" sz="750" i="0" dirty="0">
                <a:solidFill>
                  <a:schemeClr val="tx1"/>
                </a:solidFill>
                <a:latin typeface="Calibri" pitchFamily="34" charset="0"/>
              </a:rPr>
              <a:t> Corporation. All rights reserved</a:t>
            </a:r>
          </a:p>
        </p:txBody>
      </p:sp>
      <p:sp>
        <p:nvSpPr>
          <p:cNvPr id="6" name="Rectangle 5"/>
          <p:cNvSpPr>
            <a:spLocks noChangeArrowheads="1"/>
          </p:cNvSpPr>
          <p:nvPr userDrawn="1"/>
        </p:nvSpPr>
        <p:spPr bwMode="gray">
          <a:xfrm>
            <a:off x="381000" y="5248275"/>
            <a:ext cx="2343150" cy="809625"/>
          </a:xfrm>
          <a:prstGeom prst="rect">
            <a:avLst/>
          </a:prstGeom>
          <a:noFill/>
          <a:ln w="9525">
            <a:noFill/>
            <a:miter lim="800000"/>
            <a:headEnd/>
            <a:tailEnd/>
          </a:ln>
        </p:spPr>
        <p:txBody>
          <a:bodyPr lIns="0" tIns="0" rIns="0" bIns="0"/>
          <a:lstStyle/>
          <a:p>
            <a:pPr algn="just">
              <a:defRPr/>
            </a:pPr>
            <a:r>
              <a:rPr lang="en-US" sz="900" i="0" dirty="0">
                <a:solidFill>
                  <a:srgbClr val="11282D"/>
                </a:solidFill>
                <a:latin typeface="Calibri" pitchFamily="34" charset="0"/>
              </a:rPr>
              <a:t>For more information, please contact:</a:t>
            </a:r>
          </a:p>
          <a:p>
            <a:pPr algn="just">
              <a:defRPr/>
            </a:pPr>
            <a:r>
              <a:rPr lang="en-US" sz="900" dirty="0" smtClean="0">
                <a:solidFill>
                  <a:schemeClr val="accent1"/>
                </a:solidFill>
                <a:latin typeface="Calibri" pitchFamily="34" charset="0"/>
              </a:rPr>
              <a:t>fashraff@virtusa.com </a:t>
            </a:r>
            <a:endParaRPr lang="en-US" sz="900" dirty="0">
              <a:solidFill>
                <a:schemeClr val="accent1"/>
              </a:solidFill>
              <a:latin typeface="Calibri" pitchFamily="34" charset="0"/>
            </a:endParaRPr>
          </a:p>
          <a:p>
            <a:pPr algn="just">
              <a:defRPr/>
            </a:pPr>
            <a:endParaRPr lang="en-US" sz="800" i="0" dirty="0">
              <a:solidFill>
                <a:schemeClr val="tx1"/>
              </a:solidFill>
              <a:latin typeface="Calibri" pitchFamily="34" charset="0"/>
            </a:endParaRPr>
          </a:p>
          <a:p>
            <a:pPr algn="just">
              <a:defRPr/>
            </a:pPr>
            <a:r>
              <a:rPr lang="en-US" sz="800" i="0" dirty="0" smtClean="0">
                <a:solidFill>
                  <a:schemeClr val="tx1"/>
                </a:solidFill>
                <a:latin typeface="Calibri" pitchFamily="34" charset="0"/>
              </a:rPr>
              <a:t>752,</a:t>
            </a:r>
            <a:r>
              <a:rPr lang="en-US" sz="800" i="0" baseline="0" dirty="0" smtClean="0">
                <a:solidFill>
                  <a:schemeClr val="tx1"/>
                </a:solidFill>
                <a:latin typeface="Calibri" pitchFamily="34" charset="0"/>
              </a:rPr>
              <a:t> Dr.</a:t>
            </a:r>
            <a:r>
              <a:rPr lang="en-US" sz="800" i="0" dirty="0" smtClean="0">
                <a:solidFill>
                  <a:schemeClr val="tx1"/>
                </a:solidFill>
                <a:latin typeface="Calibri" pitchFamily="34" charset="0"/>
              </a:rPr>
              <a:t> </a:t>
            </a:r>
            <a:r>
              <a:rPr lang="en-US" sz="800" i="0" dirty="0" err="1" smtClean="0">
                <a:solidFill>
                  <a:schemeClr val="tx1"/>
                </a:solidFill>
                <a:latin typeface="Calibri" pitchFamily="34" charset="0"/>
              </a:rPr>
              <a:t>Danister</a:t>
            </a:r>
            <a:r>
              <a:rPr lang="en-US" sz="800" i="0" dirty="0" smtClean="0">
                <a:solidFill>
                  <a:schemeClr val="tx1"/>
                </a:solidFill>
                <a:latin typeface="Calibri" pitchFamily="34" charset="0"/>
              </a:rPr>
              <a:t> De Silva</a:t>
            </a:r>
            <a:r>
              <a:rPr lang="en-US" sz="800" i="0" baseline="0" dirty="0" smtClean="0">
                <a:solidFill>
                  <a:schemeClr val="tx1"/>
                </a:solidFill>
                <a:latin typeface="Calibri" pitchFamily="34" charset="0"/>
              </a:rPr>
              <a:t> Mawatha</a:t>
            </a:r>
            <a:endParaRPr lang="en-US" sz="800" i="0" dirty="0">
              <a:solidFill>
                <a:schemeClr val="tx1"/>
              </a:solidFill>
              <a:latin typeface="Calibri" pitchFamily="34" charset="0"/>
            </a:endParaRPr>
          </a:p>
          <a:p>
            <a:pPr algn="just">
              <a:defRPr/>
            </a:pPr>
            <a:r>
              <a:rPr lang="en-US" sz="800" i="0" dirty="0" smtClean="0">
                <a:solidFill>
                  <a:schemeClr val="tx1"/>
                </a:solidFill>
                <a:latin typeface="Calibri" pitchFamily="34" charset="0"/>
              </a:rPr>
              <a:t>Sri Lanka</a:t>
            </a:r>
            <a:endParaRPr lang="en-US" sz="800" i="0" dirty="0">
              <a:solidFill>
                <a:schemeClr val="tx1"/>
              </a:solidFill>
              <a:latin typeface="Calibri" pitchFamily="34" charset="0"/>
            </a:endParaRPr>
          </a:p>
          <a:p>
            <a:pPr algn="just">
              <a:defRPr/>
            </a:pPr>
            <a:r>
              <a:rPr lang="en-US" sz="800" i="0" dirty="0">
                <a:solidFill>
                  <a:schemeClr val="tx1"/>
                </a:solidFill>
                <a:latin typeface="Calibri" pitchFamily="34" charset="0"/>
              </a:rPr>
              <a:t>Phone: </a:t>
            </a:r>
            <a:r>
              <a:rPr lang="en-US" sz="800" i="0" dirty="0" smtClean="0">
                <a:solidFill>
                  <a:schemeClr val="tx1"/>
                </a:solidFill>
                <a:latin typeface="Calibri" pitchFamily="34" charset="0"/>
              </a:rPr>
              <a:t>011</a:t>
            </a:r>
            <a:r>
              <a:rPr lang="en-US" sz="800" i="0" baseline="0" dirty="0" smtClean="0">
                <a:solidFill>
                  <a:schemeClr val="tx1"/>
                </a:solidFill>
                <a:latin typeface="Calibri" pitchFamily="34" charset="0"/>
              </a:rPr>
              <a:t> 460 5500</a:t>
            </a:r>
            <a:r>
              <a:rPr lang="en-US" sz="800" i="0" dirty="0" smtClean="0">
                <a:solidFill>
                  <a:schemeClr val="tx1"/>
                </a:solidFill>
                <a:latin typeface="Calibri" pitchFamily="34" charset="0"/>
              </a:rPr>
              <a:t> </a:t>
            </a:r>
            <a:r>
              <a:rPr lang="en-US" sz="800" i="0" dirty="0">
                <a:solidFill>
                  <a:schemeClr val="tx1"/>
                </a:solidFill>
                <a:latin typeface="Calibri" pitchFamily="34" charset="0"/>
              </a:rPr>
              <a:t>Fax: </a:t>
            </a:r>
            <a:r>
              <a:rPr lang="en-US" sz="800" i="0" dirty="0" smtClean="0">
                <a:solidFill>
                  <a:schemeClr val="tx1"/>
                </a:solidFill>
                <a:latin typeface="Calibri" pitchFamily="34" charset="0"/>
              </a:rPr>
              <a:t>011 470 2199</a:t>
            </a:r>
            <a:endParaRPr lang="en-US" sz="800" i="0" dirty="0">
              <a:solidFill>
                <a:schemeClr val="tx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5275" y="1176338"/>
            <a:ext cx="8562975" cy="18368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pic>
        <p:nvPicPr>
          <p:cNvPr id="2" name="Picture 12" descr="footer small banner.jpg"/>
          <p:cNvPicPr>
            <a:picLocks noChangeAspect="1"/>
          </p:cNvPicPr>
          <p:nvPr/>
        </p:nvPicPr>
        <p:blipFill>
          <a:blip r:embed="rId2" cstate="print"/>
          <a:srcRect/>
          <a:stretch>
            <a:fillRect/>
          </a:stretch>
        </p:blipFill>
        <p:spPr bwMode="auto">
          <a:xfrm>
            <a:off x="0" y="6613525"/>
            <a:ext cx="9144000" cy="254000"/>
          </a:xfrm>
          <a:prstGeom prst="rect">
            <a:avLst/>
          </a:prstGeom>
          <a:noFill/>
          <a:ln w="9525">
            <a:noFill/>
            <a:miter lim="800000"/>
            <a:headEnd/>
            <a:tailEnd/>
          </a:ln>
        </p:spPr>
      </p:pic>
      <p:pic>
        <p:nvPicPr>
          <p:cNvPr id="3" name="Picture 13" descr="logo.wmf"/>
          <p:cNvPicPr>
            <a:picLocks noChangeAspect="1"/>
          </p:cNvPicPr>
          <p:nvPr/>
        </p:nvPicPr>
        <p:blipFill>
          <a:blip r:embed="rId3" cstate="print"/>
          <a:srcRect/>
          <a:stretch>
            <a:fillRect/>
          </a:stretch>
        </p:blipFill>
        <p:spPr bwMode="auto">
          <a:xfrm>
            <a:off x="7496175" y="6053138"/>
            <a:ext cx="1419225" cy="484187"/>
          </a:xfrm>
          <a:prstGeom prst="rect">
            <a:avLst/>
          </a:prstGeom>
          <a:noFill/>
          <a:ln w="9525">
            <a:noFill/>
            <a:miter lim="800000"/>
            <a:headEnd/>
            <a:tailEnd/>
          </a:ln>
        </p:spPr>
      </p:pic>
      <p:pic>
        <p:nvPicPr>
          <p:cNvPr id="4" name="Picture 14" descr="main banner.wmf"/>
          <p:cNvPicPr>
            <a:picLocks noChangeAspect="1"/>
          </p:cNvPicPr>
          <p:nvPr/>
        </p:nvPicPr>
        <p:blipFill>
          <a:blip r:embed="rId4" cstate="print"/>
          <a:srcRect/>
          <a:stretch>
            <a:fillRect/>
          </a:stretch>
        </p:blipFill>
        <p:spPr bwMode="auto">
          <a:xfrm>
            <a:off x="-373063" y="-860425"/>
            <a:ext cx="9928226" cy="3195638"/>
          </a:xfrm>
          <a:prstGeom prst="rect">
            <a:avLst/>
          </a:prstGeom>
          <a:noFill/>
          <a:ln w="9525">
            <a:noFill/>
            <a:miter lim="800000"/>
            <a:headEnd/>
            <a:tailEnd/>
          </a:ln>
        </p:spPr>
      </p:pic>
      <p:sp>
        <p:nvSpPr>
          <p:cNvPr id="5" name="TextBox 4"/>
          <p:cNvSpPr txBox="1"/>
          <p:nvPr/>
        </p:nvSpPr>
        <p:spPr>
          <a:xfrm>
            <a:off x="276225" y="6038850"/>
            <a:ext cx="6753225" cy="554038"/>
          </a:xfrm>
          <a:prstGeom prst="rect">
            <a:avLst/>
          </a:prstGeom>
          <a:noFill/>
        </p:spPr>
        <p:txBody>
          <a:bodyPr>
            <a:spAutoFit/>
          </a:bodyPr>
          <a:lstStyle/>
          <a:p>
            <a:pPr>
              <a:defRPr/>
            </a:pPr>
            <a:r>
              <a:rPr lang="en-US" sz="750" dirty="0">
                <a:latin typeface="Calibri" pitchFamily="34" charset="0"/>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dirty="0">
                <a:latin typeface="Calibri" pitchFamily="34" charset="0"/>
              </a:rPr>
              <a:t> </a:t>
            </a:r>
          </a:p>
          <a:p>
            <a:pPr>
              <a:defRPr/>
            </a:pPr>
            <a:r>
              <a:rPr lang="en-US" sz="750" dirty="0">
                <a:latin typeface="Calibri" pitchFamily="34" charset="0"/>
              </a:rPr>
              <a:t>Copyright © 2010 Virtusa Corporation. All rights reserved</a:t>
            </a:r>
          </a:p>
        </p:txBody>
      </p:sp>
      <p:sp>
        <p:nvSpPr>
          <p:cNvPr id="6" name="Rectangle 5"/>
          <p:cNvSpPr>
            <a:spLocks noChangeArrowheads="1"/>
          </p:cNvSpPr>
          <p:nvPr/>
        </p:nvSpPr>
        <p:spPr bwMode="gray">
          <a:xfrm>
            <a:off x="381000" y="5248275"/>
            <a:ext cx="2343150" cy="809625"/>
          </a:xfrm>
          <a:prstGeom prst="rect">
            <a:avLst/>
          </a:prstGeom>
          <a:noFill/>
          <a:ln w="9525">
            <a:noFill/>
            <a:miter lim="800000"/>
            <a:headEnd/>
            <a:tailEnd/>
          </a:ln>
        </p:spPr>
        <p:txBody>
          <a:bodyPr lIns="0" tIns="0" rIns="0" bIns="0"/>
          <a:lstStyle/>
          <a:p>
            <a:pPr algn="just">
              <a:defRPr/>
            </a:pPr>
            <a:endParaRPr lang="en-US" sz="800" dirty="0">
              <a:latin typeface="Calibri" pitchFamily="34" charset="0"/>
            </a:endParaRPr>
          </a:p>
          <a:p>
            <a:pPr algn="just">
              <a:defRPr/>
            </a:pPr>
            <a:endParaRPr lang="en-US" sz="800" dirty="0">
              <a:latin typeface="Calibri" pitchFamily="34" charset="0"/>
            </a:endParaRPr>
          </a:p>
          <a:p>
            <a:pPr algn="just">
              <a:defRPr/>
            </a:pPr>
            <a:endParaRPr lang="en-US" sz="800" dirty="0">
              <a:latin typeface="Calibri" pitchFamily="34" charset="0"/>
            </a:endParaRPr>
          </a:p>
          <a:p>
            <a:pPr algn="just">
              <a:defRPr/>
            </a:pPr>
            <a:r>
              <a:rPr lang="en-US" sz="800" dirty="0">
                <a:latin typeface="Calibri" pitchFamily="34" charset="0"/>
              </a:rPr>
              <a:t>2000 West Park Drive</a:t>
            </a:r>
          </a:p>
          <a:p>
            <a:pPr algn="just">
              <a:defRPr/>
            </a:pPr>
            <a:r>
              <a:rPr lang="en-US" sz="800" dirty="0">
                <a:latin typeface="Calibri" pitchFamily="34" charset="0"/>
              </a:rPr>
              <a:t>Westborough MA 01581 USA</a:t>
            </a:r>
          </a:p>
          <a:p>
            <a:pPr algn="just">
              <a:defRPr/>
            </a:pPr>
            <a:r>
              <a:rPr lang="en-US" sz="800" dirty="0">
                <a:latin typeface="Calibri" pitchFamily="34" charset="0"/>
              </a:rPr>
              <a:t>Phone: 508 389 7300 Fax: 508 366 9901</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E7543F-4426-41FA-8B72-299E3434214E}" type="datetimeFigureOut">
              <a:rPr lang="en-US" smtClean="0"/>
              <a:pPr/>
              <a:t>3/8/2011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FCB53BD-A345-4715-990B-77438CCAD0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12"/>
          <p:cNvGrpSpPr>
            <a:grpSpLocks/>
          </p:cNvGrpSpPr>
          <p:nvPr userDrawn="1"/>
        </p:nvGrpSpPr>
        <p:grpSpPr bwMode="auto">
          <a:xfrm>
            <a:off x="7970838" y="6267450"/>
            <a:ext cx="992187" cy="342900"/>
            <a:chOff x="5000625" y="4319772"/>
            <a:chExt cx="1419009" cy="490353"/>
          </a:xfrm>
        </p:grpSpPr>
        <p:pic>
          <p:nvPicPr>
            <p:cNvPr id="5129" name="Picture 10" descr="logo.wmf"/>
            <p:cNvPicPr>
              <a:picLocks noChangeAspect="1"/>
            </p:cNvPicPr>
            <p:nvPr userDrawn="1"/>
          </p:nvPicPr>
          <p:blipFill>
            <a:blip r:embed="rId8" cstate="print"/>
            <a:srcRect/>
            <a:stretch>
              <a:fillRect/>
            </a:stretch>
          </p:blipFill>
          <p:spPr bwMode="auto">
            <a:xfrm>
              <a:off x="5000625" y="4319772"/>
              <a:ext cx="1419009" cy="484003"/>
            </a:xfrm>
            <a:prstGeom prst="rect">
              <a:avLst/>
            </a:prstGeom>
            <a:noFill/>
            <a:ln w="9525">
              <a:noFill/>
              <a:miter lim="800000"/>
              <a:headEnd/>
              <a:tailEnd/>
            </a:ln>
          </p:spPr>
        </p:pic>
        <p:sp>
          <p:nvSpPr>
            <p:cNvPr id="12" name="Rectangle 11"/>
            <p:cNvSpPr/>
            <p:nvPr userDrawn="1"/>
          </p:nvSpPr>
          <p:spPr bwMode="auto">
            <a:xfrm>
              <a:off x="5018788" y="4685267"/>
              <a:ext cx="1344086" cy="124858"/>
            </a:xfrm>
            <a:prstGeom prst="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endParaRPr lang="en-US"/>
            </a:p>
          </p:txBody>
        </p:sp>
      </p:grpSp>
      <p:pic>
        <p:nvPicPr>
          <p:cNvPr id="5123" name="Picture 19" descr="footer small banner.jpg"/>
          <p:cNvPicPr>
            <a:picLocks noChangeAspect="1"/>
          </p:cNvPicPr>
          <p:nvPr userDrawn="1"/>
        </p:nvPicPr>
        <p:blipFill>
          <a:blip r:embed="rId9" cstate="print"/>
          <a:srcRect/>
          <a:stretch>
            <a:fillRect/>
          </a:stretch>
        </p:blipFill>
        <p:spPr bwMode="auto">
          <a:xfrm>
            <a:off x="0" y="6613525"/>
            <a:ext cx="9144000" cy="254000"/>
          </a:xfrm>
          <a:prstGeom prst="rect">
            <a:avLst/>
          </a:prstGeom>
          <a:noFill/>
          <a:ln w="9525">
            <a:noFill/>
            <a:miter lim="800000"/>
            <a:headEnd/>
            <a:tailEnd/>
          </a:ln>
        </p:spPr>
      </p:pic>
      <p:sp>
        <p:nvSpPr>
          <p:cNvPr id="5124" name="Rectangle 4"/>
          <p:cNvSpPr>
            <a:spLocks noGrp="1" noChangeArrowheads="1"/>
          </p:cNvSpPr>
          <p:nvPr>
            <p:ph type="title"/>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5125" name="Rectangle 5"/>
          <p:cNvSpPr>
            <a:spLocks noGrp="1" noChangeArrowheads="1"/>
          </p:cNvSpPr>
          <p:nvPr>
            <p:ph type="body" idx="1"/>
          </p:nvPr>
        </p:nvSpPr>
        <p:spPr bwMode="gray">
          <a:xfrm>
            <a:off x="295275" y="1176338"/>
            <a:ext cx="8562975" cy="12493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108" name="Text Box 12"/>
          <p:cNvSpPr txBox="1">
            <a:spLocks noChangeArrowheads="1"/>
          </p:cNvSpPr>
          <p:nvPr userDrawn="1"/>
        </p:nvSpPr>
        <p:spPr bwMode="gray">
          <a:xfrm>
            <a:off x="114300" y="6627813"/>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6E2D184F-E278-4B04-8002-351D08488357}" type="slidenum">
              <a:rPr lang="en-US" sz="900" b="1" i="0">
                <a:solidFill>
                  <a:srgbClr val="FFFFFF"/>
                </a:solidFill>
              </a:rPr>
              <a:pPr algn="ctr" eaLnBrk="0" hangingPunct="0">
                <a:spcBef>
                  <a:spcPct val="50000"/>
                </a:spcBef>
                <a:defRPr/>
              </a:pPr>
              <a:t>‹#›</a:t>
            </a:fld>
            <a:endParaRPr lang="en-US" sz="900" b="1" i="0">
              <a:solidFill>
                <a:srgbClr val="FFFFFF"/>
              </a:solidFill>
            </a:endParaRPr>
          </a:p>
        </p:txBody>
      </p:sp>
      <p:sp>
        <p:nvSpPr>
          <p:cNvPr id="4114" name="Text Box 18"/>
          <p:cNvSpPr txBox="1">
            <a:spLocks noChangeArrowheads="1"/>
          </p:cNvSpPr>
          <p:nvPr userDrawn="1"/>
        </p:nvSpPr>
        <p:spPr bwMode="auto">
          <a:xfrm>
            <a:off x="7650163" y="6683375"/>
            <a:ext cx="1362075" cy="107950"/>
          </a:xfrm>
          <a:prstGeom prst="rect">
            <a:avLst/>
          </a:prstGeom>
          <a:noFill/>
          <a:ln w="9525" algn="ctr">
            <a:noFill/>
            <a:miter lim="800000"/>
            <a:headEnd/>
            <a:tailEnd/>
          </a:ln>
          <a:effectLst/>
        </p:spPr>
        <p:txBody>
          <a:bodyPr wrap="none" lIns="0" tIns="0" rIns="0" bIns="0">
            <a:spAutoFit/>
          </a:bodyPr>
          <a:lstStyle/>
          <a:p>
            <a:pPr algn="ctr">
              <a:defRPr/>
            </a:pPr>
            <a:r>
              <a:rPr lang="en-US" sz="700" i="0" dirty="0">
                <a:latin typeface="Calibri" pitchFamily="34" charset="0"/>
              </a:rPr>
              <a:t>© </a:t>
            </a:r>
            <a:r>
              <a:rPr lang="en-US" sz="700" i="0" dirty="0" err="1">
                <a:latin typeface="Calibri" pitchFamily="34" charset="0"/>
              </a:rPr>
              <a:t>Virtusa</a:t>
            </a:r>
            <a:r>
              <a:rPr lang="en-US" sz="700" i="0" dirty="0">
                <a:latin typeface="Calibri" pitchFamily="34" charset="0"/>
              </a:rPr>
              <a:t> Corporation ● Confidential</a:t>
            </a:r>
          </a:p>
        </p:txBody>
      </p:sp>
      <p:pic>
        <p:nvPicPr>
          <p:cNvPr id="5128" name="Picture 9" descr="small band.jpg"/>
          <p:cNvPicPr>
            <a:picLocks noChangeAspect="1"/>
          </p:cNvPicPr>
          <p:nvPr userDrawn="1"/>
        </p:nvPicPr>
        <p:blipFill>
          <a:blip r:embed="rId10" cstate="print"/>
          <a:srcRect/>
          <a:stretch>
            <a:fillRect/>
          </a:stretch>
        </p:blipFill>
        <p:spPr bwMode="auto">
          <a:xfrm>
            <a:off x="0" y="754063"/>
            <a:ext cx="9144000" cy="34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78" r:id="rId2"/>
    <p:sldLayoutId id="2147483679" r:id="rId3"/>
    <p:sldLayoutId id="2147483681" r:id="rId4"/>
    <p:sldLayoutId id="2147483682" r:id="rId5"/>
    <p:sldLayoutId id="2147483683" r:id="rId6"/>
  </p:sldLayoutIdLst>
  <p:txStyles>
    <p:titleStyle>
      <a:lvl1pPr algn="l" rtl="0" eaLnBrk="0" fontAlgn="base" hangingPunct="0">
        <a:spcBef>
          <a:spcPct val="0"/>
        </a:spcBef>
        <a:spcAft>
          <a:spcPct val="0"/>
        </a:spcAft>
        <a:defRPr sz="2800" b="1">
          <a:solidFill>
            <a:srgbClr val="003258"/>
          </a:solidFill>
          <a:latin typeface="Calibri" pitchFamily="34" charset="0"/>
          <a:ea typeface="+mj-ea"/>
          <a:cs typeface="+mj-cs"/>
        </a:defRPr>
      </a:lvl1pPr>
      <a:lvl2pPr algn="l" rtl="0" eaLnBrk="0" fontAlgn="base" hangingPunct="0">
        <a:spcBef>
          <a:spcPct val="0"/>
        </a:spcBef>
        <a:spcAft>
          <a:spcPct val="0"/>
        </a:spcAft>
        <a:defRPr sz="2800" b="1">
          <a:solidFill>
            <a:srgbClr val="003258"/>
          </a:solidFill>
          <a:latin typeface="Calibri" pitchFamily="34" charset="0"/>
        </a:defRPr>
      </a:lvl2pPr>
      <a:lvl3pPr algn="l" rtl="0" eaLnBrk="0" fontAlgn="base" hangingPunct="0">
        <a:spcBef>
          <a:spcPct val="0"/>
        </a:spcBef>
        <a:spcAft>
          <a:spcPct val="0"/>
        </a:spcAft>
        <a:defRPr sz="2800" b="1">
          <a:solidFill>
            <a:srgbClr val="003258"/>
          </a:solidFill>
          <a:latin typeface="Calibri" pitchFamily="34" charset="0"/>
        </a:defRPr>
      </a:lvl3pPr>
      <a:lvl4pPr algn="l" rtl="0" eaLnBrk="0" fontAlgn="base" hangingPunct="0">
        <a:spcBef>
          <a:spcPct val="0"/>
        </a:spcBef>
        <a:spcAft>
          <a:spcPct val="0"/>
        </a:spcAft>
        <a:defRPr sz="2800" b="1">
          <a:solidFill>
            <a:srgbClr val="003258"/>
          </a:solidFill>
          <a:latin typeface="Calibri" pitchFamily="34" charset="0"/>
        </a:defRPr>
      </a:lvl4pPr>
      <a:lvl5pPr algn="l" rtl="0" eaLnBrk="0" fontAlgn="base" hangingPunct="0">
        <a:spcBef>
          <a:spcPct val="0"/>
        </a:spcBef>
        <a:spcAft>
          <a:spcPct val="0"/>
        </a:spcAft>
        <a:defRPr sz="2800" b="1">
          <a:solidFill>
            <a:srgbClr val="003258"/>
          </a:solidFill>
          <a:latin typeface="Calibri"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EFAA2D"/>
        </a:buClr>
        <a:buChar char="•"/>
        <a:defRPr sz="2000">
          <a:solidFill>
            <a:srgbClr val="01406B"/>
          </a:solidFill>
          <a:latin typeface="Calibri" pitchFamily="34" charset="0"/>
          <a:ea typeface="+mn-ea"/>
          <a:cs typeface="+mn-cs"/>
        </a:defRPr>
      </a:lvl1pPr>
      <a:lvl2pPr marL="600075" indent="-322263" algn="l" rtl="0" eaLnBrk="0" fontAlgn="base" hangingPunct="0">
        <a:spcBef>
          <a:spcPct val="40000"/>
        </a:spcBef>
        <a:spcAft>
          <a:spcPct val="0"/>
        </a:spcAft>
        <a:buClr>
          <a:srgbClr val="EFAA2D"/>
        </a:buClr>
        <a:buFont typeface="Arial" charset="0"/>
        <a:buChar char="–"/>
        <a:defRPr>
          <a:solidFill>
            <a:srgbClr val="01406B"/>
          </a:solidFill>
          <a:latin typeface="Calibri" pitchFamily="34" charset="0"/>
        </a:defRPr>
      </a:lvl2pPr>
      <a:lvl3pPr marL="933450" indent="-331788" algn="l" rtl="0" eaLnBrk="0" fontAlgn="base" hangingPunct="0">
        <a:spcBef>
          <a:spcPct val="20000"/>
        </a:spcBef>
        <a:spcAft>
          <a:spcPct val="0"/>
        </a:spcAft>
        <a:buClr>
          <a:srgbClr val="EFAA2D"/>
        </a:buClr>
        <a:buChar char="•"/>
        <a:defRPr sz="1600">
          <a:solidFill>
            <a:srgbClr val="01406B"/>
          </a:solidFill>
          <a:latin typeface="Calibri" pitchFamily="34" charset="0"/>
        </a:defRPr>
      </a:lvl3pPr>
      <a:lvl4pPr marL="1209675" indent="-274638" algn="l" rtl="0" eaLnBrk="0" fontAlgn="base" hangingPunct="0">
        <a:spcBef>
          <a:spcPct val="20000"/>
        </a:spcBef>
        <a:spcAft>
          <a:spcPct val="0"/>
        </a:spcAft>
        <a:buClr>
          <a:srgbClr val="EFAA2D"/>
        </a:buClr>
        <a:buFont typeface="Trebuchet MS" pitchFamily="34" charset="0"/>
        <a:buChar char="–"/>
        <a:defRPr sz="1400">
          <a:solidFill>
            <a:srgbClr val="01406B"/>
          </a:solidFill>
          <a:latin typeface="Calibri" pitchFamily="34" charset="0"/>
        </a:defRPr>
      </a:lvl4pPr>
      <a:lvl5pPr marL="2560638" indent="-228600" algn="l" rtl="0" eaLnBrk="0" fontAlgn="base" hangingPunct="0">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oleObject" Target="../embeddings/Microsoft_Office_Word_97_-_2003_Document1.doc"/></Relationships>
</file>

<file path=ppt/slides/_rels/slide27.xml.rels><?xml version="1.0" encoding="UTF-8" standalone="yes"?>
<Relationships xmlns="http://schemas.openxmlformats.org/package/2006/relationships"><Relationship Id="rId3" Type="http://schemas.openxmlformats.org/officeDocument/2006/relationships/hyperlink" Target="http://demo.fmstocks.com/fmstocks/"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demo.fmstocks.com/fmstocks/"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ChangeArrowheads="1"/>
          </p:cNvSpPr>
          <p:nvPr/>
        </p:nvSpPr>
        <p:spPr bwMode="gray">
          <a:xfrm>
            <a:off x="1255713" y="4013200"/>
            <a:ext cx="6454775" cy="257175"/>
          </a:xfrm>
          <a:prstGeom prst="rect">
            <a:avLst/>
          </a:prstGeom>
          <a:noFill/>
          <a:ln w="9525">
            <a:noFill/>
            <a:miter lim="800000"/>
            <a:headEnd/>
            <a:tailEnd/>
          </a:ln>
        </p:spPr>
        <p:txBody>
          <a:bodyPr lIns="0" tIns="0" rIns="0" bIns="0"/>
          <a:lstStyle/>
          <a:p>
            <a:endParaRPr lang="en-US" sz="1200">
              <a:solidFill>
                <a:srgbClr val="1F2B35"/>
              </a:solidFill>
              <a:latin typeface="Calibri" pitchFamily="34" charset="0"/>
            </a:endParaRPr>
          </a:p>
        </p:txBody>
      </p:sp>
      <p:sp>
        <p:nvSpPr>
          <p:cNvPr id="4" name="Rectangle 13"/>
          <p:cNvSpPr txBox="1">
            <a:spLocks noChangeArrowheads="1"/>
          </p:cNvSpPr>
          <p:nvPr/>
        </p:nvSpPr>
        <p:spPr>
          <a:xfrm>
            <a:off x="1697038" y="3289300"/>
            <a:ext cx="6421437" cy="722313"/>
          </a:xfrm>
          <a:prstGeom prst="rect">
            <a:avLst/>
          </a:prstGeom>
        </p:spPr>
        <p:txBody>
          <a:bodyPr/>
          <a:lstStyle/>
          <a:p>
            <a:pPr algn="ctr">
              <a:defRPr/>
            </a:pPr>
            <a:r>
              <a:rPr lang="en-US" sz="2800" b="1" i="0" kern="0" dirty="0" smtClean="0">
                <a:solidFill>
                  <a:schemeClr val="tx1"/>
                </a:solidFill>
                <a:latin typeface="+mj-lt"/>
                <a:ea typeface="+mj-ea"/>
                <a:cs typeface="+mj-cs"/>
              </a:rPr>
              <a:t>Automation Framework</a:t>
            </a:r>
            <a:endParaRPr lang="en-US" sz="2800" b="1" i="0" kern="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b="0" dirty="0" smtClean="0">
                <a:solidFill>
                  <a:schemeClr val="tx1"/>
                </a:solidFill>
              </a:rPr>
              <a:t>Steps in Framework Design</a:t>
            </a:r>
          </a:p>
        </p:txBody>
      </p:sp>
      <p:graphicFrame>
        <p:nvGraphicFramePr>
          <p:cNvPr id="4098" name="Object 7"/>
          <p:cNvGraphicFramePr>
            <a:graphicFrameLocks noChangeAspect="1"/>
          </p:cNvGraphicFramePr>
          <p:nvPr>
            <p:ph sz="half" idx="1"/>
          </p:nvPr>
        </p:nvGraphicFramePr>
        <p:xfrm>
          <a:off x="4562856" y="2849499"/>
          <a:ext cx="4037013" cy="2868613"/>
        </p:xfrm>
        <a:graphic>
          <a:graphicData uri="http://schemas.openxmlformats.org/presentationml/2006/ole">
            <p:oleObj spid="_x0000_s111618" name="Visio" r:id="rId4" imgW="5452567" imgH="3875227" progId="">
              <p:embed/>
            </p:oleObj>
          </a:graphicData>
        </a:graphic>
      </p:graphicFrame>
      <p:sp>
        <p:nvSpPr>
          <p:cNvPr id="4100" name="Text Box 6"/>
          <p:cNvSpPr txBox="1">
            <a:spLocks noChangeArrowheads="1"/>
          </p:cNvSpPr>
          <p:nvPr/>
        </p:nvSpPr>
        <p:spPr bwMode="auto">
          <a:xfrm>
            <a:off x="457200" y="838200"/>
            <a:ext cx="8382000" cy="3514725"/>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1600" b="1" dirty="0">
                <a:solidFill>
                  <a:schemeClr val="tx1"/>
                </a:solidFill>
                <a:cs typeface="Times New Roman" pitchFamily="18" charset="0"/>
              </a:rPr>
              <a:t>Component 3: </a:t>
            </a:r>
            <a:r>
              <a:rPr lang="en-US" sz="1600" b="1" dirty="0" err="1">
                <a:solidFill>
                  <a:schemeClr val="tx1"/>
                </a:solidFill>
                <a:cs typeface="Times New Roman" pitchFamily="18" charset="0"/>
              </a:rPr>
              <a:t>Config</a:t>
            </a:r>
            <a:r>
              <a:rPr lang="en-US" sz="1600" b="1" dirty="0">
                <a:solidFill>
                  <a:schemeClr val="tx1"/>
                </a:solidFill>
                <a:cs typeface="Times New Roman" pitchFamily="18" charset="0"/>
              </a:rPr>
              <a:t> File</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All configuration and setting required for Object Model and Automation Library should be collected to a </a:t>
            </a:r>
            <a:r>
              <a:rPr lang="en-US" sz="1600" b="0" dirty="0" err="1">
                <a:solidFill>
                  <a:schemeClr val="tx1"/>
                </a:solidFill>
                <a:cs typeface="Times New Roman" pitchFamily="18" charset="0"/>
              </a:rPr>
              <a:t>Config</a:t>
            </a:r>
            <a:r>
              <a:rPr lang="en-US" sz="1600" b="0" dirty="0">
                <a:solidFill>
                  <a:schemeClr val="tx1"/>
                </a:solidFill>
                <a:cs typeface="Times New Roman" pitchFamily="18" charset="0"/>
              </a:rPr>
              <a:t> file.</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It can be an XML file or any other desired format.</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It can have settings like:</a:t>
            </a:r>
          </a:p>
          <a:p>
            <a:pPr marL="1371600" lvl="2" indent="-457200" algn="just">
              <a:spcBef>
                <a:spcPct val="50000"/>
              </a:spcBef>
              <a:buFont typeface="Wingdings" pitchFamily="2" charset="2"/>
              <a:buAutoNum type="arabicPeriod"/>
            </a:pPr>
            <a:r>
              <a:rPr lang="en-US" sz="1600" b="0" dirty="0">
                <a:solidFill>
                  <a:schemeClr val="tx1"/>
                </a:solidFill>
                <a:cs typeface="Times New Roman" pitchFamily="18" charset="0"/>
              </a:rPr>
              <a:t>Test Server Name</a:t>
            </a:r>
          </a:p>
          <a:p>
            <a:pPr marL="1371600" lvl="2" indent="-457200" algn="just">
              <a:spcBef>
                <a:spcPct val="50000"/>
              </a:spcBef>
              <a:buFont typeface="Wingdings" pitchFamily="2" charset="2"/>
              <a:buAutoNum type="arabicPeriod"/>
            </a:pPr>
            <a:r>
              <a:rPr lang="en-US" sz="1600" b="0" dirty="0">
                <a:solidFill>
                  <a:schemeClr val="tx1"/>
                </a:solidFill>
                <a:cs typeface="Times New Roman" pitchFamily="18" charset="0"/>
              </a:rPr>
              <a:t>DB Credentials</a:t>
            </a:r>
          </a:p>
          <a:p>
            <a:pPr marL="1371600" lvl="2" indent="-457200" algn="just">
              <a:spcBef>
                <a:spcPct val="50000"/>
              </a:spcBef>
              <a:buFont typeface="Wingdings" pitchFamily="2" charset="2"/>
              <a:buAutoNum type="arabicPeriod"/>
            </a:pPr>
            <a:r>
              <a:rPr lang="en-US" sz="1600" b="0" dirty="0">
                <a:solidFill>
                  <a:schemeClr val="tx1"/>
                </a:solidFill>
                <a:cs typeface="Times New Roman" pitchFamily="18" charset="0"/>
              </a:rPr>
              <a:t>Log file location</a:t>
            </a:r>
          </a:p>
          <a:p>
            <a:pPr marL="1371600" lvl="2" indent="-457200" algn="just">
              <a:spcBef>
                <a:spcPct val="50000"/>
              </a:spcBef>
              <a:buFont typeface="Wingdings" pitchFamily="2" charset="2"/>
              <a:buAutoNum type="arabicPeriod"/>
            </a:pPr>
            <a:r>
              <a:rPr lang="en-US" sz="1600" b="0" dirty="0">
                <a:solidFill>
                  <a:schemeClr val="tx1"/>
                </a:solidFill>
                <a:cs typeface="Times New Roman" pitchFamily="18" charset="0"/>
              </a:rPr>
              <a:t>Result location</a:t>
            </a:r>
          </a:p>
          <a:p>
            <a:pPr marL="1371600" lvl="2" indent="-457200" algn="just">
              <a:spcBef>
                <a:spcPct val="50000"/>
              </a:spcBef>
              <a:buFont typeface="Wingdings" pitchFamily="2" charset="2"/>
              <a:buAutoNum type="arabicPeriod"/>
            </a:pPr>
            <a:r>
              <a:rPr lang="en-US" sz="1600" b="0" dirty="0">
                <a:solidFill>
                  <a:schemeClr val="tx1"/>
                </a:solidFill>
                <a:cs typeface="Times New Roman" pitchFamily="18" charset="0"/>
              </a:rPr>
              <a:t>Targeted browsers and similar others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b="0" dirty="0" smtClean="0">
                <a:solidFill>
                  <a:schemeClr val="tx1"/>
                </a:solidFill>
              </a:rPr>
              <a:t>Steps in Framework Design</a:t>
            </a:r>
          </a:p>
        </p:txBody>
      </p:sp>
      <p:graphicFrame>
        <p:nvGraphicFramePr>
          <p:cNvPr id="5122" name="Object 7"/>
          <p:cNvGraphicFramePr>
            <a:graphicFrameLocks noChangeAspect="1"/>
          </p:cNvGraphicFramePr>
          <p:nvPr>
            <p:ph sz="half" idx="1"/>
          </p:nvPr>
        </p:nvGraphicFramePr>
        <p:xfrm>
          <a:off x="2386584" y="3512376"/>
          <a:ext cx="4038600" cy="3024187"/>
        </p:xfrm>
        <a:graphic>
          <a:graphicData uri="http://schemas.openxmlformats.org/presentationml/2006/ole">
            <p:oleObj spid="_x0000_s112642" name="Visio" r:id="rId4" imgW="4079443" imgH="3053791" progId="">
              <p:embed/>
            </p:oleObj>
          </a:graphicData>
        </a:graphic>
      </p:graphicFrame>
      <p:sp>
        <p:nvSpPr>
          <p:cNvPr id="5124" name="Text Box 6"/>
          <p:cNvSpPr txBox="1">
            <a:spLocks noChangeArrowheads="1"/>
          </p:cNvSpPr>
          <p:nvPr/>
        </p:nvSpPr>
        <p:spPr bwMode="auto">
          <a:xfrm>
            <a:off x="457200" y="685800"/>
            <a:ext cx="8382000" cy="2901950"/>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1600" b="1" dirty="0">
                <a:solidFill>
                  <a:schemeClr val="tx1"/>
                </a:solidFill>
                <a:cs typeface="Times New Roman" pitchFamily="18" charset="0"/>
              </a:rPr>
              <a:t>Component 4: Test Scripts</a:t>
            </a:r>
            <a:r>
              <a:rPr lang="en-US" sz="2400" b="1" dirty="0">
                <a:solidFill>
                  <a:schemeClr val="tx1"/>
                </a:solidFill>
                <a:cs typeface="Times New Roman" pitchFamily="18" charset="0"/>
              </a:rPr>
              <a:t> </a:t>
            </a:r>
            <a:r>
              <a:rPr lang="en-US" sz="1600" b="1" dirty="0">
                <a:solidFill>
                  <a:schemeClr val="tx1"/>
                </a:solidFill>
                <a:cs typeface="Times New Roman" pitchFamily="18" charset="0"/>
              </a:rPr>
              <a:t>and Test Data</a:t>
            </a:r>
          </a:p>
          <a:p>
            <a:pPr marL="914400" lvl="1" indent="-457200" algn="just">
              <a:spcBef>
                <a:spcPct val="50000"/>
              </a:spcBef>
              <a:buFont typeface="Wingdings" pitchFamily="2" charset="2"/>
              <a:buChar char="Ø"/>
            </a:pPr>
            <a:r>
              <a:rPr lang="en-US" sz="1600" b="1" dirty="0">
                <a:solidFill>
                  <a:schemeClr val="tx1"/>
                </a:solidFill>
                <a:cs typeface="Times New Roman" pitchFamily="18" charset="0"/>
              </a:rPr>
              <a:t>Test scripts: </a:t>
            </a:r>
            <a:r>
              <a:rPr lang="en-US" sz="1600" b="0" dirty="0">
                <a:solidFill>
                  <a:schemeClr val="tx1"/>
                </a:solidFill>
                <a:cs typeface="Times New Roman" pitchFamily="18" charset="0"/>
              </a:rPr>
              <a:t>The script/code written to automate a test case </a:t>
            </a:r>
          </a:p>
          <a:p>
            <a:pPr marL="1371600" lvl="2" indent="-457200" algn="just">
              <a:spcBef>
                <a:spcPct val="50000"/>
              </a:spcBef>
              <a:buFontTx/>
              <a:buChar char="o"/>
            </a:pPr>
            <a:r>
              <a:rPr lang="en-US" sz="1600" b="0" dirty="0">
                <a:solidFill>
                  <a:schemeClr val="tx1"/>
                </a:solidFill>
                <a:cs typeface="Times New Roman" pitchFamily="18" charset="0"/>
              </a:rPr>
              <a:t>These are written using the methods and functions defined in Automation Library</a:t>
            </a:r>
          </a:p>
          <a:p>
            <a:pPr marL="914400" lvl="1" indent="-457200" algn="just">
              <a:spcBef>
                <a:spcPct val="50000"/>
              </a:spcBef>
              <a:buFont typeface="Wingdings" pitchFamily="2" charset="2"/>
              <a:buChar char="Ø"/>
            </a:pPr>
            <a:r>
              <a:rPr lang="en-US" sz="1600" b="1" dirty="0">
                <a:solidFill>
                  <a:schemeClr val="tx1"/>
                </a:solidFill>
                <a:cs typeface="Times New Roman" pitchFamily="18" charset="0"/>
              </a:rPr>
              <a:t>Test Data: </a:t>
            </a:r>
            <a:r>
              <a:rPr lang="en-US" sz="1600" b="0" dirty="0">
                <a:solidFill>
                  <a:schemeClr val="tx1"/>
                </a:solidFill>
                <a:cs typeface="Times New Roman" pitchFamily="18" charset="0"/>
              </a:rPr>
              <a:t>The data required to execute a particular test case</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Decouple Test Data from Test Scripts</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Choose a suitable way of representing and storing the test data</a:t>
            </a:r>
          </a:p>
          <a:p>
            <a:pPr marL="1371600" lvl="2" indent="-457200" algn="just">
              <a:spcBef>
                <a:spcPct val="50000"/>
              </a:spcBef>
              <a:buFontTx/>
              <a:buChar char="o"/>
            </a:pPr>
            <a:r>
              <a:rPr lang="en-US" sz="1600" b="0" dirty="0">
                <a:solidFill>
                  <a:schemeClr val="tx1"/>
                </a:solidFill>
                <a:cs typeface="Times New Roman" pitchFamily="18" charset="0"/>
              </a:rPr>
              <a:t>Flat file, Excel files, XML files, Simple DB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b="0" dirty="0" smtClean="0">
                <a:solidFill>
                  <a:schemeClr val="tx1"/>
                </a:solidFill>
              </a:rPr>
              <a:t>Steps in Framework Design</a:t>
            </a:r>
          </a:p>
        </p:txBody>
      </p:sp>
      <p:graphicFrame>
        <p:nvGraphicFramePr>
          <p:cNvPr id="6146" name="Object 7"/>
          <p:cNvGraphicFramePr>
            <a:graphicFrameLocks noChangeAspect="1"/>
          </p:cNvGraphicFramePr>
          <p:nvPr>
            <p:ph sz="half" idx="1"/>
          </p:nvPr>
        </p:nvGraphicFramePr>
        <p:xfrm>
          <a:off x="2514600" y="2995613"/>
          <a:ext cx="4037013" cy="3106737"/>
        </p:xfrm>
        <a:graphic>
          <a:graphicData uri="http://schemas.openxmlformats.org/presentationml/2006/ole">
            <p:oleObj spid="_x0000_s113666" name="Visio" r:id="rId4" imgW="4079443" imgH="3140659" progId="">
              <p:embed/>
            </p:oleObj>
          </a:graphicData>
        </a:graphic>
      </p:graphicFrame>
      <p:sp>
        <p:nvSpPr>
          <p:cNvPr id="6148" name="Text Box 6"/>
          <p:cNvSpPr txBox="1">
            <a:spLocks noChangeArrowheads="1"/>
          </p:cNvSpPr>
          <p:nvPr/>
        </p:nvSpPr>
        <p:spPr bwMode="auto">
          <a:xfrm>
            <a:off x="457200" y="880872"/>
            <a:ext cx="8382000" cy="2047875"/>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1600" b="1" dirty="0">
                <a:solidFill>
                  <a:schemeClr val="tx1"/>
                </a:solidFill>
                <a:cs typeface="Times New Roman" pitchFamily="18" charset="0"/>
              </a:rPr>
              <a:t>Component 5: Reports / Logging Mechanism </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This component holds the responsibility of result reports and log files.</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The following are to be considered: </a:t>
            </a:r>
          </a:p>
          <a:p>
            <a:pPr marL="1371600" lvl="2" indent="-457200" algn="just">
              <a:spcBef>
                <a:spcPct val="50000"/>
              </a:spcBef>
              <a:buFontTx/>
              <a:buChar char="o"/>
            </a:pPr>
            <a:r>
              <a:rPr lang="en-US" sz="1600" b="0" dirty="0">
                <a:solidFill>
                  <a:schemeClr val="tx1"/>
                </a:solidFill>
                <a:cs typeface="Times New Roman" pitchFamily="18" charset="0"/>
              </a:rPr>
              <a:t>Required result file format – XML, HTML, Data to DB etc</a:t>
            </a:r>
          </a:p>
          <a:p>
            <a:pPr marL="1371600" lvl="2" indent="-457200" algn="just">
              <a:spcBef>
                <a:spcPct val="50000"/>
              </a:spcBef>
              <a:buFontTx/>
              <a:buChar char="o"/>
            </a:pPr>
            <a:r>
              <a:rPr lang="en-US" sz="1600" b="0" dirty="0">
                <a:solidFill>
                  <a:schemeClr val="tx1"/>
                </a:solidFill>
                <a:cs typeface="Times New Roman" pitchFamily="18" charset="0"/>
              </a:rPr>
              <a:t>Logging Levels required – Test Status, Warning, Information Text, Log of each action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b="0" dirty="0" smtClean="0">
                <a:solidFill>
                  <a:schemeClr val="tx1"/>
                </a:solidFill>
              </a:rPr>
              <a:t>Steps in Framework Design</a:t>
            </a:r>
          </a:p>
        </p:txBody>
      </p:sp>
      <p:graphicFrame>
        <p:nvGraphicFramePr>
          <p:cNvPr id="7170" name="Object 7"/>
          <p:cNvGraphicFramePr>
            <a:graphicFrameLocks noChangeAspect="1"/>
          </p:cNvGraphicFramePr>
          <p:nvPr>
            <p:ph sz="half" idx="1"/>
          </p:nvPr>
        </p:nvGraphicFramePr>
        <p:xfrm>
          <a:off x="2724912" y="2819464"/>
          <a:ext cx="4038600" cy="2616200"/>
        </p:xfrm>
        <a:graphic>
          <a:graphicData uri="http://schemas.openxmlformats.org/presentationml/2006/ole">
            <p:oleObj spid="_x0000_s114690" name="Visio" r:id="rId4" imgW="4846015" imgH="3140659" progId="">
              <p:embed/>
            </p:oleObj>
          </a:graphicData>
        </a:graphic>
      </p:graphicFrame>
      <p:sp>
        <p:nvSpPr>
          <p:cNvPr id="7172" name="Text Box 6"/>
          <p:cNvSpPr txBox="1">
            <a:spLocks noChangeArrowheads="1"/>
          </p:cNvSpPr>
          <p:nvPr/>
        </p:nvSpPr>
        <p:spPr bwMode="auto">
          <a:xfrm>
            <a:off x="457200" y="935736"/>
            <a:ext cx="8382000" cy="1681163"/>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1600" b="1" dirty="0">
                <a:solidFill>
                  <a:schemeClr val="tx1"/>
                </a:solidFill>
                <a:cs typeface="Times New Roman" pitchFamily="18" charset="0"/>
              </a:rPr>
              <a:t>Component 6: Globalization</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Include</a:t>
            </a:r>
            <a:r>
              <a:rPr lang="en-US" sz="1600" dirty="0">
                <a:solidFill>
                  <a:schemeClr val="tx1"/>
                </a:solidFill>
                <a:cs typeface="Times New Roman" pitchFamily="18" charset="0"/>
              </a:rPr>
              <a:t> </a:t>
            </a:r>
            <a:r>
              <a:rPr lang="en-US" sz="1600" b="0" dirty="0">
                <a:solidFill>
                  <a:schemeClr val="tx1"/>
                </a:solidFill>
                <a:cs typeface="Times New Roman" pitchFamily="18" charset="0"/>
              </a:rPr>
              <a:t>Language Resource files for all supported language of AUT</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No language specific hard-coding in Automation Library and UI Object Model</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Use only resource strings from language resource files in scripting of automation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b="0" dirty="0" smtClean="0">
                <a:solidFill>
                  <a:schemeClr val="tx1"/>
                </a:solidFill>
              </a:rPr>
              <a:t>Steps in Framework Design</a:t>
            </a:r>
          </a:p>
        </p:txBody>
      </p:sp>
      <p:graphicFrame>
        <p:nvGraphicFramePr>
          <p:cNvPr id="8194" name="Object 7"/>
          <p:cNvGraphicFramePr>
            <a:graphicFrameLocks noChangeAspect="1"/>
          </p:cNvGraphicFramePr>
          <p:nvPr>
            <p:ph sz="half" idx="1"/>
          </p:nvPr>
        </p:nvGraphicFramePr>
        <p:xfrm>
          <a:off x="2706624" y="3377248"/>
          <a:ext cx="4038600" cy="2616200"/>
        </p:xfrm>
        <a:graphic>
          <a:graphicData uri="http://schemas.openxmlformats.org/presentationml/2006/ole">
            <p:oleObj spid="_x0000_s115714" name="Visio" r:id="rId4" imgW="4846015" imgH="3140659" progId="">
              <p:embed/>
            </p:oleObj>
          </a:graphicData>
        </a:graphic>
      </p:graphicFrame>
      <p:sp>
        <p:nvSpPr>
          <p:cNvPr id="8196" name="Text Box 6"/>
          <p:cNvSpPr txBox="1">
            <a:spLocks noChangeArrowheads="1"/>
          </p:cNvSpPr>
          <p:nvPr/>
        </p:nvSpPr>
        <p:spPr bwMode="auto">
          <a:xfrm>
            <a:off x="457200" y="762000"/>
            <a:ext cx="8382000" cy="2659063"/>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1600" b="1" dirty="0">
                <a:solidFill>
                  <a:schemeClr val="tx1"/>
                </a:solidFill>
                <a:cs typeface="Times New Roman" pitchFamily="18" charset="0"/>
              </a:rPr>
              <a:t>Component 7: Time</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Avoid Test Script Writing:</a:t>
            </a:r>
          </a:p>
          <a:p>
            <a:pPr marL="1371600" lvl="2" indent="-457200" algn="just">
              <a:spcBef>
                <a:spcPct val="50000"/>
              </a:spcBef>
              <a:buFontTx/>
              <a:buChar char="o"/>
            </a:pPr>
            <a:r>
              <a:rPr lang="en-US" sz="1600" b="0" dirty="0">
                <a:solidFill>
                  <a:schemeClr val="tx1"/>
                </a:solidFill>
                <a:cs typeface="Times New Roman" pitchFamily="18" charset="0"/>
              </a:rPr>
              <a:t>When Automation Library built is robust and mature enough to handle all feasible test scenarios</a:t>
            </a:r>
          </a:p>
          <a:p>
            <a:pPr marL="1371600" lvl="2" indent="-457200" algn="just">
              <a:spcBef>
                <a:spcPct val="50000"/>
              </a:spcBef>
              <a:buFontTx/>
              <a:buChar char="o"/>
            </a:pPr>
            <a:r>
              <a:rPr lang="en-US" sz="1600" b="0" dirty="0">
                <a:solidFill>
                  <a:schemeClr val="tx1"/>
                </a:solidFill>
                <a:cs typeface="Times New Roman" pitchFamily="18" charset="0"/>
              </a:rPr>
              <a:t>When huge volume of test case are to be scripted.</a:t>
            </a:r>
          </a:p>
          <a:p>
            <a:pPr marL="1371600" lvl="2" indent="-457200" algn="just">
              <a:spcBef>
                <a:spcPct val="50000"/>
              </a:spcBef>
              <a:buFontTx/>
              <a:buChar char="o"/>
            </a:pPr>
            <a:r>
              <a:rPr lang="en-US" sz="1600" b="0" dirty="0">
                <a:solidFill>
                  <a:schemeClr val="tx1"/>
                </a:solidFill>
                <a:cs typeface="Times New Roman" pitchFamily="18" charset="0"/>
              </a:rPr>
              <a:t>Automation Time available</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Replace Test scripts with a Driver that parses test data into Automation Library Calls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b="0" dirty="0" smtClean="0">
                <a:solidFill>
                  <a:schemeClr val="tx1"/>
                </a:solidFill>
              </a:rPr>
              <a:t>Steps in Framework Design</a:t>
            </a:r>
          </a:p>
        </p:txBody>
      </p:sp>
      <p:sp>
        <p:nvSpPr>
          <p:cNvPr id="21507" name="Text Box 9"/>
          <p:cNvSpPr txBox="1">
            <a:spLocks noChangeArrowheads="1"/>
          </p:cNvSpPr>
          <p:nvPr/>
        </p:nvSpPr>
        <p:spPr bwMode="auto">
          <a:xfrm>
            <a:off x="457200" y="762000"/>
            <a:ext cx="8382000" cy="5348288"/>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1600" b="1" dirty="0">
                <a:solidFill>
                  <a:schemeClr val="tx1"/>
                </a:solidFill>
                <a:cs typeface="Times New Roman" pitchFamily="18" charset="0"/>
              </a:rPr>
              <a:t>Component 8: End Users / Automation executors</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When end user is a Manual Tester or UAT engineer or Deployment Team</a:t>
            </a:r>
          </a:p>
          <a:p>
            <a:pPr marL="1371600" lvl="2" indent="-457200" algn="just">
              <a:spcBef>
                <a:spcPct val="50000"/>
              </a:spcBef>
              <a:buFontTx/>
              <a:buChar char="o"/>
            </a:pPr>
            <a:r>
              <a:rPr lang="en-US" sz="1600" b="0" dirty="0">
                <a:solidFill>
                  <a:schemeClr val="tx1"/>
                </a:solidFill>
                <a:cs typeface="Times New Roman" pitchFamily="18" charset="0"/>
              </a:rPr>
              <a:t>The following are the major hurdles:</a:t>
            </a:r>
          </a:p>
          <a:p>
            <a:pPr marL="1828800" lvl="3" indent="-457200" algn="just">
              <a:spcBef>
                <a:spcPct val="50000"/>
              </a:spcBef>
              <a:buFontTx/>
              <a:buAutoNum type="arabicPeriod"/>
            </a:pPr>
            <a:r>
              <a:rPr lang="en-US" sz="1600" b="0" dirty="0">
                <a:solidFill>
                  <a:schemeClr val="tx1"/>
                </a:solidFill>
                <a:cs typeface="Times New Roman" pitchFamily="18" charset="0"/>
              </a:rPr>
              <a:t>Installation of all required software / tools</a:t>
            </a:r>
          </a:p>
          <a:p>
            <a:pPr marL="1828800" lvl="3" indent="-457200" algn="just">
              <a:spcBef>
                <a:spcPct val="50000"/>
              </a:spcBef>
              <a:buFontTx/>
              <a:buAutoNum type="arabicPeriod"/>
            </a:pPr>
            <a:r>
              <a:rPr lang="en-US" sz="1600" b="0" dirty="0">
                <a:solidFill>
                  <a:schemeClr val="tx1"/>
                </a:solidFill>
                <a:cs typeface="Times New Roman" pitchFamily="18" charset="0"/>
              </a:rPr>
              <a:t>Always need to cross-check for a latest automation code</a:t>
            </a:r>
          </a:p>
          <a:p>
            <a:pPr marL="1828800" lvl="3" indent="-457200" algn="just">
              <a:spcBef>
                <a:spcPct val="50000"/>
              </a:spcBef>
              <a:buFontTx/>
              <a:buAutoNum type="arabicPeriod"/>
            </a:pPr>
            <a:r>
              <a:rPr lang="en-US" sz="1600" b="0" dirty="0">
                <a:solidFill>
                  <a:schemeClr val="tx1"/>
                </a:solidFill>
                <a:cs typeface="Times New Roman" pitchFamily="18" charset="0"/>
              </a:rPr>
              <a:t>Knowledge of the automation tool and framework test cases to execute </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Provide a User Friendly solution to the challenges</a:t>
            </a:r>
          </a:p>
          <a:p>
            <a:pPr marL="1371600" lvl="2" indent="-457200" algn="just">
              <a:spcBef>
                <a:spcPct val="50000"/>
              </a:spcBef>
              <a:buFontTx/>
              <a:buChar char="o"/>
            </a:pPr>
            <a:r>
              <a:rPr lang="en-US" sz="1600" b="0" dirty="0">
                <a:solidFill>
                  <a:schemeClr val="tx1"/>
                </a:solidFill>
                <a:cs typeface="Times New Roman" pitchFamily="18" charset="0"/>
              </a:rPr>
              <a:t>A simple UI tool or Web Page that provides:</a:t>
            </a:r>
          </a:p>
          <a:p>
            <a:pPr marL="1828800" lvl="3" indent="-457200" algn="just">
              <a:spcBef>
                <a:spcPct val="50000"/>
              </a:spcBef>
              <a:buFontTx/>
              <a:buAutoNum type="arabicPeriod"/>
            </a:pPr>
            <a:r>
              <a:rPr lang="en-US" sz="1600" b="0" dirty="0">
                <a:solidFill>
                  <a:schemeClr val="tx1"/>
                </a:solidFill>
                <a:cs typeface="Times New Roman" pitchFamily="18" charset="0"/>
              </a:rPr>
              <a:t>Single-click installation of required pre-requisites and code for automation execution</a:t>
            </a:r>
          </a:p>
          <a:p>
            <a:pPr marL="1828800" lvl="3" indent="-457200" algn="just">
              <a:spcBef>
                <a:spcPct val="50000"/>
              </a:spcBef>
              <a:buFontTx/>
              <a:buAutoNum type="arabicPeriod"/>
            </a:pPr>
            <a:r>
              <a:rPr lang="en-US" sz="1600" b="0" dirty="0">
                <a:solidFill>
                  <a:schemeClr val="tx1"/>
                </a:solidFill>
                <a:cs typeface="Times New Roman" pitchFamily="18" charset="0"/>
              </a:rPr>
              <a:t>Ability to select required test cases to execute from the list of existing test cases</a:t>
            </a:r>
          </a:p>
          <a:p>
            <a:pPr marL="1828800" lvl="3" indent="-457200" algn="just">
              <a:spcBef>
                <a:spcPct val="50000"/>
              </a:spcBef>
              <a:buFontTx/>
              <a:buAutoNum type="arabicPeriod"/>
            </a:pPr>
            <a:r>
              <a:rPr lang="en-US" sz="1600" b="0" dirty="0">
                <a:solidFill>
                  <a:schemeClr val="tx1"/>
                </a:solidFill>
                <a:cs typeface="Times New Roman" pitchFamily="18" charset="0"/>
              </a:rPr>
              <a:t>UI to create a new or update existing test data without actually writing code</a:t>
            </a:r>
          </a:p>
          <a:p>
            <a:pPr marL="1828800" lvl="3" indent="-457200" algn="just">
              <a:spcBef>
                <a:spcPct val="50000"/>
              </a:spcBef>
              <a:buFontTx/>
              <a:buAutoNum type="arabicPeriod"/>
            </a:pPr>
            <a:r>
              <a:rPr lang="en-US" sz="1600" b="0" dirty="0">
                <a:solidFill>
                  <a:schemeClr val="tx1"/>
                </a:solidFill>
                <a:cs typeface="Times New Roman" pitchFamily="18" charset="0"/>
              </a:rPr>
              <a:t>Show reports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b="0" dirty="0" smtClean="0">
                <a:solidFill>
                  <a:schemeClr val="tx1"/>
                </a:solidFill>
              </a:rPr>
              <a:t>Steps in Framework Design</a:t>
            </a:r>
          </a:p>
        </p:txBody>
      </p:sp>
      <p:graphicFrame>
        <p:nvGraphicFramePr>
          <p:cNvPr id="9218" name="Object 5"/>
          <p:cNvGraphicFramePr>
            <a:graphicFrameLocks noChangeAspect="1"/>
          </p:cNvGraphicFramePr>
          <p:nvPr>
            <p:ph sz="half" idx="1"/>
          </p:nvPr>
        </p:nvGraphicFramePr>
        <p:xfrm>
          <a:off x="2386584" y="2910904"/>
          <a:ext cx="4038600" cy="2616200"/>
        </p:xfrm>
        <a:graphic>
          <a:graphicData uri="http://schemas.openxmlformats.org/presentationml/2006/ole">
            <p:oleObj spid="_x0000_s116738" name="Visio" r:id="rId4" imgW="4846015" imgH="3140659" progId="">
              <p:embed/>
            </p:oleObj>
          </a:graphicData>
        </a:graphic>
      </p:graphicFrame>
      <p:sp>
        <p:nvSpPr>
          <p:cNvPr id="9220" name="Text Box 4"/>
          <p:cNvSpPr txBox="1">
            <a:spLocks noChangeArrowheads="1"/>
          </p:cNvSpPr>
          <p:nvPr/>
        </p:nvSpPr>
        <p:spPr bwMode="auto">
          <a:xfrm>
            <a:off x="457200" y="963168"/>
            <a:ext cx="8382000" cy="1681163"/>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1600" b="0" dirty="0">
                <a:solidFill>
                  <a:schemeClr val="tx1"/>
                </a:solidFill>
                <a:cs typeface="Times New Roman" pitchFamily="18" charset="0"/>
              </a:rPr>
              <a:t>The same automation framework design can be used replacing few components for different types of Automation</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Web Services Automation</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Database Automation</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Any other Automation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b="0" dirty="0" smtClean="0">
                <a:solidFill>
                  <a:schemeClr val="tx1"/>
                </a:solidFill>
              </a:rPr>
              <a:t>Framework Architecture</a:t>
            </a:r>
          </a:p>
        </p:txBody>
      </p:sp>
      <p:sp>
        <p:nvSpPr>
          <p:cNvPr id="22531" name="Rectangle 3"/>
          <p:cNvSpPr>
            <a:spLocks noGrp="1" noChangeArrowheads="1"/>
          </p:cNvSpPr>
          <p:nvPr>
            <p:ph idx="1"/>
          </p:nvPr>
        </p:nvSpPr>
        <p:spPr>
          <a:xfrm>
            <a:off x="295275" y="746570"/>
            <a:ext cx="8562975" cy="5121402"/>
          </a:xfrm>
        </p:spPr>
        <p:txBody>
          <a:bodyPr/>
          <a:lstStyle/>
          <a:p>
            <a:pPr marL="347663" indent="0" algn="just" eaLnBrk="1" hangingPunct="1">
              <a:buClr>
                <a:schemeClr val="tx1"/>
              </a:buClr>
              <a:buSzTx/>
              <a:buFontTx/>
              <a:buChar char="•"/>
            </a:pPr>
            <a:endParaRPr lang="en-US" sz="1600" b="1" dirty="0" smtClean="0">
              <a:solidFill>
                <a:schemeClr val="tx1"/>
              </a:solidFill>
            </a:endParaRPr>
          </a:p>
          <a:p>
            <a:pPr marL="347663" indent="0" algn="just" eaLnBrk="1" hangingPunct="1">
              <a:buClr>
                <a:schemeClr val="tx1"/>
              </a:buClr>
              <a:buSzTx/>
              <a:buFontTx/>
              <a:buChar char="•"/>
            </a:pPr>
            <a:r>
              <a:rPr lang="en-US" sz="1600" b="1" dirty="0" smtClean="0">
                <a:solidFill>
                  <a:schemeClr val="tx1"/>
                </a:solidFill>
              </a:rPr>
              <a:t> 	</a:t>
            </a:r>
            <a:r>
              <a:rPr lang="en-US" b="1" dirty="0" smtClean="0">
                <a:solidFill>
                  <a:schemeClr val="tx1"/>
                </a:solidFill>
              </a:rPr>
              <a:t>Controller Scripts</a:t>
            </a:r>
          </a:p>
          <a:p>
            <a:pPr marL="347663" indent="0" algn="just" eaLnBrk="1" hangingPunct="1">
              <a:buNone/>
            </a:pPr>
            <a:r>
              <a:rPr lang="en-US" dirty="0" smtClean="0">
                <a:solidFill>
                  <a:schemeClr val="tx1"/>
                </a:solidFill>
              </a:rPr>
              <a:t>	Controller script calls the startup script and the test scripts</a:t>
            </a:r>
          </a:p>
          <a:p>
            <a:pPr marL="347663" indent="0" algn="just" eaLnBrk="1" hangingPunct="1">
              <a:buClr>
                <a:schemeClr val="tx1"/>
              </a:buClr>
              <a:buSzTx/>
              <a:buFontTx/>
              <a:buChar char="•"/>
            </a:pPr>
            <a:r>
              <a:rPr lang="en-US" b="1" dirty="0" smtClean="0">
                <a:solidFill>
                  <a:schemeClr val="tx1"/>
                </a:solidFill>
              </a:rPr>
              <a:t>  	Startup Script</a:t>
            </a:r>
          </a:p>
          <a:p>
            <a:pPr lvl="3" algn="just" eaLnBrk="1" hangingPunct="1">
              <a:buClr>
                <a:schemeClr val="tx1"/>
              </a:buClr>
              <a:buFont typeface="Wingdings" pitchFamily="2" charset="2"/>
              <a:buNone/>
            </a:pPr>
            <a:r>
              <a:rPr lang="en-US" sz="2000" dirty="0" smtClean="0">
                <a:solidFill>
                  <a:schemeClr val="tx1"/>
                </a:solidFill>
              </a:rPr>
              <a:t>A Startup script is a reusable test script used to set up the test execution</a:t>
            </a:r>
          </a:p>
          <a:p>
            <a:pPr lvl="3" algn="just" eaLnBrk="1" hangingPunct="1">
              <a:buClr>
                <a:schemeClr val="tx1"/>
              </a:buClr>
              <a:buFont typeface="Wingdings" pitchFamily="2" charset="2"/>
              <a:buNone/>
            </a:pPr>
            <a:r>
              <a:rPr lang="en-US" sz="2000" dirty="0" smtClean="0">
                <a:solidFill>
                  <a:schemeClr val="tx1"/>
                </a:solidFill>
              </a:rPr>
              <a:t>environment prior to a test run like Path of data table, repository </a:t>
            </a:r>
          </a:p>
          <a:p>
            <a:pPr lvl="3" algn="just" eaLnBrk="1" hangingPunct="1">
              <a:buClr>
                <a:schemeClr val="tx1"/>
              </a:buClr>
              <a:buFont typeface="Wingdings" pitchFamily="2" charset="2"/>
              <a:buNone/>
            </a:pPr>
            <a:r>
              <a:rPr lang="en-US" sz="2000" dirty="0" smtClean="0">
                <a:solidFill>
                  <a:schemeClr val="tx1"/>
                </a:solidFill>
              </a:rPr>
              <a:t>and other  environment setup</a:t>
            </a:r>
          </a:p>
          <a:p>
            <a:pPr lvl="3" algn="just" eaLnBrk="1" hangingPunct="1">
              <a:buClr>
                <a:schemeClr val="tx1"/>
              </a:buClr>
              <a:buFont typeface="Wingdings" pitchFamily="2" charset="2"/>
              <a:buNone/>
            </a:pPr>
            <a:endParaRPr lang="en-US" sz="2000" b="1" u="sng" dirty="0" smtClean="0">
              <a:solidFill>
                <a:schemeClr val="tx1"/>
              </a:solidFill>
            </a:endParaRPr>
          </a:p>
          <a:p>
            <a:pPr marL="347663" indent="0" algn="just" eaLnBrk="1" hangingPunct="1">
              <a:buClr>
                <a:schemeClr val="tx1"/>
              </a:buClr>
              <a:buSzTx/>
              <a:buFontTx/>
              <a:buChar char="•"/>
            </a:pPr>
            <a:r>
              <a:rPr lang="en-US" b="1" dirty="0" smtClean="0">
                <a:solidFill>
                  <a:schemeClr val="tx1"/>
                </a:solidFill>
              </a:rPr>
              <a:t> 	Test Scripts</a:t>
            </a:r>
          </a:p>
          <a:p>
            <a:pPr lvl="3" algn="just" eaLnBrk="1" hangingPunct="1">
              <a:buClr>
                <a:schemeClr val="tx1"/>
              </a:buClr>
              <a:buFont typeface="Wingdings" pitchFamily="2" charset="2"/>
              <a:buNone/>
            </a:pPr>
            <a:r>
              <a:rPr lang="en-US" sz="2000" dirty="0" smtClean="0">
                <a:solidFill>
                  <a:schemeClr val="tx1"/>
                </a:solidFill>
              </a:rPr>
              <a:t>Test cases / Test Scenarios will be identified and converted to automation </a:t>
            </a:r>
          </a:p>
          <a:p>
            <a:pPr lvl="3" algn="just" eaLnBrk="1" hangingPunct="1">
              <a:buClr>
                <a:schemeClr val="tx1"/>
              </a:buClr>
              <a:buFont typeface="Trebuchet MS" pitchFamily="34" charset="0"/>
              <a:buNone/>
            </a:pPr>
            <a:r>
              <a:rPr lang="en-US" sz="2000" dirty="0" smtClean="0">
                <a:solidFill>
                  <a:schemeClr val="tx1"/>
                </a:solidFill>
              </a:rPr>
              <a:t>test scripts </a:t>
            </a:r>
          </a:p>
          <a:p>
            <a:pPr marL="347663" indent="0" algn="just" eaLnBrk="1" hangingPunct="1">
              <a:buClr>
                <a:schemeClr val="tx1"/>
              </a:buClr>
              <a:buSzTx/>
              <a:buFont typeface="Wingdings" pitchFamily="2" charset="2"/>
              <a:buNone/>
            </a:pPr>
            <a:endParaRPr lang="en-US" sz="1600" dirty="0" smtClean="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type="title"/>
          </p:nvPr>
        </p:nvSpPr>
        <p:spPr>
          <a:xfrm>
            <a:off x="301752" y="82296"/>
            <a:ext cx="8229600" cy="533400"/>
          </a:xfrm>
          <a:noFill/>
        </p:spPr>
        <p:txBody>
          <a:bodyPr>
            <a:normAutofit/>
          </a:bodyPr>
          <a:lstStyle/>
          <a:p>
            <a:pPr eaLnBrk="1" hangingPunct="1"/>
            <a:r>
              <a:rPr lang="en-US" b="0" dirty="0" smtClean="0">
                <a:solidFill>
                  <a:schemeClr val="tx1"/>
                </a:solidFill>
              </a:rPr>
              <a:t>Framework Architecture</a:t>
            </a:r>
          </a:p>
        </p:txBody>
      </p:sp>
      <p:sp>
        <p:nvSpPr>
          <p:cNvPr id="23554" name="Rectangle 3"/>
          <p:cNvSpPr>
            <a:spLocks noGrp="1" noChangeArrowheads="1"/>
          </p:cNvSpPr>
          <p:nvPr>
            <p:ph idx="1"/>
          </p:nvPr>
        </p:nvSpPr>
        <p:spPr>
          <a:xfrm>
            <a:off x="152400" y="685800"/>
            <a:ext cx="8839200" cy="5564600"/>
          </a:xfrm>
        </p:spPr>
        <p:txBody>
          <a:bodyPr/>
          <a:lstStyle/>
          <a:p>
            <a:pPr marL="1714500" lvl="3" indent="-342900" algn="just" eaLnBrk="1" hangingPunct="1">
              <a:buClr>
                <a:schemeClr val="tx1"/>
              </a:buClr>
              <a:buFont typeface="Trebuchet MS" pitchFamily="34" charset="0"/>
              <a:buNone/>
            </a:pPr>
            <a:endParaRPr lang="en-US" sz="1600" dirty="0" smtClean="0"/>
          </a:p>
          <a:p>
            <a:pPr marL="457200" indent="-457200" algn="just" eaLnBrk="1" hangingPunct="1">
              <a:buClr>
                <a:schemeClr val="tx1"/>
              </a:buClr>
              <a:buSzTx/>
              <a:buFontTx/>
              <a:buChar char="•"/>
            </a:pPr>
            <a:r>
              <a:rPr lang="en-US" sz="1600" b="1" dirty="0" smtClean="0">
                <a:solidFill>
                  <a:schemeClr val="tx1"/>
                </a:solidFill>
              </a:rPr>
              <a:t>Library</a:t>
            </a:r>
          </a:p>
          <a:p>
            <a:pPr marL="1714500" lvl="3" indent="-342900" algn="just" eaLnBrk="1" hangingPunct="1">
              <a:buClr>
                <a:schemeClr val="tx1"/>
              </a:buClr>
              <a:buFont typeface="Wingdings" pitchFamily="2" charset="2"/>
              <a:buNone/>
            </a:pPr>
            <a:r>
              <a:rPr lang="en-US" sz="1600" dirty="0" smtClean="0"/>
              <a:t>These are external “</a:t>
            </a:r>
            <a:r>
              <a:rPr lang="en-US" sz="1600" dirty="0" err="1" smtClean="0"/>
              <a:t>vbs</a:t>
            </a:r>
            <a:r>
              <a:rPr lang="en-US" sz="1600" dirty="0" smtClean="0"/>
              <a:t>” files that are added to the resources tab of the</a:t>
            </a:r>
          </a:p>
          <a:p>
            <a:pPr marL="1714500" lvl="3" indent="-342900" algn="just" eaLnBrk="1" hangingPunct="1">
              <a:buClr>
                <a:schemeClr val="tx1"/>
              </a:buClr>
              <a:buFont typeface="Wingdings" pitchFamily="2" charset="2"/>
              <a:buNone/>
            </a:pPr>
            <a:r>
              <a:rPr lang="en-US" sz="1600" dirty="0" smtClean="0"/>
              <a:t>QTP Test settings. This file will contain public functions of specific Business </a:t>
            </a:r>
          </a:p>
          <a:p>
            <a:pPr marL="1714500" lvl="3" indent="-342900" algn="just" eaLnBrk="1" hangingPunct="1">
              <a:buClr>
                <a:schemeClr val="tx1"/>
              </a:buClr>
              <a:buFont typeface="Wingdings" pitchFamily="2" charset="2"/>
              <a:buNone/>
            </a:pPr>
            <a:r>
              <a:rPr lang="en-US" sz="1600" dirty="0" smtClean="0"/>
              <a:t>scenarios and Generic scenarios that can be reused across the test scripts.</a:t>
            </a:r>
          </a:p>
          <a:p>
            <a:pPr marL="1714500" lvl="3" indent="-342900" algn="just" eaLnBrk="1" hangingPunct="1">
              <a:buClr>
                <a:schemeClr val="tx1"/>
              </a:buClr>
              <a:buFont typeface="Wingdings" pitchFamily="2" charset="2"/>
              <a:buNone/>
            </a:pPr>
            <a:r>
              <a:rPr lang="en-US" sz="1600" dirty="0" smtClean="0"/>
              <a:t>These library files would be stored in the Folder “Library”.</a:t>
            </a:r>
          </a:p>
          <a:p>
            <a:pPr marL="457200" indent="-457200" algn="just" eaLnBrk="1" hangingPunct="1">
              <a:buClr>
                <a:schemeClr val="tx1"/>
              </a:buClr>
              <a:buSzTx/>
            </a:pPr>
            <a:r>
              <a:rPr lang="en-US" sz="1600" dirty="0" smtClean="0">
                <a:solidFill>
                  <a:schemeClr val="tx1"/>
                </a:solidFill>
              </a:rPr>
              <a:t>  </a:t>
            </a:r>
            <a:r>
              <a:rPr lang="en-US" sz="1600" b="1" dirty="0" smtClean="0">
                <a:solidFill>
                  <a:schemeClr val="tx1"/>
                </a:solidFill>
              </a:rPr>
              <a:t>Shared Object Repository</a:t>
            </a:r>
          </a:p>
          <a:p>
            <a:pPr marL="1257300" lvl="2" indent="-342900" algn="just" eaLnBrk="1" hangingPunct="1">
              <a:buFontTx/>
              <a:buNone/>
            </a:pPr>
            <a:r>
              <a:rPr lang="en-US" sz="1600" dirty="0" smtClean="0"/>
              <a:t>	When you create a test or component, all the information about the objects in     your test or component is stored in an object repository. You can view and modify. There are two types of Object Repository are exists</a:t>
            </a:r>
          </a:p>
          <a:p>
            <a:pPr marL="1714500" lvl="3" indent="-342900" algn="just" eaLnBrk="1" hangingPunct="1">
              <a:buClr>
                <a:schemeClr val="tx1"/>
              </a:buClr>
              <a:buFontTx/>
              <a:buAutoNum type="arabicPeriod"/>
            </a:pPr>
            <a:r>
              <a:rPr lang="en-US" sz="1600" dirty="0" smtClean="0"/>
              <a:t>Shared Object Repository</a:t>
            </a:r>
          </a:p>
          <a:p>
            <a:pPr marL="1714500" lvl="3" indent="-342900" algn="just" eaLnBrk="1" hangingPunct="1">
              <a:buClr>
                <a:schemeClr val="tx1"/>
              </a:buClr>
              <a:buFontTx/>
              <a:buAutoNum type="arabicPeriod"/>
            </a:pPr>
            <a:r>
              <a:rPr lang="en-US" sz="1600" dirty="0" smtClean="0"/>
              <a:t>Per-Action Object Repository</a:t>
            </a:r>
          </a:p>
          <a:p>
            <a:pPr marL="838200" lvl="1" indent="-381000" algn="just" eaLnBrk="1" hangingPunct="1">
              <a:buFontTx/>
              <a:buNone/>
            </a:pPr>
            <a:r>
              <a:rPr lang="en-US" sz="1600" dirty="0" smtClean="0">
                <a:solidFill>
                  <a:schemeClr val="tx1"/>
                </a:solidFill>
              </a:rPr>
              <a:t> </a:t>
            </a:r>
          </a:p>
          <a:p>
            <a:pPr marL="457200" indent="-457200" algn="just" eaLnBrk="1" hangingPunct="1">
              <a:buClr>
                <a:schemeClr val="tx1"/>
              </a:buClr>
              <a:buSzTx/>
              <a:buFontTx/>
              <a:buChar char="•"/>
            </a:pPr>
            <a:r>
              <a:rPr lang="en-US" sz="1600" b="1" dirty="0" smtClean="0">
                <a:solidFill>
                  <a:schemeClr val="tx1"/>
                </a:solidFill>
              </a:rPr>
              <a:t>Data tables</a:t>
            </a:r>
          </a:p>
          <a:p>
            <a:pPr marL="1257300" lvl="2" indent="-342900" algn="just" eaLnBrk="1" hangingPunct="1">
              <a:buClr>
                <a:schemeClr val="tx1"/>
              </a:buClr>
              <a:buFontTx/>
              <a:buNone/>
            </a:pPr>
            <a:r>
              <a:rPr lang="en-US" sz="1600" dirty="0" smtClean="0"/>
              <a:t>	The architecture would use the ‘data driven approach’ and ‘keyword driven approach’ to retrieve test data required by the test scripts. Most popularly used Data tables are Excel data tables</a:t>
            </a:r>
          </a:p>
          <a:p>
            <a:pPr marL="1257300" lvl="2" indent="-342900" algn="just" eaLnBrk="1" hangingPunct="1">
              <a:buClr>
                <a:schemeClr val="tx1"/>
              </a:buClr>
              <a:buFontTx/>
              <a:buNone/>
            </a:pPr>
            <a:endParaRPr lang="en-US" sz="1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83464" y="82296"/>
            <a:ext cx="8229600" cy="533400"/>
          </a:xfrm>
          <a:noFill/>
        </p:spPr>
        <p:txBody>
          <a:bodyPr>
            <a:normAutofit/>
          </a:bodyPr>
          <a:lstStyle/>
          <a:p>
            <a:pPr eaLnBrk="1" hangingPunct="1"/>
            <a:r>
              <a:rPr lang="en-US" b="0" dirty="0" smtClean="0">
                <a:solidFill>
                  <a:schemeClr val="tx1"/>
                </a:solidFill>
              </a:rPr>
              <a:t>Framework Architecture</a:t>
            </a:r>
          </a:p>
        </p:txBody>
      </p:sp>
      <p:sp>
        <p:nvSpPr>
          <p:cNvPr id="24578" name="Rectangle 2"/>
          <p:cNvSpPr>
            <a:spLocks noGrp="1" noChangeArrowheads="1"/>
          </p:cNvSpPr>
          <p:nvPr>
            <p:ph idx="1"/>
          </p:nvPr>
        </p:nvSpPr>
        <p:spPr>
          <a:xfrm>
            <a:off x="76200" y="1219200"/>
            <a:ext cx="8839200" cy="3200400"/>
          </a:xfrm>
        </p:spPr>
        <p:txBody>
          <a:bodyPr/>
          <a:lstStyle/>
          <a:p>
            <a:pPr marL="457200" indent="-457200" algn="just" eaLnBrk="1" hangingPunct="1">
              <a:buClr>
                <a:schemeClr val="tx1"/>
              </a:buClr>
              <a:buSzTx/>
              <a:buFontTx/>
              <a:buChar char="•"/>
            </a:pPr>
            <a:r>
              <a:rPr lang="en-US" sz="1600" b="1" dirty="0" smtClean="0">
                <a:solidFill>
                  <a:schemeClr val="tx1"/>
                </a:solidFill>
              </a:rPr>
              <a:t>Recovery</a:t>
            </a:r>
          </a:p>
          <a:p>
            <a:pPr marL="1257300" lvl="2" indent="-342900" algn="just" eaLnBrk="1" hangingPunct="1">
              <a:buFontTx/>
              <a:buNone/>
            </a:pPr>
            <a:r>
              <a:rPr lang="en-US" sz="1600" dirty="0" smtClean="0"/>
              <a:t>	Errors make it almost impossible to continue with test execution. In such situations, the recovery mechanism will stop or recover from the failures or any unexpected events</a:t>
            </a:r>
          </a:p>
          <a:p>
            <a:pPr marL="1257300" lvl="2" indent="-342900" algn="just" eaLnBrk="1" hangingPunct="1">
              <a:buFontTx/>
              <a:buNone/>
            </a:pPr>
            <a:endParaRPr lang="en-US" sz="1600" dirty="0" smtClean="0"/>
          </a:p>
          <a:p>
            <a:pPr marL="457200" indent="-457200" algn="just" eaLnBrk="1" hangingPunct="1">
              <a:buClr>
                <a:schemeClr val="tx1"/>
              </a:buClr>
              <a:buSzTx/>
              <a:buFontTx/>
              <a:buChar char="•"/>
            </a:pPr>
            <a:r>
              <a:rPr lang="en-US" sz="1600" b="1" dirty="0" smtClean="0">
                <a:solidFill>
                  <a:schemeClr val="tx1"/>
                </a:solidFill>
              </a:rPr>
              <a:t>Environment Variables</a:t>
            </a:r>
          </a:p>
          <a:p>
            <a:pPr marL="1714500" lvl="3" indent="-342900" algn="just" eaLnBrk="1" hangingPunct="1">
              <a:buClr>
                <a:schemeClr val="tx1"/>
              </a:buClr>
              <a:buFont typeface="Wingdings" pitchFamily="2" charset="2"/>
              <a:buNone/>
            </a:pPr>
            <a:r>
              <a:rPr lang="en-US" sz="1600" dirty="0" smtClean="0"/>
              <a:t>All Environment Variables are stored in a XML file. This file is used to define</a:t>
            </a:r>
          </a:p>
          <a:p>
            <a:pPr marL="1714500" lvl="3" indent="-342900" algn="just" eaLnBrk="1" hangingPunct="1">
              <a:buClr>
                <a:schemeClr val="tx1"/>
              </a:buClr>
              <a:buFont typeface="Wingdings" pitchFamily="2" charset="2"/>
              <a:buNone/>
            </a:pPr>
            <a:r>
              <a:rPr lang="en-US" sz="1600" dirty="0" smtClean="0"/>
              <a:t>application URL, wait time etc. This Environment file would be stored in folder</a:t>
            </a:r>
          </a:p>
          <a:p>
            <a:pPr marL="1714500" lvl="3" indent="-342900" algn="just" eaLnBrk="1" hangingPunct="1">
              <a:buClr>
                <a:schemeClr val="tx1"/>
              </a:buClr>
              <a:buFont typeface="Wingdings" pitchFamily="2" charset="2"/>
              <a:buNone/>
            </a:pPr>
            <a:r>
              <a:rPr lang="en-US" sz="1600" dirty="0" smtClean="0">
                <a:hlinkClick r:id="" action="ppaction://noaction"/>
              </a:rPr>
              <a:t>Environment.</a:t>
            </a:r>
            <a:r>
              <a:rPr lang="en-US" sz="1600" dirty="0" smtClean="0"/>
              <a:t> </a:t>
            </a:r>
          </a:p>
          <a:p>
            <a:pPr marL="1257300" lvl="2" indent="-342900" algn="just" eaLnBrk="1" hangingPunct="1">
              <a:buClr>
                <a:schemeClr val="tx1"/>
              </a:buClr>
              <a:buFontTx/>
              <a:buNone/>
            </a:pPr>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533400"/>
          </a:xfrm>
        </p:spPr>
        <p:txBody>
          <a:bodyPr>
            <a:normAutofit fontScale="90000"/>
          </a:bodyPr>
          <a:lstStyle/>
          <a:p>
            <a:pPr eaLnBrk="1" hangingPunct="1"/>
            <a:r>
              <a:rPr lang="en-US" sz="3100" b="0" dirty="0" smtClean="0">
                <a:solidFill>
                  <a:schemeClr val="tx1"/>
                </a:solidFill>
              </a:rPr>
              <a:t>Agenda</a:t>
            </a:r>
            <a:r>
              <a:rPr lang="en-US" dirty="0" smtClean="0"/>
              <a:t/>
            </a:r>
            <a:br>
              <a:rPr lang="en-US" dirty="0" smtClean="0"/>
            </a:br>
            <a:endParaRPr lang="en-US" sz="1600" dirty="0" smtClean="0">
              <a:solidFill>
                <a:srgbClr val="FF9900"/>
              </a:solidFill>
            </a:endParaRPr>
          </a:p>
        </p:txBody>
      </p:sp>
      <p:sp>
        <p:nvSpPr>
          <p:cNvPr id="16387" name="Rectangle 3"/>
          <p:cNvSpPr>
            <a:spLocks noGrp="1" noChangeArrowheads="1"/>
          </p:cNvSpPr>
          <p:nvPr>
            <p:ph idx="1"/>
          </p:nvPr>
        </p:nvSpPr>
        <p:spPr>
          <a:xfrm>
            <a:off x="340995" y="828866"/>
            <a:ext cx="8562975" cy="3908762"/>
          </a:xfrm>
        </p:spPr>
        <p:txBody>
          <a:bodyPr/>
          <a:lstStyle/>
          <a:p>
            <a:pPr eaLnBrk="1" hangingPunct="1">
              <a:buFont typeface="Wingdings" pitchFamily="2" charset="2"/>
              <a:buChar char="Ø"/>
            </a:pPr>
            <a:endParaRPr lang="en-US" sz="2000" b="1" dirty="0" smtClean="0">
              <a:latin typeface="Georgia" pitchFamily="18" charset="0"/>
            </a:endParaRPr>
          </a:p>
          <a:p>
            <a:pPr eaLnBrk="1" hangingPunct="1">
              <a:buClr>
                <a:schemeClr val="tx1"/>
              </a:buClr>
              <a:buSzTx/>
              <a:buFont typeface="Wingdings" pitchFamily="2" charset="2"/>
              <a:buChar char="Ø"/>
            </a:pPr>
            <a:r>
              <a:rPr lang="en-US" sz="2200" dirty="0" smtClean="0"/>
              <a:t>Introduction to Framework </a:t>
            </a:r>
          </a:p>
          <a:p>
            <a:pPr eaLnBrk="1" hangingPunct="1">
              <a:buClr>
                <a:schemeClr val="tx1"/>
              </a:buClr>
              <a:buSzTx/>
              <a:buFont typeface="Wingdings" pitchFamily="2" charset="2"/>
              <a:buChar char="Ø"/>
            </a:pPr>
            <a:r>
              <a:rPr lang="en-US" sz="2200" dirty="0" smtClean="0"/>
              <a:t>Factors influencing Framework Design</a:t>
            </a:r>
          </a:p>
          <a:p>
            <a:pPr eaLnBrk="1" hangingPunct="1">
              <a:buClr>
                <a:schemeClr val="tx1"/>
              </a:buClr>
              <a:buSzTx/>
              <a:buFont typeface="Wingdings" pitchFamily="2" charset="2"/>
              <a:buChar char="Ø"/>
            </a:pPr>
            <a:r>
              <a:rPr lang="en-US" sz="2200" dirty="0" smtClean="0"/>
              <a:t>Steps in Framework Design</a:t>
            </a:r>
          </a:p>
          <a:p>
            <a:pPr eaLnBrk="1" hangingPunct="1">
              <a:buClr>
                <a:schemeClr val="tx1"/>
              </a:buClr>
              <a:buSzTx/>
              <a:buFont typeface="Wingdings" pitchFamily="2" charset="2"/>
              <a:buChar char="Ø"/>
            </a:pPr>
            <a:r>
              <a:rPr lang="en-US" sz="2200" dirty="0" smtClean="0"/>
              <a:t>Different types of Framework</a:t>
            </a:r>
          </a:p>
          <a:p>
            <a:pPr eaLnBrk="1" hangingPunct="1">
              <a:buClr>
                <a:schemeClr val="tx1"/>
              </a:buClr>
              <a:buSzTx/>
              <a:buFont typeface="Wingdings" pitchFamily="2" charset="2"/>
              <a:buChar char="Ø"/>
            </a:pPr>
            <a:r>
              <a:rPr lang="en-US" sz="2200" dirty="0" smtClean="0"/>
              <a:t>Exercise - Case Study on designing Framework for demo application</a:t>
            </a:r>
          </a:p>
          <a:p>
            <a:pPr eaLnBrk="1" hangingPunct="1">
              <a:buFont typeface="Wingdings" pitchFamily="2" charset="2"/>
              <a:buNone/>
            </a:pPr>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b="0" dirty="0" smtClean="0">
                <a:solidFill>
                  <a:schemeClr val="tx1"/>
                </a:solidFill>
              </a:rPr>
              <a:t>Different Types of Framework</a:t>
            </a:r>
          </a:p>
        </p:txBody>
      </p:sp>
      <p:sp>
        <p:nvSpPr>
          <p:cNvPr id="25603" name="Rectangle 3"/>
          <p:cNvSpPr>
            <a:spLocks noGrp="1" noChangeArrowheads="1"/>
          </p:cNvSpPr>
          <p:nvPr>
            <p:ph idx="1"/>
          </p:nvPr>
        </p:nvSpPr>
        <p:spPr>
          <a:xfrm>
            <a:off x="152400" y="1219200"/>
            <a:ext cx="8839200" cy="3905685"/>
          </a:xfrm>
        </p:spPr>
        <p:txBody>
          <a:bodyPr/>
          <a:lstStyle/>
          <a:p>
            <a:pPr marL="457200" indent="-457200" algn="just" eaLnBrk="1" hangingPunct="1">
              <a:buNone/>
            </a:pPr>
            <a:r>
              <a:rPr lang="en-US" sz="1600" dirty="0" smtClean="0"/>
              <a:t>	</a:t>
            </a:r>
            <a:r>
              <a:rPr lang="en-US" sz="1800" dirty="0" smtClean="0"/>
              <a:t>There are several test automation frameworks available, among these the selection is made based on the factors such as reusability of both the scripts and the test assets. </a:t>
            </a:r>
          </a:p>
          <a:p>
            <a:pPr marL="457200" indent="-457200" algn="just" eaLnBrk="1" hangingPunct="1">
              <a:buNone/>
            </a:pPr>
            <a:r>
              <a:rPr lang="en-US" sz="1800" dirty="0" smtClean="0"/>
              <a:t>	The 	different test automation frameworks available are as follows:</a:t>
            </a:r>
          </a:p>
          <a:p>
            <a:pPr marL="457200" indent="-457200" algn="just" eaLnBrk="1" hangingPunct="1"/>
            <a:endParaRPr lang="en-US" sz="1800" dirty="0" smtClean="0"/>
          </a:p>
          <a:p>
            <a:pPr marL="1257300" lvl="2" indent="-342900" algn="just" eaLnBrk="1" hangingPunct="1">
              <a:lnSpc>
                <a:spcPct val="150000"/>
              </a:lnSpc>
              <a:buClr>
                <a:schemeClr val="tx1"/>
              </a:buClr>
              <a:buFontTx/>
              <a:buAutoNum type="arabicPeriod"/>
            </a:pPr>
            <a:r>
              <a:rPr lang="en-US" sz="1800" dirty="0" smtClean="0"/>
              <a:t>Test Script Modularity</a:t>
            </a:r>
          </a:p>
          <a:p>
            <a:pPr marL="1257300" lvl="2" indent="-342900" algn="just" eaLnBrk="1" hangingPunct="1">
              <a:lnSpc>
                <a:spcPct val="150000"/>
              </a:lnSpc>
              <a:buClr>
                <a:schemeClr val="tx1"/>
              </a:buClr>
              <a:buFontTx/>
              <a:buAutoNum type="arabicPeriod"/>
            </a:pPr>
            <a:r>
              <a:rPr lang="en-US" sz="1800" dirty="0" smtClean="0"/>
              <a:t>Test Library Architecture</a:t>
            </a:r>
          </a:p>
          <a:p>
            <a:pPr marL="1257300" lvl="2" indent="-342900" algn="just" eaLnBrk="1" hangingPunct="1">
              <a:lnSpc>
                <a:spcPct val="150000"/>
              </a:lnSpc>
              <a:buClr>
                <a:schemeClr val="tx1"/>
              </a:buClr>
              <a:buFontTx/>
              <a:buAutoNum type="arabicPeriod"/>
            </a:pPr>
            <a:r>
              <a:rPr lang="en-US" sz="1800" dirty="0" smtClean="0"/>
              <a:t>Data-Driven Testing</a:t>
            </a:r>
          </a:p>
          <a:p>
            <a:pPr marL="1257300" lvl="2" indent="-342900" algn="just" eaLnBrk="1" hangingPunct="1">
              <a:lnSpc>
                <a:spcPct val="150000"/>
              </a:lnSpc>
              <a:buClr>
                <a:schemeClr val="tx1"/>
              </a:buClr>
              <a:buFontTx/>
              <a:buAutoNum type="arabicPeriod"/>
            </a:pPr>
            <a:r>
              <a:rPr lang="en-US" sz="1800" dirty="0" smtClean="0"/>
              <a:t>Keyword-Driven or Table-Driven Testing</a:t>
            </a:r>
          </a:p>
          <a:p>
            <a:pPr marL="1257300" lvl="2" indent="-342900" algn="just" eaLnBrk="1" hangingPunct="1">
              <a:lnSpc>
                <a:spcPct val="150000"/>
              </a:lnSpc>
              <a:buClr>
                <a:schemeClr val="tx1"/>
              </a:buClr>
              <a:buFontTx/>
              <a:buAutoNum type="arabicPeriod"/>
            </a:pPr>
            <a:r>
              <a:rPr lang="en-US" sz="1800" dirty="0" smtClean="0"/>
              <a:t>Hybrid Test Automation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Grp="1" noChangeArrowheads="1"/>
          </p:cNvSpPr>
          <p:nvPr>
            <p:ph type="title"/>
          </p:nvPr>
        </p:nvSpPr>
        <p:spPr>
          <a:noFill/>
        </p:spPr>
        <p:txBody>
          <a:bodyPr/>
          <a:lstStyle/>
          <a:p>
            <a:pPr eaLnBrk="1" hangingPunct="1"/>
            <a:r>
              <a:rPr lang="en-US" b="0" dirty="0" smtClean="0">
                <a:solidFill>
                  <a:schemeClr val="tx1"/>
                </a:solidFill>
              </a:rPr>
              <a:t>Different Types of Framework</a:t>
            </a:r>
          </a:p>
        </p:txBody>
      </p:sp>
      <p:sp>
        <p:nvSpPr>
          <p:cNvPr id="26626" name="Rectangle 3"/>
          <p:cNvSpPr>
            <a:spLocks noGrp="1" noChangeArrowheads="1"/>
          </p:cNvSpPr>
          <p:nvPr>
            <p:ph idx="1"/>
          </p:nvPr>
        </p:nvSpPr>
        <p:spPr>
          <a:xfrm>
            <a:off x="295275" y="1176338"/>
            <a:ext cx="8562975" cy="3090077"/>
          </a:xfrm>
        </p:spPr>
        <p:txBody>
          <a:bodyPr/>
          <a:lstStyle/>
          <a:p>
            <a:pPr marL="0" indent="0" eaLnBrk="1" hangingPunct="1">
              <a:buNone/>
            </a:pPr>
            <a:r>
              <a:rPr lang="en-US" b="1" dirty="0" smtClean="0">
                <a:solidFill>
                  <a:schemeClr val="tx1"/>
                </a:solidFill>
              </a:rPr>
              <a:t>Test script Modularity Framework </a:t>
            </a:r>
          </a:p>
          <a:p>
            <a:pPr marL="0" indent="0" algn="just" eaLnBrk="1" hangingPunct="1">
              <a:buClr>
                <a:schemeClr val="tx1"/>
              </a:buClr>
              <a:buSzTx/>
              <a:buFontTx/>
              <a:buChar char="•"/>
            </a:pPr>
            <a:r>
              <a:rPr lang="en-US" dirty="0" smtClean="0"/>
              <a:t> The test script modularity framework requires the creation of small, independent scripts that represent modules, sections, and functions of the application-under-test</a:t>
            </a:r>
          </a:p>
          <a:p>
            <a:pPr marL="0" indent="0" algn="just" eaLnBrk="1" hangingPunct="1">
              <a:buClr>
                <a:schemeClr val="tx1"/>
              </a:buClr>
              <a:buSzTx/>
              <a:buFontTx/>
              <a:buChar char="•"/>
            </a:pPr>
            <a:r>
              <a:rPr lang="en-US" dirty="0" smtClean="0"/>
              <a:t> The test script modularity framework applies the principle of abstraction or encapsulation in order to improve the maintainability and scalability of automated test suites </a:t>
            </a:r>
          </a:p>
          <a:p>
            <a:pPr marL="0" indent="0" eaLnBrk="1" hangingPunct="1">
              <a:buFontTx/>
              <a:buChar char="•"/>
            </a:pPr>
            <a:endParaRPr lang="en-US"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b="0" dirty="0" smtClean="0">
                <a:solidFill>
                  <a:schemeClr val="tx1"/>
                </a:solidFill>
              </a:rPr>
              <a:t>Different Types of Framework</a:t>
            </a:r>
          </a:p>
        </p:txBody>
      </p:sp>
      <p:sp>
        <p:nvSpPr>
          <p:cNvPr id="27651" name="Rectangle 3"/>
          <p:cNvSpPr>
            <a:spLocks noGrp="1" noChangeArrowheads="1"/>
          </p:cNvSpPr>
          <p:nvPr>
            <p:ph idx="1"/>
          </p:nvPr>
        </p:nvSpPr>
        <p:spPr>
          <a:xfrm>
            <a:off x="228600" y="990600"/>
            <a:ext cx="8305800" cy="3268587"/>
          </a:xfrm>
        </p:spPr>
        <p:txBody>
          <a:bodyPr/>
          <a:lstStyle/>
          <a:p>
            <a:pPr marL="0" indent="0" eaLnBrk="1" hangingPunct="1">
              <a:buNone/>
            </a:pPr>
            <a:r>
              <a:rPr lang="en-US" sz="1800" b="1" dirty="0" smtClean="0">
                <a:solidFill>
                  <a:schemeClr val="tx1"/>
                </a:solidFill>
              </a:rPr>
              <a:t>Test Library Architecture Framework </a:t>
            </a:r>
          </a:p>
          <a:p>
            <a:pPr marL="0" indent="0" algn="just" eaLnBrk="1" hangingPunct="1">
              <a:buClr>
                <a:schemeClr val="tx1"/>
              </a:buClr>
              <a:buSzTx/>
              <a:buNone/>
            </a:pPr>
            <a:r>
              <a:rPr lang="en-US" sz="1800" dirty="0" smtClean="0"/>
              <a:t>The test script modularity framework is the most basic of the frameworks. It's a well-known programming strategy to build an abstraction layer in front of a component to hide the component from the rest of the application. This insulates the application from modifications in the component and provides modularity in the application design. When working with test scripts (in any language or proprietary environment) this can be achieved by creating small, independent scripts that represent modules, sections, and functions of the application-under-test. Then these small scripts are taken and combined them in a hierarchical fashion to construct larger tests. The use of this framework will yield a higher degree of modularization and add to the overall maintainability of the test scripts.</a:t>
            </a: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b="0" dirty="0" smtClean="0">
                <a:solidFill>
                  <a:schemeClr val="tx1"/>
                </a:solidFill>
              </a:rPr>
              <a:t>Different Types of Framework</a:t>
            </a:r>
          </a:p>
        </p:txBody>
      </p:sp>
      <p:sp>
        <p:nvSpPr>
          <p:cNvPr id="28675" name="Rectangle 3"/>
          <p:cNvSpPr>
            <a:spLocks noGrp="1" noChangeArrowheads="1"/>
          </p:cNvSpPr>
          <p:nvPr>
            <p:ph idx="1"/>
          </p:nvPr>
        </p:nvSpPr>
        <p:spPr>
          <a:xfrm>
            <a:off x="152400" y="960438"/>
            <a:ext cx="8991600" cy="4985980"/>
          </a:xfrm>
        </p:spPr>
        <p:txBody>
          <a:bodyPr/>
          <a:lstStyle/>
          <a:p>
            <a:pPr marL="0" indent="0" eaLnBrk="1" hangingPunct="1">
              <a:lnSpc>
                <a:spcPct val="90000"/>
              </a:lnSpc>
              <a:buNone/>
            </a:pPr>
            <a:r>
              <a:rPr lang="en-US" sz="1800" b="1" dirty="0" smtClean="0">
                <a:solidFill>
                  <a:schemeClr val="tx1"/>
                </a:solidFill>
              </a:rPr>
              <a:t>Test Library Architecture Framework </a:t>
            </a:r>
          </a:p>
          <a:p>
            <a:pPr marL="0" indent="0" eaLnBrk="1" hangingPunct="1">
              <a:lnSpc>
                <a:spcPct val="90000"/>
              </a:lnSpc>
              <a:buClr>
                <a:schemeClr val="tx1"/>
              </a:buClr>
              <a:buSzTx/>
              <a:buFontTx/>
              <a:buChar char="•"/>
            </a:pPr>
            <a:r>
              <a:rPr lang="en-US" sz="1800" dirty="0" smtClean="0">
                <a:solidFill>
                  <a:schemeClr val="tx1"/>
                </a:solidFill>
              </a:rPr>
              <a:t> In this Framework the application is divided into Actions and Functions. This framework requires the creation of library files (</a:t>
            </a:r>
            <a:r>
              <a:rPr lang="en-US" sz="1800" dirty="0" err="1" smtClean="0">
                <a:solidFill>
                  <a:schemeClr val="tx1"/>
                </a:solidFill>
              </a:rPr>
              <a:t>DLLs,vbs</a:t>
            </a:r>
            <a:r>
              <a:rPr lang="en-US" sz="1800" dirty="0" smtClean="0">
                <a:solidFill>
                  <a:schemeClr val="tx1"/>
                </a:solidFill>
              </a:rPr>
              <a:t>) that represent modules, sections and function of the AUT. </a:t>
            </a:r>
          </a:p>
          <a:p>
            <a:pPr marL="0" indent="0" eaLnBrk="1" hangingPunct="1">
              <a:lnSpc>
                <a:spcPct val="90000"/>
              </a:lnSpc>
              <a:buClr>
                <a:schemeClr val="tx1"/>
              </a:buClr>
              <a:buSzTx/>
              <a:buFontTx/>
              <a:buChar char="•"/>
            </a:pPr>
            <a:r>
              <a:rPr lang="en-US" sz="1800" dirty="0" smtClean="0">
                <a:solidFill>
                  <a:schemeClr val="tx1"/>
                </a:solidFill>
              </a:rPr>
              <a:t> These files can be called directly from the script</a:t>
            </a:r>
          </a:p>
          <a:p>
            <a:pPr marL="0" indent="0" eaLnBrk="1" hangingPunct="1">
              <a:lnSpc>
                <a:spcPct val="90000"/>
              </a:lnSpc>
              <a:buClr>
                <a:schemeClr val="tx1"/>
              </a:buClr>
              <a:buSzTx/>
              <a:buNone/>
            </a:pPr>
            <a:endParaRPr lang="en-US" sz="1800" dirty="0" smtClean="0">
              <a:solidFill>
                <a:schemeClr val="tx1"/>
              </a:solidFill>
            </a:endParaRPr>
          </a:p>
          <a:p>
            <a:pPr marL="0" indent="0" eaLnBrk="1" hangingPunct="1">
              <a:lnSpc>
                <a:spcPct val="90000"/>
              </a:lnSpc>
              <a:buNone/>
            </a:pPr>
            <a:r>
              <a:rPr lang="en-US" sz="1800" i="1" dirty="0" smtClean="0">
                <a:solidFill>
                  <a:schemeClr val="tx1"/>
                </a:solidFill>
              </a:rPr>
              <a:t>Example:</a:t>
            </a:r>
          </a:p>
          <a:p>
            <a:pPr marL="0" indent="0" eaLnBrk="1" hangingPunct="1">
              <a:lnSpc>
                <a:spcPct val="90000"/>
              </a:lnSpc>
              <a:buNone/>
            </a:pPr>
            <a:r>
              <a:rPr lang="en-US" sz="1800" dirty="0" smtClean="0">
                <a:solidFill>
                  <a:schemeClr val="tx1"/>
                </a:solidFill>
              </a:rPr>
              <a:t>Function </a:t>
            </a:r>
            <a:r>
              <a:rPr lang="en-US" sz="1800" dirty="0" err="1" smtClean="0">
                <a:solidFill>
                  <a:schemeClr val="tx1"/>
                </a:solidFill>
              </a:rPr>
              <a:t>fLogin</a:t>
            </a:r>
            <a:r>
              <a:rPr lang="en-US" sz="1800" dirty="0" smtClean="0">
                <a:solidFill>
                  <a:schemeClr val="tx1"/>
                </a:solidFill>
              </a:rPr>
              <a:t>(</a:t>
            </a:r>
            <a:r>
              <a:rPr lang="en-US" sz="1800" dirty="0" err="1" smtClean="0">
                <a:solidFill>
                  <a:schemeClr val="tx1"/>
                </a:solidFill>
              </a:rPr>
              <a:t>strUserName,strPassword</a:t>
            </a:r>
            <a:r>
              <a:rPr lang="en-US" sz="1800" dirty="0" smtClean="0">
                <a:solidFill>
                  <a:schemeClr val="tx1"/>
                </a:solidFill>
              </a:rPr>
              <a:t>)</a:t>
            </a:r>
          </a:p>
          <a:p>
            <a:pPr marL="0" indent="0" eaLnBrk="1" hangingPunct="1">
              <a:lnSpc>
                <a:spcPct val="90000"/>
              </a:lnSpc>
              <a:buNone/>
            </a:pPr>
            <a:r>
              <a:rPr lang="en-US" sz="1800" dirty="0" smtClean="0">
                <a:solidFill>
                  <a:schemeClr val="tx1"/>
                </a:solidFill>
              </a:rPr>
              <a:t>   Browser("</a:t>
            </a:r>
            <a:r>
              <a:rPr lang="en-US" sz="1800" dirty="0" err="1" smtClean="0">
                <a:solidFill>
                  <a:schemeClr val="tx1"/>
                </a:solidFill>
              </a:rPr>
              <a:t>BrixWorx</a:t>
            </a:r>
            <a:r>
              <a:rPr lang="en-US" sz="1800" dirty="0" smtClean="0">
                <a:solidFill>
                  <a:schemeClr val="tx1"/>
                </a:solidFill>
              </a:rPr>
              <a:t>").Page("</a:t>
            </a:r>
            <a:r>
              <a:rPr lang="en-US" sz="1800" dirty="0" err="1" smtClean="0">
                <a:solidFill>
                  <a:schemeClr val="tx1"/>
                </a:solidFill>
              </a:rPr>
              <a:t>BrixWorxLogin</a:t>
            </a:r>
            <a:r>
              <a:rPr lang="en-US" sz="1800" dirty="0" smtClean="0">
                <a:solidFill>
                  <a:schemeClr val="tx1"/>
                </a:solidFill>
              </a:rPr>
              <a:t>").</a:t>
            </a:r>
            <a:r>
              <a:rPr lang="en-US" sz="1800" dirty="0" err="1" smtClean="0">
                <a:solidFill>
                  <a:schemeClr val="tx1"/>
                </a:solidFill>
              </a:rPr>
              <a:t>WebEdit</a:t>
            </a:r>
            <a:r>
              <a:rPr lang="en-US" sz="1800" dirty="0" smtClean="0">
                <a:solidFill>
                  <a:schemeClr val="tx1"/>
                </a:solidFill>
              </a:rPr>
              <a:t>("</a:t>
            </a:r>
            <a:r>
              <a:rPr lang="en-US" sz="1800" dirty="0" err="1" smtClean="0">
                <a:solidFill>
                  <a:schemeClr val="tx1"/>
                </a:solidFill>
              </a:rPr>
              <a:t>txtUsername</a:t>
            </a:r>
            <a:r>
              <a:rPr lang="en-US" sz="1800" dirty="0" smtClean="0">
                <a:solidFill>
                  <a:schemeClr val="tx1"/>
                </a:solidFill>
              </a:rPr>
              <a:t>").Set </a:t>
            </a:r>
            <a:r>
              <a:rPr lang="en-US" sz="1800" dirty="0" err="1" smtClean="0">
                <a:solidFill>
                  <a:schemeClr val="tx1"/>
                </a:solidFill>
              </a:rPr>
              <a:t>strUsrName</a:t>
            </a:r>
            <a:endParaRPr lang="en-US" sz="1800" dirty="0" smtClean="0">
              <a:solidFill>
                <a:schemeClr val="tx1"/>
              </a:solidFill>
            </a:endParaRPr>
          </a:p>
          <a:p>
            <a:pPr marL="0" indent="0" eaLnBrk="1" hangingPunct="1">
              <a:lnSpc>
                <a:spcPct val="90000"/>
              </a:lnSpc>
              <a:buNone/>
            </a:pPr>
            <a:r>
              <a:rPr lang="en-US" sz="1800" dirty="0" smtClean="0">
                <a:solidFill>
                  <a:schemeClr val="tx1"/>
                </a:solidFill>
              </a:rPr>
              <a:t>   Browser("</a:t>
            </a:r>
            <a:r>
              <a:rPr lang="en-US" sz="1800" dirty="0" err="1" smtClean="0">
                <a:solidFill>
                  <a:schemeClr val="tx1"/>
                </a:solidFill>
              </a:rPr>
              <a:t>BrixWorx</a:t>
            </a:r>
            <a:r>
              <a:rPr lang="en-US" sz="1800" dirty="0" smtClean="0">
                <a:solidFill>
                  <a:schemeClr val="tx1"/>
                </a:solidFill>
              </a:rPr>
              <a:t>").Page("</a:t>
            </a:r>
            <a:r>
              <a:rPr lang="en-US" sz="1800" dirty="0" err="1" smtClean="0">
                <a:solidFill>
                  <a:schemeClr val="tx1"/>
                </a:solidFill>
              </a:rPr>
              <a:t>BrixWorxLogin</a:t>
            </a:r>
            <a:r>
              <a:rPr lang="en-US" sz="1800" dirty="0" smtClean="0">
                <a:solidFill>
                  <a:schemeClr val="tx1"/>
                </a:solidFill>
              </a:rPr>
              <a:t>").</a:t>
            </a:r>
            <a:r>
              <a:rPr lang="en-US" sz="1800" dirty="0" err="1" smtClean="0">
                <a:solidFill>
                  <a:schemeClr val="tx1"/>
                </a:solidFill>
              </a:rPr>
              <a:t>WebEdit</a:t>
            </a:r>
            <a:r>
              <a:rPr lang="en-US" sz="1800" dirty="0" smtClean="0">
                <a:solidFill>
                  <a:schemeClr val="tx1"/>
                </a:solidFill>
              </a:rPr>
              <a:t>("</a:t>
            </a:r>
            <a:r>
              <a:rPr lang="en-US" sz="1800" dirty="0" err="1" smtClean="0">
                <a:solidFill>
                  <a:schemeClr val="tx1"/>
                </a:solidFill>
              </a:rPr>
              <a:t>txtPassword</a:t>
            </a:r>
            <a:r>
              <a:rPr lang="en-US" sz="1800" dirty="0" smtClean="0">
                <a:solidFill>
                  <a:schemeClr val="tx1"/>
                </a:solidFill>
              </a:rPr>
              <a:t>").Set </a:t>
            </a:r>
            <a:r>
              <a:rPr lang="en-US" sz="1800" dirty="0" err="1" smtClean="0">
                <a:solidFill>
                  <a:schemeClr val="tx1"/>
                </a:solidFill>
              </a:rPr>
              <a:t>strPassword</a:t>
            </a:r>
            <a:endParaRPr lang="en-US" sz="1800" dirty="0" smtClean="0">
              <a:solidFill>
                <a:schemeClr val="tx1"/>
              </a:solidFill>
            </a:endParaRPr>
          </a:p>
          <a:p>
            <a:pPr marL="0" indent="0" eaLnBrk="1" hangingPunct="1">
              <a:lnSpc>
                <a:spcPct val="90000"/>
              </a:lnSpc>
              <a:buNone/>
            </a:pPr>
            <a:r>
              <a:rPr lang="en-US" sz="1800" dirty="0" smtClean="0">
                <a:solidFill>
                  <a:schemeClr val="tx1"/>
                </a:solidFill>
              </a:rPr>
              <a:t>   Browser("</a:t>
            </a:r>
            <a:r>
              <a:rPr lang="en-US" sz="1800" dirty="0" err="1" smtClean="0">
                <a:solidFill>
                  <a:schemeClr val="tx1"/>
                </a:solidFill>
              </a:rPr>
              <a:t>BrixWorx</a:t>
            </a:r>
            <a:r>
              <a:rPr lang="en-US" sz="1800" dirty="0" smtClean="0">
                <a:solidFill>
                  <a:schemeClr val="tx1"/>
                </a:solidFill>
              </a:rPr>
              <a:t>").Page("</a:t>
            </a:r>
            <a:r>
              <a:rPr lang="en-US" sz="1800" dirty="0" err="1" smtClean="0">
                <a:solidFill>
                  <a:schemeClr val="tx1"/>
                </a:solidFill>
              </a:rPr>
              <a:t>BrixWorxLogin</a:t>
            </a:r>
            <a:r>
              <a:rPr lang="en-US" sz="1800" dirty="0" smtClean="0">
                <a:solidFill>
                  <a:schemeClr val="tx1"/>
                </a:solidFill>
              </a:rPr>
              <a:t>").Link("</a:t>
            </a:r>
            <a:r>
              <a:rPr lang="en-US" sz="1800" dirty="0" err="1" smtClean="0">
                <a:solidFill>
                  <a:schemeClr val="tx1"/>
                </a:solidFill>
              </a:rPr>
              <a:t>lnkLogin</a:t>
            </a:r>
            <a:r>
              <a:rPr lang="en-US" sz="1800" dirty="0" smtClean="0">
                <a:solidFill>
                  <a:schemeClr val="tx1"/>
                </a:solidFill>
              </a:rPr>
              <a:t>").Click</a:t>
            </a:r>
          </a:p>
          <a:p>
            <a:pPr marL="0" indent="0" eaLnBrk="1" hangingPunct="1">
              <a:lnSpc>
                <a:spcPct val="90000"/>
              </a:lnSpc>
              <a:buNone/>
            </a:pPr>
            <a:r>
              <a:rPr lang="en-US" sz="1800" dirty="0" smtClean="0">
                <a:solidFill>
                  <a:schemeClr val="tx1"/>
                </a:solidFill>
              </a:rPr>
              <a:t>End Function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b="0" dirty="0" smtClean="0">
                <a:solidFill>
                  <a:schemeClr val="tx1"/>
                </a:solidFill>
              </a:rPr>
              <a:t>Different Types of Framework</a:t>
            </a:r>
          </a:p>
        </p:txBody>
      </p:sp>
      <p:sp>
        <p:nvSpPr>
          <p:cNvPr id="29699" name="Rectangle 3"/>
          <p:cNvSpPr>
            <a:spLocks noGrp="1" noChangeArrowheads="1"/>
          </p:cNvSpPr>
          <p:nvPr>
            <p:ph idx="1"/>
          </p:nvPr>
        </p:nvSpPr>
        <p:spPr>
          <a:xfrm>
            <a:off x="295275" y="1176338"/>
            <a:ext cx="8562975" cy="1551194"/>
          </a:xfrm>
        </p:spPr>
        <p:txBody>
          <a:bodyPr/>
          <a:lstStyle/>
          <a:p>
            <a:pPr marL="0" indent="0" eaLnBrk="1" hangingPunct="1">
              <a:buNone/>
            </a:pPr>
            <a:r>
              <a:rPr lang="en-US" sz="1800" b="1" dirty="0" smtClean="0">
                <a:solidFill>
                  <a:schemeClr val="tx1"/>
                </a:solidFill>
              </a:rPr>
              <a:t>Data-Driven Test Framework</a:t>
            </a:r>
          </a:p>
          <a:p>
            <a:pPr marL="0" indent="0" eaLnBrk="1" hangingPunct="1">
              <a:buClr>
                <a:schemeClr val="tx1"/>
              </a:buClr>
              <a:buSzTx/>
              <a:buFontTx/>
              <a:buChar char="•"/>
            </a:pPr>
            <a:r>
              <a:rPr lang="en-US" sz="1800" dirty="0" smtClean="0">
                <a:solidFill>
                  <a:schemeClr val="tx1"/>
                </a:solidFill>
              </a:rPr>
              <a:t> Data-driven testing is a framework where test input and output values are read from data files (ODBC sources, </a:t>
            </a:r>
            <a:r>
              <a:rPr lang="en-US" sz="1800" dirty="0" err="1" smtClean="0">
                <a:solidFill>
                  <a:schemeClr val="tx1"/>
                </a:solidFill>
              </a:rPr>
              <a:t>cvs</a:t>
            </a:r>
            <a:r>
              <a:rPr lang="en-US" sz="1800" dirty="0" smtClean="0">
                <a:solidFill>
                  <a:schemeClr val="tx1"/>
                </a:solidFill>
              </a:rPr>
              <a:t> files, Excel files) </a:t>
            </a:r>
          </a:p>
          <a:p>
            <a:pPr marL="0" indent="0" eaLnBrk="1" hangingPunct="1">
              <a:buClr>
                <a:schemeClr val="tx1"/>
              </a:buClr>
              <a:buSzTx/>
              <a:buFontTx/>
              <a:buChar char="•"/>
            </a:pPr>
            <a:r>
              <a:rPr lang="en-US" sz="1800" dirty="0" smtClean="0">
                <a:solidFill>
                  <a:schemeClr val="tx1"/>
                </a:solidFill>
              </a:rPr>
              <a:t> Loaded into variables in captured or manually coded scripts.</a:t>
            </a:r>
          </a:p>
        </p:txBody>
      </p:sp>
      <p:pic>
        <p:nvPicPr>
          <p:cNvPr id="29700" name="Picture 4"/>
          <p:cNvPicPr>
            <a:picLocks noChangeAspect="1" noChangeArrowheads="1"/>
          </p:cNvPicPr>
          <p:nvPr/>
        </p:nvPicPr>
        <p:blipFill>
          <a:blip r:embed="rId3" cstate="print"/>
          <a:srcRect/>
          <a:stretch>
            <a:fillRect/>
          </a:stretch>
        </p:blipFill>
        <p:spPr bwMode="auto">
          <a:xfrm>
            <a:off x="457200" y="3048000"/>
            <a:ext cx="7620000" cy="2236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b="0" dirty="0" smtClean="0">
                <a:solidFill>
                  <a:schemeClr val="tx1"/>
                </a:solidFill>
              </a:rPr>
              <a:t>Different Types of Framework</a:t>
            </a:r>
          </a:p>
        </p:txBody>
      </p:sp>
      <p:sp>
        <p:nvSpPr>
          <p:cNvPr id="30723" name="Rectangle 3"/>
          <p:cNvSpPr>
            <a:spLocks noGrp="1" noChangeArrowheads="1"/>
          </p:cNvSpPr>
          <p:nvPr>
            <p:ph idx="1"/>
          </p:nvPr>
        </p:nvSpPr>
        <p:spPr>
          <a:xfrm>
            <a:off x="152400" y="990600"/>
            <a:ext cx="8839200" cy="1575816"/>
          </a:xfrm>
        </p:spPr>
        <p:txBody>
          <a:bodyPr/>
          <a:lstStyle/>
          <a:p>
            <a:pPr marL="63500" indent="-63500" eaLnBrk="1" hangingPunct="1">
              <a:lnSpc>
                <a:spcPct val="80000"/>
              </a:lnSpc>
              <a:buNone/>
            </a:pPr>
            <a:r>
              <a:rPr lang="en-US" sz="1600" b="1" dirty="0" smtClean="0">
                <a:solidFill>
                  <a:schemeClr val="tx1"/>
                </a:solidFill>
              </a:rPr>
              <a:t>Keyword Driven Automation Framework</a:t>
            </a:r>
          </a:p>
          <a:p>
            <a:pPr marL="63500" indent="-63500" eaLnBrk="1" hangingPunct="1">
              <a:lnSpc>
                <a:spcPct val="80000"/>
              </a:lnSpc>
              <a:buClr>
                <a:schemeClr val="tx1"/>
              </a:buClr>
              <a:buSzTx/>
              <a:buFontTx/>
              <a:buChar char="•"/>
            </a:pPr>
            <a:r>
              <a:rPr lang="en-US" sz="1600" dirty="0" smtClean="0"/>
              <a:t> Keyword driven framework is an automation framework in which a keyword is used to perform an action in the test case. </a:t>
            </a:r>
          </a:p>
          <a:p>
            <a:pPr marL="63500" indent="-63500" eaLnBrk="1" hangingPunct="1">
              <a:lnSpc>
                <a:spcPct val="80000"/>
              </a:lnSpc>
              <a:buClr>
                <a:schemeClr val="tx1"/>
              </a:buClr>
              <a:buSzTx/>
              <a:buFontTx/>
              <a:buChar char="•"/>
            </a:pPr>
            <a:r>
              <a:rPr lang="en-US" sz="1600" dirty="0" smtClean="0"/>
              <a:t>  In Keyword driven framework, a test case is a series of keywords mentioned in the spreadsheet.</a:t>
            </a:r>
          </a:p>
          <a:p>
            <a:pPr marL="63500" indent="-63500" eaLnBrk="1" hangingPunct="1">
              <a:lnSpc>
                <a:spcPct val="80000"/>
              </a:lnSpc>
              <a:buClr>
                <a:schemeClr val="tx1"/>
              </a:buClr>
              <a:buSzTx/>
              <a:buFontTx/>
              <a:buChar char="•"/>
            </a:pPr>
            <a:r>
              <a:rPr lang="en-US" sz="1600" dirty="0" smtClean="0"/>
              <a:t>  When test case is executed, each keyword will initiate action on the application.</a:t>
            </a:r>
          </a:p>
        </p:txBody>
      </p:sp>
      <p:pic>
        <p:nvPicPr>
          <p:cNvPr id="30724" name="Picture 4"/>
          <p:cNvPicPr>
            <a:picLocks noChangeAspect="1" noChangeArrowheads="1"/>
          </p:cNvPicPr>
          <p:nvPr/>
        </p:nvPicPr>
        <p:blipFill>
          <a:blip r:embed="rId3" cstate="print"/>
          <a:srcRect/>
          <a:stretch>
            <a:fillRect/>
          </a:stretch>
        </p:blipFill>
        <p:spPr bwMode="auto">
          <a:xfrm>
            <a:off x="990600" y="3352800"/>
            <a:ext cx="6096000" cy="3067050"/>
          </a:xfrm>
          <a:prstGeom prst="rect">
            <a:avLst/>
          </a:prstGeom>
          <a:noFill/>
          <a:ln w="9525">
            <a:noFill/>
            <a:miter lim="800000"/>
            <a:headEnd/>
            <a:tailEnd/>
          </a:ln>
        </p:spPr>
      </p:pic>
      <p:sp>
        <p:nvSpPr>
          <p:cNvPr id="30725" name="Line 5"/>
          <p:cNvSpPr>
            <a:spLocks noChangeShapeType="1"/>
          </p:cNvSpPr>
          <p:nvPr/>
        </p:nvSpPr>
        <p:spPr bwMode="auto">
          <a:xfrm flipV="1">
            <a:off x="1828800" y="4495800"/>
            <a:ext cx="5029200" cy="228600"/>
          </a:xfrm>
          <a:prstGeom prst="line">
            <a:avLst/>
          </a:prstGeom>
          <a:noFill/>
          <a:ln w="9525">
            <a:solidFill>
              <a:schemeClr val="tx1"/>
            </a:solidFill>
            <a:round/>
            <a:headEnd/>
            <a:tailEnd type="triangle" w="med" len="med"/>
          </a:ln>
        </p:spPr>
        <p:txBody>
          <a:bodyPr/>
          <a:lstStyle/>
          <a:p>
            <a:endParaRPr lang="en-US"/>
          </a:p>
        </p:txBody>
      </p:sp>
      <p:sp>
        <p:nvSpPr>
          <p:cNvPr id="30726" name="Text Box 6"/>
          <p:cNvSpPr txBox="1">
            <a:spLocks noChangeArrowheads="1"/>
          </p:cNvSpPr>
          <p:nvPr/>
        </p:nvSpPr>
        <p:spPr bwMode="auto">
          <a:xfrm>
            <a:off x="7391400" y="4343400"/>
            <a:ext cx="1066800" cy="366713"/>
          </a:xfrm>
          <a:prstGeom prst="rect">
            <a:avLst/>
          </a:prstGeom>
          <a:noFill/>
          <a:ln w="9525">
            <a:noFill/>
            <a:miter lim="800000"/>
            <a:headEnd/>
            <a:tailEnd/>
          </a:ln>
        </p:spPr>
        <p:txBody>
          <a:bodyPr>
            <a:spAutoFit/>
          </a:bodyPr>
          <a:lstStyle/>
          <a:p>
            <a:pPr>
              <a:spcBef>
                <a:spcPct val="50000"/>
              </a:spcBef>
            </a:pPr>
            <a:r>
              <a:rPr lang="en-US" b="0"/>
              <a:t>Keyword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a:bodyPr>
          <a:lstStyle/>
          <a:p>
            <a:pPr eaLnBrk="1" hangingPunct="1"/>
            <a:r>
              <a:rPr lang="en-US" b="0" dirty="0" smtClean="0">
                <a:solidFill>
                  <a:schemeClr val="tx1"/>
                </a:solidFill>
              </a:rPr>
              <a:t>Different Types of Framework</a:t>
            </a:r>
          </a:p>
        </p:txBody>
      </p:sp>
      <p:sp>
        <p:nvSpPr>
          <p:cNvPr id="10244" name="Rectangle 3"/>
          <p:cNvSpPr>
            <a:spLocks noGrp="1" noChangeArrowheads="1"/>
          </p:cNvSpPr>
          <p:nvPr>
            <p:ph type="body" sz="half" idx="1"/>
          </p:nvPr>
        </p:nvSpPr>
        <p:spPr>
          <a:xfrm>
            <a:off x="533400" y="990600"/>
            <a:ext cx="8229600" cy="2560701"/>
          </a:xfrm>
        </p:spPr>
        <p:txBody>
          <a:bodyPr/>
          <a:lstStyle/>
          <a:p>
            <a:pPr marL="0" indent="0" eaLnBrk="1" hangingPunct="1">
              <a:buNone/>
            </a:pPr>
            <a:r>
              <a:rPr lang="en-US" sz="1600" b="1" dirty="0" smtClean="0">
                <a:solidFill>
                  <a:schemeClr val="tx1"/>
                </a:solidFill>
              </a:rPr>
              <a:t>Hybrid Test Automation Framework</a:t>
            </a:r>
          </a:p>
          <a:p>
            <a:pPr marL="0" indent="0" algn="just" eaLnBrk="1" hangingPunct="1">
              <a:buClr>
                <a:schemeClr val="tx1"/>
              </a:buClr>
              <a:buSzTx/>
              <a:buNone/>
            </a:pPr>
            <a:r>
              <a:rPr lang="en-US" sz="1600" dirty="0" smtClean="0"/>
              <a:t>The most commonly implemented framework is a combination of all of the above techniques, pulling from their strengths and trying to mitigate their weaknesses. This hybrid test automation framework is what most frameworks evolve into over time and multiple projects. The most successful automation frameworks generally accommodate both Keyword-Driven testing as well as Data-Driven scripts.</a:t>
            </a:r>
            <a:endParaRPr lang="en-US" sz="1600" dirty="0" smtClean="0">
              <a:solidFill>
                <a:schemeClr val="tx1"/>
              </a:solidFill>
            </a:endParaRPr>
          </a:p>
          <a:p>
            <a:pPr marL="0" indent="0" eaLnBrk="1" hangingPunct="1">
              <a:buFontTx/>
              <a:buChar char="•"/>
            </a:pPr>
            <a:endParaRPr lang="en-US" sz="1600" dirty="0" smtClean="0">
              <a:solidFill>
                <a:schemeClr val="tx1"/>
              </a:solidFill>
            </a:endParaRPr>
          </a:p>
          <a:p>
            <a:pPr marL="0" indent="0" eaLnBrk="1" hangingPunct="1"/>
            <a:endParaRPr lang="en-US" sz="1600" dirty="0" smtClean="0"/>
          </a:p>
        </p:txBody>
      </p:sp>
      <p:graphicFrame>
        <p:nvGraphicFramePr>
          <p:cNvPr id="10242" name="Object 14"/>
          <p:cNvGraphicFramePr>
            <a:graphicFrameLocks noChangeAspect="1"/>
          </p:cNvGraphicFramePr>
          <p:nvPr>
            <p:ph sz="half" idx="2"/>
          </p:nvPr>
        </p:nvGraphicFramePr>
        <p:xfrm>
          <a:off x="1666875" y="3124200"/>
          <a:ext cx="6115050" cy="2743200"/>
        </p:xfrm>
        <a:graphic>
          <a:graphicData uri="http://schemas.openxmlformats.org/presentationml/2006/ole">
            <p:oleObj spid="_x0000_s117762" name="Document" r:id="rId4" imgW="5943600" imgH="2666160" progId="Word.Document.8">
              <p:embed/>
            </p:oleObj>
          </a:graphicData>
        </a:graphic>
      </p:graphicFrame>
      <p:sp>
        <p:nvSpPr>
          <p:cNvPr id="10245" name="Rectangle 5"/>
          <p:cNvSpPr>
            <a:spLocks noChangeArrowheads="1"/>
          </p:cNvSpPr>
          <p:nvPr/>
        </p:nvSpPr>
        <p:spPr bwMode="auto">
          <a:xfrm>
            <a:off x="0" y="-28575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US" sz="2400" b="0" dirty="0" smtClean="0">
                <a:solidFill>
                  <a:schemeClr val="tx1"/>
                </a:solidFill>
              </a:rPr>
              <a:t>Exercise - Case Study on designing Framework for demo application</a:t>
            </a:r>
          </a:p>
        </p:txBody>
      </p:sp>
      <p:sp>
        <p:nvSpPr>
          <p:cNvPr id="31747" name="Rectangle 3"/>
          <p:cNvSpPr>
            <a:spLocks noGrp="1" noChangeArrowheads="1"/>
          </p:cNvSpPr>
          <p:nvPr>
            <p:ph type="body" sz="half" idx="1"/>
          </p:nvPr>
        </p:nvSpPr>
        <p:spPr>
          <a:xfrm>
            <a:off x="457200" y="762000"/>
            <a:ext cx="8305800" cy="5921621"/>
          </a:xfrm>
        </p:spPr>
        <p:txBody>
          <a:bodyPr/>
          <a:lstStyle/>
          <a:p>
            <a:pPr marL="381000" indent="-381000" eaLnBrk="1" hangingPunct="1"/>
            <a:r>
              <a:rPr lang="en-US" sz="1600" b="1" u="sng" dirty="0" smtClean="0">
                <a:solidFill>
                  <a:schemeClr val="tx1"/>
                </a:solidFill>
              </a:rPr>
              <a:t>Case Study</a:t>
            </a:r>
          </a:p>
          <a:p>
            <a:pPr marL="381000" indent="-381000" algn="just" eaLnBrk="1" hangingPunct="1">
              <a:buClr>
                <a:schemeClr val="tx1"/>
              </a:buClr>
              <a:buSzTx/>
              <a:buFontTx/>
              <a:buChar char="•"/>
            </a:pPr>
            <a:r>
              <a:rPr lang="en-US" sz="1600" dirty="0" smtClean="0"/>
              <a:t>Demo application</a:t>
            </a:r>
          </a:p>
          <a:p>
            <a:pPr marL="800100" lvl="1" indent="-342900" algn="just" eaLnBrk="1" hangingPunct="1">
              <a:buClr>
                <a:schemeClr val="tx1"/>
              </a:buClr>
              <a:buSzTx/>
              <a:buFont typeface="Wingdings" pitchFamily="2" charset="2"/>
              <a:buChar char="Ø"/>
            </a:pPr>
            <a:r>
              <a:rPr lang="en-US" sz="1600" dirty="0" smtClean="0">
                <a:hlinkClick r:id="rId3"/>
              </a:rPr>
              <a:t>http://demo.fmstocks.com/fmstocks/</a:t>
            </a:r>
            <a:endParaRPr lang="en-US" sz="1600" dirty="0" smtClean="0"/>
          </a:p>
          <a:p>
            <a:pPr marL="800100" lvl="1" indent="-342900" algn="just" eaLnBrk="1" hangingPunct="1">
              <a:buClr>
                <a:schemeClr val="tx1"/>
              </a:buClr>
              <a:buSzTx/>
              <a:buFont typeface="Wingdings" pitchFamily="2" charset="2"/>
              <a:buNone/>
            </a:pPr>
            <a:endParaRPr lang="en-US" sz="1600" dirty="0" smtClean="0"/>
          </a:p>
          <a:p>
            <a:pPr marL="381000" indent="-381000" algn="just" eaLnBrk="1" hangingPunct="1">
              <a:buClr>
                <a:schemeClr val="tx1"/>
              </a:buClr>
              <a:buSzTx/>
              <a:buFontTx/>
              <a:buChar char="•"/>
            </a:pPr>
            <a:r>
              <a:rPr lang="en-US" sz="1600" dirty="0" smtClean="0"/>
              <a:t> About Application:</a:t>
            </a:r>
          </a:p>
          <a:p>
            <a:pPr marL="800100" lvl="1" indent="-342900" algn="just" eaLnBrk="1" hangingPunct="1">
              <a:buClr>
                <a:schemeClr val="tx1"/>
              </a:buClr>
              <a:buSzTx/>
              <a:buFont typeface="Wingdings" pitchFamily="2" charset="2"/>
              <a:buChar char="Ø"/>
            </a:pPr>
            <a:r>
              <a:rPr lang="en-US" sz="1600" dirty="0" smtClean="0"/>
              <a:t>It’s a web application and developed in ASP.</a:t>
            </a:r>
          </a:p>
          <a:p>
            <a:pPr marL="800100" lvl="1" indent="-342900" algn="just" eaLnBrk="1" hangingPunct="1">
              <a:buClr>
                <a:schemeClr val="tx1"/>
              </a:buClr>
              <a:buSzTx/>
              <a:buFont typeface="Wingdings" pitchFamily="2" charset="2"/>
              <a:buChar char="Ø"/>
            </a:pPr>
            <a:r>
              <a:rPr lang="en-US" sz="1600" dirty="0" smtClean="0"/>
              <a:t>Application is designed to buy and sell the stocks for the registered users.</a:t>
            </a:r>
          </a:p>
          <a:p>
            <a:pPr marL="800100" lvl="1" indent="-342900" algn="just" eaLnBrk="1" hangingPunct="1">
              <a:buClr>
                <a:schemeClr val="tx1"/>
              </a:buClr>
              <a:buSzTx/>
              <a:buFont typeface="Wingdings" pitchFamily="2" charset="2"/>
              <a:buChar char="Ø"/>
            </a:pPr>
            <a:r>
              <a:rPr lang="en-US" sz="1600" dirty="0" smtClean="0"/>
              <a:t>Application Functionalities are:</a:t>
            </a:r>
          </a:p>
          <a:p>
            <a:pPr marL="1219200" lvl="2" indent="-304800" algn="just" eaLnBrk="1" hangingPunct="1">
              <a:buClr>
                <a:schemeClr val="tx1"/>
              </a:buClr>
              <a:buFont typeface="Wingdings" pitchFamily="2" charset="2"/>
              <a:buAutoNum type="arabicPeriod"/>
            </a:pPr>
            <a:r>
              <a:rPr lang="en-US" sz="1600" dirty="0" smtClean="0"/>
              <a:t>Login into the Application (either using default existing User-Id / registered User-Id)</a:t>
            </a:r>
          </a:p>
          <a:p>
            <a:pPr marL="1219200" lvl="2" indent="-304800" algn="just" eaLnBrk="1" hangingPunct="1">
              <a:buClr>
                <a:schemeClr val="tx1"/>
              </a:buClr>
              <a:buFont typeface="Wingdings" pitchFamily="2" charset="2"/>
              <a:buAutoNum type="arabicPeriod"/>
            </a:pPr>
            <a:r>
              <a:rPr lang="en-US" sz="1600" dirty="0" smtClean="0"/>
              <a:t>Viewing Balance</a:t>
            </a:r>
          </a:p>
          <a:p>
            <a:pPr marL="1219200" lvl="2" indent="-304800" algn="just" eaLnBrk="1" hangingPunct="1">
              <a:buClr>
                <a:schemeClr val="tx1"/>
              </a:buClr>
              <a:buFont typeface="Wingdings" pitchFamily="2" charset="2"/>
              <a:buAutoNum type="arabicPeriod"/>
            </a:pPr>
            <a:r>
              <a:rPr lang="en-US" sz="1600" dirty="0" smtClean="0"/>
              <a:t>Viewing Portfolio</a:t>
            </a:r>
          </a:p>
          <a:p>
            <a:pPr marL="1219200" lvl="2" indent="-304800" algn="just" eaLnBrk="1" hangingPunct="1">
              <a:buClr>
                <a:schemeClr val="tx1"/>
              </a:buClr>
              <a:buFont typeface="Wingdings" pitchFamily="2" charset="2"/>
              <a:buAutoNum type="arabicPeriod"/>
            </a:pPr>
            <a:r>
              <a:rPr lang="en-US" sz="1600" dirty="0" smtClean="0"/>
              <a:t>Browse Products</a:t>
            </a:r>
          </a:p>
          <a:p>
            <a:pPr marL="1219200" lvl="2" indent="-304800" algn="just" eaLnBrk="1" hangingPunct="1">
              <a:buClr>
                <a:schemeClr val="tx1"/>
              </a:buClr>
              <a:buFont typeface="Wingdings" pitchFamily="2" charset="2"/>
              <a:buAutoNum type="arabicPeriod"/>
            </a:pPr>
            <a:r>
              <a:rPr lang="en-US" sz="1600" dirty="0" smtClean="0"/>
              <a:t>View Shopping Cart</a:t>
            </a:r>
          </a:p>
          <a:p>
            <a:pPr marL="1219200" lvl="2" indent="-304800" algn="just" eaLnBrk="1" hangingPunct="1">
              <a:buClr>
                <a:schemeClr val="tx1"/>
              </a:buClr>
              <a:buFont typeface="Wingdings" pitchFamily="2" charset="2"/>
              <a:buAutoNum type="arabicPeriod"/>
            </a:pPr>
            <a:r>
              <a:rPr lang="en-US" sz="1600" dirty="0" smtClean="0"/>
              <a:t>Checkout</a:t>
            </a:r>
          </a:p>
          <a:p>
            <a:pPr marL="1219200" lvl="2" indent="-304800" algn="just" eaLnBrk="1" hangingPunct="1">
              <a:buClr>
                <a:schemeClr val="tx1"/>
              </a:buClr>
              <a:buFont typeface="Wingdings" pitchFamily="2" charset="2"/>
              <a:buAutoNum type="arabicPeriod"/>
            </a:pPr>
            <a:r>
              <a:rPr lang="en-US" sz="1600" dirty="0" smtClean="0"/>
              <a:t>Logout</a:t>
            </a:r>
          </a:p>
          <a:p>
            <a:pPr marL="1219200" lvl="2" indent="-304800" algn="just" eaLnBrk="1" hangingPunct="1">
              <a:buClr>
                <a:schemeClr val="tx1"/>
              </a:buClr>
              <a:buFont typeface="Wingdings" pitchFamily="2" charset="2"/>
              <a:buAutoNum type="arabicPeriod"/>
            </a:pPr>
            <a:r>
              <a:rPr lang="en-US" sz="1600" dirty="0" smtClean="0"/>
              <a:t>Register New User</a:t>
            </a:r>
            <a:endParaRPr lang="en-US" sz="1400" dirty="0" smtClean="0"/>
          </a:p>
          <a:p>
            <a:pPr marL="1219200" lvl="2" indent="-304800" algn="just" eaLnBrk="1" hangingPunct="1">
              <a:buClr>
                <a:schemeClr val="tx1"/>
              </a:buClr>
              <a:buFont typeface="Wingdings" pitchFamily="2" charset="2"/>
              <a:buAutoNum type="arabicPeriod"/>
            </a:pPr>
            <a:endParaRPr lang="en-US" sz="1400" dirty="0" smtClean="0"/>
          </a:p>
          <a:p>
            <a:pPr marL="381000" indent="-381000" algn="just" eaLnBrk="1" hangingPunct="1">
              <a:buClr>
                <a:schemeClr val="tx1"/>
              </a:buClr>
              <a:buSzTx/>
            </a:pPr>
            <a:endParaRPr lang="en-US" sz="1600" dirty="0" smtClean="0"/>
          </a:p>
        </p:txBody>
      </p:sp>
      <p:sp>
        <p:nvSpPr>
          <p:cNvPr id="31748" name="Rectangle 4"/>
          <p:cNvSpPr>
            <a:spLocks noChangeArrowheads="1"/>
          </p:cNvSpPr>
          <p:nvPr/>
        </p:nvSpPr>
        <p:spPr bwMode="auto">
          <a:xfrm>
            <a:off x="0" y="-28575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sz="2400" b="0" dirty="0" smtClean="0">
                <a:solidFill>
                  <a:schemeClr val="tx1"/>
                </a:solidFill>
              </a:rPr>
              <a:t>Exercise - Case Study on designing Framework for demo application</a:t>
            </a:r>
          </a:p>
        </p:txBody>
      </p:sp>
      <p:sp>
        <p:nvSpPr>
          <p:cNvPr id="32771" name="Rectangle 3"/>
          <p:cNvSpPr>
            <a:spLocks noGrp="1" noChangeArrowheads="1"/>
          </p:cNvSpPr>
          <p:nvPr>
            <p:ph type="body" sz="half" idx="1"/>
          </p:nvPr>
        </p:nvSpPr>
        <p:spPr>
          <a:xfrm>
            <a:off x="228600" y="762000"/>
            <a:ext cx="8534400" cy="5334000"/>
          </a:xfrm>
        </p:spPr>
        <p:txBody>
          <a:bodyPr/>
          <a:lstStyle/>
          <a:p>
            <a:pPr marL="381000" indent="-381000" algn="just" eaLnBrk="1" hangingPunct="1"/>
            <a:endParaRPr lang="en-US" sz="2000" b="1" u="sng" smtClean="0">
              <a:solidFill>
                <a:schemeClr val="tx1"/>
              </a:solidFill>
            </a:endParaRPr>
          </a:p>
          <a:p>
            <a:pPr marL="381000" indent="-381000" algn="just" eaLnBrk="1" hangingPunct="1">
              <a:buClr>
                <a:schemeClr val="tx1"/>
              </a:buClr>
              <a:buSzTx/>
              <a:buFontTx/>
              <a:buChar char="•"/>
            </a:pPr>
            <a:r>
              <a:rPr lang="en-US" sz="1600" smtClean="0">
                <a:solidFill>
                  <a:schemeClr val="tx1"/>
                </a:solidFill>
              </a:rPr>
              <a:t>Based on “Factors influencing Framework Design” table, now we choose the framework that suites for the Test Application.</a:t>
            </a:r>
          </a:p>
          <a:p>
            <a:pPr marL="381000" indent="-381000" algn="just" eaLnBrk="1" hangingPunct="1">
              <a:buClr>
                <a:schemeClr val="tx1"/>
              </a:buClr>
              <a:buSzTx/>
              <a:buFontTx/>
              <a:buChar char="•"/>
            </a:pPr>
            <a:r>
              <a:rPr lang="en-US" sz="1600" smtClean="0">
                <a:solidFill>
                  <a:schemeClr val="tx1"/>
                </a:solidFill>
              </a:rPr>
              <a:t>Consider the below factors, to select best fit Automation Framework for the </a:t>
            </a:r>
          </a:p>
          <a:p>
            <a:pPr marL="800100" lvl="1" indent="-342900" algn="just" eaLnBrk="1" hangingPunct="1">
              <a:buClr>
                <a:schemeClr val="tx1"/>
              </a:buClr>
              <a:buSzTx/>
              <a:buFont typeface="Wingdings" pitchFamily="2" charset="2"/>
              <a:buChar char="Ø"/>
            </a:pPr>
            <a:r>
              <a:rPr lang="en-US" sz="1600" smtClean="0">
                <a:hlinkClick r:id="rId3"/>
              </a:rPr>
              <a:t>http://demo.fmstocks.com/fmstocks/</a:t>
            </a:r>
            <a:endParaRPr lang="en-US" sz="1400" smtClean="0">
              <a:solidFill>
                <a:schemeClr val="tx1"/>
              </a:solidFill>
            </a:endParaRPr>
          </a:p>
        </p:txBody>
      </p:sp>
      <p:graphicFrame>
        <p:nvGraphicFramePr>
          <p:cNvPr id="392242" name="Group 50"/>
          <p:cNvGraphicFramePr>
            <a:graphicFrameLocks noGrp="1"/>
          </p:cNvGraphicFramePr>
          <p:nvPr>
            <p:ph sz="half" idx="2"/>
          </p:nvPr>
        </p:nvGraphicFramePr>
        <p:xfrm>
          <a:off x="381000" y="2667000"/>
          <a:ext cx="8534400" cy="3278254"/>
        </p:xfrm>
        <a:graphic>
          <a:graphicData uri="http://schemas.openxmlformats.org/drawingml/2006/table">
            <a:tbl>
              <a:tblPr/>
              <a:tblGrid>
                <a:gridCol w="838200"/>
                <a:gridCol w="2514600"/>
                <a:gridCol w="5181600"/>
              </a:tblGrid>
              <a:tr h="4206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400" b="0" i="0" u="none" strike="noStrike" cap="none" normalizeH="0" baseline="0" smtClean="0">
                        <a:ln>
                          <a:noFill/>
                        </a:ln>
                        <a:solidFill>
                          <a:srgbClr val="000000"/>
                        </a:solidFill>
                        <a:effectLst/>
                        <a:latin typeface="Trebuchet MS"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400" b="1" i="0" u="none" strike="noStrike" cap="none" normalizeH="0" baseline="0" smtClean="0">
                          <a:ln>
                            <a:noFill/>
                          </a:ln>
                          <a:solidFill>
                            <a:srgbClr val="000000"/>
                          </a:solidFill>
                          <a:effectLst/>
                          <a:latin typeface="Trebuchet MS" pitchFamily="34" charset="0"/>
                        </a:rPr>
                        <a:t>Factor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400" b="1" i="0" u="none" strike="noStrike" cap="none" normalizeH="0" baseline="0" smtClean="0">
                          <a:ln>
                            <a:noFill/>
                          </a:ln>
                          <a:solidFill>
                            <a:srgbClr val="000000"/>
                          </a:solidFill>
                          <a:effectLst/>
                          <a:latin typeface="Trebuchet MS" pitchFamily="34" charset="0"/>
                        </a:rPr>
                        <a:t>Requirements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27025">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Type of Automation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UI and Functionality Automation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Software or tool to 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“QTP”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Application Under Test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Multi-browser Web application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Expected automation life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“2” Years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Level of Reporting required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QTP Report and Text Report. In future, report as to customized to </a:t>
                      </a:r>
                    </a:p>
                    <a:p>
                      <a:pPr marL="0" marR="0" lvl="0" indent="0" algn="l" defTabSz="914400" rtl="0" eaLnBrk="1" fontAlgn="base" latinLnBrk="0" hangingPunct="1">
                        <a:lnSpc>
                          <a:spcPct val="100000"/>
                        </a:lnSpc>
                        <a:spcBef>
                          <a:spcPct val="20000"/>
                        </a:spcBef>
                        <a:spcAft>
                          <a:spcPct val="0"/>
                        </a:spcAft>
                        <a:buClr>
                          <a:schemeClr val="tx1"/>
                        </a:buClr>
                        <a:buSzTx/>
                        <a:buFontTx/>
                        <a:buChar char="•"/>
                        <a:tabLst/>
                      </a:pPr>
                      <a:r>
                        <a:rPr kumimoji="0" lang="en-US" sz="1200" b="0" i="0" u="none" strike="noStrike" cap="none" normalizeH="0" baseline="0" smtClean="0">
                          <a:ln>
                            <a:noFill/>
                          </a:ln>
                          <a:solidFill>
                            <a:srgbClr val="000000"/>
                          </a:solidFill>
                          <a:effectLst/>
                          <a:latin typeface="Trebuchet MS" pitchFamily="34" charset="0"/>
                        </a:rPr>
                        <a:t> Word, Excel, HTML, XML, CSV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Multiple language 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English. In future, application enhance “Chinese / Taiwan / Germany”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Time available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“1” Month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End Users / Automation executors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Manual Testers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72" name="Rectangle 4"/>
          <p:cNvSpPr>
            <a:spLocks noChangeArrowheads="1"/>
          </p:cNvSpPr>
          <p:nvPr/>
        </p:nvSpPr>
        <p:spPr bwMode="auto">
          <a:xfrm>
            <a:off x="0" y="-28575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sz="2400" b="0" dirty="0" smtClean="0">
                <a:solidFill>
                  <a:schemeClr val="tx1"/>
                </a:solidFill>
              </a:rPr>
              <a:t>Exercise - Case Study on designing Framework for demo application</a:t>
            </a:r>
          </a:p>
        </p:txBody>
      </p:sp>
      <p:sp>
        <p:nvSpPr>
          <p:cNvPr id="33795" name="Rectangle 3"/>
          <p:cNvSpPr>
            <a:spLocks noGrp="1" noChangeArrowheads="1"/>
          </p:cNvSpPr>
          <p:nvPr>
            <p:ph type="body" sz="half" idx="1"/>
          </p:nvPr>
        </p:nvSpPr>
        <p:spPr>
          <a:xfrm>
            <a:off x="381000" y="990600"/>
            <a:ext cx="8382000" cy="4321183"/>
          </a:xfrm>
        </p:spPr>
        <p:txBody>
          <a:bodyPr/>
          <a:lstStyle/>
          <a:p>
            <a:pPr marL="381000" indent="-381000" algn="just" eaLnBrk="1" hangingPunct="1"/>
            <a:endParaRPr lang="en-US" sz="2000" b="1" u="sng" dirty="0" smtClean="0">
              <a:solidFill>
                <a:schemeClr val="tx1"/>
              </a:solidFill>
            </a:endParaRPr>
          </a:p>
          <a:p>
            <a:pPr marL="381000" indent="-381000" algn="just" eaLnBrk="1" hangingPunct="1">
              <a:buClr>
                <a:schemeClr val="tx1"/>
              </a:buClr>
              <a:buSzTx/>
              <a:buFontTx/>
              <a:buChar char="•"/>
            </a:pPr>
            <a:r>
              <a:rPr lang="en-US" sz="1600" dirty="0" smtClean="0">
                <a:solidFill>
                  <a:schemeClr val="tx1"/>
                </a:solidFill>
              </a:rPr>
              <a:t>Any idea about Framework selection and approach on Framework, based on requirement.</a:t>
            </a:r>
          </a:p>
          <a:p>
            <a:pPr marL="381000" indent="-381000" algn="just" eaLnBrk="1" hangingPunct="1">
              <a:buClr>
                <a:schemeClr val="tx1"/>
              </a:buClr>
              <a:buSzTx/>
              <a:buFontTx/>
              <a:buChar char="•"/>
            </a:pPr>
            <a:r>
              <a:rPr lang="en-US" sz="1600" dirty="0" smtClean="0">
                <a:solidFill>
                  <a:schemeClr val="tx1"/>
                </a:solidFill>
              </a:rPr>
              <a:t>To brush-up on the Framework – Again look into different types of Framework and choose the Framework for the Test Application.</a:t>
            </a:r>
          </a:p>
          <a:p>
            <a:pPr marL="381000" indent="-381000" algn="just" eaLnBrk="1" hangingPunct="1">
              <a:buClr>
                <a:schemeClr val="tx1"/>
              </a:buClr>
              <a:buSzTx/>
              <a:buFontTx/>
              <a:buChar char="•"/>
            </a:pPr>
            <a:r>
              <a:rPr lang="en-US" sz="1600" dirty="0" smtClean="0">
                <a:solidFill>
                  <a:schemeClr val="tx1"/>
                </a:solidFill>
              </a:rPr>
              <a:t>Framework:</a:t>
            </a:r>
          </a:p>
          <a:p>
            <a:pPr marL="1219200" lvl="2" indent="-304800" algn="just" eaLnBrk="1" hangingPunct="1">
              <a:lnSpc>
                <a:spcPct val="150000"/>
              </a:lnSpc>
              <a:buClr>
                <a:schemeClr val="tx1"/>
              </a:buClr>
              <a:buFontTx/>
              <a:buAutoNum type="arabicPeriod"/>
            </a:pPr>
            <a:r>
              <a:rPr lang="en-US" sz="1600" dirty="0" smtClean="0">
                <a:solidFill>
                  <a:schemeClr val="tx1"/>
                </a:solidFill>
              </a:rPr>
              <a:t>Test Script Modularity</a:t>
            </a:r>
          </a:p>
          <a:p>
            <a:pPr marL="1219200" lvl="2" indent="-304800" algn="just" eaLnBrk="1" hangingPunct="1">
              <a:lnSpc>
                <a:spcPct val="150000"/>
              </a:lnSpc>
              <a:buClr>
                <a:schemeClr val="tx1"/>
              </a:buClr>
              <a:buFontTx/>
              <a:buAutoNum type="arabicPeriod"/>
            </a:pPr>
            <a:r>
              <a:rPr lang="en-US" sz="1600" dirty="0" smtClean="0">
                <a:solidFill>
                  <a:schemeClr val="tx1"/>
                </a:solidFill>
              </a:rPr>
              <a:t>Test Library Architecture</a:t>
            </a:r>
          </a:p>
          <a:p>
            <a:pPr marL="1219200" lvl="2" indent="-304800" algn="just" eaLnBrk="1" hangingPunct="1">
              <a:lnSpc>
                <a:spcPct val="150000"/>
              </a:lnSpc>
              <a:buClr>
                <a:schemeClr val="tx1"/>
              </a:buClr>
              <a:buFontTx/>
              <a:buAutoNum type="arabicPeriod"/>
            </a:pPr>
            <a:r>
              <a:rPr lang="en-US" sz="1600" dirty="0" smtClean="0">
                <a:solidFill>
                  <a:schemeClr val="tx1"/>
                </a:solidFill>
              </a:rPr>
              <a:t>Data-Driven Testing</a:t>
            </a:r>
          </a:p>
          <a:p>
            <a:pPr marL="1219200" lvl="2" indent="-304800" algn="just" eaLnBrk="1" hangingPunct="1">
              <a:lnSpc>
                <a:spcPct val="150000"/>
              </a:lnSpc>
              <a:buClr>
                <a:schemeClr val="tx1"/>
              </a:buClr>
              <a:buFontTx/>
              <a:buAutoNum type="arabicPeriod"/>
            </a:pPr>
            <a:r>
              <a:rPr lang="en-US" sz="1600" dirty="0" smtClean="0">
                <a:solidFill>
                  <a:schemeClr val="tx1"/>
                </a:solidFill>
              </a:rPr>
              <a:t>Keyword-Driven or Table-Driven Testing</a:t>
            </a:r>
          </a:p>
          <a:p>
            <a:pPr marL="1219200" lvl="2" indent="-304800" algn="just" eaLnBrk="1" hangingPunct="1">
              <a:lnSpc>
                <a:spcPct val="150000"/>
              </a:lnSpc>
              <a:buClr>
                <a:schemeClr val="tx1"/>
              </a:buClr>
              <a:buFontTx/>
              <a:buAutoNum type="arabicPeriod"/>
            </a:pPr>
            <a:r>
              <a:rPr lang="en-US" sz="1600" dirty="0" smtClean="0">
                <a:solidFill>
                  <a:schemeClr val="tx1"/>
                </a:solidFill>
              </a:rPr>
              <a:t>Hybrid Test Automation </a:t>
            </a:r>
          </a:p>
          <a:p>
            <a:pPr marL="800100" lvl="1" indent="-342900" algn="just" eaLnBrk="1" hangingPunct="1">
              <a:buClr>
                <a:schemeClr val="tx1"/>
              </a:buClr>
              <a:buSzTx/>
              <a:buFontTx/>
              <a:buNone/>
            </a:pPr>
            <a:endParaRPr lang="en-US" sz="1600" dirty="0" smtClean="0">
              <a:solidFill>
                <a:schemeClr val="tx1"/>
              </a:solidFill>
            </a:endParaRPr>
          </a:p>
        </p:txBody>
      </p:sp>
      <p:sp>
        <p:nvSpPr>
          <p:cNvPr id="33796" name="Rectangle 4"/>
          <p:cNvSpPr>
            <a:spLocks noChangeArrowheads="1"/>
          </p:cNvSpPr>
          <p:nvPr/>
        </p:nvSpPr>
        <p:spPr bwMode="auto">
          <a:xfrm>
            <a:off x="0" y="-28575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footer small banner.jpg"/>
          <p:cNvPicPr>
            <a:picLocks noChangeAspect="1"/>
          </p:cNvPicPr>
          <p:nvPr/>
        </p:nvPicPr>
        <p:blipFill>
          <a:blip r:embed="rId3" cstate="print"/>
          <a:srcRect/>
          <a:stretch>
            <a:fillRect/>
          </a:stretch>
        </p:blipFill>
        <p:spPr bwMode="auto">
          <a:xfrm>
            <a:off x="0" y="6613525"/>
            <a:ext cx="9144000" cy="254000"/>
          </a:xfrm>
          <a:prstGeom prst="rect">
            <a:avLst/>
          </a:prstGeom>
          <a:noFill/>
          <a:ln w="9525">
            <a:noFill/>
            <a:miter lim="800000"/>
            <a:headEnd/>
            <a:tailEnd/>
          </a:ln>
        </p:spPr>
      </p:pic>
      <p:sp>
        <p:nvSpPr>
          <p:cNvPr id="11267" name="Rectangle 8"/>
          <p:cNvSpPr>
            <a:spLocks noChangeArrowheads="1"/>
          </p:cNvSpPr>
          <p:nvPr/>
        </p:nvSpPr>
        <p:spPr bwMode="gray">
          <a:xfrm>
            <a:off x="1148627" y="2647950"/>
            <a:ext cx="6454775" cy="762000"/>
          </a:xfrm>
          <a:prstGeom prst="rect">
            <a:avLst/>
          </a:prstGeom>
          <a:noFill/>
          <a:ln w="9525">
            <a:noFill/>
            <a:miter lim="800000"/>
            <a:headEnd/>
            <a:tailEnd/>
          </a:ln>
        </p:spPr>
        <p:txBody>
          <a:bodyPr lIns="0" tIns="0" rIns="0" bIns="0" anchor="b"/>
          <a:lstStyle/>
          <a:p>
            <a:pPr algn="ctr"/>
            <a:r>
              <a:rPr lang="en-US" sz="2400" b="1" dirty="0" smtClean="0">
                <a:solidFill>
                  <a:schemeClr val="tx1"/>
                </a:solidFill>
              </a:rPr>
              <a:t>Introduction to Automation Framework</a:t>
            </a:r>
            <a:endParaRPr lang="en-US" sz="2400" b="1" dirty="0">
              <a:solidFill>
                <a:schemeClr val="tx1"/>
              </a:solidFill>
            </a:endParaRPr>
          </a:p>
        </p:txBody>
      </p:sp>
      <p:pic>
        <p:nvPicPr>
          <p:cNvPr id="11269" name="Picture 17" descr="banner.jpg"/>
          <p:cNvPicPr>
            <a:picLocks noChangeAspect="1"/>
          </p:cNvPicPr>
          <p:nvPr/>
        </p:nvPicPr>
        <p:blipFill>
          <a:blip r:embed="rId4" cstate="print"/>
          <a:srcRect/>
          <a:stretch>
            <a:fillRect/>
          </a:stretch>
        </p:blipFill>
        <p:spPr bwMode="auto">
          <a:xfrm>
            <a:off x="0" y="0"/>
            <a:ext cx="9144000" cy="1196975"/>
          </a:xfrm>
          <a:prstGeom prst="rect">
            <a:avLst/>
          </a:prstGeom>
          <a:noFill/>
          <a:ln w="9525">
            <a:noFill/>
            <a:miter lim="800000"/>
            <a:headEnd/>
            <a:tailEnd/>
          </a:ln>
        </p:spPr>
      </p:pic>
      <p:sp>
        <p:nvSpPr>
          <p:cNvPr id="11270" name="Rectangle 18"/>
          <p:cNvSpPr>
            <a:spLocks noChangeArrowheads="1"/>
          </p:cNvSpPr>
          <p:nvPr/>
        </p:nvSpPr>
        <p:spPr bwMode="auto">
          <a:xfrm>
            <a:off x="8304213" y="1025525"/>
            <a:ext cx="838200" cy="171450"/>
          </a:xfrm>
          <a:prstGeom prst="rect">
            <a:avLst/>
          </a:prstGeom>
          <a:solidFill>
            <a:srgbClr val="F45D20"/>
          </a:solidFill>
          <a:ln w="9525" algn="ctr">
            <a:noFill/>
            <a:round/>
            <a:headEnd/>
            <a:tailEnd/>
          </a:ln>
        </p:spPr>
        <p:txBody>
          <a:bodyPr wrap="none" anchor="ctr"/>
          <a:lstStyle/>
          <a:p>
            <a:pPr algn="ctr"/>
            <a:endParaRPr lang="en-US"/>
          </a:p>
        </p:txBody>
      </p:sp>
      <p:sp>
        <p:nvSpPr>
          <p:cNvPr id="11271" name="Text Box 18"/>
          <p:cNvSpPr txBox="1">
            <a:spLocks noChangeArrowheads="1"/>
          </p:cNvSpPr>
          <p:nvPr/>
        </p:nvSpPr>
        <p:spPr bwMode="auto">
          <a:xfrm>
            <a:off x="7650163" y="6683375"/>
            <a:ext cx="1362075" cy="107950"/>
          </a:xfrm>
          <a:prstGeom prst="rect">
            <a:avLst/>
          </a:prstGeom>
          <a:noFill/>
          <a:ln w="9525" algn="ctr">
            <a:noFill/>
            <a:miter lim="800000"/>
            <a:headEnd/>
            <a:tailEnd/>
          </a:ln>
        </p:spPr>
        <p:txBody>
          <a:bodyPr wrap="none" lIns="0" tIns="0" rIns="0" bIns="0">
            <a:spAutoFit/>
          </a:bodyPr>
          <a:lstStyle/>
          <a:p>
            <a:pPr algn="ctr"/>
            <a:r>
              <a:rPr lang="en-US" sz="700" i="0">
                <a:latin typeface="Calibri" pitchFamily="34" charset="0"/>
              </a:rPr>
              <a:t>© Virtusa Corporation ● Confidential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sz="2400" b="0" dirty="0" smtClean="0">
                <a:solidFill>
                  <a:schemeClr val="tx1"/>
                </a:solidFill>
              </a:rPr>
              <a:t>Exercise - Case Study on designing Framework for demo application</a:t>
            </a:r>
          </a:p>
        </p:txBody>
      </p:sp>
      <p:sp>
        <p:nvSpPr>
          <p:cNvPr id="34819" name="Rectangle 3"/>
          <p:cNvSpPr>
            <a:spLocks noGrp="1" noChangeArrowheads="1"/>
          </p:cNvSpPr>
          <p:nvPr>
            <p:ph type="body" sz="half" idx="1"/>
          </p:nvPr>
        </p:nvSpPr>
        <p:spPr>
          <a:xfrm>
            <a:off x="381000" y="990600"/>
            <a:ext cx="8382000" cy="4198072"/>
          </a:xfrm>
        </p:spPr>
        <p:txBody>
          <a:bodyPr/>
          <a:lstStyle/>
          <a:p>
            <a:pPr marL="381000" indent="-381000" algn="just" eaLnBrk="1" hangingPunct="1"/>
            <a:endParaRPr lang="en-US" sz="2000" b="1" u="sng" dirty="0" smtClean="0">
              <a:solidFill>
                <a:schemeClr val="tx1"/>
              </a:solidFill>
            </a:endParaRPr>
          </a:p>
          <a:p>
            <a:pPr marL="381000" indent="-381000" algn="just" eaLnBrk="1" hangingPunct="1"/>
            <a:endParaRPr lang="en-US" sz="2000" b="1" u="sng" dirty="0" smtClean="0">
              <a:solidFill>
                <a:schemeClr val="tx1"/>
              </a:solidFill>
            </a:endParaRPr>
          </a:p>
          <a:p>
            <a:pPr marL="381000" indent="-381000" algn="just" eaLnBrk="1" hangingPunct="1"/>
            <a:endParaRPr lang="en-US" sz="2000" b="1" u="sng" dirty="0" smtClean="0">
              <a:solidFill>
                <a:schemeClr val="tx1"/>
              </a:solidFill>
            </a:endParaRPr>
          </a:p>
          <a:p>
            <a:pPr marL="381000" indent="-381000" algn="ctr" eaLnBrk="1" hangingPunct="1">
              <a:buClr>
                <a:schemeClr val="tx1"/>
              </a:buClr>
              <a:buSzTx/>
              <a:buNone/>
            </a:pPr>
            <a:r>
              <a:rPr lang="en-US" sz="2800" dirty="0" smtClean="0">
                <a:solidFill>
                  <a:schemeClr val="tx1"/>
                </a:solidFill>
              </a:rPr>
              <a:t>Selected Framework?</a:t>
            </a:r>
          </a:p>
          <a:p>
            <a:pPr marL="381000" indent="-381000" algn="just" eaLnBrk="1" hangingPunct="1">
              <a:buClr>
                <a:schemeClr val="tx1"/>
              </a:buClr>
              <a:buSzTx/>
              <a:buFontTx/>
              <a:buChar char="•"/>
            </a:pPr>
            <a:endParaRPr lang="en-US" sz="6000" dirty="0" smtClean="0"/>
          </a:p>
          <a:p>
            <a:pPr marL="800100" lvl="1" indent="-342900" algn="just" eaLnBrk="1" hangingPunct="1">
              <a:buClr>
                <a:schemeClr val="tx1"/>
              </a:buClr>
              <a:buSzTx/>
              <a:buFontTx/>
              <a:buNone/>
            </a:pPr>
            <a:endParaRPr lang="en-US" sz="1600" dirty="0" smtClean="0">
              <a:solidFill>
                <a:schemeClr val="tx1"/>
              </a:solidFill>
            </a:endParaRPr>
          </a:p>
        </p:txBody>
      </p:sp>
      <p:sp>
        <p:nvSpPr>
          <p:cNvPr id="34820" name="Rectangle 4"/>
          <p:cNvSpPr>
            <a:spLocks noChangeArrowheads="1"/>
          </p:cNvSpPr>
          <p:nvPr/>
        </p:nvSpPr>
        <p:spPr bwMode="auto">
          <a:xfrm>
            <a:off x="0" y="-28575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pPr eaLnBrk="1" hangingPunct="1"/>
            <a:r>
              <a:rPr lang="en-US" sz="2400" b="0" dirty="0" smtClean="0">
                <a:solidFill>
                  <a:schemeClr val="tx1"/>
                </a:solidFill>
              </a:rPr>
              <a:t>Exercise - Case Study on designing Framework for demo application</a:t>
            </a:r>
          </a:p>
        </p:txBody>
      </p:sp>
      <p:sp>
        <p:nvSpPr>
          <p:cNvPr id="11268" name="Rectangle 3"/>
          <p:cNvSpPr>
            <a:spLocks noGrp="1" noChangeArrowheads="1"/>
          </p:cNvSpPr>
          <p:nvPr>
            <p:ph type="body" sz="half" idx="1"/>
          </p:nvPr>
        </p:nvSpPr>
        <p:spPr>
          <a:xfrm>
            <a:off x="457200" y="990600"/>
            <a:ext cx="8305800" cy="533400"/>
          </a:xfrm>
        </p:spPr>
        <p:txBody>
          <a:bodyPr>
            <a:normAutofit fontScale="55000" lnSpcReduction="20000"/>
          </a:bodyPr>
          <a:lstStyle/>
          <a:p>
            <a:pPr marL="381000" indent="-381000" algn="just" eaLnBrk="1" hangingPunct="1">
              <a:buClr>
                <a:schemeClr val="tx1"/>
              </a:buClr>
              <a:buSzTx/>
              <a:buFontTx/>
              <a:buChar char="•"/>
            </a:pPr>
            <a:r>
              <a:rPr lang="en-US" sz="2600" dirty="0" smtClean="0">
                <a:solidFill>
                  <a:schemeClr val="tx1"/>
                </a:solidFill>
              </a:rPr>
              <a:t>Recommended Framework is “Hybrid” for the Test Application</a:t>
            </a:r>
          </a:p>
          <a:p>
            <a:pPr marL="381000" indent="-381000" algn="just" eaLnBrk="1" hangingPunct="1">
              <a:buClr>
                <a:schemeClr val="tx1"/>
              </a:buClr>
              <a:buSzTx/>
              <a:buFontTx/>
              <a:buChar char="•"/>
            </a:pPr>
            <a:r>
              <a:rPr lang="en-US" sz="2600" dirty="0" smtClean="0">
                <a:solidFill>
                  <a:schemeClr val="tx1"/>
                </a:solidFill>
              </a:rPr>
              <a:t>Framework structure is designed as :</a:t>
            </a:r>
          </a:p>
          <a:p>
            <a:pPr marL="800100" lvl="1" indent="-342900" algn="just" eaLnBrk="1" hangingPunct="1">
              <a:buClr>
                <a:schemeClr val="tx1"/>
              </a:buClr>
              <a:buSzTx/>
              <a:buFontTx/>
              <a:buNone/>
            </a:pPr>
            <a:endParaRPr lang="en-US" sz="1600" dirty="0" smtClean="0">
              <a:solidFill>
                <a:schemeClr val="tx1"/>
              </a:solidFill>
            </a:endParaRPr>
          </a:p>
        </p:txBody>
      </p:sp>
      <p:graphicFrame>
        <p:nvGraphicFramePr>
          <p:cNvPr id="11266" name="Object 20"/>
          <p:cNvGraphicFramePr>
            <a:graphicFrameLocks noChangeAspect="1"/>
          </p:cNvGraphicFramePr>
          <p:nvPr>
            <p:ph sz="half" idx="2"/>
          </p:nvPr>
        </p:nvGraphicFramePr>
        <p:xfrm>
          <a:off x="2211388" y="1645920"/>
          <a:ext cx="5303561" cy="4526280"/>
        </p:xfrm>
        <a:graphic>
          <a:graphicData uri="http://schemas.openxmlformats.org/presentationml/2006/ole">
            <p:oleObj spid="_x0000_s118786" name="Visio" r:id="rId4" imgW="7965034" imgH="6981139" progId="">
              <p:embed/>
            </p:oleObj>
          </a:graphicData>
        </a:graphic>
      </p:graphicFrame>
      <p:sp>
        <p:nvSpPr>
          <p:cNvPr id="11269" name="Rectangle 4"/>
          <p:cNvSpPr>
            <a:spLocks noChangeArrowheads="1"/>
          </p:cNvSpPr>
          <p:nvPr/>
        </p:nvSpPr>
        <p:spPr bwMode="auto">
          <a:xfrm>
            <a:off x="0" y="-28575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footer small banner.jpg"/>
          <p:cNvPicPr>
            <a:picLocks noChangeAspect="1"/>
          </p:cNvPicPr>
          <p:nvPr/>
        </p:nvPicPr>
        <p:blipFill>
          <a:blip r:embed="rId3" cstate="print"/>
          <a:srcRect/>
          <a:stretch>
            <a:fillRect/>
          </a:stretch>
        </p:blipFill>
        <p:spPr bwMode="auto">
          <a:xfrm>
            <a:off x="0" y="6613525"/>
            <a:ext cx="9144000" cy="254000"/>
          </a:xfrm>
          <a:prstGeom prst="rect">
            <a:avLst/>
          </a:prstGeom>
          <a:noFill/>
          <a:ln w="9525">
            <a:noFill/>
            <a:miter lim="800000"/>
            <a:headEnd/>
            <a:tailEnd/>
          </a:ln>
        </p:spPr>
      </p:pic>
      <p:sp>
        <p:nvSpPr>
          <p:cNvPr id="11267" name="Rectangle 8"/>
          <p:cNvSpPr>
            <a:spLocks noChangeArrowheads="1"/>
          </p:cNvSpPr>
          <p:nvPr/>
        </p:nvSpPr>
        <p:spPr bwMode="gray">
          <a:xfrm>
            <a:off x="1148627" y="2647950"/>
            <a:ext cx="6454775" cy="762000"/>
          </a:xfrm>
          <a:prstGeom prst="rect">
            <a:avLst/>
          </a:prstGeom>
          <a:noFill/>
          <a:ln w="9525">
            <a:noFill/>
            <a:miter lim="800000"/>
            <a:headEnd/>
            <a:tailEnd/>
          </a:ln>
        </p:spPr>
        <p:txBody>
          <a:bodyPr lIns="0" tIns="0" rIns="0" bIns="0" anchor="b"/>
          <a:lstStyle/>
          <a:p>
            <a:pPr algn="ctr"/>
            <a:endParaRPr lang="en-US" sz="2400" b="1" dirty="0"/>
          </a:p>
        </p:txBody>
      </p:sp>
      <p:pic>
        <p:nvPicPr>
          <p:cNvPr id="11269" name="Picture 17" descr="banner.jpg"/>
          <p:cNvPicPr>
            <a:picLocks noChangeAspect="1"/>
          </p:cNvPicPr>
          <p:nvPr/>
        </p:nvPicPr>
        <p:blipFill>
          <a:blip r:embed="rId4" cstate="print"/>
          <a:srcRect/>
          <a:stretch>
            <a:fillRect/>
          </a:stretch>
        </p:blipFill>
        <p:spPr bwMode="auto">
          <a:xfrm>
            <a:off x="0" y="0"/>
            <a:ext cx="9144000" cy="1196975"/>
          </a:xfrm>
          <a:prstGeom prst="rect">
            <a:avLst/>
          </a:prstGeom>
          <a:noFill/>
          <a:ln w="9525">
            <a:noFill/>
            <a:miter lim="800000"/>
            <a:headEnd/>
            <a:tailEnd/>
          </a:ln>
        </p:spPr>
      </p:pic>
      <p:sp>
        <p:nvSpPr>
          <p:cNvPr id="11270" name="Rectangle 18"/>
          <p:cNvSpPr>
            <a:spLocks noChangeArrowheads="1"/>
          </p:cNvSpPr>
          <p:nvPr/>
        </p:nvSpPr>
        <p:spPr bwMode="auto">
          <a:xfrm>
            <a:off x="8304213" y="1025525"/>
            <a:ext cx="838200" cy="171450"/>
          </a:xfrm>
          <a:prstGeom prst="rect">
            <a:avLst/>
          </a:prstGeom>
          <a:solidFill>
            <a:srgbClr val="F45D20"/>
          </a:solidFill>
          <a:ln w="9525" algn="ctr">
            <a:noFill/>
            <a:round/>
            <a:headEnd/>
            <a:tailEnd/>
          </a:ln>
        </p:spPr>
        <p:txBody>
          <a:bodyPr wrap="none" anchor="ctr"/>
          <a:lstStyle/>
          <a:p>
            <a:pPr algn="ctr"/>
            <a:endParaRPr lang="en-US"/>
          </a:p>
        </p:txBody>
      </p:sp>
      <p:sp>
        <p:nvSpPr>
          <p:cNvPr id="11271" name="Text Box 18"/>
          <p:cNvSpPr txBox="1">
            <a:spLocks noChangeArrowheads="1"/>
          </p:cNvSpPr>
          <p:nvPr/>
        </p:nvSpPr>
        <p:spPr bwMode="auto">
          <a:xfrm>
            <a:off x="7650163" y="6683375"/>
            <a:ext cx="1362075" cy="107950"/>
          </a:xfrm>
          <a:prstGeom prst="rect">
            <a:avLst/>
          </a:prstGeom>
          <a:noFill/>
          <a:ln w="9525" algn="ctr">
            <a:noFill/>
            <a:miter lim="800000"/>
            <a:headEnd/>
            <a:tailEnd/>
          </a:ln>
        </p:spPr>
        <p:txBody>
          <a:bodyPr wrap="none" lIns="0" tIns="0" rIns="0" bIns="0">
            <a:spAutoFit/>
          </a:bodyPr>
          <a:lstStyle/>
          <a:p>
            <a:pPr algn="ctr"/>
            <a:r>
              <a:rPr lang="en-US" sz="700" i="0">
                <a:latin typeface="Calibri" pitchFamily="34" charset="0"/>
              </a:rPr>
              <a:t>© Virtusa Corporation ● Confidential</a:t>
            </a:r>
          </a:p>
        </p:txBody>
      </p:sp>
      <p:sp>
        <p:nvSpPr>
          <p:cNvPr id="7" name="Rectangle 3"/>
          <p:cNvSpPr txBox="1">
            <a:spLocks noChangeArrowheads="1"/>
          </p:cNvSpPr>
          <p:nvPr/>
        </p:nvSpPr>
        <p:spPr bwMode="gray">
          <a:xfrm>
            <a:off x="381000" y="990600"/>
            <a:ext cx="8382000" cy="419807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381000" marR="0" lvl="0" indent="-381000" algn="just" defTabSz="914400" rtl="0" eaLnBrk="1" fontAlgn="base" latinLnBrk="0" hangingPunct="1">
              <a:lnSpc>
                <a:spcPct val="100000"/>
              </a:lnSpc>
              <a:spcBef>
                <a:spcPct val="80000"/>
              </a:spcBef>
              <a:spcAft>
                <a:spcPct val="0"/>
              </a:spcAft>
              <a:buClr>
                <a:srgbClr val="EFAA2D"/>
              </a:buClr>
              <a:buSzTx/>
              <a:buFontTx/>
              <a:buChar char="•"/>
              <a:tabLst/>
              <a:defRPr/>
            </a:pPr>
            <a:endParaRPr kumimoji="0" lang="en-US" sz="2000" b="1" i="0" u="sng" strike="noStrike" kern="0" cap="none" spc="0" normalizeH="0" baseline="0" noProof="0" dirty="0" smtClean="0">
              <a:ln>
                <a:noFill/>
              </a:ln>
              <a:solidFill>
                <a:schemeClr val="tx1"/>
              </a:solidFill>
              <a:effectLst/>
              <a:uLnTx/>
              <a:uFillTx/>
              <a:latin typeface="Calibri" pitchFamily="34" charset="0"/>
              <a:ea typeface="+mn-ea"/>
              <a:cs typeface="+mn-cs"/>
            </a:endParaRPr>
          </a:p>
          <a:p>
            <a:pPr marL="381000" marR="0" lvl="0" indent="-381000" algn="just" defTabSz="914400" rtl="0" eaLnBrk="1" fontAlgn="base" latinLnBrk="0" hangingPunct="1">
              <a:lnSpc>
                <a:spcPct val="100000"/>
              </a:lnSpc>
              <a:spcBef>
                <a:spcPct val="80000"/>
              </a:spcBef>
              <a:spcAft>
                <a:spcPct val="0"/>
              </a:spcAft>
              <a:buClr>
                <a:srgbClr val="EFAA2D"/>
              </a:buClr>
              <a:buSzTx/>
              <a:buFontTx/>
              <a:buChar char="•"/>
              <a:tabLst/>
              <a:defRPr/>
            </a:pPr>
            <a:endParaRPr kumimoji="0" lang="en-US" sz="2000" b="1" i="0" u="sng" strike="noStrike" kern="0" cap="none" spc="0" normalizeH="0" baseline="0" noProof="0" dirty="0" smtClean="0">
              <a:ln>
                <a:noFill/>
              </a:ln>
              <a:solidFill>
                <a:schemeClr val="tx1"/>
              </a:solidFill>
              <a:effectLst/>
              <a:uLnTx/>
              <a:uFillTx/>
              <a:latin typeface="Calibri" pitchFamily="34" charset="0"/>
              <a:ea typeface="+mn-ea"/>
              <a:cs typeface="+mn-cs"/>
            </a:endParaRPr>
          </a:p>
          <a:p>
            <a:pPr marL="381000" marR="0" lvl="0" indent="-381000" algn="just" defTabSz="914400" rtl="0" eaLnBrk="1" fontAlgn="base" latinLnBrk="0" hangingPunct="1">
              <a:lnSpc>
                <a:spcPct val="100000"/>
              </a:lnSpc>
              <a:spcBef>
                <a:spcPct val="80000"/>
              </a:spcBef>
              <a:spcAft>
                <a:spcPct val="0"/>
              </a:spcAft>
              <a:buClr>
                <a:srgbClr val="EFAA2D"/>
              </a:buClr>
              <a:buSzTx/>
              <a:buFontTx/>
              <a:buChar char="•"/>
              <a:tabLst/>
              <a:defRPr/>
            </a:pPr>
            <a:endParaRPr kumimoji="0" lang="en-US" sz="2000" b="1" i="0" u="sng" strike="noStrike" kern="0" cap="none" spc="0" normalizeH="0" baseline="0" noProof="0" dirty="0" smtClean="0">
              <a:ln>
                <a:noFill/>
              </a:ln>
              <a:solidFill>
                <a:schemeClr val="tx1"/>
              </a:solidFill>
              <a:effectLst/>
              <a:uLnTx/>
              <a:uFillTx/>
              <a:latin typeface="Calibri" pitchFamily="34" charset="0"/>
              <a:ea typeface="+mn-ea"/>
              <a:cs typeface="+mn-cs"/>
            </a:endParaRPr>
          </a:p>
          <a:p>
            <a:pPr marL="381000" marR="0" lvl="0" indent="-381000" algn="ctr" defTabSz="914400" rtl="0" eaLnBrk="1" fontAlgn="base" latinLnBrk="0" hangingPunct="1">
              <a:lnSpc>
                <a:spcPct val="100000"/>
              </a:lnSpc>
              <a:spcBef>
                <a:spcPct val="80000"/>
              </a:spcBef>
              <a:spcAft>
                <a:spcPct val="0"/>
              </a:spcAft>
              <a:buClr>
                <a:schemeClr val="tx1"/>
              </a:buClr>
              <a:buSzTx/>
              <a:buFontTx/>
              <a:buNone/>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mn-cs"/>
              </a:rPr>
              <a:t>Questions ?</a:t>
            </a:r>
            <a:endPar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381000" marR="0" lvl="0" indent="-381000" algn="just" defTabSz="914400" rtl="0" eaLnBrk="1" fontAlgn="base" latinLnBrk="0" hangingPunct="1">
              <a:lnSpc>
                <a:spcPct val="100000"/>
              </a:lnSpc>
              <a:spcBef>
                <a:spcPct val="80000"/>
              </a:spcBef>
              <a:spcAft>
                <a:spcPct val="0"/>
              </a:spcAft>
              <a:buClr>
                <a:schemeClr val="tx1"/>
              </a:buClr>
              <a:buSzTx/>
              <a:buFontTx/>
              <a:buChar char="•"/>
              <a:tabLst/>
              <a:defRPr/>
            </a:pPr>
            <a:endParaRPr kumimoji="0" lang="en-US" sz="6000" b="0" i="0" u="none" strike="noStrike" kern="0" cap="none" spc="0" normalizeH="0" baseline="0" noProof="0" dirty="0" smtClean="0">
              <a:ln>
                <a:noFill/>
              </a:ln>
              <a:solidFill>
                <a:srgbClr val="01406B"/>
              </a:solidFill>
              <a:effectLst/>
              <a:uLnTx/>
              <a:uFillTx/>
              <a:latin typeface="Calibri" pitchFamily="34" charset="0"/>
              <a:ea typeface="+mn-ea"/>
              <a:cs typeface="+mn-cs"/>
            </a:endParaRPr>
          </a:p>
          <a:p>
            <a:pPr marL="800100" marR="0" lvl="1" indent="-342900" algn="just" defTabSz="914400" rtl="0" eaLnBrk="1" fontAlgn="base" latinLnBrk="0" hangingPunct="1">
              <a:lnSpc>
                <a:spcPct val="100000"/>
              </a:lnSpc>
              <a:spcBef>
                <a:spcPct val="40000"/>
              </a:spcBef>
              <a:spcAft>
                <a:spcPct val="0"/>
              </a:spcAft>
              <a:buClr>
                <a:schemeClr val="tx1"/>
              </a:buClr>
              <a:buSzTx/>
              <a:buFontTx/>
              <a:buNone/>
              <a:tabLst/>
              <a:defRPr/>
            </a:pPr>
            <a:endParaRPr kumimoji="0" lang="en-US" sz="1600" b="0" i="0" u="none" strike="noStrike" kern="0" cap="none" spc="0" normalizeH="0" baseline="0" noProof="0" dirty="0" smtClean="0">
              <a:ln>
                <a:noFill/>
              </a:ln>
              <a:solidFill>
                <a:schemeClr val="tx1"/>
              </a:solidFill>
              <a:effectLst/>
              <a:uLnTx/>
              <a:uFillTx/>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b="0" dirty="0" smtClean="0">
                <a:solidFill>
                  <a:schemeClr val="tx1"/>
                </a:solidFill>
              </a:rPr>
              <a:t>What’s an Automation Framework?</a:t>
            </a:r>
          </a:p>
        </p:txBody>
      </p:sp>
      <p:sp>
        <p:nvSpPr>
          <p:cNvPr id="18435" name="Text Box 5"/>
          <p:cNvSpPr txBox="1">
            <a:spLocks noChangeArrowheads="1"/>
          </p:cNvSpPr>
          <p:nvPr/>
        </p:nvSpPr>
        <p:spPr bwMode="auto">
          <a:xfrm>
            <a:off x="381000" y="1447800"/>
            <a:ext cx="8229600" cy="3500958"/>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1800" b="1" dirty="0">
                <a:solidFill>
                  <a:schemeClr val="tx1"/>
                </a:solidFill>
                <a:cs typeface="Times New Roman" pitchFamily="18" charset="0"/>
              </a:rPr>
              <a:t>Structured design and organization of automation code into components that fulfill required automation needs.</a:t>
            </a:r>
          </a:p>
          <a:p>
            <a:pPr marL="457200" indent="-457200">
              <a:spcBef>
                <a:spcPct val="50000"/>
              </a:spcBef>
            </a:pPr>
            <a:endParaRPr lang="en-US" sz="1800" dirty="0">
              <a:solidFill>
                <a:schemeClr val="tx1"/>
              </a:solidFill>
              <a:cs typeface="Times New Roman" pitchFamily="18" charset="0"/>
            </a:endParaRPr>
          </a:p>
          <a:p>
            <a:pPr marL="457200" indent="-457200" algn="just">
              <a:spcBef>
                <a:spcPct val="50000"/>
              </a:spcBef>
              <a:buFontTx/>
              <a:buChar char="•"/>
            </a:pPr>
            <a:r>
              <a:rPr lang="en-US" sz="1800" b="1" dirty="0">
                <a:solidFill>
                  <a:schemeClr val="tx1"/>
                </a:solidFill>
                <a:cs typeface="Times New Roman" pitchFamily="18" charset="0"/>
              </a:rPr>
              <a:t>Characteristics of Framework:</a:t>
            </a:r>
          </a:p>
          <a:p>
            <a:pPr marL="457200" indent="-457200" algn="just">
              <a:spcBef>
                <a:spcPct val="50000"/>
              </a:spcBef>
              <a:buFontTx/>
              <a:buChar char="•"/>
            </a:pPr>
            <a:endParaRPr lang="en-US" sz="1800" dirty="0">
              <a:solidFill>
                <a:schemeClr val="tx1"/>
              </a:solidFill>
              <a:cs typeface="Times New Roman" pitchFamily="18" charset="0"/>
            </a:endParaRPr>
          </a:p>
          <a:p>
            <a:pPr marL="457200" indent="-457200" algn="just">
              <a:lnSpc>
                <a:spcPct val="125000"/>
              </a:lnSpc>
            </a:pPr>
            <a:r>
              <a:rPr lang="en-US" sz="1800" b="0" dirty="0">
                <a:solidFill>
                  <a:schemeClr val="tx1"/>
                </a:solidFill>
                <a:cs typeface="Times New Roman" pitchFamily="18" charset="0"/>
              </a:rPr>
              <a:t> 	1. The test Automation framework is application independent.</a:t>
            </a:r>
          </a:p>
          <a:p>
            <a:pPr marL="1203325" lvl="1" indent="-746125" algn="just">
              <a:lnSpc>
                <a:spcPct val="125000"/>
              </a:lnSpc>
            </a:pPr>
            <a:r>
              <a:rPr lang="en-US" sz="1800" b="0" dirty="0">
                <a:solidFill>
                  <a:schemeClr val="tx1"/>
                </a:solidFill>
                <a:cs typeface="Times New Roman" pitchFamily="18" charset="0"/>
              </a:rPr>
              <a:t>2. The test Automation framework is testing tool independent.</a:t>
            </a:r>
          </a:p>
          <a:p>
            <a:pPr marL="1203325" lvl="1" indent="-746125" algn="just">
              <a:lnSpc>
                <a:spcPct val="125000"/>
              </a:lnSpc>
            </a:pPr>
            <a:r>
              <a:rPr lang="en-US" sz="1800" b="0" dirty="0">
                <a:solidFill>
                  <a:schemeClr val="tx1"/>
                </a:solidFill>
                <a:cs typeface="Times New Roman" pitchFamily="18" charset="0"/>
              </a:rPr>
              <a:t>3. The test Automation framework will be easy to expand and maintain.</a:t>
            </a:r>
          </a:p>
          <a:p>
            <a:pPr marL="457200" indent="-457200"/>
            <a:endParaRPr lang="en-US" sz="1600" b="0" dirty="0">
              <a:solidFill>
                <a:schemeClr val="tx1"/>
              </a:solidFill>
              <a:cs typeface="Times New Roman" pitchFamily="18" charset="0"/>
            </a:endParaRPr>
          </a:p>
          <a:p>
            <a:pPr marL="1203325" lvl="1" indent="-746125">
              <a:spcBef>
                <a:spcPct val="50000"/>
              </a:spcBef>
              <a:buFontTx/>
              <a:buAutoNum type="arabicPeriod"/>
            </a:pPr>
            <a:endParaRPr lang="en-US" b="0" dirty="0">
              <a:solidFill>
                <a:schemeClr val="tx1"/>
              </a:solidFill>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pPr eaLnBrk="1" hangingPunct="1"/>
            <a:r>
              <a:rPr lang="en-US" b="0" dirty="0" smtClean="0">
                <a:solidFill>
                  <a:schemeClr val="tx1"/>
                </a:solidFill>
              </a:rPr>
              <a:t>What’s an Automation Framework?</a:t>
            </a:r>
          </a:p>
        </p:txBody>
      </p:sp>
      <p:graphicFrame>
        <p:nvGraphicFramePr>
          <p:cNvPr id="1026" name="Object 5"/>
          <p:cNvGraphicFramePr>
            <a:graphicFrameLocks noChangeAspect="1"/>
          </p:cNvGraphicFramePr>
          <p:nvPr>
            <p:ph idx="1"/>
          </p:nvPr>
        </p:nvGraphicFramePr>
        <p:xfrm>
          <a:off x="5292789" y="2629726"/>
          <a:ext cx="2746375" cy="2501900"/>
        </p:xfrm>
        <a:graphic>
          <a:graphicData uri="http://schemas.openxmlformats.org/presentationml/2006/ole">
            <p:oleObj spid="_x0000_s108546" name="Visio" r:id="rId4" imgW="2745943" imgH="2501798" progId="">
              <p:embed/>
            </p:oleObj>
          </a:graphicData>
        </a:graphic>
      </p:graphicFrame>
      <p:sp>
        <p:nvSpPr>
          <p:cNvPr id="1028" name="Text Box 4"/>
          <p:cNvSpPr txBox="1">
            <a:spLocks noChangeArrowheads="1"/>
          </p:cNvSpPr>
          <p:nvPr/>
        </p:nvSpPr>
        <p:spPr bwMode="auto">
          <a:xfrm>
            <a:off x="381000" y="914400"/>
            <a:ext cx="8229600" cy="3649663"/>
          </a:xfrm>
          <a:prstGeom prst="rect">
            <a:avLst/>
          </a:prstGeom>
          <a:noFill/>
          <a:ln w="9525">
            <a:noFill/>
            <a:miter lim="800000"/>
            <a:headEnd/>
            <a:tailEnd/>
          </a:ln>
        </p:spPr>
        <p:txBody>
          <a:bodyPr>
            <a:spAutoFit/>
          </a:bodyPr>
          <a:lstStyle/>
          <a:p>
            <a:pPr marL="457200" indent="-457200">
              <a:spcBef>
                <a:spcPct val="50000"/>
              </a:spcBef>
            </a:pPr>
            <a:endParaRPr lang="en-US" sz="2000" b="0" dirty="0">
              <a:solidFill>
                <a:schemeClr val="tx1"/>
              </a:solidFill>
              <a:cs typeface="Times New Roman" pitchFamily="18" charset="0"/>
            </a:endParaRPr>
          </a:p>
          <a:p>
            <a:pPr marL="457200" indent="-457200">
              <a:spcBef>
                <a:spcPct val="50000"/>
              </a:spcBef>
              <a:buFontTx/>
              <a:buChar char="•"/>
            </a:pPr>
            <a:r>
              <a:rPr lang="en-US" sz="1600" dirty="0">
                <a:solidFill>
                  <a:schemeClr val="tx1"/>
                </a:solidFill>
                <a:cs typeface="Times New Roman" pitchFamily="18" charset="0"/>
              </a:rPr>
              <a:t> </a:t>
            </a:r>
            <a:r>
              <a:rPr lang="en-US" sz="1600" b="1" i="0" dirty="0">
                <a:solidFill>
                  <a:schemeClr val="tx1"/>
                </a:solidFill>
                <a:cs typeface="Times New Roman" pitchFamily="18" charset="0"/>
              </a:rPr>
              <a:t>The concept of Automation Framework Targets:</a:t>
            </a:r>
          </a:p>
          <a:p>
            <a:pPr marL="457200" indent="-457200">
              <a:spcBef>
                <a:spcPct val="50000"/>
              </a:spcBef>
            </a:pPr>
            <a:endParaRPr lang="en-US" sz="1600" dirty="0">
              <a:solidFill>
                <a:schemeClr val="tx1"/>
              </a:solidFill>
              <a:cs typeface="Times New Roman" pitchFamily="18" charset="0"/>
            </a:endParaRPr>
          </a:p>
          <a:p>
            <a:pPr marL="914400" lvl="1" indent="-457200">
              <a:spcBef>
                <a:spcPct val="50000"/>
              </a:spcBef>
              <a:buFontTx/>
              <a:buAutoNum type="arabicPeriod"/>
            </a:pPr>
            <a:r>
              <a:rPr lang="en-US" sz="1600" b="0" dirty="0">
                <a:solidFill>
                  <a:schemeClr val="tx1"/>
                </a:solidFill>
                <a:cs typeface="Times New Roman" pitchFamily="18" charset="0"/>
              </a:rPr>
              <a:t>Design that enhances the outcome of code scripted</a:t>
            </a:r>
          </a:p>
          <a:p>
            <a:pPr marL="914400" lvl="1" indent="-457200">
              <a:spcBef>
                <a:spcPct val="50000"/>
              </a:spcBef>
              <a:buFontTx/>
              <a:buAutoNum type="arabicPeriod"/>
            </a:pPr>
            <a:r>
              <a:rPr lang="en-US" sz="1600" b="0" dirty="0">
                <a:solidFill>
                  <a:schemeClr val="tx1"/>
                </a:solidFill>
                <a:cs typeface="Times New Roman" pitchFamily="18" charset="0"/>
              </a:rPr>
              <a:t>Faster test scripts generation</a:t>
            </a:r>
          </a:p>
          <a:p>
            <a:pPr marL="914400" lvl="1" indent="-457200">
              <a:spcBef>
                <a:spcPct val="50000"/>
              </a:spcBef>
              <a:buFontTx/>
              <a:buAutoNum type="arabicPeriod"/>
            </a:pPr>
            <a:r>
              <a:rPr lang="en-US" sz="1600" b="0" dirty="0">
                <a:solidFill>
                  <a:schemeClr val="tx1"/>
                </a:solidFill>
                <a:cs typeface="Times New Roman" pitchFamily="18" charset="0"/>
              </a:rPr>
              <a:t>Longer Automation code life</a:t>
            </a:r>
          </a:p>
          <a:p>
            <a:pPr marL="914400" lvl="1" indent="-457200">
              <a:spcBef>
                <a:spcPct val="50000"/>
              </a:spcBef>
              <a:buFontTx/>
              <a:buAutoNum type="arabicPeriod"/>
            </a:pPr>
            <a:r>
              <a:rPr lang="en-US" sz="1600" b="0" dirty="0">
                <a:solidFill>
                  <a:schemeClr val="tx1"/>
                </a:solidFill>
                <a:cs typeface="Times New Roman" pitchFamily="18" charset="0"/>
              </a:rPr>
              <a:t>Ease of maintenance</a:t>
            </a:r>
          </a:p>
          <a:p>
            <a:pPr marL="914400" lvl="1" indent="-457200">
              <a:spcBef>
                <a:spcPct val="50000"/>
              </a:spcBef>
              <a:buFontTx/>
              <a:buAutoNum type="arabicPeriod"/>
            </a:pPr>
            <a:r>
              <a:rPr lang="en-US" sz="1600" b="0" dirty="0">
                <a:solidFill>
                  <a:schemeClr val="tx1"/>
                </a:solidFill>
                <a:cs typeface="Times New Roman" pitchFamily="18" charset="0"/>
              </a:rPr>
              <a:t>Reusability of test code</a:t>
            </a:r>
          </a:p>
          <a:p>
            <a:pPr marL="914400" lvl="1" indent="-457200">
              <a:spcBef>
                <a:spcPct val="50000"/>
              </a:spcBef>
              <a:buFontTx/>
              <a:buAutoNum type="arabicPeriod"/>
            </a:pPr>
            <a:r>
              <a:rPr lang="en-US" sz="1600" b="0" dirty="0">
                <a:solidFill>
                  <a:schemeClr val="tx1"/>
                </a:solidFill>
                <a:cs typeface="Times New Roman" pitchFamily="18" charset="0"/>
              </a:rPr>
              <a:t>Supports software migration</a:t>
            </a:r>
          </a:p>
          <a:p>
            <a:pPr marL="914400" lvl="1" indent="-457200">
              <a:spcBef>
                <a:spcPct val="50000"/>
              </a:spcBef>
              <a:buFontTx/>
              <a:buAutoNum type="arabicPeriod"/>
            </a:pPr>
            <a:endParaRPr lang="en-US" sz="1400" b="0" dirty="0">
              <a:solidFill>
                <a:schemeClr val="tx1"/>
              </a:solidFill>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a:bodyPr>
          <a:lstStyle/>
          <a:p>
            <a:pPr eaLnBrk="1" hangingPunct="1"/>
            <a:r>
              <a:rPr lang="en-US" b="0" dirty="0" smtClean="0">
                <a:solidFill>
                  <a:schemeClr val="tx1"/>
                </a:solidFill>
              </a:rPr>
              <a:t>Factors influencing Framework Design</a:t>
            </a:r>
          </a:p>
        </p:txBody>
      </p:sp>
      <p:graphicFrame>
        <p:nvGraphicFramePr>
          <p:cNvPr id="2050" name="Object 53"/>
          <p:cNvGraphicFramePr>
            <a:graphicFrameLocks noChangeAspect="1"/>
          </p:cNvGraphicFramePr>
          <p:nvPr>
            <p:ph sz="half" idx="1"/>
          </p:nvPr>
        </p:nvGraphicFramePr>
        <p:xfrm>
          <a:off x="3821113" y="1143000"/>
          <a:ext cx="1504950" cy="1371600"/>
        </p:xfrm>
        <a:graphic>
          <a:graphicData uri="http://schemas.openxmlformats.org/presentationml/2006/ole">
            <p:oleObj spid="_x0000_s109570" name="Visio" r:id="rId4" imgW="2745943" imgH="2501798" progId="">
              <p:embed/>
            </p:oleObj>
          </a:graphicData>
        </a:graphic>
      </p:graphicFrame>
      <p:graphicFrame>
        <p:nvGraphicFramePr>
          <p:cNvPr id="355377" name="Group 49"/>
          <p:cNvGraphicFramePr>
            <a:graphicFrameLocks noGrp="1"/>
          </p:cNvGraphicFramePr>
          <p:nvPr>
            <p:ph sz="half" idx="2"/>
          </p:nvPr>
        </p:nvGraphicFramePr>
        <p:xfrm>
          <a:off x="381000" y="2667000"/>
          <a:ext cx="8534400" cy="3124203"/>
        </p:xfrm>
        <a:graphic>
          <a:graphicData uri="http://schemas.openxmlformats.org/drawingml/2006/table">
            <a:tbl>
              <a:tblPr/>
              <a:tblGrid>
                <a:gridCol w="1208088"/>
                <a:gridCol w="3625850"/>
                <a:gridCol w="3700462"/>
              </a:tblGrid>
              <a:tr h="4206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400" b="0" i="0" u="none" strike="noStrike" cap="none" normalizeH="0" baseline="0" smtClean="0">
                        <a:ln>
                          <a:noFill/>
                        </a:ln>
                        <a:solidFill>
                          <a:srgbClr val="000000"/>
                        </a:solidFill>
                        <a:effectLst/>
                        <a:latin typeface="Trebuchet MS"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400" b="1" i="0" u="none" strike="noStrike" cap="none" normalizeH="0" baseline="0" smtClean="0">
                          <a:ln>
                            <a:noFill/>
                          </a:ln>
                          <a:solidFill>
                            <a:srgbClr val="000000"/>
                          </a:solidFill>
                          <a:effectLst/>
                          <a:latin typeface="Trebuchet MS" pitchFamily="34" charset="0"/>
                        </a:rPr>
                        <a:t>Factor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150000"/>
                        <a:buFontTx/>
                        <a:buNone/>
                        <a:tabLst/>
                      </a:pPr>
                      <a:r>
                        <a:rPr kumimoji="0" lang="en-US" sz="1400" b="1" i="0" u="none" strike="noStrike" cap="none" normalizeH="0" baseline="0" smtClean="0">
                          <a:ln>
                            <a:noFill/>
                          </a:ln>
                          <a:solidFill>
                            <a:srgbClr val="000000"/>
                          </a:solidFill>
                          <a:effectLst/>
                          <a:latin typeface="Trebuchet MS" pitchFamily="34" charset="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27025">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Type of Automation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UI Automation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Software or tool to 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“AB” UI Automation Tool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Application Under Test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Multi-browser Web application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Expected automation life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“X” Years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Level of Reporting required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To the utmost details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Multiple language 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“N” Languages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Time available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“Y” Months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Factor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End Users / Automation executors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rgbClr val="000000"/>
                          </a:solidFill>
                          <a:effectLst/>
                          <a:latin typeface="Trebuchet MS" pitchFamily="34" charset="0"/>
                        </a:rPr>
                        <a:t>Manual Testers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b="0" dirty="0" smtClean="0">
                <a:solidFill>
                  <a:schemeClr val="tx1"/>
                </a:solidFill>
              </a:rPr>
              <a:t>Before we start?</a:t>
            </a:r>
          </a:p>
        </p:txBody>
      </p:sp>
      <p:sp>
        <p:nvSpPr>
          <p:cNvPr id="19459" name="Text Box 48"/>
          <p:cNvSpPr txBox="1">
            <a:spLocks noChangeArrowheads="1"/>
          </p:cNvSpPr>
          <p:nvPr/>
        </p:nvSpPr>
        <p:spPr bwMode="auto">
          <a:xfrm>
            <a:off x="304800" y="990600"/>
            <a:ext cx="8610600" cy="4003675"/>
          </a:xfrm>
          <a:prstGeom prst="rect">
            <a:avLst/>
          </a:prstGeom>
          <a:noFill/>
          <a:ln w="9525">
            <a:noFill/>
            <a:miter lim="800000"/>
            <a:headEnd/>
            <a:tailEnd/>
          </a:ln>
        </p:spPr>
        <p:txBody>
          <a:bodyPr>
            <a:spAutoFit/>
          </a:bodyPr>
          <a:lstStyle/>
          <a:p>
            <a:pPr marL="457200" indent="-457200">
              <a:spcBef>
                <a:spcPct val="50000"/>
              </a:spcBef>
              <a:buFontTx/>
              <a:buChar char="•"/>
            </a:pPr>
            <a:r>
              <a:rPr lang="en-US" sz="1600" b="1" dirty="0">
                <a:solidFill>
                  <a:schemeClr val="tx1"/>
                </a:solidFill>
                <a:cs typeface="Times New Roman" pitchFamily="18" charset="0"/>
              </a:rPr>
              <a:t>Factors 1 to 4 are the core and they are mostly the deciding factors of how your automation framework goes further.</a:t>
            </a:r>
          </a:p>
          <a:p>
            <a:pPr marL="457200" indent="-457200" algn="just">
              <a:lnSpc>
                <a:spcPct val="150000"/>
              </a:lnSpc>
              <a:spcBef>
                <a:spcPct val="50000"/>
              </a:spcBef>
              <a:buFontTx/>
              <a:buChar char="•"/>
            </a:pPr>
            <a:r>
              <a:rPr lang="en-US" sz="1600" b="1" dirty="0">
                <a:solidFill>
                  <a:schemeClr val="tx1"/>
                </a:solidFill>
                <a:cs typeface="Times New Roman" pitchFamily="18" charset="0"/>
              </a:rPr>
              <a:t>Consider the example: (Factor 1 – UI Automation)</a:t>
            </a:r>
          </a:p>
          <a:p>
            <a:pPr marL="914400" lvl="1" indent="-457200" algn="just">
              <a:lnSpc>
                <a:spcPct val="150000"/>
              </a:lnSpc>
              <a:spcBef>
                <a:spcPct val="50000"/>
              </a:spcBef>
              <a:buFont typeface="Wingdings" pitchFamily="2" charset="2"/>
              <a:buChar char="Ø"/>
            </a:pPr>
            <a:r>
              <a:rPr lang="en-US" sz="1600" b="0" dirty="0">
                <a:solidFill>
                  <a:schemeClr val="tx1"/>
                </a:solidFill>
                <a:cs typeface="Times New Roman" pitchFamily="18" charset="0"/>
              </a:rPr>
              <a:t>Factors 3 (AUT) and 4 (Automation Life Time) forms the base for choosing Factor 2 (Software or Tool)</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If Factor 4 is very short duration, then Factor 2 would suffice a Record/Playback tool</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Factor 3 decides what Software or tool would be better for the application	</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If Factor 3 (AUT) changes to Win application – most probably Factor 2 might change.</a:t>
            </a:r>
          </a:p>
          <a:p>
            <a:pPr marL="457200" indent="-457200" algn="just">
              <a:lnSpc>
                <a:spcPct val="150000"/>
              </a:lnSpc>
              <a:spcBef>
                <a:spcPct val="50000"/>
              </a:spcBef>
              <a:buFontTx/>
              <a:buChar char="•"/>
            </a:pPr>
            <a:r>
              <a:rPr lang="en-US" sz="1600" b="1" dirty="0">
                <a:solidFill>
                  <a:schemeClr val="tx1"/>
                </a:solidFill>
                <a:cs typeface="Times New Roman" pitchFamily="18" charset="0"/>
              </a:rPr>
              <a:t>Good Design/Framework – Have easily pluggable components.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b="0" dirty="0" smtClean="0">
                <a:solidFill>
                  <a:schemeClr val="tx1"/>
                </a:solidFill>
              </a:rPr>
              <a:t>Steps in Framework Design</a:t>
            </a:r>
          </a:p>
        </p:txBody>
      </p:sp>
      <p:sp>
        <p:nvSpPr>
          <p:cNvPr id="20483" name="Text Box 4"/>
          <p:cNvSpPr txBox="1">
            <a:spLocks noChangeArrowheads="1"/>
          </p:cNvSpPr>
          <p:nvPr/>
        </p:nvSpPr>
        <p:spPr bwMode="auto">
          <a:xfrm>
            <a:off x="304800" y="990600"/>
            <a:ext cx="8610600" cy="4049713"/>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1600" b="1" dirty="0">
                <a:solidFill>
                  <a:schemeClr val="tx1"/>
                </a:solidFill>
                <a:cs typeface="Times New Roman" pitchFamily="18" charset="0"/>
              </a:rPr>
              <a:t>Component 1: Object Model</a:t>
            </a:r>
          </a:p>
          <a:p>
            <a:pPr marL="457200" indent="-457200" algn="just">
              <a:spcBef>
                <a:spcPct val="50000"/>
              </a:spcBef>
            </a:pPr>
            <a:endParaRPr lang="en-US" sz="1600" dirty="0">
              <a:solidFill>
                <a:schemeClr val="tx1"/>
              </a:solidFill>
              <a:cs typeface="Times New Roman" pitchFamily="18" charset="0"/>
            </a:endParaRPr>
          </a:p>
          <a:p>
            <a:pPr marL="914400" lvl="1" indent="-457200" algn="just">
              <a:spcBef>
                <a:spcPct val="50000"/>
              </a:spcBef>
              <a:buFont typeface="Wingdings" pitchFamily="2" charset="2"/>
              <a:buChar char="Ø"/>
            </a:pPr>
            <a:r>
              <a:rPr lang="en-US" sz="1600" b="1" dirty="0">
                <a:solidFill>
                  <a:schemeClr val="tx1"/>
                </a:solidFill>
                <a:cs typeface="Times New Roman" pitchFamily="18" charset="0"/>
              </a:rPr>
              <a:t>Define a object Model of AUT</a:t>
            </a:r>
          </a:p>
          <a:p>
            <a:pPr marL="1371600" lvl="2" indent="-457200" algn="just">
              <a:spcBef>
                <a:spcPct val="50000"/>
              </a:spcBef>
              <a:buFont typeface="Wingdings" pitchFamily="2" charset="2"/>
              <a:buAutoNum type="arabicPeriod"/>
            </a:pPr>
            <a:r>
              <a:rPr lang="en-US" sz="1600" b="0" dirty="0">
                <a:solidFill>
                  <a:schemeClr val="tx1"/>
                </a:solidFill>
                <a:cs typeface="Times New Roman" pitchFamily="18" charset="0"/>
              </a:rPr>
              <a:t>Logical hierarchical representation of all UI Pages of the application</a:t>
            </a:r>
          </a:p>
          <a:p>
            <a:pPr marL="1371600" lvl="2" indent="-457200" algn="just">
              <a:spcBef>
                <a:spcPct val="50000"/>
              </a:spcBef>
              <a:buFont typeface="Wingdings" pitchFamily="2" charset="2"/>
              <a:buAutoNum type="arabicPeriod"/>
            </a:pPr>
            <a:r>
              <a:rPr lang="en-US" sz="1600" b="0" dirty="0">
                <a:solidFill>
                  <a:schemeClr val="tx1"/>
                </a:solidFill>
                <a:cs typeface="Times New Roman" pitchFamily="18" charset="0"/>
              </a:rPr>
              <a:t>Apply oops concepts (like inheritance) for a better design</a:t>
            </a:r>
          </a:p>
          <a:p>
            <a:pPr marL="1371600" lvl="2" indent="-457200" algn="just">
              <a:spcBef>
                <a:spcPct val="50000"/>
              </a:spcBef>
              <a:buFont typeface="Wingdings" pitchFamily="2" charset="2"/>
              <a:buAutoNum type="arabicPeriod"/>
            </a:pPr>
            <a:r>
              <a:rPr lang="en-US" sz="1600" b="0" dirty="0">
                <a:solidFill>
                  <a:schemeClr val="tx1"/>
                </a:solidFill>
                <a:cs typeface="Times New Roman" pitchFamily="18" charset="0"/>
              </a:rPr>
              <a:t>All UI elements in each page are to be defined.</a:t>
            </a:r>
          </a:p>
          <a:p>
            <a:pPr marL="1371600" lvl="2" indent="-457200" algn="just">
              <a:spcBef>
                <a:spcPct val="50000"/>
              </a:spcBef>
              <a:buFont typeface="Wingdings" pitchFamily="2" charset="2"/>
              <a:buNone/>
            </a:pPr>
            <a:endParaRPr lang="en-US" sz="1600" b="0" dirty="0">
              <a:solidFill>
                <a:schemeClr val="tx1"/>
              </a:solidFill>
              <a:cs typeface="Times New Roman" pitchFamily="18" charset="0"/>
            </a:endParaRPr>
          </a:p>
          <a:p>
            <a:pPr marL="914400" lvl="1" indent="-457200" algn="just">
              <a:spcBef>
                <a:spcPct val="50000"/>
              </a:spcBef>
              <a:buFont typeface="Wingdings" pitchFamily="2" charset="2"/>
              <a:buChar char="Ø"/>
            </a:pPr>
            <a:r>
              <a:rPr lang="en-US" sz="1600" b="1" u="sng" dirty="0">
                <a:solidFill>
                  <a:schemeClr val="tx1"/>
                </a:solidFill>
                <a:cs typeface="Times New Roman" pitchFamily="18" charset="0"/>
              </a:rPr>
              <a:t>Note </a:t>
            </a:r>
            <a:r>
              <a:rPr lang="en-US" sz="1600" b="1" dirty="0">
                <a:solidFill>
                  <a:schemeClr val="tx1"/>
                </a:solidFill>
                <a:cs typeface="Times New Roman" pitchFamily="18" charset="0"/>
              </a:rPr>
              <a:t>– “Oops Concepts”</a:t>
            </a:r>
          </a:p>
          <a:p>
            <a:pPr marL="914400" lvl="1" indent="-457200" algn="just">
              <a:spcBef>
                <a:spcPct val="50000"/>
              </a:spcBef>
              <a:buFont typeface="Wingdings" pitchFamily="2" charset="2"/>
              <a:buNone/>
            </a:pPr>
            <a:r>
              <a:rPr lang="en-US" sz="1600" b="0" dirty="0">
                <a:solidFill>
                  <a:schemeClr val="tx1"/>
                </a:solidFill>
                <a:cs typeface="Times New Roman" pitchFamily="18" charset="0"/>
              </a:rPr>
              <a:t>	In JPMC Project - a generic function as written for clicking the “</a:t>
            </a:r>
            <a:r>
              <a:rPr lang="en-US" sz="1600" b="0" dirty="0" err="1">
                <a:solidFill>
                  <a:schemeClr val="tx1"/>
                </a:solidFill>
                <a:cs typeface="Times New Roman" pitchFamily="18" charset="0"/>
              </a:rPr>
              <a:t>WebButton</a:t>
            </a:r>
            <a:r>
              <a:rPr lang="en-US" sz="1600" b="0" dirty="0">
                <a:solidFill>
                  <a:schemeClr val="tx1"/>
                </a:solidFill>
                <a:cs typeface="Times New Roman" pitchFamily="18" charset="0"/>
              </a:rPr>
              <a:t>”,</a:t>
            </a:r>
          </a:p>
          <a:p>
            <a:pPr marL="914400" lvl="1" indent="-457200" algn="just">
              <a:spcBef>
                <a:spcPct val="50000"/>
              </a:spcBef>
              <a:buFont typeface="Wingdings" pitchFamily="2" charset="2"/>
              <a:buNone/>
            </a:pPr>
            <a:r>
              <a:rPr lang="en-US" sz="1600" b="0" dirty="0">
                <a:solidFill>
                  <a:schemeClr val="tx1"/>
                </a:solidFill>
                <a:cs typeface="Times New Roman" pitchFamily="18" charset="0"/>
              </a:rPr>
              <a:t>	and function called in request  by calling the function and passing the “</a:t>
            </a:r>
            <a:r>
              <a:rPr lang="en-US" sz="1600" dirty="0">
                <a:solidFill>
                  <a:schemeClr val="tx1"/>
                </a:solidFill>
                <a:cs typeface="Times New Roman" pitchFamily="18" charset="0"/>
              </a:rPr>
              <a:t>Button </a:t>
            </a:r>
          </a:p>
          <a:p>
            <a:pPr marL="1371600" lvl="2" indent="-457200" algn="just">
              <a:spcBef>
                <a:spcPct val="50000"/>
              </a:spcBef>
              <a:buFont typeface="Wingdings" pitchFamily="2" charset="2"/>
              <a:buNone/>
            </a:pPr>
            <a:r>
              <a:rPr lang="en-US" sz="1600" dirty="0">
                <a:solidFill>
                  <a:schemeClr val="tx1"/>
                </a:solidFill>
                <a:cs typeface="Times New Roman" pitchFamily="18" charset="0"/>
              </a:rPr>
              <a:t>Name” </a:t>
            </a:r>
            <a:r>
              <a:rPr lang="en-US" sz="1600" b="0" dirty="0">
                <a:solidFill>
                  <a:schemeClr val="tx1"/>
                </a:solidFill>
                <a:cs typeface="Times New Roman" pitchFamily="18" charset="0"/>
              </a:rPr>
              <a:t>as a parameter.</a:t>
            </a:r>
            <a:r>
              <a:rPr lang="en-US" b="0" dirty="0">
                <a:solidFill>
                  <a:schemeClr val="tx1"/>
                </a:solidFill>
                <a:cs typeface="Times New Roman" pitchFamily="18"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b="0" dirty="0" smtClean="0">
                <a:solidFill>
                  <a:schemeClr val="tx1"/>
                </a:solidFill>
              </a:rPr>
              <a:t>Steps in Framework Design</a:t>
            </a:r>
          </a:p>
        </p:txBody>
      </p:sp>
      <p:graphicFrame>
        <p:nvGraphicFramePr>
          <p:cNvPr id="3074" name="Object 5"/>
          <p:cNvGraphicFramePr>
            <a:graphicFrameLocks noChangeAspect="1"/>
          </p:cNvGraphicFramePr>
          <p:nvPr>
            <p:ph sz="half" idx="1"/>
          </p:nvPr>
        </p:nvGraphicFramePr>
        <p:xfrm>
          <a:off x="2633472" y="3297301"/>
          <a:ext cx="4037013" cy="2576513"/>
        </p:xfrm>
        <a:graphic>
          <a:graphicData uri="http://schemas.openxmlformats.org/presentationml/2006/ole">
            <p:oleObj spid="_x0000_s110594" name="Visio" r:id="rId4" imgW="6066739" imgH="3872179" progId="">
              <p:embed/>
            </p:oleObj>
          </a:graphicData>
        </a:graphic>
      </p:graphicFrame>
      <p:sp>
        <p:nvSpPr>
          <p:cNvPr id="3076" name="Text Box 4"/>
          <p:cNvSpPr txBox="1">
            <a:spLocks noChangeArrowheads="1"/>
          </p:cNvSpPr>
          <p:nvPr/>
        </p:nvSpPr>
        <p:spPr bwMode="auto">
          <a:xfrm>
            <a:off x="457200" y="1066800"/>
            <a:ext cx="8382000" cy="1925638"/>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1600" b="1" dirty="0">
                <a:solidFill>
                  <a:schemeClr val="tx1"/>
                </a:solidFill>
                <a:cs typeface="Times New Roman" pitchFamily="18" charset="0"/>
              </a:rPr>
              <a:t>Component 2: Automation Library</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Develop reusable code (Function and Methods) for common functionalities that span across pages into library.</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These methods uses the UI elements in Object model.</a:t>
            </a:r>
          </a:p>
          <a:p>
            <a:pPr marL="914400" lvl="1" indent="-457200" algn="just">
              <a:spcBef>
                <a:spcPct val="50000"/>
              </a:spcBef>
              <a:buFont typeface="Wingdings" pitchFamily="2" charset="2"/>
              <a:buChar char="Ø"/>
            </a:pPr>
            <a:r>
              <a:rPr lang="en-US" sz="1600" b="0" dirty="0">
                <a:solidFill>
                  <a:schemeClr val="tx1"/>
                </a:solidFill>
                <a:cs typeface="Times New Roman" pitchFamily="18" charset="0"/>
              </a:rPr>
              <a:t>Methods like Launch application, wait methods, database read/write methods, scenarios like creating a User, Item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rtus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txDef>
      <a:spPr>
        <a:noFill/>
      </a:spPr>
      <a:bodyPr wrap="square" rtlCol="0">
        <a:spAutoFit/>
      </a:bodyPr>
      <a:lstStyle>
        <a:defPPr algn="l">
          <a:defRPr i="0" dirty="0" err="1" smtClean="0">
            <a:solidFill>
              <a:schemeClr val="tx1"/>
            </a:solidFill>
            <a:latin typeface="+mn-lt"/>
          </a:defRPr>
        </a:defPPr>
      </a:lstStyle>
    </a:tx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75CE9E57E52F458DB1C7BF0FCA4710" ma:contentTypeVersion="0" ma:contentTypeDescription="Create a new document." ma:contentTypeScope="" ma:versionID="71d2b2eef781c6df151beb17825a1c5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85D3B79-4F21-427C-B768-2E5DB9DCE758}">
  <ds:schemaRefs>
    <ds:schemaRef ds:uri="http://schemas.microsoft.com/sharepoint/v3/contenttype/forms"/>
  </ds:schemaRefs>
</ds:datastoreItem>
</file>

<file path=customXml/itemProps2.xml><?xml version="1.0" encoding="utf-8"?>
<ds:datastoreItem xmlns:ds="http://schemas.openxmlformats.org/officeDocument/2006/customXml" ds:itemID="{A517332C-5A73-4960-B121-9D5AB00B9154}">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0C26F9DE-0ADA-4995-8955-2865B2F9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4476</TotalTime>
  <Words>1749</Words>
  <Application>Microsoft Office PowerPoint</Application>
  <PresentationFormat>On-screen Show (4:3)</PresentationFormat>
  <Paragraphs>312</Paragraphs>
  <Slides>32</Slides>
  <Notes>32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Virtusa Template</vt:lpstr>
      <vt:lpstr>Visio</vt:lpstr>
      <vt:lpstr>Document</vt:lpstr>
      <vt:lpstr>Slide 1</vt:lpstr>
      <vt:lpstr>Agenda </vt:lpstr>
      <vt:lpstr>Slide 3</vt:lpstr>
      <vt:lpstr>What’s an Automation Framework?</vt:lpstr>
      <vt:lpstr>What’s an Automation Framework?</vt:lpstr>
      <vt:lpstr>Factors influencing Framework Design</vt:lpstr>
      <vt:lpstr>Before we start?</vt:lpstr>
      <vt:lpstr>Steps in Framework Design</vt:lpstr>
      <vt:lpstr>Steps in Framework Design</vt:lpstr>
      <vt:lpstr>Steps in Framework Design</vt:lpstr>
      <vt:lpstr>Steps in Framework Design</vt:lpstr>
      <vt:lpstr>Steps in Framework Design</vt:lpstr>
      <vt:lpstr>Steps in Framework Design</vt:lpstr>
      <vt:lpstr>Steps in Framework Design</vt:lpstr>
      <vt:lpstr>Steps in Framework Design</vt:lpstr>
      <vt:lpstr>Steps in Framework Design</vt:lpstr>
      <vt:lpstr>Framework Architecture</vt:lpstr>
      <vt:lpstr>Framework Architecture</vt:lpstr>
      <vt:lpstr>Framework Architecture</vt:lpstr>
      <vt:lpstr>Different Types of Framework</vt:lpstr>
      <vt:lpstr>Different Types of Framework</vt:lpstr>
      <vt:lpstr>Different Types of Framework</vt:lpstr>
      <vt:lpstr>Different Types of Framework</vt:lpstr>
      <vt:lpstr>Different Types of Framework</vt:lpstr>
      <vt:lpstr>Different Types of Framework</vt:lpstr>
      <vt:lpstr>Different Types of Framework</vt:lpstr>
      <vt:lpstr>Exercise - Case Study on designing Framework for demo application</vt:lpstr>
      <vt:lpstr>Exercise - Case Study on designing Framework for demo application</vt:lpstr>
      <vt:lpstr>Exercise - Case Study on designing Framework for demo application</vt:lpstr>
      <vt:lpstr>Exercise - Case Study on designing Framework for demo application</vt:lpstr>
      <vt:lpstr>Exercise - Case Study on designing Framework for demo application</vt:lpstr>
      <vt:lpstr>Slide 32</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&lt;Author&gt;</dc:creator>
  <cp:lastModifiedBy>mrifa</cp:lastModifiedBy>
  <cp:revision>833</cp:revision>
  <dcterms:created xsi:type="dcterms:W3CDTF">2006-08-30T12:12:53Z</dcterms:created>
  <dcterms:modified xsi:type="dcterms:W3CDTF">2011-03-08T11:33:48Z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ies>
</file>