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wmf" ContentType="image/x-wmf"/>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507" r:id="rId2"/>
    <p:sldId id="509" r:id="rId3"/>
    <p:sldId id="510" r:id="rId4"/>
    <p:sldId id="511" r:id="rId5"/>
    <p:sldId id="513" r:id="rId6"/>
    <p:sldId id="514" r:id="rId7"/>
    <p:sldId id="515" r:id="rId8"/>
    <p:sldId id="516" r:id="rId9"/>
    <p:sldId id="517" r:id="rId10"/>
    <p:sldId id="518" r:id="rId11"/>
    <p:sldId id="520" r:id="rId12"/>
    <p:sldId id="521" r:id="rId13"/>
    <p:sldId id="522" r:id="rId14"/>
    <p:sldId id="523" r:id="rId15"/>
    <p:sldId id="258" r:id="rId16"/>
  </p:sldIdLst>
  <p:sldSz cx="9144000" cy="6858000" type="screen4x3"/>
  <p:notesSz cx="6662738" cy="9906000"/>
  <p:defaultTextStyle>
    <a:defPPr>
      <a:defRPr lang="en-US"/>
    </a:defPPr>
    <a:lvl1pPr algn="l" rtl="0" fontAlgn="base">
      <a:spcBef>
        <a:spcPct val="0"/>
      </a:spcBef>
      <a:spcAft>
        <a:spcPct val="0"/>
      </a:spcAft>
      <a:defRPr kern="1200">
        <a:solidFill>
          <a:schemeClr val="tx1"/>
        </a:solidFill>
        <a:latin typeface="Trebuchet MS" pitchFamily="34" charset="0"/>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F200"/>
    <a:srgbClr val="63C81E"/>
    <a:srgbClr val="99CC00"/>
    <a:srgbClr val="FFFF00"/>
    <a:srgbClr val="00FFFF"/>
    <a:srgbClr val="808080"/>
    <a:srgbClr val="CCFFFF"/>
    <a:srgbClr val="0066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8" autoAdjust="0"/>
    <p:restoredTop sz="92416" autoAdjust="0"/>
  </p:normalViewPr>
  <p:slideViewPr>
    <p:cSldViewPr>
      <p:cViewPr>
        <p:scale>
          <a:sx n="73" d="100"/>
          <a:sy n="73" d="100"/>
        </p:scale>
        <p:origin x="-1206" y="-12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1854" y="-90"/>
      </p:cViewPr>
      <p:guideLst>
        <p:guide orient="horz" pos="3121"/>
        <p:guide pos="2099"/>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bwMode="auto">
          <a:xfrm>
            <a:off x="0" y="0"/>
            <a:ext cx="2886075" cy="495300"/>
          </a:xfrm>
          <a:prstGeom prst="rect">
            <a:avLst/>
          </a:prstGeom>
          <a:noFill/>
          <a:ln w="9525">
            <a:noFill/>
            <a:miter lim="800000"/>
            <a:headEnd/>
            <a:tailEnd/>
          </a:ln>
          <a:effectLst/>
        </p:spPr>
        <p:txBody>
          <a:bodyPr vert="horz" wrap="square" lIns="91102" tIns="45551" rIns="91102" bIns="45551" numCol="1" anchor="t" anchorCtr="0" compatLnSpc="1">
            <a:prstTxWarp prst="textNoShape">
              <a:avLst/>
            </a:prstTxWarp>
          </a:bodyPr>
          <a:lstStyle>
            <a:lvl1pPr>
              <a:defRPr sz="1200" b="0"/>
            </a:lvl1pPr>
          </a:lstStyle>
          <a:p>
            <a:pPr>
              <a:defRPr/>
            </a:pPr>
            <a:endParaRPr lang="en-US" dirty="0"/>
          </a:p>
        </p:txBody>
      </p:sp>
      <p:sp>
        <p:nvSpPr>
          <p:cNvPr id="224259" name="Rectangle 3"/>
          <p:cNvSpPr>
            <a:spLocks noGrp="1" noChangeArrowheads="1"/>
          </p:cNvSpPr>
          <p:nvPr>
            <p:ph type="dt" sz="quarter" idx="1"/>
          </p:nvPr>
        </p:nvSpPr>
        <p:spPr bwMode="auto">
          <a:xfrm>
            <a:off x="3775075" y="0"/>
            <a:ext cx="2886075" cy="495300"/>
          </a:xfrm>
          <a:prstGeom prst="rect">
            <a:avLst/>
          </a:prstGeom>
          <a:noFill/>
          <a:ln w="9525">
            <a:noFill/>
            <a:miter lim="800000"/>
            <a:headEnd/>
            <a:tailEnd/>
          </a:ln>
          <a:effectLst/>
        </p:spPr>
        <p:txBody>
          <a:bodyPr vert="horz" wrap="square" lIns="91102" tIns="45551" rIns="91102" bIns="45551" numCol="1" anchor="t" anchorCtr="0" compatLnSpc="1">
            <a:prstTxWarp prst="textNoShape">
              <a:avLst/>
            </a:prstTxWarp>
          </a:bodyPr>
          <a:lstStyle>
            <a:lvl1pPr algn="r">
              <a:defRPr sz="1200" b="0"/>
            </a:lvl1pPr>
          </a:lstStyle>
          <a:p>
            <a:pPr>
              <a:defRPr/>
            </a:pPr>
            <a:endParaRPr lang="en-US" dirty="0"/>
          </a:p>
        </p:txBody>
      </p:sp>
      <p:sp>
        <p:nvSpPr>
          <p:cNvPr id="224260" name="Rectangle 4"/>
          <p:cNvSpPr>
            <a:spLocks noGrp="1" noChangeArrowheads="1"/>
          </p:cNvSpPr>
          <p:nvPr>
            <p:ph type="ftr" sz="quarter" idx="2"/>
          </p:nvPr>
        </p:nvSpPr>
        <p:spPr bwMode="auto">
          <a:xfrm>
            <a:off x="0" y="9409113"/>
            <a:ext cx="2886075" cy="495300"/>
          </a:xfrm>
          <a:prstGeom prst="rect">
            <a:avLst/>
          </a:prstGeom>
          <a:noFill/>
          <a:ln w="9525">
            <a:noFill/>
            <a:miter lim="800000"/>
            <a:headEnd/>
            <a:tailEnd/>
          </a:ln>
          <a:effectLst/>
        </p:spPr>
        <p:txBody>
          <a:bodyPr vert="horz" wrap="square" lIns="91102" tIns="45551" rIns="91102" bIns="45551" numCol="1" anchor="b" anchorCtr="0" compatLnSpc="1">
            <a:prstTxWarp prst="textNoShape">
              <a:avLst/>
            </a:prstTxWarp>
          </a:bodyPr>
          <a:lstStyle>
            <a:lvl1pPr>
              <a:defRPr sz="1200" b="0"/>
            </a:lvl1pPr>
          </a:lstStyle>
          <a:p>
            <a:pPr>
              <a:defRPr/>
            </a:pPr>
            <a:r>
              <a:rPr lang="en-US" dirty="0"/>
              <a:t>As of 06/05/2007</a:t>
            </a:r>
          </a:p>
        </p:txBody>
      </p:sp>
      <p:sp>
        <p:nvSpPr>
          <p:cNvPr id="224261" name="Rectangle 5"/>
          <p:cNvSpPr>
            <a:spLocks noGrp="1" noChangeArrowheads="1"/>
          </p:cNvSpPr>
          <p:nvPr>
            <p:ph type="sldNum" sz="quarter" idx="3"/>
          </p:nvPr>
        </p:nvSpPr>
        <p:spPr bwMode="auto">
          <a:xfrm>
            <a:off x="3775075" y="9409113"/>
            <a:ext cx="2886075" cy="495300"/>
          </a:xfrm>
          <a:prstGeom prst="rect">
            <a:avLst/>
          </a:prstGeom>
          <a:noFill/>
          <a:ln w="9525">
            <a:noFill/>
            <a:miter lim="800000"/>
            <a:headEnd/>
            <a:tailEnd/>
          </a:ln>
          <a:effectLst/>
        </p:spPr>
        <p:txBody>
          <a:bodyPr vert="horz" wrap="square" lIns="91102" tIns="45551" rIns="91102" bIns="45551" numCol="1" anchor="b" anchorCtr="0" compatLnSpc="1">
            <a:prstTxWarp prst="textNoShape">
              <a:avLst/>
            </a:prstTxWarp>
          </a:bodyPr>
          <a:lstStyle>
            <a:lvl1pPr algn="r">
              <a:defRPr sz="1200" b="0"/>
            </a:lvl1pPr>
          </a:lstStyle>
          <a:p>
            <a:pPr>
              <a:defRPr/>
            </a:pPr>
            <a:fld id="{EC41B6F5-258D-45C3-A3E8-58056F35334D}"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886075" cy="495300"/>
          </a:xfrm>
          <a:prstGeom prst="rect">
            <a:avLst/>
          </a:prstGeom>
          <a:noFill/>
          <a:ln w="9525">
            <a:noFill/>
            <a:miter lim="800000"/>
            <a:headEnd/>
            <a:tailEnd/>
          </a:ln>
          <a:effectLst/>
        </p:spPr>
        <p:txBody>
          <a:bodyPr vert="horz" wrap="square" lIns="91102" tIns="45551" rIns="91102" bIns="45551" numCol="1" anchor="t" anchorCtr="0" compatLnSpc="1">
            <a:prstTxWarp prst="textNoShape">
              <a:avLst/>
            </a:prstTxWarp>
          </a:bodyPr>
          <a:lstStyle>
            <a:lvl1pPr>
              <a:defRPr sz="1200" b="0"/>
            </a:lvl1pPr>
          </a:lstStyle>
          <a:p>
            <a:pPr>
              <a:defRPr/>
            </a:pPr>
            <a:endParaRPr lang="en-US" dirty="0"/>
          </a:p>
        </p:txBody>
      </p:sp>
      <p:sp>
        <p:nvSpPr>
          <p:cNvPr id="9219" name="Rectangle 3"/>
          <p:cNvSpPr>
            <a:spLocks noGrp="1" noChangeArrowheads="1"/>
          </p:cNvSpPr>
          <p:nvPr>
            <p:ph type="dt" idx="1"/>
          </p:nvPr>
        </p:nvSpPr>
        <p:spPr bwMode="auto">
          <a:xfrm>
            <a:off x="3775075" y="0"/>
            <a:ext cx="2886075" cy="495300"/>
          </a:xfrm>
          <a:prstGeom prst="rect">
            <a:avLst/>
          </a:prstGeom>
          <a:noFill/>
          <a:ln w="9525">
            <a:noFill/>
            <a:miter lim="800000"/>
            <a:headEnd/>
            <a:tailEnd/>
          </a:ln>
          <a:effectLst/>
        </p:spPr>
        <p:txBody>
          <a:bodyPr vert="horz" wrap="square" lIns="91102" tIns="45551" rIns="91102" bIns="45551" numCol="1" anchor="t" anchorCtr="0" compatLnSpc="1">
            <a:prstTxWarp prst="textNoShape">
              <a:avLst/>
            </a:prstTxWarp>
          </a:bodyPr>
          <a:lstStyle>
            <a:lvl1pPr algn="r">
              <a:defRPr sz="1200" b="0"/>
            </a:lvl1pPr>
          </a:lstStyle>
          <a:p>
            <a:pPr>
              <a:defRPr/>
            </a:pPr>
            <a:endParaRPr lang="en-US" dirty="0"/>
          </a:p>
        </p:txBody>
      </p:sp>
      <p:sp>
        <p:nvSpPr>
          <p:cNvPr id="12292" name="Rectangle 4"/>
          <p:cNvSpPr>
            <a:spLocks noGrp="1" noRot="1" noChangeAspect="1" noChangeArrowheads="1" noTextEdit="1"/>
          </p:cNvSpPr>
          <p:nvPr>
            <p:ph type="sldImg" idx="2"/>
          </p:nvPr>
        </p:nvSpPr>
        <p:spPr bwMode="auto">
          <a:xfrm>
            <a:off x="855663" y="742950"/>
            <a:ext cx="4953000" cy="37147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65163" y="4705350"/>
            <a:ext cx="5332412" cy="4457700"/>
          </a:xfrm>
          <a:prstGeom prst="rect">
            <a:avLst/>
          </a:prstGeom>
          <a:noFill/>
          <a:ln w="9525">
            <a:noFill/>
            <a:miter lim="800000"/>
            <a:headEnd/>
            <a:tailEnd/>
          </a:ln>
          <a:effectLst/>
        </p:spPr>
        <p:txBody>
          <a:bodyPr vert="horz" wrap="square" lIns="91102" tIns="45551" rIns="91102" bIns="455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409113"/>
            <a:ext cx="2886075" cy="495300"/>
          </a:xfrm>
          <a:prstGeom prst="rect">
            <a:avLst/>
          </a:prstGeom>
          <a:noFill/>
          <a:ln w="9525">
            <a:noFill/>
            <a:miter lim="800000"/>
            <a:headEnd/>
            <a:tailEnd/>
          </a:ln>
          <a:effectLst/>
        </p:spPr>
        <p:txBody>
          <a:bodyPr vert="horz" wrap="square" lIns="91102" tIns="45551" rIns="91102" bIns="45551" numCol="1" anchor="b" anchorCtr="0" compatLnSpc="1">
            <a:prstTxWarp prst="textNoShape">
              <a:avLst/>
            </a:prstTxWarp>
          </a:bodyPr>
          <a:lstStyle>
            <a:lvl1pPr>
              <a:defRPr sz="1200" b="0"/>
            </a:lvl1pPr>
          </a:lstStyle>
          <a:p>
            <a:pPr>
              <a:defRPr/>
            </a:pPr>
            <a:r>
              <a:rPr lang="en-US" dirty="0"/>
              <a:t>As of 06/05/2007As o</a:t>
            </a:r>
          </a:p>
        </p:txBody>
      </p:sp>
      <p:sp>
        <p:nvSpPr>
          <p:cNvPr id="9223" name="Rectangle 7"/>
          <p:cNvSpPr>
            <a:spLocks noGrp="1" noChangeArrowheads="1"/>
          </p:cNvSpPr>
          <p:nvPr>
            <p:ph type="sldNum" sz="quarter" idx="5"/>
          </p:nvPr>
        </p:nvSpPr>
        <p:spPr bwMode="auto">
          <a:xfrm>
            <a:off x="3775075" y="9409113"/>
            <a:ext cx="2886075" cy="495300"/>
          </a:xfrm>
          <a:prstGeom prst="rect">
            <a:avLst/>
          </a:prstGeom>
          <a:noFill/>
          <a:ln w="9525">
            <a:noFill/>
            <a:miter lim="800000"/>
            <a:headEnd/>
            <a:tailEnd/>
          </a:ln>
          <a:effectLst/>
        </p:spPr>
        <p:txBody>
          <a:bodyPr vert="horz" wrap="square" lIns="91102" tIns="45551" rIns="91102" bIns="45551" numCol="1" anchor="b" anchorCtr="0" compatLnSpc="1">
            <a:prstTxWarp prst="textNoShape">
              <a:avLst/>
            </a:prstTxWarp>
          </a:bodyPr>
          <a:lstStyle>
            <a:lvl1pPr algn="r">
              <a:defRPr sz="1200" b="0"/>
            </a:lvl1pPr>
          </a:lstStyle>
          <a:p>
            <a:pPr>
              <a:defRPr/>
            </a:pPr>
            <a:fld id="{BBEE176C-89EC-4EEE-8BE4-DB6BF8D4AABB}" type="slidenum">
              <a:rPr lang="en-US"/>
              <a:pPr>
                <a:defRPr/>
              </a:pPr>
              <a:t>‹#›</a:t>
            </a:fld>
            <a:endParaRPr lang="en-US"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As of 06/05/2007As o</a:t>
            </a:r>
            <a:endParaRPr lang="en-US" dirty="0"/>
          </a:p>
        </p:txBody>
      </p:sp>
      <p:sp>
        <p:nvSpPr>
          <p:cNvPr id="5" name="Slide Number Placeholder 4"/>
          <p:cNvSpPr>
            <a:spLocks noGrp="1"/>
          </p:cNvSpPr>
          <p:nvPr>
            <p:ph type="sldNum" sz="quarter" idx="11"/>
          </p:nvPr>
        </p:nvSpPr>
        <p:spPr/>
        <p:txBody>
          <a:bodyPr/>
          <a:lstStyle/>
          <a:p>
            <a:pPr>
              <a:defRPr/>
            </a:pPr>
            <a:fld id="{BBEE176C-89EC-4EEE-8BE4-DB6BF8D4AABB}"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ftr" sz="quarter" idx="4"/>
          </p:nvPr>
        </p:nvSpPr>
        <p:spPr>
          <a:noFill/>
        </p:spPr>
        <p:txBody>
          <a:bodyPr/>
          <a:lstStyle/>
          <a:p>
            <a:r>
              <a:rPr lang="en-US" dirty="0" smtClean="0"/>
              <a:t>As of 06/05/2007As o</a:t>
            </a:r>
          </a:p>
        </p:txBody>
      </p:sp>
      <p:sp>
        <p:nvSpPr>
          <p:cNvPr id="16387" name="Rectangle 2"/>
          <p:cNvSpPr>
            <a:spLocks noGrp="1" noRot="1" noChangeAspect="1" noChangeArrowheads="1" noTextEdit="1"/>
          </p:cNvSpPr>
          <p:nvPr>
            <p:ph type="sldImg"/>
          </p:nvPr>
        </p:nvSpPr>
        <p:spPr>
          <a:xfrm>
            <a:off x="812800" y="720725"/>
            <a:ext cx="5003800" cy="3752850"/>
          </a:xfrm>
          <a:ln/>
        </p:spPr>
      </p:sp>
      <p:sp>
        <p:nvSpPr>
          <p:cNvPr id="16388" name="Rectangle 3"/>
          <p:cNvSpPr>
            <a:spLocks noGrp="1" noChangeArrowheads="1"/>
          </p:cNvSpPr>
          <p:nvPr>
            <p:ph type="body" idx="1"/>
          </p:nvPr>
        </p:nvSpPr>
        <p:spPr>
          <a:xfrm>
            <a:off x="863600" y="4714875"/>
            <a:ext cx="4897438" cy="4473575"/>
          </a:xfrm>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1152525" y="4791075"/>
            <a:ext cx="6454775" cy="619125"/>
          </a:xfrm>
        </p:spPr>
        <p:txBody>
          <a:bodyPr lIns="0" tIns="0" rIns="0" bIns="0"/>
          <a:lstStyle>
            <a:lvl1pPr marL="0" indent="0" algn="ctr">
              <a:defRPr sz="2800">
                <a:solidFill>
                  <a:schemeClr val="tx1"/>
                </a:solidFill>
              </a:defRPr>
            </a:lvl1pPr>
          </a:lstStyle>
          <a:p>
            <a:endParaRPr lang="de-DE"/>
          </a:p>
        </p:txBody>
      </p:sp>
      <p:sp>
        <p:nvSpPr>
          <p:cNvPr id="5124" name="Rectangle 4"/>
          <p:cNvSpPr>
            <a:spLocks noGrp="1" noChangeArrowheads="1"/>
          </p:cNvSpPr>
          <p:nvPr>
            <p:ph type="ctrTitle"/>
          </p:nvPr>
        </p:nvSpPr>
        <p:spPr bwMode="auto">
          <a:xfrm>
            <a:off x="1152525" y="3733800"/>
            <a:ext cx="6454775" cy="762000"/>
          </a:xfrm>
        </p:spPr>
        <p:txBody>
          <a:bodyPr lIns="0" tIns="0" rIns="0" bIns="0"/>
          <a:lstStyle>
            <a:lvl1pPr algn="ctr">
              <a:defRPr sz="3200">
                <a:solidFill>
                  <a:schemeClr val="tx1"/>
                </a:solidFill>
              </a:defRPr>
            </a:lvl1pPr>
          </a:lstStyle>
          <a:p>
            <a:endParaRPr lang="de-DE" dirty="0"/>
          </a:p>
        </p:txBody>
      </p:sp>
      <p:pic>
        <p:nvPicPr>
          <p:cNvPr id="5" name="Picture 12" descr="main banner.wmf"/>
          <p:cNvPicPr>
            <a:picLocks noChangeAspect="1"/>
          </p:cNvPicPr>
          <p:nvPr userDrawn="1"/>
        </p:nvPicPr>
        <p:blipFill>
          <a:blip r:embed="rId2" cstate="print"/>
          <a:srcRect/>
          <a:stretch>
            <a:fillRect/>
          </a:stretch>
        </p:blipFill>
        <p:spPr bwMode="auto">
          <a:xfrm>
            <a:off x="-373063" y="-860425"/>
            <a:ext cx="9928226" cy="31956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2400" y="152400"/>
            <a:ext cx="88392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960438"/>
            <a:ext cx="8839200" cy="5135562"/>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960438"/>
            <a:ext cx="8839200" cy="249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2400" y="3603625"/>
            <a:ext cx="8839200" cy="2492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960438"/>
            <a:ext cx="4343400"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960438"/>
            <a:ext cx="4343400" cy="5135562"/>
          </a:xfrm>
        </p:spPr>
        <p:txBody>
          <a:bodyPr/>
          <a:lstStyle/>
          <a:p>
            <a:pPr lvl="0"/>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960438"/>
            <a:ext cx="43434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60438"/>
            <a:ext cx="43434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nner page"/>
          <p:cNvPicPr>
            <a:picLocks noChangeAspect="1" noChangeArrowheads="1"/>
          </p:cNvPicPr>
          <p:nvPr/>
        </p:nvPicPr>
        <p:blipFill>
          <a:blip r:embed="rId17" cstate="print"/>
          <a:srcRect/>
          <a:stretch>
            <a:fillRect/>
          </a:stretch>
        </p:blipFill>
        <p:spPr bwMode="auto">
          <a:xfrm>
            <a:off x="0" y="0"/>
            <a:ext cx="9144000" cy="68595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27" name="Rectangle 4"/>
          <p:cNvSpPr>
            <a:spLocks noGrp="1" noChangeArrowheads="1"/>
          </p:cNvSpPr>
          <p:nvPr>
            <p:ph type="title"/>
          </p:nvPr>
        </p:nvSpPr>
        <p:spPr bwMode="white">
          <a:xfrm>
            <a:off x="457200" y="152400"/>
            <a:ext cx="82296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5"/>
          <p:cNvSpPr>
            <a:spLocks noGrp="1" noChangeArrowheads="1"/>
          </p:cNvSpPr>
          <p:nvPr>
            <p:ph type="body" idx="1"/>
          </p:nvPr>
        </p:nvSpPr>
        <p:spPr bwMode="auto">
          <a:xfrm>
            <a:off x="152400" y="960438"/>
            <a:ext cx="8839200" cy="5135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Text Box 6"/>
          <p:cNvSpPr txBox="1">
            <a:spLocks noChangeArrowheads="1"/>
          </p:cNvSpPr>
          <p:nvPr/>
        </p:nvSpPr>
        <p:spPr bwMode="auto">
          <a:xfrm>
            <a:off x="80963" y="6543675"/>
            <a:ext cx="352425" cy="238125"/>
          </a:xfrm>
          <a:prstGeom prst="rect">
            <a:avLst/>
          </a:prstGeom>
          <a:solidFill>
            <a:srgbClr val="000064"/>
          </a:solidFill>
          <a:ln w="9525">
            <a:solidFill>
              <a:srgbClr val="FFFFFF"/>
            </a:solidFill>
            <a:miter lim="800000"/>
            <a:headEnd/>
            <a:tailEnd/>
          </a:ln>
          <a:effectLst/>
        </p:spPr>
        <p:txBody>
          <a:bodyPr anchor="ctr" anchorCtr="1">
            <a:spAutoFit/>
          </a:bodyPr>
          <a:lstStyle/>
          <a:p>
            <a:pPr algn="ctr" eaLnBrk="0" hangingPunct="0">
              <a:spcBef>
                <a:spcPct val="50000"/>
              </a:spcBef>
              <a:defRPr/>
            </a:pPr>
            <a:fld id="{6DC239F4-F59A-4DFE-8E2E-CCEF65A87425}" type="slidenum">
              <a:rPr lang="en-US" sz="900" b="1">
                <a:solidFill>
                  <a:srgbClr val="FFFFFF"/>
                </a:solidFill>
              </a:rPr>
              <a:pPr algn="ctr" eaLnBrk="0" hangingPunct="0">
                <a:spcBef>
                  <a:spcPct val="50000"/>
                </a:spcBef>
                <a:defRPr/>
              </a:pPr>
              <a:t>‹#›</a:t>
            </a:fld>
            <a:endParaRPr lang="en-US" sz="900" b="1" dirty="0">
              <a:solidFill>
                <a:srgbClr val="FFFFFF"/>
              </a:solidFill>
            </a:endParaRPr>
          </a:p>
        </p:txBody>
      </p:sp>
      <p:pic>
        <p:nvPicPr>
          <p:cNvPr id="10" name="Picture 6" descr="logo.wmf"/>
          <p:cNvPicPr>
            <a:picLocks noChangeAspect="1"/>
          </p:cNvPicPr>
          <p:nvPr/>
        </p:nvPicPr>
        <p:blipFill>
          <a:blip r:embed="rId18" cstate="print"/>
          <a:srcRect/>
          <a:stretch>
            <a:fillRect/>
          </a:stretch>
        </p:blipFill>
        <p:spPr bwMode="auto">
          <a:xfrm>
            <a:off x="7339148" y="6183085"/>
            <a:ext cx="1786829" cy="609600"/>
          </a:xfrm>
          <a:prstGeom prst="rect">
            <a:avLst/>
          </a:prstGeom>
          <a:solidFill>
            <a:schemeClr val="bg1"/>
          </a:solid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22" r:id="rId1"/>
    <p:sldLayoutId id="2147484407" r:id="rId2"/>
    <p:sldLayoutId id="2147484408" r:id="rId3"/>
    <p:sldLayoutId id="2147484409" r:id="rId4"/>
    <p:sldLayoutId id="2147484410" r:id="rId5"/>
    <p:sldLayoutId id="2147484411" r:id="rId6"/>
    <p:sldLayoutId id="2147484412" r:id="rId7"/>
    <p:sldLayoutId id="2147484413" r:id="rId8"/>
    <p:sldLayoutId id="2147484414" r:id="rId9"/>
    <p:sldLayoutId id="2147484415" r:id="rId10"/>
    <p:sldLayoutId id="2147484416" r:id="rId11"/>
    <p:sldLayoutId id="2147484417" r:id="rId12"/>
    <p:sldLayoutId id="2147484418" r:id="rId13"/>
    <p:sldLayoutId id="2147484419" r:id="rId14"/>
    <p:sldLayoutId id="2147484420" r:id="rId15"/>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Trebuchet MS" pitchFamily="34" charset="0"/>
        </a:defRPr>
      </a:lvl2pPr>
      <a:lvl3pPr algn="l" rtl="0" eaLnBrk="0" fontAlgn="base" hangingPunct="0">
        <a:spcBef>
          <a:spcPct val="0"/>
        </a:spcBef>
        <a:spcAft>
          <a:spcPct val="0"/>
        </a:spcAft>
        <a:defRPr sz="2800" b="1">
          <a:solidFill>
            <a:schemeClr val="bg1"/>
          </a:solidFill>
          <a:latin typeface="Trebuchet MS" pitchFamily="34" charset="0"/>
        </a:defRPr>
      </a:lvl3pPr>
      <a:lvl4pPr algn="l" rtl="0" eaLnBrk="0" fontAlgn="base" hangingPunct="0">
        <a:spcBef>
          <a:spcPct val="0"/>
        </a:spcBef>
        <a:spcAft>
          <a:spcPct val="0"/>
        </a:spcAft>
        <a:defRPr sz="2800" b="1">
          <a:solidFill>
            <a:schemeClr val="bg1"/>
          </a:solidFill>
          <a:latin typeface="Trebuchet MS" pitchFamily="34" charset="0"/>
        </a:defRPr>
      </a:lvl4pPr>
      <a:lvl5pPr algn="l" rtl="0" eaLnBrk="0" fontAlgn="base" hangingPunct="0">
        <a:spcBef>
          <a:spcPct val="0"/>
        </a:spcBef>
        <a:spcAft>
          <a:spcPct val="0"/>
        </a:spcAft>
        <a:defRPr sz="2800" b="1">
          <a:solidFill>
            <a:schemeClr val="bg1"/>
          </a:solidFill>
          <a:latin typeface="Trebuchet MS" pitchFamily="34" charset="0"/>
        </a:defRPr>
      </a:lvl5pPr>
      <a:lvl6pPr marL="457200" algn="l" rtl="0" fontAlgn="base">
        <a:spcBef>
          <a:spcPct val="0"/>
        </a:spcBef>
        <a:spcAft>
          <a:spcPct val="0"/>
        </a:spcAft>
        <a:defRPr sz="2800" b="1">
          <a:solidFill>
            <a:schemeClr val="bg1"/>
          </a:solidFill>
          <a:latin typeface="Trebuchet MS" pitchFamily="34" charset="0"/>
        </a:defRPr>
      </a:lvl6pPr>
      <a:lvl7pPr marL="914400" algn="l" rtl="0" fontAlgn="base">
        <a:spcBef>
          <a:spcPct val="0"/>
        </a:spcBef>
        <a:spcAft>
          <a:spcPct val="0"/>
        </a:spcAft>
        <a:defRPr sz="2800" b="1">
          <a:solidFill>
            <a:schemeClr val="bg1"/>
          </a:solidFill>
          <a:latin typeface="Trebuchet MS" pitchFamily="34" charset="0"/>
        </a:defRPr>
      </a:lvl7pPr>
      <a:lvl8pPr marL="1371600" algn="l" rtl="0" fontAlgn="base">
        <a:spcBef>
          <a:spcPct val="0"/>
        </a:spcBef>
        <a:spcAft>
          <a:spcPct val="0"/>
        </a:spcAft>
        <a:defRPr sz="2800" b="1">
          <a:solidFill>
            <a:schemeClr val="bg1"/>
          </a:solidFill>
          <a:latin typeface="Trebuchet MS" pitchFamily="34" charset="0"/>
        </a:defRPr>
      </a:lvl8pPr>
      <a:lvl9pPr marL="1828800" algn="l" rtl="0" fontAlgn="base">
        <a:spcBef>
          <a:spcPct val="0"/>
        </a:spcBef>
        <a:spcAft>
          <a:spcPct val="0"/>
        </a:spcAft>
        <a:defRPr sz="2800" b="1">
          <a:solidFill>
            <a:schemeClr val="bg1"/>
          </a:solidFill>
          <a:latin typeface="Trebuchet MS" pitchFamily="34" charset="0"/>
        </a:defRPr>
      </a:lvl9pPr>
    </p:titleStyle>
    <p:bodyStyle>
      <a:lvl1pPr marL="342900" indent="-342900" algn="l" rtl="0" eaLnBrk="0" fontAlgn="base" hangingPunct="0">
        <a:spcBef>
          <a:spcPct val="20000"/>
        </a:spcBef>
        <a:spcAft>
          <a:spcPct val="0"/>
        </a:spcAft>
        <a:buClr>
          <a:srgbClr val="FF9900"/>
        </a:buClr>
        <a:buSzPct val="150000"/>
        <a:buChar char="•"/>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FF9900"/>
        </a:buClr>
        <a:buSzPct val="125000"/>
        <a:buChar char="•"/>
        <a:defRPr sz="2000">
          <a:solidFill>
            <a:srgbClr val="000000"/>
          </a:solidFill>
          <a:latin typeface="+mn-lt"/>
        </a:defRPr>
      </a:lvl2pPr>
      <a:lvl3pPr marL="1143000" indent="-228600" algn="l" rtl="0" eaLnBrk="0" fontAlgn="base" hangingPunct="0">
        <a:spcBef>
          <a:spcPct val="20000"/>
        </a:spcBef>
        <a:spcAft>
          <a:spcPct val="0"/>
        </a:spcAft>
        <a:buClr>
          <a:srgbClr val="FF9900"/>
        </a:buClr>
        <a:buChar char="•"/>
        <a:defRPr sz="2400">
          <a:solidFill>
            <a:srgbClr val="000000"/>
          </a:solidFill>
          <a:latin typeface="+mn-lt"/>
        </a:defRPr>
      </a:lvl3pPr>
      <a:lvl4pPr marL="1600200" indent="-228600" algn="l" rtl="0" eaLnBrk="0" fontAlgn="base" hangingPunct="0">
        <a:spcBef>
          <a:spcPct val="20000"/>
        </a:spcBef>
        <a:spcAft>
          <a:spcPct val="0"/>
        </a:spcAft>
        <a:buClr>
          <a:srgbClr val="FF9900"/>
        </a:buClr>
        <a:buFont typeface="Trebuchet MS" pitchFamily="34" charset="0"/>
        <a:buChar char="–"/>
        <a:defRPr sz="2000">
          <a:solidFill>
            <a:srgbClr val="000000"/>
          </a:solidFill>
          <a:latin typeface="+mn-lt"/>
        </a:defRPr>
      </a:lvl4pPr>
      <a:lvl5pPr marL="2057400" indent="-228600" algn="l" rtl="0" eaLnBrk="0" fontAlgn="base" hangingPunct="0">
        <a:spcBef>
          <a:spcPct val="20000"/>
        </a:spcBef>
        <a:spcAft>
          <a:spcPct val="0"/>
        </a:spcAft>
        <a:buClr>
          <a:srgbClr val="FF9900"/>
        </a:buClr>
        <a:buFont typeface="Trebuchet MS" pitchFamily="34" charset="0"/>
        <a:buChar char="»"/>
        <a:defRPr sz="2000">
          <a:solidFill>
            <a:srgbClr val="000000"/>
          </a:solidFill>
          <a:latin typeface="+mn-lt"/>
        </a:defRPr>
      </a:lvl5pPr>
      <a:lvl6pPr marL="2514600"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2971800"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429000"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3886200"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Office_Word_Document2.docx"/><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Excel_97-2003_Worksheet3.xl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609600" y="4114800"/>
            <a:ext cx="8229600" cy="533400"/>
          </a:xfrm>
        </p:spPr>
        <p:txBody>
          <a:bodyPr/>
          <a:lstStyle/>
          <a:p>
            <a:pPr algn="ctr"/>
            <a:r>
              <a:rPr lang="en-US" sz="2400" dirty="0" smtClean="0">
                <a:solidFill>
                  <a:schemeClr val="tx1"/>
                </a:solidFill>
              </a:rPr>
              <a:t>Financial Essentials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Financial Health</a:t>
            </a:r>
            <a:endParaRPr lang="en-US" dirty="0"/>
          </a:p>
        </p:txBody>
      </p:sp>
      <p:sp>
        <p:nvSpPr>
          <p:cNvPr id="3" name="Content Placeholder 2"/>
          <p:cNvSpPr>
            <a:spLocks noGrp="1"/>
          </p:cNvSpPr>
          <p:nvPr>
            <p:ph idx="1"/>
          </p:nvPr>
        </p:nvSpPr>
        <p:spPr/>
        <p:txBody>
          <a:bodyPr/>
          <a:lstStyle/>
          <a:p>
            <a:pPr>
              <a:buNone/>
            </a:pPr>
            <a:r>
              <a:rPr lang="en-US" sz="1600" b="1" dirty="0" smtClean="0"/>
              <a:t>3. Leverage ratios</a:t>
            </a:r>
          </a:p>
          <a:p>
            <a:endParaRPr lang="en-US" sz="1600" b="1" dirty="0" smtClean="0"/>
          </a:p>
          <a:p>
            <a:pPr lvl="1"/>
            <a:r>
              <a:rPr lang="en-US" sz="1200" dirty="0" smtClean="0"/>
              <a:t>Leverage has to do with a company's debt structure: the greater the component of long-term debt in the overall debt structure, the greater the </a:t>
            </a:r>
            <a:r>
              <a:rPr lang="en-US" sz="1200" b="1" dirty="0" smtClean="0"/>
              <a:t>financial leverage</a:t>
            </a:r>
            <a:r>
              <a:rPr lang="en-US" sz="1200" dirty="0" smtClean="0"/>
              <a:t>. The following measures help you determine whether your company's level of debt is appropriate and assess its ability to pay the interest on its debts. </a:t>
            </a:r>
            <a:endParaRPr lang="en-US" sz="1200" dirty="0" smtClean="0"/>
          </a:p>
          <a:p>
            <a:pPr lvl="1"/>
            <a:endParaRPr lang="en-US" sz="1200" dirty="0" smtClean="0"/>
          </a:p>
          <a:p>
            <a:pPr lvl="1"/>
            <a:r>
              <a:rPr lang="en-US" sz="1200" b="1" dirty="0" smtClean="0"/>
              <a:t>Interest coverage</a:t>
            </a:r>
            <a:r>
              <a:rPr lang="en-US" sz="1200" dirty="0" smtClean="0"/>
              <a:t>: This measures a company's margin of safety: how many times over the company can make its interest payments. To calculate interest coverage, divide earnings before interest and taxes by the interest expense. </a:t>
            </a:r>
            <a:endParaRPr lang="en-US" sz="1200" dirty="0" smtClean="0"/>
          </a:p>
          <a:p>
            <a:pPr lvl="1"/>
            <a:endParaRPr lang="en-US" sz="1200" dirty="0" smtClean="0"/>
          </a:p>
          <a:p>
            <a:pPr lvl="1"/>
            <a:r>
              <a:rPr lang="en-US" sz="1200" b="1" dirty="0" smtClean="0"/>
              <a:t>Debt to equity</a:t>
            </a:r>
            <a:r>
              <a:rPr lang="en-US" sz="1200" dirty="0" smtClean="0"/>
              <a:t>: This measure provides a description of how well the company is making use of borrowed money to enhance the return on owner's equity. To calculate the debt-to-equity ratio, divide total debt (long-term debt plus short-term debt plus current maturities) by total shareholders' equity. </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Valuation</a:t>
            </a:r>
            <a:endParaRPr lang="en-US" dirty="0"/>
          </a:p>
        </p:txBody>
      </p:sp>
      <p:sp>
        <p:nvSpPr>
          <p:cNvPr id="3" name="Content Placeholder 2"/>
          <p:cNvSpPr>
            <a:spLocks noGrp="1"/>
          </p:cNvSpPr>
          <p:nvPr>
            <p:ph idx="1"/>
          </p:nvPr>
        </p:nvSpPr>
        <p:spPr>
          <a:xfrm>
            <a:off x="0" y="533400"/>
            <a:ext cx="8839200" cy="5135562"/>
          </a:xfrm>
        </p:spPr>
        <p:txBody>
          <a:bodyPr/>
          <a:lstStyle/>
          <a:p>
            <a:pPr>
              <a:buNone/>
            </a:pPr>
            <a:endParaRPr lang="en-US" sz="1600" dirty="0" smtClean="0"/>
          </a:p>
          <a:p>
            <a:pPr>
              <a:buNone/>
            </a:pPr>
            <a:r>
              <a:rPr lang="en-US" sz="1600" dirty="0" smtClean="0"/>
              <a:t>      Wall </a:t>
            </a:r>
            <a:r>
              <a:rPr lang="en-US" sz="1600" dirty="0" smtClean="0"/>
              <a:t>Street investors and stock analysts scrutinize a company's financial statements and stock performance carefully in order to arrive at what they believe to be a realistic estimate of that company's value. Since a share of stock denotes ownership of a part of the company, analysts are interested in knowing whether the market price of that share is a good deal relative to the underlying value of the piece of the company the share represents. </a:t>
            </a:r>
            <a:r>
              <a:rPr lang="en-US" sz="1600" dirty="0" smtClean="0"/>
              <a:t> Wall Street uses various means of valuation, that is, of assessing a company's financial performance in relation to its stock price.</a:t>
            </a:r>
          </a:p>
          <a:p>
            <a:pPr>
              <a:buNone/>
            </a:pPr>
            <a:endParaRPr lang="en-US" sz="1600" dirty="0" smtClean="0"/>
          </a:p>
          <a:p>
            <a:pPr lvl="1"/>
            <a:r>
              <a:rPr lang="en-US" sz="1200" b="1" dirty="0" smtClean="0"/>
              <a:t>Earnings </a:t>
            </a:r>
            <a:r>
              <a:rPr lang="en-US" sz="1200" b="1" dirty="0" smtClean="0"/>
              <a:t>per share (EPS)</a:t>
            </a:r>
            <a:r>
              <a:rPr lang="en-US" sz="1200" dirty="0" smtClean="0"/>
              <a:t>: EPS equals net income divided by the number of shares outstanding. This is one of the most commonly watched indicators of a company's financial performance. If it falls, it will likely take the stock's price down with it. </a:t>
            </a:r>
            <a:br>
              <a:rPr lang="en-US" sz="1200" dirty="0" smtClean="0"/>
            </a:br>
            <a:endParaRPr lang="en-US" sz="1200" dirty="0" smtClean="0"/>
          </a:p>
          <a:p>
            <a:pPr lvl="1"/>
            <a:r>
              <a:rPr lang="en-US" sz="1200" b="1" dirty="0" smtClean="0"/>
              <a:t>Price-to-earnings ratio (PE)</a:t>
            </a:r>
            <a:r>
              <a:rPr lang="en-US" sz="1200" dirty="0" smtClean="0"/>
              <a:t>: The PE ratio is the current price of a share of stock divided by the previous 12 months' earnings per share. It is a common measure of how cheap or expensive a stock is, relative to earnings. </a:t>
            </a:r>
            <a:br>
              <a:rPr lang="en-US" sz="1200" dirty="0" smtClean="0"/>
            </a:br>
            <a:endParaRPr lang="en-US" sz="1200" dirty="0" smtClean="0"/>
          </a:p>
          <a:p>
            <a:pPr lvl="1"/>
            <a:r>
              <a:rPr lang="en-US" sz="1200" b="1" dirty="0" smtClean="0"/>
              <a:t>Price-to-book ratio</a:t>
            </a:r>
            <a:r>
              <a:rPr lang="en-US" sz="1200" dirty="0" smtClean="0"/>
              <a:t>: This ratio is the current market price of a share of stock divided by a stock's book value per share. (To calculate the book value, subtract the preferred stock total from total equities, and then divide the result by the number of shares outstanding.) </a:t>
            </a:r>
            <a:br>
              <a:rPr lang="en-US" sz="1200" dirty="0" smtClean="0"/>
            </a:br>
            <a:endParaRPr lang="en-US" sz="1200" dirty="0" smtClean="0"/>
          </a:p>
          <a:p>
            <a:pPr lvl="1"/>
            <a:r>
              <a:rPr lang="en-US" sz="1200" b="1" dirty="0" smtClean="0"/>
              <a:t>Growth indicators</a:t>
            </a:r>
            <a:r>
              <a:rPr lang="en-US" sz="1200" dirty="0" smtClean="0"/>
              <a:t>: Growth measures can tell a great deal about financial health. A company's growth allows it to provide increasing returns to its shareholders, and to provide opportunities for new and existing employees. The number of years over which you should measure growth will depend on the business cycle of the industry the company is in. A one-year growth figure for an oil company—an industry that typically has long business cycles—probably doesn't tell you very much. But a strong one-year growth figure for an Internet company would be significant. Common measures of growth include sales growth, profitability growth, and growth in earnings per share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Process</a:t>
            </a:r>
            <a:endParaRPr lang="en-US" dirty="0"/>
          </a:p>
        </p:txBody>
      </p:sp>
      <p:sp>
        <p:nvSpPr>
          <p:cNvPr id="3" name="Content Placeholder 2"/>
          <p:cNvSpPr>
            <a:spLocks noGrp="1"/>
          </p:cNvSpPr>
          <p:nvPr>
            <p:ph idx="1"/>
          </p:nvPr>
        </p:nvSpPr>
        <p:spPr/>
        <p:txBody>
          <a:bodyPr/>
          <a:lstStyle/>
          <a:p>
            <a:r>
              <a:rPr lang="en-US" sz="1600" dirty="0" smtClean="0"/>
              <a:t>A budget is a blueprint for achieving specific goals. Your unit's budget is part of your company's overall strategy. To create a useful budget, you need to understand your company's strategy. </a:t>
            </a:r>
            <a:endParaRPr lang="en-US" sz="1600" dirty="0" smtClean="0"/>
          </a:p>
          <a:p>
            <a:pPr lvl="1"/>
            <a:r>
              <a:rPr lang="en-US" sz="1600" b="1" dirty="0" smtClean="0"/>
              <a:t>Watch </a:t>
            </a:r>
            <a:r>
              <a:rPr lang="en-US" sz="1600" b="1" dirty="0" smtClean="0"/>
              <a:t>the overall economic picture</a:t>
            </a:r>
            <a:r>
              <a:rPr lang="en-US" sz="1600" dirty="0" smtClean="0"/>
              <a:t>. Companies follow different strategies during booms and recessions. Listen to colleagues' views on the economy and make your own observations. Are you deluged by résumés or is good help hard to find? Are prices rising or falling?</a:t>
            </a:r>
          </a:p>
          <a:p>
            <a:pPr lvl="1"/>
            <a:r>
              <a:rPr lang="en-US" sz="1600" b="1" dirty="0" smtClean="0"/>
              <a:t>Stay on top of industry trends</a:t>
            </a:r>
            <a:r>
              <a:rPr lang="en-US" sz="1600" dirty="0" smtClean="0"/>
              <a:t>. Even when the economy is booming, some sectors are going bust; your budget will need to reflect that reality.</a:t>
            </a:r>
          </a:p>
          <a:p>
            <a:pPr lvl="1"/>
            <a:r>
              <a:rPr lang="en-US" sz="1600" b="1" dirty="0" smtClean="0"/>
              <a:t>Steep yourself in company values</a:t>
            </a:r>
            <a:r>
              <a:rPr lang="en-US" sz="1600" dirty="0" smtClean="0"/>
              <a:t>. Every company has a culture. The best companies make every decision with those values in mind. Suppose your budget calls for a cut in the company's contribution to health care plans. If that's against the company's culture, your proposal will be rejected even before it has a chance to be read.</a:t>
            </a:r>
          </a:p>
          <a:p>
            <a:pPr lvl="1"/>
            <a:r>
              <a:rPr lang="en-US" sz="1600" b="1" dirty="0" smtClean="0"/>
              <a:t>Conduct </a:t>
            </a:r>
            <a:r>
              <a:rPr lang="en-US" sz="1600" b="1" i="1" dirty="0" smtClean="0"/>
              <a:t>SWOT</a:t>
            </a:r>
            <a:r>
              <a:rPr lang="en-US" sz="1600" b="1" dirty="0" smtClean="0"/>
              <a:t> analyses</a:t>
            </a:r>
            <a:r>
              <a:rPr lang="en-US" sz="1600" dirty="0" smtClean="0"/>
              <a:t>. Every company has strengths, weaknesses, opportunities, and threats. Keep them in mind as you build your budget.</a:t>
            </a:r>
          </a:p>
          <a:p>
            <a:pPr lvl="1">
              <a:buNone/>
            </a:pPr>
            <a:endParaRPr lang="en-US" sz="1600" dirty="0" smtClean="0"/>
          </a:p>
          <a:p>
            <a:pPr lvl="1">
              <a:buNone/>
            </a:pPr>
            <a:r>
              <a:rPr lang="en-US" sz="1600" dirty="0" smtClean="0"/>
              <a:t>A </a:t>
            </a:r>
            <a:r>
              <a:rPr lang="en-US" sz="1600" dirty="0" smtClean="0"/>
              <a:t>budget isn't just a set of numbers; it's one part in your company's blueprint for </a:t>
            </a:r>
            <a:r>
              <a:rPr lang="en-US" sz="1600" dirty="0" smtClean="0"/>
              <a:t>success. Knowing </a:t>
            </a:r>
            <a:r>
              <a:rPr lang="en-US" sz="1600" dirty="0" smtClean="0"/>
              <a:t>the big picture is key to creating a useful budget</a:t>
            </a:r>
            <a:r>
              <a:rPr lang="en-US" sz="1600" dirty="0" smtClean="0"/>
              <a:t>.</a:t>
            </a:r>
          </a:p>
          <a:p>
            <a:pPr lvl="1">
              <a:buNone/>
            </a:pPr>
            <a:endParaRPr lang="en-US" sz="1600" dirty="0" smtClean="0"/>
          </a:p>
          <a:p>
            <a:pPr lvl="1">
              <a:buNone/>
            </a:pPr>
            <a:endParaRPr lang="en-US" sz="1600" dirty="0" smtClean="0"/>
          </a:p>
          <a:p>
            <a:endParaRPr lang="en-US" dirty="0"/>
          </a:p>
        </p:txBody>
      </p:sp>
      <p:graphicFrame>
        <p:nvGraphicFramePr>
          <p:cNvPr id="4" name="Object 3"/>
          <p:cNvGraphicFramePr>
            <a:graphicFrameLocks noChangeAspect="1"/>
          </p:cNvGraphicFramePr>
          <p:nvPr/>
        </p:nvGraphicFramePr>
        <p:xfrm>
          <a:off x="914400" y="5943600"/>
          <a:ext cx="914400" cy="714375"/>
        </p:xfrm>
        <a:graphic>
          <a:graphicData uri="http://schemas.openxmlformats.org/presentationml/2006/ole">
            <p:oleObj spid="_x0000_s5122" name="Document" showAsIcon="1" r:id="rId3" imgW="914400" imgH="714240" progId="Word.Document.12">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Budgeting Types</a:t>
            </a:r>
            <a:endParaRPr lang="en-US" dirty="0"/>
          </a:p>
        </p:txBody>
      </p:sp>
      <p:sp>
        <p:nvSpPr>
          <p:cNvPr id="3" name="Content Placeholder 2"/>
          <p:cNvSpPr>
            <a:spLocks noGrp="1"/>
          </p:cNvSpPr>
          <p:nvPr>
            <p:ph idx="1"/>
          </p:nvPr>
        </p:nvSpPr>
        <p:spPr/>
        <p:txBody>
          <a:bodyPr/>
          <a:lstStyle/>
          <a:p>
            <a:r>
              <a:rPr lang="en-US" sz="1600" dirty="0" smtClean="0"/>
              <a:t>Top Down </a:t>
            </a:r>
            <a:r>
              <a:rPr lang="en-US" sz="1600" b="1" dirty="0" smtClean="0"/>
              <a:t>budgeting</a:t>
            </a:r>
            <a:r>
              <a:rPr lang="en-US" sz="1600" dirty="0" smtClean="0"/>
              <a:t>- If </a:t>
            </a:r>
            <a:r>
              <a:rPr lang="en-US" sz="1600" dirty="0" smtClean="0"/>
              <a:t>your company does top-down budgeting, senior management sets very specific objectives for such things as net income, profit margins, and expenses. For instance, each department may be told to hold expense increases to no more than 6% above last year's levels. It's left up to you to allocate your budget within the parameters to ensure that the objectives are achieved. </a:t>
            </a:r>
            <a:endParaRPr lang="en-US" sz="1600" dirty="0" smtClean="0"/>
          </a:p>
          <a:p>
            <a:endParaRPr lang="en-US" sz="1600" dirty="0" smtClean="0"/>
          </a:p>
          <a:p>
            <a:r>
              <a:rPr lang="en-US" sz="1600" b="1" dirty="0" smtClean="0"/>
              <a:t>Bottom-up </a:t>
            </a:r>
            <a:r>
              <a:rPr lang="en-US" sz="1600" b="1" dirty="0" smtClean="0"/>
              <a:t>budgeting - </a:t>
            </a:r>
            <a:r>
              <a:rPr lang="en-US" sz="1600" dirty="0" smtClean="0"/>
              <a:t>In companies that do bottom-up budgeting, managers aren't given specific targets. Instead, they begin by putting together budgets that they feel will best meet the needs and goals of their respective departments. These budgets are then "rolled up" to create an overall company budget, which is then adjusted, with requests for changes being sent back down to the individual departments.</a:t>
            </a:r>
          </a:p>
          <a:p>
            <a:endParaRPr lang="en-US" dirty="0" smtClean="0"/>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What is Cost/Benefit </a:t>
            </a:r>
            <a:r>
              <a:rPr lang="en-US" dirty="0" smtClean="0"/>
              <a:t>Analysis</a:t>
            </a:r>
            <a:endParaRPr lang="en-US" dirty="0"/>
          </a:p>
        </p:txBody>
      </p:sp>
      <p:sp>
        <p:nvSpPr>
          <p:cNvPr id="3" name="Content Placeholder 2"/>
          <p:cNvSpPr>
            <a:spLocks noGrp="1"/>
          </p:cNvSpPr>
          <p:nvPr>
            <p:ph idx="1"/>
          </p:nvPr>
        </p:nvSpPr>
        <p:spPr/>
        <p:txBody>
          <a:bodyPr/>
          <a:lstStyle/>
          <a:p>
            <a:pPr>
              <a:buNone/>
            </a:pPr>
            <a:r>
              <a:rPr lang="en-US" dirty="0" smtClean="0"/>
              <a:t>Perform </a:t>
            </a:r>
            <a:r>
              <a:rPr lang="en-US" dirty="0" smtClean="0"/>
              <a:t>a </a:t>
            </a:r>
            <a:r>
              <a:rPr lang="en-US" b="1" dirty="0" smtClean="0"/>
              <a:t>cost/benefit analysis</a:t>
            </a:r>
            <a:r>
              <a:rPr lang="en-US" dirty="0" smtClean="0"/>
              <a:t> using one of the </a:t>
            </a:r>
            <a:r>
              <a:rPr lang="en-US" dirty="0" smtClean="0"/>
              <a:t>following analytical </a:t>
            </a:r>
            <a:r>
              <a:rPr lang="en-US" dirty="0" smtClean="0"/>
              <a:t>tools:</a:t>
            </a:r>
          </a:p>
          <a:p>
            <a:pPr lvl="1"/>
            <a:r>
              <a:rPr lang="en-US" dirty="0" smtClean="0"/>
              <a:t>Return on investment (ROI) </a:t>
            </a:r>
          </a:p>
          <a:p>
            <a:pPr lvl="1"/>
            <a:r>
              <a:rPr lang="en-US" dirty="0" smtClean="0"/>
              <a:t>Payback period </a:t>
            </a:r>
          </a:p>
          <a:p>
            <a:pPr lvl="1"/>
            <a:r>
              <a:rPr lang="en-US" dirty="0" smtClean="0"/>
              <a:t>Breakeven analysis </a:t>
            </a:r>
          </a:p>
          <a:p>
            <a:pPr lvl="1"/>
            <a:r>
              <a:rPr lang="en-US" dirty="0" smtClean="0"/>
              <a:t>Net present value (NPV) or internal rate of return </a:t>
            </a:r>
          </a:p>
          <a:p>
            <a:pPr lvl="1"/>
            <a:r>
              <a:rPr lang="en-US" dirty="0" smtClean="0"/>
              <a:t>Sensitivity </a:t>
            </a:r>
            <a:r>
              <a:rPr lang="en-US" dirty="0" smtClean="0"/>
              <a:t>analysis</a:t>
            </a:r>
          </a:p>
          <a:p>
            <a:pPr lvl="1"/>
            <a:endParaRPr lang="en-US" dirty="0" smtClean="0"/>
          </a:p>
          <a:p>
            <a:pPr lvl="1">
              <a:buNone/>
            </a:pPr>
            <a:r>
              <a:rPr lang="en-US" dirty="0" smtClean="0"/>
              <a:t> </a:t>
            </a:r>
            <a:endParaRPr lang="en-US" dirty="0"/>
          </a:p>
        </p:txBody>
      </p:sp>
      <p:graphicFrame>
        <p:nvGraphicFramePr>
          <p:cNvPr id="6147" name="Content Placeholder 3"/>
          <p:cNvGraphicFramePr>
            <a:graphicFrameLocks noChangeAspect="1"/>
          </p:cNvGraphicFramePr>
          <p:nvPr/>
        </p:nvGraphicFramePr>
        <p:xfrm>
          <a:off x="457200" y="4953000"/>
          <a:ext cx="914400" cy="714375"/>
        </p:xfrm>
        <a:graphic>
          <a:graphicData uri="http://schemas.openxmlformats.org/presentationml/2006/ole">
            <p:oleObj spid="_x0000_s6147" name="Document" showAsIcon="1" r:id="rId3" imgW="914400" imgH="714240" progId="Word.Document.12">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inal page"/>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1267" name="Rectangle 3"/>
          <p:cNvSpPr>
            <a:spLocks noChangeArrowheads="1"/>
          </p:cNvSpPr>
          <p:nvPr/>
        </p:nvSpPr>
        <p:spPr bwMode="auto">
          <a:xfrm>
            <a:off x="2894013" y="5149850"/>
            <a:ext cx="3244850" cy="336550"/>
          </a:xfrm>
          <a:prstGeom prst="rect">
            <a:avLst/>
          </a:prstGeom>
          <a:noFill/>
          <a:ln w="9525">
            <a:noFill/>
            <a:miter lim="800000"/>
            <a:headEnd/>
            <a:tailEnd/>
          </a:ln>
        </p:spPr>
        <p:txBody>
          <a:bodyPr wrap="none">
            <a:spAutoFit/>
          </a:bodyPr>
          <a:lstStyle/>
          <a:p>
            <a:r>
              <a:rPr lang="en-GB" sz="1600" b="1" dirty="0">
                <a:solidFill>
                  <a:srgbClr val="787878"/>
                </a:solidFill>
                <a:latin typeface="MS Shell Dlg 2"/>
              </a:rPr>
              <a:t>USA        INDIA        SRI LANKA        UK</a:t>
            </a:r>
            <a:endParaRPr lang="en-US" sz="1600" b="1" dirty="0">
              <a:solidFill>
                <a:srgbClr val="787878"/>
              </a:solidFill>
              <a:latin typeface="MS Shell Dlg 2"/>
            </a:endParaRPr>
          </a:p>
        </p:txBody>
      </p:sp>
      <p:sp>
        <p:nvSpPr>
          <p:cNvPr id="11268" name="Text Box 4"/>
          <p:cNvSpPr txBox="1">
            <a:spLocks noChangeArrowheads="1"/>
          </p:cNvSpPr>
          <p:nvPr/>
        </p:nvSpPr>
        <p:spPr bwMode="auto">
          <a:xfrm>
            <a:off x="3657600" y="5699125"/>
            <a:ext cx="1752600" cy="320675"/>
          </a:xfrm>
          <a:prstGeom prst="rect">
            <a:avLst/>
          </a:prstGeom>
          <a:noFill/>
          <a:ln w="9525">
            <a:noFill/>
            <a:miter lim="800000"/>
            <a:headEnd/>
            <a:tailEnd/>
          </a:ln>
        </p:spPr>
        <p:txBody>
          <a:bodyPr>
            <a:spAutoFit/>
          </a:bodyPr>
          <a:lstStyle/>
          <a:p>
            <a:pPr algn="ctr"/>
            <a:r>
              <a:rPr lang="en-US" sz="1500" b="1" dirty="0">
                <a:solidFill>
                  <a:srgbClr val="000099"/>
                </a:solidFill>
              </a:rPr>
              <a:t>www.virtusa.com</a:t>
            </a:r>
          </a:p>
        </p:txBody>
      </p:sp>
      <p:sp>
        <p:nvSpPr>
          <p:cNvPr id="11269" name="Text Box 5"/>
          <p:cNvSpPr txBox="1">
            <a:spLocks noChangeArrowheads="1"/>
          </p:cNvSpPr>
          <p:nvPr/>
        </p:nvSpPr>
        <p:spPr bwMode="auto">
          <a:xfrm>
            <a:off x="58738" y="6583363"/>
            <a:ext cx="1617662" cy="198437"/>
          </a:xfrm>
          <a:prstGeom prst="rect">
            <a:avLst/>
          </a:prstGeom>
          <a:noFill/>
          <a:ln w="9525">
            <a:noFill/>
            <a:miter lim="800000"/>
            <a:headEnd/>
            <a:tailEnd/>
          </a:ln>
        </p:spPr>
        <p:txBody>
          <a:bodyPr wrap="none">
            <a:spAutoFit/>
          </a:bodyPr>
          <a:lstStyle/>
          <a:p>
            <a:r>
              <a:rPr lang="en-US" sz="700" dirty="0"/>
              <a:t>©   V I r t u s a   C o r p o r a t i o n </a:t>
            </a:r>
          </a:p>
        </p:txBody>
      </p:sp>
      <p:sp>
        <p:nvSpPr>
          <p:cNvPr id="11270" name="Text Box 6"/>
          <p:cNvSpPr txBox="1">
            <a:spLocks noChangeArrowheads="1"/>
          </p:cNvSpPr>
          <p:nvPr/>
        </p:nvSpPr>
        <p:spPr bwMode="auto">
          <a:xfrm>
            <a:off x="2133600" y="6096000"/>
            <a:ext cx="4800600" cy="517525"/>
          </a:xfrm>
          <a:prstGeom prst="rect">
            <a:avLst/>
          </a:prstGeom>
          <a:noFill/>
          <a:ln w="9525">
            <a:noFill/>
            <a:miter lim="800000"/>
            <a:headEnd/>
            <a:tailEnd/>
          </a:ln>
        </p:spPr>
        <p:txBody>
          <a:bodyPr>
            <a:spAutoFit/>
          </a:bodyPr>
          <a:lstStyle/>
          <a:p>
            <a:pPr algn="ctr"/>
            <a:r>
              <a:rPr lang="en-US" sz="700" dirty="0"/>
              <a:t>"Virtusa" is a trademark of the company and a registered trademark in the EU and In India. </a:t>
            </a:r>
          </a:p>
          <a:p>
            <a:pPr algn="ctr"/>
            <a:r>
              <a:rPr lang="en-US" sz="700" dirty="0"/>
              <a:t>"Productization" is a service mark of the company and a registered service mark in the United States. </a:t>
            </a:r>
          </a:p>
          <a:p>
            <a:pPr algn="ctr"/>
            <a:r>
              <a:rPr lang="en-US" sz="700" dirty="0"/>
              <a:t>"vRule" is a service mark of the company.</a:t>
            </a:r>
          </a:p>
          <a:p>
            <a:pPr algn="ctr"/>
            <a:endParaRPr lang="en-US" sz="700" dirty="0"/>
          </a:p>
        </p:txBody>
      </p:sp>
      <p:sp>
        <p:nvSpPr>
          <p:cNvPr id="11271" name="Rectangle 7"/>
          <p:cNvSpPr>
            <a:spLocks noChangeArrowheads="1"/>
          </p:cNvSpPr>
          <p:nvPr/>
        </p:nvSpPr>
        <p:spPr bwMode="auto">
          <a:xfrm>
            <a:off x="685800" y="990600"/>
            <a:ext cx="8077200" cy="762000"/>
          </a:xfrm>
          <a:prstGeom prst="rect">
            <a:avLst/>
          </a:prstGeom>
          <a:noFill/>
          <a:ln w="9525">
            <a:noFill/>
            <a:miter lim="800000"/>
            <a:headEnd/>
            <a:tailEnd/>
          </a:ln>
        </p:spPr>
        <p:txBody>
          <a:bodyPr lIns="0" tIns="0" rIns="0" bIns="0" anchor="ctr"/>
          <a:lstStyle/>
          <a:p>
            <a:pPr algn="ctr"/>
            <a:r>
              <a:rPr lang="en-US" sz="3200" b="1" dirty="0"/>
              <a:t>Thank You</a:t>
            </a:r>
          </a:p>
        </p:txBody>
      </p:sp>
      <p:pic>
        <p:nvPicPr>
          <p:cNvPr id="8" name="Picture 6" descr="logo.wmf"/>
          <p:cNvPicPr>
            <a:picLocks noChangeAspect="1"/>
          </p:cNvPicPr>
          <p:nvPr/>
        </p:nvPicPr>
        <p:blipFill>
          <a:blip r:embed="rId4" cstate="print"/>
          <a:srcRect/>
          <a:stretch>
            <a:fillRect/>
          </a:stretch>
        </p:blipFill>
        <p:spPr bwMode="auto">
          <a:xfrm>
            <a:off x="3661565" y="4410893"/>
            <a:ext cx="1818306" cy="620339"/>
          </a:xfrm>
          <a:prstGeom prst="rect">
            <a:avLst/>
          </a:prstGeom>
          <a:solidFill>
            <a:schemeClr val="bg1"/>
          </a:solid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Statements</a:t>
            </a:r>
            <a:endParaRPr lang="en-US" dirty="0"/>
          </a:p>
        </p:txBody>
      </p:sp>
      <p:sp>
        <p:nvSpPr>
          <p:cNvPr id="3" name="Content Placeholder 2"/>
          <p:cNvSpPr>
            <a:spLocks noGrp="1"/>
          </p:cNvSpPr>
          <p:nvPr>
            <p:ph idx="1"/>
          </p:nvPr>
        </p:nvSpPr>
        <p:spPr/>
        <p:txBody>
          <a:bodyPr/>
          <a:lstStyle/>
          <a:p>
            <a:r>
              <a:rPr lang="en-US" sz="1600" dirty="0" smtClean="0"/>
              <a:t>Finance is the language of business, and people need to understand what makes money for a company, irrespective of their function within it.</a:t>
            </a:r>
          </a:p>
          <a:p>
            <a:endParaRPr lang="en-US" sz="1600" dirty="0" smtClean="0"/>
          </a:p>
          <a:p>
            <a:r>
              <a:rPr lang="en-US" sz="1600" dirty="0" smtClean="0"/>
              <a:t>How's your company's financial health? Where does its revenue come from, and where does it spend its money? How much profit is it making? Companies provide answers to such questions in three documents, called </a:t>
            </a:r>
            <a:r>
              <a:rPr lang="en-US" sz="1600" b="1" dirty="0" smtClean="0"/>
              <a:t>financial statements</a:t>
            </a:r>
            <a:r>
              <a:rPr lang="en-US" sz="1600" dirty="0" smtClean="0"/>
              <a:t>:</a:t>
            </a:r>
          </a:p>
          <a:p>
            <a:pPr lvl="2"/>
            <a:r>
              <a:rPr lang="en-US" sz="1600" dirty="0" smtClean="0"/>
              <a:t>Income statement </a:t>
            </a:r>
          </a:p>
          <a:p>
            <a:pPr lvl="2"/>
            <a:r>
              <a:rPr lang="en-US" sz="1600" dirty="0" smtClean="0"/>
              <a:t>Balance sheet </a:t>
            </a:r>
          </a:p>
          <a:p>
            <a:pPr lvl="2"/>
            <a:r>
              <a:rPr lang="en-US" sz="1600" dirty="0" smtClean="0"/>
              <a:t>Cash flow statement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Accounting Types</a:t>
            </a:r>
            <a:endParaRPr lang="en-US" dirty="0"/>
          </a:p>
        </p:txBody>
      </p:sp>
      <p:sp>
        <p:nvSpPr>
          <p:cNvPr id="3" name="Content Placeholder 2"/>
          <p:cNvSpPr>
            <a:spLocks noGrp="1"/>
          </p:cNvSpPr>
          <p:nvPr>
            <p:ph idx="1"/>
          </p:nvPr>
        </p:nvSpPr>
        <p:spPr/>
        <p:txBody>
          <a:bodyPr/>
          <a:lstStyle/>
          <a:p>
            <a:pPr>
              <a:buNone/>
            </a:pPr>
            <a:r>
              <a:rPr lang="en-US" sz="1600" dirty="0" smtClean="0"/>
              <a:t>1. M</a:t>
            </a:r>
            <a:r>
              <a:rPr lang="en-US" sz="1600" dirty="0" smtClean="0"/>
              <a:t>ost </a:t>
            </a:r>
            <a:r>
              <a:rPr lang="en-US" sz="1600" dirty="0" smtClean="0"/>
              <a:t>companies use </a:t>
            </a:r>
            <a:r>
              <a:rPr lang="en-US" sz="1600" b="1" dirty="0" smtClean="0"/>
              <a:t>accrual accounting</a:t>
            </a:r>
            <a:r>
              <a:rPr lang="en-US" sz="1600" dirty="0" smtClean="0"/>
              <a:t>:</a:t>
            </a:r>
            <a:r>
              <a:rPr lang="en-US" sz="1600" i="1" dirty="0" smtClean="0"/>
              <a:t> </a:t>
            </a:r>
            <a:r>
              <a:rPr lang="en-US" sz="1600" dirty="0" smtClean="0"/>
              <a:t>Income and expenses are booked when they are incurred, regardless of when they are actually received or paid. This system relies on the matching principle, which helps companies understand the true causes and effects of business activities. Accordingly:</a:t>
            </a:r>
          </a:p>
          <a:p>
            <a:pPr lvl="1"/>
            <a:r>
              <a:rPr lang="en-US" sz="1600" dirty="0" smtClean="0"/>
              <a:t>Revenues are recognized during the period in which the sales activity occurred </a:t>
            </a:r>
          </a:p>
          <a:p>
            <a:pPr lvl="1"/>
            <a:r>
              <a:rPr lang="en-US" sz="1600" dirty="0" smtClean="0"/>
              <a:t>Expenses are recognized in the same period as their associated </a:t>
            </a:r>
            <a:r>
              <a:rPr lang="en-US" sz="1600" dirty="0" smtClean="0"/>
              <a:t>revenues</a:t>
            </a:r>
          </a:p>
          <a:p>
            <a:pPr lvl="1">
              <a:buNone/>
            </a:pPr>
            <a:r>
              <a:rPr lang="en-US" sz="1600" dirty="0" smtClean="0"/>
              <a:t> </a:t>
            </a:r>
            <a:endParaRPr lang="en-US" sz="1600" dirty="0" smtClean="0"/>
          </a:p>
          <a:p>
            <a:pPr>
              <a:buNone/>
            </a:pPr>
            <a:r>
              <a:rPr lang="en-US" sz="1600" dirty="0" smtClean="0"/>
              <a:t>2. Occasionally</a:t>
            </a:r>
            <a:r>
              <a:rPr lang="en-US" sz="1600" dirty="0" smtClean="0"/>
              <a:t>, a very small company will begin its existence using </a:t>
            </a:r>
            <a:r>
              <a:rPr lang="en-US" sz="1600" b="1" dirty="0" smtClean="0"/>
              <a:t>cash-basis accounting</a:t>
            </a:r>
            <a:r>
              <a:rPr lang="en-US" sz="1600" dirty="0" smtClean="0"/>
              <a:t>, which counts transactions when cash actually changes hands. This practice is less conservative when it comes to expense recognition, but sometimes more conservative when it comes to revenue recognition. But as companies increase in size and complexity, it becomes </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Statement</a:t>
            </a:r>
            <a:endParaRPr lang="en-US" dirty="0"/>
          </a:p>
        </p:txBody>
      </p:sp>
      <p:sp>
        <p:nvSpPr>
          <p:cNvPr id="3" name="Content Placeholder 2"/>
          <p:cNvSpPr>
            <a:spLocks noGrp="1"/>
          </p:cNvSpPr>
          <p:nvPr>
            <p:ph idx="1"/>
          </p:nvPr>
        </p:nvSpPr>
        <p:spPr/>
        <p:txBody>
          <a:bodyPr/>
          <a:lstStyle/>
          <a:p>
            <a:r>
              <a:rPr lang="en-US" sz="1600" dirty="0" smtClean="0"/>
              <a:t>The </a:t>
            </a:r>
            <a:r>
              <a:rPr lang="en-US" sz="1600" b="1" dirty="0" smtClean="0"/>
              <a:t>income statement</a:t>
            </a:r>
            <a:r>
              <a:rPr lang="en-US" sz="1600" dirty="0" smtClean="0"/>
              <a:t> tells you if the company is making a profit—that is, whether it has positive or negative net income. (This is why the income statement is also called a profit-and-loss statement.) It shows a company's profitability throughout the year—typically, by presenting monthly, quarterly, and year-to-date summaries of the company's operations. In addition, the income statement tells you how much money the company spends to make that profit—that is, what its </a:t>
            </a:r>
            <a:r>
              <a:rPr lang="en-US" sz="1600" b="1" dirty="0" smtClean="0"/>
              <a:t>profit margins</a:t>
            </a:r>
            <a:r>
              <a:rPr lang="en-US" sz="1600" dirty="0" smtClean="0"/>
              <a:t> are</a:t>
            </a:r>
            <a:r>
              <a:rPr lang="en-US" sz="1600" dirty="0" smtClean="0"/>
              <a:t>.</a:t>
            </a:r>
            <a:endParaRPr lang="en-US" dirty="0"/>
          </a:p>
        </p:txBody>
      </p:sp>
      <p:graphicFrame>
        <p:nvGraphicFramePr>
          <p:cNvPr id="4" name="Object 3"/>
          <p:cNvGraphicFramePr>
            <a:graphicFrameLocks noChangeAspect="1"/>
          </p:cNvGraphicFramePr>
          <p:nvPr/>
        </p:nvGraphicFramePr>
        <p:xfrm>
          <a:off x="609600" y="4876800"/>
          <a:ext cx="914400" cy="714375"/>
        </p:xfrm>
        <a:graphic>
          <a:graphicData uri="http://schemas.openxmlformats.org/presentationml/2006/ole">
            <p:oleObj spid="_x0000_s1026" name="Worksheet" showAsIcon="1" r:id="rId3" imgW="914400" imgH="714240" progId="Excel.Sheet.8">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Sheets</a:t>
            </a:r>
            <a:endParaRPr lang="en-US" dirty="0"/>
          </a:p>
        </p:txBody>
      </p:sp>
      <p:sp>
        <p:nvSpPr>
          <p:cNvPr id="3" name="Content Placeholder 2"/>
          <p:cNvSpPr>
            <a:spLocks noGrp="1"/>
          </p:cNvSpPr>
          <p:nvPr>
            <p:ph idx="1"/>
          </p:nvPr>
        </p:nvSpPr>
        <p:spPr>
          <a:xfrm>
            <a:off x="152400" y="838200"/>
            <a:ext cx="8839200" cy="5135562"/>
          </a:xfrm>
        </p:spPr>
        <p:txBody>
          <a:bodyPr/>
          <a:lstStyle/>
          <a:p>
            <a:r>
              <a:rPr lang="en-US" sz="1600" dirty="0" smtClean="0"/>
              <a:t>Most people go to a doctor once a year to get a checkup—a snapshot of their physical well-being at a particular time. Similarly, companies prepare </a:t>
            </a:r>
            <a:r>
              <a:rPr lang="en-US" sz="1600" b="1" dirty="0" smtClean="0"/>
              <a:t>balance sheets</a:t>
            </a:r>
            <a:r>
              <a:rPr lang="en-US" sz="1600" dirty="0" smtClean="0"/>
              <a:t> as a means of summarizing their financial positions at a given point in time.</a:t>
            </a:r>
          </a:p>
          <a:p>
            <a:r>
              <a:rPr lang="en-US" sz="1600" dirty="0" smtClean="0"/>
              <a:t>A balance sheet utilizes double-entry accounting—a system that ensures that each transaction balances. This system relies on the following basic equation:</a:t>
            </a:r>
          </a:p>
          <a:p>
            <a:r>
              <a:rPr lang="en-US" sz="1600" dirty="0" smtClean="0"/>
              <a:t>Assets - Liabilities = Owner's Equity</a:t>
            </a:r>
          </a:p>
          <a:p>
            <a:r>
              <a:rPr lang="en-US" sz="1600" dirty="0" smtClean="0"/>
              <a:t>Assets are the things a company invests in so that it can conduct business—examples include:</a:t>
            </a:r>
          </a:p>
          <a:p>
            <a:pPr lvl="1"/>
            <a:r>
              <a:rPr lang="en-US" sz="1600" dirty="0" smtClean="0"/>
              <a:t>financial instruments </a:t>
            </a:r>
          </a:p>
          <a:p>
            <a:pPr lvl="1"/>
            <a:r>
              <a:rPr lang="en-US" sz="1600" dirty="0" smtClean="0"/>
              <a:t>land </a:t>
            </a:r>
          </a:p>
          <a:p>
            <a:pPr lvl="1"/>
            <a:r>
              <a:rPr lang="en-US" sz="1600" dirty="0" smtClean="0"/>
              <a:t>buildings </a:t>
            </a:r>
          </a:p>
          <a:p>
            <a:pPr lvl="1"/>
            <a:r>
              <a:rPr lang="en-US" sz="1600" dirty="0" smtClean="0"/>
              <a:t>equipment </a:t>
            </a:r>
          </a:p>
          <a:p>
            <a:pPr lvl="1"/>
            <a:r>
              <a:rPr lang="en-US" sz="1600" dirty="0" smtClean="0"/>
              <a:t>commodities </a:t>
            </a:r>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Sheets</a:t>
            </a:r>
            <a:endParaRPr lang="en-US" dirty="0"/>
          </a:p>
        </p:txBody>
      </p:sp>
      <p:sp>
        <p:nvSpPr>
          <p:cNvPr id="3" name="Content Placeholder 2"/>
          <p:cNvSpPr>
            <a:spLocks noGrp="1"/>
          </p:cNvSpPr>
          <p:nvPr>
            <p:ph idx="1"/>
          </p:nvPr>
        </p:nvSpPr>
        <p:spPr/>
        <p:txBody>
          <a:bodyPr/>
          <a:lstStyle/>
          <a:p>
            <a:r>
              <a:rPr lang="en-US" sz="1600" dirty="0" smtClean="0"/>
              <a:t>In order to acquire necessary assets, a company often borrows money from others or makes promises to pay others. Monies owed to creditors are called </a:t>
            </a:r>
            <a:r>
              <a:rPr lang="en-US" sz="1600" b="1" dirty="0" smtClean="0"/>
              <a:t>liabilities</a:t>
            </a:r>
            <a:r>
              <a:rPr lang="en-US" sz="1600" dirty="0" smtClean="0"/>
              <a:t>. </a:t>
            </a:r>
            <a:r>
              <a:rPr lang="en-US" sz="1600" b="1" dirty="0" smtClean="0"/>
              <a:t>Owner's equity</a:t>
            </a:r>
            <a:r>
              <a:rPr lang="en-US" sz="1600" dirty="0" smtClean="0"/>
              <a:t>, also known as shareholders' equity, is what, if anything, is left over after total liabilities are deducted from total assets. Thus, a company that has $3 million in assets and $2 million in liabilities would have owner's equity of $1,000,000.</a:t>
            </a:r>
          </a:p>
          <a:p>
            <a:endParaRPr lang="en-US" sz="1600" dirty="0" smtClean="0"/>
          </a:p>
          <a:p>
            <a:pPr>
              <a:buNone/>
            </a:pPr>
            <a:r>
              <a:rPr lang="en-US" sz="1600" dirty="0" smtClean="0"/>
              <a:t>    Assets           Liabilities      Owner's equity</a:t>
            </a:r>
          </a:p>
          <a:p>
            <a:pPr>
              <a:buNone/>
            </a:pPr>
            <a:r>
              <a:rPr lang="en-US" sz="1600" dirty="0" smtClean="0"/>
              <a:t>    $3,000,000 - $2,000,000 = $1,000,000</a:t>
            </a:r>
          </a:p>
          <a:p>
            <a:r>
              <a:rPr lang="en-US" sz="1600" b="1" i="1" dirty="0" smtClean="0"/>
              <a:t>Is it an asset or a liability?</a:t>
            </a:r>
          </a:p>
          <a:p>
            <a:r>
              <a:rPr lang="en-US" sz="1600" dirty="0" smtClean="0"/>
              <a:t>One of the keys of finance is distinguishing between assets and liabilities. </a:t>
            </a:r>
          </a:p>
          <a:p>
            <a:pPr lvl="1"/>
            <a:r>
              <a:rPr lang="en-US" sz="1600" dirty="0" smtClean="0"/>
              <a:t>Account Payable – Liability</a:t>
            </a:r>
          </a:p>
          <a:p>
            <a:pPr lvl="1"/>
            <a:r>
              <a:rPr lang="en-US" sz="1600" dirty="0" smtClean="0"/>
              <a:t>Gross Property, Plant and equipment – Asset</a:t>
            </a:r>
          </a:p>
          <a:p>
            <a:pPr lvl="1"/>
            <a:r>
              <a:rPr lang="en-US" sz="1600" dirty="0" smtClean="0"/>
              <a:t>Inventory – Liability</a:t>
            </a:r>
          </a:p>
          <a:p>
            <a:pPr lvl="1"/>
            <a:r>
              <a:rPr lang="en-US" sz="1600" dirty="0" smtClean="0"/>
              <a:t>Short-term debt – Liability</a:t>
            </a:r>
          </a:p>
          <a:p>
            <a:pPr lvl="1"/>
            <a:r>
              <a:rPr lang="en-US" sz="1600" dirty="0" smtClean="0"/>
              <a:t>Cash and marketable securities – Asset</a:t>
            </a:r>
          </a:p>
          <a:p>
            <a:endParaRPr lang="en-US" dirty="0"/>
          </a:p>
        </p:txBody>
      </p:sp>
      <p:graphicFrame>
        <p:nvGraphicFramePr>
          <p:cNvPr id="4" name="Object 3"/>
          <p:cNvGraphicFramePr>
            <a:graphicFrameLocks noChangeAspect="1"/>
          </p:cNvGraphicFramePr>
          <p:nvPr/>
        </p:nvGraphicFramePr>
        <p:xfrm>
          <a:off x="7162800" y="4343400"/>
          <a:ext cx="914400" cy="714375"/>
        </p:xfrm>
        <a:graphic>
          <a:graphicData uri="http://schemas.openxmlformats.org/presentationml/2006/ole">
            <p:oleObj spid="_x0000_s2050" name="Worksheet" showAsIcon="1" r:id="rId3" imgW="914400" imgH="714240" progId="Excel.Sheet.8">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Flows</a:t>
            </a:r>
            <a:endParaRPr lang="en-US" dirty="0"/>
          </a:p>
        </p:txBody>
      </p:sp>
      <p:sp>
        <p:nvSpPr>
          <p:cNvPr id="3" name="Content Placeholder 2"/>
          <p:cNvSpPr>
            <a:spLocks noGrp="1"/>
          </p:cNvSpPr>
          <p:nvPr>
            <p:ph idx="1"/>
          </p:nvPr>
        </p:nvSpPr>
        <p:spPr/>
        <p:txBody>
          <a:bodyPr/>
          <a:lstStyle/>
          <a:p>
            <a:r>
              <a:rPr lang="en-US" sz="1600" dirty="0" smtClean="0"/>
              <a:t>A </a:t>
            </a:r>
            <a:r>
              <a:rPr lang="en-US" sz="1600" b="1" dirty="0" smtClean="0"/>
              <a:t>cash flow statement</a:t>
            </a:r>
            <a:r>
              <a:rPr lang="en-US" sz="1600" dirty="0" smtClean="0"/>
              <a:t> gives you a peek into a company's checking account. Like a bank statement, it tells how much cash was on hand at the beginning of the period, and how much was on hand at the end of the period. It then describes how the company spent its cash. As with a checkbook, uses of cash are recorded as negative figures, and sources of cash are recorded as positive figures.</a:t>
            </a:r>
          </a:p>
          <a:p>
            <a:endParaRPr lang="en-US" sz="1600" dirty="0" smtClean="0"/>
          </a:p>
          <a:p>
            <a:r>
              <a:rPr lang="en-US" sz="1600" dirty="0" smtClean="0"/>
              <a:t>If you're a manager in a large corporation, changes in the company's cash flow won't typically have an impact on your day-to-day functioning. Nevertheless, it's a good idea to stay up-to-date with your company's cash flow projections, because they may come into play when you prepare your budget for the upcoming year.</a:t>
            </a:r>
          </a:p>
          <a:p>
            <a:endParaRPr lang="en-US" sz="1600" dirty="0" smtClean="0"/>
          </a:p>
          <a:p>
            <a:r>
              <a:rPr lang="en-US" sz="1600" dirty="0" smtClean="0"/>
              <a:t>If cash is tight, you will probably be asked to be conservative in your spending. Alternatively, if the company is flush with cash, you may have opportunities to make new </a:t>
            </a:r>
            <a:r>
              <a:rPr lang="en-US" sz="1600" dirty="0" smtClean="0"/>
              <a:t>investments</a:t>
            </a:r>
          </a:p>
          <a:p>
            <a:endParaRPr lang="en-US" sz="1600" dirty="0" smtClean="0"/>
          </a:p>
          <a:p>
            <a:endParaRPr lang="en-US" sz="1600" dirty="0" smtClean="0"/>
          </a:p>
          <a:p>
            <a:endParaRPr lang="en-US" dirty="0"/>
          </a:p>
        </p:txBody>
      </p:sp>
      <p:graphicFrame>
        <p:nvGraphicFramePr>
          <p:cNvPr id="4" name="Object 3"/>
          <p:cNvGraphicFramePr>
            <a:graphicFrameLocks noChangeAspect="1"/>
          </p:cNvGraphicFramePr>
          <p:nvPr/>
        </p:nvGraphicFramePr>
        <p:xfrm>
          <a:off x="1295400" y="5334000"/>
          <a:ext cx="914400" cy="714375"/>
        </p:xfrm>
        <a:graphic>
          <a:graphicData uri="http://schemas.openxmlformats.org/presentationml/2006/ole">
            <p:oleObj spid="_x0000_s3074" name="Worksheet" showAsIcon="1" r:id="rId3" imgW="914400" imgH="714240" progId="Excel.Sheet.8">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Measuring Financial </a:t>
            </a:r>
            <a:r>
              <a:rPr lang="en-US" dirty="0" smtClean="0"/>
              <a:t>Health</a:t>
            </a:r>
            <a:endParaRPr lang="en-US" dirty="0"/>
          </a:p>
        </p:txBody>
      </p:sp>
      <p:sp>
        <p:nvSpPr>
          <p:cNvPr id="3" name="Content Placeholder 2"/>
          <p:cNvSpPr>
            <a:spLocks noGrp="1"/>
          </p:cNvSpPr>
          <p:nvPr>
            <p:ph idx="1"/>
          </p:nvPr>
        </p:nvSpPr>
        <p:spPr/>
        <p:txBody>
          <a:bodyPr/>
          <a:lstStyle/>
          <a:p>
            <a:r>
              <a:rPr lang="en-US" sz="1600" b="1" dirty="0" smtClean="0"/>
              <a:t>Ratio </a:t>
            </a:r>
            <a:r>
              <a:rPr lang="en-US" sz="1600" b="1" dirty="0" smtClean="0"/>
              <a:t>analysis - </a:t>
            </a:r>
            <a:r>
              <a:rPr lang="en-US" sz="1600" dirty="0" smtClean="0"/>
              <a:t>P</a:t>
            </a:r>
            <a:r>
              <a:rPr lang="en-US" sz="1600" dirty="0" smtClean="0"/>
              <a:t>rovides </a:t>
            </a:r>
            <a:r>
              <a:rPr lang="en-US" sz="1600" dirty="0" smtClean="0"/>
              <a:t>a means of digging deeper into the information contained in the three financial statements. A financial ratio is two key numbers from a company's financial statements expressed in relation to each other. </a:t>
            </a:r>
            <a:endParaRPr lang="en-US" sz="1600" dirty="0" smtClean="0"/>
          </a:p>
          <a:p>
            <a:endParaRPr lang="en-US" sz="1600" dirty="0" smtClean="0"/>
          </a:p>
          <a:p>
            <a:pPr>
              <a:buNone/>
            </a:pPr>
            <a:r>
              <a:rPr lang="en-US" sz="1600" b="1" dirty="0" smtClean="0"/>
              <a:t>1. Profitability </a:t>
            </a:r>
            <a:r>
              <a:rPr lang="en-US" sz="1600" b="1" dirty="0" smtClean="0"/>
              <a:t>ratios</a:t>
            </a:r>
            <a:endParaRPr lang="en-US" sz="1600" dirty="0" smtClean="0"/>
          </a:p>
          <a:p>
            <a:pPr lvl="1"/>
            <a:r>
              <a:rPr lang="en-US" sz="1200" b="1" dirty="0" smtClean="0"/>
              <a:t>Return on assets (ROA)</a:t>
            </a:r>
            <a:r>
              <a:rPr lang="en-US" sz="1200" dirty="0" smtClean="0"/>
              <a:t>: ROA provides a quantitative description of how well a company has invested in its assets. To calculate ROA, divide net income by assets. </a:t>
            </a:r>
            <a:endParaRPr lang="en-US" sz="1200" dirty="0" smtClean="0"/>
          </a:p>
          <a:p>
            <a:pPr lvl="1"/>
            <a:endParaRPr lang="en-US" sz="1200" dirty="0" smtClean="0"/>
          </a:p>
          <a:p>
            <a:pPr lvl="1"/>
            <a:r>
              <a:rPr lang="en-US" sz="1200" b="1" dirty="0" smtClean="0"/>
              <a:t>Return on equity (ROE)</a:t>
            </a:r>
            <a:r>
              <a:rPr lang="en-US" sz="1200" dirty="0" smtClean="0"/>
              <a:t>: ROE shows the return on the portion of the company's financing that is provided by owners. To calculate ROE, divide net income by owner's equity. </a:t>
            </a:r>
            <a:endParaRPr lang="en-US" sz="1200" dirty="0" smtClean="0"/>
          </a:p>
          <a:p>
            <a:pPr lvl="1"/>
            <a:endParaRPr lang="en-US" sz="1200" dirty="0" smtClean="0"/>
          </a:p>
          <a:p>
            <a:pPr lvl="1"/>
            <a:r>
              <a:rPr lang="en-US" sz="1200" b="1" dirty="0" smtClean="0"/>
              <a:t>Return on sales (ROS)</a:t>
            </a:r>
            <a:r>
              <a:rPr lang="en-US" sz="1200" dirty="0" smtClean="0"/>
              <a:t>: Also known as profit margin, ROS is a way to measure how sales translate into profit. For example, if a company earns $10 for every $100 in sales, the ROS is 10/100 or 10%.</a:t>
            </a:r>
            <a:r>
              <a:rPr lang="en-US" sz="1200" i="1" dirty="0" smtClean="0"/>
              <a:t> </a:t>
            </a:r>
            <a:r>
              <a:rPr lang="en-US" sz="1200" dirty="0" smtClean="0"/>
              <a:t>To calculate ROS, divide net income by the total sales revenue. </a:t>
            </a:r>
            <a:endParaRPr lang="en-US" sz="1200" dirty="0" smtClean="0"/>
          </a:p>
          <a:p>
            <a:pPr lvl="1"/>
            <a:endParaRPr lang="en-US" sz="1200" dirty="0" smtClean="0"/>
          </a:p>
          <a:p>
            <a:pPr lvl="1"/>
            <a:r>
              <a:rPr lang="en-US" sz="1200" b="1" dirty="0" smtClean="0"/>
              <a:t>Gross margin</a:t>
            </a:r>
            <a:r>
              <a:rPr lang="en-US" sz="1200" dirty="0" smtClean="0"/>
              <a:t>: A ratio that measures the percentage of </a:t>
            </a:r>
            <a:r>
              <a:rPr lang="en-US" sz="1200" b="1" dirty="0" smtClean="0"/>
              <a:t>gross profit</a:t>
            </a:r>
            <a:r>
              <a:rPr lang="en-US" sz="1200" dirty="0" smtClean="0"/>
              <a:t> relative to sales revenue. Gross profit is profit or income after deducting the cost of goods sold. A decline in gross margin may signal that a company won't be able to meet its expense obligations. To calculate gross margin, first calculate gross profit by subtracting cost of goods sold from sales. Then calculate gross margin by dividing gross profit by sales. </a:t>
            </a:r>
            <a:endParaRPr lang="en-US" sz="1200" dirty="0" smtClean="0"/>
          </a:p>
          <a:p>
            <a:pPr lvl="1"/>
            <a:endParaRPr lang="en-US" sz="1200" dirty="0" smtClean="0"/>
          </a:p>
          <a:p>
            <a:pPr lvl="1"/>
            <a:r>
              <a:rPr lang="en-US" sz="1200" b="1" dirty="0" smtClean="0"/>
              <a:t>Earnings before interest and taxes (EBIT) margin</a:t>
            </a:r>
            <a:r>
              <a:rPr lang="en-US" sz="1200" dirty="0" smtClean="0"/>
              <a:t>: Many analysts use this indicator, also known as</a:t>
            </a:r>
            <a:r>
              <a:rPr lang="en-US" sz="1200" b="1" dirty="0" smtClean="0"/>
              <a:t> operating margin</a:t>
            </a:r>
            <a:r>
              <a:rPr lang="en-US" sz="1200" dirty="0" smtClean="0"/>
              <a:t>, to see how profitable a company's operating activities are. To calculate the EBIT margin, divide EBIT by net sales. </a:t>
            </a:r>
          </a:p>
          <a:p>
            <a:pPr lvl="1"/>
            <a:endParaRPr lang="en-US" sz="1200" dirty="0" smtClean="0"/>
          </a:p>
          <a:p>
            <a:pPr lvl="1"/>
            <a:endParaRPr lang="en-US" sz="1200" dirty="0" smtClean="0"/>
          </a:p>
          <a:p>
            <a:pPr lvl="1"/>
            <a:endParaRPr lang="en-US" sz="1200" dirty="0" smtClean="0"/>
          </a:p>
          <a:p>
            <a:pPr lvl="1"/>
            <a:endParaRPr lang="en-US" sz="1200" dirty="0" smtClean="0"/>
          </a:p>
          <a:p>
            <a:pPr lvl="1"/>
            <a:endParaRPr lang="en-US" sz="1200" dirty="0" smtClean="0"/>
          </a:p>
          <a:p>
            <a:pPr lvl="1"/>
            <a:endParaRPr lang="en-US" sz="1200" dirty="0" smtClean="0"/>
          </a:p>
          <a:p>
            <a:pPr lvl="1"/>
            <a:endParaRPr lang="en-US" sz="1200" dirty="0" smtClean="0"/>
          </a:p>
          <a:p>
            <a:endParaRPr lang="en-US"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Financial Health</a:t>
            </a:r>
            <a:endParaRPr lang="en-US" dirty="0"/>
          </a:p>
        </p:txBody>
      </p:sp>
      <p:sp>
        <p:nvSpPr>
          <p:cNvPr id="3" name="Content Placeholder 2"/>
          <p:cNvSpPr>
            <a:spLocks noGrp="1"/>
          </p:cNvSpPr>
          <p:nvPr>
            <p:ph idx="1"/>
          </p:nvPr>
        </p:nvSpPr>
        <p:spPr>
          <a:xfrm>
            <a:off x="0" y="838200"/>
            <a:ext cx="8839200" cy="5135562"/>
          </a:xfrm>
        </p:spPr>
        <p:txBody>
          <a:bodyPr/>
          <a:lstStyle/>
          <a:p>
            <a:pPr>
              <a:buNone/>
            </a:pPr>
            <a:r>
              <a:rPr lang="en-US" sz="1600" b="1" dirty="0" smtClean="0"/>
              <a:t>2. Operating ratios</a:t>
            </a:r>
          </a:p>
          <a:p>
            <a:pPr lvl="1"/>
            <a:r>
              <a:rPr lang="en-US" sz="1200" b="1" dirty="0" smtClean="0"/>
              <a:t>Asset turnover</a:t>
            </a:r>
            <a:r>
              <a:rPr lang="en-US" sz="1200" dirty="0" smtClean="0"/>
              <a:t>: This shows how efficiently a company uses its assets. To calculate asset turnover, divide sales by assets. The higher the number, the better. </a:t>
            </a:r>
            <a:br>
              <a:rPr lang="en-US" sz="1200" dirty="0" smtClean="0"/>
            </a:br>
            <a:endParaRPr lang="en-US" sz="1200" dirty="0" smtClean="0"/>
          </a:p>
          <a:p>
            <a:pPr lvl="1"/>
            <a:r>
              <a:rPr lang="en-US" sz="1200" b="1" dirty="0" smtClean="0"/>
              <a:t>Days receivables</a:t>
            </a:r>
            <a:r>
              <a:rPr lang="en-US" sz="1200" dirty="0" smtClean="0"/>
              <a:t>: It's best to collect on receivables promptly. This measure tells you in concrete terms how long it actually takes a company to collect what it's owed. A company that takes 45 days to collect its receivables will need significantly more working capital than one that takes four days to collect. To calculate days receivables, divide net accounts receivable for the given time period by net sales, then multiply that quotient by 365</a:t>
            </a:r>
            <a:r>
              <a:rPr lang="en-US" sz="1200" i="1" dirty="0" smtClean="0"/>
              <a:t>.</a:t>
            </a:r>
            <a:r>
              <a:rPr lang="en-US" sz="1200" dirty="0" smtClean="0"/>
              <a:t> </a:t>
            </a:r>
            <a:br>
              <a:rPr lang="en-US" sz="1200" dirty="0" smtClean="0"/>
            </a:br>
            <a:endParaRPr lang="en-US" sz="1200" dirty="0" smtClean="0"/>
          </a:p>
          <a:p>
            <a:pPr lvl="1"/>
            <a:r>
              <a:rPr lang="en-US" sz="1200" b="1" dirty="0" smtClean="0"/>
              <a:t>Days payables</a:t>
            </a:r>
            <a:r>
              <a:rPr lang="en-US" sz="1200" dirty="0" smtClean="0"/>
              <a:t>: This measure tells you how many days it takes a company to pay its suppliers. The fewer the days it takes, the less likely the company is to default on its obligations. To calculate days payables, divide accounts payable by the cost of goods sold for the period in question, and then multiply that quotient by 365. </a:t>
            </a:r>
            <a:br>
              <a:rPr lang="en-US" sz="1200" dirty="0" smtClean="0"/>
            </a:br>
            <a:endParaRPr lang="en-US" sz="1200" dirty="0" smtClean="0"/>
          </a:p>
          <a:p>
            <a:pPr lvl="1"/>
            <a:r>
              <a:rPr lang="en-US" sz="1200" b="1" dirty="0" smtClean="0"/>
              <a:t>Days inventory</a:t>
            </a:r>
            <a:r>
              <a:rPr lang="en-US" sz="1200" dirty="0" smtClean="0"/>
              <a:t>: This is a measure of how long it takes a company to sell the average amount of inventory on hand during a given period of time. The longer it takes to sell the inventory, the greater the likelihood that it will not be sold at full value—and the greater the sum of cash that gets tied up. To calculate days inventory, divide the average amount of inventory on hand for the period by the cost of goods sold for the same period, then multiply that quotient by 365. </a:t>
            </a:r>
            <a:br>
              <a:rPr lang="en-US" sz="1200" dirty="0" smtClean="0"/>
            </a:br>
            <a:endParaRPr lang="en-US" sz="1200" dirty="0" smtClean="0"/>
          </a:p>
          <a:p>
            <a:pPr lvl="1"/>
            <a:r>
              <a:rPr lang="en-US" sz="1200" b="1" dirty="0" smtClean="0"/>
              <a:t>Current ratio</a:t>
            </a:r>
            <a:r>
              <a:rPr lang="en-US" sz="1200" dirty="0" smtClean="0"/>
              <a:t>: This is a prime measure of how solvent a company is. It's so popular with lenders that it's sometimes called the </a:t>
            </a:r>
            <a:r>
              <a:rPr lang="en-US" sz="1200" b="1" dirty="0" smtClean="0"/>
              <a:t>banker's ratio</a:t>
            </a:r>
            <a:r>
              <a:rPr lang="en-US" sz="1200" dirty="0" smtClean="0"/>
              <a:t>. Generally speaking, the higher the ratio, the better financial condition a company is in. A company that has $3.2 million in current assets and $1.2 million in current liabilities would have a current ratio of 2.7 to 1. That company would be generally healthier than one with a current ratio of 2.2 to 1. To calculate the current ratio, divide total current assets by total current liabilities. </a:t>
            </a:r>
            <a:br>
              <a:rPr lang="en-US" sz="1200" dirty="0" smtClean="0"/>
            </a:br>
            <a:endParaRPr lang="en-US" sz="1200" dirty="0" smtClean="0"/>
          </a:p>
          <a:p>
            <a:pPr lvl="1"/>
            <a:r>
              <a:rPr lang="en-US" sz="1200" b="1" dirty="0" smtClean="0"/>
              <a:t>Quick ratio</a:t>
            </a:r>
            <a:r>
              <a:rPr lang="en-US" sz="1200" dirty="0" smtClean="0"/>
              <a:t>: </a:t>
            </a:r>
            <a:r>
              <a:rPr lang="en-US" sz="1200" dirty="0" smtClean="0"/>
              <a:t>Simply </a:t>
            </a:r>
            <a:r>
              <a:rPr lang="en-US" sz="1200" dirty="0" smtClean="0"/>
              <a:t>measures the ratio of a company's assets that can be quickly liquidated and used to pay debts. Thus, it ignores inventory, which can be hard to liquidate (and if you do have to liquidate inventory quickly, you typically get less for it than you would otherwise). This ratio is sometimes called the </a:t>
            </a:r>
            <a:r>
              <a:rPr lang="en-US" sz="1200" b="1" dirty="0" smtClean="0"/>
              <a:t>acid test ratio</a:t>
            </a:r>
            <a:r>
              <a:rPr lang="en-US" sz="1200" dirty="0" smtClean="0"/>
              <a:t> because it measures a company's ability to deal instantly with its liabilities. To calculate the quick ratio, divide cash, receivables, and marketable securities by current liabilities. </a:t>
            </a:r>
          </a:p>
          <a:p>
            <a:pPr>
              <a:buNone/>
            </a:pPr>
            <a:endParaRPr lang="en-US" sz="1600" dirty="0" smtClean="0"/>
          </a:p>
          <a:p>
            <a:endParaRPr lang="en-US" dirty="0"/>
          </a:p>
        </p:txBody>
      </p:sp>
    </p:spTree>
  </p:cSld>
  <p:clrMapOvr>
    <a:masterClrMapping/>
  </p:clrMapOvr>
</p:sld>
</file>

<file path=ppt/theme/theme1.xml><?xml version="1.0" encoding="utf-8"?>
<a:theme xmlns:a="http://schemas.openxmlformats.org/drawingml/2006/main" name="Virtusa Template">
  <a:themeElements>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4A8D2F47485B4F8C568C252C7783F6" ma:contentTypeVersion="0" ma:contentTypeDescription="Create a new document." ma:contentTypeScope="" ma:versionID="0f7b87b3c1291ad912e6bf44294da12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128D773-72B9-4A4D-A3DA-2BA44B035BB9}"/>
</file>

<file path=customXml/itemProps2.xml><?xml version="1.0" encoding="utf-8"?>
<ds:datastoreItem xmlns:ds="http://schemas.openxmlformats.org/officeDocument/2006/customXml" ds:itemID="{C763322D-797A-44AF-96E7-DC5DEB9CFAA1}"/>
</file>

<file path=customXml/itemProps3.xml><?xml version="1.0" encoding="utf-8"?>
<ds:datastoreItem xmlns:ds="http://schemas.openxmlformats.org/officeDocument/2006/customXml" ds:itemID="{90E22BB7-BBE3-4AFF-A981-FFF11FA925C6}"/>
</file>

<file path=docProps/app.xml><?xml version="1.0" encoding="utf-8"?>
<Properties xmlns="http://schemas.openxmlformats.org/officeDocument/2006/extended-properties" xmlns:vt="http://schemas.openxmlformats.org/officeDocument/2006/docPropsVTypes">
  <Template>DesignTemplate 30-Aug</Template>
  <TotalTime>43513</TotalTime>
  <Words>1863</Words>
  <Application>Microsoft Office PowerPoint</Application>
  <PresentationFormat>On-screen Show (4:3)</PresentationFormat>
  <Paragraphs>123</Paragraphs>
  <Slides>15</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Virtusa Template</vt:lpstr>
      <vt:lpstr>Microsoft Office Excel 97-2003 Worksheet</vt:lpstr>
      <vt:lpstr>Microsoft Office Word Document</vt:lpstr>
      <vt:lpstr>Financial Essentials</vt:lpstr>
      <vt:lpstr>Financial Statements</vt:lpstr>
      <vt:lpstr>Accounting Types</vt:lpstr>
      <vt:lpstr>Income Statement</vt:lpstr>
      <vt:lpstr>Balance Sheets</vt:lpstr>
      <vt:lpstr>Balance Sheets</vt:lpstr>
      <vt:lpstr>Cash Flows</vt:lpstr>
      <vt:lpstr>Measuring Financial Health</vt:lpstr>
      <vt:lpstr>Measuring Financial Health</vt:lpstr>
      <vt:lpstr>Measuring Financial Health</vt:lpstr>
      <vt:lpstr>Valuation</vt:lpstr>
      <vt:lpstr>Budget Process</vt:lpstr>
      <vt:lpstr>Budgeting Types</vt:lpstr>
      <vt:lpstr>What is Cost/Benefit Analysis</vt:lpstr>
      <vt:lpstr>Slide 15</vt:lpstr>
    </vt:vector>
  </TitlesOfParts>
  <Company>Virtusa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  </dc:title>
  <dc:creator>Chrishan</dc:creator>
  <cp:lastModifiedBy>tdissanayake</cp:lastModifiedBy>
  <cp:revision>1939</cp:revision>
  <dcterms:created xsi:type="dcterms:W3CDTF">2006-08-30T12:12:53Z</dcterms:created>
  <dcterms:modified xsi:type="dcterms:W3CDTF">2011-03-15T02:00:33Z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
  </property>
  <property fmtid="{D5CDD505-2E9C-101B-9397-08002B2CF9AE}" pid="3" name="ContentTypeId">
    <vt:lpwstr>0x0101003F4A8D2F47485B4F8C568C252C7783F6</vt:lpwstr>
  </property>
</Properties>
</file>