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61" r:id="rId6"/>
    <p:sldMasterId id="2147483832" r:id="rId7"/>
    <p:sldMasterId id="2147483848" r:id="rId8"/>
    <p:sldMasterId id="2147483860" r:id="rId9"/>
  </p:sldMasterIdLst>
  <p:notesMasterIdLst>
    <p:notesMasterId r:id="rId33"/>
  </p:notesMasterIdLst>
  <p:sldIdLst>
    <p:sldId id="321" r:id="rId10"/>
    <p:sldId id="379" r:id="rId11"/>
    <p:sldId id="462" r:id="rId12"/>
    <p:sldId id="412" r:id="rId13"/>
    <p:sldId id="421" r:id="rId14"/>
    <p:sldId id="422" r:id="rId15"/>
    <p:sldId id="426" r:id="rId16"/>
    <p:sldId id="427" r:id="rId17"/>
    <p:sldId id="429" r:id="rId18"/>
    <p:sldId id="463" r:id="rId19"/>
    <p:sldId id="437" r:id="rId20"/>
    <p:sldId id="439" r:id="rId21"/>
    <p:sldId id="433" r:id="rId22"/>
    <p:sldId id="434" r:id="rId23"/>
    <p:sldId id="464" r:id="rId24"/>
    <p:sldId id="465" r:id="rId25"/>
    <p:sldId id="466" r:id="rId26"/>
    <p:sldId id="467" r:id="rId27"/>
    <p:sldId id="470" r:id="rId28"/>
    <p:sldId id="468" r:id="rId29"/>
    <p:sldId id="469" r:id="rId30"/>
    <p:sldId id="402" r:id="rId31"/>
    <p:sldId id="329" r:id="rId32"/>
  </p:sldIdLst>
  <p:sldSz cx="9144000" cy="6858000" type="screen4x3"/>
  <p:notesSz cx="6858000" cy="9144000"/>
  <p:defaultTextStyle>
    <a:defPPr>
      <a:defRPr lang="en-US"/>
    </a:defPPr>
    <a:lvl1pPr algn="l" rtl="0" fontAlgn="base">
      <a:spcBef>
        <a:spcPct val="0"/>
      </a:spcBef>
      <a:spcAft>
        <a:spcPct val="0"/>
      </a:spcAft>
      <a:defRPr sz="1200" i="1" kern="1200">
        <a:solidFill>
          <a:schemeClr val="bg1"/>
        </a:solidFill>
        <a:latin typeface="Trebuchet MS" pitchFamily="34" charset="0"/>
        <a:ea typeface="+mn-ea"/>
        <a:cs typeface="+mn-cs"/>
      </a:defRPr>
    </a:lvl1pPr>
    <a:lvl2pPr marL="457200" algn="l" rtl="0" fontAlgn="base">
      <a:spcBef>
        <a:spcPct val="0"/>
      </a:spcBef>
      <a:spcAft>
        <a:spcPct val="0"/>
      </a:spcAft>
      <a:defRPr sz="1200" i="1" kern="1200">
        <a:solidFill>
          <a:schemeClr val="bg1"/>
        </a:solidFill>
        <a:latin typeface="Trebuchet MS" pitchFamily="34" charset="0"/>
        <a:ea typeface="+mn-ea"/>
        <a:cs typeface="+mn-cs"/>
      </a:defRPr>
    </a:lvl2pPr>
    <a:lvl3pPr marL="914400" algn="l" rtl="0" fontAlgn="base">
      <a:spcBef>
        <a:spcPct val="0"/>
      </a:spcBef>
      <a:spcAft>
        <a:spcPct val="0"/>
      </a:spcAft>
      <a:defRPr sz="1200" i="1" kern="1200">
        <a:solidFill>
          <a:schemeClr val="bg1"/>
        </a:solidFill>
        <a:latin typeface="Trebuchet MS" pitchFamily="34" charset="0"/>
        <a:ea typeface="+mn-ea"/>
        <a:cs typeface="+mn-cs"/>
      </a:defRPr>
    </a:lvl3pPr>
    <a:lvl4pPr marL="1371600" algn="l" rtl="0" fontAlgn="base">
      <a:spcBef>
        <a:spcPct val="0"/>
      </a:spcBef>
      <a:spcAft>
        <a:spcPct val="0"/>
      </a:spcAft>
      <a:defRPr sz="1200" i="1" kern="1200">
        <a:solidFill>
          <a:schemeClr val="bg1"/>
        </a:solidFill>
        <a:latin typeface="Trebuchet MS" pitchFamily="34" charset="0"/>
        <a:ea typeface="+mn-ea"/>
        <a:cs typeface="+mn-cs"/>
      </a:defRPr>
    </a:lvl4pPr>
    <a:lvl5pPr marL="1828800" algn="l" rtl="0" fontAlgn="base">
      <a:spcBef>
        <a:spcPct val="0"/>
      </a:spcBef>
      <a:spcAft>
        <a:spcPct val="0"/>
      </a:spcAft>
      <a:defRPr sz="1200" i="1" kern="1200">
        <a:solidFill>
          <a:schemeClr val="bg1"/>
        </a:solidFill>
        <a:latin typeface="Trebuchet MS" pitchFamily="34" charset="0"/>
        <a:ea typeface="+mn-ea"/>
        <a:cs typeface="+mn-cs"/>
      </a:defRPr>
    </a:lvl5pPr>
    <a:lvl6pPr marL="2286000" algn="l" defTabSz="914400" rtl="0" eaLnBrk="1" latinLnBrk="0" hangingPunct="1">
      <a:defRPr sz="1200" i="1" kern="1200">
        <a:solidFill>
          <a:schemeClr val="bg1"/>
        </a:solidFill>
        <a:latin typeface="Trebuchet MS" pitchFamily="34" charset="0"/>
        <a:ea typeface="+mn-ea"/>
        <a:cs typeface="+mn-cs"/>
      </a:defRPr>
    </a:lvl6pPr>
    <a:lvl7pPr marL="2743200" algn="l" defTabSz="914400" rtl="0" eaLnBrk="1" latinLnBrk="0" hangingPunct="1">
      <a:defRPr sz="1200" i="1" kern="1200">
        <a:solidFill>
          <a:schemeClr val="bg1"/>
        </a:solidFill>
        <a:latin typeface="Trebuchet MS" pitchFamily="34" charset="0"/>
        <a:ea typeface="+mn-ea"/>
        <a:cs typeface="+mn-cs"/>
      </a:defRPr>
    </a:lvl7pPr>
    <a:lvl8pPr marL="3200400" algn="l" defTabSz="914400" rtl="0" eaLnBrk="1" latinLnBrk="0" hangingPunct="1">
      <a:defRPr sz="1200" i="1" kern="1200">
        <a:solidFill>
          <a:schemeClr val="bg1"/>
        </a:solidFill>
        <a:latin typeface="Trebuchet MS" pitchFamily="34" charset="0"/>
        <a:ea typeface="+mn-ea"/>
        <a:cs typeface="+mn-cs"/>
      </a:defRPr>
    </a:lvl8pPr>
    <a:lvl9pPr marL="3657600" algn="l" defTabSz="914400" rtl="0" eaLnBrk="1" latinLnBrk="0" hangingPunct="1">
      <a:defRPr sz="1200" i="1" kern="1200">
        <a:solidFill>
          <a:schemeClr val="bg1"/>
        </a:solidFill>
        <a:latin typeface="Trebuchet MS"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larmathyr" initials="v" lastIdx="1" clrIdx="0"/>
  <p:cmAuthor id="1" name="madu" initials="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DEA"/>
    <a:srgbClr val="00BBFE"/>
    <a:srgbClr val="0099CC"/>
    <a:srgbClr val="CBE2F1"/>
    <a:srgbClr val="82CCFE"/>
    <a:srgbClr val="9CD6FE"/>
    <a:srgbClr val="FA930A"/>
    <a:srgbClr val="FFECA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6" autoAdjust="0"/>
    <p:restoredTop sz="99848" autoAdjust="0"/>
  </p:normalViewPr>
  <p:slideViewPr>
    <p:cSldViewPr>
      <p:cViewPr>
        <p:scale>
          <a:sx n="71" d="100"/>
          <a:sy n="71" d="100"/>
        </p:scale>
        <p:origin x="-1494" y="-564"/>
      </p:cViewPr>
      <p:guideLst>
        <p:guide orient="horz" pos="2160"/>
        <p:guide pos="2880"/>
      </p:guideLst>
    </p:cSldViewPr>
  </p:slideViewPr>
  <p:outlineViewPr>
    <p:cViewPr>
      <p:scale>
        <a:sx n="33" d="100"/>
        <a:sy n="33" d="100"/>
      </p:scale>
      <p:origin x="0" y="2268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rseneviratne\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8163911943439517"/>
          <c:y val="5.1400554097404488E-2"/>
          <c:w val="0.53007762800836333"/>
          <c:h val="0.79822506561679785"/>
        </c:manualLayout>
      </c:layout>
      <c:lineChart>
        <c:grouping val="standard"/>
        <c:ser>
          <c:idx val="0"/>
          <c:order val="0"/>
          <c:tx>
            <c:v>Actual work remaining</c:v>
          </c:tx>
          <c:marker>
            <c:symbol val="none"/>
          </c:marker>
          <c:val>
            <c:numRef>
              <c:f>Sheet2!$E$16:$J$16</c:f>
              <c:numCache>
                <c:formatCode>General</c:formatCode>
                <c:ptCount val="6"/>
                <c:pt idx="0">
                  <c:v>376</c:v>
                </c:pt>
                <c:pt idx="1">
                  <c:v>350</c:v>
                </c:pt>
                <c:pt idx="2">
                  <c:v>320</c:v>
                </c:pt>
                <c:pt idx="3">
                  <c:v>120</c:v>
                </c:pt>
                <c:pt idx="4">
                  <c:v>60</c:v>
                </c:pt>
                <c:pt idx="5">
                  <c:v>0</c:v>
                </c:pt>
              </c:numCache>
            </c:numRef>
          </c:val>
        </c:ser>
        <c:ser>
          <c:idx val="1"/>
          <c:order val="1"/>
          <c:tx>
            <c:v>Idelized line</c:v>
          </c:tx>
          <c:marker>
            <c:symbol val="none"/>
          </c:marker>
          <c:val>
            <c:numRef>
              <c:f>Sheet2!$E$17:$J$17</c:f>
              <c:numCache>
                <c:formatCode>General</c:formatCode>
                <c:ptCount val="6"/>
                <c:pt idx="0">
                  <c:v>376</c:v>
                </c:pt>
                <c:pt idx="1">
                  <c:v>300.8</c:v>
                </c:pt>
                <c:pt idx="2">
                  <c:v>225.60000000000002</c:v>
                </c:pt>
                <c:pt idx="3">
                  <c:v>150.40000000000003</c:v>
                </c:pt>
                <c:pt idx="4">
                  <c:v>75.200000000000031</c:v>
                </c:pt>
                <c:pt idx="5">
                  <c:v>0</c:v>
                </c:pt>
              </c:numCache>
            </c:numRef>
          </c:val>
        </c:ser>
        <c:marker val="1"/>
        <c:axId val="78944128"/>
        <c:axId val="78945664"/>
      </c:lineChart>
      <c:catAx>
        <c:axId val="78944128"/>
        <c:scaling>
          <c:orientation val="minMax"/>
        </c:scaling>
        <c:axPos val="b"/>
        <c:tickLblPos val="nextTo"/>
        <c:crossAx val="78945664"/>
        <c:crosses val="autoZero"/>
        <c:auto val="1"/>
        <c:lblAlgn val="ctr"/>
        <c:lblOffset val="100"/>
      </c:catAx>
      <c:valAx>
        <c:axId val="78945664"/>
        <c:scaling>
          <c:orientation val="minMax"/>
        </c:scaling>
        <c:axPos val="l"/>
        <c:majorGridlines/>
        <c:numFmt formatCode="General" sourceLinked="1"/>
        <c:tickLblPos val="nextTo"/>
        <c:crossAx val="78944128"/>
        <c:crosses val="autoZero"/>
        <c:crossBetween val="between"/>
      </c:valAx>
    </c:plotArea>
    <c:legend>
      <c:legendPos val="r"/>
      <c:layout>
        <c:manualLayout>
          <c:xMode val="edge"/>
          <c:yMode val="edge"/>
          <c:x val="0.74261288313537088"/>
          <c:y val="0.1945013123359581"/>
          <c:w val="0.24043796432225639"/>
          <c:h val="0.52766404199475059"/>
        </c:manualLayout>
      </c:layout>
    </c:legend>
    <c:plotVisOnly val="1"/>
  </c:chart>
  <c:externalData r:id="rId1"/>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0.2962</cdr:x>
      <cdr:y>0.91319</cdr:y>
    </cdr:from>
    <cdr:to>
      <cdr:x>0.76962</cdr:x>
      <cdr:y>0.98611</cdr:y>
    </cdr:to>
    <cdr:sp macro="" textlink="">
      <cdr:nvSpPr>
        <cdr:cNvPr id="2" name="TextBox 1"/>
        <cdr:cNvSpPr txBox="1"/>
      </cdr:nvSpPr>
      <cdr:spPr>
        <a:xfrm xmlns:a="http://schemas.openxmlformats.org/drawingml/2006/main">
          <a:off x="1114426" y="2505075"/>
          <a:ext cx="1781175" cy="2000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Duration of Sprint</a:t>
          </a:r>
        </a:p>
      </cdr:txBody>
    </cdr:sp>
  </cdr:relSizeAnchor>
  <cdr:relSizeAnchor xmlns:cdr="http://schemas.openxmlformats.org/drawingml/2006/chartDrawing">
    <cdr:from>
      <cdr:x>0</cdr:x>
      <cdr:y>0.21528</cdr:y>
    </cdr:from>
    <cdr:to>
      <cdr:x>0.05728</cdr:x>
      <cdr:y>0.8125</cdr:y>
    </cdr:to>
    <cdr:sp macro="" textlink="">
      <cdr:nvSpPr>
        <cdr:cNvPr id="3" name="TextBox 2"/>
        <cdr:cNvSpPr txBox="1"/>
      </cdr:nvSpPr>
      <cdr:spPr>
        <a:xfrm xmlns:a="http://schemas.openxmlformats.org/drawingml/2006/main">
          <a:off x="0" y="590550"/>
          <a:ext cx="228599" cy="1638300"/>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sz="1100"/>
            <a:t>Work Remaining</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dirty="0">
                <a:solidFill>
                  <a:schemeClr val="tx1"/>
                </a:solidFill>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dirty="0">
                <a:solidFill>
                  <a:schemeClr val="tx1"/>
                </a:solidFill>
                <a:latin typeface="Arial" pitchFamily="34"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dirty="0">
                <a:solidFill>
                  <a:schemeClr val="tx1"/>
                </a:solidFill>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Arial" pitchFamily="34" charset="0"/>
              </a:defRPr>
            </a:lvl1pPr>
          </a:lstStyle>
          <a:p>
            <a:pPr>
              <a:defRPr/>
            </a:pPr>
            <a:fld id="{C3168B57-0F35-4F77-AE7B-0D9A9AC8B6F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C1C7E9D-4D6E-49B9-BE3C-2DE8E79940A2}" type="slidenum">
              <a:rPr lang="en-US" i="0">
                <a:solidFill>
                  <a:schemeClr val="tx1"/>
                </a:solidFill>
                <a:latin typeface="Arial" pitchFamily="34" charset="0"/>
              </a:rPr>
              <a:pPr algn="r"/>
              <a:t>1</a:t>
            </a:fld>
            <a:endParaRPr lang="en-US" i="0">
              <a:solidFill>
                <a:schemeClr val="tx1"/>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52D53AD-ED33-4C0C-AB7B-F6EBC4A114C4}" type="slidenum">
              <a:rPr lang="en-US" i="0">
                <a:solidFill>
                  <a:schemeClr val="tx1"/>
                </a:solidFill>
              </a:rPr>
              <a:pPr algn="r"/>
              <a:t>2</a:t>
            </a:fld>
            <a:endParaRPr lang="en-US" i="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43000" y="684213"/>
            <a:ext cx="4573588" cy="3430587"/>
          </a:xfrm>
          <a:ln/>
        </p:spPr>
      </p:sp>
      <p:sp>
        <p:nvSpPr>
          <p:cNvPr id="153603" name="Rectangle 3"/>
          <p:cNvSpPr>
            <a:spLocks noGrp="1" noChangeArrowheads="1"/>
          </p:cNvSpPr>
          <p:nvPr>
            <p:ph type="body" idx="1"/>
          </p:nvPr>
        </p:nvSpPr>
        <p:spPr>
          <a:xfrm>
            <a:off x="915988" y="4343400"/>
            <a:ext cx="5026025" cy="4116388"/>
          </a:xfrm>
          <a:noFill/>
          <a:ln/>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53E37B4-4B48-49C9-8F70-E2BF8314EB52}" type="slidenum">
              <a:rPr lang="en-US" i="0">
                <a:solidFill>
                  <a:schemeClr val="tx1"/>
                </a:solidFill>
              </a:rPr>
              <a:pPr algn="r"/>
              <a:t>23</a:t>
            </a:fld>
            <a:endParaRPr lang="en-US" i="0">
              <a:solidFill>
                <a:schemeClr val="tx1"/>
              </a:solidFill>
            </a:endParaRPr>
          </a:p>
        </p:txBody>
      </p:sp>
      <p:sp>
        <p:nvSpPr>
          <p:cNvPr id="70659" name="Rectangle 2"/>
          <p:cNvSpPr>
            <a:spLocks noGrp="1" noRot="1" noChangeAspect="1" noChangeArrowheads="1" noTextEdit="1"/>
          </p:cNvSpPr>
          <p:nvPr>
            <p:ph type="sldImg"/>
          </p:nvPr>
        </p:nvSpPr>
        <p:spPr>
          <a:xfrm>
            <a:off x="1101725" y="665163"/>
            <a:ext cx="4618038" cy="3463925"/>
          </a:xfrm>
          <a:ln/>
        </p:spPr>
      </p:sp>
      <p:sp>
        <p:nvSpPr>
          <p:cNvPr id="70660" name="Rectangle 3"/>
          <p:cNvSpPr>
            <a:spLocks noGrp="1" noChangeArrowheads="1"/>
          </p:cNvSpPr>
          <p:nvPr>
            <p:ph type="body" idx="1"/>
          </p:nvPr>
        </p:nvSpPr>
        <p:spPr>
          <a:xfrm>
            <a:off x="889000" y="4351338"/>
            <a:ext cx="5041900" cy="4130675"/>
          </a:xfrm>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CB37877-EE12-4419-A1A5-45C84579E176}"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AE60A98-3263-42A8-AFB3-B2739D414E92}" type="slidenum">
              <a:rPr lang="en-US" sz="1200"/>
              <a:pPr algn="r"/>
              <a:t>4</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Image"/>
          <p:cNvPicPr>
            <a:picLocks noChangeAspect="1" noChangeArrowheads="1"/>
          </p:cNvPicPr>
          <p:nvPr/>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Presentation Image"/>
          <p:cNvPicPr>
            <a:picLocks noChangeAspect="1" noChangeArrowheads="1"/>
          </p:cNvPicPr>
          <p:nvPr userDrawn="1"/>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userDrawn="1"/>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60438"/>
            <a:ext cx="8839200" cy="5135562"/>
          </a:xfrm>
        </p:spPr>
        <p:txBody>
          <a:bodyPr/>
          <a:lstStyle/>
          <a:p>
            <a:pPr lvl="0"/>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60438"/>
            <a:ext cx="8839200" cy="5135562"/>
          </a:xfrm>
        </p:spPr>
        <p:txBody>
          <a:bodyPr/>
          <a:lstStyle/>
          <a:p>
            <a:pPr lvl="0"/>
            <a:endParaRPr lang="en-US" noProof="0"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Image"/>
          <p:cNvPicPr>
            <a:picLocks noChangeAspect="1" noChangeArrowheads="1"/>
          </p:cNvPicPr>
          <p:nvPr/>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r>
              <a:rPr lang="en-US" smtClean="0"/>
              <a:t>Click to edit Master subtitle style</a:t>
            </a:r>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r>
              <a:rPr lang="en-US" smtClean="0"/>
              <a:t>Click to edit Master title style</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60438"/>
            <a:ext cx="8839200" cy="5135562"/>
          </a:xfrm>
        </p:spPr>
        <p:txBody>
          <a:bodyPr/>
          <a:lstStyle/>
          <a:p>
            <a:pPr lvl="0"/>
            <a:r>
              <a:rPr lang="en-US" noProof="0" smtClean="0"/>
              <a:t>Click icon to add SmartArt graphic</a:t>
            </a:r>
            <a:endParaRPr lang="en-US" noProof="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Title Graphic"/>
          <p:cNvPicPr>
            <a:picLocks noChangeAspect="1" noChangeArrowheads="1"/>
          </p:cNvPicPr>
          <p:nvPr/>
        </p:nvPicPr>
        <p:blipFill>
          <a:blip r:embed="rId3" cstate="print"/>
          <a:srcRect/>
          <a:stretch>
            <a:fillRect/>
          </a:stretch>
        </p:blipFill>
        <p:spPr bwMode="auto">
          <a:xfrm>
            <a:off x="0" y="1219200"/>
            <a:ext cx="9144000" cy="2125663"/>
          </a:xfrm>
          <a:prstGeom prst="rect">
            <a:avLst/>
          </a:prstGeom>
          <a:noFill/>
          <a:ln w="9525">
            <a:noFill/>
            <a:miter lim="800000"/>
            <a:headEnd/>
            <a:tailEnd/>
          </a:ln>
        </p:spPr>
      </p:pic>
      <p:grpSp>
        <p:nvGrpSpPr>
          <p:cNvPr id="2" name="Group 3"/>
          <p:cNvGrpSpPr>
            <a:grpSpLocks/>
          </p:cNvGrpSpPr>
          <p:nvPr/>
        </p:nvGrpSpPr>
        <p:grpSpPr bwMode="auto">
          <a:xfrm>
            <a:off x="863600" y="469900"/>
            <a:ext cx="1054100" cy="1054100"/>
            <a:chOff x="432" y="384"/>
            <a:chExt cx="576" cy="576"/>
          </a:xfrm>
        </p:grpSpPr>
        <p:sp>
          <p:nvSpPr>
            <p:cNvPr id="6" name="Rectangle 4"/>
            <p:cNvSpPr>
              <a:spLocks noChangeArrowheads="1"/>
            </p:cNvSpPr>
            <p:nvPr userDrawn="1"/>
          </p:nvSpPr>
          <p:spPr bwMode="auto">
            <a:xfrm>
              <a:off x="432" y="384"/>
              <a:ext cx="576" cy="576"/>
            </a:xfrm>
            <a:prstGeom prst="rect">
              <a:avLst/>
            </a:prstGeom>
            <a:solidFill>
              <a:srgbClr val="FF9D00"/>
            </a:solidFill>
            <a:ln w="3175">
              <a:solidFill>
                <a:srgbClr val="FFDDA7"/>
              </a:solid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graphicFrame>
          <p:nvGraphicFramePr>
            <p:cNvPr id="7" name="Object 5"/>
            <p:cNvGraphicFramePr>
              <a:graphicFrameLocks noChangeAspect="1"/>
            </p:cNvGraphicFramePr>
            <p:nvPr/>
          </p:nvGraphicFramePr>
          <p:xfrm>
            <a:off x="554" y="488"/>
            <a:ext cx="340" cy="376"/>
          </p:xfrm>
          <a:graphic>
            <a:graphicData uri="http://schemas.openxmlformats.org/presentationml/2006/ole">
              <p:oleObj spid="_x0000_s1026" name="Image" r:id="rId4" imgW="698413" imgH="774330" progId="">
                <p:embed/>
              </p:oleObj>
            </a:graphicData>
          </a:graphic>
        </p:graphicFrame>
      </p:grpSp>
      <p:grpSp>
        <p:nvGrpSpPr>
          <p:cNvPr id="3" name="Group 8"/>
          <p:cNvGrpSpPr>
            <a:grpSpLocks/>
          </p:cNvGrpSpPr>
          <p:nvPr/>
        </p:nvGrpSpPr>
        <p:grpSpPr bwMode="auto">
          <a:xfrm>
            <a:off x="0" y="6453188"/>
            <a:ext cx="9144000" cy="404812"/>
            <a:chOff x="0" y="2641"/>
            <a:chExt cx="5760" cy="255"/>
          </a:xfrm>
        </p:grpSpPr>
        <p:sp>
          <p:nvSpPr>
            <p:cNvPr id="9" name="Rectangle 9"/>
            <p:cNvSpPr>
              <a:spLocks noChangeArrowheads="1"/>
            </p:cNvSpPr>
            <p:nvPr/>
          </p:nvSpPr>
          <p:spPr bwMode="auto">
            <a:xfrm>
              <a:off x="0" y="2641"/>
              <a:ext cx="1208" cy="127"/>
            </a:xfrm>
            <a:prstGeom prst="rect">
              <a:avLst/>
            </a:prstGeom>
            <a:solidFill>
              <a:srgbClr val="B2B2B2"/>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0" name="Rectangle 10"/>
            <p:cNvSpPr>
              <a:spLocks noChangeArrowheads="1"/>
            </p:cNvSpPr>
            <p:nvPr userDrawn="1"/>
          </p:nvSpPr>
          <p:spPr bwMode="auto">
            <a:xfrm>
              <a:off x="1720" y="2641"/>
              <a:ext cx="1888" cy="127"/>
            </a:xfrm>
            <a:prstGeom prst="rect">
              <a:avLst/>
            </a:prstGeom>
            <a:solidFill>
              <a:srgbClr val="808080"/>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1" name="Rectangle 11"/>
            <p:cNvSpPr>
              <a:spLocks noChangeArrowheads="1"/>
            </p:cNvSpPr>
            <p:nvPr userDrawn="1"/>
          </p:nvSpPr>
          <p:spPr bwMode="auto">
            <a:xfrm>
              <a:off x="4552" y="2641"/>
              <a:ext cx="1208" cy="127"/>
            </a:xfrm>
            <a:prstGeom prst="rect">
              <a:avLst/>
            </a:prstGeom>
            <a:solidFill>
              <a:srgbClr val="3333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2" name="Rectangle 12"/>
            <p:cNvSpPr>
              <a:spLocks noChangeArrowheads="1"/>
            </p:cNvSpPr>
            <p:nvPr userDrawn="1"/>
          </p:nvSpPr>
          <p:spPr bwMode="auto">
            <a:xfrm>
              <a:off x="3552" y="2641"/>
              <a:ext cx="1208" cy="127"/>
            </a:xfrm>
            <a:prstGeom prst="rect">
              <a:avLst/>
            </a:prstGeom>
            <a:solidFill>
              <a:srgbClr val="6666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3" name="Rectangle 13"/>
            <p:cNvSpPr>
              <a:spLocks noChangeArrowheads="1"/>
            </p:cNvSpPr>
            <p:nvPr userDrawn="1"/>
          </p:nvSpPr>
          <p:spPr bwMode="auto">
            <a:xfrm>
              <a:off x="4552" y="2769"/>
              <a:ext cx="1208" cy="127"/>
            </a:xfrm>
            <a:prstGeom prst="rect">
              <a:avLst/>
            </a:prstGeom>
            <a:solidFill>
              <a:srgbClr val="3333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4" name="Rectangle 14"/>
            <p:cNvSpPr>
              <a:spLocks noChangeArrowheads="1"/>
            </p:cNvSpPr>
            <p:nvPr userDrawn="1"/>
          </p:nvSpPr>
          <p:spPr bwMode="auto">
            <a:xfrm>
              <a:off x="2760" y="2769"/>
              <a:ext cx="2000" cy="127"/>
            </a:xfrm>
            <a:prstGeom prst="rect">
              <a:avLst/>
            </a:prstGeom>
            <a:gradFill rotWithShape="1">
              <a:gsLst>
                <a:gs pos="0">
                  <a:schemeClr val="bg2"/>
                </a:gs>
                <a:gs pos="100000">
                  <a:srgbClr val="4B4BC3"/>
                </a:gs>
              </a:gsLst>
              <a:lin ang="0" scaled="1"/>
            </a:gra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5" name="Rectangle 15"/>
            <p:cNvSpPr>
              <a:spLocks noChangeArrowheads="1"/>
            </p:cNvSpPr>
            <p:nvPr userDrawn="1"/>
          </p:nvSpPr>
          <p:spPr bwMode="auto">
            <a:xfrm>
              <a:off x="1200" y="2641"/>
              <a:ext cx="1208" cy="127"/>
            </a:xfrm>
            <a:prstGeom prst="rect">
              <a:avLst/>
            </a:prstGeom>
            <a:solidFill>
              <a:srgbClr val="969696"/>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6" name="Rectangle 16"/>
            <p:cNvSpPr>
              <a:spLocks noChangeArrowheads="1"/>
            </p:cNvSpPr>
            <p:nvPr userDrawn="1"/>
          </p:nvSpPr>
          <p:spPr bwMode="auto">
            <a:xfrm>
              <a:off x="1600" y="2769"/>
              <a:ext cx="1208" cy="127"/>
            </a:xfrm>
            <a:prstGeom prst="rect">
              <a:avLst/>
            </a:prstGeom>
            <a:solidFill>
              <a:srgbClr val="CCCCEE"/>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7" name="Rectangle 17"/>
            <p:cNvSpPr>
              <a:spLocks noChangeArrowheads="1"/>
            </p:cNvSpPr>
            <p:nvPr userDrawn="1"/>
          </p:nvSpPr>
          <p:spPr bwMode="auto">
            <a:xfrm>
              <a:off x="0" y="2769"/>
              <a:ext cx="1208" cy="127"/>
            </a:xfrm>
            <a:prstGeom prst="rect">
              <a:avLst/>
            </a:prstGeom>
            <a:solidFill>
              <a:srgbClr val="666699"/>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8" name="Rectangle 18"/>
            <p:cNvSpPr>
              <a:spLocks noChangeArrowheads="1"/>
            </p:cNvSpPr>
            <p:nvPr userDrawn="1"/>
          </p:nvSpPr>
          <p:spPr bwMode="auto">
            <a:xfrm>
              <a:off x="448" y="2769"/>
              <a:ext cx="1208" cy="127"/>
            </a:xfrm>
            <a:prstGeom prst="rect">
              <a:avLst/>
            </a:prstGeom>
            <a:solidFill>
              <a:srgbClr val="AFAFE5"/>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grpSp>
      <p:sp>
        <p:nvSpPr>
          <p:cNvPr id="19" name="Rectangle 19"/>
          <p:cNvSpPr>
            <a:spLocks noChangeArrowheads="1"/>
          </p:cNvSpPr>
          <p:nvPr/>
        </p:nvSpPr>
        <p:spPr bwMode="auto">
          <a:xfrm>
            <a:off x="1524000" y="6200775"/>
            <a:ext cx="5486400" cy="214313"/>
          </a:xfrm>
          <a:prstGeom prst="rect">
            <a:avLst/>
          </a:prstGeom>
          <a:noFill/>
          <a:ln w="9525">
            <a:noFill/>
            <a:miter lim="800000"/>
            <a:headEnd/>
            <a:tailEnd/>
          </a:ln>
          <a:effectLst/>
        </p:spPr>
        <p:txBody>
          <a:bodyPr>
            <a:spAutoFit/>
          </a:bodyPr>
          <a:lstStyle/>
          <a:p>
            <a:pPr algn="ctr" rtl="0" eaLnBrk="0" fontAlgn="base" hangingPunct="0">
              <a:lnSpc>
                <a:spcPct val="90000"/>
              </a:lnSpc>
              <a:spcBef>
                <a:spcPct val="0"/>
              </a:spcBef>
              <a:spcAft>
                <a:spcPct val="0"/>
              </a:spcAft>
              <a:tabLst>
                <a:tab pos="3884613" algn="ctr"/>
                <a:tab pos="7027863" algn="r"/>
              </a:tabLst>
              <a:defRPr/>
            </a:pPr>
            <a:r>
              <a:rPr lang="en-GB" sz="900" kern="1200">
                <a:solidFill>
                  <a:srgbClr val="808080"/>
                </a:solidFill>
                <a:latin typeface="Siemens Sans Roman" charset="0"/>
                <a:ea typeface="+mn-ea"/>
                <a:cs typeface="+mn-cs"/>
              </a:rPr>
              <a:t>Copyright </a:t>
            </a:r>
            <a:r>
              <a:rPr lang="en-US" sz="900" kern="1200">
                <a:solidFill>
                  <a:srgbClr val="808080"/>
                </a:solidFill>
                <a:latin typeface="Siemens Sans Roman" charset="0"/>
                <a:ea typeface="+mn-ea"/>
                <a:cs typeface="+mn-cs"/>
              </a:rPr>
              <a:t>©2004 Virtusa Corporation | CONFIDENTIAL</a:t>
            </a:r>
          </a:p>
        </p:txBody>
      </p:sp>
      <p:sp>
        <p:nvSpPr>
          <p:cNvPr id="187398" name="Rectangle 6"/>
          <p:cNvSpPr>
            <a:spLocks noGrp="1" noChangeArrowheads="1"/>
          </p:cNvSpPr>
          <p:nvPr>
            <p:ph type="subTitle" idx="1"/>
          </p:nvPr>
        </p:nvSpPr>
        <p:spPr>
          <a:xfrm>
            <a:off x="1152525" y="5019675"/>
            <a:ext cx="6454775" cy="619125"/>
          </a:xfrm>
          <a:ln w="9525"/>
        </p:spPr>
        <p:txBody>
          <a:bodyPr lIns="0" tIns="0" rIns="0" bIns="0"/>
          <a:lstStyle>
            <a:lvl1pPr marL="0" indent="0" algn="ctr">
              <a:buFontTx/>
              <a:buNone/>
              <a:defRPr>
                <a:solidFill>
                  <a:schemeClr val="tx1"/>
                </a:solidFill>
              </a:defRPr>
            </a:lvl1pPr>
          </a:lstStyle>
          <a:p>
            <a:endParaRPr lang="de-DE"/>
          </a:p>
        </p:txBody>
      </p:sp>
      <p:sp>
        <p:nvSpPr>
          <p:cNvPr id="187399" name="Rectangle 7"/>
          <p:cNvSpPr>
            <a:spLocks noGrp="1" noChangeArrowheads="1"/>
          </p:cNvSpPr>
          <p:nvPr>
            <p:ph type="ctrTitle"/>
          </p:nvPr>
        </p:nvSpPr>
        <p:spPr>
          <a:xfrm>
            <a:off x="1152525" y="3962400"/>
            <a:ext cx="6454775" cy="762000"/>
          </a:xfrm>
        </p:spPr>
        <p:txBody>
          <a:bodyPr lIns="0" tIns="0" rIns="0" bIns="0"/>
          <a:lstStyle>
            <a:lvl1pPr algn="ctr">
              <a:defRPr>
                <a:solidFill>
                  <a:schemeClr val="tx1"/>
                </a:solidFill>
              </a:defRPr>
            </a:lvl1pPr>
          </a:lstStyle>
          <a:p>
            <a:endParaRPr lang="de-D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3700" y="1206500"/>
            <a:ext cx="41275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206500"/>
            <a:ext cx="4127500"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52400"/>
            <a:ext cx="21018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3700" y="152400"/>
            <a:ext cx="61531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resentation Image"/>
          <p:cNvPicPr>
            <a:picLocks noChangeAspect="1" noChangeArrowheads="1"/>
          </p:cNvPicPr>
          <p:nvPr/>
        </p:nvPicPr>
        <p:blipFill>
          <a:blip r:embed="rId2" cstate="print"/>
          <a:srcRect/>
          <a:stretch>
            <a:fillRect/>
          </a:stretch>
        </p:blipFill>
        <p:spPr bwMode="auto">
          <a:xfrm>
            <a:off x="0" y="646113"/>
            <a:ext cx="9144000" cy="2922587"/>
          </a:xfrm>
          <a:prstGeom prst="rect">
            <a:avLst/>
          </a:prstGeom>
          <a:noFill/>
          <a:ln w="9525">
            <a:noFill/>
            <a:miter lim="800000"/>
            <a:headEnd/>
            <a:tailEnd/>
          </a:ln>
        </p:spPr>
      </p:pic>
      <p:pic>
        <p:nvPicPr>
          <p:cNvPr id="5" name="Picture 5" descr="Virtusa Logo White Background"/>
          <p:cNvPicPr>
            <a:picLocks noChangeAspect="1" noChangeArrowheads="1"/>
          </p:cNvPicPr>
          <p:nvPr/>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r>
              <a:rPr lang="en-US" smtClean="0"/>
              <a:t>Click to edit Master subtitle style</a:t>
            </a:r>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r>
              <a:rPr lang="en-US" smtClean="0"/>
              <a:t>Click to edit Master title style</a:t>
            </a:r>
            <a:endParaRPr 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60438"/>
            <a:ext cx="8839200" cy="5135562"/>
          </a:xfrm>
        </p:spPr>
        <p:txBody>
          <a:bodyPr/>
          <a:lstStyle/>
          <a:p>
            <a:pPr lvl="0"/>
            <a:r>
              <a:rPr lang="en-US" noProof="0" smtClean="0"/>
              <a:t>Click icon to add SmartArt graphic</a:t>
            </a:r>
            <a:endParaRPr lang="en-US" noProof="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60438"/>
            <a:ext cx="8839200" cy="5135562"/>
          </a:xfrm>
        </p:spPr>
        <p:txBody>
          <a:bodyPr/>
          <a:lstStyle/>
          <a:p>
            <a:pPr lvl="0"/>
            <a:endParaRPr lang="en-US" noProof="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5.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image" Target="../media/image2.png"/><Relationship Id="rId2" Type="http://schemas.openxmlformats.org/officeDocument/2006/relationships/slideLayout" Target="../slideLayouts/slideLayout52.xml"/><Relationship Id="rId16" Type="http://schemas.openxmlformats.org/officeDocument/2006/relationships/image" Target="../media/image1.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8" name="Picture 4" descr="Virtusa Logo White Background"/>
          <p:cNvPicPr>
            <a:picLocks noChangeAspect="1" noChangeArrowheads="1"/>
          </p:cNvPicPr>
          <p:nvPr/>
        </p:nvPicPr>
        <p:blipFill>
          <a:blip r:embed="rId13"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1" name="Text Box 5"/>
          <p:cNvSpPr txBox="1">
            <a:spLocks noChangeArrowheads="1"/>
          </p:cNvSpPr>
          <p:nvPr/>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eaLnBrk="0" hangingPunct="0">
              <a:spcBef>
                <a:spcPct val="50000"/>
              </a:spcBef>
              <a:defRPr/>
            </a:pPr>
            <a:fld id="{67059347-E130-4C53-B217-F768F7BC8D63}"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02" name="Text Box 6"/>
          <p:cNvSpPr txBox="1">
            <a:spLocks noChangeArrowheads="1"/>
          </p:cNvSpPr>
          <p:nvPr/>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a:defRPr/>
            </a:pPr>
            <a:r>
              <a:rPr lang="en-US" sz="900" i="0" dirty="0">
                <a:solidFill>
                  <a:srgbClr val="777777"/>
                </a:solidFill>
              </a:rPr>
              <a:t>© Virtusa Corporation ● Confidential</a:t>
            </a:r>
          </a:p>
        </p:txBody>
      </p:sp>
      <p:pic>
        <p:nvPicPr>
          <p:cNvPr id="1031" name="Picture 7" descr="line"/>
          <p:cNvPicPr>
            <a:picLocks noChangeAspect="1" noChangeArrowheads="1"/>
          </p:cNvPicPr>
          <p:nvPr/>
        </p:nvPicPr>
        <p:blipFill>
          <a:blip r:embed="rId14" cstate="print"/>
          <a:srcRect/>
          <a:stretch>
            <a:fillRect/>
          </a:stretch>
        </p:blipFill>
        <p:spPr bwMode="auto">
          <a:xfrm>
            <a:off x="0" y="946150"/>
            <a:ext cx="9144000" cy="936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8"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Trebuchet MS" pitchFamily="34" charset="0"/>
        </a:defRPr>
      </a:lvl2pPr>
      <a:lvl3pPr algn="l" rtl="0" eaLnBrk="0" fontAlgn="base" hangingPunct="0">
        <a:spcBef>
          <a:spcPct val="0"/>
        </a:spcBef>
        <a:spcAft>
          <a:spcPct val="0"/>
        </a:spcAft>
        <a:defRPr sz="2400" b="1">
          <a:solidFill>
            <a:schemeClr val="tx1"/>
          </a:solidFill>
          <a:latin typeface="Trebuchet MS" pitchFamily="34" charset="0"/>
        </a:defRPr>
      </a:lvl3pPr>
      <a:lvl4pPr algn="l" rtl="0" eaLnBrk="0" fontAlgn="base" hangingPunct="0">
        <a:spcBef>
          <a:spcPct val="0"/>
        </a:spcBef>
        <a:spcAft>
          <a:spcPct val="0"/>
        </a:spcAft>
        <a:defRPr sz="2400" b="1">
          <a:solidFill>
            <a:schemeClr val="tx1"/>
          </a:solidFill>
          <a:latin typeface="Trebuchet MS" pitchFamily="34" charset="0"/>
        </a:defRPr>
      </a:lvl4pPr>
      <a:lvl5pPr algn="l" rtl="0" eaLnBrk="0" fontAlgn="base" hangingPunct="0">
        <a:spcBef>
          <a:spcPct val="0"/>
        </a:spcBef>
        <a:spcAft>
          <a:spcPct val="0"/>
        </a:spcAft>
        <a:defRPr sz="2400" b="1">
          <a:solidFill>
            <a:schemeClr val="tx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eaLnBrk="0" fontAlgn="base" hangingPunct="0">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eaLnBrk="0" fontAlgn="base" hangingPunct="0">
        <a:spcBef>
          <a:spcPct val="20000"/>
        </a:spcBef>
        <a:spcAft>
          <a:spcPct val="0"/>
        </a:spcAft>
        <a:buClr>
          <a:srgbClr val="FA9819"/>
        </a:buClr>
        <a:buSzPct val="110000"/>
        <a:buChar char="•"/>
        <a:defRPr sz="1400">
          <a:solidFill>
            <a:srgbClr val="000000"/>
          </a:solidFill>
          <a:latin typeface="+mn-lt"/>
        </a:defRPr>
      </a:lvl3pPr>
      <a:lvl4pPr marL="1209675" indent="-274638" algn="l" rtl="0" eaLnBrk="0" fontAlgn="base" hangingPunct="0">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1" name="Rectangle 5"/>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2052" name="Picture 7" descr="Virtusa Logo White Background"/>
          <p:cNvPicPr>
            <a:picLocks noChangeAspect="1" noChangeArrowheads="1"/>
          </p:cNvPicPr>
          <p:nvPr userDrawn="1"/>
        </p:nvPicPr>
        <p:blipFill>
          <a:blip r:embed="rId17"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8" name="Text Box 12"/>
          <p:cNvSpPr txBox="1">
            <a:spLocks noChangeArrowheads="1"/>
          </p:cNvSpPr>
          <p:nvPr userDrawn="1"/>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eaLnBrk="0" hangingPunct="0">
              <a:spcBef>
                <a:spcPct val="50000"/>
              </a:spcBef>
              <a:defRPr/>
            </a:pPr>
            <a:fld id="{48EC9D80-E6DD-4472-B1FD-C9B82D6E807E}"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14" name="Text Box 18"/>
          <p:cNvSpPr txBox="1">
            <a:spLocks noChangeArrowheads="1"/>
          </p:cNvSpPr>
          <p:nvPr userDrawn="1"/>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a:defRPr/>
            </a:pPr>
            <a:r>
              <a:rPr lang="en-US" sz="900" i="0" dirty="0">
                <a:solidFill>
                  <a:srgbClr val="777777"/>
                </a:solidFill>
              </a:rPr>
              <a:t>© Virtusa Corporation ● Confidential</a:t>
            </a:r>
          </a:p>
        </p:txBody>
      </p:sp>
      <p:pic>
        <p:nvPicPr>
          <p:cNvPr id="2055" name="Picture 30" descr="line"/>
          <p:cNvPicPr>
            <a:picLocks noChangeAspect="1" noChangeArrowheads="1"/>
          </p:cNvPicPr>
          <p:nvPr userDrawn="1"/>
        </p:nvPicPr>
        <p:blipFill>
          <a:blip r:embed="rId18" cstate="print"/>
          <a:srcRect/>
          <a:stretch>
            <a:fillRect/>
          </a:stretch>
        </p:blipFill>
        <p:spPr bwMode="auto">
          <a:xfrm>
            <a:off x="0" y="946150"/>
            <a:ext cx="9144000" cy="936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9"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31" r:id="rId14"/>
    <p:sldLayoutId id="2147483847" r:id="rId15"/>
  </p:sldLayoutIdLst>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Trebuchet MS" pitchFamily="34" charset="0"/>
        </a:defRPr>
      </a:lvl2pPr>
      <a:lvl3pPr algn="l" rtl="0" eaLnBrk="0" fontAlgn="base" hangingPunct="0">
        <a:spcBef>
          <a:spcPct val="0"/>
        </a:spcBef>
        <a:spcAft>
          <a:spcPct val="0"/>
        </a:spcAft>
        <a:defRPr sz="2400" b="1">
          <a:solidFill>
            <a:schemeClr val="tx1"/>
          </a:solidFill>
          <a:latin typeface="Trebuchet MS" pitchFamily="34" charset="0"/>
        </a:defRPr>
      </a:lvl3pPr>
      <a:lvl4pPr algn="l" rtl="0" eaLnBrk="0" fontAlgn="base" hangingPunct="0">
        <a:spcBef>
          <a:spcPct val="0"/>
        </a:spcBef>
        <a:spcAft>
          <a:spcPct val="0"/>
        </a:spcAft>
        <a:defRPr sz="2400" b="1">
          <a:solidFill>
            <a:schemeClr val="tx1"/>
          </a:solidFill>
          <a:latin typeface="Trebuchet MS" pitchFamily="34" charset="0"/>
        </a:defRPr>
      </a:lvl4pPr>
      <a:lvl5pPr algn="l" rtl="0" eaLnBrk="0" fontAlgn="base" hangingPunct="0">
        <a:spcBef>
          <a:spcPct val="0"/>
        </a:spcBef>
        <a:spcAft>
          <a:spcPct val="0"/>
        </a:spcAft>
        <a:defRPr sz="2400" b="1">
          <a:solidFill>
            <a:schemeClr val="tx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eaLnBrk="0" fontAlgn="base" hangingPunct="0">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eaLnBrk="0" fontAlgn="base" hangingPunct="0">
        <a:spcBef>
          <a:spcPct val="20000"/>
        </a:spcBef>
        <a:spcAft>
          <a:spcPct val="0"/>
        </a:spcAft>
        <a:buClr>
          <a:srgbClr val="FA9819"/>
        </a:buClr>
        <a:buSzPct val="110000"/>
        <a:buChar char="•"/>
        <a:defRPr sz="1400">
          <a:solidFill>
            <a:srgbClr val="000000"/>
          </a:solidFill>
          <a:latin typeface="+mn-lt"/>
        </a:defRPr>
      </a:lvl3pPr>
      <a:lvl4pPr marL="1209675" indent="-274638" algn="l" rtl="0" eaLnBrk="0" fontAlgn="base" hangingPunct="0">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44" name="Picture 4" descr="Virtusa Logo White Background"/>
          <p:cNvPicPr>
            <a:picLocks noChangeAspect="1" noChangeArrowheads="1"/>
          </p:cNvPicPr>
          <p:nvPr/>
        </p:nvPicPr>
        <p:blipFill>
          <a:blip r:embed="rId15"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1" name="Text Box 5"/>
          <p:cNvSpPr txBox="1">
            <a:spLocks noChangeArrowheads="1"/>
          </p:cNvSpPr>
          <p:nvPr/>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rtl="0" eaLnBrk="0" fontAlgn="base" hangingPunct="0">
              <a:spcBef>
                <a:spcPct val="50000"/>
              </a:spcBef>
              <a:spcAft>
                <a:spcPct val="0"/>
              </a:spcAft>
              <a:defRPr/>
            </a:pPr>
            <a:fld id="{9919B1A4-C6C3-40BA-A6F5-B3D9C4A42373}"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a:solidFill>
                <a:srgbClr val="FFFFFF"/>
              </a:solidFill>
              <a:latin typeface="Trebuchet MS" pitchFamily="34" charset="0"/>
              <a:ea typeface="+mn-ea"/>
              <a:cs typeface="+mn-cs"/>
            </a:endParaRPr>
          </a:p>
        </p:txBody>
      </p:sp>
      <p:sp>
        <p:nvSpPr>
          <p:cNvPr id="4102" name="Text Box 6"/>
          <p:cNvSpPr txBox="1">
            <a:spLocks noChangeArrowheads="1"/>
          </p:cNvSpPr>
          <p:nvPr/>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rtl="0" fontAlgn="base">
              <a:spcBef>
                <a:spcPct val="0"/>
              </a:spcBef>
              <a:spcAft>
                <a:spcPct val="0"/>
              </a:spcAft>
              <a:defRPr/>
            </a:pPr>
            <a:r>
              <a:rPr lang="en-US" sz="900" kern="1200">
                <a:solidFill>
                  <a:srgbClr val="777777"/>
                </a:solidFill>
                <a:latin typeface="Trebuchet MS" pitchFamily="34" charset="0"/>
                <a:ea typeface="+mn-ea"/>
                <a:cs typeface="+mn-cs"/>
              </a:rPr>
              <a:t>© Virtusa Corporation ● Confidential</a:t>
            </a:r>
          </a:p>
        </p:txBody>
      </p:sp>
      <p:pic>
        <p:nvPicPr>
          <p:cNvPr id="10247" name="Picture 7" descr="line"/>
          <p:cNvPicPr>
            <a:picLocks noChangeAspect="1" noChangeArrowheads="1"/>
          </p:cNvPicPr>
          <p:nvPr/>
        </p:nvPicPr>
        <p:blipFill>
          <a:blip r:embed="rId16" cstate="print"/>
          <a:srcRect/>
          <a:stretch>
            <a:fillRect/>
          </a:stretch>
        </p:blipFill>
        <p:spPr bwMode="auto">
          <a:xfrm>
            <a:off x="0" y="946150"/>
            <a:ext cx="9144000" cy="93663"/>
          </a:xfrm>
          <a:prstGeom prst="rect">
            <a:avLst/>
          </a:prstGeom>
          <a:noFill/>
          <a:ln w="9525">
            <a:noFill/>
            <a:miter lim="800000"/>
            <a:headEnd/>
            <a:tailEnd/>
          </a:ln>
        </p:spPr>
      </p:pic>
      <p:sp>
        <p:nvSpPr>
          <p:cNvPr id="8" name="Text Box 6"/>
          <p:cNvSpPr txBox="1">
            <a:spLocks noChangeArrowheads="1"/>
          </p:cNvSpPr>
          <p:nvPr userDrawn="1"/>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rtl="0" eaLnBrk="0" fontAlgn="base" hangingPunct="0">
              <a:spcBef>
                <a:spcPct val="50000"/>
              </a:spcBef>
              <a:spcAft>
                <a:spcPct val="0"/>
              </a:spcAft>
              <a:defRPr/>
            </a:pPr>
            <a:fld id="{66D0153C-3E6C-47B0-BFED-EA1146F312C2}"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a:solidFill>
                <a:srgbClr val="FFFFFF"/>
              </a:solidFill>
              <a:latin typeface="Trebuchet MS"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rebuchet MS" pitchFamily="34" charset="0"/>
        </a:defRPr>
      </a:lvl2pPr>
      <a:lvl3pPr algn="l" rtl="0" fontAlgn="base">
        <a:spcBef>
          <a:spcPct val="0"/>
        </a:spcBef>
        <a:spcAft>
          <a:spcPct val="0"/>
        </a:spcAft>
        <a:defRPr sz="2400" b="1">
          <a:solidFill>
            <a:schemeClr val="tx1"/>
          </a:solidFill>
          <a:latin typeface="Trebuchet MS" pitchFamily="34" charset="0"/>
        </a:defRPr>
      </a:lvl3pPr>
      <a:lvl4pPr algn="l" rtl="0" fontAlgn="base">
        <a:spcBef>
          <a:spcPct val="0"/>
        </a:spcBef>
        <a:spcAft>
          <a:spcPct val="0"/>
        </a:spcAft>
        <a:defRPr sz="2400" b="1">
          <a:solidFill>
            <a:schemeClr val="tx1"/>
          </a:solidFill>
          <a:latin typeface="Trebuchet MS" pitchFamily="34" charset="0"/>
        </a:defRPr>
      </a:lvl4pPr>
      <a:lvl5pPr algn="l" rtl="0" fontAlgn="base">
        <a:spcBef>
          <a:spcPct val="0"/>
        </a:spcBef>
        <a:spcAft>
          <a:spcPct val="0"/>
        </a:spcAft>
        <a:defRPr sz="2400" b="1">
          <a:solidFill>
            <a:schemeClr val="tx1"/>
          </a:solidFill>
          <a:latin typeface="Trebuchet MS" pitchFamily="34" charset="0"/>
        </a:defRPr>
      </a:lvl5pPr>
      <a:lvl6pPr marL="457200" algn="l" rtl="0" eaLnBrk="1" fontAlgn="base" hangingPunct="1">
        <a:spcBef>
          <a:spcPct val="0"/>
        </a:spcBef>
        <a:spcAft>
          <a:spcPct val="0"/>
        </a:spcAft>
        <a:defRPr sz="2400" b="1">
          <a:solidFill>
            <a:schemeClr val="tx1"/>
          </a:solidFill>
          <a:latin typeface="Trebuchet MS" pitchFamily="34" charset="0"/>
        </a:defRPr>
      </a:lvl6pPr>
      <a:lvl7pPr marL="914400" algn="l" rtl="0" eaLnBrk="1" fontAlgn="base" hangingPunct="1">
        <a:spcBef>
          <a:spcPct val="0"/>
        </a:spcBef>
        <a:spcAft>
          <a:spcPct val="0"/>
        </a:spcAft>
        <a:defRPr sz="2400" b="1">
          <a:solidFill>
            <a:schemeClr val="tx1"/>
          </a:solidFill>
          <a:latin typeface="Trebuchet MS" pitchFamily="34" charset="0"/>
        </a:defRPr>
      </a:lvl7pPr>
      <a:lvl8pPr marL="1371600" algn="l" rtl="0" eaLnBrk="1" fontAlgn="base" hangingPunct="1">
        <a:spcBef>
          <a:spcPct val="0"/>
        </a:spcBef>
        <a:spcAft>
          <a:spcPct val="0"/>
        </a:spcAft>
        <a:defRPr sz="2400" b="1">
          <a:solidFill>
            <a:schemeClr val="tx1"/>
          </a:solidFill>
          <a:latin typeface="Trebuchet MS" pitchFamily="34" charset="0"/>
        </a:defRPr>
      </a:lvl8pPr>
      <a:lvl9pPr marL="1828800" algn="l" rtl="0" eaLnBrk="1" fontAlgn="base" hangingPunct="1">
        <a:spcBef>
          <a:spcPct val="0"/>
        </a:spcBef>
        <a:spcAft>
          <a:spcPct val="0"/>
        </a:spcAft>
        <a:defRPr sz="2400" b="1">
          <a:solidFill>
            <a:schemeClr val="tx1"/>
          </a:solidFill>
          <a:latin typeface="Trebuchet MS" pitchFamily="34" charset="0"/>
        </a:defRPr>
      </a:lvl9pPr>
    </p:titleStyle>
    <p:bodyStyle>
      <a:lvl1pPr marL="276225" indent="-276225" algn="l" rtl="0" fontAlgn="base">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fontAlgn="base">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fontAlgn="base">
        <a:spcBef>
          <a:spcPct val="20000"/>
        </a:spcBef>
        <a:spcAft>
          <a:spcPct val="0"/>
        </a:spcAft>
        <a:buClr>
          <a:srgbClr val="FA9819"/>
        </a:buClr>
        <a:buSzPct val="110000"/>
        <a:buChar char="•"/>
        <a:defRPr sz="1400">
          <a:solidFill>
            <a:srgbClr val="000000"/>
          </a:solidFill>
          <a:latin typeface="+mn-lt"/>
        </a:defRPr>
      </a:lvl3pPr>
      <a:lvl4pPr marL="1209675" indent="-274638" algn="l" rtl="0" fontAlgn="base">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0" y="6705600"/>
            <a:ext cx="9144000" cy="177800"/>
          </a:xfrm>
          <a:prstGeom prst="rect">
            <a:avLst/>
          </a:prstGeom>
          <a:solidFill>
            <a:srgbClr val="969696"/>
          </a:solidFill>
          <a:ln w="9525">
            <a:noFill/>
            <a:miter lim="800000"/>
            <a:headEnd/>
            <a:tailEnd/>
          </a:ln>
          <a:effectLst/>
        </p:spPr>
        <p:txBody>
          <a:bodyPr wrap="none" anchor="ctr"/>
          <a:lstStyle/>
          <a:p>
            <a:pPr algn="l" rtl="0" fontAlgn="base">
              <a:spcBef>
                <a:spcPct val="0"/>
              </a:spcBef>
              <a:spcAft>
                <a:spcPct val="0"/>
              </a:spcAft>
              <a:defRPr/>
            </a:pPr>
            <a:endParaRPr lang="en-US" sz="1600" kern="1200">
              <a:solidFill>
                <a:srgbClr val="000000"/>
              </a:solidFill>
              <a:latin typeface="Trebuchet MS" pitchFamily="34" charset="0"/>
              <a:ea typeface="+mn-ea"/>
              <a:cs typeface="+mn-cs"/>
            </a:endParaRPr>
          </a:p>
        </p:txBody>
      </p:sp>
      <p:sp>
        <p:nvSpPr>
          <p:cNvPr id="186371" name="Text Box 3"/>
          <p:cNvSpPr txBox="1">
            <a:spLocks noChangeArrowheads="1"/>
          </p:cNvSpPr>
          <p:nvPr/>
        </p:nvSpPr>
        <p:spPr bwMode="auto">
          <a:xfrm>
            <a:off x="8715375" y="6553200"/>
            <a:ext cx="352425" cy="238125"/>
          </a:xfrm>
          <a:prstGeom prst="rect">
            <a:avLst/>
          </a:prstGeom>
          <a:solidFill>
            <a:srgbClr val="4B4BC3"/>
          </a:solidFill>
          <a:ln w="9525">
            <a:solidFill>
              <a:srgbClr val="FFFFFF"/>
            </a:solidFill>
            <a:miter lim="800000"/>
            <a:headEnd/>
            <a:tailEnd/>
          </a:ln>
          <a:effectLst/>
        </p:spPr>
        <p:txBody>
          <a:bodyPr anchor="ctr" anchorCtr="1">
            <a:spAutoFit/>
          </a:bodyPr>
          <a:lstStyle/>
          <a:p>
            <a:pPr algn="ctr" rtl="0" eaLnBrk="0" fontAlgn="base" hangingPunct="0">
              <a:spcBef>
                <a:spcPct val="50000"/>
              </a:spcBef>
              <a:spcAft>
                <a:spcPct val="0"/>
              </a:spcAft>
              <a:defRPr/>
            </a:pPr>
            <a:fld id="{B186B47A-0488-45AA-AE2B-A8324E461EDE}"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a:solidFill>
                <a:srgbClr val="FFFFFF"/>
              </a:solidFill>
              <a:latin typeface="Trebuchet MS" pitchFamily="34" charset="0"/>
              <a:ea typeface="+mn-ea"/>
              <a:cs typeface="+mn-cs"/>
            </a:endParaRPr>
          </a:p>
        </p:txBody>
      </p:sp>
      <p:sp>
        <p:nvSpPr>
          <p:cNvPr id="186372" name="Rectangle 4"/>
          <p:cNvSpPr>
            <a:spLocks noChangeArrowheads="1"/>
          </p:cNvSpPr>
          <p:nvPr/>
        </p:nvSpPr>
        <p:spPr bwMode="auto">
          <a:xfrm>
            <a:off x="3105150" y="6491288"/>
            <a:ext cx="3325813" cy="214312"/>
          </a:xfrm>
          <a:prstGeom prst="rect">
            <a:avLst/>
          </a:prstGeom>
          <a:noFill/>
          <a:ln w="9525">
            <a:noFill/>
            <a:miter lim="800000"/>
            <a:headEnd/>
            <a:tailEnd/>
          </a:ln>
          <a:effectLst/>
        </p:spPr>
        <p:txBody>
          <a:bodyPr>
            <a:spAutoFit/>
          </a:bodyPr>
          <a:lstStyle/>
          <a:p>
            <a:pPr algn="l" rtl="0" eaLnBrk="0" fontAlgn="base" hangingPunct="0">
              <a:lnSpc>
                <a:spcPct val="90000"/>
              </a:lnSpc>
              <a:spcBef>
                <a:spcPct val="0"/>
              </a:spcBef>
              <a:spcAft>
                <a:spcPct val="0"/>
              </a:spcAft>
              <a:tabLst>
                <a:tab pos="3884613" algn="ctr"/>
                <a:tab pos="7027863" algn="r"/>
              </a:tabLst>
              <a:defRPr/>
            </a:pPr>
            <a:r>
              <a:rPr lang="en-GB" sz="900" kern="1200">
                <a:solidFill>
                  <a:srgbClr val="C2C2C2"/>
                </a:solidFill>
                <a:latin typeface="Siemens Sans Roman" charset="0"/>
                <a:ea typeface="+mn-ea"/>
                <a:cs typeface="+mn-cs"/>
              </a:rPr>
              <a:t>Copyright </a:t>
            </a:r>
            <a:r>
              <a:rPr lang="en-US" sz="900" kern="1200">
                <a:solidFill>
                  <a:srgbClr val="C2C2C2"/>
                </a:solidFill>
                <a:latin typeface="Siemens Sans Roman" charset="0"/>
                <a:ea typeface="+mn-ea"/>
                <a:cs typeface="+mn-cs"/>
              </a:rPr>
              <a:t>©2004 Virtusa Corporation | CONFIDENTIAL</a:t>
            </a:r>
          </a:p>
        </p:txBody>
      </p:sp>
      <p:sp>
        <p:nvSpPr>
          <p:cNvPr id="8197" name="Rectangle 5"/>
          <p:cNvSpPr>
            <a:spLocks noGrp="1" noChangeArrowheads="1"/>
          </p:cNvSpPr>
          <p:nvPr>
            <p:ph type="body" idx="1"/>
          </p:nvPr>
        </p:nvSpPr>
        <p:spPr bwMode="auto">
          <a:xfrm>
            <a:off x="393700" y="1206500"/>
            <a:ext cx="8407400" cy="5194300"/>
          </a:xfrm>
          <a:prstGeom prst="rect">
            <a:avLst/>
          </a:prstGeom>
          <a:noFill/>
          <a:ln w="12700">
            <a:noFill/>
            <a:miter lim="800000"/>
            <a:headEnd/>
            <a:tailEnd/>
          </a:ln>
        </p:spPr>
        <p:txBody>
          <a:bodyPr vert="horz" wrap="square" lIns="74933" tIns="36809" rIns="74933" bIns="368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8198" name="Picture 6" descr="Presentation Top Bar"/>
          <p:cNvPicPr>
            <a:picLocks noChangeAspect="1" noChangeArrowheads="1"/>
          </p:cNvPicPr>
          <p:nvPr/>
        </p:nvPicPr>
        <p:blipFill>
          <a:blip r:embed="rId13" cstate="print"/>
          <a:srcRect/>
          <a:stretch>
            <a:fillRect/>
          </a:stretch>
        </p:blipFill>
        <p:spPr bwMode="auto">
          <a:xfrm>
            <a:off x="-11113" y="0"/>
            <a:ext cx="9167813" cy="914400"/>
          </a:xfrm>
          <a:prstGeom prst="rect">
            <a:avLst/>
          </a:prstGeom>
          <a:noFill/>
          <a:ln w="9525">
            <a:noFill/>
            <a:miter lim="800000"/>
            <a:headEnd/>
            <a:tailEnd/>
          </a:ln>
        </p:spPr>
      </p:pic>
      <p:sp>
        <p:nvSpPr>
          <p:cNvPr id="8199" name="Rectangle 7"/>
          <p:cNvSpPr>
            <a:spLocks noGrp="1" noChangeArrowheads="1"/>
          </p:cNvSpPr>
          <p:nvPr>
            <p:ph type="title"/>
          </p:nvPr>
        </p:nvSpPr>
        <p:spPr bwMode="auto">
          <a:xfrm>
            <a:off x="457200" y="1524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8200" name="Picture 8" descr="LatestLogo"/>
          <p:cNvPicPr>
            <a:picLocks noChangeAspect="1" noChangeArrowheads="1"/>
          </p:cNvPicPr>
          <p:nvPr userDrawn="1"/>
        </p:nvPicPr>
        <p:blipFill>
          <a:blip r:embed="rId14" cstate="print"/>
          <a:srcRect/>
          <a:stretch>
            <a:fillRect/>
          </a:stretch>
        </p:blipFill>
        <p:spPr bwMode="auto">
          <a:xfrm>
            <a:off x="25400" y="6275388"/>
            <a:ext cx="990600" cy="417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fontAlgn="base">
        <a:spcBef>
          <a:spcPct val="0"/>
        </a:spcBef>
        <a:spcAft>
          <a:spcPct val="0"/>
        </a:spcAft>
        <a:defRPr sz="2400" b="1">
          <a:solidFill>
            <a:schemeClr val="bg1"/>
          </a:solidFill>
          <a:latin typeface="Trebuchet MS" pitchFamily="34" charset="0"/>
        </a:defRPr>
      </a:lvl6pPr>
      <a:lvl7pPr marL="914400" algn="l" rtl="0" fontAlgn="base">
        <a:spcBef>
          <a:spcPct val="0"/>
        </a:spcBef>
        <a:spcAft>
          <a:spcPct val="0"/>
        </a:spcAft>
        <a:defRPr sz="2400" b="1">
          <a:solidFill>
            <a:schemeClr val="bg1"/>
          </a:solidFill>
          <a:latin typeface="Trebuchet MS" pitchFamily="34" charset="0"/>
        </a:defRPr>
      </a:lvl7pPr>
      <a:lvl8pPr marL="1371600" algn="l" rtl="0" fontAlgn="base">
        <a:spcBef>
          <a:spcPct val="0"/>
        </a:spcBef>
        <a:spcAft>
          <a:spcPct val="0"/>
        </a:spcAft>
        <a:defRPr sz="2400" b="1">
          <a:solidFill>
            <a:schemeClr val="bg1"/>
          </a:solidFill>
          <a:latin typeface="Trebuchet MS" pitchFamily="34" charset="0"/>
        </a:defRPr>
      </a:lvl8pPr>
      <a:lvl9pPr marL="1828800" algn="l" rtl="0" fontAlgn="base">
        <a:spcBef>
          <a:spcPct val="0"/>
        </a:spcBef>
        <a:spcAft>
          <a:spcPct val="0"/>
        </a:spcAft>
        <a:defRPr sz="2400" b="1">
          <a:solidFill>
            <a:schemeClr val="bg1"/>
          </a:solidFill>
          <a:latin typeface="Trebuchet MS" pitchFamily="34" charset="0"/>
        </a:defRPr>
      </a:lvl9pPr>
    </p:titleStyle>
    <p:bodyStyle>
      <a:lvl1pPr marL="342900" indent="-342900" algn="l" rtl="0" eaLnBrk="0" fontAlgn="base" hangingPunct="0">
        <a:lnSpc>
          <a:spcPct val="150000"/>
        </a:lnSpc>
        <a:spcBef>
          <a:spcPct val="0"/>
        </a:spcBef>
        <a:spcAft>
          <a:spcPct val="0"/>
        </a:spcAft>
        <a:buClr>
          <a:srgbClr val="FF9900"/>
        </a:buClr>
        <a:buSzPct val="150000"/>
        <a:buChar char="•"/>
        <a:defRPr sz="2400">
          <a:solidFill>
            <a:srgbClr val="000000"/>
          </a:solidFill>
          <a:latin typeface="+mn-lt"/>
          <a:ea typeface="+mn-ea"/>
          <a:cs typeface="+mn-cs"/>
        </a:defRPr>
      </a:lvl1pPr>
      <a:lvl2pPr marL="742950" indent="-285750" algn="l" rtl="0" eaLnBrk="0" fontAlgn="base" hangingPunct="0">
        <a:lnSpc>
          <a:spcPct val="150000"/>
        </a:lnSpc>
        <a:spcBef>
          <a:spcPct val="0"/>
        </a:spcBef>
        <a:spcAft>
          <a:spcPct val="0"/>
        </a:spcAft>
        <a:buClr>
          <a:srgbClr val="FF9900"/>
        </a:buClr>
        <a:buSzPct val="125000"/>
        <a:buFont typeface="Trebuchet MS" pitchFamily="34" charset="0"/>
        <a:buChar char="−"/>
        <a:defRPr sz="2800">
          <a:solidFill>
            <a:srgbClr val="000000"/>
          </a:solidFill>
          <a:latin typeface="+mn-lt"/>
        </a:defRPr>
      </a:lvl2pPr>
      <a:lvl3pPr marL="1143000" indent="-228600" algn="l" rtl="0" eaLnBrk="0" fontAlgn="base" hangingPunct="0">
        <a:lnSpc>
          <a:spcPct val="150000"/>
        </a:lnSpc>
        <a:spcBef>
          <a:spcPct val="0"/>
        </a:spcBef>
        <a:spcAft>
          <a:spcPct val="0"/>
        </a:spcAft>
        <a:buClr>
          <a:srgbClr val="FF9900"/>
        </a:buClr>
        <a:buFont typeface="Wingdings" pitchFamily="2" charset="2"/>
        <a:buChar char="ü"/>
        <a:defRPr sz="2400">
          <a:solidFill>
            <a:srgbClr val="000000"/>
          </a:solidFill>
          <a:latin typeface="+mn-lt"/>
        </a:defRPr>
      </a:lvl3pPr>
      <a:lvl4pPr marL="1600200" indent="-228600" algn="l" rtl="0" eaLnBrk="0" fontAlgn="base" hangingPunct="0">
        <a:lnSpc>
          <a:spcPct val="150000"/>
        </a:lnSpc>
        <a:spcBef>
          <a:spcPct val="0"/>
        </a:spcBef>
        <a:spcAft>
          <a:spcPct val="0"/>
        </a:spcAft>
        <a:buClr>
          <a:srgbClr val="FF9900"/>
        </a:buClr>
        <a:buFont typeface="Wingdings" pitchFamily="2" charset="2"/>
        <a:buChar char="v"/>
        <a:defRPr sz="2000">
          <a:solidFill>
            <a:srgbClr val="000000"/>
          </a:solidFill>
          <a:latin typeface="+mn-lt"/>
        </a:defRPr>
      </a:lvl4pPr>
      <a:lvl5pPr marL="2057400" indent="-228600" algn="l" rtl="0" eaLnBrk="0" fontAlgn="base" hangingPunct="0">
        <a:lnSpc>
          <a:spcPct val="150000"/>
        </a:lnSpc>
        <a:spcBef>
          <a:spcPct val="0"/>
        </a:spcBef>
        <a:spcAft>
          <a:spcPct val="0"/>
        </a:spcAft>
        <a:buClr>
          <a:srgbClr val="FF9900"/>
        </a:buClr>
        <a:buFont typeface="Arial" pitchFamily="34" charset="0"/>
        <a:buChar char="»"/>
        <a:defRPr sz="2000">
          <a:solidFill>
            <a:srgbClr val="000000"/>
          </a:solidFill>
          <a:latin typeface="+mn-lt"/>
        </a:defRPr>
      </a:lvl5pPr>
      <a:lvl6pPr marL="25146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6pPr>
      <a:lvl7pPr marL="29718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7pPr>
      <a:lvl8pPr marL="34290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8pPr>
      <a:lvl9pPr marL="3886200" indent="-228600" algn="l" rtl="0" fontAlgn="base">
        <a:lnSpc>
          <a:spcPct val="150000"/>
        </a:lnSpc>
        <a:spcBef>
          <a:spcPct val="0"/>
        </a:spcBef>
        <a:spcAft>
          <a:spcPct val="0"/>
        </a:spcAft>
        <a:buClr>
          <a:srgbClr val="FF9900"/>
        </a:buClr>
        <a:buFont typeface="Arial"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gray">
          <a:xfrm>
            <a:off x="295275" y="393700"/>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gray">
          <a:xfrm>
            <a:off x="295275" y="1247775"/>
            <a:ext cx="8562975" cy="1128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0244" name="Picture 4" descr="Virtusa Logo White Background"/>
          <p:cNvPicPr>
            <a:picLocks noChangeAspect="1" noChangeArrowheads="1"/>
          </p:cNvPicPr>
          <p:nvPr/>
        </p:nvPicPr>
        <p:blipFill>
          <a:blip r:embed="rId16" cstate="print"/>
          <a:srcRect l="6522" t="6729" r="9059" b="34911"/>
          <a:stretch>
            <a:fillRect/>
          </a:stretch>
        </p:blipFill>
        <p:spPr bwMode="gray">
          <a:xfrm>
            <a:off x="8143875" y="6454775"/>
            <a:ext cx="942975" cy="317500"/>
          </a:xfrm>
          <a:prstGeom prst="rect">
            <a:avLst/>
          </a:prstGeom>
          <a:noFill/>
          <a:ln w="9525">
            <a:noFill/>
            <a:miter lim="800000"/>
            <a:headEnd/>
            <a:tailEnd/>
          </a:ln>
        </p:spPr>
      </p:pic>
      <p:sp>
        <p:nvSpPr>
          <p:cNvPr id="4101" name="Text Box 5"/>
          <p:cNvSpPr txBox="1">
            <a:spLocks noChangeArrowheads="1"/>
          </p:cNvSpPr>
          <p:nvPr/>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algn="ctr" rtl="0" eaLnBrk="0" fontAlgn="base" hangingPunct="0">
              <a:spcBef>
                <a:spcPct val="50000"/>
              </a:spcBef>
              <a:spcAft>
                <a:spcPct val="0"/>
              </a:spcAft>
              <a:defRPr/>
            </a:pPr>
            <a:fld id="{9919B1A4-C6C3-40BA-A6F5-B3D9C4A42373}"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a:solidFill>
                <a:srgbClr val="FFFFFF"/>
              </a:solidFill>
              <a:latin typeface="Trebuchet MS" pitchFamily="34" charset="0"/>
              <a:ea typeface="+mn-ea"/>
              <a:cs typeface="+mn-cs"/>
            </a:endParaRPr>
          </a:p>
        </p:txBody>
      </p:sp>
      <p:sp>
        <p:nvSpPr>
          <p:cNvPr id="4102" name="Text Box 6"/>
          <p:cNvSpPr txBox="1">
            <a:spLocks noChangeArrowheads="1"/>
          </p:cNvSpPr>
          <p:nvPr/>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pPr algn="ctr" rtl="0" fontAlgn="base">
              <a:spcBef>
                <a:spcPct val="0"/>
              </a:spcBef>
              <a:spcAft>
                <a:spcPct val="0"/>
              </a:spcAft>
              <a:defRPr/>
            </a:pPr>
            <a:r>
              <a:rPr lang="en-US" sz="900" kern="1200">
                <a:solidFill>
                  <a:srgbClr val="777777"/>
                </a:solidFill>
                <a:latin typeface="Trebuchet MS" pitchFamily="34" charset="0"/>
                <a:ea typeface="+mn-ea"/>
                <a:cs typeface="+mn-cs"/>
              </a:rPr>
              <a:t>© Virtusa Corporation ● Confidential</a:t>
            </a:r>
          </a:p>
        </p:txBody>
      </p:sp>
      <p:pic>
        <p:nvPicPr>
          <p:cNvPr id="10247" name="Picture 7" descr="line"/>
          <p:cNvPicPr>
            <a:picLocks noChangeAspect="1" noChangeArrowheads="1"/>
          </p:cNvPicPr>
          <p:nvPr/>
        </p:nvPicPr>
        <p:blipFill>
          <a:blip r:embed="rId17" cstate="print"/>
          <a:srcRect/>
          <a:stretch>
            <a:fillRect/>
          </a:stretch>
        </p:blipFill>
        <p:spPr bwMode="auto">
          <a:xfrm>
            <a:off x="0" y="946150"/>
            <a:ext cx="9144000" cy="93663"/>
          </a:xfrm>
          <a:prstGeom prst="rect">
            <a:avLst/>
          </a:prstGeom>
          <a:noFill/>
          <a:ln w="9525">
            <a:noFill/>
            <a:miter lim="800000"/>
            <a:headEnd/>
            <a:tailEnd/>
          </a:ln>
        </p:spPr>
      </p:pic>
      <p:sp>
        <p:nvSpPr>
          <p:cNvPr id="8" name="Text Box 6"/>
          <p:cNvSpPr txBox="1">
            <a:spLocks noChangeArrowheads="1"/>
          </p:cNvSpPr>
          <p:nvPr userDrawn="1"/>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rtl="0" eaLnBrk="0" fontAlgn="base" hangingPunct="0">
              <a:spcBef>
                <a:spcPct val="50000"/>
              </a:spcBef>
              <a:spcAft>
                <a:spcPct val="0"/>
              </a:spcAft>
              <a:defRPr/>
            </a:pPr>
            <a:fld id="{66D0153C-3E6C-47B0-BFED-EA1146F312C2}" type="slidenum">
              <a:rPr lang="en-US" sz="900" b="1" kern="1200">
                <a:solidFill>
                  <a:srgbClr val="FFFFFF"/>
                </a:solidFill>
                <a:latin typeface="Trebuchet MS" pitchFamily="34" charset="0"/>
                <a:ea typeface="+mn-ea"/>
                <a:cs typeface="+mn-cs"/>
              </a:rPr>
              <a:pPr algn="ctr" rtl="0" eaLnBrk="0" fontAlgn="base" hangingPunct="0">
                <a:spcBef>
                  <a:spcPct val="50000"/>
                </a:spcBef>
                <a:spcAft>
                  <a:spcPct val="0"/>
                </a:spcAft>
                <a:defRPr/>
              </a:pPr>
              <a:t>‹#›</a:t>
            </a:fld>
            <a:endParaRPr lang="en-US" sz="900" b="1" kern="1200">
              <a:solidFill>
                <a:srgbClr val="FFFFFF"/>
              </a:solidFill>
              <a:latin typeface="Trebuchet MS"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rebuchet MS" pitchFamily="34" charset="0"/>
        </a:defRPr>
      </a:lvl2pPr>
      <a:lvl3pPr algn="l" rtl="0" fontAlgn="base">
        <a:spcBef>
          <a:spcPct val="0"/>
        </a:spcBef>
        <a:spcAft>
          <a:spcPct val="0"/>
        </a:spcAft>
        <a:defRPr sz="2400" b="1">
          <a:solidFill>
            <a:schemeClr val="tx1"/>
          </a:solidFill>
          <a:latin typeface="Trebuchet MS" pitchFamily="34" charset="0"/>
        </a:defRPr>
      </a:lvl3pPr>
      <a:lvl4pPr algn="l" rtl="0" fontAlgn="base">
        <a:spcBef>
          <a:spcPct val="0"/>
        </a:spcBef>
        <a:spcAft>
          <a:spcPct val="0"/>
        </a:spcAft>
        <a:defRPr sz="2400" b="1">
          <a:solidFill>
            <a:schemeClr val="tx1"/>
          </a:solidFill>
          <a:latin typeface="Trebuchet MS" pitchFamily="34" charset="0"/>
        </a:defRPr>
      </a:lvl4pPr>
      <a:lvl5pPr algn="l" rtl="0" fontAlgn="base">
        <a:spcBef>
          <a:spcPct val="0"/>
        </a:spcBef>
        <a:spcAft>
          <a:spcPct val="0"/>
        </a:spcAft>
        <a:defRPr sz="2400" b="1">
          <a:solidFill>
            <a:schemeClr val="tx1"/>
          </a:solidFill>
          <a:latin typeface="Trebuchet MS" pitchFamily="34" charset="0"/>
        </a:defRPr>
      </a:lvl5pPr>
      <a:lvl6pPr marL="457200" algn="l" rtl="0" eaLnBrk="1" fontAlgn="base" hangingPunct="1">
        <a:spcBef>
          <a:spcPct val="0"/>
        </a:spcBef>
        <a:spcAft>
          <a:spcPct val="0"/>
        </a:spcAft>
        <a:defRPr sz="2400" b="1">
          <a:solidFill>
            <a:schemeClr val="tx1"/>
          </a:solidFill>
          <a:latin typeface="Trebuchet MS" pitchFamily="34" charset="0"/>
        </a:defRPr>
      </a:lvl6pPr>
      <a:lvl7pPr marL="914400" algn="l" rtl="0" eaLnBrk="1" fontAlgn="base" hangingPunct="1">
        <a:spcBef>
          <a:spcPct val="0"/>
        </a:spcBef>
        <a:spcAft>
          <a:spcPct val="0"/>
        </a:spcAft>
        <a:defRPr sz="2400" b="1">
          <a:solidFill>
            <a:schemeClr val="tx1"/>
          </a:solidFill>
          <a:latin typeface="Trebuchet MS" pitchFamily="34" charset="0"/>
        </a:defRPr>
      </a:lvl7pPr>
      <a:lvl8pPr marL="1371600" algn="l" rtl="0" eaLnBrk="1" fontAlgn="base" hangingPunct="1">
        <a:spcBef>
          <a:spcPct val="0"/>
        </a:spcBef>
        <a:spcAft>
          <a:spcPct val="0"/>
        </a:spcAft>
        <a:defRPr sz="2400" b="1">
          <a:solidFill>
            <a:schemeClr val="tx1"/>
          </a:solidFill>
          <a:latin typeface="Trebuchet MS" pitchFamily="34" charset="0"/>
        </a:defRPr>
      </a:lvl8pPr>
      <a:lvl9pPr marL="1828800" algn="l" rtl="0" eaLnBrk="1" fontAlgn="base" hangingPunct="1">
        <a:spcBef>
          <a:spcPct val="0"/>
        </a:spcBef>
        <a:spcAft>
          <a:spcPct val="0"/>
        </a:spcAft>
        <a:defRPr sz="2400" b="1">
          <a:solidFill>
            <a:schemeClr val="tx1"/>
          </a:solidFill>
          <a:latin typeface="Trebuchet MS" pitchFamily="34" charset="0"/>
        </a:defRPr>
      </a:lvl9pPr>
    </p:titleStyle>
    <p:bodyStyle>
      <a:lvl1pPr marL="276225" indent="-276225" algn="l" rtl="0" fontAlgn="base">
        <a:spcBef>
          <a:spcPct val="80000"/>
        </a:spcBef>
        <a:spcAft>
          <a:spcPct val="0"/>
        </a:spcAft>
        <a:buClr>
          <a:srgbClr val="FA9819"/>
        </a:buClr>
        <a:buSzPct val="120000"/>
        <a:buChar char="•"/>
        <a:defRPr sz="3200">
          <a:solidFill>
            <a:srgbClr val="000000"/>
          </a:solidFill>
          <a:latin typeface="+mn-lt"/>
          <a:ea typeface="+mn-ea"/>
          <a:cs typeface="+mn-cs"/>
        </a:defRPr>
      </a:lvl1pPr>
      <a:lvl2pPr marL="600075" indent="-322263" algn="l" rtl="0" fontAlgn="base">
        <a:spcBef>
          <a:spcPct val="40000"/>
        </a:spcBef>
        <a:spcAft>
          <a:spcPct val="0"/>
        </a:spcAft>
        <a:buClr>
          <a:srgbClr val="FA9819"/>
        </a:buClr>
        <a:buFont typeface="Arial" pitchFamily="34" charset="0"/>
        <a:buChar char="–"/>
        <a:defRPr sz="1600">
          <a:solidFill>
            <a:srgbClr val="000000"/>
          </a:solidFill>
          <a:latin typeface="+mn-lt"/>
        </a:defRPr>
      </a:lvl2pPr>
      <a:lvl3pPr marL="933450" indent="-331788" algn="l" rtl="0" fontAlgn="base">
        <a:spcBef>
          <a:spcPct val="20000"/>
        </a:spcBef>
        <a:spcAft>
          <a:spcPct val="0"/>
        </a:spcAft>
        <a:buClr>
          <a:srgbClr val="FA9819"/>
        </a:buClr>
        <a:buSzPct val="110000"/>
        <a:buChar char="•"/>
        <a:defRPr sz="1400">
          <a:solidFill>
            <a:srgbClr val="000000"/>
          </a:solidFill>
          <a:latin typeface="+mn-lt"/>
        </a:defRPr>
      </a:lvl3pPr>
      <a:lvl4pPr marL="1209675" indent="-274638" algn="l" rtl="0" fontAlgn="base">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5pPr>
      <a:lvl6pPr marL="30178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eaLnBrk="1" fontAlgn="base" hangingPunct="1">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6.xml"/><Relationship Id="rId1" Type="http://schemas.openxmlformats.org/officeDocument/2006/relationships/vmlDrawing" Target="../drawings/vmlDrawing2.vml"/><Relationship Id="rId5" Type="http://schemas.openxmlformats.org/officeDocument/2006/relationships/chart" Target="../charts/chart1.xml"/><Relationship Id="rId4" Type="http://schemas.openxmlformats.org/officeDocument/2006/relationships/package" Target="../embeddings/Microsoft_Office_Excel_Worksheet1.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219200" y="4237038"/>
            <a:ext cx="7162800" cy="1524000"/>
          </a:xfrm>
        </p:spPr>
        <p:txBody>
          <a:bodyPr/>
          <a:lstStyle/>
          <a:p>
            <a:pPr eaLnBrk="1" hangingPunct="1"/>
            <a:r>
              <a:rPr lang="en-US" sz="2800" dirty="0" smtClean="0"/>
              <a:t>Introduction to Agile </a:t>
            </a:r>
            <a:r>
              <a:rPr lang="en-US" dirty="0" smtClean="0"/>
              <a:t/>
            </a:r>
            <a:br>
              <a:rPr lang="en-US" dirty="0" smtClean="0"/>
            </a:br>
            <a:endParaRPr lang="en-US" sz="1800" b="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smtClean="0"/>
              <a:t>Project Tracking Artifacts</a:t>
            </a:r>
          </a:p>
        </p:txBody>
      </p:sp>
      <p:sp>
        <p:nvSpPr>
          <p:cNvPr id="7" name="Table Placeholder 6"/>
          <p:cNvSpPr>
            <a:spLocks noGrp="1"/>
          </p:cNvSpPr>
          <p:nvPr>
            <p:ph type="tbl" idx="1"/>
          </p:nvPr>
        </p:nvSpPr>
        <p:spPr/>
      </p:sp>
      <p:grpSp>
        <p:nvGrpSpPr>
          <p:cNvPr id="8" name="Group 7"/>
          <p:cNvGrpSpPr/>
          <p:nvPr/>
        </p:nvGrpSpPr>
        <p:grpSpPr>
          <a:xfrm>
            <a:off x="457200" y="1157869"/>
            <a:ext cx="8305800" cy="2956931"/>
            <a:chOff x="457200" y="1447800"/>
            <a:chExt cx="8305800" cy="2971800"/>
          </a:xfrm>
        </p:grpSpPr>
        <p:graphicFrame>
          <p:nvGraphicFramePr>
            <p:cNvPr id="9" name="Content Placeholder 3"/>
            <p:cNvGraphicFramePr>
              <a:graphicFrameLocks noChangeAspect="1"/>
            </p:cNvGraphicFramePr>
            <p:nvPr>
              <p:ph idx="1"/>
            </p:nvPr>
          </p:nvGraphicFramePr>
          <p:xfrm>
            <a:off x="457200" y="1683173"/>
            <a:ext cx="6096000" cy="2666999"/>
          </p:xfrm>
          <a:graphic>
            <a:graphicData uri="http://schemas.openxmlformats.org/presentationml/2006/ole">
              <p:oleObj spid="_x0000_s48130" name="Worksheet" r:id="rId4" imgW="6105425" imgH="2990900" progId="Excel.Sheet.12">
                <p:embed/>
              </p:oleObj>
            </a:graphicData>
          </a:graphic>
        </p:graphicFrame>
        <p:sp>
          <p:nvSpPr>
            <p:cNvPr id="10" name="Rounded Rectangular Callout 9"/>
            <p:cNvSpPr/>
            <p:nvPr/>
          </p:nvSpPr>
          <p:spPr>
            <a:xfrm>
              <a:off x="6705600" y="1447800"/>
              <a:ext cx="2057400" cy="762000"/>
            </a:xfrm>
            <a:prstGeom prst="wedgeRoundRectCallout">
              <a:avLst>
                <a:gd name="adj1" fmla="val -55753"/>
                <a:gd name="adj2" fmla="val 135358"/>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updates the Sprint backlog or </a:t>
              </a:r>
              <a:r>
                <a:rPr lang="en-US" dirty="0" smtClean="0">
                  <a:solidFill>
                    <a:schemeClr val="tx1"/>
                  </a:solidFill>
                  <a:latin typeface="Arial" pitchFamily="34" charset="0"/>
                  <a:ea typeface="ＭＳ Ｐゴシック" pitchFamily="29" charset="-128"/>
                  <a:cs typeface="Arial" pitchFamily="34" charset="0"/>
                </a:rPr>
                <a:t>t</a:t>
              </a:r>
              <a:r>
                <a:rPr lang="en-US" sz="1200" dirty="0" smtClean="0">
                  <a:solidFill>
                    <a:schemeClr val="tx1"/>
                  </a:solidFill>
                  <a:latin typeface="Arial" pitchFamily="34" charset="0"/>
                  <a:ea typeface="ＭＳ Ｐゴシック" pitchFamily="29" charset="-128"/>
                  <a:cs typeface="Arial" pitchFamily="34" charset="0"/>
                </a:rPr>
                <a:t>ask tracker  for ‘work to be done’ after the  daily stand up</a:t>
              </a:r>
              <a:endParaRPr lang="en-US" sz="1200" dirty="0">
                <a:solidFill>
                  <a:schemeClr val="tx1"/>
                </a:solidFill>
                <a:latin typeface="Arial" pitchFamily="34" charset="0"/>
                <a:cs typeface="Arial" pitchFamily="34" charset="0"/>
              </a:endParaRPr>
            </a:p>
          </p:txBody>
        </p:sp>
        <p:sp>
          <p:nvSpPr>
            <p:cNvPr id="11" name="Right Arrow 10"/>
            <p:cNvSpPr/>
            <p:nvPr/>
          </p:nvSpPr>
          <p:spPr>
            <a:xfrm>
              <a:off x="3429000" y="2209800"/>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29000" y="2743200"/>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29000" y="2928256"/>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29000" y="3102428"/>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429000" y="3450772"/>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429000" y="3614058"/>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429000" y="3810000"/>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457200" y="3962400"/>
              <a:ext cx="2209800" cy="457200"/>
            </a:xfrm>
            <a:prstGeom prst="wedgeRoundRectCallout">
              <a:avLst>
                <a:gd name="adj1" fmla="val 89221"/>
                <a:gd name="adj2" fmla="val -61785"/>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Tasks that were not attended get carried out as it is</a:t>
              </a:r>
              <a:endParaRPr lang="en-US" sz="1200" dirty="0">
                <a:solidFill>
                  <a:schemeClr val="tx1"/>
                </a:solidFill>
                <a:latin typeface="Arial" pitchFamily="34" charset="0"/>
                <a:cs typeface="Arial" pitchFamily="34" charset="0"/>
              </a:endParaRPr>
            </a:p>
          </p:txBody>
        </p:sp>
      </p:grpSp>
      <p:sp>
        <p:nvSpPr>
          <p:cNvPr id="20" name="Rounded Rectangular Callout 19"/>
          <p:cNvSpPr/>
          <p:nvPr/>
        </p:nvSpPr>
        <p:spPr>
          <a:xfrm>
            <a:off x="1905000" y="4724400"/>
            <a:ext cx="2057400" cy="762000"/>
          </a:xfrm>
          <a:prstGeom prst="wedgeRoundRectCallout">
            <a:avLst>
              <a:gd name="adj1" fmla="val 66998"/>
              <a:gd name="adj2" fmla="val 91072"/>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Burn down chart is updated based on the daily updates of the sprint backlog</a:t>
            </a:r>
            <a:endParaRPr lang="en-US" sz="1200" dirty="0">
              <a:solidFill>
                <a:schemeClr val="tx1"/>
              </a:solidFill>
              <a:latin typeface="Arial" pitchFamily="34" charset="0"/>
              <a:cs typeface="Arial" pitchFamily="34" charset="0"/>
            </a:endParaRPr>
          </a:p>
        </p:txBody>
      </p:sp>
      <p:sp>
        <p:nvSpPr>
          <p:cNvPr id="21" name="TextBox 20"/>
          <p:cNvSpPr txBox="1"/>
          <p:nvPr/>
        </p:nvSpPr>
        <p:spPr>
          <a:xfrm>
            <a:off x="381000" y="1038127"/>
            <a:ext cx="4267200" cy="369332"/>
          </a:xfrm>
          <a:prstGeom prst="rect">
            <a:avLst/>
          </a:prstGeom>
          <a:solidFill>
            <a:schemeClr val="bg1"/>
          </a:solidFill>
        </p:spPr>
        <p:txBody>
          <a:bodyPr wrap="square" rtlCol="0">
            <a:spAutoFit/>
          </a:bodyPr>
          <a:lstStyle/>
          <a:p>
            <a:r>
              <a:rPr lang="en-US" sz="1800" b="1" i="0" dirty="0" smtClean="0">
                <a:solidFill>
                  <a:schemeClr val="tx1"/>
                </a:solidFill>
              </a:rPr>
              <a:t>Sprint Backlog</a:t>
            </a:r>
            <a:endParaRPr lang="en-US" sz="1800" b="1" i="0" dirty="0">
              <a:solidFill>
                <a:schemeClr val="tx1"/>
              </a:solidFill>
            </a:endParaRPr>
          </a:p>
        </p:txBody>
      </p:sp>
      <p:sp>
        <p:nvSpPr>
          <p:cNvPr id="22" name="TextBox 21"/>
          <p:cNvSpPr txBox="1"/>
          <p:nvPr/>
        </p:nvSpPr>
        <p:spPr>
          <a:xfrm>
            <a:off x="7162800" y="3810000"/>
            <a:ext cx="1981200" cy="369332"/>
          </a:xfrm>
          <a:prstGeom prst="rect">
            <a:avLst/>
          </a:prstGeom>
          <a:solidFill>
            <a:schemeClr val="bg1"/>
          </a:solidFill>
        </p:spPr>
        <p:txBody>
          <a:bodyPr wrap="square" rtlCol="0">
            <a:spAutoFit/>
          </a:bodyPr>
          <a:lstStyle/>
          <a:p>
            <a:r>
              <a:rPr lang="en-US" sz="1800" b="1" i="0" dirty="0" smtClean="0">
                <a:solidFill>
                  <a:schemeClr val="tx1"/>
                </a:solidFill>
              </a:rPr>
              <a:t>Burn down</a:t>
            </a:r>
            <a:endParaRPr lang="en-US" sz="1800" b="1" i="0" dirty="0">
              <a:solidFill>
                <a:schemeClr val="tx1"/>
              </a:solidFill>
            </a:endParaRPr>
          </a:p>
        </p:txBody>
      </p:sp>
      <p:graphicFrame>
        <p:nvGraphicFramePr>
          <p:cNvPr id="23" name="Chart 22"/>
          <p:cNvGraphicFramePr/>
          <p:nvPr/>
        </p:nvGraphicFramePr>
        <p:xfrm>
          <a:off x="4419600" y="4114800"/>
          <a:ext cx="44958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Sprint Demo</a:t>
            </a:r>
          </a:p>
        </p:txBody>
      </p:sp>
      <p:pic>
        <p:nvPicPr>
          <p:cNvPr id="92163" name="Picture 5" descr="Sprint Demo copy"/>
          <p:cNvPicPr>
            <a:picLocks noChangeAspect="1" noChangeArrowheads="1"/>
          </p:cNvPicPr>
          <p:nvPr/>
        </p:nvPicPr>
        <p:blipFill>
          <a:blip r:embed="rId4" cstate="print"/>
          <a:srcRect/>
          <a:stretch>
            <a:fillRect/>
          </a:stretch>
        </p:blipFill>
        <p:spPr bwMode="auto">
          <a:xfrm>
            <a:off x="152400" y="1066800"/>
            <a:ext cx="8791575" cy="57150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Sprint Retrospective</a:t>
            </a:r>
          </a:p>
        </p:txBody>
      </p:sp>
      <p:pic>
        <p:nvPicPr>
          <p:cNvPr id="94211" name="Picture 5" descr="Sprint Retrospective copy"/>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3"/>
          <p:cNvSpPr>
            <a:spLocks noGrp="1" noChangeArrowheads="1"/>
          </p:cNvSpPr>
          <p:nvPr>
            <p:ph type="body" idx="4294967295"/>
          </p:nvPr>
        </p:nvSpPr>
        <p:spPr>
          <a:xfrm>
            <a:off x="381000" y="762000"/>
            <a:ext cx="8407400" cy="5194300"/>
          </a:xfrm>
        </p:spPr>
        <p:txBody>
          <a:bodyPr lIns="91440" tIns="45720" rIns="91440" bIns="45720"/>
          <a:lstStyle/>
          <a:p>
            <a:pPr algn="ctr" eaLnBrk="1" hangingPunct="1">
              <a:buFontTx/>
              <a:buNone/>
            </a:pPr>
            <a:endParaRPr lang="en-US" dirty="0" smtClean="0"/>
          </a:p>
          <a:p>
            <a:pPr algn="ctr" eaLnBrk="1" hangingPunct="1">
              <a:buFontTx/>
              <a:buNone/>
            </a:pPr>
            <a:endParaRPr lang="en-US" dirty="0" smtClean="0"/>
          </a:p>
          <a:p>
            <a:pPr algn="ctr" eaLnBrk="1" hangingPunct="1">
              <a:buFontTx/>
              <a:buNone/>
            </a:pPr>
            <a:endParaRPr lang="en-US" dirty="0" smtClean="0"/>
          </a:p>
          <a:p>
            <a:pPr algn="ctr" eaLnBrk="1" hangingPunct="1">
              <a:buFontTx/>
              <a:buNone/>
            </a:pPr>
            <a:r>
              <a:rPr lang="en-US" dirty="0" smtClean="0"/>
              <a:t>Managing Change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Managing Change</a:t>
            </a:r>
          </a:p>
        </p:txBody>
      </p:sp>
      <p:sp>
        <p:nvSpPr>
          <p:cNvPr id="89091" name="Rectangle 3"/>
          <p:cNvSpPr>
            <a:spLocks noGrp="1" noChangeArrowheads="1"/>
          </p:cNvSpPr>
          <p:nvPr>
            <p:ph idx="1"/>
          </p:nvPr>
        </p:nvSpPr>
        <p:spPr/>
        <p:txBody>
          <a:bodyPr/>
          <a:lstStyle/>
          <a:p>
            <a:r>
              <a:rPr lang="en-US" sz="1800" smtClean="0"/>
              <a:t>During a Sprint</a:t>
            </a:r>
          </a:p>
          <a:p>
            <a:pPr lvl="1"/>
            <a:r>
              <a:rPr lang="en-US" sz="1800" smtClean="0"/>
              <a:t>Once team has committed, no changes to Sprint scope</a:t>
            </a:r>
          </a:p>
          <a:p>
            <a:pPr lvl="1"/>
            <a:r>
              <a:rPr lang="en-US" sz="1800" smtClean="0"/>
              <a:t>No Changes to Deliverable</a:t>
            </a:r>
          </a:p>
          <a:p>
            <a:pPr lvl="1"/>
            <a:r>
              <a:rPr lang="en-US" sz="1800" smtClean="0"/>
              <a:t>Details will emerge during Sprint, but no new work or substantially changed work</a:t>
            </a:r>
          </a:p>
          <a:p>
            <a:pPr lvl="1"/>
            <a:r>
              <a:rPr lang="en-US" sz="1800" smtClean="0"/>
              <a:t>Customer can terminate the Sprint if necessary</a:t>
            </a:r>
          </a:p>
          <a:p>
            <a:pPr lvl="1"/>
            <a:r>
              <a:rPr lang="en-US" sz="1800" smtClean="0"/>
              <a:t>No Changes to Sprint Duration</a:t>
            </a:r>
          </a:p>
          <a:p>
            <a:pPr lvl="1"/>
            <a:r>
              <a:rPr lang="en-US" sz="1800" smtClean="0"/>
              <a:t>Sprint ends on planned date whether team has completed its commitment or not</a:t>
            </a:r>
          </a:p>
          <a:p>
            <a:r>
              <a:rPr lang="en-US" sz="1800" smtClean="0"/>
              <a:t>Customer can make any changes to the remaining Product Backlog before the start of the next Sprint</a:t>
            </a:r>
          </a:p>
          <a:p>
            <a:endParaRPr lang="en-US" sz="18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95275" y="1247775"/>
            <a:ext cx="8562975" cy="2265363"/>
          </a:xfrm>
        </p:spPr>
        <p:txBody>
          <a:bodyPr/>
          <a:lstStyle/>
          <a:p>
            <a:pPr algn="ctr">
              <a:buFontTx/>
              <a:buNone/>
            </a:pPr>
            <a:endParaRPr lang="en-US" smtClean="0"/>
          </a:p>
          <a:p>
            <a:pPr algn="ctr">
              <a:buFontTx/>
              <a:buNone/>
            </a:pPr>
            <a:endParaRPr lang="en-US" smtClean="0"/>
          </a:p>
          <a:p>
            <a:pPr algn="ctr">
              <a:buFontTx/>
              <a:buNone/>
            </a:pPr>
            <a:r>
              <a:rPr lang="en-US" smtClean="0"/>
              <a:t>High Level Size Estimation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Background</a:t>
            </a:r>
          </a:p>
        </p:txBody>
      </p:sp>
      <p:sp>
        <p:nvSpPr>
          <p:cNvPr id="62467" name="Rectangle 3"/>
          <p:cNvSpPr>
            <a:spLocks noGrp="1" noChangeArrowheads="1"/>
          </p:cNvSpPr>
          <p:nvPr>
            <p:ph idx="1"/>
          </p:nvPr>
        </p:nvSpPr>
        <p:spPr/>
        <p:txBody>
          <a:bodyPr/>
          <a:lstStyle/>
          <a:p>
            <a:pPr>
              <a:lnSpc>
                <a:spcPct val="140000"/>
              </a:lnSpc>
            </a:pPr>
            <a:r>
              <a:rPr lang="en-US" sz="1800" b="1" smtClean="0"/>
              <a:t>Plans are only as good as the estimates</a:t>
            </a:r>
            <a:r>
              <a:rPr lang="en-US" sz="1800" smtClean="0"/>
              <a:t> that the plans are based on, and</a:t>
            </a:r>
          </a:p>
          <a:p>
            <a:pPr>
              <a:lnSpc>
                <a:spcPct val="140000"/>
              </a:lnSpc>
              <a:buFontTx/>
              <a:buNone/>
            </a:pPr>
            <a:r>
              <a:rPr lang="en-US" sz="1800" smtClean="0"/>
              <a:t>     estimates always come second to actuals. The real world has this horrible habit of destroying plans.</a:t>
            </a:r>
          </a:p>
          <a:p>
            <a:pPr>
              <a:lnSpc>
                <a:spcPct val="140000"/>
              </a:lnSpc>
            </a:pPr>
            <a:r>
              <a:rPr lang="en-US" sz="1800" b="1" smtClean="0"/>
              <a:t>The customer has the right to an overall plan</a:t>
            </a:r>
            <a:r>
              <a:rPr lang="en-US" sz="1800" smtClean="0"/>
              <a:t>, to see progress and to be      informed of schedule changes. Whereas the developer has the right to make and update his own estimates and to accept responsibility instead of having responsibility assigned to him.</a:t>
            </a:r>
          </a:p>
          <a:p>
            <a:pPr>
              <a:lnSpc>
                <a:spcPct val="140000"/>
              </a:lnSpc>
            </a:pPr>
            <a:r>
              <a:rPr lang="en-US" sz="1800" b="1" smtClean="0"/>
              <a:t>Forecasting tomorrow’s weather is much more difficult</a:t>
            </a:r>
            <a:r>
              <a:rPr lang="en-US" sz="1800" smtClean="0"/>
              <a:t> than telling what the weather was like yesterday.</a:t>
            </a:r>
          </a:p>
          <a:p>
            <a:pPr>
              <a:lnSpc>
                <a:spcPct val="140000"/>
              </a:lnSpc>
            </a:pPr>
            <a:r>
              <a:rPr lang="en-US" sz="1800" b="1" smtClean="0"/>
              <a:t>Don’t try to be too sophisticated;</a:t>
            </a:r>
            <a:r>
              <a:rPr lang="en-US" sz="1800" smtClean="0"/>
              <a:t> estimates will never be anything other than approximate, however hard you try.</a:t>
            </a:r>
          </a:p>
          <a:p>
            <a:pPr>
              <a:lnSpc>
                <a:spcPct val="140000"/>
              </a:lnSpc>
              <a:buFontTx/>
              <a:buNone/>
            </a:pPr>
            <a:endParaRPr lang="en-US" sz="1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3" descr="User_Story_Template"/>
          <p:cNvPicPr>
            <a:picLocks noChangeAspect="1" noChangeArrowheads="1"/>
          </p:cNvPicPr>
          <p:nvPr/>
        </p:nvPicPr>
        <p:blipFill>
          <a:blip r:embed="rId3" cstate="print"/>
          <a:srcRect/>
          <a:stretch>
            <a:fillRect/>
          </a:stretch>
        </p:blipFill>
        <p:spPr bwMode="auto">
          <a:xfrm>
            <a:off x="4648200" y="1981200"/>
            <a:ext cx="3067050" cy="3810000"/>
          </a:xfrm>
          <a:prstGeom prst="rect">
            <a:avLst/>
          </a:prstGeom>
          <a:noFill/>
          <a:ln w="9525">
            <a:noFill/>
            <a:miter lim="800000"/>
            <a:headEnd/>
            <a:tailEnd/>
          </a:ln>
        </p:spPr>
      </p:pic>
      <p:pic>
        <p:nvPicPr>
          <p:cNvPr id="63491" name="Picture 12" descr="User_Story_Template"/>
          <p:cNvPicPr>
            <a:picLocks noChangeAspect="1" noChangeArrowheads="1"/>
          </p:cNvPicPr>
          <p:nvPr/>
        </p:nvPicPr>
        <p:blipFill>
          <a:blip r:embed="rId3" cstate="print"/>
          <a:srcRect/>
          <a:stretch>
            <a:fillRect/>
          </a:stretch>
        </p:blipFill>
        <p:spPr bwMode="auto">
          <a:xfrm>
            <a:off x="228600" y="4191000"/>
            <a:ext cx="2971800" cy="2438400"/>
          </a:xfrm>
          <a:prstGeom prst="rect">
            <a:avLst/>
          </a:prstGeom>
          <a:noFill/>
          <a:ln w="9525">
            <a:noFill/>
            <a:miter lim="800000"/>
            <a:headEnd/>
            <a:tailEnd/>
          </a:ln>
        </p:spPr>
      </p:pic>
      <p:pic>
        <p:nvPicPr>
          <p:cNvPr id="63492" name="Picture 11" descr="User_Story_Template"/>
          <p:cNvPicPr>
            <a:picLocks noChangeAspect="1" noChangeArrowheads="1"/>
          </p:cNvPicPr>
          <p:nvPr/>
        </p:nvPicPr>
        <p:blipFill>
          <a:blip r:embed="rId3" cstate="print"/>
          <a:srcRect/>
          <a:stretch>
            <a:fillRect/>
          </a:stretch>
        </p:blipFill>
        <p:spPr bwMode="auto">
          <a:xfrm>
            <a:off x="228600" y="1066800"/>
            <a:ext cx="2971800" cy="3124200"/>
          </a:xfrm>
          <a:prstGeom prst="rect">
            <a:avLst/>
          </a:prstGeom>
          <a:noFill/>
          <a:ln w="9525">
            <a:noFill/>
            <a:miter lim="800000"/>
            <a:headEnd/>
            <a:tailEnd/>
          </a:ln>
        </p:spPr>
      </p:pic>
      <p:sp>
        <p:nvSpPr>
          <p:cNvPr id="135173" name="Text Box 5"/>
          <p:cNvSpPr txBox="1">
            <a:spLocks noChangeArrowheads="1"/>
          </p:cNvSpPr>
          <p:nvPr/>
        </p:nvSpPr>
        <p:spPr bwMode="auto">
          <a:xfrm>
            <a:off x="228600" y="1143000"/>
            <a:ext cx="2971800" cy="2289175"/>
          </a:xfrm>
          <a:prstGeom prst="rect">
            <a:avLst/>
          </a:prstGeom>
          <a:noFill/>
          <a:ln w="12700">
            <a:noFill/>
            <a:prstDash val="sysDot"/>
            <a:miter lim="800000"/>
            <a:headEnd/>
            <a:tailEnd/>
          </a:ln>
        </p:spPr>
        <p:txBody>
          <a:bodyPr>
            <a:spAutoFit/>
          </a:bodyPr>
          <a:lstStyle/>
          <a:p>
            <a:pPr algn="ctr"/>
            <a:r>
              <a:rPr lang="en-US" sz="1800" b="1">
                <a:solidFill>
                  <a:srgbClr val="000000"/>
                </a:solidFill>
              </a:rPr>
              <a:t>STORY POINT</a:t>
            </a:r>
          </a:p>
          <a:p>
            <a:pPr>
              <a:buFontTx/>
              <a:buChar char="•"/>
            </a:pPr>
            <a:r>
              <a:rPr lang="en-US" sz="1800">
                <a:solidFill>
                  <a:srgbClr val="000000"/>
                </a:solidFill>
              </a:rPr>
              <a:t>It is an abstract </a:t>
            </a:r>
          </a:p>
          <a:p>
            <a:r>
              <a:rPr lang="en-US" sz="1800">
                <a:solidFill>
                  <a:srgbClr val="000000"/>
                </a:solidFill>
              </a:rPr>
              <a:t> estimation unit</a:t>
            </a:r>
          </a:p>
          <a:p>
            <a:pPr>
              <a:buFontTx/>
              <a:buChar char="•"/>
            </a:pPr>
            <a:endParaRPr lang="en-US" sz="1800">
              <a:solidFill>
                <a:srgbClr val="000000"/>
              </a:solidFill>
            </a:endParaRPr>
          </a:p>
          <a:p>
            <a:pPr>
              <a:buFontTx/>
              <a:buChar char="•"/>
            </a:pPr>
            <a:r>
              <a:rPr lang="en-US" sz="1800">
                <a:solidFill>
                  <a:srgbClr val="000000"/>
                </a:solidFill>
              </a:rPr>
              <a:t>It indicates the size and </a:t>
            </a:r>
          </a:p>
          <a:p>
            <a:r>
              <a:rPr lang="en-US" sz="1800">
                <a:solidFill>
                  <a:srgbClr val="000000"/>
                </a:solidFill>
              </a:rPr>
              <a:t>  complexity of a User  </a:t>
            </a:r>
          </a:p>
          <a:p>
            <a:r>
              <a:rPr lang="en-US" sz="1800">
                <a:solidFill>
                  <a:srgbClr val="000000"/>
                </a:solidFill>
              </a:rPr>
              <a:t>  Story relative to other  </a:t>
            </a:r>
          </a:p>
          <a:p>
            <a:r>
              <a:rPr lang="en-US" sz="1800">
                <a:solidFill>
                  <a:srgbClr val="000000"/>
                </a:solidFill>
              </a:rPr>
              <a:t>  stories</a:t>
            </a:r>
          </a:p>
        </p:txBody>
      </p:sp>
      <p:sp>
        <p:nvSpPr>
          <p:cNvPr id="2" name="Text Box 5"/>
          <p:cNvSpPr txBox="1">
            <a:spLocks noChangeArrowheads="1"/>
          </p:cNvSpPr>
          <p:nvPr/>
        </p:nvSpPr>
        <p:spPr bwMode="auto">
          <a:xfrm>
            <a:off x="304800" y="4419600"/>
            <a:ext cx="2971800" cy="1465263"/>
          </a:xfrm>
          <a:prstGeom prst="rect">
            <a:avLst/>
          </a:prstGeom>
          <a:noFill/>
          <a:ln w="12700" algn="ctr">
            <a:noFill/>
            <a:prstDash val="sysDot"/>
            <a:miter lim="800000"/>
            <a:headEnd/>
            <a:tailEnd/>
          </a:ln>
        </p:spPr>
        <p:txBody>
          <a:bodyPr>
            <a:spAutoFit/>
          </a:bodyPr>
          <a:lstStyle/>
          <a:p>
            <a:r>
              <a:rPr lang="en-US" sz="1800" b="1">
                <a:solidFill>
                  <a:srgbClr val="000000"/>
                </a:solidFill>
              </a:rPr>
              <a:t>VELOCITY</a:t>
            </a:r>
          </a:p>
          <a:p>
            <a:r>
              <a:rPr lang="en-US" sz="1800">
                <a:solidFill>
                  <a:srgbClr val="000000"/>
                </a:solidFill>
              </a:rPr>
              <a:t>Velocity is the total number of story points that a team can deliver in a Sprint</a:t>
            </a:r>
          </a:p>
        </p:txBody>
      </p:sp>
      <p:sp>
        <p:nvSpPr>
          <p:cNvPr id="3" name="Text Box 5"/>
          <p:cNvSpPr txBox="1">
            <a:spLocks noChangeArrowheads="1"/>
          </p:cNvSpPr>
          <p:nvPr/>
        </p:nvSpPr>
        <p:spPr bwMode="auto">
          <a:xfrm>
            <a:off x="4724400" y="2362200"/>
            <a:ext cx="2971800" cy="2289175"/>
          </a:xfrm>
          <a:prstGeom prst="rect">
            <a:avLst/>
          </a:prstGeom>
          <a:noFill/>
          <a:ln w="12700" algn="ctr">
            <a:noFill/>
            <a:prstDash val="sysDot"/>
            <a:miter lim="800000"/>
            <a:headEnd/>
            <a:tailEnd/>
          </a:ln>
        </p:spPr>
        <p:txBody>
          <a:bodyPr>
            <a:spAutoFit/>
          </a:bodyPr>
          <a:lstStyle/>
          <a:p>
            <a:r>
              <a:rPr lang="en-US" sz="1800" b="1">
                <a:solidFill>
                  <a:srgbClr val="000000"/>
                </a:solidFill>
              </a:rPr>
              <a:t>PLANNING POKER GAME</a:t>
            </a:r>
          </a:p>
          <a:p>
            <a:r>
              <a:rPr lang="en-US" sz="1800">
                <a:solidFill>
                  <a:srgbClr val="000000"/>
                </a:solidFill>
              </a:rPr>
              <a:t>A method derived from  </a:t>
            </a:r>
          </a:p>
          <a:p>
            <a:r>
              <a:rPr lang="en-US" sz="1800">
                <a:solidFill>
                  <a:srgbClr val="000000"/>
                </a:solidFill>
              </a:rPr>
              <a:t>  Wideband Delphi method   </a:t>
            </a:r>
          </a:p>
          <a:p>
            <a:r>
              <a:rPr lang="en-US" sz="1800">
                <a:solidFill>
                  <a:srgbClr val="000000"/>
                </a:solidFill>
              </a:rPr>
              <a:t>  to estimate as a team</a:t>
            </a:r>
          </a:p>
          <a:p>
            <a:endParaRPr lang="en-US" sz="1800">
              <a:solidFill>
                <a:srgbClr val="000000"/>
              </a:solidFill>
            </a:endParaRPr>
          </a:p>
          <a:p>
            <a:r>
              <a:rPr lang="en-US" sz="1800">
                <a:solidFill>
                  <a:srgbClr val="000000"/>
                </a:solidFill>
              </a:rPr>
              <a:t>The size of User Stories </a:t>
            </a:r>
          </a:p>
          <a:p>
            <a:r>
              <a:rPr lang="en-US" sz="1800">
                <a:solidFill>
                  <a:srgbClr val="000000"/>
                </a:solidFill>
              </a:rPr>
              <a:t>  is estimated in Story    </a:t>
            </a:r>
          </a:p>
          <a:p>
            <a:r>
              <a:rPr lang="en-US" sz="1800">
                <a:solidFill>
                  <a:srgbClr val="000000"/>
                </a:solidFill>
              </a:rPr>
              <a:t>  points by playing a game!</a:t>
            </a:r>
          </a:p>
        </p:txBody>
      </p:sp>
      <p:sp>
        <p:nvSpPr>
          <p:cNvPr id="63496" name="Rectangle 2"/>
          <p:cNvSpPr>
            <a:spLocks noChangeArrowheads="1"/>
          </p:cNvSpPr>
          <p:nvPr/>
        </p:nvSpPr>
        <p:spPr bwMode="auto">
          <a:xfrm>
            <a:off x="457200" y="152400"/>
            <a:ext cx="8229600" cy="533400"/>
          </a:xfrm>
          <a:prstGeom prst="rect">
            <a:avLst/>
          </a:prstGeom>
          <a:noFill/>
          <a:ln w="9525">
            <a:noFill/>
            <a:miter lim="800000"/>
            <a:headEnd/>
            <a:tailEnd/>
          </a:ln>
        </p:spPr>
        <p:txBody>
          <a:bodyPr anchor="ctr"/>
          <a:lstStyle/>
          <a:p>
            <a:r>
              <a:rPr lang="en-US" sz="2800" b="1"/>
              <a:t>Estimating User Stories</a:t>
            </a:r>
          </a:p>
        </p:txBody>
      </p:sp>
      <p:sp>
        <p:nvSpPr>
          <p:cNvPr id="9" name="Rectangle 2"/>
          <p:cNvSpPr>
            <a:spLocks noGrp="1" noChangeArrowheads="1"/>
          </p:cNvSpPr>
          <p:nvPr>
            <p:ph type="title"/>
          </p:nvPr>
        </p:nvSpPr>
        <p:spPr>
          <a:xfrm>
            <a:off x="295275" y="393700"/>
            <a:ext cx="8562975" cy="533400"/>
          </a:xfrm>
        </p:spPr>
        <p:txBody>
          <a:bodyPr/>
          <a:lstStyle/>
          <a:p>
            <a:r>
              <a:rPr lang="en-US" dirty="0" smtClean="0"/>
              <a:t>Some definitions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checkerboard(across)">
                                      <p:cBhvr>
                                        <p:cTn id="7" dur="500"/>
                                        <p:tgtEl>
                                          <p:spTgt spid="13517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Steps for Planning Poker Game</a:t>
            </a:r>
          </a:p>
        </p:txBody>
      </p:sp>
      <p:sp>
        <p:nvSpPr>
          <p:cNvPr id="58371" name="Rectangle 3"/>
          <p:cNvSpPr>
            <a:spLocks noGrp="1" noChangeArrowheads="1"/>
          </p:cNvSpPr>
          <p:nvPr>
            <p:ph idx="1"/>
          </p:nvPr>
        </p:nvSpPr>
        <p:spPr>
          <a:xfrm>
            <a:off x="295275" y="979488"/>
            <a:ext cx="8562975" cy="5610447"/>
          </a:xfrm>
        </p:spPr>
        <p:txBody>
          <a:bodyPr/>
          <a:lstStyle/>
          <a:p>
            <a:pPr marL="342900" indent="-342900">
              <a:lnSpc>
                <a:spcPct val="140000"/>
              </a:lnSpc>
              <a:buFontTx/>
              <a:buAutoNum type="arabicPeriod"/>
              <a:defRPr/>
            </a:pPr>
            <a:r>
              <a:rPr lang="en-US" sz="1400" dirty="0" smtClean="0"/>
              <a:t>Everyone has cards: 1/2, 1, 2, 3, 5, 8, 13, 20, 50</a:t>
            </a:r>
          </a:p>
          <a:p>
            <a:pPr marL="342900" indent="-342900">
              <a:lnSpc>
                <a:spcPct val="140000"/>
              </a:lnSpc>
              <a:buFontTx/>
              <a:buAutoNum type="arabicPeriod"/>
              <a:defRPr/>
            </a:pPr>
            <a:r>
              <a:rPr lang="en-US" sz="1400" dirty="0" smtClean="0"/>
              <a:t>The Team selects a medium sized User story and assigns 5 to that story</a:t>
            </a:r>
          </a:p>
          <a:p>
            <a:pPr marL="342900" indent="-342900">
              <a:lnSpc>
                <a:spcPct val="140000"/>
              </a:lnSpc>
              <a:buFontTx/>
              <a:buAutoNum type="arabicPeriod"/>
              <a:defRPr/>
            </a:pPr>
            <a:r>
              <a:rPr lang="en-US" sz="1400" dirty="0" smtClean="0"/>
              <a:t>The Business Analyst reads out a User story</a:t>
            </a:r>
          </a:p>
          <a:p>
            <a:pPr marL="342900" indent="-342900">
              <a:lnSpc>
                <a:spcPct val="140000"/>
              </a:lnSpc>
              <a:buFontTx/>
              <a:buAutoNum type="arabicPeriod"/>
              <a:defRPr/>
            </a:pPr>
            <a:r>
              <a:rPr lang="en-US" sz="1400" dirty="0" smtClean="0"/>
              <a:t>The team can get high level clarifications from the Customer or Customer proxy</a:t>
            </a:r>
          </a:p>
          <a:p>
            <a:pPr marL="342900" indent="-342900">
              <a:lnSpc>
                <a:spcPct val="140000"/>
              </a:lnSpc>
              <a:buFontTx/>
              <a:buAutoNum type="arabicPeriod"/>
              <a:defRPr/>
            </a:pPr>
            <a:r>
              <a:rPr lang="en-US" sz="1400" dirty="0" smtClean="0"/>
              <a:t>Everyone selects and simultaneously shows cards which indicates the Ideal days required to develop &amp; unit test the User Story </a:t>
            </a:r>
          </a:p>
          <a:p>
            <a:pPr marL="342900" indent="-342900">
              <a:lnSpc>
                <a:spcPct val="140000"/>
              </a:lnSpc>
              <a:buFontTx/>
              <a:buAutoNum type="arabicPeriod"/>
              <a:defRPr/>
            </a:pPr>
            <a:r>
              <a:rPr lang="en-US" sz="1400" dirty="0" smtClean="0"/>
              <a:t>If estimates vary significantly, high and low estimators briefly explain</a:t>
            </a:r>
          </a:p>
          <a:p>
            <a:pPr marL="342900" indent="-342900">
              <a:lnSpc>
                <a:spcPct val="140000"/>
              </a:lnSpc>
              <a:buFontTx/>
              <a:buAutoNum type="arabicPeriod"/>
              <a:defRPr/>
            </a:pPr>
            <a:r>
              <a:rPr lang="en-US" sz="1400" dirty="0" smtClean="0"/>
              <a:t>Repeat steps 4-6 until estimates stop converging</a:t>
            </a:r>
          </a:p>
          <a:p>
            <a:pPr marL="342900" indent="-342900">
              <a:lnSpc>
                <a:spcPct val="140000"/>
              </a:lnSpc>
              <a:buFontTx/>
              <a:buAutoNum type="arabicPeriod"/>
              <a:defRPr/>
            </a:pPr>
            <a:r>
              <a:rPr lang="en-US" sz="1400" dirty="0" smtClean="0"/>
              <a:t>Decide estimate for User Story</a:t>
            </a:r>
          </a:p>
          <a:p>
            <a:pPr marL="342900" indent="-342900">
              <a:lnSpc>
                <a:spcPct val="140000"/>
              </a:lnSpc>
              <a:buFontTx/>
              <a:buAutoNum type="arabicPeriod"/>
              <a:defRPr/>
            </a:pPr>
            <a:r>
              <a:rPr lang="en-US" sz="1400" dirty="0" smtClean="0"/>
              <a:t>Move to next User Story</a:t>
            </a:r>
          </a:p>
          <a:p>
            <a:pPr marL="342900" indent="-342900">
              <a:lnSpc>
                <a:spcPct val="140000"/>
              </a:lnSpc>
              <a:buFontTx/>
              <a:buAutoNum type="arabicPeriod"/>
              <a:defRPr/>
            </a:pPr>
            <a:r>
              <a:rPr lang="en-US" sz="1400" dirty="0" smtClean="0"/>
              <a:t>If the estimates differ slightly, reach group consensus on one value. Follow the rule “Optimism wins” (team members whose optimism burned the team once will learn to temper that optimism).</a:t>
            </a:r>
          </a:p>
          <a:p>
            <a:pPr>
              <a:lnSpc>
                <a:spcPct val="140000"/>
              </a:lnSpc>
              <a:buFontTx/>
              <a:buNone/>
              <a:defRPr/>
            </a:pPr>
            <a:endParaRPr lang="en-US"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95275" y="1247775"/>
            <a:ext cx="8562975" cy="2265363"/>
          </a:xfrm>
        </p:spPr>
        <p:txBody>
          <a:bodyPr/>
          <a:lstStyle/>
          <a:p>
            <a:pPr algn="ctr">
              <a:buFontTx/>
              <a:buNone/>
            </a:pPr>
            <a:endParaRPr lang="en-US" dirty="0" smtClean="0"/>
          </a:p>
          <a:p>
            <a:pPr algn="ctr">
              <a:buFontTx/>
              <a:buNone/>
            </a:pPr>
            <a:endParaRPr lang="en-US" dirty="0" smtClean="0"/>
          </a:p>
          <a:p>
            <a:pPr algn="ctr">
              <a:buFontTx/>
              <a:buNone/>
            </a:pPr>
            <a:r>
              <a:rPr lang="en-US" dirty="0" smtClean="0"/>
              <a:t>Agile Requirements</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idx="4294967295"/>
          </p:nvPr>
        </p:nvSpPr>
        <p:spPr/>
        <p:txBody>
          <a:bodyPr/>
          <a:lstStyle/>
          <a:p>
            <a:r>
              <a:rPr lang="en-US" dirty="0" smtClean="0"/>
              <a:t>Agile software development focuses on adapting to change</a:t>
            </a:r>
          </a:p>
        </p:txBody>
      </p:sp>
      <p:sp>
        <p:nvSpPr>
          <p:cNvPr id="9219" name="Rectangle 8"/>
          <p:cNvSpPr>
            <a:spLocks noGrp="1" noChangeArrowheads="1"/>
          </p:cNvSpPr>
          <p:nvPr>
            <p:ph idx="4294967295"/>
          </p:nvPr>
        </p:nvSpPr>
        <p:spPr>
          <a:xfrm>
            <a:off x="4983163" y="1288363"/>
            <a:ext cx="4008437" cy="1988237"/>
          </a:xfrm>
        </p:spPr>
        <p:txBody>
          <a:bodyPr/>
          <a:lstStyle/>
          <a:p>
            <a:pPr eaLnBrk="1" hangingPunct="1"/>
            <a:r>
              <a:rPr lang="en-GB" sz="1700" b="1" dirty="0" smtClean="0"/>
              <a:t>What is Agile?</a:t>
            </a:r>
          </a:p>
          <a:p>
            <a:pPr lvl="1" eaLnBrk="1" hangingPunct="1"/>
            <a:r>
              <a:rPr lang="en-GB" sz="1700" dirty="0" smtClean="0"/>
              <a:t>The ability to adapt:</a:t>
            </a:r>
          </a:p>
          <a:p>
            <a:pPr lvl="2" eaLnBrk="1" hangingPunct="1"/>
            <a:r>
              <a:rPr lang="en-GB" sz="1700" dirty="0" smtClean="0"/>
              <a:t>To changing requirements</a:t>
            </a:r>
          </a:p>
          <a:p>
            <a:pPr lvl="2" eaLnBrk="1" hangingPunct="1"/>
            <a:r>
              <a:rPr lang="en-GB" sz="1700" dirty="0" smtClean="0"/>
              <a:t>To changing circumstances</a:t>
            </a:r>
            <a:endParaRPr lang="en-GB" sz="700" b="1" dirty="0" smtClean="0"/>
          </a:p>
          <a:p>
            <a:pPr lvl="1" eaLnBrk="1" hangingPunct="1"/>
            <a:endParaRPr lang="en-GB" sz="1700" dirty="0" smtClean="0"/>
          </a:p>
          <a:p>
            <a:pPr lvl="1" eaLnBrk="1" hangingPunct="1"/>
            <a:endParaRPr lang="en-GB" sz="1700" dirty="0" smtClean="0"/>
          </a:p>
        </p:txBody>
      </p:sp>
      <p:sp>
        <p:nvSpPr>
          <p:cNvPr id="5" name="Text Box 10"/>
          <p:cNvSpPr txBox="1">
            <a:spLocks noChangeArrowheads="1"/>
          </p:cNvSpPr>
          <p:nvPr/>
        </p:nvSpPr>
        <p:spPr bwMode="auto">
          <a:xfrm>
            <a:off x="392113" y="36513"/>
            <a:ext cx="1906227" cy="184666"/>
          </a:xfrm>
          <a:prstGeom prst="rect">
            <a:avLst/>
          </a:prstGeom>
          <a:noFill/>
          <a:ln w="9525" algn="ctr">
            <a:noFill/>
            <a:miter lim="800000"/>
            <a:headEnd/>
            <a:tailEnd/>
          </a:ln>
        </p:spPr>
        <p:txBody>
          <a:bodyPr wrap="none" lIns="0" tIns="0" rIns="0" bIns="0">
            <a:spAutoFit/>
          </a:bodyPr>
          <a:lstStyle/>
          <a:p>
            <a:pPr defTabSz="912813"/>
            <a:r>
              <a:rPr lang="en-US" b="1" i="0" dirty="0" smtClean="0">
                <a:solidFill>
                  <a:srgbClr val="FA9819"/>
                </a:solidFill>
              </a:rPr>
              <a:t>GENERAL AGILE CONCEPTS</a:t>
            </a:r>
            <a:endParaRPr lang="en-US" b="1" i="0" dirty="0">
              <a:solidFill>
                <a:srgbClr val="FA9819"/>
              </a:solidFill>
            </a:endParaRPr>
          </a:p>
        </p:txBody>
      </p:sp>
      <p:sp>
        <p:nvSpPr>
          <p:cNvPr id="6" name="Rectangle 7"/>
          <p:cNvSpPr txBox="1">
            <a:spLocks noChangeArrowheads="1"/>
          </p:cNvSpPr>
          <p:nvPr/>
        </p:nvSpPr>
        <p:spPr bwMode="gray">
          <a:xfrm>
            <a:off x="457200" y="1295400"/>
            <a:ext cx="4352925" cy="1866900"/>
          </a:xfrm>
          <a:prstGeom prst="rect">
            <a:avLst/>
          </a:prstGeom>
          <a:noFill/>
          <a:ln w="9525">
            <a:noFill/>
            <a:miter lim="800000"/>
            <a:headEnd/>
            <a:tailEnd/>
          </a:ln>
        </p:spPr>
        <p:txBody>
          <a:bodyPr lIns="0" tIns="0" rIns="0" bIns="0">
            <a:spAutoFit/>
          </a:bodyPr>
          <a:lstStyle/>
          <a:p>
            <a:pPr marL="276225" indent="-276225">
              <a:spcBef>
                <a:spcPct val="80000"/>
              </a:spcBef>
              <a:buClr>
                <a:srgbClr val="FA9819"/>
              </a:buClr>
              <a:buSzPct val="120000"/>
              <a:defRPr/>
            </a:pPr>
            <a:r>
              <a:rPr lang="en-US" sz="1800" i="0" dirty="0">
                <a:solidFill>
                  <a:srgbClr val="000000"/>
                </a:solidFill>
              </a:rPr>
              <a:t>	There is a significant number of agile methodologies in the market. Each of these methodologies has roots in a specific focus with the overall theme of agility.</a:t>
            </a:r>
          </a:p>
          <a:p>
            <a:pPr marL="276225" indent="-276225">
              <a:spcBef>
                <a:spcPct val="80000"/>
              </a:spcBef>
              <a:buClr>
                <a:srgbClr val="FA9819"/>
              </a:buClr>
              <a:buSzPct val="120000"/>
              <a:buFontTx/>
              <a:buChar char="•"/>
              <a:defRPr/>
            </a:pPr>
            <a:endParaRPr lang="en-GB" sz="1800" i="0" kern="0" dirty="0">
              <a:solidFill>
                <a:srgbClr val="000000"/>
              </a:solidFill>
              <a:latin typeface="+mn-lt"/>
            </a:endParaRPr>
          </a:p>
        </p:txBody>
      </p:sp>
      <p:pic>
        <p:nvPicPr>
          <p:cNvPr id="7" name="Picture 5" descr="img05"/>
          <p:cNvPicPr>
            <a:picLocks noChangeAspect="1" noChangeArrowheads="1"/>
          </p:cNvPicPr>
          <p:nvPr/>
        </p:nvPicPr>
        <p:blipFill>
          <a:blip r:embed="rId3" cstate="print"/>
          <a:srcRect/>
          <a:stretch>
            <a:fillRect/>
          </a:stretch>
        </p:blipFill>
        <p:spPr bwMode="auto">
          <a:xfrm>
            <a:off x="304800" y="2709863"/>
            <a:ext cx="4633913" cy="3295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5" dur="500"/>
                                        <p:tgtEl>
                                          <p:spTgt spid="9219">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8" dur="500"/>
                                        <p:tgtEl>
                                          <p:spTgt spid="9219">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1" dur="500"/>
                                        <p:tgtEl>
                                          <p:spTgt spid="9219">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4"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1" descr="User_Story_Template"/>
          <p:cNvPicPr>
            <a:picLocks noChangeAspect="1" noChangeArrowheads="1"/>
          </p:cNvPicPr>
          <p:nvPr/>
        </p:nvPicPr>
        <p:blipFill>
          <a:blip r:embed="rId3" cstate="print"/>
          <a:srcRect/>
          <a:stretch>
            <a:fillRect/>
          </a:stretch>
        </p:blipFill>
        <p:spPr bwMode="auto">
          <a:xfrm>
            <a:off x="228600" y="1066800"/>
            <a:ext cx="2971800" cy="3810000"/>
          </a:xfrm>
          <a:prstGeom prst="rect">
            <a:avLst/>
          </a:prstGeom>
          <a:noFill/>
          <a:ln w="9525">
            <a:noFill/>
            <a:miter lim="800000"/>
            <a:headEnd/>
            <a:tailEnd/>
          </a:ln>
        </p:spPr>
      </p:pic>
      <p:sp>
        <p:nvSpPr>
          <p:cNvPr id="135170" name="Rectangle 2"/>
          <p:cNvSpPr>
            <a:spLocks noChangeArrowheads="1"/>
          </p:cNvSpPr>
          <p:nvPr/>
        </p:nvSpPr>
        <p:spPr bwMode="auto">
          <a:xfrm>
            <a:off x="3886200" y="4464050"/>
            <a:ext cx="4114800" cy="2089150"/>
          </a:xfrm>
          <a:prstGeom prst="rect">
            <a:avLst/>
          </a:prstGeom>
          <a:noFill/>
          <a:ln w="9525">
            <a:solidFill>
              <a:schemeClr val="tx1"/>
            </a:solidFill>
            <a:miter lim="800000"/>
            <a:headEnd/>
            <a:tailEnd/>
          </a:ln>
        </p:spPr>
        <p:txBody>
          <a:bodyPr anchor="ctr" anchorCtr="1"/>
          <a:lstStyle/>
          <a:p>
            <a:pPr algn="ctr" rtl="0" fontAlgn="base">
              <a:lnSpc>
                <a:spcPct val="90000"/>
              </a:lnSpc>
              <a:spcBef>
                <a:spcPct val="20000"/>
              </a:spcBef>
              <a:spcAft>
                <a:spcPct val="0"/>
              </a:spcAft>
            </a:pPr>
            <a:r>
              <a:rPr lang="en-IE" sz="2000" kern="1200">
                <a:solidFill>
                  <a:srgbClr val="000000"/>
                </a:solidFill>
                <a:latin typeface="Comic Sans MS" pitchFamily="66" charset="0"/>
                <a:ea typeface="+mn-ea"/>
                <a:cs typeface="+mn-cs"/>
              </a:rPr>
              <a:t>Test Scenarios</a:t>
            </a:r>
          </a:p>
          <a:p>
            <a:pPr algn="ctr" rtl="0" fontAlgn="base">
              <a:spcBef>
                <a:spcPct val="0"/>
              </a:spcBef>
              <a:spcAft>
                <a:spcPct val="0"/>
              </a:spcAft>
            </a:pPr>
            <a:endParaRPr lang="en-IE" sz="2000" kern="1200">
              <a:solidFill>
                <a:srgbClr val="000000"/>
              </a:solidFill>
              <a:latin typeface="Comic Sans MS" pitchFamily="66" charset="0"/>
              <a:ea typeface="+mn-ea"/>
              <a:cs typeface="+mn-cs"/>
            </a:endParaRPr>
          </a:p>
          <a:p>
            <a:pPr algn="l" rtl="0" fontAlgn="base">
              <a:spcBef>
                <a:spcPct val="0"/>
              </a:spcBef>
              <a:spcAft>
                <a:spcPct val="0"/>
              </a:spcAft>
              <a:buFontTx/>
              <a:buChar char="-"/>
            </a:pPr>
            <a:r>
              <a:rPr lang="en-IE" sz="1600" kern="1200">
                <a:solidFill>
                  <a:srgbClr val="000000"/>
                </a:solidFill>
                <a:latin typeface="Comic Sans MS" pitchFamily="66" charset="0"/>
                <a:ea typeface="+mn-ea"/>
                <a:cs typeface="+mn-cs"/>
              </a:rPr>
              <a:t>Story should be accepted by the development team</a:t>
            </a:r>
          </a:p>
          <a:p>
            <a:pPr algn="l" rtl="0" fontAlgn="base">
              <a:spcBef>
                <a:spcPct val="0"/>
              </a:spcBef>
              <a:spcAft>
                <a:spcPct val="0"/>
              </a:spcAft>
              <a:buFontTx/>
              <a:buChar char="-"/>
            </a:pPr>
            <a:r>
              <a:rPr lang="en-IE" sz="1600" kern="1200">
                <a:solidFill>
                  <a:srgbClr val="000000"/>
                </a:solidFill>
                <a:latin typeface="Comic Sans MS" pitchFamily="66" charset="0"/>
                <a:ea typeface="+mn-ea"/>
                <a:cs typeface="+mn-cs"/>
              </a:rPr>
              <a:t>Should have a business value attached</a:t>
            </a:r>
          </a:p>
          <a:p>
            <a:pPr algn="l" rtl="0" fontAlgn="base">
              <a:spcBef>
                <a:spcPct val="0"/>
              </a:spcBef>
              <a:spcAft>
                <a:spcPct val="0"/>
              </a:spcAft>
              <a:buFontTx/>
              <a:buChar char="-"/>
            </a:pPr>
            <a:r>
              <a:rPr lang="en-IE" sz="1600" kern="1200">
                <a:solidFill>
                  <a:srgbClr val="000000"/>
                </a:solidFill>
                <a:latin typeface="Comic Sans MS" pitchFamily="66" charset="0"/>
                <a:ea typeface="+mn-ea"/>
                <a:cs typeface="+mn-cs"/>
              </a:rPr>
              <a:t>Should satisfy INVEST criteria</a:t>
            </a:r>
          </a:p>
          <a:p>
            <a:pPr algn="ctr" rtl="0" fontAlgn="base">
              <a:spcBef>
                <a:spcPct val="0"/>
              </a:spcBef>
              <a:spcAft>
                <a:spcPct val="0"/>
              </a:spcAft>
              <a:buFontTx/>
              <a:buChar char="-"/>
            </a:pPr>
            <a:endParaRPr lang="en-GB" sz="1400" kern="1200">
              <a:solidFill>
                <a:srgbClr val="000000"/>
              </a:solidFill>
              <a:latin typeface="Comic Sans MS" pitchFamily="66" charset="0"/>
              <a:ea typeface="+mn-ea"/>
              <a:cs typeface="+mn-cs"/>
            </a:endParaRPr>
          </a:p>
        </p:txBody>
      </p:sp>
      <p:sp>
        <p:nvSpPr>
          <p:cNvPr id="135171" name="Line 3"/>
          <p:cNvSpPr>
            <a:spLocks noChangeShapeType="1"/>
          </p:cNvSpPr>
          <p:nvPr/>
        </p:nvSpPr>
        <p:spPr bwMode="auto">
          <a:xfrm>
            <a:off x="3886200" y="4984750"/>
            <a:ext cx="4114800" cy="0"/>
          </a:xfrm>
          <a:prstGeom prst="line">
            <a:avLst/>
          </a:prstGeom>
          <a:noFill/>
          <a:ln w="9525">
            <a:solidFill>
              <a:srgbClr val="FF0000"/>
            </a:solidFill>
            <a:round/>
            <a:headEnd/>
            <a:tailEnd/>
          </a:ln>
        </p:spPr>
        <p:txBody>
          <a:bodyPr anchor="ctr" anchorCtr="1"/>
          <a:lstStyle/>
          <a:p>
            <a:pPr algn="l" rtl="0" fontAlgn="base">
              <a:spcBef>
                <a:spcPct val="0"/>
              </a:spcBef>
              <a:spcAft>
                <a:spcPct val="0"/>
              </a:spcAft>
            </a:pPr>
            <a:endParaRPr lang="en-US" sz="1600" kern="1200">
              <a:solidFill>
                <a:srgbClr val="000000"/>
              </a:solidFill>
              <a:latin typeface="Trebuchet MS" pitchFamily="34" charset="0"/>
              <a:ea typeface="+mn-ea"/>
              <a:cs typeface="+mn-cs"/>
            </a:endParaRPr>
          </a:p>
        </p:txBody>
      </p:sp>
      <p:pic>
        <p:nvPicPr>
          <p:cNvPr id="135172" name="Picture 4" descr="storycardexample"/>
          <p:cNvPicPr>
            <a:picLocks noChangeAspect="1" noChangeArrowheads="1"/>
          </p:cNvPicPr>
          <p:nvPr/>
        </p:nvPicPr>
        <p:blipFill>
          <a:blip r:embed="rId4" cstate="print"/>
          <a:srcRect/>
          <a:stretch>
            <a:fillRect/>
          </a:stretch>
        </p:blipFill>
        <p:spPr bwMode="auto">
          <a:xfrm>
            <a:off x="3295650" y="1114425"/>
            <a:ext cx="5695950" cy="3152775"/>
          </a:xfrm>
          <a:prstGeom prst="rect">
            <a:avLst/>
          </a:prstGeom>
          <a:noFill/>
          <a:ln w="9525">
            <a:noFill/>
            <a:miter lim="800000"/>
            <a:headEnd/>
            <a:tailEnd/>
          </a:ln>
        </p:spPr>
      </p:pic>
      <p:sp>
        <p:nvSpPr>
          <p:cNvPr id="135173" name="Text Box 5"/>
          <p:cNvSpPr txBox="1">
            <a:spLocks noChangeArrowheads="1"/>
          </p:cNvSpPr>
          <p:nvPr/>
        </p:nvSpPr>
        <p:spPr bwMode="auto">
          <a:xfrm>
            <a:off x="228600" y="1143000"/>
            <a:ext cx="2971800" cy="2838450"/>
          </a:xfrm>
          <a:prstGeom prst="rect">
            <a:avLst/>
          </a:prstGeom>
          <a:noFill/>
          <a:ln w="12700">
            <a:noFill/>
            <a:prstDash val="sysDot"/>
            <a:miter lim="800000"/>
            <a:headEnd/>
            <a:tailEnd/>
          </a:ln>
        </p:spPr>
        <p:txBody>
          <a:bodyPr>
            <a:spAutoFit/>
          </a:bodyPr>
          <a:lstStyle/>
          <a:p>
            <a:pPr algn="ctr" rtl="0" fontAlgn="base">
              <a:spcBef>
                <a:spcPct val="0"/>
              </a:spcBef>
              <a:spcAft>
                <a:spcPct val="0"/>
              </a:spcAft>
            </a:pPr>
            <a:r>
              <a:rPr lang="en-US" b="1" kern="1200">
                <a:solidFill>
                  <a:srgbClr val="000000"/>
                </a:solidFill>
                <a:latin typeface="Trebuchet MS" pitchFamily="34" charset="0"/>
                <a:ea typeface="+mn-ea"/>
                <a:cs typeface="+mn-cs"/>
              </a:rPr>
              <a:t>USER STORY</a:t>
            </a:r>
          </a:p>
          <a:p>
            <a:pPr algn="l" rtl="0" fontAlgn="base">
              <a:spcBef>
                <a:spcPct val="0"/>
              </a:spcBef>
              <a:spcAft>
                <a:spcPct val="0"/>
              </a:spcAft>
              <a:buFontTx/>
              <a:buChar char="•"/>
            </a:pPr>
            <a:r>
              <a:rPr lang="en-US" kern="1200">
                <a:solidFill>
                  <a:srgbClr val="000000"/>
                </a:solidFill>
                <a:latin typeface="Trebuchet MS" pitchFamily="34" charset="0"/>
                <a:ea typeface="+mn-ea"/>
                <a:cs typeface="+mn-cs"/>
              </a:rPr>
              <a:t>The User Story is the    </a:t>
            </a:r>
          </a:p>
          <a:p>
            <a:pPr algn="l" rtl="0" fontAlgn="base">
              <a:spcBef>
                <a:spcPct val="0"/>
              </a:spcBef>
              <a:spcAft>
                <a:spcPct val="0"/>
              </a:spcAft>
            </a:pPr>
            <a:r>
              <a:rPr lang="en-US" kern="1200">
                <a:solidFill>
                  <a:srgbClr val="000000"/>
                </a:solidFill>
                <a:latin typeface="Trebuchet MS" pitchFamily="34" charset="0"/>
                <a:ea typeface="+mn-ea"/>
                <a:cs typeface="+mn-cs"/>
              </a:rPr>
              <a:t>  basic unit of scope in an  </a:t>
            </a:r>
          </a:p>
          <a:p>
            <a:pPr algn="l" rtl="0" fontAlgn="base">
              <a:spcBef>
                <a:spcPct val="0"/>
              </a:spcBef>
              <a:spcAft>
                <a:spcPct val="0"/>
              </a:spcAft>
            </a:pPr>
            <a:r>
              <a:rPr lang="en-US" kern="1200">
                <a:solidFill>
                  <a:srgbClr val="000000"/>
                </a:solidFill>
                <a:latin typeface="Trebuchet MS" pitchFamily="34" charset="0"/>
                <a:ea typeface="+mn-ea"/>
                <a:cs typeface="+mn-cs"/>
              </a:rPr>
              <a:t>  Agile project</a:t>
            </a:r>
          </a:p>
          <a:p>
            <a:pPr algn="l" rtl="0" fontAlgn="base">
              <a:spcBef>
                <a:spcPct val="0"/>
              </a:spcBef>
              <a:spcAft>
                <a:spcPct val="0"/>
              </a:spcAft>
              <a:buFontTx/>
              <a:buChar char="•"/>
            </a:pPr>
            <a:endParaRPr lang="en-US" kern="1200">
              <a:solidFill>
                <a:srgbClr val="000000"/>
              </a:solidFill>
              <a:latin typeface="Trebuchet MS" pitchFamily="34" charset="0"/>
              <a:ea typeface="+mn-ea"/>
              <a:cs typeface="+mn-cs"/>
            </a:endParaRPr>
          </a:p>
          <a:p>
            <a:pPr algn="l" rtl="0" fontAlgn="base">
              <a:spcBef>
                <a:spcPct val="0"/>
              </a:spcBef>
              <a:spcAft>
                <a:spcPct val="0"/>
              </a:spcAft>
              <a:buFontTx/>
              <a:buChar char="•"/>
            </a:pPr>
            <a:r>
              <a:rPr lang="en-US" kern="1200">
                <a:solidFill>
                  <a:srgbClr val="000000"/>
                </a:solidFill>
                <a:latin typeface="Trebuchet MS" pitchFamily="34" charset="0"/>
                <a:ea typeface="+mn-ea"/>
                <a:cs typeface="+mn-cs"/>
              </a:rPr>
              <a:t>Describes the who, what, </a:t>
            </a:r>
          </a:p>
          <a:p>
            <a:pPr algn="l" rtl="0" fontAlgn="base">
              <a:spcBef>
                <a:spcPct val="0"/>
              </a:spcBef>
              <a:spcAft>
                <a:spcPct val="0"/>
              </a:spcAft>
            </a:pPr>
            <a:r>
              <a:rPr lang="en-US" kern="1200">
                <a:solidFill>
                  <a:srgbClr val="000000"/>
                </a:solidFill>
                <a:latin typeface="Trebuchet MS" pitchFamily="34" charset="0"/>
                <a:ea typeface="+mn-ea"/>
                <a:cs typeface="+mn-cs"/>
              </a:rPr>
              <a:t>  why of a requirement  </a:t>
            </a:r>
          </a:p>
          <a:p>
            <a:pPr algn="l" rtl="0" fontAlgn="base">
              <a:spcBef>
                <a:spcPct val="0"/>
              </a:spcBef>
              <a:spcAft>
                <a:spcPct val="0"/>
              </a:spcAft>
              <a:buFontTx/>
              <a:buChar char="•"/>
            </a:pPr>
            <a:endParaRPr lang="en-US" kern="1200">
              <a:solidFill>
                <a:srgbClr val="000000"/>
              </a:solidFill>
              <a:latin typeface="Trebuchet MS" pitchFamily="34" charset="0"/>
              <a:ea typeface="+mn-ea"/>
              <a:cs typeface="+mn-cs"/>
            </a:endParaRPr>
          </a:p>
          <a:p>
            <a:pPr algn="l" rtl="0" fontAlgn="base">
              <a:spcBef>
                <a:spcPct val="0"/>
              </a:spcBef>
              <a:spcAft>
                <a:spcPct val="0"/>
              </a:spcAft>
              <a:buFontTx/>
              <a:buChar char="•"/>
            </a:pPr>
            <a:r>
              <a:rPr lang="en-US" kern="1200">
                <a:solidFill>
                  <a:srgbClr val="000000"/>
                </a:solidFill>
                <a:latin typeface="Trebuchet MS" pitchFamily="34" charset="0"/>
                <a:ea typeface="+mn-ea"/>
                <a:cs typeface="+mn-cs"/>
              </a:rPr>
              <a:t>Describes real business  </a:t>
            </a:r>
          </a:p>
          <a:p>
            <a:pPr algn="l" rtl="0" fontAlgn="base">
              <a:spcBef>
                <a:spcPct val="0"/>
              </a:spcBef>
              <a:spcAft>
                <a:spcPct val="0"/>
              </a:spcAft>
            </a:pPr>
            <a:r>
              <a:rPr lang="en-US" kern="1200">
                <a:solidFill>
                  <a:srgbClr val="000000"/>
                </a:solidFill>
                <a:latin typeface="Trebuchet MS" pitchFamily="34" charset="0"/>
                <a:ea typeface="+mn-ea"/>
                <a:cs typeface="+mn-cs"/>
              </a:rPr>
              <a:t>  value</a:t>
            </a:r>
          </a:p>
        </p:txBody>
      </p:sp>
      <p:sp>
        <p:nvSpPr>
          <p:cNvPr id="135174" name="Text Box 6"/>
          <p:cNvSpPr txBox="1">
            <a:spLocks noChangeArrowheads="1"/>
          </p:cNvSpPr>
          <p:nvPr/>
        </p:nvSpPr>
        <p:spPr bwMode="auto">
          <a:xfrm>
            <a:off x="533400" y="5029200"/>
            <a:ext cx="2330450" cy="366713"/>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b="1" kern="1200">
                <a:solidFill>
                  <a:srgbClr val="000000"/>
                </a:solidFill>
                <a:latin typeface="Arial" pitchFamily="34" charset="0"/>
                <a:ea typeface="+mn-ea"/>
                <a:cs typeface="+mn-cs"/>
              </a:rPr>
              <a:t>Acceptance Criteria</a:t>
            </a:r>
          </a:p>
        </p:txBody>
      </p:sp>
      <p:sp>
        <p:nvSpPr>
          <p:cNvPr id="57352" name="Rectangle 7"/>
          <p:cNvSpPr>
            <a:spLocks noChangeArrowheads="1"/>
          </p:cNvSpPr>
          <p:nvPr/>
        </p:nvSpPr>
        <p:spPr bwMode="auto">
          <a:xfrm>
            <a:off x="457200" y="152400"/>
            <a:ext cx="8229600" cy="533400"/>
          </a:xfrm>
          <a:prstGeom prst="rect">
            <a:avLst/>
          </a:prstGeom>
          <a:noFill/>
          <a:ln w="9525">
            <a:noFill/>
            <a:miter lim="800000"/>
            <a:headEnd/>
            <a:tailEnd/>
          </a:ln>
        </p:spPr>
        <p:txBody>
          <a:bodyPr anchor="ctr"/>
          <a:lstStyle/>
          <a:p>
            <a:pPr algn="l" rtl="0" fontAlgn="base">
              <a:spcBef>
                <a:spcPct val="0"/>
              </a:spcBef>
              <a:spcAft>
                <a:spcPct val="0"/>
              </a:spcAft>
            </a:pPr>
            <a:r>
              <a:rPr lang="en-US" sz="2800" b="1" kern="1200">
                <a:solidFill>
                  <a:srgbClr val="000000"/>
                </a:solidFill>
                <a:latin typeface="Trebuchet MS" pitchFamily="34" charset="0"/>
                <a:ea typeface="+mn-ea"/>
                <a:cs typeface="+mn-cs"/>
              </a:rPr>
              <a:t>What is a User Story?</a:t>
            </a:r>
          </a:p>
        </p:txBody>
      </p:sp>
      <p:sp>
        <p:nvSpPr>
          <p:cNvPr id="57353" name="Rectangle 9"/>
          <p:cNvSpPr>
            <a:spLocks noChangeArrowheads="1"/>
          </p:cNvSpPr>
          <p:nvPr/>
        </p:nvSpPr>
        <p:spPr bwMode="auto">
          <a:xfrm>
            <a:off x="381000" y="4648200"/>
            <a:ext cx="2667000" cy="1219200"/>
          </a:xfrm>
          <a:prstGeom prst="rect">
            <a:avLst/>
          </a:prstGeom>
          <a:noFill/>
          <a:ln w="9525" algn="ctr">
            <a:noFill/>
            <a:miter lim="800000"/>
            <a:headEnd/>
            <a:tailEnd/>
          </a:ln>
        </p:spPr>
        <p:txBody>
          <a:bodyPr wrap="none" anchor="ctr"/>
          <a:lstStyle/>
          <a:p>
            <a:pPr algn="l" rtl="0" fontAlgn="base">
              <a:spcBef>
                <a:spcPct val="0"/>
              </a:spcBef>
              <a:spcAft>
                <a:spcPct val="0"/>
              </a:spcAft>
            </a:pPr>
            <a:endParaRPr lang="en-US" sz="1600" kern="1200">
              <a:solidFill>
                <a:srgbClr val="000000"/>
              </a:solidFill>
              <a:latin typeface="Trebuchet MS" pitchFamily="34" charset="0"/>
              <a:ea typeface="+mn-ea"/>
              <a:cs typeface="+mn-cs"/>
            </a:endParaRPr>
          </a:p>
        </p:txBody>
      </p:sp>
      <p:sp>
        <p:nvSpPr>
          <p:cNvPr id="57354" name="Rectangle 10"/>
          <p:cNvSpPr>
            <a:spLocks noChangeArrowheads="1"/>
          </p:cNvSpPr>
          <p:nvPr/>
        </p:nvSpPr>
        <p:spPr bwMode="auto">
          <a:xfrm>
            <a:off x="228600" y="4495800"/>
            <a:ext cx="3124200" cy="1524000"/>
          </a:xfrm>
          <a:prstGeom prst="rect">
            <a:avLst/>
          </a:prstGeom>
          <a:noFill/>
          <a:ln w="9525" algn="ctr">
            <a:noFill/>
            <a:miter lim="800000"/>
            <a:headEnd/>
            <a:tailEnd/>
          </a:ln>
        </p:spPr>
        <p:txBody>
          <a:bodyPr wrap="none" anchor="ctr"/>
          <a:lstStyle/>
          <a:p>
            <a:pPr algn="l" rtl="0" fontAlgn="base">
              <a:spcBef>
                <a:spcPct val="0"/>
              </a:spcBef>
              <a:spcAft>
                <a:spcPct val="0"/>
              </a:spcAft>
            </a:pPr>
            <a:endParaRPr lang="en-US" sz="1600" kern="1200">
              <a:solidFill>
                <a:srgbClr val="000000"/>
              </a:solidFill>
              <a:latin typeface="Trebuchet MS"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checkerboard(across)">
                                      <p:cBhvr>
                                        <p:cTn id="7" dur="500"/>
                                        <p:tgtEl>
                                          <p:spTgt spid="135173"/>
                                        </p:tgtEl>
                                      </p:cBhvr>
                                    </p:animEffect>
                                  </p:childTnLst>
                                </p:cTn>
                              </p:par>
                              <p:par>
                                <p:cTn id="8" presetID="5" presetClass="entr" presetSubtype="10" fill="hold" nodeType="withEffect">
                                  <p:stCondLst>
                                    <p:cond delay="0"/>
                                  </p:stCondLst>
                                  <p:childTnLst>
                                    <p:set>
                                      <p:cBhvr>
                                        <p:cTn id="9" dur="1" fill="hold">
                                          <p:stCondLst>
                                            <p:cond delay="0"/>
                                          </p:stCondLst>
                                        </p:cTn>
                                        <p:tgtEl>
                                          <p:spTgt spid="135172"/>
                                        </p:tgtEl>
                                        <p:attrNameLst>
                                          <p:attrName>style.visibility</p:attrName>
                                        </p:attrNameLst>
                                      </p:cBhvr>
                                      <p:to>
                                        <p:strVal val="visible"/>
                                      </p:to>
                                    </p:set>
                                    <p:animEffect transition="in" filter="checkerboard(across)">
                                      <p:cBhvr>
                                        <p:cTn id="10" dur="500"/>
                                        <p:tgtEl>
                                          <p:spTgt spid="13517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5174"/>
                                        </p:tgtEl>
                                        <p:attrNameLst>
                                          <p:attrName>style.visibility</p:attrName>
                                        </p:attrNameLst>
                                      </p:cBhvr>
                                      <p:to>
                                        <p:strVal val="visible"/>
                                      </p:to>
                                    </p:set>
                                    <p:animEffect transition="in" filter="checkerboard(across)">
                                      <p:cBhvr>
                                        <p:cTn id="15" dur="500"/>
                                        <p:tgtEl>
                                          <p:spTgt spid="135174"/>
                                        </p:tgtEl>
                                      </p:cBhvr>
                                    </p:animEffect>
                                  </p:childTnLst>
                                </p:cTn>
                              </p:par>
                              <p:par>
                                <p:cTn id="16" presetID="24" presetClass="entr" presetSubtype="0" fill="hold" grpId="0" nodeType="withEffect">
                                  <p:stCondLst>
                                    <p:cond delay="0"/>
                                  </p:stCondLst>
                                  <p:childTnLst>
                                    <p:set>
                                      <p:cBhvr>
                                        <p:cTn id="17" dur="1" fill="hold">
                                          <p:stCondLst>
                                            <p:cond delay="0"/>
                                          </p:stCondLst>
                                        </p:cTn>
                                        <p:tgtEl>
                                          <p:spTgt spid="135170"/>
                                        </p:tgtEl>
                                        <p:attrNameLst>
                                          <p:attrName>style.visibility</p:attrName>
                                        </p:attrNameLst>
                                      </p:cBhvr>
                                      <p:to>
                                        <p:strVal val="visible"/>
                                      </p:to>
                                    </p:set>
                                    <p:anim to="" calcmode="lin" valueType="num">
                                      <p:cBhvr>
                                        <p:cTn id="18" dur="1" fill="hold"/>
                                        <p:tgtEl>
                                          <p:spTgt spid="135170"/>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35171"/>
                                        </p:tgtEl>
                                        <p:attrNameLst>
                                          <p:attrName>style.visibility</p:attrName>
                                        </p:attrNameLst>
                                      </p:cBhvr>
                                      <p:to>
                                        <p:strVal val="visible"/>
                                      </p:to>
                                    </p:set>
                                    <p:anim to="" calcmode="lin" valueType="num">
                                      <p:cBhvr>
                                        <p:cTn id="21" dur="1" fill="hold"/>
                                        <p:tgtEl>
                                          <p:spTgt spid="1351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nimBg="1"/>
      <p:bldP spid="135171" grpId="0" animBg="1"/>
      <p:bldP spid="135173" grpId="0"/>
      <p:bldP spid="1351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r>
              <a:rPr lang="en-US" smtClean="0"/>
              <a:t>Criteria for a good User Story</a:t>
            </a:r>
          </a:p>
        </p:txBody>
      </p:sp>
      <p:sp>
        <p:nvSpPr>
          <p:cNvPr id="58371" name="Rectangle 2"/>
          <p:cNvSpPr>
            <a:spLocks noGrp="1" noChangeArrowheads="1"/>
          </p:cNvSpPr>
          <p:nvPr>
            <p:ph idx="1"/>
          </p:nvPr>
        </p:nvSpPr>
        <p:spPr>
          <a:xfrm>
            <a:off x="0" y="990600"/>
            <a:ext cx="8839200" cy="5135563"/>
          </a:xfrm>
        </p:spPr>
        <p:txBody>
          <a:bodyPr/>
          <a:lstStyle/>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p:txBody>
      </p:sp>
      <p:sp>
        <p:nvSpPr>
          <p:cNvPr id="137228" name="Rectangle 12"/>
          <p:cNvSpPr>
            <a:spLocks noChangeArrowheads="1"/>
          </p:cNvSpPr>
          <p:nvPr/>
        </p:nvSpPr>
        <p:spPr bwMode="auto">
          <a:xfrm>
            <a:off x="1447800" y="2438400"/>
            <a:ext cx="4114800" cy="2362200"/>
          </a:xfrm>
          <a:prstGeom prst="rect">
            <a:avLst/>
          </a:prstGeom>
          <a:noFill/>
          <a:ln w="9525">
            <a:solidFill>
              <a:schemeClr val="tx1"/>
            </a:solidFill>
            <a:miter lim="800000"/>
            <a:headEnd/>
            <a:tailEnd/>
          </a:ln>
        </p:spPr>
        <p:txBody>
          <a:bodyPr anchor="ctr" anchorCtr="1"/>
          <a:lstStyle/>
          <a:p>
            <a:pPr algn="ctr" rtl="0" fontAlgn="base">
              <a:lnSpc>
                <a:spcPct val="90000"/>
              </a:lnSpc>
              <a:spcBef>
                <a:spcPct val="20000"/>
              </a:spcBef>
              <a:spcAft>
                <a:spcPct val="0"/>
              </a:spcAft>
            </a:pPr>
            <a:r>
              <a:rPr lang="en-US" sz="2400" kern="1200">
                <a:solidFill>
                  <a:srgbClr val="000000"/>
                </a:solidFill>
                <a:latin typeface="Comic Sans MS" pitchFamily="66" charset="0"/>
                <a:ea typeface="+mn-ea"/>
                <a:cs typeface="+mn-cs"/>
              </a:rPr>
              <a:t>A good user story:</a:t>
            </a:r>
          </a:p>
          <a:p>
            <a:pPr marL="457200" lvl="1" algn="l" rtl="0" fontAlgn="base">
              <a:lnSpc>
                <a:spcPct val="90000"/>
              </a:lnSpc>
              <a:spcBef>
                <a:spcPct val="50000"/>
              </a:spcBef>
              <a:spcAft>
                <a:spcPct val="0"/>
              </a:spcAft>
            </a:pPr>
            <a:r>
              <a:rPr lang="en-GB" sz="1400" kern="1200">
                <a:solidFill>
                  <a:srgbClr val="000000"/>
                </a:solidFill>
                <a:latin typeface="Comic Sans MS" pitchFamily="66" charset="0"/>
                <a:ea typeface="+mn-ea"/>
                <a:cs typeface="+mn-cs"/>
              </a:rPr>
              <a:t>I</a:t>
            </a:r>
            <a:r>
              <a:rPr lang="en-IE" sz="1400" kern="1200">
                <a:solidFill>
                  <a:srgbClr val="000000"/>
                </a:solidFill>
                <a:latin typeface="Comic Sans MS" pitchFamily="66" charset="0"/>
                <a:ea typeface="+mn-ea"/>
                <a:cs typeface="+mn-cs"/>
              </a:rPr>
              <a:t>	</a:t>
            </a:r>
            <a:r>
              <a:rPr lang="en-GB" sz="1400" kern="1200">
                <a:solidFill>
                  <a:srgbClr val="000000"/>
                </a:solidFill>
                <a:latin typeface="Comic Sans MS" pitchFamily="66" charset="0"/>
                <a:ea typeface="+mn-ea"/>
                <a:cs typeface="+mn-cs"/>
              </a:rPr>
              <a:t>Independent </a:t>
            </a:r>
            <a:r>
              <a:rPr lang="en-IE" sz="1400" kern="1200">
                <a:solidFill>
                  <a:srgbClr val="000000"/>
                </a:solidFill>
                <a:latin typeface="Comic Sans MS" pitchFamily="66" charset="0"/>
                <a:ea typeface="+mn-ea"/>
                <a:cs typeface="+mn-cs"/>
              </a:rPr>
              <a:t>	</a:t>
            </a:r>
            <a:r>
              <a:rPr lang="en-IE" sz="1600" b="1" kern="1200">
                <a:solidFill>
                  <a:srgbClr val="339933"/>
                </a:solidFill>
                <a:latin typeface="Comic Sans MS" pitchFamily="66" charset="0"/>
                <a:ea typeface="+mn-ea"/>
                <a:cs typeface="+mn-cs"/>
                <a:sym typeface="Wingdings 2" pitchFamily="18" charset="2"/>
              </a:rPr>
              <a:t></a:t>
            </a:r>
            <a:endParaRPr lang="en-IE" sz="1600" b="1" kern="1200">
              <a:solidFill>
                <a:srgbClr val="339933"/>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a:solidFill>
                  <a:srgbClr val="000000"/>
                </a:solidFill>
                <a:latin typeface="Comic Sans MS" pitchFamily="66" charset="0"/>
                <a:ea typeface="+mn-ea"/>
                <a:cs typeface="+mn-cs"/>
              </a:rPr>
              <a:t>N</a:t>
            </a:r>
            <a:r>
              <a:rPr lang="en-IE" sz="1400" kern="1200">
                <a:solidFill>
                  <a:srgbClr val="000000"/>
                </a:solidFill>
                <a:latin typeface="Comic Sans MS" pitchFamily="66" charset="0"/>
                <a:ea typeface="+mn-ea"/>
                <a:cs typeface="+mn-cs"/>
              </a:rPr>
              <a:t>	</a:t>
            </a:r>
            <a:r>
              <a:rPr lang="en-GB" sz="1400" kern="1200">
                <a:solidFill>
                  <a:srgbClr val="000000"/>
                </a:solidFill>
                <a:latin typeface="Comic Sans MS" pitchFamily="66" charset="0"/>
                <a:ea typeface="+mn-ea"/>
                <a:cs typeface="+mn-cs"/>
              </a:rPr>
              <a:t>Negotiable</a:t>
            </a:r>
            <a:r>
              <a:rPr lang="en-IE" sz="1400" kern="1200">
                <a:solidFill>
                  <a:srgbClr val="000000"/>
                </a:solidFill>
                <a:latin typeface="Comic Sans MS" pitchFamily="66" charset="0"/>
                <a:ea typeface="+mn-ea"/>
                <a:cs typeface="+mn-cs"/>
              </a:rPr>
              <a:t>		</a:t>
            </a:r>
            <a:r>
              <a:rPr lang="en-IE" sz="1400" b="1" kern="1200">
                <a:solidFill>
                  <a:srgbClr val="339933"/>
                </a:solidFill>
                <a:latin typeface="Comic Sans MS" pitchFamily="66" charset="0"/>
                <a:ea typeface="+mn-ea"/>
                <a:cs typeface="+mn-cs"/>
                <a:sym typeface="Wingdings 2" pitchFamily="18" charset="2"/>
              </a:rPr>
              <a:t></a:t>
            </a:r>
            <a:endParaRPr lang="en-GB" sz="1400" b="1" kern="1200">
              <a:solidFill>
                <a:srgbClr val="339933"/>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a:solidFill>
                  <a:srgbClr val="000000"/>
                </a:solidFill>
                <a:latin typeface="Comic Sans MS" pitchFamily="66" charset="0"/>
                <a:ea typeface="+mn-ea"/>
                <a:cs typeface="+mn-cs"/>
              </a:rPr>
              <a:t>V</a:t>
            </a:r>
            <a:r>
              <a:rPr lang="en-IE" sz="1400" kern="1200">
                <a:solidFill>
                  <a:srgbClr val="000000"/>
                </a:solidFill>
                <a:latin typeface="Comic Sans MS" pitchFamily="66" charset="0"/>
                <a:ea typeface="+mn-ea"/>
                <a:cs typeface="+mn-cs"/>
              </a:rPr>
              <a:t>	</a:t>
            </a:r>
            <a:r>
              <a:rPr lang="en-GB" sz="1400" kern="1200">
                <a:solidFill>
                  <a:srgbClr val="000000"/>
                </a:solidFill>
                <a:latin typeface="Comic Sans MS" pitchFamily="66" charset="0"/>
                <a:ea typeface="+mn-ea"/>
                <a:cs typeface="+mn-cs"/>
              </a:rPr>
              <a:t>Valuable </a:t>
            </a:r>
            <a:r>
              <a:rPr lang="en-IE" sz="1400" kern="1200">
                <a:solidFill>
                  <a:srgbClr val="000000"/>
                </a:solidFill>
                <a:latin typeface="Comic Sans MS" pitchFamily="66" charset="0"/>
                <a:ea typeface="+mn-ea"/>
                <a:cs typeface="+mn-cs"/>
              </a:rPr>
              <a:t>/ Vertical	</a:t>
            </a:r>
            <a:r>
              <a:rPr lang="en-IE" sz="1600" b="1" kern="1200">
                <a:solidFill>
                  <a:srgbClr val="339933"/>
                </a:solidFill>
                <a:latin typeface="Comic Sans MS" pitchFamily="66" charset="0"/>
                <a:ea typeface="+mn-ea"/>
                <a:cs typeface="+mn-cs"/>
                <a:sym typeface="Wingdings 2" pitchFamily="18" charset="2"/>
              </a:rPr>
              <a:t></a:t>
            </a:r>
            <a:endParaRPr lang="en-GB" sz="1400" kern="1200">
              <a:solidFill>
                <a:srgbClr val="339933"/>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a:solidFill>
                  <a:srgbClr val="000000"/>
                </a:solidFill>
                <a:latin typeface="Comic Sans MS" pitchFamily="66" charset="0"/>
                <a:ea typeface="+mn-ea"/>
                <a:cs typeface="+mn-cs"/>
              </a:rPr>
              <a:t>E</a:t>
            </a:r>
            <a:r>
              <a:rPr lang="en-IE" sz="1400" kern="1200">
                <a:solidFill>
                  <a:srgbClr val="000000"/>
                </a:solidFill>
                <a:latin typeface="Comic Sans MS" pitchFamily="66" charset="0"/>
                <a:ea typeface="+mn-ea"/>
                <a:cs typeface="+mn-cs"/>
              </a:rPr>
              <a:t>	</a:t>
            </a:r>
            <a:r>
              <a:rPr lang="en-GB" sz="1400" kern="1200">
                <a:solidFill>
                  <a:srgbClr val="000000"/>
                </a:solidFill>
                <a:latin typeface="Comic Sans MS" pitchFamily="66" charset="0"/>
                <a:ea typeface="+mn-ea"/>
                <a:cs typeface="+mn-cs"/>
              </a:rPr>
              <a:t>Estimatable </a:t>
            </a:r>
            <a:r>
              <a:rPr lang="en-IE" sz="1400" kern="1200">
                <a:solidFill>
                  <a:srgbClr val="000000"/>
                </a:solidFill>
                <a:latin typeface="Comic Sans MS" pitchFamily="66" charset="0"/>
                <a:ea typeface="+mn-ea"/>
                <a:cs typeface="+mn-cs"/>
              </a:rPr>
              <a:t>	</a:t>
            </a:r>
            <a:r>
              <a:rPr lang="en-IE" sz="1600" b="1" kern="1200">
                <a:solidFill>
                  <a:srgbClr val="339933"/>
                </a:solidFill>
                <a:latin typeface="Comic Sans MS" pitchFamily="66" charset="0"/>
                <a:ea typeface="+mn-ea"/>
                <a:cs typeface="+mn-cs"/>
                <a:sym typeface="Wingdings 2" pitchFamily="18" charset="2"/>
              </a:rPr>
              <a:t></a:t>
            </a:r>
            <a:endParaRPr lang="en-GB" sz="1600" b="1" kern="1200">
              <a:solidFill>
                <a:srgbClr val="FF3300"/>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a:solidFill>
                  <a:srgbClr val="000000"/>
                </a:solidFill>
                <a:latin typeface="Comic Sans MS" pitchFamily="66" charset="0"/>
                <a:ea typeface="+mn-ea"/>
                <a:cs typeface="+mn-cs"/>
              </a:rPr>
              <a:t>S</a:t>
            </a:r>
            <a:r>
              <a:rPr lang="en-IE" sz="1400" kern="1200">
                <a:solidFill>
                  <a:srgbClr val="000000"/>
                </a:solidFill>
                <a:latin typeface="Comic Sans MS" pitchFamily="66" charset="0"/>
                <a:ea typeface="+mn-ea"/>
                <a:cs typeface="+mn-cs"/>
              </a:rPr>
              <a:t>	</a:t>
            </a:r>
            <a:r>
              <a:rPr lang="en-GB" sz="1400" kern="1200">
                <a:solidFill>
                  <a:srgbClr val="000000"/>
                </a:solidFill>
                <a:latin typeface="Comic Sans MS" pitchFamily="66" charset="0"/>
                <a:ea typeface="+mn-ea"/>
                <a:cs typeface="+mn-cs"/>
              </a:rPr>
              <a:t>Small / Sizable</a:t>
            </a:r>
            <a:r>
              <a:rPr lang="en-IE" sz="1400" kern="1200">
                <a:solidFill>
                  <a:srgbClr val="000000"/>
                </a:solidFill>
                <a:latin typeface="Comic Sans MS" pitchFamily="66" charset="0"/>
                <a:ea typeface="+mn-ea"/>
                <a:cs typeface="+mn-cs"/>
              </a:rPr>
              <a:t>	</a:t>
            </a:r>
            <a:r>
              <a:rPr lang="en-IE" sz="1600" b="1" kern="1200">
                <a:solidFill>
                  <a:srgbClr val="339933"/>
                </a:solidFill>
                <a:latin typeface="Comic Sans MS" pitchFamily="66" charset="0"/>
                <a:ea typeface="+mn-ea"/>
                <a:cs typeface="+mn-cs"/>
                <a:sym typeface="Wingdings 2" pitchFamily="18" charset="2"/>
              </a:rPr>
              <a:t></a:t>
            </a:r>
            <a:endParaRPr lang="en-GB" sz="1400" kern="1200">
              <a:solidFill>
                <a:srgbClr val="000000"/>
              </a:solidFill>
              <a:latin typeface="Comic Sans MS" pitchFamily="66" charset="0"/>
              <a:ea typeface="+mn-ea"/>
              <a:cs typeface="+mn-cs"/>
            </a:endParaRPr>
          </a:p>
          <a:p>
            <a:pPr marL="457200" lvl="1" algn="l" rtl="0" fontAlgn="base">
              <a:lnSpc>
                <a:spcPct val="90000"/>
              </a:lnSpc>
              <a:spcBef>
                <a:spcPct val="50000"/>
              </a:spcBef>
              <a:spcAft>
                <a:spcPct val="0"/>
              </a:spcAft>
            </a:pPr>
            <a:r>
              <a:rPr lang="en-GB" sz="1400" kern="1200">
                <a:solidFill>
                  <a:srgbClr val="000000"/>
                </a:solidFill>
                <a:latin typeface="Comic Sans MS" pitchFamily="66" charset="0"/>
                <a:ea typeface="+mn-ea"/>
                <a:cs typeface="+mn-cs"/>
              </a:rPr>
              <a:t>T</a:t>
            </a:r>
            <a:r>
              <a:rPr lang="en-IE" sz="1400" kern="1200">
                <a:solidFill>
                  <a:srgbClr val="000000"/>
                </a:solidFill>
                <a:latin typeface="Comic Sans MS" pitchFamily="66" charset="0"/>
                <a:ea typeface="+mn-ea"/>
                <a:cs typeface="+mn-cs"/>
              </a:rPr>
              <a:t>	</a:t>
            </a:r>
            <a:r>
              <a:rPr lang="en-GB" sz="1400" kern="1200">
                <a:solidFill>
                  <a:srgbClr val="000000"/>
                </a:solidFill>
                <a:latin typeface="Comic Sans MS" pitchFamily="66" charset="0"/>
                <a:ea typeface="+mn-ea"/>
                <a:cs typeface="+mn-cs"/>
              </a:rPr>
              <a:t>Testable</a:t>
            </a:r>
            <a:r>
              <a:rPr lang="en-IE" sz="1400" kern="1200">
                <a:solidFill>
                  <a:srgbClr val="000000"/>
                </a:solidFill>
                <a:latin typeface="Comic Sans MS" pitchFamily="66" charset="0"/>
                <a:ea typeface="+mn-ea"/>
                <a:cs typeface="+mn-cs"/>
              </a:rPr>
              <a:t>		</a:t>
            </a:r>
            <a:r>
              <a:rPr lang="en-IE" sz="1600" b="1" kern="1200">
                <a:solidFill>
                  <a:srgbClr val="339933"/>
                </a:solidFill>
                <a:latin typeface="Comic Sans MS" pitchFamily="66" charset="0"/>
                <a:ea typeface="+mn-ea"/>
                <a:cs typeface="+mn-cs"/>
                <a:sym typeface="Wingdings 2" pitchFamily="18" charset="2"/>
              </a:rPr>
              <a:t></a:t>
            </a:r>
            <a:endParaRPr lang="en-GB" sz="1600" b="1" kern="1200">
              <a:solidFill>
                <a:srgbClr val="339933"/>
              </a:solidFill>
              <a:latin typeface="Comic Sans MS" pitchFamily="66" charset="0"/>
              <a:ea typeface="+mn-ea"/>
              <a:cs typeface="+mn-cs"/>
              <a:sym typeface="Wingdings 2" pitchFamily="18" charset="2"/>
            </a:endParaRPr>
          </a:p>
        </p:txBody>
      </p:sp>
      <p:sp>
        <p:nvSpPr>
          <p:cNvPr id="137229" name="Rectangle 13"/>
          <p:cNvSpPr>
            <a:spLocks noChangeArrowheads="1"/>
          </p:cNvSpPr>
          <p:nvPr/>
        </p:nvSpPr>
        <p:spPr bwMode="auto">
          <a:xfrm>
            <a:off x="546100" y="1358900"/>
            <a:ext cx="8407400" cy="5194300"/>
          </a:xfrm>
          <a:prstGeom prst="rect">
            <a:avLst/>
          </a:prstGeom>
          <a:noFill/>
          <a:ln w="12700" algn="ctr">
            <a:noFill/>
            <a:miter lim="800000"/>
            <a:headEnd/>
            <a:tailEnd/>
          </a:ln>
        </p:spPr>
        <p:txBody>
          <a:bodyPr lIns="74933" tIns="36809" rIns="74933" bIns="36809"/>
          <a:lstStyle/>
          <a:p>
            <a:pPr marL="342900" indent="-342900" algn="l" rtl="0" fontAlgn="base">
              <a:lnSpc>
                <a:spcPct val="130000"/>
              </a:lnSpc>
              <a:spcBef>
                <a:spcPct val="20000"/>
              </a:spcBef>
              <a:spcAft>
                <a:spcPct val="0"/>
              </a:spcAft>
              <a:buClr>
                <a:srgbClr val="FF9900"/>
              </a:buClr>
              <a:buSzPct val="150000"/>
            </a:pPr>
            <a:r>
              <a:rPr lang="en-US" sz="1600" b="1" kern="1200" dirty="0">
                <a:solidFill>
                  <a:srgbClr val="000000"/>
                </a:solidFill>
                <a:latin typeface="Trebuchet MS" pitchFamily="34" charset="0"/>
                <a:ea typeface="+mn-ea"/>
                <a:cs typeface="+mn-cs"/>
              </a:rPr>
              <a:t>A good User Story should satisfy </a:t>
            </a:r>
            <a:r>
              <a:rPr lang="en-US" sz="1600" b="1" kern="1200" dirty="0">
                <a:solidFill>
                  <a:srgbClr val="CC0066"/>
                </a:solidFill>
                <a:latin typeface="Trebuchet MS" pitchFamily="34" charset="0"/>
                <a:ea typeface="+mn-ea"/>
                <a:cs typeface="+mn-cs"/>
              </a:rPr>
              <a:t>INVEST</a:t>
            </a:r>
            <a:r>
              <a:rPr lang="en-US" sz="1600" b="1" kern="1200" dirty="0">
                <a:solidFill>
                  <a:srgbClr val="000000"/>
                </a:solidFill>
                <a:latin typeface="Trebuchet MS" pitchFamily="34" charset="0"/>
                <a:ea typeface="+mn-ea"/>
                <a:cs typeface="+mn-cs"/>
              </a:rPr>
              <a:t> criteria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9">
                                            <p:txEl>
                                              <p:pRg st="0" end="0"/>
                                            </p:txEl>
                                          </p:spTgt>
                                        </p:tgtEl>
                                        <p:attrNameLst>
                                          <p:attrName>style.visibility</p:attrName>
                                        </p:attrNameLst>
                                      </p:cBhvr>
                                      <p:to>
                                        <p:strVal val="visible"/>
                                      </p:to>
                                    </p:set>
                                    <p:anim calcmode="lin" valueType="num">
                                      <p:cBhvr additive="base">
                                        <p:cTn id="7" dur="500" fill="hold"/>
                                        <p:tgtEl>
                                          <p:spTgt spid="137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37228">
                                            <p:txEl>
                                              <p:pRg st="0" end="0"/>
                                            </p:txEl>
                                          </p:spTgt>
                                        </p:tgtEl>
                                        <p:attrNameLst>
                                          <p:attrName>style.visibility</p:attrName>
                                        </p:attrNameLst>
                                      </p:cBhvr>
                                      <p:to>
                                        <p:strVal val="visible"/>
                                      </p:to>
                                    </p:set>
                                    <p:animEffect transition="in" filter="box(in)">
                                      <p:cBhvr>
                                        <p:cTn id="13" dur="500"/>
                                        <p:tgtEl>
                                          <p:spTgt spid="13722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37228">
                                            <p:txEl>
                                              <p:pRg st="1" end="1"/>
                                            </p:txEl>
                                          </p:spTgt>
                                        </p:tgtEl>
                                        <p:attrNameLst>
                                          <p:attrName>style.visibility</p:attrName>
                                        </p:attrNameLst>
                                      </p:cBhvr>
                                      <p:to>
                                        <p:strVal val="visible"/>
                                      </p:to>
                                    </p:set>
                                    <p:animEffect transition="in" filter="box(in)">
                                      <p:cBhvr>
                                        <p:cTn id="18" dur="500"/>
                                        <p:tgtEl>
                                          <p:spTgt spid="13722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37228">
                                            <p:txEl>
                                              <p:pRg st="2" end="2"/>
                                            </p:txEl>
                                          </p:spTgt>
                                        </p:tgtEl>
                                        <p:attrNameLst>
                                          <p:attrName>style.visibility</p:attrName>
                                        </p:attrNameLst>
                                      </p:cBhvr>
                                      <p:to>
                                        <p:strVal val="visible"/>
                                      </p:to>
                                    </p:set>
                                    <p:animEffect transition="in" filter="box(in)">
                                      <p:cBhvr>
                                        <p:cTn id="23" dur="500"/>
                                        <p:tgtEl>
                                          <p:spTgt spid="13722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37228">
                                            <p:txEl>
                                              <p:pRg st="3" end="3"/>
                                            </p:txEl>
                                          </p:spTgt>
                                        </p:tgtEl>
                                        <p:attrNameLst>
                                          <p:attrName>style.visibility</p:attrName>
                                        </p:attrNameLst>
                                      </p:cBhvr>
                                      <p:to>
                                        <p:strVal val="visible"/>
                                      </p:to>
                                    </p:set>
                                    <p:animEffect transition="in" filter="box(in)">
                                      <p:cBhvr>
                                        <p:cTn id="28" dur="500"/>
                                        <p:tgtEl>
                                          <p:spTgt spid="13722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37228">
                                            <p:txEl>
                                              <p:pRg st="4" end="4"/>
                                            </p:txEl>
                                          </p:spTgt>
                                        </p:tgtEl>
                                        <p:attrNameLst>
                                          <p:attrName>style.visibility</p:attrName>
                                        </p:attrNameLst>
                                      </p:cBhvr>
                                      <p:to>
                                        <p:strVal val="visible"/>
                                      </p:to>
                                    </p:set>
                                    <p:animEffect transition="in" filter="box(in)">
                                      <p:cBhvr>
                                        <p:cTn id="33" dur="500"/>
                                        <p:tgtEl>
                                          <p:spTgt spid="13722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37228">
                                            <p:txEl>
                                              <p:pRg st="5" end="5"/>
                                            </p:txEl>
                                          </p:spTgt>
                                        </p:tgtEl>
                                        <p:attrNameLst>
                                          <p:attrName>style.visibility</p:attrName>
                                        </p:attrNameLst>
                                      </p:cBhvr>
                                      <p:to>
                                        <p:strVal val="visible"/>
                                      </p:to>
                                    </p:set>
                                    <p:animEffect transition="in" filter="box(in)">
                                      <p:cBhvr>
                                        <p:cTn id="38" dur="500"/>
                                        <p:tgtEl>
                                          <p:spTgt spid="13722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37228">
                                            <p:txEl>
                                              <p:pRg st="6" end="6"/>
                                            </p:txEl>
                                          </p:spTgt>
                                        </p:tgtEl>
                                        <p:attrNameLst>
                                          <p:attrName>style.visibility</p:attrName>
                                        </p:attrNameLst>
                                      </p:cBhvr>
                                      <p:to>
                                        <p:strVal val="visible"/>
                                      </p:to>
                                    </p:set>
                                    <p:animEffect transition="in" filter="box(in)">
                                      <p:cBhvr>
                                        <p:cTn id="43" dur="500"/>
                                        <p:tgtEl>
                                          <p:spTgt spid="1372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Agile Portal - Guidance</a:t>
            </a:r>
          </a:p>
        </p:txBody>
      </p:sp>
      <p:pic>
        <p:nvPicPr>
          <p:cNvPr id="14339" name="Picture 2"/>
          <p:cNvPicPr>
            <a:picLocks noChangeAspect="1" noChangeArrowheads="1"/>
          </p:cNvPicPr>
          <p:nvPr/>
        </p:nvPicPr>
        <p:blipFill>
          <a:blip r:embed="rId2" cstate="print"/>
          <a:srcRect t="15608"/>
          <a:stretch>
            <a:fillRect/>
          </a:stretch>
        </p:blipFill>
        <p:spPr bwMode="auto">
          <a:xfrm>
            <a:off x="157163" y="1143000"/>
            <a:ext cx="8786812" cy="4495800"/>
          </a:xfrm>
          <a:prstGeom prst="rect">
            <a:avLst/>
          </a:prstGeom>
          <a:noFill/>
          <a:ln w="9525">
            <a:noFill/>
            <a:miter lim="800000"/>
            <a:headEnd/>
            <a:tailEnd/>
          </a:ln>
        </p:spPr>
      </p:pic>
      <p:sp>
        <p:nvSpPr>
          <p:cNvPr id="5" name="Oval Callout 4"/>
          <p:cNvSpPr/>
          <p:nvPr/>
        </p:nvSpPr>
        <p:spPr bwMode="auto">
          <a:xfrm>
            <a:off x="1676400" y="1905000"/>
            <a:ext cx="1981200" cy="1066800"/>
          </a:xfrm>
          <a:prstGeom prst="wedgeEllipseCallout">
            <a:avLst>
              <a:gd name="adj1" fmla="val -41438"/>
              <a:gd name="adj2" fmla="val 73036"/>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General Agile awareness </a:t>
            </a:r>
          </a:p>
        </p:txBody>
      </p:sp>
      <p:sp>
        <p:nvSpPr>
          <p:cNvPr id="6" name="Oval Callout 5"/>
          <p:cNvSpPr/>
          <p:nvPr/>
        </p:nvSpPr>
        <p:spPr bwMode="auto">
          <a:xfrm>
            <a:off x="4724400" y="762000"/>
            <a:ext cx="1981200" cy="1066800"/>
          </a:xfrm>
          <a:prstGeom prst="wedgeEllipseCallout">
            <a:avLst>
              <a:gd name="adj1" fmla="val 44139"/>
              <a:gd name="adj2" fmla="val 5785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Marketing Collaterals – </a:t>
            </a:r>
          </a:p>
          <a:p>
            <a:pPr algn="ctr" rtl="0" fontAlgn="base">
              <a:spcBef>
                <a:spcPct val="0"/>
              </a:spcBef>
              <a:spcAft>
                <a:spcPct val="0"/>
              </a:spcAft>
              <a:defRPr/>
            </a:pPr>
            <a:r>
              <a:rPr lang="en-US" sz="1000" i="1" kern="1200" dirty="0">
                <a:solidFill>
                  <a:srgbClr val="FA9819">
                    <a:lumMod val="50000"/>
                  </a:srgbClr>
                </a:solidFill>
                <a:latin typeface="Trebuchet MS"/>
                <a:ea typeface="+mn-ea"/>
                <a:cs typeface="+mn-cs"/>
              </a:rPr>
              <a:t>Provides overview of the </a:t>
            </a:r>
          </a:p>
          <a:p>
            <a:pPr algn="ctr" rtl="0" fontAlgn="base">
              <a:spcBef>
                <a:spcPct val="0"/>
              </a:spcBef>
              <a:spcAft>
                <a:spcPct val="0"/>
              </a:spcAft>
              <a:defRPr/>
            </a:pPr>
            <a:r>
              <a:rPr lang="en-US" sz="1000" i="1" kern="1200" dirty="0" err="1">
                <a:solidFill>
                  <a:srgbClr val="FA9819">
                    <a:lumMod val="50000"/>
                  </a:srgbClr>
                </a:solidFill>
                <a:latin typeface="Trebuchet MS"/>
                <a:ea typeface="+mn-ea"/>
                <a:cs typeface="+mn-cs"/>
              </a:rPr>
              <a:t>Virtusa</a:t>
            </a:r>
            <a:r>
              <a:rPr lang="en-US" sz="1000" i="1" kern="1200" dirty="0">
                <a:solidFill>
                  <a:srgbClr val="FA9819">
                    <a:lumMod val="50000"/>
                  </a:srgbClr>
                </a:solidFill>
                <a:latin typeface="Trebuchet MS"/>
                <a:ea typeface="+mn-ea"/>
                <a:cs typeface="+mn-cs"/>
              </a:rPr>
              <a:t> Global Agile Framework</a:t>
            </a:r>
          </a:p>
        </p:txBody>
      </p:sp>
      <p:sp>
        <p:nvSpPr>
          <p:cNvPr id="7" name="Oval Callout 6"/>
          <p:cNvSpPr/>
          <p:nvPr/>
        </p:nvSpPr>
        <p:spPr bwMode="auto">
          <a:xfrm>
            <a:off x="2667000" y="1828800"/>
            <a:ext cx="1981200" cy="1066800"/>
          </a:xfrm>
          <a:prstGeom prst="wedgeEllipseCallout">
            <a:avLst>
              <a:gd name="adj1" fmla="val -44323"/>
              <a:gd name="adj2" fmla="val 69465"/>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err="1">
                <a:solidFill>
                  <a:srgbClr val="FA9819">
                    <a:lumMod val="50000"/>
                  </a:srgbClr>
                </a:solidFill>
                <a:latin typeface="Trebuchet MS"/>
                <a:ea typeface="+mn-ea"/>
                <a:cs typeface="+mn-cs"/>
              </a:rPr>
              <a:t>Virtusa</a:t>
            </a:r>
            <a:r>
              <a:rPr lang="en-US" sz="1200" i="1" kern="1200" dirty="0">
                <a:solidFill>
                  <a:srgbClr val="FA9819">
                    <a:lumMod val="50000"/>
                  </a:srgbClr>
                </a:solidFill>
                <a:latin typeface="Trebuchet MS"/>
                <a:ea typeface="+mn-ea"/>
                <a:cs typeface="+mn-cs"/>
              </a:rPr>
              <a:t> State of Agile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Survey Results</a:t>
            </a:r>
          </a:p>
        </p:txBody>
      </p:sp>
      <p:sp>
        <p:nvSpPr>
          <p:cNvPr id="8" name="Oval Callout 7"/>
          <p:cNvSpPr/>
          <p:nvPr/>
        </p:nvSpPr>
        <p:spPr bwMode="auto">
          <a:xfrm>
            <a:off x="2819400" y="2743200"/>
            <a:ext cx="1981200" cy="1066800"/>
          </a:xfrm>
          <a:prstGeom prst="wedgeEllipseCallout">
            <a:avLst>
              <a:gd name="adj1" fmla="val -77496"/>
              <a:gd name="adj2" fmla="val 40001"/>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Information on various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accounts practicing Agile</a:t>
            </a:r>
          </a:p>
        </p:txBody>
      </p:sp>
      <p:sp>
        <p:nvSpPr>
          <p:cNvPr id="9" name="Oval Callout 8"/>
          <p:cNvSpPr/>
          <p:nvPr/>
        </p:nvSpPr>
        <p:spPr bwMode="auto">
          <a:xfrm>
            <a:off x="6877050" y="1524000"/>
            <a:ext cx="1981200" cy="1066800"/>
          </a:xfrm>
          <a:prstGeom prst="wedgeEllipseCallout">
            <a:avLst>
              <a:gd name="adj1" fmla="val -53458"/>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All presentations to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the Clients so far</a:t>
            </a:r>
          </a:p>
        </p:txBody>
      </p:sp>
      <p:sp>
        <p:nvSpPr>
          <p:cNvPr id="10" name="Oval Callout 9"/>
          <p:cNvSpPr/>
          <p:nvPr/>
        </p:nvSpPr>
        <p:spPr bwMode="auto">
          <a:xfrm>
            <a:off x="228600" y="1143000"/>
            <a:ext cx="5257800" cy="1066800"/>
          </a:xfrm>
          <a:prstGeom prst="wedgeEllipseCallout">
            <a:avLst>
              <a:gd name="adj1" fmla="val -19454"/>
              <a:gd name="adj2" fmla="val 11946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Details of the </a:t>
            </a:r>
            <a:r>
              <a:rPr lang="en-US" sz="1200" i="1" kern="1200" dirty="0" err="1">
                <a:solidFill>
                  <a:srgbClr val="FA9819">
                    <a:lumMod val="50000"/>
                  </a:srgbClr>
                </a:solidFill>
                <a:latin typeface="Trebuchet MS"/>
                <a:ea typeface="+mn-ea"/>
                <a:cs typeface="+mn-cs"/>
              </a:rPr>
              <a:t>Virtusa</a:t>
            </a:r>
            <a:r>
              <a:rPr lang="en-US" sz="1200" i="1" kern="1200" dirty="0">
                <a:solidFill>
                  <a:srgbClr val="FA9819">
                    <a:lumMod val="50000"/>
                  </a:srgbClr>
                </a:solidFill>
                <a:latin typeface="Trebuchet MS"/>
                <a:ea typeface="+mn-ea"/>
                <a:cs typeface="+mn-cs"/>
              </a:rPr>
              <a:t> Global Agile Framework –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Workshop Deck</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Templates, Guidelines &amp; Tools</a:t>
            </a:r>
            <a:endParaRPr lang="en-US" sz="1000" i="1" kern="1200" dirty="0">
              <a:solidFill>
                <a:srgbClr val="FA9819">
                  <a:lumMod val="50000"/>
                </a:srgbClr>
              </a:solidFill>
              <a:latin typeface="Trebuchet MS"/>
              <a:ea typeface="+mn-ea"/>
              <a:cs typeface="+mn-cs"/>
            </a:endParaRPr>
          </a:p>
        </p:txBody>
      </p:sp>
      <p:sp>
        <p:nvSpPr>
          <p:cNvPr id="11" name="Oval Callout 10"/>
          <p:cNvSpPr/>
          <p:nvPr/>
        </p:nvSpPr>
        <p:spPr bwMode="auto">
          <a:xfrm>
            <a:off x="762000" y="1447800"/>
            <a:ext cx="1981200" cy="1066800"/>
          </a:xfrm>
          <a:prstGeom prst="wedgeEllipseCallout">
            <a:avLst>
              <a:gd name="adj1" fmla="val -53458"/>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Initiative –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Progress Updates</a:t>
            </a:r>
          </a:p>
        </p:txBody>
      </p:sp>
      <p:sp>
        <p:nvSpPr>
          <p:cNvPr id="12" name="Oval Callout 11"/>
          <p:cNvSpPr/>
          <p:nvPr/>
        </p:nvSpPr>
        <p:spPr bwMode="auto">
          <a:xfrm>
            <a:off x="838200" y="1905000"/>
            <a:ext cx="1981200" cy="1066800"/>
          </a:xfrm>
          <a:prstGeom prst="wedgeEllipseCallout">
            <a:avLst>
              <a:gd name="adj1" fmla="val -55381"/>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eBooks on Agile</a:t>
            </a:r>
          </a:p>
        </p:txBody>
      </p:sp>
      <p:sp>
        <p:nvSpPr>
          <p:cNvPr id="13" name="Oval Callout 12"/>
          <p:cNvSpPr/>
          <p:nvPr/>
        </p:nvSpPr>
        <p:spPr bwMode="auto">
          <a:xfrm>
            <a:off x="685800" y="3352800"/>
            <a:ext cx="1981200" cy="1066800"/>
          </a:xfrm>
          <a:prstGeom prst="wedgeEllipseCallout">
            <a:avLst>
              <a:gd name="adj1" fmla="val -55381"/>
              <a:gd name="adj2" fmla="val 578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Blog</a:t>
            </a:r>
          </a:p>
        </p:txBody>
      </p:sp>
      <p:sp>
        <p:nvSpPr>
          <p:cNvPr id="14" name="Oval Callout 13"/>
          <p:cNvSpPr/>
          <p:nvPr/>
        </p:nvSpPr>
        <p:spPr bwMode="auto">
          <a:xfrm>
            <a:off x="2971800" y="2895600"/>
            <a:ext cx="3905250" cy="1066800"/>
          </a:xfrm>
          <a:prstGeom prst="wedgeEllipseCallout">
            <a:avLst>
              <a:gd name="adj1" fmla="val -65970"/>
              <a:gd name="adj2" fmla="val -642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Agile Suitability Diagnosis </a:t>
            </a:r>
          </a:p>
          <a:p>
            <a:pPr algn="ctr" rtl="0" fontAlgn="base">
              <a:spcBef>
                <a:spcPct val="0"/>
              </a:spcBef>
              <a:spcAft>
                <a:spcPct val="0"/>
              </a:spcAft>
              <a:defRPr/>
            </a:pPr>
            <a:r>
              <a:rPr lang="en-US" sz="1200" i="1" kern="1200" dirty="0">
                <a:solidFill>
                  <a:srgbClr val="FA9819">
                    <a:lumMod val="50000"/>
                  </a:srgbClr>
                </a:solidFill>
                <a:latin typeface="Trebuchet MS"/>
                <a:ea typeface="+mn-ea"/>
                <a:cs typeface="+mn-cs"/>
              </a:rPr>
              <a:t>Tool – </a:t>
            </a:r>
            <a:r>
              <a:rPr lang="en-US" sz="1000" i="1" kern="1200" dirty="0">
                <a:solidFill>
                  <a:srgbClr val="FA9819">
                    <a:lumMod val="50000"/>
                  </a:srgbClr>
                </a:solidFill>
                <a:latin typeface="Trebuchet MS"/>
                <a:ea typeface="+mn-ea"/>
                <a:cs typeface="+mn-cs"/>
              </a:rPr>
              <a:t>Details available in the Marketing Collaterals</a:t>
            </a:r>
            <a:endParaRPr lang="en-US" sz="1200" i="1" kern="1200" dirty="0">
              <a:solidFill>
                <a:srgbClr val="FA9819">
                  <a:lumMod val="50000"/>
                </a:srgbClr>
              </a:solidFill>
              <a:latin typeface="Trebuchet MS"/>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500"/>
                                        <p:tgtEl>
                                          <p:spTgt spid="8"/>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heckerboard(across)">
                                      <p:cBhvr>
                                        <p:cTn id="47" dur="500"/>
                                        <p:tgtEl>
                                          <p:spTgt spid="11"/>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checkerboard(across)">
                                      <p:cBhvr>
                                        <p:cTn id="54" dur="500"/>
                                        <p:tgtEl>
                                          <p:spTgt spid="12"/>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checkerboard(across)">
                                      <p:cBhvr>
                                        <p:cTn id="61" dur="500"/>
                                        <p:tgtEl>
                                          <p:spTgt spid="13"/>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heckerboard(across)">
                                      <p:cBhvr>
                                        <p:cTn id="68" dur="500"/>
                                        <p:tgtEl>
                                          <p:spTgt spid="14"/>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2"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checkerboard(across)">
                                      <p:cBhvr>
                                        <p:cTn id="75" dur="500"/>
                                        <p:tgtEl>
                                          <p:spTgt spid="14"/>
                                        </p:tgtEl>
                                      </p:cBhvr>
                                    </p:animEffec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4"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0" descr="final page"/>
          <p:cNvPicPr>
            <a:picLocks noChangeAspect="1" noChangeArrowheads="1"/>
          </p:cNvPicPr>
          <p:nvPr/>
        </p:nvPicPr>
        <p:blipFill>
          <a:blip r:embed="rId3" cstate="print"/>
          <a:srcRect/>
          <a:stretch>
            <a:fillRect/>
          </a:stretch>
        </p:blipFill>
        <p:spPr bwMode="auto">
          <a:xfrm>
            <a:off x="0" y="0"/>
            <a:ext cx="9144000" cy="6862763"/>
          </a:xfrm>
          <a:prstGeom prst="rect">
            <a:avLst/>
          </a:prstGeom>
          <a:noFill/>
          <a:ln w="9525">
            <a:noFill/>
            <a:miter lim="800000"/>
            <a:headEnd/>
            <a:tailEnd/>
          </a:ln>
        </p:spPr>
      </p:pic>
      <p:sp>
        <p:nvSpPr>
          <p:cNvPr id="38915" name="Rectangle 3"/>
          <p:cNvSpPr>
            <a:spLocks noChangeArrowheads="1"/>
          </p:cNvSpPr>
          <p:nvPr/>
        </p:nvSpPr>
        <p:spPr bwMode="auto">
          <a:xfrm>
            <a:off x="3122613" y="5126038"/>
            <a:ext cx="2879725" cy="274637"/>
          </a:xfrm>
          <a:prstGeom prst="rect">
            <a:avLst/>
          </a:prstGeom>
          <a:noFill/>
          <a:ln w="9525">
            <a:noFill/>
            <a:miter lim="800000"/>
            <a:headEnd/>
            <a:tailEnd/>
          </a:ln>
        </p:spPr>
        <p:txBody>
          <a:bodyPr wrap="none">
            <a:spAutoFit/>
          </a:bodyPr>
          <a:lstStyle/>
          <a:p>
            <a:r>
              <a:rPr lang="en-GB" b="1" i="0">
                <a:solidFill>
                  <a:srgbClr val="787878"/>
                </a:solidFill>
              </a:rPr>
              <a:t>USA        UK        INDIA        SRI LANKA</a:t>
            </a:r>
            <a:endParaRPr lang="en-US" b="1" i="0">
              <a:solidFill>
                <a:srgbClr val="787878"/>
              </a:solidFill>
            </a:endParaRPr>
          </a:p>
        </p:txBody>
      </p:sp>
      <p:sp>
        <p:nvSpPr>
          <p:cNvPr id="38916" name="Text Box 4"/>
          <p:cNvSpPr txBox="1">
            <a:spLocks noChangeArrowheads="1"/>
          </p:cNvSpPr>
          <p:nvPr/>
        </p:nvSpPr>
        <p:spPr bwMode="auto">
          <a:xfrm>
            <a:off x="3657600" y="5813425"/>
            <a:ext cx="1752600" cy="320675"/>
          </a:xfrm>
          <a:prstGeom prst="rect">
            <a:avLst/>
          </a:prstGeom>
          <a:noFill/>
          <a:ln w="9525">
            <a:noFill/>
            <a:miter lim="800000"/>
            <a:headEnd/>
            <a:tailEnd/>
          </a:ln>
        </p:spPr>
        <p:txBody>
          <a:bodyPr>
            <a:spAutoFit/>
          </a:bodyPr>
          <a:lstStyle/>
          <a:p>
            <a:pPr algn="ctr"/>
            <a:r>
              <a:rPr lang="en-US" sz="1500" b="1" i="0">
                <a:solidFill>
                  <a:srgbClr val="01015B"/>
                </a:solidFill>
              </a:rPr>
              <a:t>www.virtusa.com</a:t>
            </a:r>
          </a:p>
        </p:txBody>
      </p:sp>
      <p:sp>
        <p:nvSpPr>
          <p:cNvPr id="38917" name="Text Box 5"/>
          <p:cNvSpPr txBox="1">
            <a:spLocks noChangeArrowheads="1"/>
          </p:cNvSpPr>
          <p:nvPr/>
        </p:nvSpPr>
        <p:spPr bwMode="auto">
          <a:xfrm>
            <a:off x="115888" y="6665913"/>
            <a:ext cx="1674812" cy="106362"/>
          </a:xfrm>
          <a:prstGeom prst="rect">
            <a:avLst/>
          </a:prstGeom>
          <a:noFill/>
          <a:ln w="9525">
            <a:noFill/>
            <a:miter lim="800000"/>
            <a:headEnd/>
            <a:tailEnd/>
          </a:ln>
        </p:spPr>
        <p:txBody>
          <a:bodyPr wrap="none" lIns="0" tIns="0" rIns="0" bIns="0">
            <a:spAutoFit/>
          </a:bodyPr>
          <a:lstStyle/>
          <a:p>
            <a:r>
              <a:rPr lang="en-US" sz="700" i="0" dirty="0">
                <a:solidFill>
                  <a:srgbClr val="777777"/>
                </a:solidFill>
              </a:rPr>
              <a:t>© 2007 Virtusa Corporation ● Confidential</a:t>
            </a:r>
          </a:p>
        </p:txBody>
      </p:sp>
      <p:sp>
        <p:nvSpPr>
          <p:cNvPr id="38918" name="Text Box 6"/>
          <p:cNvSpPr txBox="1">
            <a:spLocks noChangeArrowheads="1"/>
          </p:cNvSpPr>
          <p:nvPr/>
        </p:nvSpPr>
        <p:spPr bwMode="auto">
          <a:xfrm>
            <a:off x="2133600" y="6453188"/>
            <a:ext cx="4800600" cy="319087"/>
          </a:xfrm>
          <a:prstGeom prst="rect">
            <a:avLst/>
          </a:prstGeom>
          <a:noFill/>
          <a:ln w="9525">
            <a:noFill/>
            <a:miter lim="800000"/>
            <a:headEnd/>
            <a:tailEnd/>
          </a:ln>
        </p:spPr>
        <p:txBody>
          <a:bodyPr lIns="0" tIns="0" rIns="0" bIns="0">
            <a:spAutoFit/>
          </a:bodyPr>
          <a:lstStyle/>
          <a:p>
            <a:pPr algn="ctr"/>
            <a:r>
              <a:rPr lang="en-US" sz="700" i="0" dirty="0">
                <a:solidFill>
                  <a:srgbClr val="4D4D4D"/>
                </a:solidFill>
              </a:rPr>
              <a:t>"Virtusa" is a trademark of the company and a registered trademark in the EU and In India. </a:t>
            </a:r>
          </a:p>
          <a:p>
            <a:pPr algn="ctr"/>
            <a:r>
              <a:rPr lang="en-US" sz="700" i="0" dirty="0">
                <a:solidFill>
                  <a:srgbClr val="4D4D4D"/>
                </a:solidFill>
              </a:rPr>
              <a:t>"</a:t>
            </a:r>
            <a:r>
              <a:rPr lang="en-US" sz="700" i="0" dirty="0" err="1">
                <a:solidFill>
                  <a:srgbClr val="4D4D4D"/>
                </a:solidFill>
              </a:rPr>
              <a:t>Productization</a:t>
            </a:r>
            <a:r>
              <a:rPr lang="en-US" sz="700" i="0" dirty="0">
                <a:solidFill>
                  <a:srgbClr val="4D4D4D"/>
                </a:solidFill>
              </a:rPr>
              <a:t>" is a service mark of the company and a registered service mark in the United States. </a:t>
            </a:r>
          </a:p>
          <a:p>
            <a:pPr algn="ctr"/>
            <a:r>
              <a:rPr lang="en-US" sz="700" i="0" dirty="0">
                <a:solidFill>
                  <a:srgbClr val="4D4D4D"/>
                </a:solidFill>
              </a:rPr>
              <a:t>"</a:t>
            </a:r>
            <a:r>
              <a:rPr lang="en-US" sz="700" i="0" dirty="0" err="1">
                <a:solidFill>
                  <a:srgbClr val="4D4D4D"/>
                </a:solidFill>
              </a:rPr>
              <a:t>vRule</a:t>
            </a:r>
            <a:r>
              <a:rPr lang="en-US" sz="700" i="0" dirty="0">
                <a:solidFill>
                  <a:srgbClr val="4D4D4D"/>
                </a:solidFill>
              </a:rPr>
              <a:t>" is a service mark of the company.</a:t>
            </a:r>
          </a:p>
        </p:txBody>
      </p:sp>
      <p:sp>
        <p:nvSpPr>
          <p:cNvPr id="38919" name="Text Box 7"/>
          <p:cNvSpPr txBox="1">
            <a:spLocks noChangeArrowheads="1"/>
          </p:cNvSpPr>
          <p:nvPr/>
        </p:nvSpPr>
        <p:spPr bwMode="auto">
          <a:xfrm>
            <a:off x="8274050" y="6665913"/>
            <a:ext cx="766763" cy="106362"/>
          </a:xfrm>
          <a:prstGeom prst="rect">
            <a:avLst/>
          </a:prstGeom>
          <a:noFill/>
          <a:ln w="9525">
            <a:noFill/>
            <a:miter lim="800000"/>
            <a:headEnd/>
            <a:tailEnd/>
          </a:ln>
        </p:spPr>
        <p:txBody>
          <a:bodyPr wrap="none" lIns="0" tIns="0" rIns="0" bIns="0">
            <a:spAutoFit/>
          </a:bodyPr>
          <a:lstStyle/>
          <a:p>
            <a:pPr algn="r"/>
            <a:r>
              <a:rPr lang="en-US" sz="700" i="0">
                <a:solidFill>
                  <a:srgbClr val="4D4D4D"/>
                </a:solidFill>
              </a:rPr>
              <a:t>All Rights Reserved</a:t>
            </a:r>
          </a:p>
        </p:txBody>
      </p:sp>
      <p:sp>
        <p:nvSpPr>
          <p:cNvPr id="38920" name="Text Box 8"/>
          <p:cNvSpPr txBox="1">
            <a:spLocks noChangeArrowheads="1"/>
          </p:cNvSpPr>
          <p:nvPr/>
        </p:nvSpPr>
        <p:spPr bwMode="auto">
          <a:xfrm>
            <a:off x="2133600" y="6124575"/>
            <a:ext cx="4800600" cy="136525"/>
          </a:xfrm>
          <a:prstGeom prst="rect">
            <a:avLst/>
          </a:prstGeom>
          <a:noFill/>
          <a:ln w="9525">
            <a:noFill/>
            <a:miter lim="800000"/>
            <a:headEnd/>
            <a:tailEnd/>
          </a:ln>
        </p:spPr>
        <p:txBody>
          <a:bodyPr lIns="0" tIns="0" rIns="0" bIns="0">
            <a:spAutoFit/>
          </a:bodyPr>
          <a:lstStyle/>
          <a:p>
            <a:pPr algn="ctr"/>
            <a:r>
              <a:rPr lang="en-US" sz="900" i="0">
                <a:solidFill>
                  <a:srgbClr val="4D4D4D"/>
                </a:solidFill>
              </a:rPr>
              <a:t>For more information, please contact:  SalesInquiries@virtusa.com</a:t>
            </a:r>
            <a:endParaRPr lang="en-US" sz="700" i="0">
              <a:solidFill>
                <a:srgbClr val="4D4D4D"/>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ChangeArrowheads="1"/>
          </p:cNvSpPr>
          <p:nvPr/>
        </p:nvSpPr>
        <p:spPr bwMode="gray">
          <a:xfrm>
            <a:off x="295275" y="393700"/>
            <a:ext cx="8562975" cy="533400"/>
          </a:xfrm>
          <a:prstGeom prst="rect">
            <a:avLst/>
          </a:prstGeom>
          <a:noFill/>
          <a:ln w="9525">
            <a:noFill/>
            <a:miter lim="800000"/>
            <a:headEnd/>
            <a:tailEnd/>
          </a:ln>
        </p:spPr>
        <p:txBody>
          <a:bodyPr lIns="0" tIns="0" rIns="0" bIns="0" anchor="b"/>
          <a:lstStyle/>
          <a:p>
            <a:pPr eaLnBrk="0" hangingPunct="0"/>
            <a:r>
              <a:rPr lang="en-US" sz="2400" b="1" i="0">
                <a:solidFill>
                  <a:schemeClr val="tx1"/>
                </a:solidFill>
              </a:rPr>
              <a:t>Agile development benefits, and why it works</a:t>
            </a:r>
          </a:p>
        </p:txBody>
      </p:sp>
      <p:sp>
        <p:nvSpPr>
          <p:cNvPr id="11267" name="Rectangle 8"/>
          <p:cNvSpPr txBox="1">
            <a:spLocks noChangeArrowheads="1"/>
          </p:cNvSpPr>
          <p:nvPr/>
        </p:nvSpPr>
        <p:spPr bwMode="gray">
          <a:xfrm>
            <a:off x="258763" y="1422400"/>
            <a:ext cx="8562975" cy="4498975"/>
          </a:xfrm>
          <a:prstGeom prst="rect">
            <a:avLst/>
          </a:prstGeom>
          <a:noFill/>
          <a:ln w="9525">
            <a:noFill/>
            <a:miter lim="800000"/>
            <a:headEnd/>
            <a:tailEnd/>
          </a:ln>
        </p:spPr>
        <p:txBody>
          <a:bodyPr lIns="0" tIns="0" rIns="0" bIns="0">
            <a:spAutoFit/>
          </a:bodyPr>
          <a:lstStyle/>
          <a:p>
            <a:pPr marL="276225" indent="-276225">
              <a:spcBef>
                <a:spcPct val="80000"/>
              </a:spcBef>
              <a:buClr>
                <a:srgbClr val="FA9819"/>
              </a:buClr>
              <a:buSzPct val="120000"/>
              <a:buFontTx/>
              <a:buChar char="•"/>
            </a:pPr>
            <a:r>
              <a:rPr lang="en-US" sz="1700" i="0">
                <a:solidFill>
                  <a:srgbClr val="000000"/>
                </a:solidFill>
              </a:rPr>
              <a:t>Allows customer to prioritize and control requirements</a:t>
            </a:r>
          </a:p>
          <a:p>
            <a:pPr marL="276225" indent="-276225">
              <a:spcBef>
                <a:spcPct val="80000"/>
              </a:spcBef>
              <a:buClr>
                <a:srgbClr val="FA9819"/>
              </a:buClr>
              <a:buSzPct val="120000"/>
              <a:buFontTx/>
              <a:buChar char="•"/>
            </a:pPr>
            <a:r>
              <a:rPr lang="en-US" sz="1700" i="0">
                <a:solidFill>
                  <a:srgbClr val="000000"/>
                </a:solidFill>
              </a:rPr>
              <a:t>Accelerates time-to-market by delivering quick incremental business value</a:t>
            </a:r>
          </a:p>
          <a:p>
            <a:pPr marL="276225" indent="-276225">
              <a:spcBef>
                <a:spcPct val="80000"/>
              </a:spcBef>
              <a:buClr>
                <a:srgbClr val="FA9819"/>
              </a:buClr>
              <a:buSzPct val="120000"/>
              <a:buFontTx/>
              <a:buChar char="•"/>
            </a:pPr>
            <a:r>
              <a:rPr lang="en-US" sz="1700" i="0">
                <a:solidFill>
                  <a:srgbClr val="000000"/>
                </a:solidFill>
              </a:rPr>
              <a:t>Enhances collaboration and alignment between IT and the business</a:t>
            </a:r>
          </a:p>
          <a:p>
            <a:pPr marL="276225" indent="-276225">
              <a:spcBef>
                <a:spcPct val="80000"/>
              </a:spcBef>
              <a:buClr>
                <a:srgbClr val="FA9819"/>
              </a:buClr>
              <a:buSzPct val="120000"/>
              <a:buFontTx/>
              <a:buChar char="•"/>
            </a:pPr>
            <a:r>
              <a:rPr lang="en-US" sz="1700" i="0">
                <a:solidFill>
                  <a:srgbClr val="000000"/>
                </a:solidFill>
              </a:rPr>
              <a:t>Reduces risks through incremental development</a:t>
            </a:r>
          </a:p>
          <a:p>
            <a:pPr marL="276225" indent="-276225">
              <a:spcBef>
                <a:spcPct val="80000"/>
              </a:spcBef>
              <a:buClr>
                <a:srgbClr val="FA9819"/>
              </a:buClr>
              <a:buSzPct val="120000"/>
              <a:buFontTx/>
              <a:buChar char="•"/>
            </a:pPr>
            <a:r>
              <a:rPr lang="en-US" sz="1700" i="0">
                <a:solidFill>
                  <a:srgbClr val="000000"/>
                </a:solidFill>
              </a:rPr>
              <a:t>Improves visibility to progress through working software</a:t>
            </a:r>
          </a:p>
          <a:p>
            <a:pPr marL="276225" indent="-276225">
              <a:spcBef>
                <a:spcPct val="80000"/>
              </a:spcBef>
              <a:buClr>
                <a:srgbClr val="FA9819"/>
              </a:buClr>
              <a:buSzPct val="120000"/>
              <a:buFontTx/>
              <a:buChar char="•"/>
            </a:pPr>
            <a:r>
              <a:rPr lang="en-US" sz="1700" i="0">
                <a:solidFill>
                  <a:srgbClr val="000000"/>
                </a:solidFill>
              </a:rPr>
              <a:t>Improves quality through frequent demos</a:t>
            </a:r>
          </a:p>
          <a:p>
            <a:pPr marL="276225" indent="-276225">
              <a:spcBef>
                <a:spcPct val="80000"/>
              </a:spcBef>
              <a:buClr>
                <a:srgbClr val="FA9819"/>
              </a:buClr>
              <a:buSzPct val="120000"/>
              <a:buFontTx/>
              <a:buChar char="•"/>
            </a:pPr>
            <a:r>
              <a:rPr lang="en-US" sz="1700" i="0">
                <a:solidFill>
                  <a:srgbClr val="000000"/>
                </a:solidFill>
              </a:rPr>
              <a:t>Improves productivity through regular retrospection and refinement</a:t>
            </a:r>
          </a:p>
          <a:p>
            <a:pPr marL="276225" indent="-276225">
              <a:spcBef>
                <a:spcPct val="80000"/>
              </a:spcBef>
              <a:buClr>
                <a:srgbClr val="FA9819"/>
              </a:buClr>
              <a:buSzPct val="120000"/>
              <a:buFontTx/>
              <a:buChar char="•"/>
            </a:pPr>
            <a:r>
              <a:rPr lang="en-US" sz="1700" i="0">
                <a:solidFill>
                  <a:srgbClr val="000000"/>
                </a:solidFill>
              </a:rPr>
              <a:t>Improves team morale through empowerment and increased collaboration</a:t>
            </a:r>
          </a:p>
          <a:p>
            <a:pPr marL="276225" indent="-276225">
              <a:spcBef>
                <a:spcPct val="80000"/>
              </a:spcBef>
              <a:buClr>
                <a:srgbClr val="FA9819"/>
              </a:buClr>
              <a:buSzPct val="120000"/>
            </a:pPr>
            <a:endParaRPr lang="en-US" sz="1700" i="0">
              <a:solidFill>
                <a:srgbClr val="000000"/>
              </a:solidFill>
            </a:endParaRPr>
          </a:p>
          <a:p>
            <a:pPr marL="276225" indent="-276225">
              <a:spcBef>
                <a:spcPct val="80000"/>
              </a:spcBef>
              <a:buClr>
                <a:srgbClr val="FA9819"/>
              </a:buClr>
              <a:buSzPct val="120000"/>
              <a:buFontTx/>
              <a:buChar char="•"/>
            </a:pPr>
            <a:endParaRPr lang="en-US" sz="1700" i="0">
              <a:solidFill>
                <a:srgbClr val="000000"/>
              </a:solidFill>
            </a:endParaRPr>
          </a:p>
        </p:txBody>
      </p:sp>
      <p:sp>
        <p:nvSpPr>
          <p:cNvPr id="11268" name="Text Box 10"/>
          <p:cNvSpPr txBox="1">
            <a:spLocks noChangeArrowheads="1"/>
          </p:cNvSpPr>
          <p:nvPr/>
        </p:nvSpPr>
        <p:spPr bwMode="auto">
          <a:xfrm>
            <a:off x="392113" y="36513"/>
            <a:ext cx="2314575" cy="184150"/>
          </a:xfrm>
          <a:prstGeom prst="rect">
            <a:avLst/>
          </a:prstGeom>
          <a:noFill/>
          <a:ln w="9525" algn="ctr">
            <a:noFill/>
            <a:miter lim="800000"/>
            <a:headEnd/>
            <a:tailEnd/>
          </a:ln>
        </p:spPr>
        <p:txBody>
          <a:bodyPr wrap="none" lIns="0" tIns="0" rIns="0" bIns="0">
            <a:spAutoFit/>
          </a:bodyPr>
          <a:lstStyle/>
          <a:p>
            <a:pPr defTabSz="912813"/>
            <a:r>
              <a:rPr lang="en-US" b="1" i="0">
                <a:solidFill>
                  <a:srgbClr val="FA9819"/>
                </a:solidFill>
              </a:rPr>
              <a:t>AGILE DEVELOPMENT CONCEPTS</a:t>
            </a:r>
          </a:p>
        </p:txBody>
      </p:sp>
      <p:sp>
        <p:nvSpPr>
          <p:cNvPr id="6" name="TextBox 5"/>
          <p:cNvSpPr txBox="1"/>
          <p:nvPr/>
        </p:nvSpPr>
        <p:spPr>
          <a:xfrm>
            <a:off x="529770" y="5515428"/>
            <a:ext cx="8077200"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marL="276225" indent="-276225" algn="ctr">
              <a:spcBef>
                <a:spcPct val="80000"/>
              </a:spcBef>
              <a:buClr>
                <a:srgbClr val="FA9819"/>
              </a:buClr>
              <a:buSzPct val="120000"/>
              <a:defRPr/>
            </a:pPr>
            <a:r>
              <a:rPr lang="en-US" sz="1800" dirty="0">
                <a:solidFill>
                  <a:schemeClr val="bg1"/>
                </a:solidFill>
              </a:rPr>
              <a:t>Overall, agile development improves customer satisfaction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idx="4294967295"/>
          </p:nvPr>
        </p:nvSpPr>
        <p:spPr>
          <a:xfrm>
            <a:off x="1152525" y="3352800"/>
            <a:ext cx="6454775" cy="762000"/>
          </a:xfrm>
        </p:spPr>
        <p:txBody>
          <a:bodyPr lIns="0" tIns="0" rIns="0" bIns="0"/>
          <a:lstStyle/>
          <a:p>
            <a:pPr algn="ctr" eaLnBrk="1" hangingPunct="1"/>
            <a:r>
              <a:rPr lang="en-US" dirty="0" smtClean="0">
                <a:solidFill>
                  <a:schemeClr val="tx1"/>
                </a:solidFill>
              </a:rPr>
              <a:t>Agile Planning and Execution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Sprint Planning Meeting</a:t>
            </a:r>
          </a:p>
        </p:txBody>
      </p:sp>
      <p:sp>
        <p:nvSpPr>
          <p:cNvPr id="75779" name="Rectangle 3"/>
          <p:cNvSpPr>
            <a:spLocks noGrp="1" noChangeArrowheads="1"/>
          </p:cNvSpPr>
          <p:nvPr>
            <p:ph idx="1"/>
          </p:nvPr>
        </p:nvSpPr>
        <p:spPr>
          <a:xfrm>
            <a:off x="295275" y="1247775"/>
            <a:ext cx="8562975" cy="5387629"/>
          </a:xfrm>
        </p:spPr>
        <p:txBody>
          <a:bodyPr/>
          <a:lstStyle/>
          <a:p>
            <a:pPr>
              <a:lnSpc>
                <a:spcPct val="90000"/>
              </a:lnSpc>
              <a:buFontTx/>
              <a:buNone/>
            </a:pPr>
            <a:r>
              <a:rPr lang="en-US" sz="1800" dirty="0" smtClean="0"/>
              <a:t>Goal of Sprint Planning Meeting:</a:t>
            </a:r>
          </a:p>
          <a:p>
            <a:pPr lvl="1">
              <a:lnSpc>
                <a:spcPct val="90000"/>
              </a:lnSpc>
            </a:pPr>
            <a:r>
              <a:rPr lang="en-US" dirty="0" smtClean="0"/>
              <a:t>For the team to make a good commitment around what it will deliver by the end of the Sprint</a:t>
            </a:r>
          </a:p>
          <a:p>
            <a:pPr>
              <a:lnSpc>
                <a:spcPct val="90000"/>
              </a:lnSpc>
              <a:buFontTx/>
              <a:buNone/>
            </a:pPr>
            <a:r>
              <a:rPr lang="en-US" sz="1800" dirty="0" smtClean="0"/>
              <a:t>What’s a good commitment?</a:t>
            </a:r>
          </a:p>
          <a:p>
            <a:pPr lvl="1">
              <a:lnSpc>
                <a:spcPct val="90000"/>
              </a:lnSpc>
            </a:pPr>
            <a:r>
              <a:rPr lang="en-US" dirty="0" smtClean="0"/>
              <a:t>Clearly understood by all</a:t>
            </a:r>
          </a:p>
          <a:p>
            <a:pPr lvl="1">
              <a:lnSpc>
                <a:spcPct val="90000"/>
              </a:lnSpc>
            </a:pPr>
            <a:r>
              <a:rPr lang="en-US" dirty="0" smtClean="0"/>
              <a:t>Shared among the team</a:t>
            </a:r>
          </a:p>
          <a:p>
            <a:pPr lvl="1">
              <a:lnSpc>
                <a:spcPct val="90000"/>
              </a:lnSpc>
            </a:pPr>
            <a:r>
              <a:rPr lang="en-US" dirty="0" smtClean="0"/>
              <a:t>Achievable without sacrificing quality</a:t>
            </a:r>
          </a:p>
          <a:p>
            <a:pPr lvl="1">
              <a:lnSpc>
                <a:spcPct val="90000"/>
              </a:lnSpc>
            </a:pPr>
            <a:r>
              <a:rPr lang="en-US" dirty="0" smtClean="0"/>
              <a:t>Achievable without sacrificing sustainable pace</a:t>
            </a:r>
          </a:p>
          <a:p>
            <a:pPr>
              <a:lnSpc>
                <a:spcPct val="90000"/>
              </a:lnSpc>
              <a:buFontTx/>
              <a:buNone/>
            </a:pPr>
            <a:r>
              <a:rPr lang="en-US" sz="1800" dirty="0" smtClean="0"/>
              <a:t>Attended by Program team, Iteration Team, Customer-proxy, Stakeholders</a:t>
            </a:r>
          </a:p>
          <a:p>
            <a:pPr>
              <a:lnSpc>
                <a:spcPct val="90000"/>
              </a:lnSpc>
              <a:buFontTx/>
              <a:buNone/>
            </a:pPr>
            <a:r>
              <a:rPr lang="en-US" sz="1800" dirty="0" smtClean="0"/>
              <a:t>May require 1-2 hours for each week of Sprint duration</a:t>
            </a:r>
          </a:p>
          <a:p>
            <a:pPr lvl="0" eaLnBrk="1" hangingPunct="1">
              <a:buNone/>
              <a:defRPr/>
            </a:pPr>
            <a:r>
              <a:rPr lang="en-US" sz="1800" dirty="0" smtClean="0"/>
              <a:t>It involves </a:t>
            </a:r>
          </a:p>
          <a:p>
            <a:pPr lvl="1">
              <a:lnSpc>
                <a:spcPct val="90000"/>
              </a:lnSpc>
              <a:defRPr/>
            </a:pPr>
            <a:r>
              <a:rPr lang="en-US" dirty="0" smtClean="0"/>
              <a:t>Calculating available hours for the Sprint</a:t>
            </a:r>
          </a:p>
          <a:p>
            <a:pPr lvl="1">
              <a:lnSpc>
                <a:spcPct val="90000"/>
              </a:lnSpc>
              <a:defRPr/>
            </a:pPr>
            <a:r>
              <a:rPr lang="en-US" dirty="0" smtClean="0"/>
              <a:t>Creating the Sprint plan </a:t>
            </a:r>
          </a:p>
          <a:p>
            <a:pPr lvl="1">
              <a:lnSpc>
                <a:spcPct val="90000"/>
              </a:lnSpc>
              <a:defRPr/>
            </a:pPr>
            <a:r>
              <a:rPr lang="en-US" dirty="0" smtClean="0"/>
              <a:t>Freezing the scope for the Sprint</a:t>
            </a:r>
          </a:p>
          <a:p>
            <a:pPr>
              <a:lnSpc>
                <a:spcPct val="90000"/>
              </a:lnSpc>
              <a:buFontTx/>
              <a:buNone/>
            </a:pPr>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Sprint Planning</a:t>
            </a:r>
          </a:p>
        </p:txBody>
      </p:sp>
      <p:sp>
        <p:nvSpPr>
          <p:cNvPr id="154627" name="Rectangle 3"/>
          <p:cNvSpPr>
            <a:spLocks noGrp="1" noChangeArrowheads="1"/>
          </p:cNvSpPr>
          <p:nvPr>
            <p:ph idx="1"/>
          </p:nvPr>
        </p:nvSpPr>
        <p:spPr>
          <a:xfrm>
            <a:off x="609600" y="1066800"/>
            <a:ext cx="3352800" cy="5662613"/>
          </a:xfrm>
        </p:spPr>
        <p:txBody>
          <a:bodyPr/>
          <a:lstStyle/>
          <a:p>
            <a:pPr>
              <a:lnSpc>
                <a:spcPct val="90000"/>
              </a:lnSpc>
              <a:buFontTx/>
              <a:buNone/>
            </a:pPr>
            <a:r>
              <a:rPr lang="en-US" sz="1600" dirty="0" smtClean="0"/>
              <a:t> Team understands the</a:t>
            </a:r>
          </a:p>
          <a:p>
            <a:pPr>
              <a:lnSpc>
                <a:spcPct val="90000"/>
              </a:lnSpc>
              <a:buFontTx/>
              <a:buNone/>
            </a:pPr>
            <a:r>
              <a:rPr lang="en-US" sz="1600" dirty="0" smtClean="0"/>
              <a:t>details of what user stories</a:t>
            </a:r>
          </a:p>
          <a:p>
            <a:pPr>
              <a:lnSpc>
                <a:spcPct val="90000"/>
              </a:lnSpc>
              <a:buFontTx/>
              <a:buNone/>
            </a:pPr>
            <a:r>
              <a:rPr lang="en-US" sz="1600" dirty="0" smtClean="0"/>
              <a:t>h</a:t>
            </a:r>
            <a:r>
              <a:rPr lang="en-US" sz="1600" dirty="0" smtClean="0"/>
              <a:t>ave </a:t>
            </a:r>
            <a:r>
              <a:rPr lang="en-US" sz="1600" dirty="0" smtClean="0"/>
              <a:t>been prioritized on</a:t>
            </a:r>
          </a:p>
          <a:p>
            <a:pPr>
              <a:lnSpc>
                <a:spcPct val="90000"/>
              </a:lnSpc>
              <a:buFontTx/>
              <a:buNone/>
            </a:pPr>
            <a:r>
              <a:rPr lang="en-US" sz="1600" dirty="0" smtClean="0"/>
              <a:t>the Release Backlog</a:t>
            </a:r>
          </a:p>
          <a:p>
            <a:pPr>
              <a:lnSpc>
                <a:spcPct val="90000"/>
              </a:lnSpc>
              <a:buFontTx/>
              <a:buNone/>
            </a:pPr>
            <a:endParaRPr lang="en-US" sz="1600" dirty="0" smtClean="0"/>
          </a:p>
          <a:p>
            <a:pPr>
              <a:lnSpc>
                <a:spcPct val="90000"/>
              </a:lnSpc>
              <a:buFontTx/>
              <a:buNone/>
            </a:pPr>
            <a:r>
              <a:rPr lang="en-US" sz="1600" dirty="0" smtClean="0"/>
              <a:t> Team decides how</a:t>
            </a:r>
          </a:p>
          <a:p>
            <a:pPr>
              <a:lnSpc>
                <a:spcPct val="90000"/>
              </a:lnSpc>
              <a:buFontTx/>
              <a:buNone/>
            </a:pPr>
            <a:r>
              <a:rPr lang="en-US" sz="1600" dirty="0" smtClean="0"/>
              <a:t>much productive</a:t>
            </a:r>
          </a:p>
          <a:p>
            <a:pPr>
              <a:lnSpc>
                <a:spcPct val="90000"/>
              </a:lnSpc>
              <a:buFontTx/>
              <a:buNone/>
            </a:pPr>
            <a:r>
              <a:rPr lang="en-US" sz="1600" dirty="0" smtClean="0"/>
              <a:t>time it has available</a:t>
            </a:r>
          </a:p>
          <a:p>
            <a:pPr>
              <a:lnSpc>
                <a:spcPct val="90000"/>
              </a:lnSpc>
              <a:buFontTx/>
              <a:buNone/>
            </a:pPr>
            <a:r>
              <a:rPr lang="en-US" sz="1600" dirty="0" smtClean="0"/>
              <a:t>during the Sprint</a:t>
            </a:r>
          </a:p>
          <a:p>
            <a:pPr>
              <a:lnSpc>
                <a:spcPct val="90000"/>
              </a:lnSpc>
              <a:buFontTx/>
              <a:buNone/>
            </a:pPr>
            <a:endParaRPr lang="en-US" sz="1600" dirty="0" smtClean="0"/>
          </a:p>
          <a:p>
            <a:pPr>
              <a:lnSpc>
                <a:spcPct val="90000"/>
              </a:lnSpc>
              <a:buFontTx/>
              <a:buNone/>
            </a:pPr>
            <a:r>
              <a:rPr lang="en-US" sz="1600" dirty="0" smtClean="0"/>
              <a:t> Team decides how</a:t>
            </a:r>
          </a:p>
          <a:p>
            <a:pPr>
              <a:lnSpc>
                <a:spcPct val="90000"/>
              </a:lnSpc>
              <a:buFontTx/>
              <a:buNone/>
            </a:pPr>
            <a:r>
              <a:rPr lang="en-US" sz="1600" dirty="0" smtClean="0"/>
              <a:t>many User stories it </a:t>
            </a:r>
          </a:p>
          <a:p>
            <a:pPr>
              <a:lnSpc>
                <a:spcPct val="90000"/>
              </a:lnSpc>
              <a:buFontTx/>
              <a:buNone/>
            </a:pPr>
            <a:r>
              <a:rPr lang="en-US" sz="1600" dirty="0" smtClean="0"/>
              <a:t>can commit to complete </a:t>
            </a:r>
          </a:p>
          <a:p>
            <a:pPr>
              <a:lnSpc>
                <a:spcPct val="90000"/>
              </a:lnSpc>
              <a:buFontTx/>
              <a:buNone/>
            </a:pPr>
            <a:r>
              <a:rPr lang="en-US" sz="1600" dirty="0" smtClean="0"/>
              <a:t>during the Sprint</a:t>
            </a:r>
          </a:p>
        </p:txBody>
      </p:sp>
      <p:sp>
        <p:nvSpPr>
          <p:cNvPr id="154628" name="Rectangle 4"/>
          <p:cNvSpPr>
            <a:spLocks noChangeArrowheads="1"/>
          </p:cNvSpPr>
          <p:nvPr/>
        </p:nvSpPr>
        <p:spPr bwMode="auto">
          <a:xfrm>
            <a:off x="4343400" y="5105400"/>
            <a:ext cx="2667000" cy="1447800"/>
          </a:xfrm>
          <a:prstGeom prst="rect">
            <a:avLst/>
          </a:prstGeom>
          <a:solidFill>
            <a:srgbClr val="CCFFFF"/>
          </a:solidFill>
          <a:ln w="9525" algn="ctr">
            <a:solidFill>
              <a:schemeClr val="tx1"/>
            </a:solidFill>
            <a:miter lim="800000"/>
            <a:headEnd/>
            <a:tailEnd/>
          </a:ln>
        </p:spPr>
        <p:txBody>
          <a:bodyPr/>
          <a:lstStyle/>
          <a:p>
            <a:pPr marL="342900" indent="-342900">
              <a:lnSpc>
                <a:spcPct val="90000"/>
              </a:lnSpc>
              <a:spcBef>
                <a:spcPct val="20000"/>
              </a:spcBef>
              <a:buClr>
                <a:srgbClr val="FF9900"/>
              </a:buClr>
              <a:buSzPct val="150000"/>
            </a:pPr>
            <a:r>
              <a:rPr lang="en-US" sz="2000">
                <a:solidFill>
                  <a:srgbClr val="000000"/>
                </a:solidFill>
              </a:rPr>
              <a:t>How many items on</a:t>
            </a:r>
          </a:p>
          <a:p>
            <a:pPr marL="342900" indent="-342900">
              <a:lnSpc>
                <a:spcPct val="90000"/>
              </a:lnSpc>
              <a:spcBef>
                <a:spcPct val="20000"/>
              </a:spcBef>
              <a:buClr>
                <a:srgbClr val="FF9900"/>
              </a:buClr>
              <a:buSzPct val="150000"/>
            </a:pPr>
            <a:r>
              <a:rPr lang="en-US" sz="2000">
                <a:solidFill>
                  <a:srgbClr val="000000"/>
                </a:solidFill>
              </a:rPr>
              <a:t>the shopping list can</a:t>
            </a:r>
          </a:p>
          <a:p>
            <a:pPr marL="342900" indent="-342900">
              <a:lnSpc>
                <a:spcPct val="90000"/>
              </a:lnSpc>
              <a:spcBef>
                <a:spcPct val="20000"/>
              </a:spcBef>
              <a:buClr>
                <a:srgbClr val="FF9900"/>
              </a:buClr>
              <a:buSzPct val="150000"/>
            </a:pPr>
            <a:r>
              <a:rPr lang="en-US" sz="2000">
                <a:solidFill>
                  <a:srgbClr val="000000"/>
                </a:solidFill>
              </a:rPr>
              <a:t>we afford to “buy”</a:t>
            </a:r>
          </a:p>
          <a:p>
            <a:pPr marL="342900" indent="-342900">
              <a:lnSpc>
                <a:spcPct val="90000"/>
              </a:lnSpc>
              <a:spcBef>
                <a:spcPct val="20000"/>
              </a:spcBef>
              <a:buClr>
                <a:srgbClr val="FF9900"/>
              </a:buClr>
              <a:buSzPct val="150000"/>
            </a:pPr>
            <a:r>
              <a:rPr lang="en-US" sz="2000">
                <a:solidFill>
                  <a:srgbClr val="000000"/>
                </a:solidFill>
              </a:rPr>
              <a:t>with that “money”</a:t>
            </a:r>
          </a:p>
        </p:txBody>
      </p:sp>
      <p:sp>
        <p:nvSpPr>
          <p:cNvPr id="154632" name="Rectangle 8"/>
          <p:cNvSpPr>
            <a:spLocks noChangeArrowheads="1"/>
          </p:cNvSpPr>
          <p:nvPr/>
        </p:nvSpPr>
        <p:spPr bwMode="auto">
          <a:xfrm>
            <a:off x="4343400" y="3276600"/>
            <a:ext cx="2590800" cy="1066800"/>
          </a:xfrm>
          <a:prstGeom prst="rect">
            <a:avLst/>
          </a:prstGeom>
          <a:solidFill>
            <a:srgbClr val="CCFFFF"/>
          </a:solidFill>
          <a:ln w="9525" algn="ctr">
            <a:solidFill>
              <a:schemeClr val="tx1"/>
            </a:solidFill>
            <a:miter lim="800000"/>
            <a:headEnd/>
            <a:tailEnd/>
          </a:ln>
        </p:spPr>
        <p:txBody>
          <a:bodyPr/>
          <a:lstStyle/>
          <a:p>
            <a:pPr marL="342900" indent="-342900">
              <a:lnSpc>
                <a:spcPct val="90000"/>
              </a:lnSpc>
              <a:spcBef>
                <a:spcPct val="20000"/>
              </a:spcBef>
              <a:buClr>
                <a:srgbClr val="FF9900"/>
              </a:buClr>
              <a:buSzPct val="150000"/>
            </a:pPr>
            <a:r>
              <a:rPr lang="en-US" sz="2000">
                <a:solidFill>
                  <a:srgbClr val="000000"/>
                </a:solidFill>
              </a:rPr>
              <a:t>How much “money”</a:t>
            </a:r>
          </a:p>
          <a:p>
            <a:pPr marL="342900" indent="-342900">
              <a:lnSpc>
                <a:spcPct val="90000"/>
              </a:lnSpc>
              <a:spcBef>
                <a:spcPct val="20000"/>
              </a:spcBef>
              <a:buClr>
                <a:srgbClr val="FF9900"/>
              </a:buClr>
              <a:buSzPct val="150000"/>
            </a:pPr>
            <a:r>
              <a:rPr lang="en-US" sz="2000">
                <a:solidFill>
                  <a:srgbClr val="000000"/>
                </a:solidFill>
              </a:rPr>
              <a:t>do we have in our</a:t>
            </a:r>
          </a:p>
          <a:p>
            <a:pPr marL="342900" indent="-342900">
              <a:lnSpc>
                <a:spcPct val="90000"/>
              </a:lnSpc>
              <a:spcBef>
                <a:spcPct val="20000"/>
              </a:spcBef>
              <a:buClr>
                <a:srgbClr val="FF9900"/>
              </a:buClr>
              <a:buSzPct val="150000"/>
            </a:pPr>
            <a:r>
              <a:rPr lang="en-US" sz="2000">
                <a:solidFill>
                  <a:srgbClr val="000000"/>
                </a:solidFill>
              </a:rPr>
              <a:t>bank account?</a:t>
            </a:r>
          </a:p>
        </p:txBody>
      </p:sp>
      <p:sp>
        <p:nvSpPr>
          <p:cNvPr id="154633" name="Rectangle 9"/>
          <p:cNvSpPr>
            <a:spLocks noChangeArrowheads="1"/>
          </p:cNvSpPr>
          <p:nvPr/>
        </p:nvSpPr>
        <p:spPr bwMode="auto">
          <a:xfrm>
            <a:off x="4343400" y="1219200"/>
            <a:ext cx="2286000" cy="1371600"/>
          </a:xfrm>
          <a:prstGeom prst="rect">
            <a:avLst/>
          </a:prstGeom>
          <a:solidFill>
            <a:srgbClr val="CCFFFF"/>
          </a:solidFill>
          <a:ln w="9525" algn="ctr">
            <a:solidFill>
              <a:schemeClr val="tx1"/>
            </a:solidFill>
            <a:miter lim="800000"/>
            <a:headEnd/>
            <a:tailEnd/>
          </a:ln>
        </p:spPr>
        <p:txBody>
          <a:bodyPr/>
          <a:lstStyle/>
          <a:p>
            <a:pPr marL="342900" indent="-342900">
              <a:lnSpc>
                <a:spcPct val="90000"/>
              </a:lnSpc>
              <a:spcBef>
                <a:spcPct val="20000"/>
              </a:spcBef>
              <a:buClr>
                <a:srgbClr val="FF9900"/>
              </a:buClr>
              <a:buSzPct val="150000"/>
            </a:pPr>
            <a:r>
              <a:rPr lang="en-US" sz="2000">
                <a:solidFill>
                  <a:srgbClr val="000000"/>
                </a:solidFill>
              </a:rPr>
              <a:t>What’s on the</a:t>
            </a:r>
          </a:p>
          <a:p>
            <a:pPr marL="342900" indent="-342900">
              <a:lnSpc>
                <a:spcPct val="90000"/>
              </a:lnSpc>
              <a:spcBef>
                <a:spcPct val="20000"/>
              </a:spcBef>
              <a:buClr>
                <a:srgbClr val="FF9900"/>
              </a:buClr>
              <a:buSzPct val="150000"/>
            </a:pPr>
            <a:r>
              <a:rPr lang="en-US" sz="2000">
                <a:solidFill>
                  <a:srgbClr val="000000"/>
                </a:solidFill>
              </a:rPr>
              <a:t>Customer’s</a:t>
            </a:r>
          </a:p>
          <a:p>
            <a:pPr marL="342900" indent="-342900">
              <a:lnSpc>
                <a:spcPct val="90000"/>
              </a:lnSpc>
              <a:spcBef>
                <a:spcPct val="20000"/>
              </a:spcBef>
              <a:buClr>
                <a:srgbClr val="FF9900"/>
              </a:buClr>
              <a:buSzPct val="150000"/>
            </a:pPr>
            <a:r>
              <a:rPr lang="en-US" sz="2000">
                <a:solidFill>
                  <a:srgbClr val="000000"/>
                </a:solidFill>
              </a:rPr>
              <a:t>“shopping list”</a:t>
            </a:r>
          </a:p>
          <a:p>
            <a:pPr marL="342900" indent="-342900">
              <a:lnSpc>
                <a:spcPct val="90000"/>
              </a:lnSpc>
              <a:spcBef>
                <a:spcPct val="20000"/>
              </a:spcBef>
              <a:buClr>
                <a:srgbClr val="FF9900"/>
              </a:buClr>
              <a:buSzPct val="150000"/>
            </a:pPr>
            <a:endParaRPr lang="en-US" sz="2000">
              <a:solidFill>
                <a:srgbClr val="000000"/>
              </a:solidFill>
            </a:endParaRPr>
          </a:p>
          <a:p>
            <a:pPr marL="342900" indent="-342900">
              <a:lnSpc>
                <a:spcPct val="90000"/>
              </a:lnSpc>
              <a:spcBef>
                <a:spcPct val="20000"/>
              </a:spcBef>
              <a:buClr>
                <a:srgbClr val="FF9900"/>
              </a:buClr>
              <a:buSzPct val="150000"/>
            </a:pPr>
            <a:endParaRPr lang="en-US" sz="2000">
              <a:solidFill>
                <a:srgbClr val="000000"/>
              </a:solidFill>
            </a:endParaRPr>
          </a:p>
          <a:p>
            <a:pPr marL="342900" indent="-342900">
              <a:lnSpc>
                <a:spcPct val="90000"/>
              </a:lnSpc>
              <a:spcBef>
                <a:spcPct val="20000"/>
              </a:spcBef>
              <a:buClr>
                <a:srgbClr val="FF9900"/>
              </a:buClr>
              <a:buSzPct val="150000"/>
            </a:pPr>
            <a:endParaRPr lang="en-US" sz="2000">
              <a:solidFill>
                <a:srgbClr val="000000"/>
              </a:solidFill>
            </a:endParaRPr>
          </a:p>
          <a:p>
            <a:pPr marL="342900" indent="-342900">
              <a:lnSpc>
                <a:spcPct val="90000"/>
              </a:lnSpc>
              <a:spcBef>
                <a:spcPct val="20000"/>
              </a:spcBef>
              <a:buClr>
                <a:srgbClr val="FF9900"/>
              </a:buClr>
              <a:buSzPct val="150000"/>
            </a:pPr>
            <a:endParaRPr lang="en-US" sz="2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0" dur="500"/>
                                        <p:tgtEl>
                                          <p:spTgt spid="1546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3" dur="500"/>
                                        <p:tgtEl>
                                          <p:spTgt spid="15462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16" dur="500"/>
                                        <p:tgtEl>
                                          <p:spTgt spid="154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54633"/>
                                        </p:tgtEl>
                                        <p:attrNameLst>
                                          <p:attrName>style.visibility</p:attrName>
                                        </p:attrNameLst>
                                      </p:cBhvr>
                                      <p:to>
                                        <p:strVal val="visible"/>
                                      </p:to>
                                    </p:set>
                                    <p:animEffect transition="in" filter="diamond(in)">
                                      <p:cBhvr>
                                        <p:cTn id="21" dur="2000"/>
                                        <p:tgtEl>
                                          <p:spTgt spid="15463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26" dur="500"/>
                                        <p:tgtEl>
                                          <p:spTgt spid="15462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4627">
                                            <p:txEl>
                                              <p:pRg st="6" end="6"/>
                                            </p:txEl>
                                          </p:spTgt>
                                        </p:tgtEl>
                                        <p:attrNameLst>
                                          <p:attrName>style.visibility</p:attrName>
                                        </p:attrNameLst>
                                      </p:cBhvr>
                                      <p:to>
                                        <p:strVal val="visible"/>
                                      </p:to>
                                    </p:set>
                                    <p:animEffect transition="in" filter="blinds(horizontal)">
                                      <p:cBhvr>
                                        <p:cTn id="29" dur="500"/>
                                        <p:tgtEl>
                                          <p:spTgt spid="15462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54627">
                                            <p:txEl>
                                              <p:pRg st="7" end="7"/>
                                            </p:txEl>
                                          </p:spTgt>
                                        </p:tgtEl>
                                        <p:attrNameLst>
                                          <p:attrName>style.visibility</p:attrName>
                                        </p:attrNameLst>
                                      </p:cBhvr>
                                      <p:to>
                                        <p:strVal val="visible"/>
                                      </p:to>
                                    </p:set>
                                    <p:animEffect transition="in" filter="blinds(horizontal)">
                                      <p:cBhvr>
                                        <p:cTn id="32" dur="500"/>
                                        <p:tgtEl>
                                          <p:spTgt spid="154627">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54627">
                                            <p:txEl>
                                              <p:pRg st="8" end="8"/>
                                            </p:txEl>
                                          </p:spTgt>
                                        </p:tgtEl>
                                        <p:attrNameLst>
                                          <p:attrName>style.visibility</p:attrName>
                                        </p:attrNameLst>
                                      </p:cBhvr>
                                      <p:to>
                                        <p:strVal val="visible"/>
                                      </p:to>
                                    </p:set>
                                    <p:animEffect transition="in" filter="blinds(horizontal)">
                                      <p:cBhvr>
                                        <p:cTn id="35" dur="500"/>
                                        <p:tgtEl>
                                          <p:spTgt spid="15462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54632"/>
                                        </p:tgtEl>
                                        <p:attrNameLst>
                                          <p:attrName>style.visibility</p:attrName>
                                        </p:attrNameLst>
                                      </p:cBhvr>
                                      <p:to>
                                        <p:strVal val="visible"/>
                                      </p:to>
                                    </p:set>
                                    <p:animEffect transition="in" filter="diamond(in)">
                                      <p:cBhvr>
                                        <p:cTn id="40" dur="2000"/>
                                        <p:tgtEl>
                                          <p:spTgt spid="15463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54627">
                                            <p:txEl>
                                              <p:pRg st="10" end="10"/>
                                            </p:txEl>
                                          </p:spTgt>
                                        </p:tgtEl>
                                        <p:attrNameLst>
                                          <p:attrName>style.visibility</p:attrName>
                                        </p:attrNameLst>
                                      </p:cBhvr>
                                      <p:to>
                                        <p:strVal val="visible"/>
                                      </p:to>
                                    </p:set>
                                    <p:animEffect transition="in" filter="blinds(horizontal)">
                                      <p:cBhvr>
                                        <p:cTn id="45" dur="500"/>
                                        <p:tgtEl>
                                          <p:spTgt spid="154627">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54627">
                                            <p:txEl>
                                              <p:pRg st="11" end="11"/>
                                            </p:txEl>
                                          </p:spTgt>
                                        </p:tgtEl>
                                        <p:attrNameLst>
                                          <p:attrName>style.visibility</p:attrName>
                                        </p:attrNameLst>
                                      </p:cBhvr>
                                      <p:to>
                                        <p:strVal val="visible"/>
                                      </p:to>
                                    </p:set>
                                    <p:animEffect transition="in" filter="blinds(horizontal)">
                                      <p:cBhvr>
                                        <p:cTn id="48" dur="500"/>
                                        <p:tgtEl>
                                          <p:spTgt spid="154627">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54627">
                                            <p:txEl>
                                              <p:pRg st="12" end="12"/>
                                            </p:txEl>
                                          </p:spTgt>
                                        </p:tgtEl>
                                        <p:attrNameLst>
                                          <p:attrName>style.visibility</p:attrName>
                                        </p:attrNameLst>
                                      </p:cBhvr>
                                      <p:to>
                                        <p:strVal val="visible"/>
                                      </p:to>
                                    </p:set>
                                    <p:animEffect transition="in" filter="blinds(horizontal)">
                                      <p:cBhvr>
                                        <p:cTn id="51" dur="500"/>
                                        <p:tgtEl>
                                          <p:spTgt spid="154627">
                                            <p:txEl>
                                              <p:pRg st="12" end="12"/>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54627">
                                            <p:txEl>
                                              <p:pRg st="13" end="13"/>
                                            </p:txEl>
                                          </p:spTgt>
                                        </p:tgtEl>
                                        <p:attrNameLst>
                                          <p:attrName>style.visibility</p:attrName>
                                        </p:attrNameLst>
                                      </p:cBhvr>
                                      <p:to>
                                        <p:strVal val="visible"/>
                                      </p:to>
                                    </p:set>
                                    <p:animEffect transition="in" filter="blinds(horizontal)">
                                      <p:cBhvr>
                                        <p:cTn id="54" dur="500"/>
                                        <p:tgtEl>
                                          <p:spTgt spid="15462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154628"/>
                                        </p:tgtEl>
                                        <p:attrNameLst>
                                          <p:attrName>style.visibility</p:attrName>
                                        </p:attrNameLst>
                                      </p:cBhvr>
                                      <p:to>
                                        <p:strVal val="visible"/>
                                      </p:to>
                                    </p:set>
                                    <p:animEffect transition="in" filter="diamond(in)">
                                      <p:cBhvr>
                                        <p:cTn id="59" dur="20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P spid="154632" grpId="0" animBg="1"/>
      <p:bldP spid="1546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Calculating Available hours</a:t>
            </a:r>
          </a:p>
        </p:txBody>
      </p:sp>
      <p:graphicFrame>
        <p:nvGraphicFramePr>
          <p:cNvPr id="157894" name="Group 198"/>
          <p:cNvGraphicFramePr>
            <a:graphicFrameLocks noGrp="1"/>
          </p:cNvGraphicFramePr>
          <p:nvPr>
            <p:ph idx="1"/>
          </p:nvPr>
        </p:nvGraphicFramePr>
        <p:xfrm>
          <a:off x="152400" y="1219200"/>
          <a:ext cx="8839200" cy="5135563"/>
        </p:xfrm>
        <a:graphic>
          <a:graphicData uri="http://schemas.openxmlformats.org/drawingml/2006/table">
            <a:tbl>
              <a:tblPr/>
              <a:tblGrid>
                <a:gridCol w="1676400"/>
                <a:gridCol w="1768475"/>
                <a:gridCol w="3554413"/>
                <a:gridCol w="1839912"/>
              </a:tblGrid>
              <a:tr h="180022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Team-members</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       Available Workdays in the Sprint</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Average Available Hours per Day</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    Estimated Available Hours in the Sprint</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TM1</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10</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6</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charset="0"/>
                          <a:cs typeface="Arial" charset="0"/>
                        </a:rPr>
                        <a:t>60</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TM2</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8</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6</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charset="0"/>
                          <a:cs typeface="Arial" charset="0"/>
                        </a:rPr>
                        <a:t>48</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65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TM3</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9</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6</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charset="0"/>
                          <a:cs typeface="Arial" charset="0"/>
                        </a:rPr>
                        <a:t>54</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TM4</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10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5</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50</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TM5</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10</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6</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charset="0"/>
                          <a:cs typeface="Arial" charset="0"/>
                        </a:rPr>
                        <a:t>60</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815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TM6</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9</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7</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charset="0"/>
                          <a:cs typeface="Arial" charset="0"/>
                        </a:rPr>
                        <a:t>63</a:t>
                      </a:r>
                      <a:endParaRPr kumimoji="0" lang="en-US" sz="20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708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2000" b="0" i="0" u="none" strike="noStrike" cap="none" normalizeH="0" baseline="0" smtClean="0">
                        <a:ln>
                          <a:noFill/>
                        </a:ln>
                        <a:solidFill>
                          <a:srgbClr val="000000"/>
                        </a:solidFill>
                        <a:effectLst/>
                        <a:latin typeface="Trebuchet MS"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2000" b="0" i="0" u="none" strike="noStrike" cap="none" normalizeH="0" baseline="0" smtClean="0">
                        <a:ln>
                          <a:noFill/>
                        </a:ln>
                        <a:solidFill>
                          <a:srgbClr val="000000"/>
                        </a:solidFill>
                        <a:effectLst/>
                        <a:latin typeface="Trebuchet MS"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Total available hours</a:t>
                      </a:r>
                      <a:endParaRPr kumimoji="0" lang="en-US" sz="2000" b="0" i="0" u="none" strike="noStrike" cap="none" normalizeH="0" baseline="0" dirty="0" smtClean="0">
                        <a:ln>
                          <a:noFill/>
                        </a:ln>
                        <a:solidFill>
                          <a:schemeClr val="tx1"/>
                        </a:solidFill>
                        <a:effectLst/>
                        <a:latin typeface="Trebuchet MS"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Arial" charset="0"/>
                          <a:cs typeface="Arial" charset="0"/>
                        </a:rPr>
                        <a:t>335</a:t>
                      </a:r>
                      <a:endParaRPr kumimoji="0" lang="en-US" sz="20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808080"/>
                    </a:solidFill>
                  </a:tcPr>
                </a:tc>
              </a:tr>
            </a:tbl>
          </a:graphicData>
        </a:graphic>
      </p:graphicFrame>
      <p:sp>
        <p:nvSpPr>
          <p:cNvPr id="4" name="Rounded Rectangular Callout 3"/>
          <p:cNvSpPr/>
          <p:nvPr/>
        </p:nvSpPr>
        <p:spPr>
          <a:xfrm>
            <a:off x="3276600" y="3505200"/>
            <a:ext cx="1905000" cy="914400"/>
          </a:xfrm>
          <a:prstGeom prst="wedgeRoundRectCallout">
            <a:avLst>
              <a:gd name="adj1" fmla="val -78649"/>
              <a:gd name="adj2" fmla="val -76786"/>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members give their input on how many days </a:t>
            </a:r>
            <a:r>
              <a:rPr lang="en-US" sz="1200" dirty="0" smtClean="0">
                <a:solidFill>
                  <a:schemeClr val="tx1"/>
                </a:solidFill>
                <a:latin typeface="Arial" pitchFamily="34" charset="0"/>
                <a:ea typeface="ＭＳ Ｐゴシック" pitchFamily="29" charset="-128"/>
                <a:cs typeface="Arial" pitchFamily="34" charset="0"/>
              </a:rPr>
              <a:t>available </a:t>
            </a:r>
            <a:r>
              <a:rPr lang="en-US" sz="1200" dirty="0" smtClean="0">
                <a:solidFill>
                  <a:schemeClr val="tx1"/>
                </a:solidFill>
                <a:latin typeface="Arial" pitchFamily="34" charset="0"/>
                <a:ea typeface="ＭＳ Ｐゴシック" pitchFamily="29" charset="-128"/>
                <a:cs typeface="Arial" pitchFamily="34" charset="0"/>
              </a:rPr>
              <a:t>during the Sprint</a:t>
            </a:r>
            <a:endParaRPr lang="en-US" sz="1200" dirty="0">
              <a:solidFill>
                <a:schemeClr val="tx1"/>
              </a:solidFill>
              <a:latin typeface="Arial" pitchFamily="34" charset="0"/>
              <a:cs typeface="Arial" pitchFamily="34" charset="0"/>
            </a:endParaRPr>
          </a:p>
        </p:txBody>
      </p:sp>
      <p:sp>
        <p:nvSpPr>
          <p:cNvPr id="5" name="Rounded Rectangular Callout 4"/>
          <p:cNvSpPr/>
          <p:nvPr/>
        </p:nvSpPr>
        <p:spPr>
          <a:xfrm>
            <a:off x="5791200" y="3429000"/>
            <a:ext cx="1905000" cy="762000"/>
          </a:xfrm>
          <a:prstGeom prst="wedgeRoundRectCallout">
            <a:avLst>
              <a:gd name="adj1" fmla="val -67647"/>
              <a:gd name="adj2" fmla="val -66073"/>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members give their input on how many hours available per day for the sprint</a:t>
            </a:r>
            <a:endParaRPr lang="en-US" sz="1200" dirty="0">
              <a:solidFill>
                <a:schemeClr val="tx1"/>
              </a:solidFill>
              <a:latin typeface="Arial" pitchFamily="34" charset="0"/>
              <a:cs typeface="Arial" pitchFamily="34" charset="0"/>
            </a:endParaRPr>
          </a:p>
        </p:txBody>
      </p:sp>
      <p:sp>
        <p:nvSpPr>
          <p:cNvPr id="6" name="Rounded Rectangular Callout 5"/>
          <p:cNvSpPr/>
          <p:nvPr/>
        </p:nvSpPr>
        <p:spPr>
          <a:xfrm>
            <a:off x="6019800" y="5257800"/>
            <a:ext cx="1371600" cy="609600"/>
          </a:xfrm>
          <a:prstGeom prst="wedgeRoundRectCallout">
            <a:avLst>
              <a:gd name="adj1" fmla="val 84332"/>
              <a:gd name="adj2" fmla="val 73949"/>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Also known as ‘Team capacity’</a:t>
            </a:r>
            <a:endParaRPr lang="en-US" sz="12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Creating Sprint Plan</a:t>
            </a:r>
          </a:p>
        </p:txBody>
      </p:sp>
      <p:graphicFrame>
        <p:nvGraphicFramePr>
          <p:cNvPr id="160317" name="Group 573"/>
          <p:cNvGraphicFramePr>
            <a:graphicFrameLocks noGrp="1"/>
          </p:cNvGraphicFramePr>
          <p:nvPr>
            <p:ph type="tbl" idx="1"/>
          </p:nvPr>
        </p:nvGraphicFramePr>
        <p:xfrm>
          <a:off x="228599" y="1149302"/>
          <a:ext cx="8458201" cy="5632498"/>
        </p:xfrm>
        <a:graphic>
          <a:graphicData uri="http://schemas.openxmlformats.org/drawingml/2006/table">
            <a:tbl>
              <a:tblPr/>
              <a:tblGrid>
                <a:gridCol w="1724149"/>
                <a:gridCol w="1423371"/>
                <a:gridCol w="1313999"/>
                <a:gridCol w="1313998"/>
                <a:gridCol w="1313999"/>
                <a:gridCol w="1368685"/>
              </a:tblGrid>
              <a:tr h="51185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Story Points</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User Story</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 List</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Owner</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Estimate</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Total effort</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52036">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12</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US12</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 1</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TM2</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30</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115</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Task2</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TM4</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Task3</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TM6</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Task4</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TM2</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9</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US9</a:t>
                      </a:r>
                      <a:endParaRPr kumimoji="0" lang="en-US" sz="1800" b="0" i="0" u="none" strike="noStrike" cap="none" normalizeH="0" baseline="0" dirty="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42</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69</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Task6</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TM1</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Task7</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TM4</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12</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8</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US2</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Task8</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TM6</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30</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50</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Task9</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TM1</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20</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7</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US1a1</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Task10</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TM3</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50</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90</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Task11</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TM1</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25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Task12</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15</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52036">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US1a2</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Task13</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TM2</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27</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52</a:t>
                      </a:r>
                      <a:endParaRPr kumimoji="0" lang="en-US" sz="1800" b="0" i="0" u="none" strike="noStrike" cap="none" normalizeH="0" baseline="0" smtClean="0">
                        <a:ln>
                          <a:noFill/>
                        </a:ln>
                        <a:solidFill>
                          <a:schemeClr val="tx1"/>
                        </a:solidFill>
                        <a:effectLst/>
                        <a:latin typeface="Trebuchet MS"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036">
                <a:tc vMerge="1">
                  <a:txBody>
                    <a:bodyPr/>
                    <a:lstStyle/>
                    <a:p>
                      <a:endParaRPr lang="en-US"/>
                    </a:p>
                  </a:txBody>
                  <a:tcPr/>
                </a:tc>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Task14</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TM4</a:t>
                      </a:r>
                      <a:endParaRPr kumimoji="0" lang="en-US" sz="1800" b="0" i="0" u="none" strike="noStrike" cap="none" normalizeH="0" baseline="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25</a:t>
                      </a:r>
                      <a:endParaRPr kumimoji="0" lang="en-US" sz="1800" b="0" i="0" u="none" strike="noStrike" cap="none" normalizeH="0" baseline="0" dirty="0" smtClean="0">
                        <a:ln>
                          <a:noFill/>
                        </a:ln>
                        <a:solidFill>
                          <a:schemeClr val="tx1"/>
                        </a:solidFill>
                        <a:effectLst/>
                        <a:latin typeface="Trebuchet MS"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
        <p:nvSpPr>
          <p:cNvPr id="4" name="Rounded Rectangular Callout 3"/>
          <p:cNvSpPr/>
          <p:nvPr/>
        </p:nvSpPr>
        <p:spPr>
          <a:xfrm>
            <a:off x="4343400" y="457200"/>
            <a:ext cx="2057400" cy="762000"/>
          </a:xfrm>
          <a:prstGeom prst="wedgeRoundRectCallout">
            <a:avLst>
              <a:gd name="adj1" fmla="val -113518"/>
              <a:gd name="adj2" fmla="val 192164"/>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ea typeface="ＭＳ Ｐゴシック" pitchFamily="29" charset="-128"/>
                <a:cs typeface="Arial" pitchFamily="34" charset="0"/>
              </a:rPr>
              <a:t>Team takes the highest prioritized item from Product Backlog and breaks it into tasks</a:t>
            </a:r>
            <a:endParaRPr lang="en-US" sz="1200" dirty="0">
              <a:solidFill>
                <a:schemeClr val="tx1"/>
              </a:solidFill>
              <a:latin typeface="Arial" pitchFamily="34" charset="0"/>
              <a:cs typeface="Arial" pitchFamily="34" charset="0"/>
            </a:endParaRPr>
          </a:p>
        </p:txBody>
      </p:sp>
      <p:sp>
        <p:nvSpPr>
          <p:cNvPr id="5" name="Rounded Rectangular Callout 4"/>
          <p:cNvSpPr/>
          <p:nvPr/>
        </p:nvSpPr>
        <p:spPr>
          <a:xfrm>
            <a:off x="6629400" y="609600"/>
            <a:ext cx="2057400" cy="533400"/>
          </a:xfrm>
          <a:prstGeom prst="wedgeRoundRectCallout">
            <a:avLst>
              <a:gd name="adj1" fmla="val -25065"/>
              <a:gd name="adj2" fmla="val 172704"/>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yriad Pro Semibold" pitchFamily="29" charset="0"/>
                <a:ea typeface="ＭＳ Ｐゴシック" pitchFamily="29" charset="-128"/>
              </a:rPr>
              <a:t>Team estimates how long the tasks will take</a:t>
            </a:r>
            <a:endParaRPr lang="en-US" sz="1200" dirty="0">
              <a:solidFill>
                <a:schemeClr val="tx1"/>
              </a:solidFill>
              <a:latin typeface="Arial" pitchFamily="34" charset="0"/>
              <a:cs typeface="Arial" pitchFamily="34" charset="0"/>
            </a:endParaRPr>
          </a:p>
        </p:txBody>
      </p:sp>
      <p:sp>
        <p:nvSpPr>
          <p:cNvPr id="6" name="Rounded Rectangular Callout 5"/>
          <p:cNvSpPr/>
          <p:nvPr/>
        </p:nvSpPr>
        <p:spPr>
          <a:xfrm>
            <a:off x="5181600" y="5791200"/>
            <a:ext cx="1752600" cy="838200"/>
          </a:xfrm>
          <a:prstGeom prst="wedgeRoundRectCallout">
            <a:avLst>
              <a:gd name="adj1" fmla="val 108360"/>
              <a:gd name="adj2" fmla="val 27435"/>
              <a:gd name="adj3" fmla="val 16667"/>
            </a:avLst>
          </a:prstGeom>
          <a:solidFill>
            <a:srgbClr val="FFF5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pitchFamily="34" charset="0"/>
                <a:cs typeface="Arial" pitchFamily="34" charset="0"/>
              </a:rPr>
              <a:t>Repeat the above two steps until the team capacity is met ~</a:t>
            </a:r>
            <a:endParaRPr lang="en-US" sz="12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en-US" smtClean="0"/>
          </a:p>
        </p:txBody>
      </p:sp>
      <p:sp>
        <p:nvSpPr>
          <p:cNvPr id="83971" name="Rectangle 3"/>
          <p:cNvSpPr>
            <a:spLocks noGrp="1" noChangeArrowheads="1"/>
          </p:cNvSpPr>
          <p:nvPr>
            <p:ph type="body" idx="1"/>
          </p:nvPr>
        </p:nvSpPr>
        <p:spPr/>
        <p:txBody>
          <a:bodyPr/>
          <a:lstStyle/>
          <a:p>
            <a:pPr>
              <a:buFontTx/>
              <a:buNone/>
            </a:pPr>
            <a:endParaRPr lang="en-US" smtClean="0"/>
          </a:p>
        </p:txBody>
      </p:sp>
      <p:pic>
        <p:nvPicPr>
          <p:cNvPr id="83972" name="Picture 5" descr="Stand-up Meeting copy"/>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ew Them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 Productization Manifesto 0623031-Revised v2">
  <a:themeElements>
    <a:clrScheme name="The Productization Manifesto 0623031-Revised 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e Productization Manifesto 0623031-Revised v2">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e Productization Manifesto 0623031-Revised 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e Productization Manifesto 0623031-Revised 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e Productization Manifesto 0623031-Revised 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e Productization Manifesto 0623031-Revised 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e Productization Manifesto 0623031-Revised 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e Productization Manifesto 0623031-Revised 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e Productization Manifesto 0623031-Revised 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e Productization Manifesto 0623031-Revised 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e Productization Manifesto 0623031-Revised 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e Productization Manifesto 0623031-Revised 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e Productization Manifesto 0623031-Revised 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e Productization Manifesto 0623031-Revised 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New Them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ppt/theme/themeOverride2.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ppt/theme/themeOverride3.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F12DC71-DBFB-47EC-8723-C0E015FE9DFB}"/>
</file>

<file path=customXml/itemProps2.xml><?xml version="1.0" encoding="utf-8"?>
<ds:datastoreItem xmlns:ds="http://schemas.openxmlformats.org/officeDocument/2006/customXml" ds:itemID="{2B4073BD-4A72-4F84-B0F8-9C4E15F93D64}"/>
</file>

<file path=customXml/itemProps3.xml><?xml version="1.0" encoding="utf-8"?>
<ds:datastoreItem xmlns:ds="http://schemas.openxmlformats.org/officeDocument/2006/customXml" ds:itemID="{A4EDCE06-E599-4D37-9152-25C159311B4C}"/>
</file>

<file path=customXml/itemProps4.xml><?xml version="1.0" encoding="utf-8"?>
<ds:datastoreItem xmlns:ds="http://schemas.openxmlformats.org/officeDocument/2006/customXml" ds:itemID="{42FF8C7A-172E-4ABD-9FBF-4D17CE899A4A}"/>
</file>

<file path=docProps/app.xml><?xml version="1.0" encoding="utf-8"?>
<Properties xmlns="http://schemas.openxmlformats.org/officeDocument/2006/extended-properties" xmlns:vt="http://schemas.openxmlformats.org/officeDocument/2006/docPropsVTypes">
  <Template>Virtusa overview to Bausch &amp; Lomb</Template>
  <TotalTime>15219</TotalTime>
  <Words>1196</Words>
  <Application>Microsoft Office PowerPoint</Application>
  <PresentationFormat>On-screen Show (4:3)</PresentationFormat>
  <Paragraphs>291</Paragraphs>
  <Slides>23</Slides>
  <Notes>22</Notes>
  <HiddenSlides>1</HiddenSlides>
  <MMClips>0</MMClips>
  <ScaleCrop>false</ScaleCrop>
  <HeadingPairs>
    <vt:vector size="6" baseType="variant">
      <vt:variant>
        <vt:lpstr>Theme</vt:lpstr>
      </vt:variant>
      <vt:variant>
        <vt:i4>5</vt:i4>
      </vt:variant>
      <vt:variant>
        <vt:lpstr>Embedded OLE Servers</vt:lpstr>
      </vt:variant>
      <vt:variant>
        <vt:i4>2</vt:i4>
      </vt:variant>
      <vt:variant>
        <vt:lpstr>Slide Titles</vt:lpstr>
      </vt:variant>
      <vt:variant>
        <vt:i4>23</vt:i4>
      </vt:variant>
    </vt:vector>
  </HeadingPairs>
  <TitlesOfParts>
    <vt:vector size="30" baseType="lpstr">
      <vt:lpstr>Virtusa Template</vt:lpstr>
      <vt:lpstr>1_Virtusa Template</vt:lpstr>
      <vt:lpstr>New Theme</vt:lpstr>
      <vt:lpstr>The Productization Manifesto 0623031-Revised v2</vt:lpstr>
      <vt:lpstr>1_New Theme</vt:lpstr>
      <vt:lpstr>Image</vt:lpstr>
      <vt:lpstr>Worksheet</vt:lpstr>
      <vt:lpstr>Introduction to Agile  </vt:lpstr>
      <vt:lpstr>Agile software development focuses on adapting to change</vt:lpstr>
      <vt:lpstr>Slide 3</vt:lpstr>
      <vt:lpstr>Agile Planning and Execution</vt:lpstr>
      <vt:lpstr>Sprint Planning Meeting</vt:lpstr>
      <vt:lpstr>Sprint Planning</vt:lpstr>
      <vt:lpstr>Calculating Available hours</vt:lpstr>
      <vt:lpstr>Creating Sprint Plan</vt:lpstr>
      <vt:lpstr>Slide 9</vt:lpstr>
      <vt:lpstr>Project Tracking Artifacts</vt:lpstr>
      <vt:lpstr>Sprint Demo</vt:lpstr>
      <vt:lpstr>Sprint Retrospective</vt:lpstr>
      <vt:lpstr>Slide 13</vt:lpstr>
      <vt:lpstr>Managing Change</vt:lpstr>
      <vt:lpstr>Slide 15</vt:lpstr>
      <vt:lpstr>Background</vt:lpstr>
      <vt:lpstr>Some definitions</vt:lpstr>
      <vt:lpstr>Steps for Planning Poker Game</vt:lpstr>
      <vt:lpstr>Slide 19</vt:lpstr>
      <vt:lpstr>Slide 20</vt:lpstr>
      <vt:lpstr>Criteria for a good User Story</vt:lpstr>
      <vt:lpstr>Agile Portal - Guidance</vt:lpstr>
      <vt:lpstr>Slide 23</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Virtusa Agile Methodology</dc:title>
  <dc:creator>amrithavalli</dc:creator>
  <cp:lastModifiedBy>RSeneviratne</cp:lastModifiedBy>
  <cp:revision>1535</cp:revision>
  <dcterms:created xsi:type="dcterms:W3CDTF">2007-12-03T20:31:47Z</dcterms:created>
  <dcterms:modified xsi:type="dcterms:W3CDTF">2011-03-14T05:57:15Z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amrithavalli</vt:lpwstr>
  </property>
  <property fmtid="{D5CDD505-2E9C-101B-9397-08002B2CF9AE}" pid="3" name="ContentType">
    <vt:lpwstr>Document</vt:lpwstr>
  </property>
  <property fmtid="{D5CDD505-2E9C-101B-9397-08002B2CF9AE}" pid="4" name="ContentTypeId">
    <vt:lpwstr>0x0101003F4A8D2F47485B4F8C568C252C7783F6</vt:lpwstr>
  </property>
</Properties>
</file>