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347" r:id="rId2"/>
    <p:sldId id="491" r:id="rId3"/>
    <p:sldId id="494" r:id="rId4"/>
    <p:sldId id="506" r:id="rId5"/>
    <p:sldId id="505" r:id="rId6"/>
    <p:sldId id="493" r:id="rId7"/>
    <p:sldId id="540" r:id="rId8"/>
    <p:sldId id="507" r:id="rId9"/>
    <p:sldId id="508" r:id="rId10"/>
    <p:sldId id="510" r:id="rId11"/>
    <p:sldId id="511" r:id="rId12"/>
    <p:sldId id="512" r:id="rId13"/>
    <p:sldId id="513" r:id="rId14"/>
    <p:sldId id="514" r:id="rId15"/>
    <p:sldId id="515" r:id="rId16"/>
    <p:sldId id="516" r:id="rId17"/>
    <p:sldId id="517" r:id="rId18"/>
    <p:sldId id="546" r:id="rId19"/>
    <p:sldId id="541" r:id="rId20"/>
    <p:sldId id="542" r:id="rId21"/>
    <p:sldId id="543" r:id="rId22"/>
    <p:sldId id="544" r:id="rId23"/>
    <p:sldId id="545" r:id="rId24"/>
    <p:sldId id="518" r:id="rId25"/>
    <p:sldId id="51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37" r:id="rId44"/>
    <p:sldId id="538" r:id="rId45"/>
    <p:sldId id="539" r:id="rId46"/>
    <p:sldId id="547" r:id="rId47"/>
    <p:sldId id="394" r:id="rId48"/>
  </p:sldIdLst>
  <p:sldSz cx="9144000" cy="6858000" type="screen4x3"/>
  <p:notesSz cx="6794500" cy="9906000"/>
  <p:defaultTextStyle>
    <a:defPPr>
      <a:defRPr lang="en-US"/>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211505"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2E5"/>
    <a:srgbClr val="45C7AE"/>
    <a:srgbClr val="63B4BD"/>
    <a:srgbClr val="FF9933"/>
    <a:srgbClr val="EAEAEA"/>
    <a:srgbClr val="FF0000"/>
    <a:srgbClr val="3366FF"/>
    <a:srgbClr val="33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88762" autoAdjust="0"/>
  </p:normalViewPr>
  <p:slideViewPr>
    <p:cSldViewPr>
      <p:cViewPr>
        <p:scale>
          <a:sx n="70" d="100"/>
          <a:sy n="70" d="100"/>
        </p:scale>
        <p:origin x="-10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3120"/>
        <p:guide pos="214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63843" name="Rectangle 3"/>
          <p:cNvSpPr>
            <a:spLocks noGrp="1" noChangeArrowheads="1"/>
          </p:cNvSpPr>
          <p:nvPr>
            <p:ph type="dt" sz="quarter" idx="1"/>
          </p:nvPr>
        </p:nvSpPr>
        <p:spPr bwMode="auto">
          <a:xfrm>
            <a:off x="3849688" y="0"/>
            <a:ext cx="294481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63844" name="Rectangle 4"/>
          <p:cNvSpPr>
            <a:spLocks noGrp="1" noChangeArrowheads="1"/>
          </p:cNvSpPr>
          <p:nvPr>
            <p:ph type="ftr" sz="quarter" idx="2"/>
          </p:nvPr>
        </p:nvSpPr>
        <p:spPr bwMode="auto">
          <a:xfrm>
            <a:off x="0" y="9410700"/>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63845" name="Rectangle 5"/>
          <p:cNvSpPr>
            <a:spLocks noGrp="1" noChangeArrowheads="1"/>
          </p:cNvSpPr>
          <p:nvPr>
            <p:ph type="sldNum" sz="quarter" idx="3"/>
          </p:nvPr>
        </p:nvSpPr>
        <p:spPr bwMode="auto">
          <a:xfrm>
            <a:off x="3849688" y="9410700"/>
            <a:ext cx="294481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087B08-4621-4E5A-A370-F73090FF05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8436" name="Rectangle 4"/>
          <p:cNvSpPr>
            <a:spLocks noGrp="1" noRo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083104B-E68D-488D-A391-1D1E7B2DFEA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EA547146-26C8-4390-9EFF-F40C2B611C0F}" type="slidenum">
              <a:rPr lang="en-US" smtClean="0"/>
              <a:pPr/>
              <a:t>1</a:t>
            </a:fld>
            <a:endParaRPr lang="en-US" smtClean="0"/>
          </a:p>
        </p:txBody>
      </p:sp>
      <p:sp>
        <p:nvSpPr>
          <p:cNvPr id="21506" name="Rectangle 2"/>
          <p:cNvSpPr>
            <a:spLocks noGrp="1" noRot="1" noChangeArrowheads="1" noTextEdit="1"/>
          </p:cNvSpPr>
          <p:nvPr>
            <p:ph type="sldImg"/>
          </p:nvPr>
        </p:nvSpPr>
        <p:spPr>
          <a:xfrm>
            <a:off x="922338" y="741363"/>
            <a:ext cx="4953000" cy="3714750"/>
          </a:xfrm>
          <a:ln/>
        </p:spPr>
      </p:sp>
      <p:sp>
        <p:nvSpPr>
          <p:cNvPr id="21507" name="Rectangle 3"/>
          <p:cNvSpPr>
            <a:spLocks noGrp="1" noChangeArrowheads="1"/>
          </p:cNvSpPr>
          <p:nvPr>
            <p:ph type="body" idx="1"/>
          </p:nvPr>
        </p:nvSpPr>
        <p:spPr>
          <a:xfrm>
            <a:off x="679450" y="4705350"/>
            <a:ext cx="5435600" cy="4459288"/>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50BC6A0B-CA28-4570-B70F-18E3A024ECE9}" type="slidenum">
              <a:rPr lang="en-US" sz="1200"/>
              <a:pPr algn="r"/>
              <a:t>13</a:t>
            </a:fld>
            <a:endParaRPr lang="en-US" sz="1200"/>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DC51EA65-0CB3-473E-AD76-596AF493A8E3}" type="slidenum">
              <a:rPr lang="en-US" sz="1200"/>
              <a:pPr algn="r"/>
              <a:t>14</a:t>
            </a:fld>
            <a:endParaRPr lang="en-US" sz="1200"/>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57D98B05-0EB5-4076-B2B6-4F3C7DD04DBD}" type="slidenum">
              <a:rPr lang="en-US" sz="1200"/>
              <a:pPr algn="r"/>
              <a:t>15</a:t>
            </a:fld>
            <a:endParaRPr lang="en-US" sz="1200"/>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537F9993-2A46-4161-9431-4CE5240D570D}" type="slidenum">
              <a:rPr lang="en-US" sz="1200"/>
              <a:pPr algn="r"/>
              <a:t>16</a:t>
            </a:fld>
            <a:endParaRPr lang="en-US" sz="1200"/>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FDBEE32D-68F6-481C-8859-B49F19479D24}" type="slidenum">
              <a:rPr lang="en-US" sz="1200"/>
              <a:pPr algn="r"/>
              <a:t>17</a:t>
            </a:fld>
            <a:endParaRPr lang="en-US" sz="120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64BEE83A-BBB7-42D5-82CB-E4D793031DF5}" type="slidenum">
              <a:rPr lang="en-US" sz="1200"/>
              <a:pPr algn="r"/>
              <a:t>18</a:t>
            </a:fld>
            <a:endParaRPr lang="en-US" sz="1200"/>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070B7000-8FDC-41D6-B4F3-A3306CC008EC}" type="slidenum">
              <a:rPr lang="en-US" sz="1200"/>
              <a:pPr algn="r"/>
              <a:t>19</a:t>
            </a:fld>
            <a:endParaRPr lang="en-US" sz="1200"/>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D896C1A1-A0A5-4BCB-9CF5-02048C717E69}" type="slidenum">
              <a:rPr lang="en-US" sz="1200"/>
              <a:pPr algn="r"/>
              <a:t>20</a:t>
            </a:fld>
            <a:endParaRPr lang="en-US" sz="1200"/>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311F416F-B5A5-45A4-A646-F377E9FB13DF}" type="slidenum">
              <a:rPr lang="en-US" sz="1200"/>
              <a:pPr algn="r"/>
              <a:t>21</a:t>
            </a:fld>
            <a:endParaRPr lang="en-US" sz="1200"/>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AE16607A-7036-456A-8DDB-968956AD156B}" type="slidenum">
              <a:rPr lang="en-US" sz="1200"/>
              <a:pPr algn="r"/>
              <a:t>22</a:t>
            </a:fld>
            <a:endParaRPr lang="en-US" sz="1200"/>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AFE928CD-F7C5-4E6F-853F-6303417747FF}" type="slidenum">
              <a:rPr lang="en-US" sz="1200"/>
              <a:pPr algn="r"/>
              <a:t>23</a:t>
            </a:fld>
            <a:endParaRPr lang="en-US" sz="1200"/>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FFDEAEDC-2CD2-4BCE-885A-AE53E643565C}" type="slidenum">
              <a:rPr lang="en-US" sz="1200"/>
              <a:pPr algn="r"/>
              <a:t>24</a:t>
            </a:fld>
            <a:endParaRPr lang="en-US" sz="1200"/>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F860C0FC-8929-4F74-889B-4EA715BB6FA9}" type="slidenum">
              <a:rPr lang="en-US" sz="1200"/>
              <a:pPr algn="r"/>
              <a:t>25</a:t>
            </a:fld>
            <a:endParaRPr lang="en-US" sz="1200"/>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8EEE9374-23F1-4A22-BF81-0B20A3707D70}" type="slidenum">
              <a:rPr lang="en-US" sz="1200"/>
              <a:pPr algn="r"/>
              <a:t>26</a:t>
            </a:fld>
            <a:endParaRPr lang="en-US" sz="1200"/>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070F68BC-21AB-4C12-ABF2-7B6387172923}" type="slidenum">
              <a:rPr lang="en-US" sz="1200"/>
              <a:pPr algn="r"/>
              <a:t>27</a:t>
            </a:fld>
            <a:endParaRPr lang="en-US" sz="1200"/>
          </a:p>
        </p:txBody>
      </p:sp>
      <p:sp>
        <p:nvSpPr>
          <p:cNvPr id="354306" name="Rectangle 2"/>
          <p:cNvSpPr>
            <a:spLocks noGrp="1" noRot="1" noChangeAspect="1" noChangeArrowheads="1" noTextEdit="1"/>
          </p:cNvSpPr>
          <p:nvPr>
            <p:ph type="sldImg"/>
          </p:nvPr>
        </p:nvSpPr>
        <p:spPr>
          <a:solidFill>
            <a:srgbClr val="FFFFFF"/>
          </a:solidFill>
          <a:ln/>
        </p:spPr>
      </p:sp>
      <p:sp>
        <p:nvSpPr>
          <p:cNvPr id="354307"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890A09AD-9C33-4406-8583-37C27EBF7234}" type="slidenum">
              <a:rPr lang="en-US" sz="1200"/>
              <a:pPr algn="r"/>
              <a:t>28</a:t>
            </a:fld>
            <a:endParaRPr lang="en-US" sz="1200"/>
          </a:p>
        </p:txBody>
      </p:sp>
      <p:sp>
        <p:nvSpPr>
          <p:cNvPr id="356354" name="Rectangle 2"/>
          <p:cNvSpPr>
            <a:spLocks noGrp="1" noRot="1" noChangeAspect="1" noChangeArrowheads="1" noTextEdit="1"/>
          </p:cNvSpPr>
          <p:nvPr>
            <p:ph type="sldImg"/>
          </p:nvPr>
        </p:nvSpPr>
        <p:spPr>
          <a:solidFill>
            <a:srgbClr val="FFFFFF"/>
          </a:solidFill>
          <a:ln/>
        </p:spPr>
      </p:sp>
      <p:sp>
        <p:nvSpPr>
          <p:cNvPr id="356355"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0D45966E-73A3-4A70-92AD-2ED337D873E2}" type="slidenum">
              <a:rPr lang="en-US" sz="1200"/>
              <a:pPr algn="r"/>
              <a:t>29</a:t>
            </a:fld>
            <a:endParaRPr lang="en-US" sz="1200"/>
          </a:p>
        </p:txBody>
      </p:sp>
      <p:sp>
        <p:nvSpPr>
          <p:cNvPr id="358402" name="Rectangle 2"/>
          <p:cNvSpPr>
            <a:spLocks noGrp="1" noRot="1" noChangeAspect="1" noChangeArrowheads="1" noTextEdit="1"/>
          </p:cNvSpPr>
          <p:nvPr>
            <p:ph type="sldImg"/>
          </p:nvPr>
        </p:nvSpPr>
        <p:spPr>
          <a:solidFill>
            <a:srgbClr val="FFFFFF"/>
          </a:solidFill>
          <a:ln/>
        </p:spPr>
      </p:sp>
      <p:sp>
        <p:nvSpPr>
          <p:cNvPr id="358403"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7F0D6F5D-8B6D-4EAF-AD4F-3FF2C57B11DA}" type="slidenum">
              <a:rPr lang="en-US" sz="1200"/>
              <a:pPr algn="r"/>
              <a:t>30</a:t>
            </a:fld>
            <a:endParaRPr lang="en-US" sz="1200"/>
          </a:p>
        </p:txBody>
      </p:sp>
      <p:sp>
        <p:nvSpPr>
          <p:cNvPr id="360450" name="Rectangle 2"/>
          <p:cNvSpPr>
            <a:spLocks noGrp="1" noRot="1" noChangeAspect="1" noChangeArrowheads="1" noTextEdit="1"/>
          </p:cNvSpPr>
          <p:nvPr>
            <p:ph type="sldImg"/>
          </p:nvPr>
        </p:nvSpPr>
        <p:spPr>
          <a:solidFill>
            <a:srgbClr val="FFFFFF"/>
          </a:solidFill>
          <a:ln/>
        </p:spPr>
      </p:sp>
      <p:sp>
        <p:nvSpPr>
          <p:cNvPr id="360451"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96D7F5E4-0D9A-4159-AD9B-486AA26FF4DF}" type="slidenum">
              <a:rPr lang="en-US" sz="1200"/>
              <a:pPr algn="r"/>
              <a:t>31</a:t>
            </a:fld>
            <a:endParaRPr lang="en-US" sz="1200"/>
          </a:p>
        </p:txBody>
      </p:sp>
      <p:sp>
        <p:nvSpPr>
          <p:cNvPr id="362498" name="Rectangle 2"/>
          <p:cNvSpPr>
            <a:spLocks noGrp="1" noRot="1" noChangeAspect="1" noChangeArrowheads="1" noTextEdit="1"/>
          </p:cNvSpPr>
          <p:nvPr>
            <p:ph type="sldImg"/>
          </p:nvPr>
        </p:nvSpPr>
        <p:spPr>
          <a:solidFill>
            <a:srgbClr val="FFFFFF"/>
          </a:solidFill>
          <a:ln/>
        </p:spPr>
      </p:sp>
      <p:sp>
        <p:nvSpPr>
          <p:cNvPr id="362499"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993A96BD-FFD5-494E-9B3B-AD67D022B98A}" type="slidenum">
              <a:rPr lang="en-US" sz="1200"/>
              <a:pPr algn="r"/>
              <a:t>32</a:t>
            </a:fld>
            <a:endParaRPr lang="en-US" sz="1200"/>
          </a:p>
        </p:txBody>
      </p:sp>
      <p:sp>
        <p:nvSpPr>
          <p:cNvPr id="364546" name="Rectangle 2"/>
          <p:cNvSpPr>
            <a:spLocks noGrp="1" noRot="1" noChangeAspect="1" noChangeArrowheads="1" noTextEdit="1"/>
          </p:cNvSpPr>
          <p:nvPr>
            <p:ph type="sldImg"/>
          </p:nvPr>
        </p:nvSpPr>
        <p:spPr>
          <a:solidFill>
            <a:srgbClr val="FFFFFF"/>
          </a:solidFill>
          <a:ln/>
        </p:spPr>
      </p:sp>
      <p:sp>
        <p:nvSpPr>
          <p:cNvPr id="364547"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sz="10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2CF0134F-00FF-4DDD-8C07-6C312261E37A}" type="slidenum">
              <a:rPr lang="en-US" sz="1200"/>
              <a:pPr algn="r"/>
              <a:t>33</a:t>
            </a:fld>
            <a:endParaRPr lang="en-US" sz="1200"/>
          </a:p>
        </p:txBody>
      </p:sp>
      <p:sp>
        <p:nvSpPr>
          <p:cNvPr id="366594" name="Rectangle 2"/>
          <p:cNvSpPr>
            <a:spLocks noGrp="1" noRot="1" noChangeAspect="1" noChangeArrowheads="1" noTextEdit="1"/>
          </p:cNvSpPr>
          <p:nvPr>
            <p:ph type="sldImg"/>
          </p:nvPr>
        </p:nvSpPr>
        <p:spPr>
          <a:solidFill>
            <a:srgbClr val="FFFFFF"/>
          </a:solidFill>
          <a:ln/>
        </p:spPr>
      </p:sp>
      <p:sp>
        <p:nvSpPr>
          <p:cNvPr id="366595"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C3D0DDC5-4A39-4F57-8E19-5F92ABC6CFAC}" type="slidenum">
              <a:rPr lang="en-US" sz="1200"/>
              <a:pPr algn="r"/>
              <a:t>34</a:t>
            </a:fld>
            <a:endParaRPr lang="en-US" sz="1200"/>
          </a:p>
        </p:txBody>
      </p:sp>
      <p:sp>
        <p:nvSpPr>
          <p:cNvPr id="368642" name="Rectangle 2"/>
          <p:cNvSpPr>
            <a:spLocks noGrp="1" noRot="1" noChangeAspect="1" noChangeArrowheads="1" noTextEdit="1"/>
          </p:cNvSpPr>
          <p:nvPr>
            <p:ph type="sldImg"/>
          </p:nvPr>
        </p:nvSpPr>
        <p:spPr>
          <a:solidFill>
            <a:srgbClr val="FFFFFF"/>
          </a:solidFill>
          <a:ln/>
        </p:spPr>
      </p:sp>
      <p:sp>
        <p:nvSpPr>
          <p:cNvPr id="368643"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DF1C4229-B7CC-468E-B1C2-7C22F147D9C2}" type="slidenum">
              <a:rPr lang="en-US" sz="1200"/>
              <a:pPr algn="r"/>
              <a:t>35</a:t>
            </a:fld>
            <a:endParaRPr lang="en-US" sz="1200"/>
          </a:p>
        </p:txBody>
      </p:sp>
      <p:sp>
        <p:nvSpPr>
          <p:cNvPr id="370690" name="Rectangle 2"/>
          <p:cNvSpPr>
            <a:spLocks noGrp="1" noRot="1" noChangeAspect="1" noChangeArrowheads="1" noTextEdit="1"/>
          </p:cNvSpPr>
          <p:nvPr>
            <p:ph type="sldImg"/>
          </p:nvPr>
        </p:nvSpPr>
        <p:spPr>
          <a:solidFill>
            <a:srgbClr val="FFFFFF"/>
          </a:solidFill>
          <a:ln/>
        </p:spPr>
      </p:sp>
      <p:sp>
        <p:nvSpPr>
          <p:cNvPr id="370691"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B1EAB88E-A876-46A4-96EE-B0126921373F}" type="slidenum">
              <a:rPr lang="en-US" sz="1200"/>
              <a:pPr algn="r"/>
              <a:t>36</a:t>
            </a:fld>
            <a:endParaRPr lang="en-US" sz="1200"/>
          </a:p>
        </p:txBody>
      </p:sp>
      <p:sp>
        <p:nvSpPr>
          <p:cNvPr id="372738" name="Rectangle 2"/>
          <p:cNvSpPr>
            <a:spLocks noGrp="1" noRot="1" noChangeAspect="1" noChangeArrowheads="1" noTextEdit="1"/>
          </p:cNvSpPr>
          <p:nvPr>
            <p:ph type="sldImg"/>
          </p:nvPr>
        </p:nvSpPr>
        <p:spPr>
          <a:solidFill>
            <a:srgbClr val="FFFFFF"/>
          </a:solidFill>
          <a:ln/>
        </p:spPr>
      </p:sp>
      <p:sp>
        <p:nvSpPr>
          <p:cNvPr id="372739"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4175CD0F-F263-41A4-BBCA-B8B8D7B16B87}" type="slidenum">
              <a:rPr lang="en-US" sz="1200"/>
              <a:pPr algn="r"/>
              <a:t>37</a:t>
            </a:fld>
            <a:endParaRPr lang="en-US" sz="1200"/>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D33FEAA5-94F8-46C8-A0EE-836F001463F5}" type="slidenum">
              <a:rPr lang="en-US" sz="1200"/>
              <a:pPr algn="r"/>
              <a:t>38</a:t>
            </a:fld>
            <a:endParaRPr lang="en-US" sz="1200"/>
          </a:p>
        </p:txBody>
      </p:sp>
      <p:sp>
        <p:nvSpPr>
          <p:cNvPr id="376834" name="Rectangle 2"/>
          <p:cNvSpPr>
            <a:spLocks noGrp="1" noRot="1" noChangeAspect="1" noChangeArrowheads="1" noTextEdit="1"/>
          </p:cNvSpPr>
          <p:nvPr>
            <p:ph type="sldImg"/>
          </p:nvPr>
        </p:nvSpPr>
        <p:spPr>
          <a:solidFill>
            <a:srgbClr val="FFFFFF"/>
          </a:solidFill>
          <a:ln/>
        </p:spPr>
      </p:sp>
      <p:sp>
        <p:nvSpPr>
          <p:cNvPr id="376835"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DF207303-5040-4A4A-9476-3F311854EFBC}" type="slidenum">
              <a:rPr lang="en-US" sz="1200"/>
              <a:pPr algn="r"/>
              <a:t>39</a:t>
            </a:fld>
            <a:endParaRPr lang="en-US" sz="1200"/>
          </a:p>
        </p:txBody>
      </p:sp>
      <p:sp>
        <p:nvSpPr>
          <p:cNvPr id="378882" name="Rectangle 2"/>
          <p:cNvSpPr>
            <a:spLocks noGrp="1" noRot="1" noChangeAspect="1" noChangeArrowheads="1" noTextEdit="1"/>
          </p:cNvSpPr>
          <p:nvPr>
            <p:ph type="sldImg"/>
          </p:nvPr>
        </p:nvSpPr>
        <p:spPr>
          <a:solidFill>
            <a:srgbClr val="FFFFFF"/>
          </a:solidFill>
          <a:ln/>
        </p:spPr>
      </p:sp>
      <p:sp>
        <p:nvSpPr>
          <p:cNvPr id="378883"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2BFCF219-5626-4932-BA02-E815B01288B0}" type="slidenum">
              <a:rPr lang="en-US" sz="1200"/>
              <a:pPr algn="r"/>
              <a:t>40</a:t>
            </a:fld>
            <a:endParaRPr lang="en-US" sz="1200"/>
          </a:p>
        </p:txBody>
      </p:sp>
      <p:sp>
        <p:nvSpPr>
          <p:cNvPr id="380930" name="Rectangle 2"/>
          <p:cNvSpPr>
            <a:spLocks noGrp="1" noRot="1" noChangeAspect="1" noChangeArrowheads="1" noTextEdit="1"/>
          </p:cNvSpPr>
          <p:nvPr>
            <p:ph type="sldImg"/>
          </p:nvPr>
        </p:nvSpPr>
        <p:spPr>
          <a:solidFill>
            <a:srgbClr val="FFFFFF"/>
          </a:solidFill>
          <a:ln/>
        </p:spPr>
      </p:sp>
      <p:sp>
        <p:nvSpPr>
          <p:cNvPr id="380931"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38B1F36F-9952-4BA0-A8C0-C8B14A765DCB}" type="slidenum">
              <a:rPr lang="en-US" sz="1200"/>
              <a:pPr algn="r"/>
              <a:t>41</a:t>
            </a:fld>
            <a:endParaRPr lang="en-US" sz="1200"/>
          </a:p>
        </p:txBody>
      </p:sp>
      <p:sp>
        <p:nvSpPr>
          <p:cNvPr id="382978" name="Rectangle 2"/>
          <p:cNvSpPr>
            <a:spLocks noGrp="1" noRot="1" noChangeAspect="1" noChangeArrowheads="1" noTextEdit="1"/>
          </p:cNvSpPr>
          <p:nvPr>
            <p:ph type="sldImg"/>
          </p:nvPr>
        </p:nvSpPr>
        <p:spPr>
          <a:solidFill>
            <a:srgbClr val="FFFFFF"/>
          </a:solidFill>
          <a:ln/>
        </p:spPr>
      </p:sp>
      <p:sp>
        <p:nvSpPr>
          <p:cNvPr id="382979"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53BA8BBB-CB46-4B5E-A46D-D47874BD02C8}" type="slidenum">
              <a:rPr lang="en-US" sz="1200"/>
              <a:pPr algn="r"/>
              <a:t>42</a:t>
            </a:fld>
            <a:endParaRPr lang="en-US" sz="1200"/>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3"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643C740B-6E51-44DB-A3FD-25E4204B0417}" type="slidenum">
              <a:rPr lang="en-US" sz="1200"/>
              <a:pPr algn="r"/>
              <a:t>43</a:t>
            </a:fld>
            <a:endParaRPr lang="en-US" sz="1200"/>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noFill/>
          <a:ln/>
        </p:spPr>
        <p:txBody>
          <a:bodyPr/>
          <a:lstStyle/>
          <a:p>
            <a:r>
              <a:rPr lang="en-US" smtClean="0"/>
              <a:t>MR: Add</a:t>
            </a:r>
          </a:p>
          <a:p>
            <a:r>
              <a:rPr lang="en-US" smtClean="0"/>
              <a:t>Help us to quantitatively ascertain that we are meeting projects and business objectives</a:t>
            </a:r>
          </a:p>
          <a:p>
            <a:endParaRPr lang="en-US" smtClean="0"/>
          </a:p>
          <a:p>
            <a:r>
              <a:rPr lang="en-US" smtClean="0"/>
              <a:t>Change “</a:t>
            </a:r>
            <a:r>
              <a:rPr lang="en-US" sz="1400" smtClean="0">
                <a:solidFill>
                  <a:srgbClr val="969696"/>
                </a:solidFill>
              </a:rPr>
              <a:t>Well defined Metrics Program can” to Metric Program will:</a:t>
            </a: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16B8AF43-24DD-4BA6-AFD5-3E40FB893432}" type="slidenum">
              <a:rPr lang="en-US" sz="1200"/>
              <a:pPr algn="r"/>
              <a:t>44</a:t>
            </a:fld>
            <a:endParaRPr lang="en-US" sz="1200"/>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noFill/>
          <a:ln/>
        </p:spPr>
        <p:txBody>
          <a:bodyPr/>
          <a:lstStyle/>
          <a:p>
            <a:r>
              <a:rPr lang="en-US" smtClean="0"/>
              <a:t>MR: Add</a:t>
            </a:r>
          </a:p>
          <a:p>
            <a:r>
              <a:rPr lang="en-US" smtClean="0"/>
              <a:t>Help us to quantitatively ascertain that we are meeting projects and business objectives</a:t>
            </a:r>
          </a:p>
          <a:p>
            <a:endParaRPr lang="en-US" smtClean="0"/>
          </a:p>
          <a:p>
            <a:r>
              <a:rPr lang="en-US" smtClean="0"/>
              <a:t>Change “</a:t>
            </a:r>
            <a:r>
              <a:rPr lang="en-US" sz="1400" smtClean="0">
                <a:solidFill>
                  <a:srgbClr val="969696"/>
                </a:solidFill>
              </a:rPr>
              <a:t>Well defined Metrics Program can” to Metric Program will:</a:t>
            </a: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1893DAAA-8518-473F-B09E-21F6449CCDDE}" type="slidenum">
              <a:rPr lang="en-US" sz="1200"/>
              <a:pPr algn="r"/>
              <a:t>45</a:t>
            </a:fld>
            <a:endParaRPr lang="en-US" sz="1200"/>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noFill/>
          <a:ln/>
        </p:spPr>
        <p:txBody>
          <a:bodyPr/>
          <a:lstStyle/>
          <a:p>
            <a:r>
              <a:rPr lang="en-US" smtClean="0"/>
              <a:t>MR: Add</a:t>
            </a:r>
          </a:p>
          <a:p>
            <a:r>
              <a:rPr lang="en-US" smtClean="0"/>
              <a:t>Help us to quantitatively ascertain that we are meeting projects and business objectives</a:t>
            </a:r>
          </a:p>
          <a:p>
            <a:endParaRPr lang="en-US" smtClean="0"/>
          </a:p>
          <a:p>
            <a:r>
              <a:rPr lang="en-US" smtClean="0"/>
              <a:t>Change “</a:t>
            </a:r>
            <a:r>
              <a:rPr lang="en-US" sz="1400" smtClean="0">
                <a:solidFill>
                  <a:srgbClr val="969696"/>
                </a:solidFill>
              </a:rPr>
              <a:t>Well defined Metrics Program can” to Metric Program will:</a:t>
            </a: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0D297782-9CD6-41BB-8C40-8EB38B748D36}" type="slidenum">
              <a:rPr lang="en-US" sz="1200"/>
              <a:pPr algn="r"/>
              <a:t>46</a:t>
            </a:fld>
            <a:endParaRPr lang="en-US" sz="120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p:spPr>
        <p:txBody>
          <a:bodyPr/>
          <a:lstStyle/>
          <a:p>
            <a:r>
              <a:rPr lang="en-US" smtClean="0"/>
              <a:t>MR: Add</a:t>
            </a:r>
          </a:p>
          <a:p>
            <a:r>
              <a:rPr lang="en-US" smtClean="0"/>
              <a:t>Help us to quantitatively ascertain that we are meeting projects and business objectives</a:t>
            </a:r>
          </a:p>
          <a:p>
            <a:endParaRPr lang="en-US" smtClean="0"/>
          </a:p>
          <a:p>
            <a:r>
              <a:rPr lang="en-US" smtClean="0"/>
              <a:t>Change “</a:t>
            </a:r>
            <a:r>
              <a:rPr lang="en-US" sz="1400" smtClean="0">
                <a:solidFill>
                  <a:srgbClr val="969696"/>
                </a:solidFill>
              </a:rPr>
              <a:t>Well defined Metrics Program can” to Metric Program will:</a:t>
            </a: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7"/>
          <p:cNvSpPr>
            <a:spLocks noGrp="1" noChangeArrowheads="1"/>
          </p:cNvSpPr>
          <p:nvPr>
            <p:ph type="sldNum" sz="quarter" idx="5"/>
          </p:nvPr>
        </p:nvSpPr>
        <p:spPr>
          <a:noFill/>
        </p:spPr>
        <p:txBody>
          <a:bodyPr/>
          <a:lstStyle/>
          <a:p>
            <a:fld id="{357D790C-3233-4301-99AF-98F3EBD4CB08}" type="slidenum">
              <a:rPr lang="en-US" smtClean="0"/>
              <a:pPr/>
              <a:t>47</a:t>
            </a:fld>
            <a:endParaRPr lang="en-US" smtClean="0"/>
          </a:p>
        </p:txBody>
      </p:sp>
      <p:sp>
        <p:nvSpPr>
          <p:cNvPr id="393218" name="Rectangle 2"/>
          <p:cNvSpPr>
            <a:spLocks noGrp="1" noRot="1" noChangeArrowheads="1" noTextEdit="1"/>
          </p:cNvSpPr>
          <p:nvPr>
            <p:ph type="sldImg"/>
          </p:nvPr>
        </p:nvSpPr>
        <p:spPr>
          <a:xfrm>
            <a:off x="920750" y="741363"/>
            <a:ext cx="4954588" cy="3716337"/>
          </a:xfrm>
          <a:ln/>
        </p:spPr>
      </p:sp>
      <p:sp>
        <p:nvSpPr>
          <p:cNvPr id="393219" name="Rectangle 3"/>
          <p:cNvSpPr>
            <a:spLocks noGrp="1" noChangeArrowheads="1"/>
          </p:cNvSpPr>
          <p:nvPr>
            <p:ph type="body" idx="1"/>
          </p:nvPr>
        </p:nvSpPr>
        <p:spPr>
          <a:xfrm>
            <a:off x="681038" y="4706938"/>
            <a:ext cx="5432425" cy="44577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2C52EB0D-1C86-4469-AE41-FA6C7FFFBB4F}" type="slidenum">
              <a:rPr lang="en-US" sz="1200">
                <a:latin typeface="Arial" charset="0"/>
              </a:rPr>
              <a:pPr algn="r"/>
              <a:t>7</a:t>
            </a:fld>
            <a:endParaRPr lang="en-US" sz="1200">
              <a:latin typeface="Arial" charset="0"/>
            </a:endParaRPr>
          </a:p>
        </p:txBody>
      </p:sp>
      <p:sp>
        <p:nvSpPr>
          <p:cNvPr id="252930" name="Rectangle 2"/>
          <p:cNvSpPr>
            <a:spLocks noGrp="1" noRot="1" noChangeArrowheads="1" noTextEdit="1"/>
          </p:cNvSpPr>
          <p:nvPr>
            <p:ph type="sldImg"/>
          </p:nvPr>
        </p:nvSpPr>
        <p:spPr>
          <a:xfrm>
            <a:off x="922338" y="741363"/>
            <a:ext cx="4953000" cy="3714750"/>
          </a:xfrm>
          <a:ln/>
        </p:spPr>
      </p:sp>
      <p:sp>
        <p:nvSpPr>
          <p:cNvPr id="252931" name="Rectangle 3"/>
          <p:cNvSpPr>
            <a:spLocks noGrp="1" noChangeArrowheads="1"/>
          </p:cNvSpPr>
          <p:nvPr>
            <p:ph type="body" idx="1"/>
          </p:nvPr>
        </p:nvSpPr>
        <p:spPr>
          <a:xfrm>
            <a:off x="679450" y="4705350"/>
            <a:ext cx="5435600" cy="4459288"/>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4621AFB6-02C2-4ABC-B92B-E5905EE90F1F}" type="slidenum">
              <a:rPr lang="en-US" sz="1200"/>
              <a:pPr algn="r"/>
              <a:t>9</a:t>
            </a:fld>
            <a:endParaRPr lang="en-US" sz="1200"/>
          </a:p>
        </p:txBody>
      </p:sp>
      <p:sp>
        <p:nvSpPr>
          <p:cNvPr id="256002" name="Rectangle 2"/>
          <p:cNvSpPr>
            <a:spLocks noGrp="1" noRot="1" noChangeAspect="1" noChangeArrowheads="1" noTextEdit="1"/>
          </p:cNvSpPr>
          <p:nvPr>
            <p:ph type="sldImg"/>
          </p:nvPr>
        </p:nvSpPr>
        <p:spPr>
          <a:solidFill>
            <a:srgbClr val="FFFFFF"/>
          </a:solidFill>
          <a:ln/>
        </p:spPr>
      </p:sp>
      <p:sp>
        <p:nvSpPr>
          <p:cNvPr id="256003"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43BA4022-5F06-44B2-A687-B4673E47CDFC}" type="slidenum">
              <a:rPr lang="en-US" sz="1200"/>
              <a:pPr algn="r"/>
              <a:t>10</a:t>
            </a:fld>
            <a:endParaRPr lang="en-US" sz="1200"/>
          </a:p>
        </p:txBody>
      </p:sp>
      <p:sp>
        <p:nvSpPr>
          <p:cNvPr id="258050" name="Rectangle 2"/>
          <p:cNvSpPr>
            <a:spLocks noGrp="1" noRot="1" noChangeAspect="1" noChangeArrowheads="1" noTextEdit="1"/>
          </p:cNvSpPr>
          <p:nvPr>
            <p:ph type="sldImg"/>
          </p:nvPr>
        </p:nvSpPr>
        <p:spPr>
          <a:solidFill>
            <a:srgbClr val="FFFFFF"/>
          </a:solidFill>
          <a:ln/>
        </p:spPr>
      </p:sp>
      <p:sp>
        <p:nvSpPr>
          <p:cNvPr id="258051" name="Rectangle 3"/>
          <p:cNvSpPr>
            <a:spLocks noGrp="1" noChangeArrowheads="1"/>
          </p:cNvSpPr>
          <p:nvPr>
            <p:ph type="body" idx="1"/>
          </p:nvPr>
        </p:nvSpPr>
        <p:spPr>
          <a:xfrm>
            <a:off x="906463" y="4705350"/>
            <a:ext cx="4981575" cy="4457700"/>
          </a:xfrm>
          <a:solidFill>
            <a:srgbClr val="FFFFFF"/>
          </a:solidFill>
          <a:ln>
            <a:solidFill>
              <a:srgbClr val="000000"/>
            </a:solid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18B99AA5-3BB0-45E5-8828-D1EAB093B6B3}" type="slidenum">
              <a:rPr lang="en-US" sz="1200"/>
              <a:pPr algn="r"/>
              <a:t>11</a:t>
            </a:fld>
            <a:endParaRPr lang="en-US" sz="1200"/>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ln/>
        </p:spPr>
        <p:txBody>
          <a:bodyPr/>
          <a:lstStyle/>
          <a:p>
            <a:r>
              <a:rPr lang="en-US" smtClean="0"/>
              <a:t>MR: Add</a:t>
            </a:r>
          </a:p>
          <a:p>
            <a:r>
              <a:rPr lang="en-US" smtClean="0"/>
              <a:t>Help us to quantitatively ascertain that we are meeting projects and business objectives</a:t>
            </a:r>
          </a:p>
          <a:p>
            <a:endParaRPr lang="en-US" smtClean="0"/>
          </a:p>
          <a:p>
            <a:r>
              <a:rPr lang="en-US" smtClean="0"/>
              <a:t>Change “</a:t>
            </a:r>
            <a:r>
              <a:rPr lang="en-US" sz="1400" smtClean="0">
                <a:solidFill>
                  <a:srgbClr val="969696"/>
                </a:solidFill>
              </a:rPr>
              <a:t>Well defined Metrics Program can” to Metric Program will:</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a:fld id="{F37DF472-B3C8-477C-8F2F-3B28CDD49D63}" type="slidenum">
              <a:rPr lang="en-US" sz="1200"/>
              <a:pPr algn="r"/>
              <a:t>12</a:t>
            </a:fld>
            <a:endParaRPr lang="en-US" sz="120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2" descr="cover page"/>
          <p:cNvPicPr>
            <a:picLocks noChangeAspect="1" noChangeArrowheads="1"/>
          </p:cNvPicPr>
          <p:nvPr userDrawn="1"/>
        </p:nvPicPr>
        <p:blipFill>
          <a:blip r:embed="rId2"/>
          <a:srcRect/>
          <a:stretch>
            <a:fillRect/>
          </a:stretch>
        </p:blipFill>
        <p:spPr bwMode="auto">
          <a:xfrm>
            <a:off x="0" y="0"/>
            <a:ext cx="9144000" cy="6805613"/>
          </a:xfrm>
          <a:prstGeom prst="rect">
            <a:avLst/>
          </a:prstGeom>
          <a:noFill/>
          <a:ln w="9525">
            <a:noFill/>
            <a:miter lim="800000"/>
            <a:headEnd/>
            <a:tailEnd/>
          </a:ln>
        </p:spPr>
      </p:pic>
      <p:sp>
        <p:nvSpPr>
          <p:cNvPr id="21" name="Rectangle 3"/>
          <p:cNvSpPr>
            <a:spLocks noGrp="1" noChangeArrowheads="1"/>
          </p:cNvSpPr>
          <p:nvPr>
            <p:ph type="subTitle" idx="1"/>
          </p:nvPr>
        </p:nvSpPr>
        <p:spPr>
          <a:xfrm>
            <a:off x="1152525" y="4791075"/>
            <a:ext cx="6992673" cy="619125"/>
          </a:xfrm>
          <a:prstGeom prst="rect">
            <a:avLst/>
          </a:prstGeom>
        </p:spPr>
        <p:txBody>
          <a:bodyPr lIns="0" tIns="0" rIns="0" bIns="0"/>
          <a:lstStyle>
            <a:lvl1pPr marL="0" indent="0" algn="ctr">
              <a:defRPr sz="2800">
                <a:solidFill>
                  <a:schemeClr val="tx1"/>
                </a:solidFill>
              </a:defRPr>
            </a:lvl1pPr>
          </a:lstStyle>
          <a:p>
            <a:endParaRPr lang="de-DE"/>
          </a:p>
        </p:txBody>
      </p:sp>
      <p:sp>
        <p:nvSpPr>
          <p:cNvPr id="22" name="Rectangle 4"/>
          <p:cNvSpPr>
            <a:spLocks noGrp="1" noChangeArrowheads="1"/>
          </p:cNvSpPr>
          <p:nvPr>
            <p:ph type="ctrTitle"/>
          </p:nvPr>
        </p:nvSpPr>
        <p:spPr>
          <a:xfrm>
            <a:off x="1152525" y="3733800"/>
            <a:ext cx="6992673" cy="762000"/>
          </a:xfrm>
          <a:prstGeom prst="rect">
            <a:avLst/>
          </a:prstGeom>
        </p:spPr>
        <p:txBody>
          <a:bodyPr lIns="0" tIns="0" rIns="0" bIns="0"/>
          <a:lstStyle>
            <a:lvl1pPr algn="ctr">
              <a:defRPr sz="3200">
                <a:solidFill>
                  <a:schemeClr val="tx1"/>
                </a:solidFill>
              </a:defRPr>
            </a:lvl1p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206500"/>
            <a:ext cx="8407400" cy="51943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52400"/>
            <a:ext cx="2101850" cy="6248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52400"/>
            <a:ext cx="6153150" cy="6248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52400"/>
            <a:ext cx="89154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915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915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5334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93700" y="1206500"/>
            <a:ext cx="8407400" cy="51943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06500"/>
            <a:ext cx="4127500" cy="5194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06500"/>
            <a:ext cx="4127500" cy="5194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ner page"/>
          <p:cNvPicPr>
            <a:picLocks noChangeAspect="1" noChangeArrowheads="1"/>
          </p:cNvPicPr>
          <p:nvPr userDrawn="1"/>
        </p:nvPicPr>
        <p:blipFill>
          <a:blip r:embed="rId18"/>
          <a:srcRect/>
          <a:stretch>
            <a:fillRect/>
          </a:stretch>
        </p:blipFill>
        <p:spPr bwMode="auto">
          <a:xfrm>
            <a:off x="0" y="0"/>
            <a:ext cx="9144000" cy="68595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152400"/>
            <a:ext cx="8534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 name="Text Box 5"/>
          <p:cNvSpPr txBox="1">
            <a:spLocks noChangeArrowheads="1"/>
          </p:cNvSpPr>
          <p:nvPr userDrawn="1"/>
        </p:nvSpPr>
        <p:spPr bwMode="auto">
          <a:xfrm>
            <a:off x="80963" y="6543675"/>
            <a:ext cx="382587"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eaLnBrk="0" hangingPunct="0">
              <a:spcBef>
                <a:spcPct val="50000"/>
              </a:spcBef>
              <a:defRPr/>
            </a:pPr>
            <a:fld id="{9C5182FD-6CBD-4CA1-8787-D42196AD6CC8}" type="slidenum">
              <a:rPr lang="en-US" sz="900" b="1">
                <a:solidFill>
                  <a:srgbClr val="FFFFFF"/>
                </a:solidFill>
                <a:latin typeface="Arial" charset="0"/>
              </a:rPr>
              <a:pPr algn="ctr" eaLnBrk="0" hangingPunct="0">
                <a:spcBef>
                  <a:spcPct val="50000"/>
                </a:spcBef>
                <a:defRPr/>
              </a:pPr>
              <a:t>‹#›</a:t>
            </a:fld>
            <a:endParaRPr lang="en-US" sz="900" b="1">
              <a:solidFill>
                <a:srgbClr val="FFFFFF"/>
              </a:solidFill>
              <a:latin typeface="Arial" charset="0"/>
            </a:endParaRPr>
          </a:p>
        </p:txBody>
      </p:sp>
      <p:sp>
        <p:nvSpPr>
          <p:cNvPr id="12" name="Rectangle 4"/>
          <p:cNvSpPr>
            <a:spLocks noGrp="1" noChangeArrowheads="1"/>
          </p:cNvSpPr>
          <p:nvPr userDrawn="1"/>
        </p:nvSpPr>
        <p:spPr bwMode="auto">
          <a:xfrm>
            <a:off x="381000" y="990600"/>
            <a:ext cx="8839200" cy="5135563"/>
          </a:xfrm>
          <a:prstGeom prst="rect">
            <a:avLst/>
          </a:prstGeom>
          <a:noFill/>
          <a:ln w="9525">
            <a:noFill/>
            <a:miter lim="800000"/>
            <a:headEnd/>
            <a:tailEnd/>
          </a:ln>
        </p:spPr>
        <p:txBody>
          <a:bodyPr/>
          <a:lstStyle/>
          <a:p>
            <a:pPr>
              <a:defRPr/>
            </a:pPr>
            <a:endParaRPr lang="en-US" sz="2800" b="1" kern="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54" r:id="rId13"/>
    <p:sldLayoutId id="2147483653" r:id="rId14"/>
    <p:sldLayoutId id="2147483652" r:id="rId15"/>
    <p:sldLayoutId id="2147483651" r:id="rId16"/>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bg1"/>
          </a:solidFill>
          <a:latin typeface="Trebuchet MS" pitchFamily="34" charset="0"/>
        </a:defRPr>
      </a:lvl6pPr>
      <a:lvl7pPr marL="914400" algn="l" rtl="0" fontAlgn="base">
        <a:spcBef>
          <a:spcPct val="0"/>
        </a:spcBef>
        <a:spcAft>
          <a:spcPct val="0"/>
        </a:spcAft>
        <a:defRPr sz="2400" b="1">
          <a:solidFill>
            <a:schemeClr val="bg1"/>
          </a:solidFill>
          <a:latin typeface="Trebuchet MS" pitchFamily="34" charset="0"/>
        </a:defRPr>
      </a:lvl7pPr>
      <a:lvl8pPr marL="1371600" algn="l" rtl="0" fontAlgn="base">
        <a:spcBef>
          <a:spcPct val="0"/>
        </a:spcBef>
        <a:spcAft>
          <a:spcPct val="0"/>
        </a:spcAft>
        <a:defRPr sz="2400" b="1">
          <a:solidFill>
            <a:schemeClr val="bg1"/>
          </a:solidFill>
          <a:latin typeface="Trebuchet MS" pitchFamily="34" charset="0"/>
        </a:defRPr>
      </a:lvl8pPr>
      <a:lvl9pPr marL="1828800" algn="l" rtl="0" fontAlgn="base">
        <a:spcBef>
          <a:spcPct val="0"/>
        </a:spcBef>
        <a:spcAft>
          <a:spcPct val="0"/>
        </a:spcAft>
        <a:defRPr sz="2400" b="1">
          <a:solidFill>
            <a:schemeClr val="bg1"/>
          </a:solidFill>
          <a:latin typeface="Trebuchet MS" pitchFamily="34" charset="0"/>
        </a:defRPr>
      </a:lvl9pPr>
    </p:titleStyle>
    <p:bodyStyle>
      <a:lvl1pPr marL="342900" indent="-342900" algn="l" rtl="0" eaLnBrk="0" fontAlgn="base" hangingPunct="0">
        <a:spcBef>
          <a:spcPct val="20000"/>
        </a:spcBef>
        <a:spcAft>
          <a:spcPct val="0"/>
        </a:spcAft>
        <a:buClr>
          <a:srgbClr val="FF9900"/>
        </a:buClr>
        <a:buSzPct val="150000"/>
        <a:buChar char="•"/>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SzPct val="125000"/>
        <a:buChar char="•"/>
        <a:defRPr sz="2800">
          <a:solidFill>
            <a:srgbClr val="000000"/>
          </a:solidFill>
          <a:latin typeface="+mn-lt"/>
        </a:defRPr>
      </a:lvl2pPr>
      <a:lvl3pPr marL="1143000" indent="-228600" algn="l" rtl="0" eaLnBrk="0" fontAlgn="base" hangingPunct="0">
        <a:spcBef>
          <a:spcPct val="20000"/>
        </a:spcBef>
        <a:spcAft>
          <a:spcPct val="0"/>
        </a:spcAft>
        <a:buClr>
          <a:srgbClr val="FF9900"/>
        </a:buClr>
        <a:buChar char="•"/>
        <a:defRPr sz="2400">
          <a:solidFill>
            <a:srgbClr val="000000"/>
          </a:solidFill>
          <a:latin typeface="+mn-lt"/>
        </a:defRPr>
      </a:lvl3pPr>
      <a:lvl4pPr marL="1600200" indent="-228600" algn="l" rtl="0" eaLnBrk="0" fontAlgn="base" hangingPunct="0">
        <a:spcBef>
          <a:spcPct val="20000"/>
        </a:spcBef>
        <a:spcAft>
          <a:spcPct val="0"/>
        </a:spcAft>
        <a:buClr>
          <a:srgbClr val="FF9900"/>
        </a:buClr>
        <a:buFont typeface="Arial" charset="0"/>
        <a:buChar char="–"/>
        <a:defRPr sz="2000">
          <a:solidFill>
            <a:srgbClr val="000000"/>
          </a:solidFill>
          <a:latin typeface="+mn-lt"/>
        </a:defRPr>
      </a:lvl4pPr>
      <a:lvl5pPr marL="2057400" indent="-228600" algn="l" rtl="0" eaLnBrk="0" fontAlgn="base" hangingPunct="0">
        <a:spcBef>
          <a:spcPct val="20000"/>
        </a:spcBef>
        <a:spcAft>
          <a:spcPct val="0"/>
        </a:spcAft>
        <a:buClr>
          <a:srgbClr val="FF9900"/>
        </a:buClr>
        <a:buFont typeface="Arial"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Arial" charset="0"/>
        <a:buChar char="»"/>
        <a:defRPr>
          <a:solidFill>
            <a:srgbClr val="000000"/>
          </a:solidFill>
          <a:latin typeface="+mn-lt"/>
        </a:defRPr>
      </a:lvl6pPr>
      <a:lvl7pPr marL="2971800" indent="-228600" algn="l" rtl="0" fontAlgn="base">
        <a:spcBef>
          <a:spcPct val="20000"/>
        </a:spcBef>
        <a:spcAft>
          <a:spcPct val="0"/>
        </a:spcAft>
        <a:buClr>
          <a:srgbClr val="FF9900"/>
        </a:buClr>
        <a:buFont typeface="Arial" charset="0"/>
        <a:buChar char="»"/>
        <a:defRPr>
          <a:solidFill>
            <a:srgbClr val="000000"/>
          </a:solidFill>
          <a:latin typeface="+mn-lt"/>
        </a:defRPr>
      </a:lvl7pPr>
      <a:lvl8pPr marL="3429000" indent="-228600" algn="l" rtl="0" fontAlgn="base">
        <a:spcBef>
          <a:spcPct val="20000"/>
        </a:spcBef>
        <a:spcAft>
          <a:spcPct val="0"/>
        </a:spcAft>
        <a:buClr>
          <a:srgbClr val="FF9900"/>
        </a:buClr>
        <a:buFont typeface="Arial" charset="0"/>
        <a:buChar char="»"/>
        <a:defRPr>
          <a:solidFill>
            <a:srgbClr val="000000"/>
          </a:solidFill>
          <a:latin typeface="+mn-lt"/>
        </a:defRPr>
      </a:lvl8pPr>
      <a:lvl9pPr marL="3886200" indent="-228600" algn="l" rtl="0" fontAlgn="base">
        <a:spcBef>
          <a:spcPct val="20000"/>
        </a:spcBef>
        <a:spcAft>
          <a:spcPct val="0"/>
        </a:spcAft>
        <a:buClr>
          <a:srgbClr val="FF9900"/>
        </a:buClr>
        <a:buFont typeface="Aria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slide" Target="slide9.x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wmf"/><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p:nvPr>
        </p:nvSpPr>
        <p:spPr>
          <a:xfrm>
            <a:off x="1066800" y="4038600"/>
            <a:ext cx="6781800" cy="1371600"/>
          </a:xfrm>
        </p:spPr>
        <p:txBody>
          <a:bodyPr/>
          <a:lstStyle/>
          <a:p>
            <a:pPr eaLnBrk="1" hangingPunct="1"/>
            <a:r>
              <a:rPr lang="en-US" sz="2000" smtClean="0"/>
              <a:t>Results Analysis</a:t>
            </a:r>
            <a:br>
              <a:rPr lang="en-US" sz="2000" smtClean="0"/>
            </a:br>
            <a:r>
              <a:rPr lang="en-US" sz="2000" smtClean="0"/>
              <a:t>Part 1 – Root Cause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5" name="Rectangle 2"/>
          <p:cNvSpPr>
            <a:spLocks noGrp="1" noChangeArrowheads="1"/>
          </p:cNvSpPr>
          <p:nvPr>
            <p:ph type="title" idx="4294967295"/>
          </p:nvPr>
        </p:nvSpPr>
        <p:spPr>
          <a:xfrm>
            <a:off x="457200" y="152400"/>
            <a:ext cx="8229600" cy="533400"/>
          </a:xfrm>
        </p:spPr>
        <p:txBody>
          <a:bodyPr lIns="0" tIns="0" rIns="0" bIns="0" anchor="b"/>
          <a:lstStyle/>
          <a:p>
            <a:r>
              <a:rPr lang="en-US" sz="3200" smtClean="0"/>
              <a:t>Why Metrics? – Some Quotes (Facts?)</a:t>
            </a:r>
          </a:p>
        </p:txBody>
      </p:sp>
      <p:sp>
        <p:nvSpPr>
          <p:cNvPr id="258051" name="Rectangle 3"/>
          <p:cNvSpPr>
            <a:spLocks noGrp="1" noChangeArrowheads="1"/>
          </p:cNvSpPr>
          <p:nvPr>
            <p:ph type="body" idx="4294967295"/>
          </p:nvPr>
        </p:nvSpPr>
        <p:spPr bwMode="auto">
          <a:xfrm>
            <a:off x="209550" y="1165225"/>
            <a:ext cx="8696325" cy="2916238"/>
          </a:xfrm>
          <a:prstGeom prst="rect">
            <a:avLst/>
          </a:prstGeom>
          <a:solidFill>
            <a:srgbClr val="FFFFFF"/>
          </a:solidFill>
          <a:ln>
            <a:miter lim="800000"/>
            <a:headEnd/>
            <a:tailEnd/>
          </a:ln>
        </p:spPr>
        <p:txBody>
          <a:bodyPr lIns="0" tIns="0" rIns="0" bIns="0">
            <a:spAutoFit/>
          </a:bodyPr>
          <a:lstStyle/>
          <a:p>
            <a:pPr marL="276225" indent="-276225">
              <a:defRPr/>
            </a:pPr>
            <a:r>
              <a:rPr lang="en-US" sz="1800" smtClean="0">
                <a:solidFill>
                  <a:schemeClr val="tx1"/>
                </a:solidFill>
              </a:rPr>
              <a:t>What cannot be measured cannot be controlled</a:t>
            </a:r>
          </a:p>
          <a:p>
            <a:pPr marL="600075" lvl="1" indent="-322263">
              <a:defRPr/>
            </a:pPr>
            <a:endParaRPr lang="en-US" sz="1800" smtClean="0">
              <a:solidFill>
                <a:schemeClr val="tx1"/>
              </a:solidFill>
            </a:endParaRPr>
          </a:p>
          <a:p>
            <a:pPr marL="276225" indent="-276225">
              <a:defRPr/>
            </a:pPr>
            <a:r>
              <a:rPr lang="en-US" sz="1800" smtClean="0">
                <a:solidFill>
                  <a:schemeClr val="tx1"/>
                </a:solidFill>
              </a:rPr>
              <a:t>If you are talking without data, you are just yet another person with an opinion</a:t>
            </a:r>
          </a:p>
          <a:p>
            <a:pPr marL="600075" lvl="1" indent="-322263">
              <a:defRPr/>
            </a:pPr>
            <a:endParaRPr lang="en-US" sz="1800" smtClean="0">
              <a:solidFill>
                <a:schemeClr val="tx1"/>
              </a:solidFill>
            </a:endParaRPr>
          </a:p>
          <a:p>
            <a:pPr marL="276225" indent="-276225">
              <a:defRPr/>
            </a:pPr>
            <a:r>
              <a:rPr lang="en-US" sz="1800" smtClean="0">
                <a:solidFill>
                  <a:schemeClr val="tx1"/>
                </a:solidFill>
              </a:rPr>
              <a:t>In God We Trust, Rest have to Bring Data</a:t>
            </a:r>
          </a:p>
          <a:p>
            <a:pPr marL="600075" lvl="1" indent="-322263">
              <a:defRPr/>
            </a:pPr>
            <a:endParaRPr lang="en-US" sz="1800" smtClean="0">
              <a:solidFill>
                <a:schemeClr val="tx1"/>
              </a:solidFill>
            </a:endParaRPr>
          </a:p>
          <a:p>
            <a:pPr marL="276225" indent="-276225">
              <a:defRPr/>
            </a:pPr>
            <a:r>
              <a:rPr lang="en-US" sz="1800" smtClean="0">
                <a:solidFill>
                  <a:schemeClr val="tx1"/>
                </a:solidFill>
              </a:rPr>
              <a:t>Data and Metrics are </a:t>
            </a:r>
            <a:r>
              <a:rPr lang="en-US" sz="1800" b="1" smtClean="0">
                <a:solidFill>
                  <a:schemeClr val="tx1"/>
                </a:solidFill>
                <a:effectLst>
                  <a:outerShdw blurRad="38100" dist="38100" dir="2700000" algn="tl">
                    <a:srgbClr val="C0C0C0"/>
                  </a:outerShdw>
                </a:effectLst>
              </a:rPr>
              <a:t>Absolutely Essential</a:t>
            </a:r>
            <a:endParaRPr lang="en-US" sz="1800" smtClean="0">
              <a:solidFill>
                <a:schemeClr val="tx1"/>
              </a:solidFill>
            </a:endParaRPr>
          </a:p>
          <a:p>
            <a:pPr marL="600075" lvl="1" indent="-322263">
              <a:defRPr/>
            </a:pPr>
            <a:r>
              <a:rPr lang="en-US" sz="1800" smtClean="0">
                <a:solidFill>
                  <a:schemeClr val="tx1"/>
                </a:solidFill>
              </a:rPr>
              <a:t>to determine the current state of the </a:t>
            </a:r>
            <a:r>
              <a:rPr lang="en-US" sz="1800" b="1" u="sng" smtClean="0">
                <a:solidFill>
                  <a:schemeClr val="tx1"/>
                </a:solidFill>
              </a:rPr>
              <a:t>Project</a:t>
            </a:r>
            <a:r>
              <a:rPr lang="en-US" sz="1800" smtClean="0">
                <a:solidFill>
                  <a:schemeClr val="tx1"/>
                </a:solidFill>
              </a:rPr>
              <a:t> and</a:t>
            </a:r>
          </a:p>
          <a:p>
            <a:pPr marL="600075" lvl="1" indent="-322263">
              <a:defRPr/>
            </a:pPr>
            <a:r>
              <a:rPr lang="en-US" sz="1800" smtClean="0">
                <a:solidFill>
                  <a:schemeClr val="tx1"/>
                </a:solidFill>
              </a:rPr>
              <a:t>to effectively control the </a:t>
            </a:r>
            <a:r>
              <a:rPr lang="en-US" sz="1800" b="1" u="sng" smtClean="0">
                <a:solidFill>
                  <a:schemeClr val="tx1"/>
                </a:solidFill>
              </a:rPr>
              <a:t>Process</a:t>
            </a:r>
            <a:r>
              <a:rPr lang="en-US" sz="1800" smtClean="0">
                <a:solidFill>
                  <a:schemeClr val="tx1"/>
                </a:solidFill>
              </a:rPr>
              <a:t> in order to achieve the set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8051">
                                            <p:bg/>
                                          </p:spTgt>
                                        </p:tgtEl>
                                        <p:attrNameLst>
                                          <p:attrName>style.visibility</p:attrName>
                                        </p:attrNameLst>
                                      </p:cBhvr>
                                      <p:to>
                                        <p:strVal val="visible"/>
                                      </p:to>
                                    </p:set>
                                    <p:animEffect transition="in" filter="dissolve">
                                      <p:cBhvr>
                                        <p:cTn id="7" dur="500"/>
                                        <p:tgtEl>
                                          <p:spTgt spid="258051">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8051">
                                            <p:txEl>
                                              <p:pRg st="0" end="0"/>
                                            </p:txEl>
                                          </p:spTgt>
                                        </p:tgtEl>
                                        <p:attrNameLst>
                                          <p:attrName>style.visibility</p:attrName>
                                        </p:attrNameLst>
                                      </p:cBhvr>
                                      <p:to>
                                        <p:strVal val="visible"/>
                                      </p:to>
                                    </p:set>
                                    <p:animEffect transition="in" filter="dissolve">
                                      <p:cBhvr>
                                        <p:cTn id="12" dur="500"/>
                                        <p:tgtEl>
                                          <p:spTgt spid="258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dissolve">
                                      <p:cBhvr>
                                        <p:cTn id="17" dur="500"/>
                                        <p:tgtEl>
                                          <p:spTgt spid="258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8051">
                                            <p:txEl>
                                              <p:pRg st="4" end="4"/>
                                            </p:txEl>
                                          </p:spTgt>
                                        </p:tgtEl>
                                        <p:attrNameLst>
                                          <p:attrName>style.visibility</p:attrName>
                                        </p:attrNameLst>
                                      </p:cBhvr>
                                      <p:to>
                                        <p:strVal val="visible"/>
                                      </p:to>
                                    </p:set>
                                    <p:animEffect transition="in" filter="dissolve">
                                      <p:cBhvr>
                                        <p:cTn id="22" dur="500"/>
                                        <p:tgtEl>
                                          <p:spTgt spid="2580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8051">
                                            <p:txEl>
                                              <p:pRg st="6" end="6"/>
                                            </p:txEl>
                                          </p:spTgt>
                                        </p:tgtEl>
                                        <p:attrNameLst>
                                          <p:attrName>style.visibility</p:attrName>
                                        </p:attrNameLst>
                                      </p:cBhvr>
                                      <p:to>
                                        <p:strVal val="visible"/>
                                      </p:to>
                                    </p:set>
                                    <p:animEffect transition="in" filter="dissolve">
                                      <p:cBhvr>
                                        <p:cTn id="27" dur="500"/>
                                        <p:tgtEl>
                                          <p:spTgt spid="2580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8051">
                                            <p:txEl>
                                              <p:pRg st="7" end="7"/>
                                            </p:txEl>
                                          </p:spTgt>
                                        </p:tgtEl>
                                        <p:attrNameLst>
                                          <p:attrName>style.visibility</p:attrName>
                                        </p:attrNameLst>
                                      </p:cBhvr>
                                      <p:to>
                                        <p:strVal val="visible"/>
                                      </p:to>
                                    </p:set>
                                    <p:animEffect transition="in" filter="dissolve">
                                      <p:cBhvr>
                                        <p:cTn id="32" dur="500"/>
                                        <p:tgtEl>
                                          <p:spTgt spid="25805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8051">
                                            <p:txEl>
                                              <p:pRg st="8" end="8"/>
                                            </p:txEl>
                                          </p:spTgt>
                                        </p:tgtEl>
                                        <p:attrNameLst>
                                          <p:attrName>style.visibility</p:attrName>
                                        </p:attrNameLst>
                                      </p:cBhvr>
                                      <p:to>
                                        <p:strVal val="visible"/>
                                      </p:to>
                                    </p:set>
                                    <p:animEffect transition="in" filter="dissolve">
                                      <p:cBhvr>
                                        <p:cTn id="37" dur="500"/>
                                        <p:tgtEl>
                                          <p:spTgt spid="258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3" name="Rectangle 2"/>
          <p:cNvSpPr>
            <a:spLocks noGrp="1" noChangeArrowheads="1"/>
          </p:cNvSpPr>
          <p:nvPr>
            <p:ph type="title" idx="4294967295"/>
          </p:nvPr>
        </p:nvSpPr>
        <p:spPr/>
        <p:txBody>
          <a:bodyPr lIns="0" tIns="0" rIns="0" bIns="0" anchor="b"/>
          <a:lstStyle/>
          <a:p>
            <a:r>
              <a:rPr lang="en-US" sz="3200" smtClean="0"/>
              <a:t>Why Metrics? – Performance Control </a:t>
            </a:r>
          </a:p>
        </p:txBody>
      </p:sp>
      <p:sp>
        <p:nvSpPr>
          <p:cNvPr id="278531" name="Rectangle 3"/>
          <p:cNvSpPr>
            <a:spLocks noGrp="1" noChangeArrowheads="1"/>
          </p:cNvSpPr>
          <p:nvPr>
            <p:ph type="body" idx="4294967295"/>
          </p:nvPr>
        </p:nvSpPr>
        <p:spPr bwMode="auto">
          <a:xfrm>
            <a:off x="393700" y="990600"/>
            <a:ext cx="8407400" cy="3722688"/>
          </a:xfrm>
          <a:prstGeom prst="rect">
            <a:avLst/>
          </a:prstGeom>
          <a:solidFill>
            <a:srgbClr val="FFFFFF"/>
          </a:solidFill>
          <a:ln>
            <a:miter lim="800000"/>
            <a:headEnd/>
            <a:tailEnd/>
          </a:ln>
        </p:spPr>
        <p:txBody>
          <a:bodyPr lIns="0" tIns="0" rIns="0" bIns="0">
            <a:spAutoFit/>
          </a:bodyPr>
          <a:lstStyle/>
          <a:p>
            <a:pPr marL="276225" indent="-276225">
              <a:lnSpc>
                <a:spcPct val="120000"/>
              </a:lnSpc>
            </a:pPr>
            <a:r>
              <a:rPr lang="en-US" sz="1600" smtClean="0">
                <a:solidFill>
                  <a:schemeClr val="tx1"/>
                </a:solidFill>
              </a:rPr>
              <a:t>Metrics are the Mechanism to </a:t>
            </a:r>
          </a:p>
          <a:p>
            <a:pPr marL="600075" lvl="1" indent="-322263">
              <a:lnSpc>
                <a:spcPct val="120000"/>
              </a:lnSpc>
            </a:pPr>
            <a:r>
              <a:rPr lang="en-US" sz="1600" smtClean="0">
                <a:solidFill>
                  <a:schemeClr val="tx1"/>
                </a:solidFill>
              </a:rPr>
              <a:t>Ascertain that Project and Business objectives are met</a:t>
            </a:r>
          </a:p>
          <a:p>
            <a:pPr marL="600075" lvl="1" indent="-322263">
              <a:lnSpc>
                <a:spcPct val="120000"/>
              </a:lnSpc>
            </a:pPr>
            <a:r>
              <a:rPr lang="en-US" sz="1600" smtClean="0">
                <a:solidFill>
                  <a:schemeClr val="tx1"/>
                </a:solidFill>
              </a:rPr>
              <a:t>Become a tool for </a:t>
            </a:r>
          </a:p>
          <a:p>
            <a:pPr marL="933450" lvl="2" indent="-331788">
              <a:lnSpc>
                <a:spcPct val="120000"/>
              </a:lnSpc>
            </a:pPr>
            <a:r>
              <a:rPr lang="en-US" sz="1600" smtClean="0">
                <a:solidFill>
                  <a:schemeClr val="tx1"/>
                </a:solidFill>
              </a:rPr>
              <a:t>Monitoring, predicting and controlling the performance of the Projects</a:t>
            </a:r>
          </a:p>
          <a:p>
            <a:pPr marL="933450" lvl="2" indent="-331788">
              <a:lnSpc>
                <a:spcPct val="120000"/>
              </a:lnSpc>
            </a:pPr>
            <a:r>
              <a:rPr lang="en-US" sz="1600" smtClean="0">
                <a:solidFill>
                  <a:schemeClr val="tx1"/>
                </a:solidFill>
              </a:rPr>
              <a:t>Appraising / reporting the project status to</a:t>
            </a:r>
          </a:p>
          <a:p>
            <a:pPr marL="1209675" lvl="3" indent="-274638">
              <a:lnSpc>
                <a:spcPct val="120000"/>
              </a:lnSpc>
            </a:pPr>
            <a:r>
              <a:rPr lang="en-US" sz="1600" smtClean="0">
                <a:solidFill>
                  <a:schemeClr val="tx1"/>
                </a:solidFill>
              </a:rPr>
              <a:t>Delivery Leadership</a:t>
            </a:r>
          </a:p>
          <a:p>
            <a:pPr marL="1209675" lvl="3" indent="-274638">
              <a:lnSpc>
                <a:spcPct val="120000"/>
              </a:lnSpc>
            </a:pPr>
            <a:r>
              <a:rPr lang="en-US" sz="1600" smtClean="0">
                <a:solidFill>
                  <a:schemeClr val="tx1"/>
                </a:solidFill>
              </a:rPr>
              <a:t>Senior Management</a:t>
            </a:r>
          </a:p>
          <a:p>
            <a:pPr marL="933450" lvl="2" indent="-331788">
              <a:lnSpc>
                <a:spcPct val="120000"/>
              </a:lnSpc>
            </a:pPr>
            <a:r>
              <a:rPr lang="en-US" sz="1600" smtClean="0">
                <a:solidFill>
                  <a:schemeClr val="tx1"/>
                </a:solidFill>
              </a:rPr>
              <a:t>Estimating for the future Projects</a:t>
            </a:r>
          </a:p>
          <a:p>
            <a:pPr marL="600075" lvl="1" indent="-322263">
              <a:lnSpc>
                <a:spcPct val="120000"/>
              </a:lnSpc>
            </a:pPr>
            <a:r>
              <a:rPr lang="en-US" sz="1600" smtClean="0">
                <a:solidFill>
                  <a:schemeClr val="tx1"/>
                </a:solidFill>
              </a:rPr>
              <a:t>Measure and Improve the performance of relevant processes</a:t>
            </a:r>
          </a:p>
          <a:p>
            <a:pPr marL="933450" lvl="2" indent="-331788">
              <a:lnSpc>
                <a:spcPct val="120000"/>
              </a:lnSpc>
            </a:pPr>
            <a:r>
              <a:rPr lang="en-US" sz="1600" smtClean="0">
                <a:solidFill>
                  <a:schemeClr val="tx1"/>
                </a:solidFill>
              </a:rPr>
              <a:t>Define Organization’s Process Performance Baselines (PPB)</a:t>
            </a:r>
          </a:p>
          <a:p>
            <a:pPr marL="933450" lvl="2" indent="-331788">
              <a:lnSpc>
                <a:spcPct val="120000"/>
              </a:lnSpc>
            </a:pPr>
            <a:r>
              <a:rPr lang="en-US" sz="1600" smtClean="0">
                <a:solidFill>
                  <a:schemeClr val="tx1"/>
                </a:solidFill>
              </a:rPr>
              <a:t>Set realistic goals for Predictability, Efficiency, Quality and Productivity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853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853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85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85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85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Group 18"/>
          <p:cNvGraphicFramePr>
            <a:graphicFrameLocks noGrp="1"/>
          </p:cNvGraphicFramePr>
          <p:nvPr/>
        </p:nvGraphicFramePr>
        <p:xfrm>
          <a:off x="685800" y="5462588"/>
          <a:ext cx="7772400" cy="304800"/>
        </p:xfrm>
        <a:graphic>
          <a:graphicData uri="http://schemas.openxmlformats.org/drawingml/2006/table">
            <a:tbl>
              <a:tblPr/>
              <a:tblGrid>
                <a:gridCol w="1905000"/>
                <a:gridCol w="1600200"/>
                <a:gridCol w="990600"/>
                <a:gridCol w="914400"/>
                <a:gridCol w="838200"/>
                <a:gridCol w="762000"/>
                <a:gridCol w="762000"/>
              </a:tblGrid>
              <a:tr h="3048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Project Actual</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Size = 116 UCP</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18</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25</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48</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15" name="Group 60"/>
          <p:cNvGraphicFramePr>
            <a:graphicFrameLocks noGrp="1"/>
          </p:cNvGraphicFramePr>
          <p:nvPr/>
        </p:nvGraphicFramePr>
        <p:xfrm>
          <a:off x="685800" y="3470275"/>
          <a:ext cx="7772400" cy="304800"/>
        </p:xfrm>
        <a:graphic>
          <a:graphicData uri="http://schemas.openxmlformats.org/drawingml/2006/table">
            <a:tbl>
              <a:tblPr/>
              <a:tblGrid>
                <a:gridCol w="1308100"/>
                <a:gridCol w="1308100"/>
                <a:gridCol w="1308100"/>
                <a:gridCol w="1385888"/>
                <a:gridCol w="1308100"/>
                <a:gridCol w="1154112"/>
              </a:tblGrid>
              <a:tr h="304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0.9%</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3.1%</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2.3%</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4.5%</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5.0%</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261155" name="Rectangle 2"/>
          <p:cNvSpPr>
            <a:spLocks noGrp="1" noChangeArrowheads="1"/>
          </p:cNvSpPr>
          <p:nvPr>
            <p:ph type="title" idx="4294967295"/>
          </p:nvPr>
        </p:nvSpPr>
        <p:spPr/>
        <p:txBody>
          <a:bodyPr lIns="0" tIns="0" rIns="0" bIns="0" anchor="b"/>
          <a:lstStyle/>
          <a:p>
            <a:r>
              <a:rPr lang="en-US" sz="3200" smtClean="0"/>
              <a:t>Why Metrics? – Performance Forecasting</a:t>
            </a:r>
          </a:p>
        </p:txBody>
      </p:sp>
      <p:graphicFrame>
        <p:nvGraphicFramePr>
          <p:cNvPr id="355332" name="Group 4"/>
          <p:cNvGraphicFramePr>
            <a:graphicFrameLocks noGrp="1"/>
          </p:cNvGraphicFramePr>
          <p:nvPr/>
        </p:nvGraphicFramePr>
        <p:xfrm>
          <a:off x="685800" y="1524000"/>
          <a:ext cx="7772400" cy="685800"/>
        </p:xfrm>
        <a:graphic>
          <a:graphicData uri="http://schemas.openxmlformats.org/drawingml/2006/table">
            <a:tbl>
              <a:tblPr/>
              <a:tblGrid>
                <a:gridCol w="2057400"/>
                <a:gridCol w="2362200"/>
                <a:gridCol w="3352800"/>
              </a:tblGrid>
              <a:tr h="3429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Organizational Data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Inception slips by 10%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Overall Project slips by 15%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Project Data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Inception slipped by 7%</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355346" name="Group 18"/>
          <p:cNvGraphicFramePr>
            <a:graphicFrameLocks noGrp="1"/>
          </p:cNvGraphicFramePr>
          <p:nvPr/>
        </p:nvGraphicFramePr>
        <p:xfrm>
          <a:off x="685800" y="4435475"/>
          <a:ext cx="7772400" cy="685800"/>
        </p:xfrm>
        <a:graphic>
          <a:graphicData uri="http://schemas.openxmlformats.org/drawingml/2006/table">
            <a:tbl>
              <a:tblPr/>
              <a:tblGrid>
                <a:gridCol w="1905000"/>
                <a:gridCol w="1600200"/>
                <a:gridCol w="990600"/>
                <a:gridCol w="914400"/>
                <a:gridCol w="838200"/>
                <a:gridCol w="762000"/>
                <a:gridCol w="762000"/>
              </a:tblGrid>
              <a:tr h="3429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1" i="0" u="none" strike="noStrike" cap="none" normalizeH="0" baseline="0" smtClean="0">
                          <a:ln>
                            <a:noFill/>
                          </a:ln>
                          <a:solidFill>
                            <a:schemeClr val="tx1"/>
                          </a:solidFill>
                          <a:effectLst/>
                          <a:latin typeface="Trebuchet MS" pitchFamily="34" charset="0"/>
                        </a:rPr>
                        <a:t>Defect Data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Defect Density</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Reqmnts</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Analysis</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Design</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Code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Test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Orgn. Distribution</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3.7 Def/UCP</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6.5%</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8.6%</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14.6%</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28.1%</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42.2%</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355388" name="Group 60"/>
          <p:cNvGraphicFramePr>
            <a:graphicFrameLocks noGrp="1"/>
          </p:cNvGraphicFramePr>
          <p:nvPr/>
        </p:nvGraphicFramePr>
        <p:xfrm>
          <a:off x="685800" y="2789238"/>
          <a:ext cx="7772400" cy="685800"/>
        </p:xfrm>
        <a:graphic>
          <a:graphicData uri="http://schemas.openxmlformats.org/drawingml/2006/table">
            <a:tbl>
              <a:tblPr/>
              <a:tblGrid>
                <a:gridCol w="1308100"/>
                <a:gridCol w="1308100"/>
                <a:gridCol w="1308100"/>
                <a:gridCol w="1385888"/>
                <a:gridCol w="1308100"/>
                <a:gridCol w="1154112"/>
              </a:tblGrid>
              <a:tr h="3429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1</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2</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3</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4</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5</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Week 6</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0.9%</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3.1%</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2.3%</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4.5%</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000" b="0"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355418" name="Text Box 90"/>
          <p:cNvSpPr txBox="1">
            <a:spLocks noChangeArrowheads="1"/>
          </p:cNvSpPr>
          <p:nvPr/>
        </p:nvSpPr>
        <p:spPr bwMode="auto">
          <a:xfrm>
            <a:off x="593725" y="2406650"/>
            <a:ext cx="2681288" cy="336550"/>
          </a:xfrm>
          <a:prstGeom prst="rect">
            <a:avLst/>
          </a:prstGeom>
          <a:noFill/>
          <a:ln w="9525">
            <a:noFill/>
            <a:miter lim="800000"/>
            <a:headEnd/>
            <a:tailEnd/>
          </a:ln>
          <a:effectLst/>
        </p:spPr>
        <p:txBody>
          <a:bodyPr wrap="none">
            <a:spAutoFit/>
          </a:bodyPr>
          <a:lstStyle/>
          <a:p>
            <a:pPr algn="ctr">
              <a:defRPr/>
            </a:pPr>
            <a:r>
              <a:rPr lang="en-US" sz="1600" i="1" dirty="0">
                <a:latin typeface="+mn-lt"/>
                <a:cs typeface="Arial" pitchFamily="34" charset="0"/>
              </a:rPr>
              <a:t>Effort Variance Prediction</a:t>
            </a:r>
          </a:p>
        </p:txBody>
      </p:sp>
      <p:sp>
        <p:nvSpPr>
          <p:cNvPr id="355419" name="Text Box 91"/>
          <p:cNvSpPr txBox="1">
            <a:spLocks noChangeArrowheads="1"/>
          </p:cNvSpPr>
          <p:nvPr/>
        </p:nvSpPr>
        <p:spPr bwMode="auto">
          <a:xfrm>
            <a:off x="600075" y="1143000"/>
            <a:ext cx="2868613" cy="338138"/>
          </a:xfrm>
          <a:prstGeom prst="rect">
            <a:avLst/>
          </a:prstGeom>
          <a:noFill/>
          <a:ln w="9525">
            <a:noFill/>
            <a:miter lim="800000"/>
            <a:headEnd/>
            <a:tailEnd/>
          </a:ln>
          <a:effectLst/>
        </p:spPr>
        <p:txBody>
          <a:bodyPr wrap="none">
            <a:spAutoFit/>
          </a:bodyPr>
          <a:lstStyle/>
          <a:p>
            <a:pPr algn="ctr">
              <a:defRPr/>
            </a:pPr>
            <a:r>
              <a:rPr lang="en-US" sz="1600" i="1" dirty="0">
                <a:latin typeface="+mn-lt"/>
                <a:cs typeface="Arial" pitchFamily="34" charset="0"/>
              </a:rPr>
              <a:t>Schedule Variance Prediction</a:t>
            </a:r>
          </a:p>
        </p:txBody>
      </p:sp>
      <p:sp>
        <p:nvSpPr>
          <p:cNvPr id="355420" name="Text Box 92"/>
          <p:cNvSpPr txBox="1">
            <a:spLocks noChangeArrowheads="1"/>
          </p:cNvSpPr>
          <p:nvPr/>
        </p:nvSpPr>
        <p:spPr bwMode="auto">
          <a:xfrm>
            <a:off x="600075" y="4062413"/>
            <a:ext cx="2732088" cy="338137"/>
          </a:xfrm>
          <a:prstGeom prst="rect">
            <a:avLst/>
          </a:prstGeom>
          <a:noFill/>
          <a:ln w="9525">
            <a:noFill/>
            <a:miter lim="800000"/>
            <a:headEnd/>
            <a:tailEnd/>
          </a:ln>
          <a:effectLst/>
        </p:spPr>
        <p:txBody>
          <a:bodyPr wrap="none">
            <a:spAutoFit/>
          </a:bodyPr>
          <a:lstStyle/>
          <a:p>
            <a:pPr algn="ctr">
              <a:defRPr/>
            </a:pPr>
            <a:r>
              <a:rPr lang="en-US" sz="1600" i="1" dirty="0">
                <a:latin typeface="+mn-lt"/>
                <a:cs typeface="Arial" pitchFamily="34" charset="0"/>
              </a:rPr>
              <a:t>Residual Defects Prediction</a:t>
            </a:r>
          </a:p>
        </p:txBody>
      </p:sp>
      <p:sp>
        <p:nvSpPr>
          <p:cNvPr id="355421" name="AutoShape 93">
            <a:hlinkClick r:id="rId3" action="ppaction://hlinksldjump"/>
          </p:cNvPr>
          <p:cNvSpPr>
            <a:spLocks noChangeArrowheads="1"/>
          </p:cNvSpPr>
          <p:nvPr/>
        </p:nvSpPr>
        <p:spPr bwMode="auto">
          <a:xfrm>
            <a:off x="7699375" y="6429375"/>
            <a:ext cx="442913" cy="409575"/>
          </a:xfrm>
          <a:prstGeom prst="leftArrow">
            <a:avLst>
              <a:gd name="adj1" fmla="val 50000"/>
              <a:gd name="adj2" fmla="val 27035"/>
            </a:avLst>
          </a:prstGeom>
          <a:solidFill>
            <a:schemeClr val="accent1"/>
          </a:solidFill>
          <a:ln w="9525">
            <a:solidFill>
              <a:schemeClr val="tx1"/>
            </a:solidFill>
            <a:miter lim="800000"/>
            <a:headEnd/>
            <a:tailEnd/>
          </a:ln>
        </p:spPr>
        <p:txBody>
          <a:bodyPr wrap="none" anchor="ctr"/>
          <a:lstStyle/>
          <a:p>
            <a:pPr algn="ctr">
              <a:defRPr/>
            </a:pPr>
            <a:r>
              <a:rPr lang="en-US" sz="1200" b="1" i="1">
                <a:solidFill>
                  <a:schemeClr val="accent2">
                    <a:lumMod val="20000"/>
                    <a:lumOff val="80000"/>
                  </a:schemeClr>
                </a:solidFill>
              </a:rPr>
              <a:t>Back</a:t>
            </a:r>
          </a:p>
        </p:txBody>
      </p:sp>
      <p:sp>
        <p:nvSpPr>
          <p:cNvPr id="10" name="Rectangle 9"/>
          <p:cNvSpPr/>
          <p:nvPr/>
        </p:nvSpPr>
        <p:spPr bwMode="auto">
          <a:xfrm>
            <a:off x="5132388" y="1905000"/>
            <a:ext cx="3290887" cy="2746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400" i="1">
                <a:solidFill>
                  <a:srgbClr val="FF0000"/>
                </a:solidFill>
              </a:rPr>
              <a:t>Possible Overall slippage by </a:t>
            </a:r>
            <a:r>
              <a:rPr lang="en-US" sz="1200" i="1">
                <a:solidFill>
                  <a:srgbClr val="FF0000"/>
                </a:solidFill>
              </a:rPr>
              <a:t>10.5</a:t>
            </a:r>
            <a:r>
              <a:rPr lang="en-US" sz="1400" i="1">
                <a:solidFill>
                  <a:srgbClr val="FF0000"/>
                </a:solidFill>
              </a:rPr>
              <a:t>%</a:t>
            </a:r>
          </a:p>
        </p:txBody>
      </p:sp>
      <p:sp>
        <p:nvSpPr>
          <p:cNvPr id="11" name="Rectangle 10"/>
          <p:cNvSpPr/>
          <p:nvPr/>
        </p:nvSpPr>
        <p:spPr bwMode="auto">
          <a:xfrm>
            <a:off x="6157913" y="3165475"/>
            <a:ext cx="963612" cy="2746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600" i="1" dirty="0">
                <a:solidFill>
                  <a:srgbClr val="FF0000"/>
                </a:solidFill>
              </a:rPr>
              <a:t>5.2%</a:t>
            </a:r>
          </a:p>
        </p:txBody>
      </p:sp>
      <p:sp>
        <p:nvSpPr>
          <p:cNvPr id="12" name="Rectangle 11"/>
          <p:cNvSpPr/>
          <p:nvPr/>
        </p:nvSpPr>
        <p:spPr bwMode="auto">
          <a:xfrm>
            <a:off x="7418388" y="3505200"/>
            <a:ext cx="963612" cy="2746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600" i="1" dirty="0">
                <a:solidFill>
                  <a:srgbClr val="FF0000"/>
                </a:solidFill>
              </a:rPr>
              <a:t>6.04%</a:t>
            </a:r>
          </a:p>
        </p:txBody>
      </p:sp>
      <p:sp>
        <p:nvSpPr>
          <p:cNvPr id="13" name="Rectangle 12"/>
          <p:cNvSpPr/>
          <p:nvPr/>
        </p:nvSpPr>
        <p:spPr bwMode="auto">
          <a:xfrm>
            <a:off x="7037388" y="5510213"/>
            <a:ext cx="506412" cy="22383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400" i="1">
                <a:solidFill>
                  <a:srgbClr val="FF0000"/>
                </a:solidFill>
              </a:rPr>
              <a:t>136</a:t>
            </a:r>
          </a:p>
        </p:txBody>
      </p:sp>
      <p:sp>
        <p:nvSpPr>
          <p:cNvPr id="14" name="Rectangle 13"/>
          <p:cNvSpPr/>
          <p:nvPr/>
        </p:nvSpPr>
        <p:spPr bwMode="auto">
          <a:xfrm>
            <a:off x="7848600" y="5513388"/>
            <a:ext cx="506413" cy="22542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400" i="1">
                <a:solidFill>
                  <a:srgbClr val="FF0000"/>
                </a:solidFill>
              </a:rPr>
              <a:t>203</a:t>
            </a:r>
          </a:p>
        </p:txBody>
      </p:sp>
      <p:graphicFrame>
        <p:nvGraphicFramePr>
          <p:cNvPr id="16" name="Group 18"/>
          <p:cNvGraphicFramePr>
            <a:graphicFrameLocks noGrp="1"/>
          </p:cNvGraphicFramePr>
          <p:nvPr/>
        </p:nvGraphicFramePr>
        <p:xfrm>
          <a:off x="685800" y="5122863"/>
          <a:ext cx="7772400" cy="334962"/>
        </p:xfrm>
        <a:graphic>
          <a:graphicData uri="http://schemas.openxmlformats.org/drawingml/2006/table">
            <a:tbl>
              <a:tblPr/>
              <a:tblGrid>
                <a:gridCol w="1905000"/>
                <a:gridCol w="1600200"/>
                <a:gridCol w="990600"/>
                <a:gridCol w="914400"/>
                <a:gridCol w="838200"/>
                <a:gridCol w="762000"/>
                <a:gridCol w="762000"/>
              </a:tblGrid>
              <a:tr h="3349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Project Estimated</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rPr>
                        <a:t>Size = 100 UCP</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24</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32</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54</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104</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000" b="0" i="0" u="none" strike="noStrike" cap="none" normalizeH="0" baseline="0" smtClean="0">
                          <a:ln>
                            <a:noFill/>
                          </a:ln>
                          <a:solidFill>
                            <a:schemeClr val="tx1"/>
                          </a:solidFill>
                          <a:effectLst/>
                          <a:latin typeface="Trebuchet MS" pitchFamily="34" charset="0"/>
                          <a:cs typeface="Arial" charset="0"/>
                        </a:rPr>
                        <a:t>156</a:t>
                      </a:r>
                      <a:r>
                        <a:rPr kumimoji="0" lang="en-US" sz="1000" b="0" i="0" u="none" strike="noStrike" cap="none" normalizeH="0" baseline="0" smtClean="0">
                          <a:ln>
                            <a:noFill/>
                          </a:ln>
                          <a:solidFill>
                            <a:schemeClr val="tx1"/>
                          </a:solidFill>
                          <a:effectLst/>
                          <a:latin typeface="Trebuchet MS" pitchFamily="34" charset="0"/>
                        </a:rPr>
                        <a:t>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41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553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
                                        </p:tgtEl>
                                        <p:attrNameLst>
                                          <p:attrName>style.visibility</p:attrName>
                                        </p:attrNameLst>
                                      </p:cBhvr>
                                      <p:to>
                                        <p:strVal val="visible"/>
                                      </p:to>
                                    </p:set>
                                    <p:anim calcmode="discrete" valueType="clr">
                                      <p:cBhvr override="childStyle">
                                        <p:cTn id="14"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gtEl>
                                        <p:attrNameLst>
                                          <p:attrName>fillcolor</p:attrName>
                                        </p:attrNameLst>
                                      </p:cBhvr>
                                      <p:tavLst>
                                        <p:tav tm="0">
                                          <p:val>
                                            <p:clrVal>
                                              <a:schemeClr val="accent2"/>
                                            </p:clrVal>
                                          </p:val>
                                        </p:tav>
                                        <p:tav tm="50000">
                                          <p:val>
                                            <p:clrVal>
                                              <a:schemeClr val="hlink"/>
                                            </p:clrVal>
                                          </p:val>
                                        </p:tav>
                                      </p:tavLst>
                                    </p:anim>
                                    <p:set>
                                      <p:cBhvr>
                                        <p:cTn id="16" dur="80"/>
                                        <p:tgtEl>
                                          <p:spTgt spid="1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5541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35538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1"/>
                                        </p:tgtEl>
                                        <p:attrNameLst>
                                          <p:attrName>style.visibility</p:attrName>
                                        </p:attrNameLst>
                                      </p:cBhvr>
                                      <p:to>
                                        <p:strVal val="visible"/>
                                      </p:to>
                                    </p:set>
                                    <p:anim calcmode="discrete" valueType="clr">
                                      <p:cBhvr override="childStyle">
                                        <p:cTn id="28"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1"/>
                                        </p:tgtEl>
                                        <p:attrNameLst>
                                          <p:attrName>fillcolor</p:attrName>
                                        </p:attrNameLst>
                                      </p:cBhvr>
                                      <p:tavLst>
                                        <p:tav tm="0">
                                          <p:val>
                                            <p:clrVal>
                                              <a:schemeClr val="accent2"/>
                                            </p:clrVal>
                                          </p:val>
                                        </p:tav>
                                        <p:tav tm="50000">
                                          <p:val>
                                            <p:clrVal>
                                              <a:schemeClr val="hlink"/>
                                            </p:clrVal>
                                          </p:val>
                                        </p:tav>
                                      </p:tavLst>
                                    </p:anim>
                                    <p:set>
                                      <p:cBhvr>
                                        <p:cTn id="30" dur="80"/>
                                        <p:tgtEl>
                                          <p:spTgt spid="11"/>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12"/>
                                        </p:tgtEl>
                                        <p:attrNameLst>
                                          <p:attrName>style.visibility</p:attrName>
                                        </p:attrNameLst>
                                      </p:cBhvr>
                                      <p:to>
                                        <p:strVal val="visible"/>
                                      </p:to>
                                    </p:set>
                                    <p:anim calcmode="discrete" valueType="clr">
                                      <p:cBhvr override="childStyle">
                                        <p:cTn id="39"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12"/>
                                        </p:tgtEl>
                                        <p:attrNameLst>
                                          <p:attrName>fillcolor</p:attrName>
                                        </p:attrNameLst>
                                      </p:cBhvr>
                                      <p:tavLst>
                                        <p:tav tm="0">
                                          <p:val>
                                            <p:clrVal>
                                              <a:schemeClr val="accent2"/>
                                            </p:clrVal>
                                          </p:val>
                                        </p:tav>
                                        <p:tav tm="50000">
                                          <p:val>
                                            <p:clrVal>
                                              <a:schemeClr val="hlink"/>
                                            </p:clrVal>
                                          </p:val>
                                        </p:tav>
                                      </p:tavLst>
                                    </p:anim>
                                    <p:set>
                                      <p:cBhvr>
                                        <p:cTn id="41" dur="80"/>
                                        <p:tgtEl>
                                          <p:spTgt spid="12"/>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55420"/>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3553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13"/>
                                        </p:tgtEl>
                                        <p:attrNameLst>
                                          <p:attrName>style.visibility</p:attrName>
                                        </p:attrNameLst>
                                      </p:cBhvr>
                                      <p:to>
                                        <p:strVal val="visible"/>
                                      </p:to>
                                    </p:set>
                                    <p:anim calcmode="discrete" valueType="clr">
                                      <p:cBhvr override="childStyle">
                                        <p:cTn id="61"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13"/>
                                        </p:tgtEl>
                                        <p:attrNameLst>
                                          <p:attrName>fillcolor</p:attrName>
                                        </p:attrNameLst>
                                      </p:cBhvr>
                                      <p:tavLst>
                                        <p:tav tm="0">
                                          <p:val>
                                            <p:clrVal>
                                              <a:schemeClr val="accent2"/>
                                            </p:clrVal>
                                          </p:val>
                                        </p:tav>
                                        <p:tav tm="50000">
                                          <p:val>
                                            <p:clrVal>
                                              <a:schemeClr val="hlink"/>
                                            </p:clrVal>
                                          </p:val>
                                        </p:tav>
                                      </p:tavLst>
                                    </p:anim>
                                    <p:set>
                                      <p:cBhvr>
                                        <p:cTn id="63" dur="80"/>
                                        <p:tgtEl>
                                          <p:spTgt spid="13"/>
                                        </p:tgtEl>
                                        <p:attrNameLst>
                                          <p:attrName>fill.type</p:attrName>
                                        </p:attrNameLst>
                                      </p:cBhvr>
                                      <p:to>
                                        <p:strVal val="solid"/>
                                      </p:to>
                                    </p:set>
                                  </p:childTnLst>
                                </p:cTn>
                              </p:par>
                            </p:childTnLst>
                          </p:cTn>
                        </p:par>
                        <p:par>
                          <p:cTn id="64" fill="hold">
                            <p:stCondLst>
                              <p:cond delay="160"/>
                            </p:stCondLst>
                            <p:childTnLst>
                              <p:par>
                                <p:cTn id="65" presetID="27" presetClass="entr" presetSubtype="0" fill="hold" grpId="0" nodeType="afterEffect">
                                  <p:stCondLst>
                                    <p:cond delay="1000"/>
                                  </p:stCondLst>
                                  <p:iterate type="lt">
                                    <p:tmPct val="50000"/>
                                  </p:iterate>
                                  <p:childTnLst>
                                    <p:set>
                                      <p:cBhvr>
                                        <p:cTn id="66" dur="1" fill="hold">
                                          <p:stCondLst>
                                            <p:cond delay="0"/>
                                          </p:stCondLst>
                                        </p:cTn>
                                        <p:tgtEl>
                                          <p:spTgt spid="14"/>
                                        </p:tgtEl>
                                        <p:attrNameLst>
                                          <p:attrName>style.visibility</p:attrName>
                                        </p:attrNameLst>
                                      </p:cBhvr>
                                      <p:to>
                                        <p:strVal val="visible"/>
                                      </p:to>
                                    </p:set>
                                    <p:anim calcmode="discrete" valueType="clr">
                                      <p:cBhvr override="childStyle">
                                        <p:cTn id="6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14"/>
                                        </p:tgtEl>
                                        <p:attrNameLst>
                                          <p:attrName>fillcolor</p:attrName>
                                        </p:attrNameLst>
                                      </p:cBhvr>
                                      <p:tavLst>
                                        <p:tav tm="0">
                                          <p:val>
                                            <p:clrVal>
                                              <a:schemeClr val="accent2"/>
                                            </p:clrVal>
                                          </p:val>
                                        </p:tav>
                                        <p:tav tm="50000">
                                          <p:val>
                                            <p:clrVal>
                                              <a:schemeClr val="hlink"/>
                                            </p:clrVal>
                                          </p:val>
                                        </p:tav>
                                      </p:tavLst>
                                    </p:anim>
                                    <p:set>
                                      <p:cBhvr>
                                        <p:cTn id="69" dur="80"/>
                                        <p:tgtEl>
                                          <p:spTgt spid="14"/>
                                        </p:tgtEl>
                                        <p:attrNameLst>
                                          <p:attrName>fill.type</p:attrName>
                                        </p:attrNameLst>
                                      </p:cBhvr>
                                      <p:to>
                                        <p:strVal val="solid"/>
                                      </p:to>
                                    </p:set>
                                  </p:childTnLst>
                                </p:cTn>
                              </p:par>
                            </p:childTnLst>
                          </p:cTn>
                        </p:par>
                        <p:par>
                          <p:cTn id="70" fill="hold">
                            <p:stCondLst>
                              <p:cond delay="1320"/>
                            </p:stCondLst>
                            <p:childTnLst>
                              <p:par>
                                <p:cTn id="71" presetID="1" presetClass="entr" presetSubtype="0" fill="hold" grpId="0" nodeType="afterEffect">
                                  <p:stCondLst>
                                    <p:cond delay="0"/>
                                  </p:stCondLst>
                                  <p:childTnLst>
                                    <p:set>
                                      <p:cBhvr>
                                        <p:cTn id="72" dur="1" fill="hold">
                                          <p:stCondLst>
                                            <p:cond delay="499"/>
                                          </p:stCondLst>
                                        </p:cTn>
                                        <p:tgtEl>
                                          <p:spTgt spid="355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418" grpId="0" autoUpdateAnimBg="0"/>
      <p:bldP spid="355419" grpId="0" autoUpdateAnimBg="0"/>
      <p:bldP spid="355420" grpId="0" autoUpdateAnimBg="0"/>
      <p:bldP spid="355421" grpId="0" animBg="1" autoUpdateAnimBg="0"/>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a:spLocks noChangeAspect="1"/>
          </p:cNvSpPr>
          <p:nvPr/>
        </p:nvSpPr>
        <p:spPr bwMode="auto">
          <a:xfrm>
            <a:off x="457200" y="4114800"/>
            <a:ext cx="2514600" cy="2438400"/>
          </a:xfrm>
          <a:prstGeom prst="ellipse">
            <a:avLst/>
          </a:prstGeom>
          <a:solidFill>
            <a:schemeClr val="accent5">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sz="1400" dirty="0">
                <a:solidFill>
                  <a:schemeClr val="bg1"/>
                </a:solidFill>
                <a:effectLst>
                  <a:outerShdw blurRad="38100" dist="38100" dir="2700000" algn="tl">
                    <a:srgbClr val="000000">
                      <a:alpha val="43137"/>
                    </a:srgbClr>
                  </a:outerShdw>
                </a:effectLst>
                <a:latin typeface="Calibri" pitchFamily="34" charset="0"/>
              </a:rPr>
              <a:t>GIP</a:t>
            </a:r>
          </a:p>
        </p:txBody>
      </p:sp>
      <p:sp>
        <p:nvSpPr>
          <p:cNvPr id="61" name="Oval 60"/>
          <p:cNvSpPr>
            <a:spLocks noChangeAspect="1"/>
          </p:cNvSpPr>
          <p:nvPr/>
        </p:nvSpPr>
        <p:spPr bwMode="auto">
          <a:xfrm>
            <a:off x="685800" y="4953000"/>
            <a:ext cx="2057400" cy="1371600"/>
          </a:xfrm>
          <a:prstGeom prst="ellipse">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latin typeface="Calibri" pitchFamily="34" charset="0"/>
              </a:rPr>
              <a:t>GIP Activities</a:t>
            </a:r>
          </a:p>
        </p:txBody>
      </p:sp>
      <p:sp>
        <p:nvSpPr>
          <p:cNvPr id="263173"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How are Metrics Defined?</a:t>
            </a:r>
          </a:p>
        </p:txBody>
      </p:sp>
      <p:sp>
        <p:nvSpPr>
          <p:cNvPr id="24" name="Oval 23"/>
          <p:cNvSpPr>
            <a:spLocks noChangeAspect="1"/>
          </p:cNvSpPr>
          <p:nvPr/>
        </p:nvSpPr>
        <p:spPr bwMode="auto">
          <a:xfrm>
            <a:off x="457200" y="1066800"/>
            <a:ext cx="2514600" cy="2438400"/>
          </a:xfrm>
          <a:prstGeom prst="ellipse">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sz="1400" dirty="0">
                <a:solidFill>
                  <a:schemeClr val="bg1"/>
                </a:solidFill>
                <a:effectLst>
                  <a:outerShdw blurRad="38100" dist="38100" dir="2700000" algn="tl">
                    <a:srgbClr val="000000">
                      <a:alpha val="43137"/>
                    </a:srgbClr>
                  </a:outerShdw>
                </a:effectLst>
                <a:latin typeface="Calibri" pitchFamily="34" charset="0"/>
              </a:rPr>
              <a:t>Virtusa Business Objectives</a:t>
            </a:r>
          </a:p>
        </p:txBody>
      </p:sp>
      <p:sp>
        <p:nvSpPr>
          <p:cNvPr id="25" name="Oval 24"/>
          <p:cNvSpPr>
            <a:spLocks noChangeAspect="1"/>
          </p:cNvSpPr>
          <p:nvPr/>
        </p:nvSpPr>
        <p:spPr bwMode="auto">
          <a:xfrm>
            <a:off x="685800" y="2133600"/>
            <a:ext cx="2057400" cy="1084976"/>
          </a:xfrm>
          <a:prstGeom prst="ellipse">
            <a:avLst/>
          </a:prstGeom>
          <a:solidFill>
            <a:srgbClr val="A06EBE"/>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100" dirty="0">
                <a:solidFill>
                  <a:schemeClr val="bg1">
                    <a:lumMod val="95000"/>
                  </a:schemeClr>
                </a:solidFill>
                <a:latin typeface="Calibri" pitchFamily="34" charset="0"/>
              </a:rPr>
              <a:t>Subset of Objectives</a:t>
            </a:r>
            <a:br>
              <a:rPr lang="en-US" sz="1100" dirty="0">
                <a:solidFill>
                  <a:schemeClr val="bg1">
                    <a:lumMod val="95000"/>
                  </a:schemeClr>
                </a:solidFill>
                <a:latin typeface="Calibri" pitchFamily="34" charset="0"/>
              </a:rPr>
            </a:br>
            <a:r>
              <a:rPr lang="en-US" sz="1200" dirty="0">
                <a:solidFill>
                  <a:schemeClr val="bg1">
                    <a:lumMod val="95000"/>
                  </a:schemeClr>
                </a:solidFill>
                <a:effectLst>
                  <a:outerShdw blurRad="38100" dist="38100" dir="2700000" algn="tl">
                    <a:srgbClr val="000000">
                      <a:alpha val="43137"/>
                    </a:srgbClr>
                  </a:outerShdw>
                </a:effectLst>
                <a:latin typeface="Calibri" pitchFamily="34" charset="0"/>
              </a:rPr>
              <a:t>Driven / Influenced </a:t>
            </a:r>
            <a:r>
              <a:rPr lang="en-US" sz="1100" dirty="0">
                <a:solidFill>
                  <a:schemeClr val="bg1">
                    <a:lumMod val="95000"/>
                  </a:schemeClr>
                </a:solidFill>
                <a:latin typeface="Calibri" pitchFamily="34" charset="0"/>
              </a:rPr>
              <a:t>by</a:t>
            </a:r>
            <a:r>
              <a:rPr lang="en-US" sz="1200" dirty="0">
                <a:solidFill>
                  <a:schemeClr val="bg1">
                    <a:lumMod val="95000"/>
                  </a:schemeClr>
                </a:solidFill>
                <a:latin typeface="Calibri" pitchFamily="34" charset="0"/>
              </a:rPr>
              <a:t> </a:t>
            </a:r>
            <a:br>
              <a:rPr lang="en-US" sz="1200" dirty="0">
                <a:solidFill>
                  <a:schemeClr val="bg1">
                    <a:lumMod val="95000"/>
                  </a:schemeClr>
                </a:solidFill>
                <a:latin typeface="Calibri" pitchFamily="34" charset="0"/>
              </a:rPr>
            </a:br>
            <a:r>
              <a:rPr lang="en-US" sz="1400" dirty="0">
                <a:solidFill>
                  <a:schemeClr val="bg1">
                    <a:lumMod val="95000"/>
                  </a:schemeClr>
                </a:solidFill>
                <a:effectLst>
                  <a:outerShdw blurRad="38100" dist="38100" dir="2700000" algn="tl">
                    <a:srgbClr val="000000">
                      <a:alpha val="43137"/>
                    </a:srgbClr>
                  </a:outerShdw>
                </a:effectLst>
                <a:latin typeface="Calibri" pitchFamily="34" charset="0"/>
              </a:rPr>
              <a:t>Delivery Process</a:t>
            </a:r>
            <a:endParaRPr lang="en-US" sz="1100" dirty="0">
              <a:solidFill>
                <a:schemeClr val="bg1">
                  <a:lumMod val="95000"/>
                </a:schemeClr>
              </a:solidFill>
              <a:effectLst>
                <a:outerShdw blurRad="38100" dist="38100" dir="2700000" algn="tl">
                  <a:srgbClr val="000000">
                    <a:alpha val="43137"/>
                  </a:srgbClr>
                </a:outerShdw>
              </a:effectLst>
              <a:latin typeface="Calibri" pitchFamily="34" charset="0"/>
            </a:endParaRPr>
          </a:p>
        </p:txBody>
      </p:sp>
      <p:sp>
        <p:nvSpPr>
          <p:cNvPr id="21" name="Oval 20"/>
          <p:cNvSpPr>
            <a:spLocks noChangeAspect="1"/>
          </p:cNvSpPr>
          <p:nvPr/>
        </p:nvSpPr>
        <p:spPr bwMode="auto">
          <a:xfrm>
            <a:off x="990600" y="5486400"/>
            <a:ext cx="1524001" cy="685800"/>
          </a:xfrm>
          <a:prstGeom prst="ellipse">
            <a:avLst/>
          </a:prstGeom>
          <a:solidFill>
            <a:schemeClr val="accent1">
              <a:lumMod val="20000"/>
              <a:lumOff val="80000"/>
            </a:schemeClr>
          </a:solidFill>
          <a:ln>
            <a:headEnd type="none" w="med" len="med"/>
            <a:tailEnd type="none" w="med" len="med"/>
          </a:ln>
          <a:effectLst>
            <a:innerShdw blurRad="114300">
              <a:prstClr val="black"/>
            </a:innerShdw>
          </a:effectLst>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200" dirty="0">
                <a:solidFill>
                  <a:schemeClr val="tx1"/>
                </a:solidFill>
                <a:latin typeface="Calibri" pitchFamily="34" charset="0"/>
              </a:rPr>
              <a:t>Process Performance Measures</a:t>
            </a:r>
          </a:p>
        </p:txBody>
      </p:sp>
      <p:sp>
        <p:nvSpPr>
          <p:cNvPr id="33" name="Right Arrow 32"/>
          <p:cNvSpPr/>
          <p:nvPr/>
        </p:nvSpPr>
        <p:spPr bwMode="auto">
          <a:xfrm>
            <a:off x="3124200" y="5257800"/>
            <a:ext cx="3276600" cy="609600"/>
          </a:xfrm>
          <a:prstGeom prst="rightArrow">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400" dirty="0">
                <a:solidFill>
                  <a:schemeClr val="bg1"/>
                </a:solidFill>
                <a:latin typeface="Calibri" pitchFamily="34" charset="0"/>
              </a:rPr>
              <a:t>Used / Tailored by Projects</a:t>
            </a:r>
          </a:p>
        </p:txBody>
      </p:sp>
      <p:sp>
        <p:nvSpPr>
          <p:cNvPr id="34" name="Rounded Rectangle 33"/>
          <p:cNvSpPr/>
          <p:nvPr/>
        </p:nvSpPr>
        <p:spPr bwMode="auto">
          <a:xfrm>
            <a:off x="6553200" y="5105400"/>
            <a:ext cx="2057400" cy="914400"/>
          </a:xfrm>
          <a:prstGeom prst="round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600" dirty="0">
                <a:solidFill>
                  <a:schemeClr val="bg1"/>
                </a:solidFill>
                <a:latin typeface="Calibri" pitchFamily="34" charset="0"/>
              </a:rPr>
              <a:t>Used to Control Project Performance</a:t>
            </a:r>
          </a:p>
        </p:txBody>
      </p:sp>
      <p:sp>
        <p:nvSpPr>
          <p:cNvPr id="35" name="Rounded Rectangle 34"/>
          <p:cNvSpPr/>
          <p:nvPr/>
        </p:nvSpPr>
        <p:spPr bwMode="auto">
          <a:xfrm>
            <a:off x="6781800" y="1447800"/>
            <a:ext cx="1600200" cy="1524000"/>
          </a:xfrm>
          <a:prstGeom prst="roundRect">
            <a:avLst/>
          </a:prstGeom>
          <a:solidFill>
            <a:schemeClr val="bg2">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600" dirty="0">
                <a:solidFill>
                  <a:schemeClr val="bg1"/>
                </a:solidFill>
                <a:latin typeface="Calibri" pitchFamily="34" charset="0"/>
              </a:rPr>
              <a:t>Derive Process Performance Baselines (PPB)</a:t>
            </a:r>
          </a:p>
        </p:txBody>
      </p:sp>
      <p:sp>
        <p:nvSpPr>
          <p:cNvPr id="37" name="Down Arrow 36"/>
          <p:cNvSpPr/>
          <p:nvPr/>
        </p:nvSpPr>
        <p:spPr bwMode="auto">
          <a:xfrm rot="10800000">
            <a:off x="7315201" y="3048000"/>
            <a:ext cx="533400" cy="1981200"/>
          </a:xfrm>
          <a:prstGeom prst="downArrow">
            <a:avLst/>
          </a:prstGeom>
          <a:solidFill>
            <a:schemeClr val="bg2">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vert" anchor="ctr"/>
          <a:lstStyle/>
          <a:p>
            <a:pPr algn="ctr">
              <a:defRPr/>
            </a:pPr>
            <a:r>
              <a:rPr lang="en-US" sz="1200" dirty="0">
                <a:solidFill>
                  <a:schemeClr val="bg1"/>
                </a:solidFill>
                <a:latin typeface="Calibri" pitchFamily="34" charset="0"/>
              </a:rPr>
              <a:t>Submit Data to OCM Group</a:t>
            </a:r>
          </a:p>
        </p:txBody>
      </p:sp>
      <p:sp>
        <p:nvSpPr>
          <p:cNvPr id="38" name="Rounded Rectangle 37"/>
          <p:cNvSpPr/>
          <p:nvPr/>
        </p:nvSpPr>
        <p:spPr bwMode="auto">
          <a:xfrm>
            <a:off x="4191000" y="3810000"/>
            <a:ext cx="1752600" cy="457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dirty="0">
                <a:solidFill>
                  <a:schemeClr val="bg1"/>
                </a:solidFill>
                <a:latin typeface="Calibri" pitchFamily="34" charset="0"/>
              </a:rPr>
              <a:t>Reset Org Process Performance Goals</a:t>
            </a:r>
          </a:p>
        </p:txBody>
      </p:sp>
      <p:sp>
        <p:nvSpPr>
          <p:cNvPr id="39" name="Rounded Rectangle 38"/>
          <p:cNvSpPr/>
          <p:nvPr/>
        </p:nvSpPr>
        <p:spPr bwMode="auto">
          <a:xfrm>
            <a:off x="4419600" y="4572000"/>
            <a:ext cx="1524000" cy="457200"/>
          </a:xfrm>
          <a:prstGeom prst="roundRect">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dirty="0">
                <a:solidFill>
                  <a:schemeClr val="bg1"/>
                </a:solidFill>
                <a:latin typeface="Calibri" pitchFamily="34" charset="0"/>
              </a:rPr>
              <a:t>Develop</a:t>
            </a:r>
            <a:br>
              <a:rPr lang="en-US" sz="1200" dirty="0">
                <a:solidFill>
                  <a:schemeClr val="bg1"/>
                </a:solidFill>
                <a:latin typeface="Calibri" pitchFamily="34" charset="0"/>
              </a:rPr>
            </a:br>
            <a:r>
              <a:rPr lang="en-US" sz="1200" dirty="0">
                <a:solidFill>
                  <a:schemeClr val="bg1"/>
                </a:solidFill>
                <a:latin typeface="Calibri" pitchFamily="34" charset="0"/>
              </a:rPr>
              <a:t>Forecast Models</a:t>
            </a:r>
          </a:p>
        </p:txBody>
      </p:sp>
      <p:sp>
        <p:nvSpPr>
          <p:cNvPr id="40" name="Rounded Rectangle 39"/>
          <p:cNvSpPr/>
          <p:nvPr/>
        </p:nvSpPr>
        <p:spPr bwMode="auto">
          <a:xfrm>
            <a:off x="3962400" y="3048000"/>
            <a:ext cx="1981200" cy="457200"/>
          </a:xfrm>
          <a:prstGeom prst="roundRect">
            <a:avLst/>
          </a:prstGeom>
          <a:solidFill>
            <a:schemeClr val="accent1">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dirty="0">
                <a:solidFill>
                  <a:schemeClr val="bg1"/>
                </a:solidFill>
                <a:latin typeface="Calibri" pitchFamily="34" charset="0"/>
              </a:rPr>
              <a:t>Identify </a:t>
            </a:r>
            <a:r>
              <a:rPr lang="en-US" sz="1200" i="1" dirty="0">
                <a:solidFill>
                  <a:schemeClr val="bg1"/>
                </a:solidFill>
                <a:latin typeface="Calibri" pitchFamily="34" charset="0"/>
              </a:rPr>
              <a:t>&amp; Implement Process Improvements</a:t>
            </a:r>
            <a:endParaRPr lang="en-US" sz="1200" dirty="0">
              <a:solidFill>
                <a:schemeClr val="bg1"/>
              </a:solidFill>
              <a:latin typeface="Calibri" pitchFamily="34" charset="0"/>
            </a:endParaRPr>
          </a:p>
        </p:txBody>
      </p:sp>
      <p:sp>
        <p:nvSpPr>
          <p:cNvPr id="53" name="Left Arrow 52"/>
          <p:cNvSpPr/>
          <p:nvPr/>
        </p:nvSpPr>
        <p:spPr bwMode="auto">
          <a:xfrm>
            <a:off x="2980592" y="1572768"/>
            <a:ext cx="3657600" cy="484632"/>
          </a:xfrm>
          <a:prstGeom prst="leftArrow">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400" b="1" dirty="0">
                <a:solidFill>
                  <a:schemeClr val="bg1"/>
                </a:solidFill>
                <a:latin typeface="Calibri" pitchFamily="34" charset="0"/>
              </a:rPr>
              <a:t>Evaluate BO Accomplishment</a:t>
            </a:r>
          </a:p>
        </p:txBody>
      </p:sp>
      <p:sp>
        <p:nvSpPr>
          <p:cNvPr id="54" name="Rounded Rectangle 53"/>
          <p:cNvSpPr/>
          <p:nvPr/>
        </p:nvSpPr>
        <p:spPr bwMode="auto">
          <a:xfrm>
            <a:off x="3657600" y="2362200"/>
            <a:ext cx="2286000" cy="457200"/>
          </a:xfrm>
          <a:prstGeom prst="roundRect">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i="1" dirty="0">
                <a:solidFill>
                  <a:schemeClr val="bg1"/>
                </a:solidFill>
                <a:latin typeface="Calibri" pitchFamily="34" charset="0"/>
              </a:rPr>
              <a:t>Identify Pilot &amp; Implement Process Innovations</a:t>
            </a:r>
            <a:endParaRPr lang="en-US" sz="1200" dirty="0">
              <a:solidFill>
                <a:schemeClr val="bg1"/>
              </a:solidFill>
              <a:latin typeface="Calibri" pitchFamily="34" charset="0"/>
            </a:endParaRPr>
          </a:p>
        </p:txBody>
      </p:sp>
      <p:sp>
        <p:nvSpPr>
          <p:cNvPr id="59" name="Down Arrow 58"/>
          <p:cNvSpPr/>
          <p:nvPr/>
        </p:nvSpPr>
        <p:spPr bwMode="auto">
          <a:xfrm>
            <a:off x="1600200" y="3581400"/>
            <a:ext cx="228600" cy="457200"/>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62" name="Left Arrow 61"/>
          <p:cNvSpPr/>
          <p:nvPr/>
        </p:nvSpPr>
        <p:spPr bwMode="auto">
          <a:xfrm rot="18300000">
            <a:off x="2195862" y="3533466"/>
            <a:ext cx="1844165" cy="91440"/>
          </a:xfrm>
          <a:prstGeom prst="leftArrow">
            <a:avLst>
              <a:gd name="adj1" fmla="val 45229"/>
              <a:gd name="adj2" fmla="val 170611"/>
            </a:avLst>
          </a:prstGeom>
          <a:solidFill>
            <a:schemeClr val="accent6">
              <a:lumMod val="50000"/>
            </a:schemeClr>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66" name="Left Arrow 65"/>
          <p:cNvSpPr/>
          <p:nvPr/>
        </p:nvSpPr>
        <p:spPr bwMode="auto">
          <a:xfrm rot="19102608">
            <a:off x="2594453" y="3991352"/>
            <a:ext cx="1508760" cy="91440"/>
          </a:xfrm>
          <a:prstGeom prst="leftArrow">
            <a:avLst>
              <a:gd name="adj1" fmla="val 45229"/>
              <a:gd name="adj2" fmla="val 170611"/>
            </a:avLst>
          </a:prstGeom>
          <a:solidFill>
            <a:schemeClr val="accent1">
              <a:lumMod val="75000"/>
            </a:schemeClr>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67" name="Left Arrow 66"/>
          <p:cNvSpPr/>
          <p:nvPr/>
        </p:nvSpPr>
        <p:spPr bwMode="auto">
          <a:xfrm rot="19885803">
            <a:off x="2871111" y="4473677"/>
            <a:ext cx="1291489" cy="91440"/>
          </a:xfrm>
          <a:prstGeom prst="leftArrow">
            <a:avLst>
              <a:gd name="adj1" fmla="val 45229"/>
              <a:gd name="adj2" fmla="val 170611"/>
            </a:avLst>
          </a:prstGeom>
          <a:solidFill>
            <a:schemeClr val="accent1"/>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68" name="Left Arrow 67"/>
          <p:cNvSpPr/>
          <p:nvPr/>
        </p:nvSpPr>
        <p:spPr bwMode="auto">
          <a:xfrm rot="20809812">
            <a:off x="3023313" y="5028903"/>
            <a:ext cx="1345746" cy="91440"/>
          </a:xfrm>
          <a:prstGeom prst="leftArrow">
            <a:avLst>
              <a:gd name="adj1" fmla="val 45229"/>
              <a:gd name="adj2" fmla="val 170611"/>
            </a:avLst>
          </a:prstGeom>
          <a:solidFill>
            <a:srgbClr val="00B0F0"/>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69" name="Left Arrow 68"/>
          <p:cNvSpPr/>
          <p:nvPr/>
        </p:nvSpPr>
        <p:spPr bwMode="auto">
          <a:xfrm rot="19380000">
            <a:off x="5879050" y="2856743"/>
            <a:ext cx="914400" cy="91440"/>
          </a:xfrm>
          <a:prstGeom prst="leftArrow">
            <a:avLst>
              <a:gd name="adj1" fmla="val 45229"/>
              <a:gd name="adj2" fmla="val 170611"/>
            </a:avLst>
          </a:prstGeom>
          <a:solidFill>
            <a:schemeClr val="accent1">
              <a:lumMod val="75000"/>
            </a:schemeClr>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70" name="Left Arrow 69"/>
          <p:cNvSpPr/>
          <p:nvPr/>
        </p:nvSpPr>
        <p:spPr bwMode="auto">
          <a:xfrm rot="18600000">
            <a:off x="5747956" y="3373936"/>
            <a:ext cx="1291489" cy="91440"/>
          </a:xfrm>
          <a:prstGeom prst="leftArrow">
            <a:avLst>
              <a:gd name="adj1" fmla="val 45229"/>
              <a:gd name="adj2" fmla="val 170611"/>
            </a:avLst>
          </a:prstGeom>
          <a:solidFill>
            <a:schemeClr val="accent1"/>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71" name="Left Arrow 70"/>
          <p:cNvSpPr/>
          <p:nvPr/>
        </p:nvSpPr>
        <p:spPr bwMode="auto">
          <a:xfrm rot="20809812">
            <a:off x="5944393" y="2431876"/>
            <a:ext cx="731520" cy="91440"/>
          </a:xfrm>
          <a:prstGeom prst="leftArrow">
            <a:avLst>
              <a:gd name="adj1" fmla="val 45229"/>
              <a:gd name="adj2" fmla="val 170611"/>
            </a:avLst>
          </a:prstGeom>
          <a:solidFill>
            <a:schemeClr val="accent6">
              <a:lumMod val="50000"/>
            </a:schemeClr>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
        <p:nvSpPr>
          <p:cNvPr id="72" name="Left Arrow 71"/>
          <p:cNvSpPr/>
          <p:nvPr/>
        </p:nvSpPr>
        <p:spPr bwMode="auto">
          <a:xfrm rot="17940000">
            <a:off x="5488943" y="3864185"/>
            <a:ext cx="1920240" cy="91440"/>
          </a:xfrm>
          <a:prstGeom prst="leftArrow">
            <a:avLst>
              <a:gd name="adj1" fmla="val 45229"/>
              <a:gd name="adj2" fmla="val 170611"/>
            </a:avLst>
          </a:prstGeom>
          <a:solidFill>
            <a:srgbClr val="00B0F0"/>
          </a:solidFill>
          <a:ln w="12700">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endParaRPr lang="en-US" sz="1400"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60"/>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1000"/>
                                  </p:stCondLst>
                                  <p:childTnLst>
                                    <p:set>
                                      <p:cBhvr>
                                        <p:cTn id="19" dur="1" fill="hold">
                                          <p:stCondLst>
                                            <p:cond delay="0"/>
                                          </p:stCondLst>
                                        </p:cTn>
                                        <p:tgtEl>
                                          <p:spTgt spid="61"/>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nodeType="afterEffect">
                                  <p:stCondLst>
                                    <p:cond delay="100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50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50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50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nodeType="afterEffect">
                                  <p:stCondLst>
                                    <p:cond delay="500"/>
                                  </p:stCondLst>
                                  <p:childTnLst>
                                    <p:set>
                                      <p:cBhvr>
                                        <p:cTn id="61" dur="1" fill="hold">
                                          <p:stCondLst>
                                            <p:cond delay="0"/>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2"/>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50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nodeType="afterEffect">
                                  <p:stCondLst>
                                    <p:cond delay="500"/>
                                  </p:stCondLst>
                                  <p:childTnLst>
                                    <p:set>
                                      <p:cBhvr>
                                        <p:cTn id="75" dur="1" fill="hold">
                                          <p:stCondLst>
                                            <p:cond delay="0"/>
                                          </p:stCondLst>
                                        </p:cTn>
                                        <p:tgtEl>
                                          <p:spTgt spid="66"/>
                                        </p:tgtEl>
                                        <p:attrNameLst>
                                          <p:attrName>style.visibility</p:attrName>
                                        </p:attrNameLst>
                                      </p:cBhvr>
                                      <p:to>
                                        <p:strVal val="visible"/>
                                      </p:to>
                                    </p:set>
                                  </p:childTnLst>
                                </p:cTn>
                              </p:par>
                            </p:childTnLst>
                          </p:cTn>
                        </p:par>
                        <p:par>
                          <p:cTn id="76" fill="hold">
                            <p:stCondLst>
                              <p:cond delay="500"/>
                            </p:stCondLst>
                            <p:childTnLst>
                              <p:par>
                                <p:cTn id="77" presetID="1" presetClass="entr" presetSubtype="0" fill="hold" nodeType="afterEffect">
                                  <p:stCondLst>
                                    <p:cond delay="500"/>
                                  </p:stCondLst>
                                  <p:childTnLst>
                                    <p:set>
                                      <p:cBhvr>
                                        <p:cTn id="78" dur="1" fill="hold">
                                          <p:stCondLst>
                                            <p:cond delay="0"/>
                                          </p:stCondLst>
                                        </p:cTn>
                                        <p:tgtEl>
                                          <p:spTgt spid="67"/>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nodeType="afterEffect">
                                  <p:stCondLst>
                                    <p:cond delay="500"/>
                                  </p:stCondLst>
                                  <p:childTnLst>
                                    <p:set>
                                      <p:cBhvr>
                                        <p:cTn id="81" dur="1" fill="hold">
                                          <p:stCondLst>
                                            <p:cond delay="0"/>
                                          </p:stCondLst>
                                        </p:cTn>
                                        <p:tgtEl>
                                          <p:spTgt spid="6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iterate type="lt">
                                    <p:tmPct val="0"/>
                                  </p:iterate>
                                  <p:childTnLst>
                                    <p:set>
                                      <p:cBhvr>
                                        <p:cTn id="85" dur="1" fill="hold">
                                          <p:stCondLst>
                                            <p:cond delay="0"/>
                                          </p:stCondLst>
                                        </p:cTn>
                                        <p:tgtEl>
                                          <p:spTgt spid="33"/>
                                        </p:tgtEl>
                                        <p:attrNameLst>
                                          <p:attrName>style.visibility</p:attrName>
                                        </p:attrNameLst>
                                      </p:cBhvr>
                                      <p:to>
                                        <p:strVal val="visible"/>
                                      </p:to>
                                    </p:set>
                                    <p:animEffect transition="in" filter="blinds(horizontal)">
                                      <p:cBhvr>
                                        <p:cTn id="8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How are Metrics Defined?</a:t>
            </a:r>
          </a:p>
        </p:txBody>
      </p:sp>
      <p:graphicFrame>
        <p:nvGraphicFramePr>
          <p:cNvPr id="282140" name="Group 540"/>
          <p:cNvGraphicFramePr>
            <a:graphicFrameLocks noGrp="1"/>
          </p:cNvGraphicFramePr>
          <p:nvPr/>
        </p:nvGraphicFramePr>
        <p:xfrm>
          <a:off x="469900" y="1905000"/>
          <a:ext cx="3492500" cy="2247900"/>
        </p:xfrm>
        <a:graphic>
          <a:graphicData uri="http://schemas.openxmlformats.org/drawingml/2006/table">
            <a:tbl>
              <a:tblPr/>
              <a:tblGrid>
                <a:gridCol w="3492500"/>
              </a:tblGrid>
              <a:tr h="24447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1" i="0" u="none" strike="noStrike" cap="none" normalizeH="0" baseline="0" smtClean="0">
                          <a:ln>
                            <a:noFill/>
                          </a:ln>
                          <a:solidFill>
                            <a:schemeClr val="tx1"/>
                          </a:solidFill>
                          <a:effectLst/>
                          <a:latin typeface="Arial" charset="0"/>
                          <a:cs typeface="Arial" charset="0"/>
                        </a:rPr>
                        <a:t>Virtusa Business Goals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Improve Client Delight by 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Profitability increase by x%</a:t>
                      </a:r>
                      <a:endParaRPr kumimoji="0" lang="en-US" sz="1200" b="0" i="0" u="none" strike="noStrike" cap="none" normalizeH="0" baseline="0" smtClean="0">
                        <a:ln>
                          <a:noFill/>
                        </a:ln>
                        <a:solidFill>
                          <a:srgbClr val="969696"/>
                        </a:solidFill>
                        <a:effectLst/>
                        <a:latin typeface="Trebuchet MS" pitchFamily="34"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Pct val="150000"/>
                        <a:buFontTx/>
                        <a:buNone/>
                        <a:tabLst>
                          <a:tab pos="339725" algn="l"/>
                        </a:tabLst>
                      </a:pPr>
                      <a:r>
                        <a:rPr kumimoji="0" lang="en-US" sz="1200" b="0" i="0" u="none" strike="noStrike" cap="none" normalizeH="0" baseline="0" smtClean="0">
                          <a:ln>
                            <a:noFill/>
                          </a:ln>
                          <a:solidFill>
                            <a:srgbClr val="969696"/>
                          </a:solidFill>
                          <a:effectLst/>
                          <a:latin typeface="Trebuchet MS" pitchFamily="34" charset="0"/>
                        </a:rPr>
                        <a:t>Reduce Attrition by 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Revenue growth by x%</a:t>
                      </a:r>
                      <a:endParaRPr kumimoji="0" lang="en-US" sz="1200" b="0" i="0" u="none" strike="noStrike" cap="none" normalizeH="0" baseline="0" smtClean="0">
                        <a:ln>
                          <a:noFill/>
                        </a:ln>
                        <a:solidFill>
                          <a:srgbClr val="969696"/>
                        </a:solidFill>
                        <a:effectLst/>
                        <a:latin typeface="Trebuchet MS" pitchFamily="34"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Improve Quality by x%</a:t>
                      </a:r>
                      <a:endParaRPr kumimoji="0" lang="en-US" sz="1200" b="0" i="0" u="none" strike="noStrike" cap="none" normalizeH="0" baseline="0" smtClean="0">
                        <a:ln>
                          <a:noFill/>
                        </a:ln>
                        <a:solidFill>
                          <a:srgbClr val="969696"/>
                        </a:solidFill>
                        <a:effectLst/>
                        <a:latin typeface="Trebuchet MS" pitchFamily="34"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Increase Productivity by x%</a:t>
                      </a:r>
                      <a:endParaRPr kumimoji="0" lang="en-US" sz="1200" b="0" i="0" u="none" strike="noStrike" cap="none" normalizeH="0" baseline="0" smtClean="0">
                        <a:ln>
                          <a:noFill/>
                        </a:ln>
                        <a:solidFill>
                          <a:srgbClr val="969696"/>
                        </a:solidFill>
                        <a:effectLst/>
                        <a:latin typeface="Trebuchet MS" pitchFamily="34"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270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282130" name="Group 530"/>
          <p:cNvGraphicFramePr>
            <a:graphicFrameLocks noGrp="1"/>
          </p:cNvGraphicFramePr>
          <p:nvPr/>
        </p:nvGraphicFramePr>
        <p:xfrm>
          <a:off x="5964238" y="1447800"/>
          <a:ext cx="2417762" cy="3470275"/>
        </p:xfrm>
        <a:graphic>
          <a:graphicData uri="http://schemas.openxmlformats.org/drawingml/2006/table">
            <a:tbl>
              <a:tblPr/>
              <a:tblGrid>
                <a:gridCol w="2417762"/>
              </a:tblGrid>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Process Metrics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Effort Variance</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Schedule Variance</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OTD Index</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Quality Effort Index</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49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Rework Effort Index</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5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Defect Density</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5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Defect Severity Index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5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cs typeface="Arial" charset="0"/>
                        </a:rPr>
                        <a:t>Size Variance</a:t>
                      </a:r>
                      <a:endParaRPr kumimoji="0" lang="en-US" sz="1200" b="0" i="0" u="none" strike="noStrike" cap="none" normalizeH="0" baseline="0" smtClean="0">
                        <a:ln>
                          <a:noFill/>
                        </a:ln>
                        <a:solidFill>
                          <a:srgbClr val="969696"/>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5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969696"/>
                          </a:solidFill>
                          <a:effectLst/>
                          <a:latin typeface="Trebuchet MS" pitchFamily="34" charset="0"/>
                        </a:rPr>
                        <a:t>Productivity</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2" name="Group 27"/>
          <p:cNvGrpSpPr>
            <a:grpSpLocks/>
          </p:cNvGrpSpPr>
          <p:nvPr/>
        </p:nvGrpSpPr>
        <p:grpSpPr bwMode="auto">
          <a:xfrm>
            <a:off x="3962400" y="3810000"/>
            <a:ext cx="2011363" cy="381000"/>
            <a:chOff x="3962400" y="3810000"/>
            <a:chExt cx="2011680" cy="381000"/>
          </a:xfrm>
        </p:grpSpPr>
        <p:sp>
          <p:nvSpPr>
            <p:cNvPr id="265277" name="Line 505"/>
            <p:cNvSpPr>
              <a:spLocks noChangeShapeType="1"/>
            </p:cNvSpPr>
            <p:nvPr/>
          </p:nvSpPr>
          <p:spPr bwMode="auto">
            <a:xfrm flipV="1">
              <a:off x="3962400" y="3810000"/>
              <a:ext cx="1981200" cy="76200"/>
            </a:xfrm>
            <a:prstGeom prst="line">
              <a:avLst/>
            </a:prstGeom>
            <a:noFill/>
            <a:ln w="9525">
              <a:solidFill>
                <a:schemeClr val="accent2"/>
              </a:solidFill>
              <a:round/>
              <a:headEnd type="triangle" w="med" len="med"/>
              <a:tailEnd/>
            </a:ln>
          </p:spPr>
          <p:txBody>
            <a:bodyPr/>
            <a:lstStyle/>
            <a:p>
              <a:endParaRPr lang="en-US"/>
            </a:p>
          </p:txBody>
        </p:sp>
        <p:sp>
          <p:nvSpPr>
            <p:cNvPr id="265278" name="Line 506"/>
            <p:cNvSpPr>
              <a:spLocks noChangeShapeType="1"/>
            </p:cNvSpPr>
            <p:nvPr/>
          </p:nvSpPr>
          <p:spPr bwMode="auto">
            <a:xfrm>
              <a:off x="3962400" y="3886200"/>
              <a:ext cx="2011680" cy="304800"/>
            </a:xfrm>
            <a:prstGeom prst="line">
              <a:avLst/>
            </a:prstGeom>
            <a:noFill/>
            <a:ln w="9525">
              <a:solidFill>
                <a:schemeClr val="accent2"/>
              </a:solidFill>
              <a:round/>
              <a:headEnd type="triangle" w="med" len="med"/>
              <a:tailEnd/>
            </a:ln>
          </p:spPr>
          <p:txBody>
            <a:bodyPr/>
            <a:lstStyle/>
            <a:p>
              <a:endParaRPr lang="en-US"/>
            </a:p>
          </p:txBody>
        </p:sp>
      </p:grpSp>
      <p:grpSp>
        <p:nvGrpSpPr>
          <p:cNvPr id="3" name="Group 28"/>
          <p:cNvGrpSpPr>
            <a:grpSpLocks/>
          </p:cNvGrpSpPr>
          <p:nvPr/>
        </p:nvGrpSpPr>
        <p:grpSpPr bwMode="auto">
          <a:xfrm>
            <a:off x="3962400" y="1981200"/>
            <a:ext cx="2011363" cy="2895600"/>
            <a:chOff x="3962400" y="1981200"/>
            <a:chExt cx="2011680" cy="2895600"/>
          </a:xfrm>
        </p:grpSpPr>
        <p:sp>
          <p:nvSpPr>
            <p:cNvPr id="265272" name="Line 512"/>
            <p:cNvSpPr>
              <a:spLocks noChangeShapeType="1"/>
            </p:cNvSpPr>
            <p:nvPr/>
          </p:nvSpPr>
          <p:spPr bwMode="auto">
            <a:xfrm flipV="1">
              <a:off x="3962400" y="1981200"/>
              <a:ext cx="2011680" cy="2286000"/>
            </a:xfrm>
            <a:prstGeom prst="line">
              <a:avLst/>
            </a:prstGeom>
            <a:noFill/>
            <a:ln w="9525">
              <a:solidFill>
                <a:srgbClr val="FF0000"/>
              </a:solidFill>
              <a:round/>
              <a:headEnd type="triangle" w="med" len="med"/>
              <a:tailEnd/>
            </a:ln>
          </p:spPr>
          <p:txBody>
            <a:bodyPr/>
            <a:lstStyle/>
            <a:p>
              <a:endParaRPr lang="en-US"/>
            </a:p>
          </p:txBody>
        </p:sp>
        <p:sp>
          <p:nvSpPr>
            <p:cNvPr id="265273" name="Line 513"/>
            <p:cNvSpPr>
              <a:spLocks noChangeShapeType="1"/>
            </p:cNvSpPr>
            <p:nvPr/>
          </p:nvSpPr>
          <p:spPr bwMode="auto">
            <a:xfrm flipV="1">
              <a:off x="3962400" y="3124200"/>
              <a:ext cx="2011680" cy="1143000"/>
            </a:xfrm>
            <a:prstGeom prst="line">
              <a:avLst/>
            </a:prstGeom>
            <a:noFill/>
            <a:ln w="9525">
              <a:solidFill>
                <a:srgbClr val="FF0000"/>
              </a:solidFill>
              <a:round/>
              <a:headEnd type="triangle" w="med" len="med"/>
              <a:tailEnd/>
            </a:ln>
          </p:spPr>
          <p:txBody>
            <a:bodyPr/>
            <a:lstStyle/>
            <a:p>
              <a:endParaRPr lang="en-US"/>
            </a:p>
          </p:txBody>
        </p:sp>
        <p:sp>
          <p:nvSpPr>
            <p:cNvPr id="265274" name="Line 514"/>
            <p:cNvSpPr>
              <a:spLocks noChangeShapeType="1"/>
            </p:cNvSpPr>
            <p:nvPr/>
          </p:nvSpPr>
          <p:spPr bwMode="auto">
            <a:xfrm>
              <a:off x="3962400" y="4267200"/>
              <a:ext cx="2011680" cy="609600"/>
            </a:xfrm>
            <a:prstGeom prst="line">
              <a:avLst/>
            </a:prstGeom>
            <a:noFill/>
            <a:ln w="9525">
              <a:solidFill>
                <a:srgbClr val="FF0000"/>
              </a:solidFill>
              <a:round/>
              <a:headEnd type="triangle" w="med" len="med"/>
              <a:tailEnd/>
            </a:ln>
          </p:spPr>
          <p:txBody>
            <a:bodyPr/>
            <a:lstStyle/>
            <a:p>
              <a:endParaRPr lang="en-US"/>
            </a:p>
          </p:txBody>
        </p:sp>
        <p:sp>
          <p:nvSpPr>
            <p:cNvPr id="265275" name="Line 517"/>
            <p:cNvSpPr>
              <a:spLocks noChangeShapeType="1"/>
            </p:cNvSpPr>
            <p:nvPr/>
          </p:nvSpPr>
          <p:spPr bwMode="auto">
            <a:xfrm flipV="1">
              <a:off x="3962400" y="3810000"/>
              <a:ext cx="2011680" cy="457200"/>
            </a:xfrm>
            <a:prstGeom prst="line">
              <a:avLst/>
            </a:prstGeom>
            <a:noFill/>
            <a:ln w="9525">
              <a:solidFill>
                <a:srgbClr val="FF0000"/>
              </a:solidFill>
              <a:round/>
              <a:headEnd type="triangle" w="med" len="med"/>
              <a:tailEnd/>
            </a:ln>
          </p:spPr>
          <p:txBody>
            <a:bodyPr/>
            <a:lstStyle/>
            <a:p>
              <a:endParaRPr lang="en-US"/>
            </a:p>
          </p:txBody>
        </p:sp>
        <p:sp>
          <p:nvSpPr>
            <p:cNvPr id="265276" name="Line 520"/>
            <p:cNvSpPr>
              <a:spLocks noChangeShapeType="1"/>
            </p:cNvSpPr>
            <p:nvPr/>
          </p:nvSpPr>
          <p:spPr bwMode="auto">
            <a:xfrm flipV="1">
              <a:off x="3962400" y="3505200"/>
              <a:ext cx="2011680" cy="762000"/>
            </a:xfrm>
            <a:prstGeom prst="line">
              <a:avLst/>
            </a:prstGeom>
            <a:noFill/>
            <a:ln w="9525">
              <a:solidFill>
                <a:srgbClr val="FF0000"/>
              </a:solidFill>
              <a:round/>
              <a:headEnd type="triangle" w="med" len="med"/>
              <a:tailEnd/>
            </a:ln>
          </p:spPr>
          <p:txBody>
            <a:bodyPr/>
            <a:lstStyle/>
            <a:p>
              <a:endParaRPr lang="en-US"/>
            </a:p>
          </p:txBody>
        </p:sp>
      </p:grpSp>
      <p:grpSp>
        <p:nvGrpSpPr>
          <p:cNvPr id="4" name="Group 26"/>
          <p:cNvGrpSpPr>
            <a:grpSpLocks/>
          </p:cNvGrpSpPr>
          <p:nvPr/>
        </p:nvGrpSpPr>
        <p:grpSpPr bwMode="auto">
          <a:xfrm>
            <a:off x="3962400" y="1981200"/>
            <a:ext cx="2011363" cy="2895600"/>
            <a:chOff x="3962400" y="1981200"/>
            <a:chExt cx="2011680" cy="2895600"/>
          </a:xfrm>
        </p:grpSpPr>
        <p:sp>
          <p:nvSpPr>
            <p:cNvPr id="265269" name="Line 507"/>
            <p:cNvSpPr>
              <a:spLocks noChangeShapeType="1"/>
            </p:cNvSpPr>
            <p:nvPr/>
          </p:nvSpPr>
          <p:spPr bwMode="auto">
            <a:xfrm>
              <a:off x="3962400" y="2743200"/>
              <a:ext cx="2011680" cy="1828800"/>
            </a:xfrm>
            <a:prstGeom prst="line">
              <a:avLst/>
            </a:prstGeom>
            <a:noFill/>
            <a:ln w="9525">
              <a:solidFill>
                <a:srgbClr val="FF00FF"/>
              </a:solidFill>
              <a:round/>
              <a:headEnd type="triangle" w="med" len="med"/>
              <a:tailEnd/>
            </a:ln>
          </p:spPr>
          <p:txBody>
            <a:bodyPr/>
            <a:lstStyle/>
            <a:p>
              <a:endParaRPr lang="en-US"/>
            </a:p>
          </p:txBody>
        </p:sp>
        <p:sp>
          <p:nvSpPr>
            <p:cNvPr id="265270" name="Line 507"/>
            <p:cNvSpPr>
              <a:spLocks noChangeShapeType="1"/>
            </p:cNvSpPr>
            <p:nvPr/>
          </p:nvSpPr>
          <p:spPr bwMode="auto">
            <a:xfrm>
              <a:off x="3962400" y="2743200"/>
              <a:ext cx="2011680" cy="2133600"/>
            </a:xfrm>
            <a:prstGeom prst="line">
              <a:avLst/>
            </a:prstGeom>
            <a:noFill/>
            <a:ln w="9525">
              <a:solidFill>
                <a:srgbClr val="FF00FF"/>
              </a:solidFill>
              <a:round/>
              <a:headEnd type="triangle" w="med" len="med"/>
              <a:tailEnd/>
            </a:ln>
          </p:spPr>
          <p:txBody>
            <a:bodyPr/>
            <a:lstStyle/>
            <a:p>
              <a:endParaRPr lang="en-US"/>
            </a:p>
          </p:txBody>
        </p:sp>
        <p:sp>
          <p:nvSpPr>
            <p:cNvPr id="265271" name="Line 507"/>
            <p:cNvSpPr>
              <a:spLocks noChangeShapeType="1"/>
            </p:cNvSpPr>
            <p:nvPr/>
          </p:nvSpPr>
          <p:spPr bwMode="auto">
            <a:xfrm flipV="1">
              <a:off x="3962400" y="1981200"/>
              <a:ext cx="2011680" cy="762000"/>
            </a:xfrm>
            <a:prstGeom prst="line">
              <a:avLst/>
            </a:prstGeom>
            <a:noFill/>
            <a:ln w="9525">
              <a:solidFill>
                <a:srgbClr val="FF00FF"/>
              </a:solidFill>
              <a:round/>
              <a:headEnd type="triangle" w="med" len="med"/>
              <a:tailEnd/>
            </a:ln>
          </p:spPr>
          <p:txBody>
            <a:bodyPr/>
            <a:lstStyle/>
            <a:p>
              <a:endParaRPr lang="en-US"/>
            </a:p>
          </p:txBody>
        </p:sp>
      </p:grpSp>
      <p:grpSp>
        <p:nvGrpSpPr>
          <p:cNvPr id="5" name="Group 20"/>
          <p:cNvGrpSpPr>
            <a:grpSpLocks/>
          </p:cNvGrpSpPr>
          <p:nvPr/>
        </p:nvGrpSpPr>
        <p:grpSpPr bwMode="auto">
          <a:xfrm>
            <a:off x="3962400" y="2362200"/>
            <a:ext cx="2011363" cy="1447800"/>
            <a:chOff x="3962400" y="2362200"/>
            <a:chExt cx="2011680" cy="1447800"/>
          </a:xfrm>
        </p:grpSpPr>
        <p:sp>
          <p:nvSpPr>
            <p:cNvPr id="265266" name="Line 509"/>
            <p:cNvSpPr>
              <a:spLocks noChangeShapeType="1"/>
            </p:cNvSpPr>
            <p:nvPr/>
          </p:nvSpPr>
          <p:spPr bwMode="auto">
            <a:xfrm flipV="1">
              <a:off x="3962400" y="2362200"/>
              <a:ext cx="2011680" cy="76200"/>
            </a:xfrm>
            <a:prstGeom prst="line">
              <a:avLst/>
            </a:prstGeom>
            <a:noFill/>
            <a:ln w="9525">
              <a:solidFill>
                <a:schemeClr val="hlink"/>
              </a:solidFill>
              <a:round/>
              <a:headEnd type="triangle" w="med" len="med"/>
              <a:tailEnd/>
            </a:ln>
          </p:spPr>
          <p:txBody>
            <a:bodyPr/>
            <a:lstStyle/>
            <a:p>
              <a:endParaRPr lang="en-US"/>
            </a:p>
          </p:txBody>
        </p:sp>
        <p:sp>
          <p:nvSpPr>
            <p:cNvPr id="265267" name="Line 511"/>
            <p:cNvSpPr>
              <a:spLocks noChangeShapeType="1"/>
            </p:cNvSpPr>
            <p:nvPr/>
          </p:nvSpPr>
          <p:spPr bwMode="auto">
            <a:xfrm>
              <a:off x="3962400" y="2438400"/>
              <a:ext cx="1981200" cy="304800"/>
            </a:xfrm>
            <a:prstGeom prst="line">
              <a:avLst/>
            </a:prstGeom>
            <a:noFill/>
            <a:ln w="9525">
              <a:solidFill>
                <a:schemeClr val="hlink"/>
              </a:solidFill>
              <a:round/>
              <a:headEnd type="triangle" w="med" len="med"/>
              <a:tailEnd/>
            </a:ln>
          </p:spPr>
          <p:txBody>
            <a:bodyPr/>
            <a:lstStyle/>
            <a:p>
              <a:endParaRPr lang="en-US"/>
            </a:p>
          </p:txBody>
        </p:sp>
        <p:sp>
          <p:nvSpPr>
            <p:cNvPr id="265268" name="Line 511"/>
            <p:cNvSpPr>
              <a:spLocks noChangeShapeType="1"/>
            </p:cNvSpPr>
            <p:nvPr/>
          </p:nvSpPr>
          <p:spPr bwMode="auto">
            <a:xfrm>
              <a:off x="3962400" y="2438400"/>
              <a:ext cx="1981200" cy="1371600"/>
            </a:xfrm>
            <a:prstGeom prst="line">
              <a:avLst/>
            </a:prstGeom>
            <a:noFill/>
            <a:ln w="9525">
              <a:solidFill>
                <a:schemeClr val="hlink"/>
              </a:solidFill>
              <a:round/>
              <a:headEnd type="triangle" w="med" len="me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2"/>
          <p:cNvSpPr>
            <a:spLocks noGrp="1" noChangeArrowheads="1"/>
          </p:cNvSpPr>
          <p:nvPr>
            <p:ph type="title" idx="4294967295"/>
          </p:nvPr>
        </p:nvSpPr>
        <p:spPr>
          <a:xfrm>
            <a:off x="152400" y="152400"/>
            <a:ext cx="8839200" cy="533400"/>
          </a:xfrm>
        </p:spPr>
        <p:txBody>
          <a:bodyPr lIns="0" tIns="0" rIns="0" bIns="0" anchor="b"/>
          <a:lstStyle/>
          <a:p>
            <a:r>
              <a:rPr lang="en-US" sz="3200" smtClean="0"/>
              <a:t>How does the Process Performance improve?</a:t>
            </a:r>
          </a:p>
        </p:txBody>
      </p:sp>
      <p:graphicFrame>
        <p:nvGraphicFramePr>
          <p:cNvPr id="273411" name="Object 2"/>
          <p:cNvGraphicFramePr>
            <a:graphicFrameLocks noChangeAspect="1"/>
          </p:cNvGraphicFramePr>
          <p:nvPr>
            <p:ph idx="4294967295"/>
          </p:nvPr>
        </p:nvGraphicFramePr>
        <p:xfrm>
          <a:off x="76200" y="1371600"/>
          <a:ext cx="8991600" cy="4537075"/>
        </p:xfrm>
        <a:graphic>
          <a:graphicData uri="http://schemas.openxmlformats.org/presentationml/2006/ole">
            <p:oleObj spid="_x0000_s273411" name="Chart" r:id="rId4" imgW="9991649" imgH="5724449" progId="Excel.Sheet.8">
              <p:embed/>
            </p:oleObj>
          </a:graphicData>
        </a:graphic>
      </p:graphicFrame>
      <p:grpSp>
        <p:nvGrpSpPr>
          <p:cNvPr id="273413" name="Group 4"/>
          <p:cNvGrpSpPr>
            <a:grpSpLocks/>
          </p:cNvGrpSpPr>
          <p:nvPr/>
        </p:nvGrpSpPr>
        <p:grpSpPr bwMode="auto">
          <a:xfrm>
            <a:off x="1158875" y="4038600"/>
            <a:ext cx="908050" cy="688975"/>
            <a:chOff x="576" y="2448"/>
            <a:chExt cx="572" cy="434"/>
          </a:xfrm>
        </p:grpSpPr>
        <p:sp>
          <p:nvSpPr>
            <p:cNvPr id="273431" name="Line 5"/>
            <p:cNvSpPr>
              <a:spLocks noChangeShapeType="1"/>
            </p:cNvSpPr>
            <p:nvPr/>
          </p:nvSpPr>
          <p:spPr bwMode="auto">
            <a:xfrm flipH="1" flipV="1">
              <a:off x="864" y="2448"/>
              <a:ext cx="0" cy="240"/>
            </a:xfrm>
            <a:prstGeom prst="line">
              <a:avLst/>
            </a:prstGeom>
            <a:noFill/>
            <a:ln w="9525">
              <a:solidFill>
                <a:schemeClr val="tx1"/>
              </a:solidFill>
              <a:round/>
              <a:headEnd/>
              <a:tailEnd type="triangle" w="med" len="med"/>
            </a:ln>
          </p:spPr>
          <p:txBody>
            <a:bodyPr/>
            <a:lstStyle/>
            <a:p>
              <a:endParaRPr lang="en-US"/>
            </a:p>
          </p:txBody>
        </p:sp>
        <p:sp>
          <p:nvSpPr>
            <p:cNvPr id="273432" name="Text Box 6"/>
            <p:cNvSpPr txBox="1">
              <a:spLocks noChangeArrowheads="1"/>
            </p:cNvSpPr>
            <p:nvPr/>
          </p:nvSpPr>
          <p:spPr bwMode="auto">
            <a:xfrm>
              <a:off x="576" y="2688"/>
              <a:ext cx="572" cy="194"/>
            </a:xfrm>
            <a:prstGeom prst="rect">
              <a:avLst/>
            </a:prstGeom>
            <a:noFill/>
            <a:ln w="9525">
              <a:noFill/>
              <a:miter lim="800000"/>
              <a:headEnd/>
              <a:tailEnd/>
            </a:ln>
          </p:spPr>
          <p:txBody>
            <a:bodyPr wrap="none">
              <a:spAutoFit/>
            </a:bodyPr>
            <a:lstStyle/>
            <a:p>
              <a:pPr algn="ctr"/>
              <a:r>
                <a:rPr lang="en-US" sz="1400" i="1">
                  <a:solidFill>
                    <a:schemeClr val="bg2"/>
                  </a:solidFill>
                </a:rPr>
                <a:t>First PPB</a:t>
              </a:r>
            </a:p>
          </p:txBody>
        </p:sp>
      </p:grpSp>
      <p:grpSp>
        <p:nvGrpSpPr>
          <p:cNvPr id="273414" name="Group 7"/>
          <p:cNvGrpSpPr>
            <a:grpSpLocks/>
          </p:cNvGrpSpPr>
          <p:nvPr/>
        </p:nvGrpSpPr>
        <p:grpSpPr bwMode="auto">
          <a:xfrm>
            <a:off x="2667000" y="2209800"/>
            <a:ext cx="1103313" cy="685800"/>
            <a:chOff x="1680" y="1392"/>
            <a:chExt cx="695" cy="432"/>
          </a:xfrm>
        </p:grpSpPr>
        <p:sp>
          <p:nvSpPr>
            <p:cNvPr id="273429" name="Line 8"/>
            <p:cNvSpPr>
              <a:spLocks noChangeShapeType="1"/>
            </p:cNvSpPr>
            <p:nvPr/>
          </p:nvSpPr>
          <p:spPr bwMode="auto">
            <a:xfrm flipH="1">
              <a:off x="2016" y="1584"/>
              <a:ext cx="0" cy="240"/>
            </a:xfrm>
            <a:prstGeom prst="line">
              <a:avLst/>
            </a:prstGeom>
            <a:noFill/>
            <a:ln w="9525">
              <a:solidFill>
                <a:schemeClr val="tx1"/>
              </a:solidFill>
              <a:round/>
              <a:headEnd/>
              <a:tailEnd type="triangle" w="med" len="med"/>
            </a:ln>
          </p:spPr>
          <p:txBody>
            <a:bodyPr/>
            <a:lstStyle/>
            <a:p>
              <a:endParaRPr lang="en-US"/>
            </a:p>
          </p:txBody>
        </p:sp>
        <p:sp>
          <p:nvSpPr>
            <p:cNvPr id="273430" name="Text Box 9"/>
            <p:cNvSpPr txBox="1">
              <a:spLocks noChangeArrowheads="1"/>
            </p:cNvSpPr>
            <p:nvPr/>
          </p:nvSpPr>
          <p:spPr bwMode="auto">
            <a:xfrm>
              <a:off x="1680" y="1392"/>
              <a:ext cx="695" cy="192"/>
            </a:xfrm>
            <a:prstGeom prst="rect">
              <a:avLst/>
            </a:prstGeom>
            <a:noFill/>
            <a:ln w="9525">
              <a:noFill/>
              <a:miter lim="800000"/>
              <a:headEnd/>
              <a:tailEnd/>
            </a:ln>
          </p:spPr>
          <p:txBody>
            <a:bodyPr wrap="none">
              <a:spAutoFit/>
            </a:bodyPr>
            <a:lstStyle/>
            <a:p>
              <a:pPr algn="ctr"/>
              <a:r>
                <a:rPr lang="en-US" sz="1400" i="1">
                  <a:solidFill>
                    <a:schemeClr val="bg2"/>
                  </a:solidFill>
                </a:rPr>
                <a:t>Second PPB</a:t>
              </a:r>
            </a:p>
          </p:txBody>
        </p:sp>
      </p:grpSp>
      <p:sp>
        <p:nvSpPr>
          <p:cNvPr id="273415" name="Line 10"/>
          <p:cNvSpPr>
            <a:spLocks noChangeShapeType="1"/>
          </p:cNvSpPr>
          <p:nvPr/>
        </p:nvSpPr>
        <p:spPr bwMode="auto">
          <a:xfrm>
            <a:off x="2362200" y="1905000"/>
            <a:ext cx="25400" cy="3276600"/>
          </a:xfrm>
          <a:prstGeom prst="line">
            <a:avLst/>
          </a:prstGeom>
          <a:noFill/>
          <a:ln w="9525">
            <a:solidFill>
              <a:schemeClr val="folHlink"/>
            </a:solidFill>
            <a:prstDash val="dash"/>
            <a:round/>
            <a:headEnd/>
            <a:tailEnd/>
          </a:ln>
        </p:spPr>
        <p:txBody>
          <a:bodyPr/>
          <a:lstStyle/>
          <a:p>
            <a:endParaRPr lang="en-US"/>
          </a:p>
        </p:txBody>
      </p:sp>
      <p:sp>
        <p:nvSpPr>
          <p:cNvPr id="273416" name="Line 11"/>
          <p:cNvSpPr>
            <a:spLocks noChangeShapeType="1"/>
          </p:cNvSpPr>
          <p:nvPr/>
        </p:nvSpPr>
        <p:spPr bwMode="auto">
          <a:xfrm flipH="1">
            <a:off x="4016375" y="1905000"/>
            <a:ext cx="0" cy="3276600"/>
          </a:xfrm>
          <a:prstGeom prst="line">
            <a:avLst/>
          </a:prstGeom>
          <a:noFill/>
          <a:ln w="9525">
            <a:solidFill>
              <a:schemeClr val="folHlink"/>
            </a:solidFill>
            <a:prstDash val="dash"/>
            <a:round/>
            <a:headEnd/>
            <a:tailEnd/>
          </a:ln>
        </p:spPr>
        <p:txBody>
          <a:bodyPr/>
          <a:lstStyle/>
          <a:p>
            <a:endParaRPr lang="en-US"/>
          </a:p>
        </p:txBody>
      </p:sp>
      <p:sp>
        <p:nvSpPr>
          <p:cNvPr id="273417" name="Line 12"/>
          <p:cNvSpPr>
            <a:spLocks noChangeShapeType="1"/>
          </p:cNvSpPr>
          <p:nvPr/>
        </p:nvSpPr>
        <p:spPr bwMode="auto">
          <a:xfrm>
            <a:off x="5638800" y="1905000"/>
            <a:ext cx="0" cy="3276600"/>
          </a:xfrm>
          <a:prstGeom prst="line">
            <a:avLst/>
          </a:prstGeom>
          <a:noFill/>
          <a:ln w="9525">
            <a:solidFill>
              <a:schemeClr val="folHlink"/>
            </a:solidFill>
            <a:prstDash val="dash"/>
            <a:round/>
            <a:headEnd/>
            <a:tailEnd/>
          </a:ln>
        </p:spPr>
        <p:txBody>
          <a:bodyPr/>
          <a:lstStyle/>
          <a:p>
            <a:endParaRPr lang="en-US"/>
          </a:p>
        </p:txBody>
      </p:sp>
      <p:sp>
        <p:nvSpPr>
          <p:cNvPr id="273418" name="Line 13"/>
          <p:cNvSpPr>
            <a:spLocks noChangeShapeType="1"/>
          </p:cNvSpPr>
          <p:nvPr/>
        </p:nvSpPr>
        <p:spPr bwMode="auto">
          <a:xfrm flipH="1">
            <a:off x="7281863" y="1905000"/>
            <a:ext cx="0" cy="3276600"/>
          </a:xfrm>
          <a:prstGeom prst="line">
            <a:avLst/>
          </a:prstGeom>
          <a:noFill/>
          <a:ln w="9525">
            <a:solidFill>
              <a:schemeClr val="folHlink"/>
            </a:solidFill>
            <a:prstDash val="dash"/>
            <a:round/>
            <a:headEnd/>
            <a:tailEnd/>
          </a:ln>
        </p:spPr>
        <p:txBody>
          <a:bodyPr/>
          <a:lstStyle/>
          <a:p>
            <a:endParaRPr lang="en-US"/>
          </a:p>
        </p:txBody>
      </p:sp>
      <p:grpSp>
        <p:nvGrpSpPr>
          <p:cNvPr id="273419" name="Group 14"/>
          <p:cNvGrpSpPr>
            <a:grpSpLocks/>
          </p:cNvGrpSpPr>
          <p:nvPr/>
        </p:nvGrpSpPr>
        <p:grpSpPr bwMode="auto">
          <a:xfrm>
            <a:off x="4191000" y="2743200"/>
            <a:ext cx="962025" cy="685800"/>
            <a:chOff x="1680" y="1392"/>
            <a:chExt cx="606" cy="432"/>
          </a:xfrm>
        </p:grpSpPr>
        <p:sp>
          <p:nvSpPr>
            <p:cNvPr id="273427" name="Line 15"/>
            <p:cNvSpPr>
              <a:spLocks noChangeShapeType="1"/>
            </p:cNvSpPr>
            <p:nvPr/>
          </p:nvSpPr>
          <p:spPr bwMode="auto">
            <a:xfrm flipH="1">
              <a:off x="2016" y="1584"/>
              <a:ext cx="0" cy="240"/>
            </a:xfrm>
            <a:prstGeom prst="line">
              <a:avLst/>
            </a:prstGeom>
            <a:noFill/>
            <a:ln w="9525">
              <a:solidFill>
                <a:schemeClr val="tx1"/>
              </a:solidFill>
              <a:round/>
              <a:headEnd/>
              <a:tailEnd type="triangle" w="med" len="med"/>
            </a:ln>
          </p:spPr>
          <p:txBody>
            <a:bodyPr/>
            <a:lstStyle/>
            <a:p>
              <a:endParaRPr lang="en-US"/>
            </a:p>
          </p:txBody>
        </p:sp>
        <p:sp>
          <p:nvSpPr>
            <p:cNvPr id="273428" name="Text Box 16"/>
            <p:cNvSpPr txBox="1">
              <a:spLocks noChangeArrowheads="1"/>
            </p:cNvSpPr>
            <p:nvPr/>
          </p:nvSpPr>
          <p:spPr bwMode="auto">
            <a:xfrm>
              <a:off x="1680" y="1392"/>
              <a:ext cx="606" cy="192"/>
            </a:xfrm>
            <a:prstGeom prst="rect">
              <a:avLst/>
            </a:prstGeom>
            <a:noFill/>
            <a:ln w="9525">
              <a:noFill/>
              <a:miter lim="800000"/>
              <a:headEnd/>
              <a:tailEnd/>
            </a:ln>
          </p:spPr>
          <p:txBody>
            <a:bodyPr wrap="none">
              <a:spAutoFit/>
            </a:bodyPr>
            <a:lstStyle/>
            <a:p>
              <a:pPr algn="ctr"/>
              <a:r>
                <a:rPr lang="en-US" sz="1400" i="1">
                  <a:solidFill>
                    <a:schemeClr val="bg2"/>
                  </a:solidFill>
                </a:rPr>
                <a:t>Third PPB</a:t>
              </a:r>
            </a:p>
          </p:txBody>
        </p:sp>
      </p:grpSp>
      <p:grpSp>
        <p:nvGrpSpPr>
          <p:cNvPr id="273420" name="Group 17"/>
          <p:cNvGrpSpPr>
            <a:grpSpLocks/>
          </p:cNvGrpSpPr>
          <p:nvPr/>
        </p:nvGrpSpPr>
        <p:grpSpPr bwMode="auto">
          <a:xfrm>
            <a:off x="5867400" y="3124200"/>
            <a:ext cx="1076325" cy="685800"/>
            <a:chOff x="1680" y="1392"/>
            <a:chExt cx="678" cy="432"/>
          </a:xfrm>
        </p:grpSpPr>
        <p:sp>
          <p:nvSpPr>
            <p:cNvPr id="273425" name="Line 18"/>
            <p:cNvSpPr>
              <a:spLocks noChangeShapeType="1"/>
            </p:cNvSpPr>
            <p:nvPr/>
          </p:nvSpPr>
          <p:spPr bwMode="auto">
            <a:xfrm flipH="1">
              <a:off x="2016" y="1584"/>
              <a:ext cx="0" cy="240"/>
            </a:xfrm>
            <a:prstGeom prst="line">
              <a:avLst/>
            </a:prstGeom>
            <a:noFill/>
            <a:ln w="9525">
              <a:solidFill>
                <a:schemeClr val="tx1"/>
              </a:solidFill>
              <a:round/>
              <a:headEnd/>
              <a:tailEnd type="triangle" w="med" len="med"/>
            </a:ln>
          </p:spPr>
          <p:txBody>
            <a:bodyPr/>
            <a:lstStyle/>
            <a:p>
              <a:endParaRPr lang="en-US"/>
            </a:p>
          </p:txBody>
        </p:sp>
        <p:sp>
          <p:nvSpPr>
            <p:cNvPr id="273426" name="Text Box 19"/>
            <p:cNvSpPr txBox="1">
              <a:spLocks noChangeArrowheads="1"/>
            </p:cNvSpPr>
            <p:nvPr/>
          </p:nvSpPr>
          <p:spPr bwMode="auto">
            <a:xfrm>
              <a:off x="1680" y="1392"/>
              <a:ext cx="678" cy="194"/>
            </a:xfrm>
            <a:prstGeom prst="rect">
              <a:avLst/>
            </a:prstGeom>
            <a:noFill/>
            <a:ln w="9525">
              <a:noFill/>
              <a:miter lim="800000"/>
              <a:headEnd/>
              <a:tailEnd/>
            </a:ln>
          </p:spPr>
          <p:txBody>
            <a:bodyPr wrap="none">
              <a:spAutoFit/>
            </a:bodyPr>
            <a:lstStyle/>
            <a:p>
              <a:pPr algn="ctr"/>
              <a:r>
                <a:rPr lang="en-US" sz="1400" i="1">
                  <a:solidFill>
                    <a:schemeClr val="bg2"/>
                  </a:solidFill>
                </a:rPr>
                <a:t>Fourth PPB</a:t>
              </a:r>
            </a:p>
          </p:txBody>
        </p:sp>
      </p:grpSp>
      <p:grpSp>
        <p:nvGrpSpPr>
          <p:cNvPr id="273421" name="Group 20"/>
          <p:cNvGrpSpPr>
            <a:grpSpLocks/>
          </p:cNvGrpSpPr>
          <p:nvPr/>
        </p:nvGrpSpPr>
        <p:grpSpPr bwMode="auto">
          <a:xfrm>
            <a:off x="7620000" y="3429000"/>
            <a:ext cx="985838" cy="685800"/>
            <a:chOff x="1680" y="1392"/>
            <a:chExt cx="621" cy="432"/>
          </a:xfrm>
        </p:grpSpPr>
        <p:sp>
          <p:nvSpPr>
            <p:cNvPr id="273423" name="Line 21"/>
            <p:cNvSpPr>
              <a:spLocks noChangeShapeType="1"/>
            </p:cNvSpPr>
            <p:nvPr/>
          </p:nvSpPr>
          <p:spPr bwMode="auto">
            <a:xfrm flipH="1">
              <a:off x="2016" y="1584"/>
              <a:ext cx="0" cy="240"/>
            </a:xfrm>
            <a:prstGeom prst="line">
              <a:avLst/>
            </a:prstGeom>
            <a:noFill/>
            <a:ln w="9525">
              <a:solidFill>
                <a:schemeClr val="tx1"/>
              </a:solidFill>
              <a:round/>
              <a:headEnd/>
              <a:tailEnd type="triangle" w="med" len="med"/>
            </a:ln>
          </p:spPr>
          <p:txBody>
            <a:bodyPr/>
            <a:lstStyle/>
            <a:p>
              <a:endParaRPr lang="en-US"/>
            </a:p>
          </p:txBody>
        </p:sp>
        <p:sp>
          <p:nvSpPr>
            <p:cNvPr id="273424" name="Text Box 22"/>
            <p:cNvSpPr txBox="1">
              <a:spLocks noChangeArrowheads="1"/>
            </p:cNvSpPr>
            <p:nvPr/>
          </p:nvSpPr>
          <p:spPr bwMode="auto">
            <a:xfrm>
              <a:off x="1680" y="1392"/>
              <a:ext cx="621" cy="194"/>
            </a:xfrm>
            <a:prstGeom prst="rect">
              <a:avLst/>
            </a:prstGeom>
            <a:noFill/>
            <a:ln w="9525">
              <a:noFill/>
              <a:miter lim="800000"/>
              <a:headEnd/>
              <a:tailEnd/>
            </a:ln>
          </p:spPr>
          <p:txBody>
            <a:bodyPr wrap="none">
              <a:spAutoFit/>
            </a:bodyPr>
            <a:lstStyle/>
            <a:p>
              <a:pPr algn="ctr"/>
              <a:r>
                <a:rPr lang="en-US" sz="1400" i="1">
                  <a:solidFill>
                    <a:schemeClr val="bg2"/>
                  </a:solidFill>
                </a:rPr>
                <a:t> Fifth PPB</a:t>
              </a:r>
            </a:p>
          </p:txBody>
        </p:sp>
      </p:grpSp>
      <p:sp>
        <p:nvSpPr>
          <p:cNvPr id="24" name="AutoShape 93">
            <a:hlinkClick r:id="rId5" action="ppaction://hlinksldjump"/>
          </p:cNvPr>
          <p:cNvSpPr>
            <a:spLocks noChangeArrowheads="1"/>
          </p:cNvSpPr>
          <p:nvPr/>
        </p:nvSpPr>
        <p:spPr bwMode="auto">
          <a:xfrm>
            <a:off x="7699375" y="6429375"/>
            <a:ext cx="442913" cy="409575"/>
          </a:xfrm>
          <a:prstGeom prst="leftArrow">
            <a:avLst>
              <a:gd name="adj1" fmla="val 50000"/>
              <a:gd name="adj2" fmla="val 27035"/>
            </a:avLst>
          </a:prstGeom>
          <a:solidFill>
            <a:schemeClr val="accent1"/>
          </a:solidFill>
          <a:ln w="9525">
            <a:solidFill>
              <a:schemeClr val="tx1"/>
            </a:solidFill>
            <a:miter lim="800000"/>
            <a:headEnd/>
            <a:tailEnd/>
          </a:ln>
        </p:spPr>
        <p:txBody>
          <a:bodyPr wrap="none" anchor="ctr"/>
          <a:lstStyle/>
          <a:p>
            <a:pPr algn="ctr">
              <a:defRPr/>
            </a:pPr>
            <a:r>
              <a:rPr lang="en-US" sz="1200" b="1" i="1">
                <a:solidFill>
                  <a:schemeClr val="accent2">
                    <a:lumMod val="20000"/>
                    <a:lumOff val="80000"/>
                  </a:schemeClr>
                </a:solidFill>
              </a:rPr>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ChangeArrowheads="1"/>
          </p:cNvSpPr>
          <p:nvPr>
            <p:ph type="title" idx="4294967295"/>
          </p:nvPr>
        </p:nvSpPr>
        <p:spPr>
          <a:xfrm>
            <a:off x="152400" y="152400"/>
            <a:ext cx="8839200" cy="533400"/>
          </a:xfrm>
        </p:spPr>
        <p:txBody>
          <a:bodyPr lIns="0" tIns="0" rIns="0" bIns="0" anchor="b"/>
          <a:lstStyle/>
          <a:p>
            <a:r>
              <a:rPr lang="en-US" sz="3200" smtClean="0"/>
              <a:t>Understanding Variation</a:t>
            </a:r>
          </a:p>
        </p:txBody>
      </p:sp>
      <p:sp>
        <p:nvSpPr>
          <p:cNvPr id="25" name="Rectangle 3"/>
          <p:cNvSpPr txBox="1">
            <a:spLocks noChangeArrowheads="1"/>
          </p:cNvSpPr>
          <p:nvPr/>
        </p:nvSpPr>
        <p:spPr bwMode="gray">
          <a:xfrm>
            <a:off x="393700" y="1368425"/>
            <a:ext cx="8407400" cy="4432300"/>
          </a:xfrm>
          <a:prstGeom prst="rect">
            <a:avLst/>
          </a:prstGeom>
          <a:noFill/>
          <a:ln w="9525">
            <a:noFill/>
            <a:miter lim="800000"/>
            <a:headEnd/>
            <a:tailEnd/>
          </a:ln>
        </p:spPr>
        <p:txBody>
          <a:bodyPr lIns="0" tIns="0" rIns="0" bIns="0">
            <a:spAutoFit/>
          </a:bodyPr>
          <a:lstStyle/>
          <a:p>
            <a:pPr eaLnBrk="0" hangingPunct="0">
              <a:lnSpc>
                <a:spcPct val="120000"/>
              </a:lnSpc>
              <a:spcBef>
                <a:spcPct val="80000"/>
              </a:spcBef>
              <a:buClr>
                <a:srgbClr val="FA9819"/>
              </a:buClr>
              <a:buSzPct val="120000"/>
              <a:defRPr/>
            </a:pPr>
            <a:r>
              <a:rPr lang="en-US" sz="2000" kern="0" dirty="0">
                <a:latin typeface="+mn-lt"/>
              </a:rPr>
              <a:t>There is no such thing as constancy in real life. There is, however, such a thing as a constant cause system. The results produced by a constant cause system vary, and in fact may vary over a wide band or a narrow band. They vary, but they exhibit an important feature called stability.</a:t>
            </a:r>
          </a:p>
          <a:p>
            <a:pPr eaLnBrk="0" hangingPunct="0">
              <a:lnSpc>
                <a:spcPct val="120000"/>
              </a:lnSpc>
              <a:spcBef>
                <a:spcPct val="80000"/>
              </a:spcBef>
              <a:buClr>
                <a:srgbClr val="FA9819"/>
              </a:buClr>
              <a:buSzPct val="120000"/>
              <a:defRPr/>
            </a:pPr>
            <a:r>
              <a:rPr lang="en-US" sz="2000" kern="0" dirty="0">
                <a:latin typeface="+mn-lt"/>
              </a:rPr>
              <a:t>Why apply the terms constant and stability to a cause system that produces results that vary?</a:t>
            </a:r>
          </a:p>
          <a:p>
            <a:pPr eaLnBrk="0" hangingPunct="0">
              <a:lnSpc>
                <a:spcPct val="120000"/>
              </a:lnSpc>
              <a:spcBef>
                <a:spcPct val="80000"/>
              </a:spcBef>
              <a:buClr>
                <a:srgbClr val="FA9819"/>
              </a:buClr>
              <a:buSzPct val="120000"/>
              <a:defRPr/>
            </a:pPr>
            <a:r>
              <a:rPr lang="en-US" sz="2000" kern="0" dirty="0">
                <a:latin typeface="+mn-lt"/>
              </a:rPr>
              <a:t>Because the same percentage of these varying results continues to fall between any pair of limits hour after hour, day after day, so long as the constant cause system continues to operate.</a:t>
            </a:r>
          </a:p>
          <a:p>
            <a:pPr algn="r" eaLnBrk="0" hangingPunct="0">
              <a:lnSpc>
                <a:spcPct val="120000"/>
              </a:lnSpc>
              <a:spcBef>
                <a:spcPct val="80000"/>
              </a:spcBef>
              <a:buClr>
                <a:srgbClr val="FA9819"/>
              </a:buClr>
              <a:buSzPct val="120000"/>
              <a:defRPr/>
            </a:pPr>
            <a:r>
              <a:rPr lang="en-US" sz="2000" kern="0" dirty="0">
                <a:latin typeface="+mn-lt"/>
              </a:rPr>
              <a:t>- W E Deming</a:t>
            </a:r>
            <a:endParaRPr lang="en-US" sz="12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ChangeArrowheads="1"/>
          </p:cNvSpPr>
          <p:nvPr>
            <p:ph type="title" idx="4294967295"/>
          </p:nvPr>
        </p:nvSpPr>
        <p:spPr>
          <a:xfrm>
            <a:off x="152400" y="152400"/>
            <a:ext cx="8839200" cy="533400"/>
          </a:xfrm>
        </p:spPr>
        <p:txBody>
          <a:bodyPr lIns="0" tIns="0" rIns="0" bIns="0" anchor="b"/>
          <a:lstStyle/>
          <a:p>
            <a:r>
              <a:rPr lang="en-US" sz="3200" smtClean="0"/>
              <a:t>Using Metrics for Analysis</a:t>
            </a:r>
          </a:p>
        </p:txBody>
      </p:sp>
      <p:sp>
        <p:nvSpPr>
          <p:cNvPr id="25" name="Rectangle 3"/>
          <p:cNvSpPr txBox="1">
            <a:spLocks noChangeArrowheads="1"/>
          </p:cNvSpPr>
          <p:nvPr/>
        </p:nvSpPr>
        <p:spPr bwMode="gray">
          <a:xfrm>
            <a:off x="393700" y="1385888"/>
            <a:ext cx="8407400" cy="2708275"/>
          </a:xfrm>
          <a:prstGeom prst="rect">
            <a:avLst/>
          </a:prstGeom>
          <a:noFill/>
          <a:ln w="9525">
            <a:noFill/>
            <a:miter lim="800000"/>
            <a:headEnd/>
            <a:tailEnd/>
          </a:ln>
        </p:spPr>
        <p:txBody>
          <a:bodyPr lIns="0" tIns="0" rIns="0" bIns="0">
            <a:spAutoFit/>
          </a:bodyPr>
          <a:lstStyle/>
          <a:p>
            <a:pPr eaLnBrk="0" hangingPunct="0">
              <a:lnSpc>
                <a:spcPct val="120000"/>
              </a:lnSpc>
              <a:spcBef>
                <a:spcPct val="80000"/>
              </a:spcBef>
              <a:buClr>
                <a:srgbClr val="FA9819"/>
              </a:buClr>
              <a:buSzPct val="120000"/>
              <a:defRPr/>
            </a:pPr>
            <a:r>
              <a:rPr lang="en-US" sz="2000" b="1" kern="0" dirty="0">
                <a:latin typeface="+mn-lt"/>
              </a:rPr>
              <a:t>The purpose of analysis is insight, rather than numbers.</a:t>
            </a:r>
          </a:p>
          <a:p>
            <a:pPr eaLnBrk="0" hangingPunct="0">
              <a:lnSpc>
                <a:spcPct val="120000"/>
              </a:lnSpc>
              <a:spcBef>
                <a:spcPct val="80000"/>
              </a:spcBef>
              <a:buClr>
                <a:srgbClr val="FA9819"/>
              </a:buClr>
              <a:buSzPct val="120000"/>
              <a:defRPr/>
            </a:pPr>
            <a:r>
              <a:rPr lang="en-US" sz="2000" kern="0" dirty="0">
                <a:latin typeface="+mn-lt"/>
              </a:rPr>
              <a:t>Therefore, the best analysis is the simplest analysis which provides the needed insight. Given its simplicity, robustness, sensitivity and versatility, there is no technique which can successfully compete with Shewhart’s control charts.</a:t>
            </a:r>
          </a:p>
          <a:p>
            <a:pPr algn="r" eaLnBrk="0" hangingPunct="0">
              <a:lnSpc>
                <a:spcPct val="120000"/>
              </a:lnSpc>
              <a:spcBef>
                <a:spcPct val="80000"/>
              </a:spcBef>
              <a:buClr>
                <a:srgbClr val="FA9819"/>
              </a:buClr>
              <a:buSzPct val="120000"/>
              <a:defRPr/>
            </a:pPr>
            <a:r>
              <a:rPr lang="en-US" sz="2000" kern="0" dirty="0">
                <a:latin typeface="+mn-lt"/>
              </a:rPr>
              <a:t>- Donald J Wheeler</a:t>
            </a:r>
            <a:endParaRPr lang="en-US" sz="12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ChangeArrowheads="1"/>
          </p:cNvSpPr>
          <p:nvPr>
            <p:ph type="title" idx="4294967295"/>
          </p:nvPr>
        </p:nvSpPr>
        <p:spPr>
          <a:xfrm>
            <a:off x="152400" y="152400"/>
            <a:ext cx="8839200" cy="533400"/>
          </a:xfrm>
        </p:spPr>
        <p:txBody>
          <a:bodyPr lIns="0" tIns="0" rIns="0" bIns="0" anchor="b"/>
          <a:lstStyle/>
          <a:p>
            <a:r>
              <a:rPr lang="en-US" sz="3200" smtClean="0"/>
              <a:t>Using Metrics for Analysis</a:t>
            </a:r>
          </a:p>
        </p:txBody>
      </p:sp>
      <p:sp>
        <p:nvSpPr>
          <p:cNvPr id="25" name="Rectangle 3"/>
          <p:cNvSpPr txBox="1">
            <a:spLocks noChangeArrowheads="1"/>
          </p:cNvSpPr>
          <p:nvPr/>
        </p:nvSpPr>
        <p:spPr bwMode="gray">
          <a:xfrm>
            <a:off x="393700" y="1385888"/>
            <a:ext cx="8407400" cy="1949450"/>
          </a:xfrm>
          <a:prstGeom prst="rect">
            <a:avLst/>
          </a:prstGeom>
          <a:noFill/>
          <a:ln w="9525">
            <a:noFill/>
            <a:miter lim="800000"/>
            <a:headEnd/>
            <a:tailEnd/>
          </a:ln>
        </p:spPr>
        <p:txBody>
          <a:bodyPr lIns="0" tIns="0" rIns="0" bIns="0">
            <a:spAutoFit/>
          </a:bodyPr>
          <a:lstStyle/>
          <a:p>
            <a:pPr eaLnBrk="0" hangingPunct="0">
              <a:lnSpc>
                <a:spcPct val="120000"/>
              </a:lnSpc>
              <a:spcBef>
                <a:spcPct val="80000"/>
              </a:spcBef>
              <a:buClr>
                <a:srgbClr val="FA9819"/>
              </a:buClr>
              <a:buSzPct val="120000"/>
            </a:pPr>
            <a:r>
              <a:rPr lang="en-US" sz="2000" b="1"/>
              <a:t>Metrics can be analyzed at:</a:t>
            </a:r>
          </a:p>
          <a:p>
            <a:pPr eaLnBrk="0" hangingPunct="0">
              <a:lnSpc>
                <a:spcPct val="120000"/>
              </a:lnSpc>
              <a:spcBef>
                <a:spcPct val="80000"/>
              </a:spcBef>
              <a:buClr>
                <a:srgbClr val="FA9819"/>
              </a:buClr>
              <a:buSzPct val="120000"/>
              <a:buFontTx/>
              <a:buChar char="-"/>
            </a:pPr>
            <a:r>
              <a:rPr lang="en-US" sz="2000" b="1"/>
              <a:t> Project Level</a:t>
            </a:r>
          </a:p>
          <a:p>
            <a:pPr eaLnBrk="0" hangingPunct="0">
              <a:lnSpc>
                <a:spcPct val="120000"/>
              </a:lnSpc>
              <a:spcBef>
                <a:spcPct val="80000"/>
              </a:spcBef>
              <a:buClr>
                <a:srgbClr val="FA9819"/>
              </a:buClr>
              <a:buSzPct val="120000"/>
              <a:buFontTx/>
              <a:buChar char="-"/>
            </a:pPr>
            <a:r>
              <a:rPr lang="en-US" sz="2000"/>
              <a:t> Organizational Level</a:t>
            </a:r>
          </a:p>
          <a:p>
            <a:pPr algn="r" eaLnBrk="0" hangingPunct="0">
              <a:lnSpc>
                <a:spcPct val="120000"/>
              </a:lnSpc>
              <a:spcBef>
                <a:spcPct val="80000"/>
              </a:spcBef>
              <a:buClr>
                <a:srgbClr val="FA9819"/>
              </a:buClr>
              <a:buSzPct val="120000"/>
            </a:pPr>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2" name="Rectangle 22"/>
          <p:cNvSpPr>
            <a:spLocks noGrp="1" noChangeArrowheads="1"/>
          </p:cNvSpPr>
          <p:nvPr>
            <p:ph type="title" idx="4294967295"/>
          </p:nvPr>
        </p:nvSpPr>
        <p:spPr/>
        <p:txBody>
          <a:bodyPr/>
          <a:lstStyle/>
          <a:p>
            <a:pPr eaLnBrk="1" hangingPunct="1"/>
            <a:r>
              <a:rPr lang="en-US" smtClean="0"/>
              <a:t>Usage of Metrics - Project Level</a:t>
            </a:r>
          </a:p>
        </p:txBody>
      </p:sp>
      <p:pic>
        <p:nvPicPr>
          <p:cNvPr id="336903" name="Picture 4"/>
          <p:cNvPicPr>
            <a:picLocks noChangeAspect="1" noChangeArrowheads="1"/>
          </p:cNvPicPr>
          <p:nvPr/>
        </p:nvPicPr>
        <p:blipFill>
          <a:blip r:embed="rId4"/>
          <a:srcRect/>
          <a:stretch>
            <a:fillRect/>
          </a:stretch>
        </p:blipFill>
        <p:spPr bwMode="auto">
          <a:xfrm>
            <a:off x="34925" y="890588"/>
            <a:ext cx="5146675" cy="4094162"/>
          </a:xfrm>
          <a:prstGeom prst="rect">
            <a:avLst/>
          </a:prstGeom>
          <a:noFill/>
          <a:ln w="9525">
            <a:solidFill>
              <a:srgbClr val="3333FF"/>
            </a:solidFill>
            <a:miter lim="800000"/>
            <a:headEnd/>
            <a:tailEnd/>
          </a:ln>
        </p:spPr>
      </p:pic>
      <p:graphicFrame>
        <p:nvGraphicFramePr>
          <p:cNvPr id="336900" name="Chart 69"/>
          <p:cNvGraphicFramePr>
            <a:graphicFrameLocks/>
          </p:cNvGraphicFramePr>
          <p:nvPr/>
        </p:nvGraphicFramePr>
        <p:xfrm>
          <a:off x="4267200" y="714375"/>
          <a:ext cx="4876800" cy="2619375"/>
        </p:xfrm>
        <a:graphic>
          <a:graphicData uri="http://schemas.openxmlformats.org/presentationml/2006/ole">
            <p:oleObj spid="_x0000_s336900" name="Chart" r:id="rId5" imgW="0" imgH="0" progId="Excel.Sheet.8">
              <p:embed/>
            </p:oleObj>
          </a:graphicData>
        </a:graphic>
      </p:graphicFrame>
      <p:graphicFrame>
        <p:nvGraphicFramePr>
          <p:cNvPr id="336901" name="Chart 70"/>
          <p:cNvGraphicFramePr>
            <a:graphicFrameLocks/>
          </p:cNvGraphicFramePr>
          <p:nvPr/>
        </p:nvGraphicFramePr>
        <p:xfrm>
          <a:off x="4267200" y="3333750"/>
          <a:ext cx="4876800" cy="2590800"/>
        </p:xfrm>
        <a:graphic>
          <a:graphicData uri="http://schemas.openxmlformats.org/presentationml/2006/ole">
            <p:oleObj spid="_x0000_s336901" name="Chart" r:id="rId6" imgW="0" imgH="0" progId="Excel.Sheet.8">
              <p:embed/>
            </p:oleObj>
          </a:graphicData>
        </a:graphic>
      </p:graphicFrame>
      <p:pic>
        <p:nvPicPr>
          <p:cNvPr id="336904" name="Picture 7"/>
          <p:cNvPicPr>
            <a:picLocks noChangeAspect="1" noChangeArrowheads="1"/>
          </p:cNvPicPr>
          <p:nvPr/>
        </p:nvPicPr>
        <p:blipFill>
          <a:blip r:embed="rId7"/>
          <a:srcRect/>
          <a:stretch>
            <a:fillRect/>
          </a:stretch>
        </p:blipFill>
        <p:spPr bwMode="auto">
          <a:xfrm>
            <a:off x="5221288" y="838200"/>
            <a:ext cx="3922712" cy="4191000"/>
          </a:xfrm>
          <a:prstGeom prst="rect">
            <a:avLst/>
          </a:prstGeom>
          <a:noFill/>
          <a:ln w="9525">
            <a:noFill/>
            <a:miter lim="800000"/>
            <a:headEnd/>
            <a:tailEnd/>
          </a:ln>
        </p:spPr>
      </p:pic>
      <p:sp>
        <p:nvSpPr>
          <p:cNvPr id="57352" name="Content Placeholder 3"/>
          <p:cNvSpPr>
            <a:spLocks/>
          </p:cNvSpPr>
          <p:nvPr/>
        </p:nvSpPr>
        <p:spPr bwMode="auto">
          <a:xfrm>
            <a:off x="990600" y="5105400"/>
            <a:ext cx="3276600" cy="381000"/>
          </a:xfrm>
          <a:prstGeom prst="rect">
            <a:avLst/>
          </a:prstGeom>
          <a:noFill/>
          <a:ln w="9525">
            <a:noFill/>
            <a:miter lim="800000"/>
            <a:headEnd/>
            <a:tailEnd/>
          </a:ln>
        </p:spPr>
        <p:txBody>
          <a:bodyPr/>
          <a:lstStyle/>
          <a:p>
            <a:pPr algn="ctr" eaLnBrk="0" hangingPunct="0">
              <a:spcBef>
                <a:spcPct val="20000"/>
              </a:spcBef>
              <a:buClr>
                <a:srgbClr val="FF9900"/>
              </a:buClr>
              <a:buSzPct val="150000"/>
            </a:pPr>
            <a:r>
              <a:rPr lang="en-US">
                <a:solidFill>
                  <a:srgbClr val="3333FF"/>
                </a:solidFill>
              </a:rPr>
              <a:t>Summary View of QI sheet</a:t>
            </a:r>
          </a:p>
        </p:txBody>
      </p:sp>
      <p:sp>
        <p:nvSpPr>
          <p:cNvPr id="57353" name="Content Placeholder 3"/>
          <p:cNvSpPr>
            <a:spLocks/>
          </p:cNvSpPr>
          <p:nvPr/>
        </p:nvSpPr>
        <p:spPr bwMode="auto">
          <a:xfrm>
            <a:off x="5562600" y="5105400"/>
            <a:ext cx="3276600" cy="381000"/>
          </a:xfrm>
          <a:prstGeom prst="rect">
            <a:avLst/>
          </a:prstGeom>
          <a:noFill/>
          <a:ln w="9525">
            <a:noFill/>
            <a:miter lim="800000"/>
            <a:headEnd/>
            <a:tailEnd/>
          </a:ln>
        </p:spPr>
        <p:txBody>
          <a:bodyPr/>
          <a:lstStyle/>
          <a:p>
            <a:pPr algn="ctr" eaLnBrk="0" hangingPunct="0">
              <a:spcBef>
                <a:spcPct val="20000"/>
              </a:spcBef>
              <a:buClr>
                <a:srgbClr val="FF9900"/>
              </a:buClr>
              <a:buSzPct val="150000"/>
            </a:pPr>
            <a:r>
              <a:rPr lang="en-US">
                <a:solidFill>
                  <a:srgbClr val="3333FF"/>
                </a:solidFill>
              </a:rPr>
              <a:t>XmR Charts in QI Sheet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7352"/>
                                        </p:tgtEl>
                                        <p:attrNameLst>
                                          <p:attrName>style.visibility</p:attrName>
                                        </p:attrNameLst>
                                      </p:cBhvr>
                                      <p:to>
                                        <p:strVal val="visible"/>
                                      </p:to>
                                    </p:set>
                                    <p:animEffect transition="in" filter="blinds(horizontal)">
                                      <p:cBhvr>
                                        <p:cTn id="7" dur="500"/>
                                        <p:tgtEl>
                                          <p:spTgt spid="573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53"/>
                                        </p:tgtEl>
                                        <p:attrNameLst>
                                          <p:attrName>style.visibility</p:attrName>
                                        </p:attrNameLst>
                                      </p:cBhvr>
                                      <p:to>
                                        <p:strVal val="visible"/>
                                      </p:to>
                                    </p:set>
                                    <p:animEffect transition="in" filter="blinds(horizontal)">
                                      <p:cBhvr>
                                        <p:cTn id="10"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0" y="63500"/>
            <a:ext cx="8534400" cy="533400"/>
          </a:xfrm>
          <a:prstGeom prst="rect">
            <a:avLst/>
          </a:prstGeom>
          <a:noFill/>
          <a:ln w="9525">
            <a:noFill/>
            <a:miter lim="800000"/>
            <a:headEnd/>
            <a:tailEnd/>
          </a:ln>
        </p:spPr>
        <p:txBody>
          <a:bodyPr anchor="ctr"/>
          <a:lstStyle/>
          <a:p>
            <a:pPr eaLnBrk="0" hangingPunct="0"/>
            <a:r>
              <a:rPr lang="en-US" sz="2000" b="1">
                <a:solidFill>
                  <a:schemeClr val="bg1"/>
                </a:solidFill>
              </a:rPr>
              <a:t>Root Cause Analysis</a:t>
            </a:r>
          </a:p>
        </p:txBody>
      </p:sp>
      <p:sp>
        <p:nvSpPr>
          <p:cNvPr id="22530" name="Rectangle 49"/>
          <p:cNvSpPr>
            <a:spLocks noChangeArrowheads="1"/>
          </p:cNvSpPr>
          <p:nvPr/>
        </p:nvSpPr>
        <p:spPr bwMode="auto">
          <a:xfrm>
            <a:off x="304800" y="114300"/>
            <a:ext cx="8839200" cy="5461000"/>
          </a:xfrm>
          <a:prstGeom prst="rect">
            <a:avLst/>
          </a:prstGeom>
          <a:noFill/>
          <a:ln w="9525">
            <a:noFill/>
            <a:miter lim="800000"/>
            <a:headEnd/>
            <a:tailEnd/>
          </a:ln>
        </p:spPr>
        <p:txBody>
          <a:bodyPr anchor="ctr">
            <a:spAutoFit/>
          </a:bodyPr>
          <a:lstStyle/>
          <a:p>
            <a:endParaRPr lang="en-US"/>
          </a:p>
          <a:p>
            <a:endParaRPr lang="en-US"/>
          </a:p>
          <a:p>
            <a:endParaRPr lang="en-US"/>
          </a:p>
          <a:p>
            <a:endParaRPr lang="en-US"/>
          </a:p>
          <a:p>
            <a:endParaRPr lang="en-US"/>
          </a:p>
          <a:p>
            <a:endParaRPr lang="en-US"/>
          </a:p>
          <a:p>
            <a:endParaRPr lang="en-US" sz="2000"/>
          </a:p>
          <a:p>
            <a:r>
              <a:rPr lang="en-US" sz="2000"/>
              <a:t>The purpose of the Root Cause Analysis is to capture the possible causes of defects, risks and issues raised during the project execution and analyze them using the Pareto charts and Fishbone diagram techniques, in order to prevent the occurrence of those in future.</a:t>
            </a:r>
            <a:r>
              <a:rPr lang="en-US"/>
              <a:t> </a:t>
            </a:r>
          </a:p>
          <a:p>
            <a:endParaRPr lang="en-US"/>
          </a:p>
          <a:p>
            <a:endParaRPr lang="en-US" u="sng"/>
          </a:p>
          <a:p>
            <a:endParaRPr lang="en-US" u="sng"/>
          </a:p>
          <a:p>
            <a:r>
              <a:rPr lang="en-US" u="sng"/>
              <a:t>RCA Techniques</a:t>
            </a:r>
          </a:p>
          <a:p>
            <a:pPr>
              <a:buFontTx/>
              <a:buChar char="•"/>
            </a:pPr>
            <a:r>
              <a:rPr lang="en-US"/>
              <a:t>Cause and Effect</a:t>
            </a:r>
          </a:p>
          <a:p>
            <a:pPr>
              <a:buFontTx/>
              <a:buChar char="•"/>
            </a:pPr>
            <a:r>
              <a:rPr lang="en-US"/>
              <a:t>Pareto Analysis</a:t>
            </a:r>
          </a:p>
          <a:p>
            <a:endParaRPr lang="en-US" u="sng"/>
          </a:p>
          <a:p>
            <a:pPr>
              <a:buFontTx/>
              <a:buChar char="•"/>
            </a:pPr>
            <a:endParaRPr lang="en-US" u="sn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2"/>
          <p:cNvSpPr>
            <a:spLocks noGrp="1" noChangeArrowheads="1"/>
          </p:cNvSpPr>
          <p:nvPr>
            <p:ph type="title" idx="4294967295"/>
          </p:nvPr>
        </p:nvSpPr>
        <p:spPr/>
        <p:txBody>
          <a:bodyPr/>
          <a:lstStyle/>
          <a:p>
            <a:pPr eaLnBrk="1" hangingPunct="1"/>
            <a:r>
              <a:rPr lang="en-US" smtClean="0"/>
              <a:t>Usage of Metrics - Organization Level</a:t>
            </a:r>
          </a:p>
        </p:txBody>
      </p:sp>
      <p:pic>
        <p:nvPicPr>
          <p:cNvPr id="338946" name="Picture 6"/>
          <p:cNvPicPr>
            <a:picLocks noChangeAspect="1" noChangeArrowheads="1"/>
          </p:cNvPicPr>
          <p:nvPr/>
        </p:nvPicPr>
        <p:blipFill>
          <a:blip r:embed="rId3"/>
          <a:srcRect/>
          <a:stretch>
            <a:fillRect/>
          </a:stretch>
        </p:blipFill>
        <p:spPr bwMode="auto">
          <a:xfrm>
            <a:off x="1752600" y="2209800"/>
            <a:ext cx="4572000" cy="4543425"/>
          </a:xfrm>
          <a:prstGeom prst="rect">
            <a:avLst/>
          </a:prstGeom>
          <a:noFill/>
          <a:ln w="9525">
            <a:noFill/>
            <a:miter lim="800000"/>
            <a:headEnd/>
            <a:tailEnd/>
          </a:ln>
        </p:spPr>
      </p:pic>
      <p:sp>
        <p:nvSpPr>
          <p:cNvPr id="338947" name="Content Placeholder 3"/>
          <p:cNvSpPr>
            <a:spLocks/>
          </p:cNvSpPr>
          <p:nvPr/>
        </p:nvSpPr>
        <p:spPr bwMode="auto">
          <a:xfrm>
            <a:off x="152400" y="960438"/>
            <a:ext cx="8839200" cy="1096962"/>
          </a:xfrm>
          <a:prstGeom prst="rect">
            <a:avLst/>
          </a:prstGeom>
          <a:noFill/>
          <a:ln w="9525">
            <a:noFill/>
            <a:miter lim="800000"/>
            <a:headEnd/>
            <a:tailEnd/>
          </a:ln>
        </p:spPr>
        <p:txBody>
          <a:bodyPr/>
          <a:lstStyle/>
          <a:p>
            <a:pPr marL="342900" indent="-342900" eaLnBrk="0" hangingPunct="0">
              <a:spcBef>
                <a:spcPct val="20000"/>
              </a:spcBef>
              <a:buClr>
                <a:srgbClr val="FF9900"/>
              </a:buClr>
              <a:buSzPct val="150000"/>
              <a:buFontTx/>
              <a:buChar char="•"/>
            </a:pPr>
            <a:r>
              <a:rPr lang="en-US" sz="2000">
                <a:solidFill>
                  <a:srgbClr val="000000"/>
                </a:solidFill>
              </a:rPr>
              <a:t>Analyzing Organizational Process Capability</a:t>
            </a:r>
          </a:p>
          <a:p>
            <a:pPr marL="342900" indent="-342900" eaLnBrk="0" hangingPunct="0">
              <a:spcBef>
                <a:spcPct val="20000"/>
              </a:spcBef>
              <a:buClr>
                <a:srgbClr val="FF9900"/>
              </a:buClr>
              <a:buSzPct val="150000"/>
              <a:buFontTx/>
              <a:buChar char="•"/>
            </a:pPr>
            <a:r>
              <a:rPr lang="en-US" sz="2000">
                <a:solidFill>
                  <a:srgbClr val="000000"/>
                </a:solidFill>
              </a:rPr>
              <a:t>Defining Process Improvements</a:t>
            </a:r>
          </a:p>
          <a:p>
            <a:pPr marL="342900" indent="-342900" eaLnBrk="0" hangingPunct="0">
              <a:spcBef>
                <a:spcPct val="20000"/>
              </a:spcBef>
              <a:buClr>
                <a:srgbClr val="FF9900"/>
              </a:buClr>
              <a:buSzPct val="150000"/>
              <a:buFontTx/>
              <a:buChar char="•"/>
            </a:pPr>
            <a:r>
              <a:rPr lang="en-US" sz="2000">
                <a:solidFill>
                  <a:srgbClr val="000000"/>
                </a:solidFill>
              </a:rPr>
              <a:t>Setting Process Performance Goals for the Projects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2"/>
          <p:cNvSpPr>
            <a:spLocks noGrp="1" noChangeArrowheads="1"/>
          </p:cNvSpPr>
          <p:nvPr>
            <p:ph type="title" idx="4294967295"/>
          </p:nvPr>
        </p:nvSpPr>
        <p:spPr/>
        <p:txBody>
          <a:bodyPr/>
          <a:lstStyle/>
          <a:p>
            <a:pPr eaLnBrk="1" hangingPunct="1"/>
            <a:r>
              <a:rPr lang="en-US" smtClean="0"/>
              <a:t>Data Accuracy and Data integrity</a:t>
            </a:r>
          </a:p>
        </p:txBody>
      </p:sp>
      <p:sp>
        <p:nvSpPr>
          <p:cNvPr id="61443" name="Content Placeholder 3"/>
          <p:cNvSpPr>
            <a:spLocks noGrp="1"/>
          </p:cNvSpPr>
          <p:nvPr>
            <p:ph idx="4294967295"/>
          </p:nvPr>
        </p:nvSpPr>
        <p:spPr bwMode="auto">
          <a:xfrm>
            <a:off x="381000" y="960438"/>
            <a:ext cx="6096000" cy="2849562"/>
          </a:xfrm>
          <a:prstGeom prst="rect">
            <a:avLst/>
          </a:prstGeom>
          <a:solidFill>
            <a:srgbClr val="FFFFFF"/>
          </a:solidFill>
          <a:ln>
            <a:miter lim="800000"/>
            <a:headEnd/>
            <a:tailEnd/>
          </a:ln>
        </p:spPr>
        <p:txBody>
          <a:bodyPr/>
          <a:lstStyle/>
          <a:p>
            <a:r>
              <a:rPr lang="en-US" sz="1600" smtClean="0"/>
              <a:t>What happens if the data is wrong?</a:t>
            </a:r>
          </a:p>
          <a:p>
            <a:pPr marL="800100" lvl="1" indent="-342900">
              <a:buSzPct val="150000"/>
            </a:pPr>
            <a:r>
              <a:rPr lang="en-US" sz="1600" smtClean="0"/>
              <a:t>Garbage in, Garbage Out (GIGO)</a:t>
            </a:r>
          </a:p>
          <a:p>
            <a:pPr marL="800100" lvl="1" indent="-342900">
              <a:buSzPct val="150000"/>
            </a:pPr>
            <a:r>
              <a:rPr lang="en-US" sz="1600" smtClean="0"/>
              <a:t>Wrong Input Data will result in </a:t>
            </a:r>
          </a:p>
          <a:p>
            <a:pPr marL="1257300" lvl="2" indent="-342900"/>
            <a:r>
              <a:rPr lang="en-US" sz="1600" smtClean="0"/>
              <a:t>Wrong Analysis</a:t>
            </a:r>
          </a:p>
          <a:p>
            <a:pPr marL="1257300" lvl="2" indent="-342900"/>
            <a:r>
              <a:rPr lang="en-US" sz="1600" smtClean="0"/>
              <a:t>Wrong Conclusions</a:t>
            </a:r>
          </a:p>
          <a:p>
            <a:pPr marL="1257300" lvl="2" indent="-342900"/>
            <a:r>
              <a:rPr lang="en-US" sz="1600" smtClean="0"/>
              <a:t>Wrong Decisions</a:t>
            </a:r>
          </a:p>
          <a:p>
            <a:pPr marL="1257300" lvl="2" indent="-342900"/>
            <a:r>
              <a:rPr lang="en-US" sz="1600" smtClean="0"/>
              <a:t>Project Off the Track</a:t>
            </a:r>
          </a:p>
          <a:p>
            <a:pPr marL="800100" lvl="1" indent="-342900">
              <a:buSzPct val="150000"/>
            </a:pPr>
            <a:r>
              <a:rPr lang="en-US" sz="1600" smtClean="0"/>
              <a:t>To the extent possible, IMPORT data from the respective sources (Chorus, MPP, etc)</a:t>
            </a:r>
          </a:p>
        </p:txBody>
      </p:sp>
      <p:sp>
        <p:nvSpPr>
          <p:cNvPr id="61448" name="Content Placeholder 3"/>
          <p:cNvSpPr>
            <a:spLocks/>
          </p:cNvSpPr>
          <p:nvPr/>
        </p:nvSpPr>
        <p:spPr bwMode="auto">
          <a:xfrm>
            <a:off x="84138" y="3810000"/>
            <a:ext cx="8907462" cy="2667000"/>
          </a:xfrm>
          <a:prstGeom prst="rect">
            <a:avLst/>
          </a:prstGeom>
          <a:noFill/>
          <a:ln w="9525">
            <a:noFill/>
            <a:miter lim="800000"/>
            <a:headEnd/>
            <a:tailEnd/>
          </a:ln>
        </p:spPr>
        <p:txBody>
          <a:bodyPr/>
          <a:lstStyle/>
          <a:p>
            <a:pPr marL="800100" lvl="1" indent="-342900" eaLnBrk="0" hangingPunct="0">
              <a:lnSpc>
                <a:spcPct val="110000"/>
              </a:lnSpc>
              <a:spcBef>
                <a:spcPct val="20000"/>
              </a:spcBef>
              <a:buClr>
                <a:srgbClr val="FF9900"/>
              </a:buClr>
              <a:buSzPct val="125000"/>
              <a:buFontTx/>
              <a:buChar char="•"/>
            </a:pPr>
            <a:r>
              <a:rPr lang="en-US">
                <a:solidFill>
                  <a:srgbClr val="000000"/>
                </a:solidFill>
              </a:rPr>
              <a:t>Check the data to ensure</a:t>
            </a:r>
          </a:p>
          <a:p>
            <a:pPr marL="1257300" lvl="2" indent="-342900" eaLnBrk="0" hangingPunct="0">
              <a:lnSpc>
                <a:spcPct val="110000"/>
              </a:lnSpc>
              <a:spcBef>
                <a:spcPct val="20000"/>
              </a:spcBef>
              <a:buClr>
                <a:srgbClr val="FF9900"/>
              </a:buClr>
              <a:buFontTx/>
              <a:buChar char="•"/>
            </a:pPr>
            <a:r>
              <a:rPr lang="en-US" sz="1600">
                <a:solidFill>
                  <a:srgbClr val="000000"/>
                </a:solidFill>
              </a:rPr>
              <a:t>Planned effort in QI sheet matches with that of MPP</a:t>
            </a:r>
          </a:p>
          <a:p>
            <a:pPr marL="1257300" lvl="2" indent="-342900" eaLnBrk="0" hangingPunct="0">
              <a:lnSpc>
                <a:spcPct val="110000"/>
              </a:lnSpc>
              <a:spcBef>
                <a:spcPct val="20000"/>
              </a:spcBef>
              <a:buClr>
                <a:srgbClr val="FF9900"/>
              </a:buClr>
              <a:buFontTx/>
              <a:buChar char="•"/>
            </a:pPr>
            <a:r>
              <a:rPr lang="en-US" sz="1600">
                <a:solidFill>
                  <a:srgbClr val="000000"/>
                </a:solidFill>
              </a:rPr>
              <a:t>Actual effort matches with that of Chorus</a:t>
            </a:r>
          </a:p>
          <a:p>
            <a:pPr marL="1257300" lvl="2" indent="-342900" eaLnBrk="0" hangingPunct="0">
              <a:lnSpc>
                <a:spcPct val="110000"/>
              </a:lnSpc>
              <a:spcBef>
                <a:spcPct val="20000"/>
              </a:spcBef>
              <a:buClr>
                <a:srgbClr val="FF9900"/>
              </a:buClr>
              <a:buFontTx/>
              <a:buChar char="•"/>
            </a:pPr>
            <a:r>
              <a:rPr lang="en-US" sz="1600">
                <a:solidFill>
                  <a:srgbClr val="000000"/>
                </a:solidFill>
              </a:rPr>
              <a:t>Milestones met are not more than the number of planned milestones in any week</a:t>
            </a:r>
          </a:p>
          <a:p>
            <a:pPr marL="1257300" lvl="2" indent="-342900" eaLnBrk="0" hangingPunct="0">
              <a:lnSpc>
                <a:spcPct val="110000"/>
              </a:lnSpc>
              <a:spcBef>
                <a:spcPct val="20000"/>
              </a:spcBef>
              <a:buClr>
                <a:srgbClr val="FF9900"/>
              </a:buClr>
              <a:buFontTx/>
              <a:buChar char="•"/>
            </a:pPr>
            <a:r>
              <a:rPr lang="en-US" sz="1600">
                <a:solidFill>
                  <a:srgbClr val="000000"/>
                </a:solidFill>
              </a:rPr>
              <a:t>Review Comments have corresponding review and rework efforts</a:t>
            </a:r>
          </a:p>
          <a:p>
            <a:pPr marL="1257300" lvl="2" indent="-342900" eaLnBrk="0" hangingPunct="0">
              <a:lnSpc>
                <a:spcPct val="110000"/>
              </a:lnSpc>
              <a:spcBef>
                <a:spcPct val="20000"/>
              </a:spcBef>
              <a:buClr>
                <a:srgbClr val="FF9900"/>
              </a:buClr>
              <a:buFontTx/>
              <a:buChar char="•"/>
            </a:pPr>
            <a:r>
              <a:rPr lang="en-US" sz="1600">
                <a:solidFill>
                  <a:srgbClr val="000000"/>
                </a:solidFill>
              </a:rPr>
              <a:t>Test Defects have corresponding testing and rework efforts</a:t>
            </a:r>
          </a:p>
          <a:p>
            <a:pPr marL="1257300" lvl="2" indent="-342900" eaLnBrk="0" hangingPunct="0">
              <a:lnSpc>
                <a:spcPct val="110000"/>
              </a:lnSpc>
              <a:spcBef>
                <a:spcPct val="20000"/>
              </a:spcBef>
              <a:buClr>
                <a:srgbClr val="FF9900"/>
              </a:buClr>
              <a:buFontTx/>
              <a:buChar char="•"/>
            </a:pPr>
            <a:r>
              <a:rPr lang="en-US" sz="1600">
                <a:solidFill>
                  <a:srgbClr val="000000"/>
                </a:solidFill>
              </a:rPr>
              <a:t>Number of QA Test Defects is not greater than number of Remarks</a:t>
            </a:r>
          </a:p>
          <a:p>
            <a:pPr marL="1257300" lvl="2" indent="-342900" eaLnBrk="0" hangingPunct="0">
              <a:lnSpc>
                <a:spcPct val="110000"/>
              </a:lnSpc>
              <a:spcBef>
                <a:spcPct val="20000"/>
              </a:spcBef>
              <a:buClr>
                <a:srgbClr val="FF9900"/>
              </a:buClr>
              <a:buFontTx/>
              <a:buChar char="•"/>
            </a:pPr>
            <a:r>
              <a:rPr lang="en-US" sz="1600">
                <a:solidFill>
                  <a:srgbClr val="000000"/>
                </a:solidFill>
              </a:rPr>
              <a:t>Suggestions, enhancements, clarifications, etc are not brought in to the QI sheet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3">
                                            <p:bg/>
                                          </p:spTgt>
                                        </p:tgtEl>
                                        <p:attrNameLst>
                                          <p:attrName>style.visibility</p:attrName>
                                        </p:attrNameLst>
                                      </p:cBhvr>
                                      <p:to>
                                        <p:strVal val="visible"/>
                                      </p:to>
                                    </p:set>
                                    <p:animEffect transition="in" filter="blinds(horizontal)">
                                      <p:cBhvr>
                                        <p:cTn id="7" dur="500"/>
                                        <p:tgtEl>
                                          <p:spTgt spid="61443">
                                            <p:bg/>
                                          </p:spTgt>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11" dur="500"/>
                                        <p:tgtEl>
                                          <p:spTgt spid="614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6" dur="500"/>
                                        <p:tgtEl>
                                          <p:spTgt spid="614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21" dur="500"/>
                                        <p:tgtEl>
                                          <p:spTgt spid="614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6" dur="500"/>
                                        <p:tgtEl>
                                          <p:spTgt spid="6144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31" dur="500"/>
                                        <p:tgtEl>
                                          <p:spTgt spid="6144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6" dur="500"/>
                                        <p:tgtEl>
                                          <p:spTgt spid="6144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41" dur="500"/>
                                        <p:tgtEl>
                                          <p:spTgt spid="6144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6" dur="500"/>
                                        <p:tgtEl>
                                          <p:spTgt spid="61443">
                                            <p:txEl>
                                              <p:pRg st="7" end="7"/>
                                            </p:txEl>
                                          </p:spTgt>
                                        </p:tgtEl>
                                      </p:cBhvr>
                                    </p:animEffect>
                                  </p:childTnLst>
                                </p:cTn>
                              </p:par>
                            </p:childTnLst>
                          </p:cTn>
                        </p:par>
                        <p:par>
                          <p:cTn id="47" fill="hold">
                            <p:stCondLst>
                              <p:cond delay="500"/>
                            </p:stCondLst>
                            <p:childTnLst>
                              <p:par>
                                <p:cTn id="48" presetID="3" presetClass="entr" presetSubtype="10" fill="hold" grpId="0" nodeType="afterEffect">
                                  <p:stCondLst>
                                    <p:cond delay="1000"/>
                                  </p:stCondLst>
                                  <p:childTnLst>
                                    <p:set>
                                      <p:cBhvr>
                                        <p:cTn id="49" dur="1" fill="hold">
                                          <p:stCondLst>
                                            <p:cond delay="0"/>
                                          </p:stCondLst>
                                        </p:cTn>
                                        <p:tgtEl>
                                          <p:spTgt spid="61448">
                                            <p:txEl>
                                              <p:pRg st="0" end="0"/>
                                            </p:txEl>
                                          </p:spTgt>
                                        </p:tgtEl>
                                        <p:attrNameLst>
                                          <p:attrName>style.visibility</p:attrName>
                                        </p:attrNameLst>
                                      </p:cBhvr>
                                      <p:to>
                                        <p:strVal val="visible"/>
                                      </p:to>
                                    </p:set>
                                    <p:animEffect transition="in" filter="blinds(horizontal)">
                                      <p:cBhvr>
                                        <p:cTn id="50" dur="500"/>
                                        <p:tgtEl>
                                          <p:spTgt spid="61448">
                                            <p:txEl>
                                              <p:pRg st="0" end="0"/>
                                            </p:txEl>
                                          </p:spTgt>
                                        </p:tgtEl>
                                      </p:cBhvr>
                                    </p:animEffect>
                                  </p:childTnLst>
                                </p:cTn>
                              </p:par>
                            </p:childTnLst>
                          </p:cTn>
                        </p:par>
                        <p:par>
                          <p:cTn id="51" fill="hold">
                            <p:stCondLst>
                              <p:cond delay="2000"/>
                            </p:stCondLst>
                            <p:childTnLst>
                              <p:par>
                                <p:cTn id="52" presetID="3" presetClass="entr" presetSubtype="10" fill="hold" grpId="0" nodeType="afterEffect">
                                  <p:stCondLst>
                                    <p:cond delay="1000"/>
                                  </p:stCondLst>
                                  <p:childTnLst>
                                    <p:set>
                                      <p:cBhvr>
                                        <p:cTn id="53" dur="1" fill="hold">
                                          <p:stCondLst>
                                            <p:cond delay="0"/>
                                          </p:stCondLst>
                                        </p:cTn>
                                        <p:tgtEl>
                                          <p:spTgt spid="61448">
                                            <p:txEl>
                                              <p:pRg st="1" end="1"/>
                                            </p:txEl>
                                          </p:spTgt>
                                        </p:tgtEl>
                                        <p:attrNameLst>
                                          <p:attrName>style.visibility</p:attrName>
                                        </p:attrNameLst>
                                      </p:cBhvr>
                                      <p:to>
                                        <p:strVal val="visible"/>
                                      </p:to>
                                    </p:set>
                                    <p:animEffect transition="in" filter="blinds(horizontal)">
                                      <p:cBhvr>
                                        <p:cTn id="54" dur="500"/>
                                        <p:tgtEl>
                                          <p:spTgt spid="61448">
                                            <p:txEl>
                                              <p:pRg st="1" end="1"/>
                                            </p:txEl>
                                          </p:spTgt>
                                        </p:tgtEl>
                                      </p:cBhvr>
                                    </p:animEffect>
                                  </p:childTnLst>
                                </p:cTn>
                              </p:par>
                            </p:childTnLst>
                          </p:cTn>
                        </p:par>
                        <p:par>
                          <p:cTn id="55" fill="hold">
                            <p:stCondLst>
                              <p:cond delay="3500"/>
                            </p:stCondLst>
                            <p:childTnLst>
                              <p:par>
                                <p:cTn id="56" presetID="3" presetClass="entr" presetSubtype="10" fill="hold" grpId="0" nodeType="afterEffect">
                                  <p:stCondLst>
                                    <p:cond delay="1000"/>
                                  </p:stCondLst>
                                  <p:childTnLst>
                                    <p:set>
                                      <p:cBhvr>
                                        <p:cTn id="57" dur="1" fill="hold">
                                          <p:stCondLst>
                                            <p:cond delay="0"/>
                                          </p:stCondLst>
                                        </p:cTn>
                                        <p:tgtEl>
                                          <p:spTgt spid="61448">
                                            <p:txEl>
                                              <p:pRg st="2" end="2"/>
                                            </p:txEl>
                                          </p:spTgt>
                                        </p:tgtEl>
                                        <p:attrNameLst>
                                          <p:attrName>style.visibility</p:attrName>
                                        </p:attrNameLst>
                                      </p:cBhvr>
                                      <p:to>
                                        <p:strVal val="visible"/>
                                      </p:to>
                                    </p:set>
                                    <p:animEffect transition="in" filter="blinds(horizontal)">
                                      <p:cBhvr>
                                        <p:cTn id="58" dur="500"/>
                                        <p:tgtEl>
                                          <p:spTgt spid="61448">
                                            <p:txEl>
                                              <p:pRg st="2" end="2"/>
                                            </p:txEl>
                                          </p:spTgt>
                                        </p:tgtEl>
                                      </p:cBhvr>
                                    </p:animEffect>
                                  </p:childTnLst>
                                </p:cTn>
                              </p:par>
                            </p:childTnLst>
                          </p:cTn>
                        </p:par>
                        <p:par>
                          <p:cTn id="59" fill="hold">
                            <p:stCondLst>
                              <p:cond delay="5000"/>
                            </p:stCondLst>
                            <p:childTnLst>
                              <p:par>
                                <p:cTn id="60" presetID="3" presetClass="entr" presetSubtype="10" fill="hold" grpId="0" nodeType="afterEffect">
                                  <p:stCondLst>
                                    <p:cond delay="1000"/>
                                  </p:stCondLst>
                                  <p:childTnLst>
                                    <p:set>
                                      <p:cBhvr>
                                        <p:cTn id="61" dur="1" fill="hold">
                                          <p:stCondLst>
                                            <p:cond delay="0"/>
                                          </p:stCondLst>
                                        </p:cTn>
                                        <p:tgtEl>
                                          <p:spTgt spid="61448">
                                            <p:txEl>
                                              <p:pRg st="3" end="3"/>
                                            </p:txEl>
                                          </p:spTgt>
                                        </p:tgtEl>
                                        <p:attrNameLst>
                                          <p:attrName>style.visibility</p:attrName>
                                        </p:attrNameLst>
                                      </p:cBhvr>
                                      <p:to>
                                        <p:strVal val="visible"/>
                                      </p:to>
                                    </p:set>
                                    <p:animEffect transition="in" filter="blinds(horizontal)">
                                      <p:cBhvr>
                                        <p:cTn id="62" dur="500"/>
                                        <p:tgtEl>
                                          <p:spTgt spid="61448">
                                            <p:txEl>
                                              <p:pRg st="3" end="3"/>
                                            </p:txEl>
                                          </p:spTgt>
                                        </p:tgtEl>
                                      </p:cBhvr>
                                    </p:animEffect>
                                  </p:childTnLst>
                                </p:cTn>
                              </p:par>
                            </p:childTnLst>
                          </p:cTn>
                        </p:par>
                        <p:par>
                          <p:cTn id="63" fill="hold">
                            <p:stCondLst>
                              <p:cond delay="6500"/>
                            </p:stCondLst>
                            <p:childTnLst>
                              <p:par>
                                <p:cTn id="64" presetID="3" presetClass="entr" presetSubtype="10" fill="hold" grpId="0" nodeType="afterEffect">
                                  <p:stCondLst>
                                    <p:cond delay="1000"/>
                                  </p:stCondLst>
                                  <p:childTnLst>
                                    <p:set>
                                      <p:cBhvr>
                                        <p:cTn id="65" dur="1" fill="hold">
                                          <p:stCondLst>
                                            <p:cond delay="0"/>
                                          </p:stCondLst>
                                        </p:cTn>
                                        <p:tgtEl>
                                          <p:spTgt spid="61448">
                                            <p:txEl>
                                              <p:pRg st="4" end="4"/>
                                            </p:txEl>
                                          </p:spTgt>
                                        </p:tgtEl>
                                        <p:attrNameLst>
                                          <p:attrName>style.visibility</p:attrName>
                                        </p:attrNameLst>
                                      </p:cBhvr>
                                      <p:to>
                                        <p:strVal val="visible"/>
                                      </p:to>
                                    </p:set>
                                    <p:animEffect transition="in" filter="blinds(horizontal)">
                                      <p:cBhvr>
                                        <p:cTn id="66" dur="500"/>
                                        <p:tgtEl>
                                          <p:spTgt spid="61448">
                                            <p:txEl>
                                              <p:pRg st="4" end="4"/>
                                            </p:txEl>
                                          </p:spTgt>
                                        </p:tgtEl>
                                      </p:cBhvr>
                                    </p:animEffect>
                                  </p:childTnLst>
                                </p:cTn>
                              </p:par>
                            </p:childTnLst>
                          </p:cTn>
                        </p:par>
                        <p:par>
                          <p:cTn id="67" fill="hold">
                            <p:stCondLst>
                              <p:cond delay="8000"/>
                            </p:stCondLst>
                            <p:childTnLst>
                              <p:par>
                                <p:cTn id="68" presetID="3" presetClass="entr" presetSubtype="10" fill="hold" grpId="0" nodeType="afterEffect">
                                  <p:stCondLst>
                                    <p:cond delay="1000"/>
                                  </p:stCondLst>
                                  <p:childTnLst>
                                    <p:set>
                                      <p:cBhvr>
                                        <p:cTn id="69" dur="1" fill="hold">
                                          <p:stCondLst>
                                            <p:cond delay="0"/>
                                          </p:stCondLst>
                                        </p:cTn>
                                        <p:tgtEl>
                                          <p:spTgt spid="61448">
                                            <p:txEl>
                                              <p:pRg st="5" end="5"/>
                                            </p:txEl>
                                          </p:spTgt>
                                        </p:tgtEl>
                                        <p:attrNameLst>
                                          <p:attrName>style.visibility</p:attrName>
                                        </p:attrNameLst>
                                      </p:cBhvr>
                                      <p:to>
                                        <p:strVal val="visible"/>
                                      </p:to>
                                    </p:set>
                                    <p:animEffect transition="in" filter="blinds(horizontal)">
                                      <p:cBhvr>
                                        <p:cTn id="70" dur="500"/>
                                        <p:tgtEl>
                                          <p:spTgt spid="61448">
                                            <p:txEl>
                                              <p:pRg st="5" end="5"/>
                                            </p:txEl>
                                          </p:spTgt>
                                        </p:tgtEl>
                                      </p:cBhvr>
                                    </p:animEffect>
                                  </p:childTnLst>
                                </p:cTn>
                              </p:par>
                            </p:childTnLst>
                          </p:cTn>
                        </p:par>
                        <p:par>
                          <p:cTn id="71" fill="hold">
                            <p:stCondLst>
                              <p:cond delay="9500"/>
                            </p:stCondLst>
                            <p:childTnLst>
                              <p:par>
                                <p:cTn id="72" presetID="3" presetClass="entr" presetSubtype="10" fill="hold" grpId="0" nodeType="afterEffect">
                                  <p:stCondLst>
                                    <p:cond delay="1000"/>
                                  </p:stCondLst>
                                  <p:childTnLst>
                                    <p:set>
                                      <p:cBhvr>
                                        <p:cTn id="73" dur="1" fill="hold">
                                          <p:stCondLst>
                                            <p:cond delay="0"/>
                                          </p:stCondLst>
                                        </p:cTn>
                                        <p:tgtEl>
                                          <p:spTgt spid="61448">
                                            <p:txEl>
                                              <p:pRg st="6" end="6"/>
                                            </p:txEl>
                                          </p:spTgt>
                                        </p:tgtEl>
                                        <p:attrNameLst>
                                          <p:attrName>style.visibility</p:attrName>
                                        </p:attrNameLst>
                                      </p:cBhvr>
                                      <p:to>
                                        <p:strVal val="visible"/>
                                      </p:to>
                                    </p:set>
                                    <p:animEffect transition="in" filter="blinds(horizontal)">
                                      <p:cBhvr>
                                        <p:cTn id="74" dur="500"/>
                                        <p:tgtEl>
                                          <p:spTgt spid="61448">
                                            <p:txEl>
                                              <p:pRg st="6" end="6"/>
                                            </p:txEl>
                                          </p:spTgt>
                                        </p:tgtEl>
                                      </p:cBhvr>
                                    </p:animEffect>
                                  </p:childTnLst>
                                </p:cTn>
                              </p:par>
                            </p:childTnLst>
                          </p:cTn>
                        </p:par>
                        <p:par>
                          <p:cTn id="75" fill="hold">
                            <p:stCondLst>
                              <p:cond delay="11000"/>
                            </p:stCondLst>
                            <p:childTnLst>
                              <p:par>
                                <p:cTn id="76" presetID="3" presetClass="entr" presetSubtype="10" fill="hold" grpId="0" nodeType="afterEffect">
                                  <p:stCondLst>
                                    <p:cond delay="1000"/>
                                  </p:stCondLst>
                                  <p:childTnLst>
                                    <p:set>
                                      <p:cBhvr>
                                        <p:cTn id="77" dur="1" fill="hold">
                                          <p:stCondLst>
                                            <p:cond delay="0"/>
                                          </p:stCondLst>
                                        </p:cTn>
                                        <p:tgtEl>
                                          <p:spTgt spid="61448">
                                            <p:txEl>
                                              <p:pRg st="7" end="7"/>
                                            </p:txEl>
                                          </p:spTgt>
                                        </p:tgtEl>
                                        <p:attrNameLst>
                                          <p:attrName>style.visibility</p:attrName>
                                        </p:attrNameLst>
                                      </p:cBhvr>
                                      <p:to>
                                        <p:strVal val="visible"/>
                                      </p:to>
                                    </p:set>
                                    <p:animEffect transition="in" filter="blinds(horizontal)">
                                      <p:cBhvr>
                                        <p:cTn id="78" dur="500"/>
                                        <p:tgtEl>
                                          <p:spTgt spid="614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3" animBg="1" advAuto="1000"/>
      <p:bldP spid="61448" grpId="0" build="p" bldLvl="3" advAuto="100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2"/>
          <p:cNvSpPr>
            <a:spLocks noGrp="1" noChangeArrowheads="1"/>
          </p:cNvSpPr>
          <p:nvPr>
            <p:ph type="title" idx="4294967295"/>
          </p:nvPr>
        </p:nvSpPr>
        <p:spPr/>
        <p:txBody>
          <a:bodyPr/>
          <a:lstStyle/>
          <a:p>
            <a:pPr eaLnBrk="1" hangingPunct="1"/>
            <a:r>
              <a:rPr lang="en-US" smtClean="0"/>
              <a:t>Data Accuracy and Data integrity</a:t>
            </a:r>
          </a:p>
        </p:txBody>
      </p:sp>
      <p:sp>
        <p:nvSpPr>
          <p:cNvPr id="73731" name="Content Placeholder 3"/>
          <p:cNvSpPr>
            <a:spLocks noGrp="1"/>
          </p:cNvSpPr>
          <p:nvPr>
            <p:ph idx="4294967295"/>
          </p:nvPr>
        </p:nvSpPr>
        <p:spPr bwMode="auto">
          <a:xfrm>
            <a:off x="76200" y="960438"/>
            <a:ext cx="8915400" cy="5516562"/>
          </a:xfrm>
          <a:prstGeom prst="rect">
            <a:avLst/>
          </a:prstGeom>
          <a:solidFill>
            <a:srgbClr val="FFFFFF"/>
          </a:solidFill>
          <a:ln>
            <a:miter lim="800000"/>
            <a:headEnd/>
            <a:tailEnd/>
          </a:ln>
        </p:spPr>
        <p:txBody>
          <a:bodyPr/>
          <a:lstStyle/>
          <a:p>
            <a:pPr marL="457200" indent="-457200">
              <a:lnSpc>
                <a:spcPct val="110000"/>
              </a:lnSpc>
            </a:pPr>
            <a:r>
              <a:rPr lang="en-US" sz="1600" smtClean="0">
                <a:solidFill>
                  <a:schemeClr val="tx1"/>
                </a:solidFill>
              </a:rPr>
              <a:t>What to look for to ensure data integrity?</a:t>
            </a:r>
          </a:p>
          <a:p>
            <a:pPr marL="838200" lvl="1" indent="-381000">
              <a:lnSpc>
                <a:spcPct val="110000"/>
              </a:lnSpc>
              <a:buClr>
                <a:srgbClr val="008000"/>
              </a:buClr>
              <a:buSzPct val="90000"/>
              <a:buFontTx/>
              <a:buAutoNum type="arabicPeriod"/>
            </a:pPr>
            <a:r>
              <a:rPr lang="en-US" sz="1600" smtClean="0">
                <a:solidFill>
                  <a:schemeClr val="tx1"/>
                </a:solidFill>
              </a:rPr>
              <a:t>Both Planned and Actual Durations are NOT available for the Project</a:t>
            </a:r>
          </a:p>
          <a:p>
            <a:pPr marL="838200" lvl="1" indent="-381000">
              <a:lnSpc>
                <a:spcPct val="110000"/>
              </a:lnSpc>
              <a:buClr>
                <a:srgbClr val="008000"/>
              </a:buClr>
              <a:buSzPct val="90000"/>
              <a:buFontTx/>
              <a:buAutoNum type="arabicPeriod"/>
            </a:pPr>
            <a:r>
              <a:rPr lang="en-US" sz="1600" smtClean="0">
                <a:solidFill>
                  <a:schemeClr val="tx1"/>
                </a:solidFill>
              </a:rPr>
              <a:t>Planned Duration exists but Actual Duration NOT available for the Project</a:t>
            </a:r>
          </a:p>
          <a:p>
            <a:pPr marL="838200" lvl="1" indent="-381000">
              <a:lnSpc>
                <a:spcPct val="110000"/>
              </a:lnSpc>
              <a:buClr>
                <a:srgbClr val="008000"/>
              </a:buClr>
              <a:buSzPct val="90000"/>
              <a:buFontTx/>
              <a:buAutoNum type="arabicPeriod"/>
            </a:pPr>
            <a:r>
              <a:rPr lang="en-US" sz="1600" smtClean="0">
                <a:solidFill>
                  <a:schemeClr val="tx1"/>
                </a:solidFill>
              </a:rPr>
              <a:t>Actual Duration exists but Planned Duration NOT available for the Project</a:t>
            </a:r>
          </a:p>
          <a:p>
            <a:pPr marL="838200" lvl="1" indent="-381000">
              <a:lnSpc>
                <a:spcPct val="110000"/>
              </a:lnSpc>
              <a:buClr>
                <a:srgbClr val="008000"/>
              </a:buClr>
              <a:buSzPct val="90000"/>
              <a:buFontTx/>
              <a:buAutoNum type="arabicPeriod"/>
            </a:pPr>
            <a:r>
              <a:rPr lang="en-US" sz="1600" smtClean="0">
                <a:solidFill>
                  <a:schemeClr val="tx1"/>
                </a:solidFill>
              </a:rPr>
              <a:t>Planned Milestones exist but are NOT Met</a:t>
            </a:r>
          </a:p>
          <a:p>
            <a:pPr marL="838200" lvl="1" indent="-381000">
              <a:lnSpc>
                <a:spcPct val="110000"/>
              </a:lnSpc>
              <a:buClr>
                <a:srgbClr val="008000"/>
              </a:buClr>
              <a:buSzPct val="90000"/>
              <a:buFontTx/>
              <a:buAutoNum type="arabicPeriod"/>
            </a:pPr>
            <a:r>
              <a:rPr lang="en-US" sz="1600" smtClean="0">
                <a:solidFill>
                  <a:schemeClr val="tx1"/>
                </a:solidFill>
              </a:rPr>
              <a:t>NO Milestones are Planned, but Milestones are shown as Met</a:t>
            </a:r>
          </a:p>
          <a:p>
            <a:pPr marL="838200" lvl="1" indent="-381000">
              <a:lnSpc>
                <a:spcPct val="110000"/>
              </a:lnSpc>
              <a:buClr>
                <a:srgbClr val="008000"/>
              </a:buClr>
              <a:buSzPct val="90000"/>
              <a:buFontTx/>
              <a:buAutoNum type="arabicPeriod"/>
            </a:pPr>
            <a:r>
              <a:rPr lang="en-US" sz="1600" smtClean="0">
                <a:solidFill>
                  <a:schemeClr val="tx1"/>
                </a:solidFill>
              </a:rPr>
              <a:t>Number of Milestones Met is greater than the number of Milestones Planned for </a:t>
            </a:r>
          </a:p>
          <a:p>
            <a:pPr marL="838200" lvl="1" indent="-381000">
              <a:lnSpc>
                <a:spcPct val="110000"/>
              </a:lnSpc>
              <a:buClr>
                <a:srgbClr val="008000"/>
              </a:buClr>
              <a:buSzPct val="90000"/>
              <a:buFontTx/>
              <a:buAutoNum type="arabicPeriod"/>
            </a:pPr>
            <a:r>
              <a:rPr lang="en-US" sz="1600" smtClean="0">
                <a:solidFill>
                  <a:schemeClr val="tx1"/>
                </a:solidFill>
              </a:rPr>
              <a:t>Planned effort exists but actual effort NOT available</a:t>
            </a:r>
          </a:p>
          <a:p>
            <a:pPr marL="838200" lvl="1" indent="-381000">
              <a:lnSpc>
                <a:spcPct val="110000"/>
              </a:lnSpc>
              <a:buClr>
                <a:srgbClr val="008000"/>
              </a:buClr>
              <a:buSzPct val="90000"/>
              <a:buFontTx/>
              <a:buAutoNum type="arabicPeriod"/>
            </a:pPr>
            <a:r>
              <a:rPr lang="en-US" sz="1600" smtClean="0">
                <a:solidFill>
                  <a:schemeClr val="tx1"/>
                </a:solidFill>
              </a:rPr>
              <a:t>Actual effort exists but planned effort NOT available</a:t>
            </a:r>
          </a:p>
          <a:p>
            <a:pPr marL="838200" lvl="1" indent="-381000">
              <a:lnSpc>
                <a:spcPct val="110000"/>
              </a:lnSpc>
              <a:buClr>
                <a:srgbClr val="008000"/>
              </a:buClr>
              <a:buSzPct val="90000"/>
              <a:buFontTx/>
              <a:buAutoNum type="arabicPeriod"/>
            </a:pPr>
            <a:r>
              <a:rPr lang="en-US" sz="1600" smtClean="0">
                <a:solidFill>
                  <a:schemeClr val="tx1"/>
                </a:solidFill>
              </a:rPr>
              <a:t>Suggestions, Enhancements, Clarifications, etc are not brought in to the QI sheet</a:t>
            </a:r>
          </a:p>
          <a:p>
            <a:pPr marL="838200" lvl="1" indent="-381000">
              <a:lnSpc>
                <a:spcPct val="110000"/>
              </a:lnSpc>
              <a:buClr>
                <a:srgbClr val="008000"/>
              </a:buClr>
              <a:buSzPct val="90000"/>
              <a:buFontTx/>
              <a:buAutoNum type="arabicPeriod"/>
            </a:pPr>
            <a:r>
              <a:rPr lang="en-US" sz="1600" smtClean="0">
                <a:solidFill>
                  <a:schemeClr val="tx1"/>
                </a:solidFill>
              </a:rPr>
              <a:t>Defects exist but Review Effort NOT available</a:t>
            </a:r>
          </a:p>
          <a:p>
            <a:pPr marL="838200" lvl="1" indent="-381000">
              <a:lnSpc>
                <a:spcPct val="110000"/>
              </a:lnSpc>
              <a:buClr>
                <a:srgbClr val="008000"/>
              </a:buClr>
              <a:buSzPct val="90000"/>
              <a:buFontTx/>
              <a:buAutoNum type="arabicPeriod"/>
            </a:pPr>
            <a:r>
              <a:rPr lang="en-US" sz="1600" smtClean="0">
                <a:solidFill>
                  <a:schemeClr val="tx1"/>
                </a:solidFill>
              </a:rPr>
              <a:t>Review Effort exists but Defects NOT available</a:t>
            </a:r>
          </a:p>
          <a:p>
            <a:pPr marL="838200" lvl="1" indent="-381000">
              <a:lnSpc>
                <a:spcPct val="110000"/>
              </a:lnSpc>
              <a:buClr>
                <a:srgbClr val="008000"/>
              </a:buClr>
              <a:buSzPct val="90000"/>
              <a:buFontTx/>
              <a:buAutoNum type="arabicPeriod"/>
            </a:pPr>
            <a:r>
              <a:rPr lang="en-US" sz="1600" smtClean="0">
                <a:solidFill>
                  <a:schemeClr val="tx1"/>
                </a:solidFill>
              </a:rPr>
              <a:t>Defects exist but Rework Effort NOT available</a:t>
            </a:r>
          </a:p>
          <a:p>
            <a:pPr marL="838200" lvl="1" indent="-381000">
              <a:lnSpc>
                <a:spcPct val="110000"/>
              </a:lnSpc>
              <a:buClr>
                <a:srgbClr val="008000"/>
              </a:buClr>
              <a:buSzPct val="90000"/>
              <a:buFontTx/>
              <a:buAutoNum type="arabicPeriod"/>
            </a:pPr>
            <a:r>
              <a:rPr lang="en-US" sz="1600" smtClean="0">
                <a:solidFill>
                  <a:schemeClr val="tx1"/>
                </a:solidFill>
              </a:rPr>
              <a:t>Rework Effort exists but Defects NOT available</a:t>
            </a:r>
          </a:p>
          <a:p>
            <a:pPr marL="838200" lvl="1" indent="-381000">
              <a:lnSpc>
                <a:spcPct val="110000"/>
              </a:lnSpc>
              <a:buClr>
                <a:srgbClr val="008000"/>
              </a:buClr>
              <a:buSzPct val="90000"/>
              <a:buFontTx/>
              <a:buAutoNum type="arabicPeriod"/>
            </a:pPr>
            <a:r>
              <a:rPr lang="en-US" sz="1600" smtClean="0">
                <a:solidFill>
                  <a:schemeClr val="tx1"/>
                </a:solidFill>
              </a:rPr>
              <a:t>Number of QA Test Defects is not greater than number of Remarks </a:t>
            </a:r>
          </a:p>
          <a:p>
            <a:pPr marL="838200" lvl="1" indent="-381000">
              <a:lnSpc>
                <a:spcPct val="110000"/>
              </a:lnSpc>
              <a:buClr>
                <a:srgbClr val="008000"/>
              </a:buClr>
              <a:buSzPct val="90000"/>
              <a:buFontTx/>
              <a:buAutoNum type="arabicPeriod"/>
            </a:pPr>
            <a:r>
              <a:rPr lang="en-US" sz="1600" smtClean="0">
                <a:solidFill>
                  <a:schemeClr val="tx1"/>
                </a:solidFill>
              </a:rPr>
              <a:t>Number of Remarks not entered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bg/>
                                          </p:spTgt>
                                        </p:tgtEl>
                                        <p:attrNameLst>
                                          <p:attrName>style.visibility</p:attrName>
                                        </p:attrNameLst>
                                      </p:cBhvr>
                                      <p:to>
                                        <p:strVal val="visible"/>
                                      </p:to>
                                    </p:set>
                                    <p:animEffect transition="in" filter="blinds(horizontal)">
                                      <p:cBhvr>
                                        <p:cTn id="7" dur="500"/>
                                        <p:tgtEl>
                                          <p:spTgt spid="73731">
                                            <p:bg/>
                                          </p:spTgt>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11" dur="500"/>
                                        <p:tgtEl>
                                          <p:spTgt spid="7373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6" dur="500"/>
                                        <p:tgtEl>
                                          <p:spTgt spid="737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21" dur="500"/>
                                        <p:tgtEl>
                                          <p:spTgt spid="7373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6" dur="500"/>
                                        <p:tgtEl>
                                          <p:spTgt spid="7373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31" dur="500"/>
                                        <p:tgtEl>
                                          <p:spTgt spid="7373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36" dur="500"/>
                                        <p:tgtEl>
                                          <p:spTgt spid="7373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41" dur="500"/>
                                        <p:tgtEl>
                                          <p:spTgt spid="7373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46" dur="500"/>
                                        <p:tgtEl>
                                          <p:spTgt spid="7373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3731">
                                            <p:txEl>
                                              <p:pRg st="8" end="8"/>
                                            </p:txEl>
                                          </p:spTgt>
                                        </p:tgtEl>
                                        <p:attrNameLst>
                                          <p:attrName>style.visibility</p:attrName>
                                        </p:attrNameLst>
                                      </p:cBhvr>
                                      <p:to>
                                        <p:strVal val="visible"/>
                                      </p:to>
                                    </p:set>
                                    <p:animEffect transition="in" filter="blinds(horizontal)">
                                      <p:cBhvr>
                                        <p:cTn id="51" dur="500"/>
                                        <p:tgtEl>
                                          <p:spTgt spid="73731">
                                            <p:txEl>
                                              <p:pRg st="8" end="8"/>
                                            </p:txEl>
                                          </p:spTgt>
                                        </p:tgtEl>
                                      </p:cBhvr>
                                    </p:animEffect>
                                  </p:childTnLst>
                                </p:cTn>
                              </p:par>
                            </p:childTnLst>
                          </p:cTn>
                        </p:par>
                        <p:par>
                          <p:cTn id="52" fill="hold">
                            <p:stCondLst>
                              <p:cond delay="500"/>
                            </p:stCondLst>
                            <p:childTnLst>
                              <p:par>
                                <p:cTn id="53" presetID="3" presetClass="entr" presetSubtype="10" fill="hold" grpId="0" nodeType="afterEffect">
                                  <p:stCondLst>
                                    <p:cond delay="1000"/>
                                  </p:stCondLst>
                                  <p:childTnLst>
                                    <p:set>
                                      <p:cBhvr>
                                        <p:cTn id="54" dur="1" fill="hold">
                                          <p:stCondLst>
                                            <p:cond delay="0"/>
                                          </p:stCondLst>
                                        </p:cTn>
                                        <p:tgtEl>
                                          <p:spTgt spid="73731">
                                            <p:txEl>
                                              <p:pRg st="9" end="9"/>
                                            </p:txEl>
                                          </p:spTgt>
                                        </p:tgtEl>
                                        <p:attrNameLst>
                                          <p:attrName>style.visibility</p:attrName>
                                        </p:attrNameLst>
                                      </p:cBhvr>
                                      <p:to>
                                        <p:strVal val="visible"/>
                                      </p:to>
                                    </p:set>
                                    <p:animEffect transition="in" filter="blinds(horizontal)">
                                      <p:cBhvr>
                                        <p:cTn id="55" dur="500"/>
                                        <p:tgtEl>
                                          <p:spTgt spid="73731">
                                            <p:txEl>
                                              <p:pRg st="9" end="9"/>
                                            </p:txEl>
                                          </p:spTgt>
                                        </p:tgtEl>
                                      </p:cBhvr>
                                    </p:animEffect>
                                  </p:childTnLst>
                                </p:cTn>
                              </p:par>
                            </p:childTnLst>
                          </p:cTn>
                        </p:par>
                        <p:par>
                          <p:cTn id="56" fill="hold">
                            <p:stCondLst>
                              <p:cond delay="2000"/>
                            </p:stCondLst>
                            <p:childTnLst>
                              <p:par>
                                <p:cTn id="57" presetID="3" presetClass="entr" presetSubtype="10" fill="hold" grpId="0" nodeType="afterEffect">
                                  <p:stCondLst>
                                    <p:cond delay="1000"/>
                                  </p:stCondLst>
                                  <p:childTnLst>
                                    <p:set>
                                      <p:cBhvr>
                                        <p:cTn id="58" dur="1" fill="hold">
                                          <p:stCondLst>
                                            <p:cond delay="0"/>
                                          </p:stCondLst>
                                        </p:cTn>
                                        <p:tgtEl>
                                          <p:spTgt spid="73731">
                                            <p:txEl>
                                              <p:pRg st="10" end="10"/>
                                            </p:txEl>
                                          </p:spTgt>
                                        </p:tgtEl>
                                        <p:attrNameLst>
                                          <p:attrName>style.visibility</p:attrName>
                                        </p:attrNameLst>
                                      </p:cBhvr>
                                      <p:to>
                                        <p:strVal val="visible"/>
                                      </p:to>
                                    </p:set>
                                    <p:animEffect transition="in" filter="blinds(horizontal)">
                                      <p:cBhvr>
                                        <p:cTn id="59" dur="500"/>
                                        <p:tgtEl>
                                          <p:spTgt spid="73731">
                                            <p:txEl>
                                              <p:pRg st="10" end="10"/>
                                            </p:txEl>
                                          </p:spTgt>
                                        </p:tgtEl>
                                      </p:cBhvr>
                                    </p:animEffect>
                                  </p:childTnLst>
                                </p:cTn>
                              </p:par>
                            </p:childTnLst>
                          </p:cTn>
                        </p:par>
                        <p:par>
                          <p:cTn id="60" fill="hold">
                            <p:stCondLst>
                              <p:cond delay="3500"/>
                            </p:stCondLst>
                            <p:childTnLst>
                              <p:par>
                                <p:cTn id="61" presetID="3" presetClass="entr" presetSubtype="10" fill="hold" grpId="0" nodeType="afterEffect">
                                  <p:stCondLst>
                                    <p:cond delay="1000"/>
                                  </p:stCondLst>
                                  <p:childTnLst>
                                    <p:set>
                                      <p:cBhvr>
                                        <p:cTn id="62" dur="1" fill="hold">
                                          <p:stCondLst>
                                            <p:cond delay="0"/>
                                          </p:stCondLst>
                                        </p:cTn>
                                        <p:tgtEl>
                                          <p:spTgt spid="73731">
                                            <p:txEl>
                                              <p:pRg st="11" end="11"/>
                                            </p:txEl>
                                          </p:spTgt>
                                        </p:tgtEl>
                                        <p:attrNameLst>
                                          <p:attrName>style.visibility</p:attrName>
                                        </p:attrNameLst>
                                      </p:cBhvr>
                                      <p:to>
                                        <p:strVal val="visible"/>
                                      </p:to>
                                    </p:set>
                                    <p:animEffect transition="in" filter="blinds(horizontal)">
                                      <p:cBhvr>
                                        <p:cTn id="63" dur="500"/>
                                        <p:tgtEl>
                                          <p:spTgt spid="73731">
                                            <p:txEl>
                                              <p:pRg st="11" end="11"/>
                                            </p:txEl>
                                          </p:spTgt>
                                        </p:tgtEl>
                                      </p:cBhvr>
                                    </p:animEffect>
                                  </p:childTnLst>
                                </p:cTn>
                              </p:par>
                            </p:childTnLst>
                          </p:cTn>
                        </p:par>
                        <p:par>
                          <p:cTn id="64" fill="hold">
                            <p:stCondLst>
                              <p:cond delay="5000"/>
                            </p:stCondLst>
                            <p:childTnLst>
                              <p:par>
                                <p:cTn id="65" presetID="3" presetClass="entr" presetSubtype="10" fill="hold" grpId="0" nodeType="afterEffect">
                                  <p:stCondLst>
                                    <p:cond delay="1000"/>
                                  </p:stCondLst>
                                  <p:childTnLst>
                                    <p:set>
                                      <p:cBhvr>
                                        <p:cTn id="66" dur="1" fill="hold">
                                          <p:stCondLst>
                                            <p:cond delay="0"/>
                                          </p:stCondLst>
                                        </p:cTn>
                                        <p:tgtEl>
                                          <p:spTgt spid="73731">
                                            <p:txEl>
                                              <p:pRg st="12" end="12"/>
                                            </p:txEl>
                                          </p:spTgt>
                                        </p:tgtEl>
                                        <p:attrNameLst>
                                          <p:attrName>style.visibility</p:attrName>
                                        </p:attrNameLst>
                                      </p:cBhvr>
                                      <p:to>
                                        <p:strVal val="visible"/>
                                      </p:to>
                                    </p:set>
                                    <p:animEffect transition="in" filter="blinds(horizontal)">
                                      <p:cBhvr>
                                        <p:cTn id="67" dur="500"/>
                                        <p:tgtEl>
                                          <p:spTgt spid="73731">
                                            <p:txEl>
                                              <p:pRg st="12" end="12"/>
                                            </p:txEl>
                                          </p:spTgt>
                                        </p:tgtEl>
                                      </p:cBhvr>
                                    </p:animEffect>
                                  </p:childTnLst>
                                </p:cTn>
                              </p:par>
                            </p:childTnLst>
                          </p:cTn>
                        </p:par>
                        <p:par>
                          <p:cTn id="68" fill="hold">
                            <p:stCondLst>
                              <p:cond delay="6500"/>
                            </p:stCondLst>
                            <p:childTnLst>
                              <p:par>
                                <p:cTn id="69" presetID="3" presetClass="entr" presetSubtype="10" fill="hold" grpId="0" nodeType="afterEffect">
                                  <p:stCondLst>
                                    <p:cond delay="1000"/>
                                  </p:stCondLst>
                                  <p:childTnLst>
                                    <p:set>
                                      <p:cBhvr>
                                        <p:cTn id="70" dur="1" fill="hold">
                                          <p:stCondLst>
                                            <p:cond delay="0"/>
                                          </p:stCondLst>
                                        </p:cTn>
                                        <p:tgtEl>
                                          <p:spTgt spid="73731">
                                            <p:txEl>
                                              <p:pRg st="13" end="13"/>
                                            </p:txEl>
                                          </p:spTgt>
                                        </p:tgtEl>
                                        <p:attrNameLst>
                                          <p:attrName>style.visibility</p:attrName>
                                        </p:attrNameLst>
                                      </p:cBhvr>
                                      <p:to>
                                        <p:strVal val="visible"/>
                                      </p:to>
                                    </p:set>
                                    <p:animEffect transition="in" filter="blinds(horizontal)">
                                      <p:cBhvr>
                                        <p:cTn id="71" dur="500"/>
                                        <p:tgtEl>
                                          <p:spTgt spid="73731">
                                            <p:txEl>
                                              <p:pRg st="13" end="13"/>
                                            </p:txEl>
                                          </p:spTgt>
                                        </p:tgtEl>
                                      </p:cBhvr>
                                    </p:animEffect>
                                  </p:childTnLst>
                                </p:cTn>
                              </p:par>
                            </p:childTnLst>
                          </p:cTn>
                        </p:par>
                        <p:par>
                          <p:cTn id="72" fill="hold">
                            <p:stCondLst>
                              <p:cond delay="8000"/>
                            </p:stCondLst>
                            <p:childTnLst>
                              <p:par>
                                <p:cTn id="73" presetID="3" presetClass="entr" presetSubtype="10" fill="hold" grpId="0" nodeType="afterEffect">
                                  <p:stCondLst>
                                    <p:cond delay="1000"/>
                                  </p:stCondLst>
                                  <p:childTnLst>
                                    <p:set>
                                      <p:cBhvr>
                                        <p:cTn id="74" dur="1" fill="hold">
                                          <p:stCondLst>
                                            <p:cond delay="0"/>
                                          </p:stCondLst>
                                        </p:cTn>
                                        <p:tgtEl>
                                          <p:spTgt spid="73731">
                                            <p:txEl>
                                              <p:pRg st="14" end="14"/>
                                            </p:txEl>
                                          </p:spTgt>
                                        </p:tgtEl>
                                        <p:attrNameLst>
                                          <p:attrName>style.visibility</p:attrName>
                                        </p:attrNameLst>
                                      </p:cBhvr>
                                      <p:to>
                                        <p:strVal val="visible"/>
                                      </p:to>
                                    </p:set>
                                    <p:animEffect transition="in" filter="blinds(horizontal)">
                                      <p:cBhvr>
                                        <p:cTn id="75" dur="500"/>
                                        <p:tgtEl>
                                          <p:spTgt spid="73731">
                                            <p:txEl>
                                              <p:pRg st="14" end="14"/>
                                            </p:txEl>
                                          </p:spTgt>
                                        </p:tgtEl>
                                      </p:cBhvr>
                                    </p:animEffect>
                                  </p:childTnLst>
                                </p:cTn>
                              </p:par>
                            </p:childTnLst>
                          </p:cTn>
                        </p:par>
                        <p:par>
                          <p:cTn id="76" fill="hold">
                            <p:stCondLst>
                              <p:cond delay="9500"/>
                            </p:stCondLst>
                            <p:childTnLst>
                              <p:par>
                                <p:cTn id="77" presetID="3" presetClass="entr" presetSubtype="10" fill="hold" grpId="0" nodeType="afterEffect">
                                  <p:stCondLst>
                                    <p:cond delay="1000"/>
                                  </p:stCondLst>
                                  <p:childTnLst>
                                    <p:set>
                                      <p:cBhvr>
                                        <p:cTn id="78" dur="1" fill="hold">
                                          <p:stCondLst>
                                            <p:cond delay="0"/>
                                          </p:stCondLst>
                                        </p:cTn>
                                        <p:tgtEl>
                                          <p:spTgt spid="73731">
                                            <p:txEl>
                                              <p:pRg st="15" end="15"/>
                                            </p:txEl>
                                          </p:spTgt>
                                        </p:tgtEl>
                                        <p:attrNameLst>
                                          <p:attrName>style.visibility</p:attrName>
                                        </p:attrNameLst>
                                      </p:cBhvr>
                                      <p:to>
                                        <p:strVal val="visible"/>
                                      </p:to>
                                    </p:set>
                                    <p:animEffect transition="in" filter="blinds(horizontal)">
                                      <p:cBhvr>
                                        <p:cTn id="79" dur="500"/>
                                        <p:tgtEl>
                                          <p:spTgt spid="7373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3" animBg="1" advAuto="100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2"/>
          <p:cNvSpPr>
            <a:spLocks noGrp="1" noChangeArrowheads="1"/>
          </p:cNvSpPr>
          <p:nvPr>
            <p:ph type="title" idx="4294967295"/>
          </p:nvPr>
        </p:nvSpPr>
        <p:spPr/>
        <p:txBody>
          <a:bodyPr/>
          <a:lstStyle/>
          <a:p>
            <a:pPr eaLnBrk="1" hangingPunct="1"/>
            <a:r>
              <a:rPr lang="en-US" smtClean="0"/>
              <a:t>Data Accuracy and Data integrity</a:t>
            </a:r>
          </a:p>
        </p:txBody>
      </p:sp>
      <p:sp>
        <p:nvSpPr>
          <p:cNvPr id="75779" name="Content Placeholder 3"/>
          <p:cNvSpPr>
            <a:spLocks noGrp="1"/>
          </p:cNvSpPr>
          <p:nvPr>
            <p:ph idx="4294967295"/>
          </p:nvPr>
        </p:nvSpPr>
        <p:spPr bwMode="auto">
          <a:xfrm>
            <a:off x="76200" y="960438"/>
            <a:ext cx="8915400" cy="5516562"/>
          </a:xfrm>
          <a:prstGeom prst="rect">
            <a:avLst/>
          </a:prstGeom>
          <a:solidFill>
            <a:srgbClr val="FFFFFF"/>
          </a:solidFill>
          <a:ln>
            <a:miter lim="800000"/>
            <a:headEnd/>
            <a:tailEnd/>
          </a:ln>
        </p:spPr>
        <p:txBody>
          <a:bodyPr/>
          <a:lstStyle/>
          <a:p>
            <a:pPr marL="457200" indent="-457200">
              <a:lnSpc>
                <a:spcPct val="150000"/>
              </a:lnSpc>
            </a:pPr>
            <a:r>
              <a:rPr lang="en-US" sz="1800" smtClean="0">
                <a:solidFill>
                  <a:schemeClr val="tx1"/>
                </a:solidFill>
              </a:rPr>
              <a:t>What to look for to ensure data integrity?</a:t>
            </a:r>
          </a:p>
          <a:p>
            <a:pPr marL="838200" lvl="1" indent="-381000">
              <a:lnSpc>
                <a:spcPct val="150000"/>
              </a:lnSpc>
              <a:buClr>
                <a:srgbClr val="008000"/>
              </a:buClr>
              <a:buSzPct val="90000"/>
              <a:buFontTx/>
              <a:buAutoNum type="arabicPeriod" startAt="16"/>
            </a:pPr>
            <a:r>
              <a:rPr lang="en-US" sz="2000" smtClean="0">
                <a:solidFill>
                  <a:schemeClr val="tx1"/>
                </a:solidFill>
              </a:rPr>
              <a:t>Size Estimate NOT available</a:t>
            </a:r>
          </a:p>
          <a:p>
            <a:pPr marL="838200" lvl="1" indent="-381000">
              <a:lnSpc>
                <a:spcPct val="150000"/>
              </a:lnSpc>
              <a:buClr>
                <a:srgbClr val="008000"/>
              </a:buClr>
              <a:buSzPct val="90000"/>
              <a:buFontTx/>
              <a:buAutoNum type="arabicPeriod" startAt="16"/>
            </a:pPr>
            <a:r>
              <a:rPr lang="en-US" sz="2000" smtClean="0">
                <a:solidFill>
                  <a:schemeClr val="tx1"/>
                </a:solidFill>
              </a:rPr>
              <a:t>Effort Estimate NOT available</a:t>
            </a:r>
          </a:p>
          <a:p>
            <a:pPr marL="838200" lvl="1" indent="-381000">
              <a:lnSpc>
                <a:spcPct val="150000"/>
              </a:lnSpc>
              <a:buClr>
                <a:srgbClr val="008000"/>
              </a:buClr>
              <a:buSzPct val="90000"/>
              <a:buFontTx/>
              <a:buAutoNum type="arabicPeriod" startAt="16"/>
            </a:pPr>
            <a:r>
              <a:rPr lang="en-US" sz="2000" smtClean="0">
                <a:solidFill>
                  <a:schemeClr val="tx1"/>
                </a:solidFill>
              </a:rPr>
              <a:t>Planned Effort exceeded Estimated Effort</a:t>
            </a:r>
          </a:p>
          <a:p>
            <a:pPr marL="838200" lvl="1" indent="-381000">
              <a:lnSpc>
                <a:spcPct val="150000"/>
              </a:lnSpc>
              <a:buClr>
                <a:srgbClr val="008000"/>
              </a:buClr>
              <a:buSzPct val="90000"/>
              <a:buFontTx/>
              <a:buAutoNum type="arabicPeriod" startAt="16"/>
            </a:pPr>
            <a:r>
              <a:rPr lang="en-US" sz="2000" smtClean="0">
                <a:solidFill>
                  <a:schemeClr val="tx1"/>
                </a:solidFill>
              </a:rPr>
              <a:t>Phase tailored out, but Defects are reported</a:t>
            </a:r>
          </a:p>
          <a:p>
            <a:pPr marL="838200" lvl="1" indent="-381000">
              <a:lnSpc>
                <a:spcPct val="150000"/>
              </a:lnSpc>
              <a:buClr>
                <a:srgbClr val="008000"/>
              </a:buClr>
              <a:buSzPct val="90000"/>
              <a:buFontTx/>
              <a:buAutoNum type="arabicPeriod" startAt="16"/>
            </a:pPr>
            <a:r>
              <a:rPr lang="en-US" sz="2000" smtClean="0">
                <a:solidFill>
                  <a:schemeClr val="tx1"/>
                </a:solidFill>
              </a:rPr>
              <a:t>Phase tailored out, but effort is planned</a:t>
            </a:r>
          </a:p>
          <a:p>
            <a:pPr marL="838200" lvl="1" indent="-381000">
              <a:lnSpc>
                <a:spcPct val="150000"/>
              </a:lnSpc>
              <a:buClr>
                <a:srgbClr val="008000"/>
              </a:buClr>
              <a:buSzPct val="90000"/>
              <a:buFontTx/>
              <a:buAutoNum type="arabicPeriod" startAt="16"/>
            </a:pPr>
            <a:r>
              <a:rPr lang="en-US" sz="2000" smtClean="0">
                <a:solidFill>
                  <a:schemeClr val="tx1"/>
                </a:solidFill>
              </a:rPr>
              <a:t>Phase is included, but effort is NOT planned</a:t>
            </a:r>
          </a:p>
          <a:p>
            <a:pPr marL="838200" lvl="1" indent="-381000">
              <a:lnSpc>
                <a:spcPct val="150000"/>
              </a:lnSpc>
              <a:buClr>
                <a:srgbClr val="008000"/>
              </a:buClr>
              <a:buSzPct val="90000"/>
              <a:buFontTx/>
              <a:buAutoNum type="arabicPeriod" startAt="16"/>
            </a:pPr>
            <a:r>
              <a:rPr lang="en-US" sz="2000" smtClean="0">
                <a:solidFill>
                  <a:schemeClr val="tx1"/>
                </a:solidFill>
              </a:rPr>
              <a:t>Phase tailored out, but Actual Effort is logged</a:t>
            </a:r>
          </a:p>
          <a:p>
            <a:pPr marL="838200" lvl="1" indent="-381000">
              <a:lnSpc>
                <a:spcPct val="150000"/>
              </a:lnSpc>
              <a:buClr>
                <a:srgbClr val="008000"/>
              </a:buClr>
              <a:buSzPct val="90000"/>
              <a:buFontTx/>
              <a:buAutoNum type="arabicPeriod" startAt="16"/>
            </a:pPr>
            <a:r>
              <a:rPr lang="en-US" sz="2000" smtClean="0">
                <a:solidFill>
                  <a:schemeClr val="tx1"/>
                </a:solidFill>
              </a:rPr>
              <a:t>Phase is included, but Actual Effort is NOT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bg/>
                                          </p:spTgt>
                                        </p:tgtEl>
                                        <p:attrNameLst>
                                          <p:attrName>style.visibility</p:attrName>
                                        </p:attrNameLst>
                                      </p:cBhvr>
                                      <p:to>
                                        <p:strVal val="visible"/>
                                      </p:to>
                                    </p:set>
                                    <p:animEffect transition="in" filter="blinds(horizontal)">
                                      <p:cBhvr>
                                        <p:cTn id="7" dur="500"/>
                                        <p:tgtEl>
                                          <p:spTgt spid="75779">
                                            <p:bg/>
                                          </p:spTgt>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1" dur="500"/>
                                        <p:tgtEl>
                                          <p:spTgt spid="757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6" dur="500"/>
                                        <p:tgtEl>
                                          <p:spTgt spid="757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21" dur="500"/>
                                        <p:tgtEl>
                                          <p:spTgt spid="7577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26" dur="500"/>
                                        <p:tgtEl>
                                          <p:spTgt spid="7577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31" dur="500"/>
                                        <p:tgtEl>
                                          <p:spTgt spid="7577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36" dur="500"/>
                                        <p:tgtEl>
                                          <p:spTgt spid="7577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41" dur="500"/>
                                        <p:tgtEl>
                                          <p:spTgt spid="7577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46" dur="500"/>
                                        <p:tgtEl>
                                          <p:spTgt spid="7577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51" dur="500"/>
                                        <p:tgtEl>
                                          <p:spTgt spid="75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3" animBg="1" advAuto="100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How are Metrics Used?</a:t>
            </a:r>
          </a:p>
        </p:txBody>
      </p:sp>
      <p:sp>
        <p:nvSpPr>
          <p:cNvPr id="24" name="Rectangle 3"/>
          <p:cNvSpPr txBox="1">
            <a:spLocks noChangeArrowheads="1"/>
          </p:cNvSpPr>
          <p:nvPr/>
        </p:nvSpPr>
        <p:spPr>
          <a:xfrm>
            <a:off x="393700" y="990600"/>
            <a:ext cx="8407400" cy="5334000"/>
          </a:xfrm>
          <a:prstGeom prst="rect">
            <a:avLst/>
          </a:prstGeom>
        </p:spPr>
        <p:txBody>
          <a:bodyPr/>
          <a:lstStyle/>
          <a:p>
            <a:pPr marL="342900" indent="-342900">
              <a:lnSpc>
                <a:spcPct val="120000"/>
              </a:lnSpc>
              <a:spcBef>
                <a:spcPct val="20000"/>
              </a:spcBef>
              <a:buClr>
                <a:srgbClr val="FF9900"/>
              </a:buClr>
              <a:buSzPct val="150000"/>
              <a:buFontTx/>
              <a:buChar char="•"/>
              <a:defRPr/>
            </a:pPr>
            <a:r>
              <a:rPr lang="en-US" sz="2400" kern="0" dirty="0">
                <a:latin typeface="+mn-lt"/>
              </a:rPr>
              <a:t>XMR Charts</a:t>
            </a:r>
          </a:p>
          <a:p>
            <a:pPr marL="742950" lvl="1" indent="-285750">
              <a:lnSpc>
                <a:spcPct val="120000"/>
              </a:lnSpc>
              <a:spcBef>
                <a:spcPct val="20000"/>
              </a:spcBef>
              <a:buClr>
                <a:srgbClr val="FF9900"/>
              </a:buClr>
              <a:buSzPct val="125000"/>
              <a:buFontTx/>
              <a:buChar char="•"/>
              <a:defRPr/>
            </a:pPr>
            <a:r>
              <a:rPr lang="en-US" sz="2000" i="1" kern="0" dirty="0">
                <a:latin typeface="+mn-lt"/>
              </a:rPr>
              <a:t>Used for Weekly Data</a:t>
            </a:r>
          </a:p>
          <a:p>
            <a:pPr marL="742950" lvl="1" indent="-285750">
              <a:lnSpc>
                <a:spcPct val="120000"/>
              </a:lnSpc>
              <a:spcBef>
                <a:spcPct val="20000"/>
              </a:spcBef>
              <a:buClr>
                <a:srgbClr val="FF9900"/>
              </a:buClr>
              <a:buSzPct val="125000"/>
              <a:buFontTx/>
              <a:buChar char="•"/>
              <a:defRPr/>
            </a:pPr>
            <a:r>
              <a:rPr lang="en-US" sz="2000" i="1" kern="0" dirty="0">
                <a:latin typeface="+mn-lt"/>
              </a:rPr>
              <a:t>Used in conjunction with each other</a:t>
            </a:r>
          </a:p>
          <a:p>
            <a:pPr marL="742950" lvl="1" indent="-285750">
              <a:lnSpc>
                <a:spcPct val="120000"/>
              </a:lnSpc>
              <a:spcBef>
                <a:spcPct val="20000"/>
              </a:spcBef>
              <a:buClr>
                <a:srgbClr val="FF9900"/>
              </a:buClr>
              <a:buSzPct val="125000"/>
              <a:buFontTx/>
              <a:buChar char="•"/>
              <a:defRPr/>
            </a:pPr>
            <a:r>
              <a:rPr lang="en-US" sz="2000" i="1" kern="0" dirty="0">
                <a:latin typeface="+mn-lt"/>
              </a:rPr>
              <a:t>Interpreted using a set of rules</a:t>
            </a:r>
          </a:p>
          <a:p>
            <a:pPr marL="742950" lvl="1" indent="-285750">
              <a:lnSpc>
                <a:spcPct val="120000"/>
              </a:lnSpc>
              <a:spcBef>
                <a:spcPct val="20000"/>
              </a:spcBef>
              <a:buClr>
                <a:srgbClr val="FF9900"/>
              </a:buClr>
              <a:buSzPct val="125000"/>
              <a:buFontTx/>
              <a:buChar char="•"/>
              <a:defRPr/>
            </a:pPr>
            <a:r>
              <a:rPr lang="en-US" sz="2000" i="1" kern="0" dirty="0">
                <a:latin typeface="+mn-lt"/>
              </a:rPr>
              <a:t>For Critical Sub-Processes, in addition to the above</a:t>
            </a:r>
          </a:p>
          <a:p>
            <a:pPr marL="1143000" lvl="2" indent="-228600">
              <a:lnSpc>
                <a:spcPct val="120000"/>
              </a:lnSpc>
              <a:spcBef>
                <a:spcPct val="20000"/>
              </a:spcBef>
              <a:buClr>
                <a:srgbClr val="FF9900"/>
              </a:buClr>
              <a:buFontTx/>
              <a:buChar char="•"/>
              <a:defRPr/>
            </a:pPr>
            <a:r>
              <a:rPr lang="en-US" sz="1400" i="1" kern="0" dirty="0">
                <a:latin typeface="+mn-lt"/>
              </a:rPr>
              <a:t>Capability with Central Tendency is “Observed”</a:t>
            </a:r>
          </a:p>
          <a:p>
            <a:pPr marL="1143000" lvl="2" indent="-228600">
              <a:lnSpc>
                <a:spcPct val="120000"/>
              </a:lnSpc>
              <a:spcBef>
                <a:spcPct val="20000"/>
              </a:spcBef>
              <a:buClr>
                <a:srgbClr val="FF9900"/>
              </a:buClr>
              <a:buFontTx/>
              <a:buChar char="•"/>
              <a:defRPr/>
            </a:pPr>
            <a:r>
              <a:rPr lang="en-US" sz="1400" i="1" kern="0" dirty="0">
                <a:latin typeface="+mn-lt"/>
              </a:rPr>
              <a:t>Predicted Control Limits are used for “Better Control”</a:t>
            </a:r>
          </a:p>
          <a:p>
            <a:pPr marL="342900" indent="-342900">
              <a:lnSpc>
                <a:spcPct val="120000"/>
              </a:lnSpc>
              <a:spcBef>
                <a:spcPct val="20000"/>
              </a:spcBef>
              <a:buClr>
                <a:srgbClr val="FF9900"/>
              </a:buClr>
              <a:buSzPct val="150000"/>
              <a:buFontTx/>
              <a:buChar char="•"/>
              <a:defRPr/>
            </a:pPr>
            <a:r>
              <a:rPr lang="en-US" sz="2400" i="1" kern="0" dirty="0">
                <a:latin typeface="+mn-lt"/>
              </a:rPr>
              <a:t>Forecast Models</a:t>
            </a:r>
          </a:p>
          <a:p>
            <a:pPr marL="742950" lvl="1" indent="-285750">
              <a:lnSpc>
                <a:spcPct val="120000"/>
              </a:lnSpc>
              <a:spcBef>
                <a:spcPct val="20000"/>
              </a:spcBef>
              <a:buClr>
                <a:srgbClr val="FF9900"/>
              </a:buClr>
              <a:buSzPct val="125000"/>
              <a:buFontTx/>
              <a:buChar char="•"/>
              <a:defRPr/>
            </a:pPr>
            <a:r>
              <a:rPr lang="en-US" sz="2000" i="1" kern="0" dirty="0">
                <a:latin typeface="+mn-lt"/>
              </a:rPr>
              <a:t>Effort &amp; Productivity Forecast Model</a:t>
            </a:r>
          </a:p>
          <a:p>
            <a:pPr marL="742950" lvl="1" indent="-285750">
              <a:lnSpc>
                <a:spcPct val="120000"/>
              </a:lnSpc>
              <a:spcBef>
                <a:spcPct val="20000"/>
              </a:spcBef>
              <a:buClr>
                <a:srgbClr val="FF9900"/>
              </a:buClr>
              <a:buSzPct val="125000"/>
              <a:buFontTx/>
              <a:buChar char="•"/>
              <a:defRPr/>
            </a:pPr>
            <a:r>
              <a:rPr lang="en-US" sz="2000" i="1" kern="0" dirty="0">
                <a:latin typeface="+mn-lt"/>
              </a:rPr>
              <a:t>Defect &amp; Defect Density Forecast Model</a:t>
            </a:r>
          </a:p>
          <a:p>
            <a:pPr marL="742950" lvl="1" indent="-285750">
              <a:lnSpc>
                <a:spcPct val="120000"/>
              </a:lnSpc>
              <a:spcBef>
                <a:spcPct val="20000"/>
              </a:spcBef>
              <a:buClr>
                <a:srgbClr val="FF9900"/>
              </a:buClr>
              <a:buSzPct val="125000"/>
              <a:buFontTx/>
              <a:buChar char="•"/>
              <a:defRPr/>
            </a:pPr>
            <a:r>
              <a:rPr lang="en-US" sz="2000" i="1" kern="0" dirty="0">
                <a:latin typeface="+mn-lt"/>
              </a:rPr>
              <a:t>Extrapolation of Information based on Statistical Techniques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Terms &amp; Meanings</a:t>
            </a:r>
          </a:p>
        </p:txBody>
      </p:sp>
      <p:graphicFrame>
        <p:nvGraphicFramePr>
          <p:cNvPr id="40988" name="Group 28"/>
          <p:cNvGraphicFramePr>
            <a:graphicFrameLocks noGrp="1"/>
          </p:cNvGraphicFramePr>
          <p:nvPr/>
        </p:nvGraphicFramePr>
        <p:xfrm>
          <a:off x="352425" y="1055688"/>
          <a:ext cx="8382000" cy="3492500"/>
        </p:xfrm>
        <a:graphic>
          <a:graphicData uri="http://schemas.openxmlformats.org/drawingml/2006/table">
            <a:tbl>
              <a:tblPr/>
              <a:tblGrid>
                <a:gridCol w="2743200"/>
                <a:gridCol w="5638800"/>
              </a:tblGrid>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Trebuchet MS" pitchFamily="34" charset="0"/>
                        </a:rPr>
                        <a:t>Terminology Used &amp; their meanings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3A6C8"/>
                    </a:solidFill>
                  </a:tcPr>
                </a:tc>
                <a:tc hMerge="1">
                  <a:txBody>
                    <a:bodyPr/>
                    <a:lstStyle/>
                    <a:p>
                      <a:endParaRPr lang="en-US"/>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XMR Chart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Has two components: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Trebuchet MS" pitchFamily="34" charset="0"/>
                        </a:rPr>
                        <a:t>X Chart - Plots individual data points along with Control Limits on a time sequence</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Trebuchet MS" pitchFamily="34" charset="0"/>
                        </a:rPr>
                        <a:t>MR Chart – Plots Moving Ranges of the above data along with their Control Limits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Moving Range (MR)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Absolute Difference between two consecutive data points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Control Limits of X Chart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(UCL &amp; LCL)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Dynamically computed range based on the process performance ( Mean </a:t>
                      </a:r>
                      <a:r>
                        <a:rPr kumimoji="0" lang="en-US" sz="1200" b="0" i="0" u="sng" strike="noStrike" cap="none" normalizeH="0" baseline="0" smtClean="0">
                          <a:ln>
                            <a:noFill/>
                          </a:ln>
                          <a:solidFill>
                            <a:schemeClr val="tx1"/>
                          </a:solidFill>
                          <a:effectLst/>
                          <a:latin typeface="Trebuchet MS" pitchFamily="34" charset="0"/>
                        </a:rPr>
                        <a:t>+</a:t>
                      </a:r>
                      <a:r>
                        <a:rPr kumimoji="0" lang="en-US" sz="1200" b="0" i="0" u="none" strike="noStrike" cap="none" normalizeH="0" baseline="0" smtClean="0">
                          <a:ln>
                            <a:noFill/>
                          </a:ln>
                          <a:solidFill>
                            <a:schemeClr val="tx1"/>
                          </a:solidFill>
                          <a:effectLst/>
                          <a:latin typeface="Trebuchet MS" pitchFamily="34" charset="0"/>
                        </a:rPr>
                        <a:t> 2.66 * Avg of Moving Range)</a:t>
                      </a:r>
                      <a:endParaRPr kumimoji="0" lang="en-US" sz="1200" b="0" i="0" u="sng"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UCL of MR (MR Chart does not have LCL)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Dynamically computed value based on the process performance (3.268 * Avg of Moving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Specification Limits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(USL &amp; LSL)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Range of values within which the given metric is expected to operate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Terms &amp; Meanings</a:t>
            </a:r>
          </a:p>
        </p:txBody>
      </p:sp>
      <p:graphicFrame>
        <p:nvGraphicFramePr>
          <p:cNvPr id="43036" name="Group 28"/>
          <p:cNvGraphicFramePr>
            <a:graphicFrameLocks noGrp="1"/>
          </p:cNvGraphicFramePr>
          <p:nvPr/>
        </p:nvGraphicFramePr>
        <p:xfrm>
          <a:off x="354013" y="1050925"/>
          <a:ext cx="8382000" cy="3578225"/>
        </p:xfrm>
        <a:graphic>
          <a:graphicData uri="http://schemas.openxmlformats.org/drawingml/2006/table">
            <a:tbl>
              <a:tblPr/>
              <a:tblGrid>
                <a:gridCol w="2743200"/>
                <a:gridCol w="5638800"/>
              </a:tblGrid>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Trebuchet MS" pitchFamily="34" charset="0"/>
                        </a:rPr>
                        <a:t>Terminology Used &amp; their meanings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3A6C8"/>
                    </a:solidFill>
                  </a:tcPr>
                </a:tc>
                <a:tc hMerge="1">
                  <a:txBody>
                    <a:bodyPr/>
                    <a:lstStyle/>
                    <a:p>
                      <a:endParaRPr lang="en-US"/>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Stable Process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Where </a:t>
                      </a:r>
                      <a:r>
                        <a:rPr kumimoji="0" lang="en-US" sz="1200" b="1" i="0" u="none" strike="noStrike" cap="none" normalizeH="0" baseline="0" smtClean="0">
                          <a:ln>
                            <a:noFill/>
                          </a:ln>
                          <a:solidFill>
                            <a:schemeClr val="tx1"/>
                          </a:solidFill>
                          <a:effectLst/>
                          <a:latin typeface="Trebuchet MS" pitchFamily="34" charset="0"/>
                        </a:rPr>
                        <a:t>all</a:t>
                      </a:r>
                      <a:r>
                        <a:rPr kumimoji="0" lang="en-US" sz="1200" b="0" i="0" u="none" strike="noStrike" cap="none" normalizeH="0" baseline="0" smtClean="0">
                          <a:ln>
                            <a:noFill/>
                          </a:ln>
                          <a:solidFill>
                            <a:schemeClr val="tx1"/>
                          </a:solidFill>
                          <a:effectLst/>
                          <a:latin typeface="Trebuchet MS" pitchFamily="34" charset="0"/>
                        </a:rPr>
                        <a:t> the data points fall within the Control Limits, else it is called “Unstable” Process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Common Causes of Variation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Inherent variations in process performance due to natural reasons, usually small in magnitude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Special / Assignable Causes of Variation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Occasional large variations in process performance, traceable to specific reasons that can be eliminated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Capable Process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Where the Control Limits are contained within the Specification Limits, which means that the process is “capable of delivering the desired results”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Inflated Control Limits of X Chart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When the range value falls outside the UCL of Range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When two third of range values fall below average of range values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When Inflated Control Limits are observed, Control Limits of X Chart need to be recalculated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Text Placeholder 3"/>
          <p:cNvSpPr txBox="1">
            <a:spLocks/>
          </p:cNvSpPr>
          <p:nvPr/>
        </p:nvSpPr>
        <p:spPr bwMode="gray">
          <a:xfrm>
            <a:off x="254000" y="1138238"/>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Stable, but not Capable (because the data is within Control Limits, but outside the Specification Limits)</a:t>
            </a:r>
            <a:endParaRPr lang="en-US" sz="1600"/>
          </a:p>
        </p:txBody>
      </p:sp>
      <p:pic>
        <p:nvPicPr>
          <p:cNvPr id="353282" name="Picture 4"/>
          <p:cNvPicPr>
            <a:picLocks noChangeAspect="1" noChangeArrowheads="1"/>
          </p:cNvPicPr>
          <p:nvPr/>
        </p:nvPicPr>
        <p:blipFill>
          <a:blip r:embed="rId3"/>
          <a:srcRect/>
          <a:stretch>
            <a:fillRect/>
          </a:stretch>
        </p:blipFill>
        <p:spPr bwMode="auto">
          <a:xfrm>
            <a:off x="188913" y="1282700"/>
            <a:ext cx="8809037" cy="5114925"/>
          </a:xfrm>
          <a:prstGeom prst="rect">
            <a:avLst/>
          </a:prstGeom>
          <a:noFill/>
          <a:ln w="9525">
            <a:noFill/>
            <a:miter lim="800000"/>
            <a:headEnd/>
            <a:tailEnd/>
          </a:ln>
        </p:spPr>
      </p:pic>
      <p:sp>
        <p:nvSpPr>
          <p:cNvPr id="353283"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Stable, but not Capable</a:t>
            </a:r>
            <a:r>
              <a:rPr lang="en-US" sz="2400" b="1">
                <a:solidFill>
                  <a:schemeClr val="bg1"/>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29"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Stable, but not Capable (because the data is within Control &amp; Specification Limits, but CLs are outside SLs)</a:t>
            </a:r>
          </a:p>
        </p:txBody>
      </p:sp>
      <p:pic>
        <p:nvPicPr>
          <p:cNvPr id="355330" name="Picture 4"/>
          <p:cNvPicPr>
            <a:picLocks noChangeAspect="1" noChangeArrowheads="1"/>
          </p:cNvPicPr>
          <p:nvPr/>
        </p:nvPicPr>
        <p:blipFill>
          <a:blip r:embed="rId3"/>
          <a:srcRect/>
          <a:stretch>
            <a:fillRect/>
          </a:stretch>
        </p:blipFill>
        <p:spPr bwMode="auto">
          <a:xfrm>
            <a:off x="222250" y="1320800"/>
            <a:ext cx="8794750" cy="1776413"/>
          </a:xfrm>
          <a:prstGeom prst="rect">
            <a:avLst/>
          </a:prstGeom>
          <a:noFill/>
          <a:ln w="9525">
            <a:noFill/>
            <a:miter lim="800000"/>
            <a:headEnd/>
            <a:tailEnd/>
          </a:ln>
        </p:spPr>
      </p:pic>
      <p:pic>
        <p:nvPicPr>
          <p:cNvPr id="355331" name="Picture 5"/>
          <p:cNvPicPr>
            <a:picLocks noChangeAspect="1" noChangeArrowheads="1"/>
          </p:cNvPicPr>
          <p:nvPr/>
        </p:nvPicPr>
        <p:blipFill>
          <a:blip r:embed="rId4"/>
          <a:srcRect/>
          <a:stretch>
            <a:fillRect/>
          </a:stretch>
        </p:blipFill>
        <p:spPr bwMode="auto">
          <a:xfrm>
            <a:off x="215900" y="3033713"/>
            <a:ext cx="8791575" cy="1860550"/>
          </a:xfrm>
          <a:prstGeom prst="rect">
            <a:avLst/>
          </a:prstGeom>
          <a:noFill/>
          <a:ln w="9525">
            <a:noFill/>
            <a:miter lim="800000"/>
            <a:headEnd/>
            <a:tailEnd/>
          </a:ln>
        </p:spPr>
      </p:pic>
      <p:pic>
        <p:nvPicPr>
          <p:cNvPr id="355332" name="Picture 6"/>
          <p:cNvPicPr>
            <a:picLocks noChangeAspect="1" noChangeArrowheads="1"/>
          </p:cNvPicPr>
          <p:nvPr/>
        </p:nvPicPr>
        <p:blipFill>
          <a:blip r:embed="rId5"/>
          <a:srcRect/>
          <a:stretch>
            <a:fillRect/>
          </a:stretch>
        </p:blipFill>
        <p:spPr bwMode="auto">
          <a:xfrm>
            <a:off x="219075" y="4810125"/>
            <a:ext cx="8791575" cy="1785938"/>
          </a:xfrm>
          <a:prstGeom prst="rect">
            <a:avLst/>
          </a:prstGeom>
          <a:noFill/>
          <a:ln w="9525">
            <a:noFill/>
            <a:miter lim="800000"/>
            <a:headEnd/>
            <a:tailEnd/>
          </a:ln>
        </p:spPr>
      </p:pic>
      <p:sp>
        <p:nvSpPr>
          <p:cNvPr id="355333"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Stable, but not Capable</a:t>
            </a:r>
            <a:r>
              <a:rPr lang="en-US" sz="2400" b="1">
                <a:solidFill>
                  <a:schemeClr val="bg1"/>
                </a:solid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Capable, but not Stable (because the data is within Specification Control Limits, but outside Control Limits)</a:t>
            </a:r>
          </a:p>
        </p:txBody>
      </p:sp>
      <p:pic>
        <p:nvPicPr>
          <p:cNvPr id="357378" name="Picture 4"/>
          <p:cNvPicPr>
            <a:picLocks noChangeAspect="1" noChangeArrowheads="1"/>
          </p:cNvPicPr>
          <p:nvPr/>
        </p:nvPicPr>
        <p:blipFill>
          <a:blip r:embed="rId3"/>
          <a:srcRect/>
          <a:stretch>
            <a:fillRect/>
          </a:stretch>
        </p:blipFill>
        <p:spPr bwMode="auto">
          <a:xfrm>
            <a:off x="215900" y="1273175"/>
            <a:ext cx="8791575" cy="5126038"/>
          </a:xfrm>
          <a:prstGeom prst="rect">
            <a:avLst/>
          </a:prstGeom>
          <a:noFill/>
          <a:ln w="9525">
            <a:noFill/>
            <a:miter lim="800000"/>
            <a:headEnd/>
            <a:tailEnd/>
          </a:ln>
        </p:spPr>
      </p:pic>
      <p:sp>
        <p:nvSpPr>
          <p:cNvPr id="357379" name="Oval 5"/>
          <p:cNvSpPr>
            <a:spLocks noChangeArrowheads="1"/>
          </p:cNvSpPr>
          <p:nvPr/>
        </p:nvSpPr>
        <p:spPr bwMode="auto">
          <a:xfrm>
            <a:off x="2843213" y="5138738"/>
            <a:ext cx="377825" cy="37782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57380" name="Oval 6"/>
          <p:cNvSpPr>
            <a:spLocks noChangeArrowheads="1"/>
          </p:cNvSpPr>
          <p:nvPr/>
        </p:nvSpPr>
        <p:spPr bwMode="auto">
          <a:xfrm>
            <a:off x="4184650" y="5040313"/>
            <a:ext cx="377825" cy="37782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57381"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Capable, but not Stable</a:t>
            </a:r>
            <a:r>
              <a:rPr lang="en-US" sz="2400" b="1">
                <a:solidFill>
                  <a:schemeClr val="bg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a:xfrm>
            <a:off x="0" y="152400"/>
            <a:ext cx="8334375" cy="533400"/>
          </a:xfrm>
        </p:spPr>
        <p:txBody>
          <a:bodyPr/>
          <a:lstStyle/>
          <a:p>
            <a:r>
              <a:rPr lang="en-US" sz="2000" smtClean="0"/>
              <a:t>Brainstorming</a:t>
            </a:r>
          </a:p>
        </p:txBody>
      </p:sp>
      <p:sp>
        <p:nvSpPr>
          <p:cNvPr id="24578" name="Rectangle 174"/>
          <p:cNvSpPr>
            <a:spLocks noChangeArrowheads="1"/>
          </p:cNvSpPr>
          <p:nvPr/>
        </p:nvSpPr>
        <p:spPr bwMode="auto">
          <a:xfrm>
            <a:off x="0" y="1054100"/>
            <a:ext cx="9144000" cy="4760913"/>
          </a:xfrm>
          <a:prstGeom prst="rect">
            <a:avLst/>
          </a:prstGeom>
          <a:noFill/>
          <a:ln w="9525">
            <a:noFill/>
            <a:miter lim="800000"/>
            <a:headEnd/>
            <a:tailEnd/>
          </a:ln>
        </p:spPr>
        <p:txBody>
          <a:bodyPr anchor="ctr">
            <a:spAutoFit/>
          </a:bodyPr>
          <a:lstStyle/>
          <a:p>
            <a:pPr>
              <a:buFontTx/>
              <a:buChar char="•"/>
            </a:pPr>
            <a:r>
              <a:rPr lang="en-US" altLang="ko-KR">
                <a:ea typeface="굴림"/>
                <a:cs typeface="굴림"/>
              </a:rPr>
              <a:t>Brainstorming is the act of defining a problem or idea and coming up anything related  to the topic - no matter how remote a suggestion may sound. </a:t>
            </a:r>
          </a:p>
          <a:p>
            <a:pPr>
              <a:buFontTx/>
              <a:buChar char="•"/>
            </a:pPr>
            <a:endParaRPr lang="en-US" altLang="ko-KR">
              <a:ea typeface="굴림"/>
              <a:cs typeface="굴림"/>
            </a:endParaRPr>
          </a:p>
          <a:p>
            <a:pPr algn="ctr">
              <a:buFontTx/>
              <a:buChar char="•"/>
            </a:pPr>
            <a:r>
              <a:rPr lang="en-US" altLang="ko-KR">
                <a:ea typeface="굴림"/>
                <a:cs typeface="굴림"/>
              </a:rPr>
              <a:t>Brainstorming is an excellent way of developing many creative solutions to a problem. It works by focusing on a problem, and then coming up with very many solutions to it.</a:t>
            </a:r>
          </a:p>
          <a:p>
            <a:pPr algn="ctr"/>
            <a:r>
              <a:rPr lang="en-US" altLang="ko-KR">
                <a:ea typeface="굴림"/>
                <a:cs typeface="굴림"/>
              </a:rPr>
              <a:t> </a:t>
            </a:r>
          </a:p>
          <a:p>
            <a:pPr>
              <a:buFontTx/>
              <a:buChar char="•"/>
            </a:pPr>
            <a:r>
              <a:rPr lang="en-US" altLang="ko-KR">
                <a:ea typeface="굴림"/>
                <a:cs typeface="굴림"/>
              </a:rPr>
              <a:t>Ideas should deliberately be as broad and odd as possible, and should be developed as fast as possible. It is designed to help you break out of your thinking patterns into new ways of looking at things.</a:t>
            </a:r>
          </a:p>
          <a:p>
            <a:endParaRPr lang="en-US" altLang="ko-KR">
              <a:ea typeface="굴림"/>
              <a:cs typeface="굴림"/>
            </a:endParaRPr>
          </a:p>
          <a:p>
            <a:pPr>
              <a:buFontTx/>
              <a:buChar char="•"/>
            </a:pPr>
            <a:r>
              <a:rPr lang="en-US" altLang="ko-KR">
                <a:ea typeface="굴림"/>
                <a:cs typeface="굴림"/>
              </a:rPr>
              <a:t>During brainstorming sessions there should be no criticism of ideas. You are trying to open possibilities and break down wrong assumptions about the limits of the problem. Judgments and analysis at this stage will stunt idea generation. </a:t>
            </a:r>
          </a:p>
          <a:p>
            <a:pPr>
              <a:buFontTx/>
              <a:buChar char="•"/>
            </a:pPr>
            <a:endParaRPr lang="en-US" altLang="ko-KR">
              <a:ea typeface="굴림"/>
              <a:cs typeface="굴림"/>
            </a:endParaRPr>
          </a:p>
          <a:p>
            <a:pPr>
              <a:buFontTx/>
              <a:buChar char="•"/>
            </a:pPr>
            <a:r>
              <a:rPr lang="en-US" altLang="ko-KR">
                <a:ea typeface="굴림"/>
                <a:cs typeface="굴림"/>
              </a:rPr>
              <a:t>Ideas should only be evaluated once the brainstorming session has finished - you can then explore solutions further using conventional approaches like Cause and Effect or Pareto ananlysis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Text Placeholder 3"/>
          <p:cNvSpPr txBox="1">
            <a:spLocks/>
          </p:cNvSpPr>
          <p:nvPr/>
        </p:nvSpPr>
        <p:spPr bwMode="gray">
          <a:xfrm>
            <a:off x="265113" y="1128713"/>
            <a:ext cx="8669337"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Stable and Capable (because the data is within Control &amp; Specification Limits and CLs are inside SLs)</a:t>
            </a:r>
          </a:p>
        </p:txBody>
      </p:sp>
      <p:pic>
        <p:nvPicPr>
          <p:cNvPr id="359426" name="Picture 4"/>
          <p:cNvPicPr>
            <a:picLocks noChangeAspect="1" noChangeArrowheads="1"/>
          </p:cNvPicPr>
          <p:nvPr/>
        </p:nvPicPr>
        <p:blipFill>
          <a:blip r:embed="rId3"/>
          <a:srcRect/>
          <a:stretch>
            <a:fillRect/>
          </a:stretch>
        </p:blipFill>
        <p:spPr bwMode="auto">
          <a:xfrm>
            <a:off x="207963" y="1273175"/>
            <a:ext cx="8799512" cy="5124450"/>
          </a:xfrm>
          <a:prstGeom prst="rect">
            <a:avLst/>
          </a:prstGeom>
          <a:noFill/>
          <a:ln w="9525">
            <a:noFill/>
            <a:miter lim="800000"/>
            <a:headEnd/>
            <a:tailEnd/>
          </a:ln>
        </p:spPr>
      </p:pic>
      <p:sp>
        <p:nvSpPr>
          <p:cNvPr id="359427"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Stable and Capable</a:t>
            </a:r>
            <a:r>
              <a:rPr lang="en-US" sz="2400" b="1">
                <a:solidFill>
                  <a:schemeClr val="bg1"/>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One (or more) data points outside Control Limits</a:t>
            </a:r>
            <a:endParaRPr lang="en-US" sz="1600"/>
          </a:p>
        </p:txBody>
      </p:sp>
      <p:pic>
        <p:nvPicPr>
          <p:cNvPr id="361474" name="Picture 4"/>
          <p:cNvPicPr>
            <a:picLocks noChangeAspect="1" noChangeArrowheads="1"/>
          </p:cNvPicPr>
          <p:nvPr/>
        </p:nvPicPr>
        <p:blipFill>
          <a:blip r:embed="rId3"/>
          <a:srcRect/>
          <a:stretch>
            <a:fillRect/>
          </a:stretch>
        </p:blipFill>
        <p:spPr bwMode="auto">
          <a:xfrm>
            <a:off x="220663" y="1295400"/>
            <a:ext cx="8794750" cy="5084763"/>
          </a:xfrm>
          <a:prstGeom prst="rect">
            <a:avLst/>
          </a:prstGeom>
          <a:noFill/>
          <a:ln w="9525">
            <a:noFill/>
            <a:miter lim="800000"/>
            <a:headEnd/>
            <a:tailEnd/>
          </a:ln>
        </p:spPr>
      </p:pic>
      <p:sp>
        <p:nvSpPr>
          <p:cNvPr id="361475" name="Oval 5"/>
          <p:cNvSpPr>
            <a:spLocks noChangeArrowheads="1"/>
          </p:cNvSpPr>
          <p:nvPr/>
        </p:nvSpPr>
        <p:spPr bwMode="auto">
          <a:xfrm>
            <a:off x="4729163" y="2430463"/>
            <a:ext cx="377825" cy="37782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1476" name="Oval 6"/>
          <p:cNvSpPr>
            <a:spLocks noChangeArrowheads="1"/>
          </p:cNvSpPr>
          <p:nvPr/>
        </p:nvSpPr>
        <p:spPr bwMode="auto">
          <a:xfrm>
            <a:off x="1173163" y="2616200"/>
            <a:ext cx="377825" cy="37782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1477" name="Oval 7"/>
          <p:cNvSpPr>
            <a:spLocks noChangeArrowheads="1"/>
          </p:cNvSpPr>
          <p:nvPr/>
        </p:nvSpPr>
        <p:spPr bwMode="auto">
          <a:xfrm>
            <a:off x="1995488" y="2674938"/>
            <a:ext cx="377825" cy="37782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1478"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Special Cause Variation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2 out 3 successive points in 2/3 Zone</a:t>
            </a:r>
            <a:endParaRPr lang="en-US" sz="1600"/>
          </a:p>
        </p:txBody>
      </p:sp>
      <p:pic>
        <p:nvPicPr>
          <p:cNvPr id="363522" name="Picture 4"/>
          <p:cNvPicPr>
            <a:picLocks noChangeAspect="1" noChangeArrowheads="1"/>
          </p:cNvPicPr>
          <p:nvPr/>
        </p:nvPicPr>
        <p:blipFill>
          <a:blip r:embed="rId3"/>
          <a:srcRect/>
          <a:stretch>
            <a:fillRect/>
          </a:stretch>
        </p:blipFill>
        <p:spPr bwMode="auto">
          <a:xfrm>
            <a:off x="219075" y="1301750"/>
            <a:ext cx="8788400" cy="5084763"/>
          </a:xfrm>
          <a:prstGeom prst="rect">
            <a:avLst/>
          </a:prstGeom>
          <a:noFill/>
          <a:ln w="9525">
            <a:noFill/>
            <a:miter lim="800000"/>
            <a:headEnd/>
            <a:tailEnd/>
          </a:ln>
        </p:spPr>
      </p:pic>
      <p:sp>
        <p:nvSpPr>
          <p:cNvPr id="363523" name="Rectangle 5"/>
          <p:cNvSpPr>
            <a:spLocks noChangeArrowheads="1"/>
          </p:cNvSpPr>
          <p:nvPr/>
        </p:nvSpPr>
        <p:spPr bwMode="auto">
          <a:xfrm>
            <a:off x="838200" y="2952750"/>
            <a:ext cx="6829425" cy="595313"/>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3524" name="Rectangle 6"/>
          <p:cNvSpPr>
            <a:spLocks noChangeArrowheads="1"/>
          </p:cNvSpPr>
          <p:nvPr/>
        </p:nvSpPr>
        <p:spPr bwMode="auto">
          <a:xfrm>
            <a:off x="831850" y="5118100"/>
            <a:ext cx="6829425" cy="182563"/>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3525" name="Oval 7"/>
          <p:cNvSpPr>
            <a:spLocks noChangeArrowheads="1"/>
          </p:cNvSpPr>
          <p:nvPr/>
        </p:nvSpPr>
        <p:spPr bwMode="auto">
          <a:xfrm>
            <a:off x="1719263" y="3908425"/>
            <a:ext cx="1227137" cy="150177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3526"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Special Cause Variation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4 out 5 successive points in 1/3 Zone</a:t>
            </a:r>
            <a:endParaRPr lang="en-US" sz="1600"/>
          </a:p>
        </p:txBody>
      </p:sp>
      <p:pic>
        <p:nvPicPr>
          <p:cNvPr id="365570" name="Picture 4"/>
          <p:cNvPicPr>
            <a:picLocks noChangeAspect="1" noChangeArrowheads="1"/>
          </p:cNvPicPr>
          <p:nvPr/>
        </p:nvPicPr>
        <p:blipFill>
          <a:blip r:embed="rId3"/>
          <a:srcRect/>
          <a:stretch>
            <a:fillRect/>
          </a:stretch>
        </p:blipFill>
        <p:spPr bwMode="auto">
          <a:xfrm>
            <a:off x="220663" y="1295400"/>
            <a:ext cx="8789987" cy="5102225"/>
          </a:xfrm>
          <a:prstGeom prst="rect">
            <a:avLst/>
          </a:prstGeom>
          <a:noFill/>
          <a:ln w="9525">
            <a:noFill/>
            <a:miter lim="800000"/>
            <a:headEnd/>
            <a:tailEnd/>
          </a:ln>
        </p:spPr>
      </p:pic>
      <p:sp>
        <p:nvSpPr>
          <p:cNvPr id="365571" name="Rectangle 5"/>
          <p:cNvSpPr>
            <a:spLocks noChangeArrowheads="1"/>
          </p:cNvSpPr>
          <p:nvPr/>
        </p:nvSpPr>
        <p:spPr bwMode="auto">
          <a:xfrm>
            <a:off x="798513" y="3113088"/>
            <a:ext cx="6896100" cy="300037"/>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5572" name="Rectangle 6"/>
          <p:cNvSpPr>
            <a:spLocks noChangeArrowheads="1"/>
          </p:cNvSpPr>
          <p:nvPr/>
        </p:nvSpPr>
        <p:spPr bwMode="auto">
          <a:xfrm>
            <a:off x="800100" y="4246563"/>
            <a:ext cx="6896100" cy="476250"/>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5573" name="Oval 7"/>
          <p:cNvSpPr>
            <a:spLocks noChangeArrowheads="1"/>
          </p:cNvSpPr>
          <p:nvPr/>
        </p:nvSpPr>
        <p:spPr bwMode="auto">
          <a:xfrm>
            <a:off x="5540375" y="3014663"/>
            <a:ext cx="1854200" cy="595312"/>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5574"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Special Cause Variation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8 successive points on one side of Average</a:t>
            </a:r>
            <a:endParaRPr lang="en-US" sz="1600"/>
          </a:p>
        </p:txBody>
      </p:sp>
      <p:pic>
        <p:nvPicPr>
          <p:cNvPr id="367618" name="Picture 4"/>
          <p:cNvPicPr>
            <a:picLocks noChangeAspect="1" noChangeArrowheads="1"/>
          </p:cNvPicPr>
          <p:nvPr/>
        </p:nvPicPr>
        <p:blipFill>
          <a:blip r:embed="rId3"/>
          <a:srcRect/>
          <a:stretch>
            <a:fillRect/>
          </a:stretch>
        </p:blipFill>
        <p:spPr bwMode="auto">
          <a:xfrm>
            <a:off x="220663" y="1301750"/>
            <a:ext cx="8788400" cy="5094288"/>
          </a:xfrm>
          <a:prstGeom prst="rect">
            <a:avLst/>
          </a:prstGeom>
          <a:noFill/>
          <a:ln w="9525">
            <a:noFill/>
            <a:miter lim="800000"/>
            <a:headEnd/>
            <a:tailEnd/>
          </a:ln>
        </p:spPr>
      </p:pic>
      <p:sp>
        <p:nvSpPr>
          <p:cNvPr id="367619" name="Rectangle 5"/>
          <p:cNvSpPr>
            <a:spLocks noChangeArrowheads="1"/>
          </p:cNvSpPr>
          <p:nvPr/>
        </p:nvSpPr>
        <p:spPr bwMode="auto">
          <a:xfrm>
            <a:off x="812800" y="2579688"/>
            <a:ext cx="6864350" cy="1466850"/>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7620" name="Rectangle 6"/>
          <p:cNvSpPr>
            <a:spLocks noChangeArrowheads="1"/>
          </p:cNvSpPr>
          <p:nvPr/>
        </p:nvSpPr>
        <p:spPr bwMode="auto">
          <a:xfrm>
            <a:off x="814388" y="4108450"/>
            <a:ext cx="6864350" cy="1314450"/>
          </a:xfrm>
          <a:prstGeom prst="rect">
            <a:avLst/>
          </a:prstGeom>
          <a:solidFill>
            <a:srgbClr val="C0C0C0">
              <a:alpha val="50195"/>
            </a:srgbClr>
          </a:solidFill>
          <a:ln w="9525">
            <a:solidFill>
              <a:schemeClr val="tx1"/>
            </a:solidFill>
            <a:miter lim="800000"/>
            <a:headEnd/>
            <a:tailEnd/>
          </a:ln>
        </p:spPr>
        <p:txBody>
          <a:bodyPr wrap="none" anchor="ctr"/>
          <a:lstStyle/>
          <a:p>
            <a:endParaRPr lang="en-US" sz="1400" i="1">
              <a:solidFill>
                <a:schemeClr val="bg1"/>
              </a:solidFill>
            </a:endParaRPr>
          </a:p>
        </p:txBody>
      </p:sp>
      <p:sp>
        <p:nvSpPr>
          <p:cNvPr id="367621" name="Oval 7"/>
          <p:cNvSpPr>
            <a:spLocks noChangeArrowheads="1"/>
          </p:cNvSpPr>
          <p:nvPr/>
        </p:nvSpPr>
        <p:spPr bwMode="auto">
          <a:xfrm>
            <a:off x="3354388" y="3778250"/>
            <a:ext cx="2625725" cy="1376363"/>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7622"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Special Cause Variation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5" name="Picture 2"/>
          <p:cNvPicPr>
            <a:picLocks noChangeAspect="1" noChangeArrowheads="1"/>
          </p:cNvPicPr>
          <p:nvPr/>
        </p:nvPicPr>
        <p:blipFill>
          <a:blip r:embed="rId3"/>
          <a:srcRect/>
          <a:stretch>
            <a:fillRect/>
          </a:stretch>
        </p:blipFill>
        <p:spPr bwMode="auto">
          <a:xfrm>
            <a:off x="219075" y="1303338"/>
            <a:ext cx="8789988" cy="5154612"/>
          </a:xfrm>
          <a:prstGeom prst="rect">
            <a:avLst/>
          </a:prstGeom>
          <a:noFill/>
          <a:ln w="9525">
            <a:noFill/>
            <a:miter lim="800000"/>
            <a:headEnd/>
            <a:tailEnd/>
          </a:ln>
        </p:spPr>
      </p:pic>
      <p:sp>
        <p:nvSpPr>
          <p:cNvPr id="369666"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One or more data points on the Range Chart falling outside the UCL of MR Chart</a:t>
            </a:r>
            <a:endParaRPr lang="en-US" sz="1600"/>
          </a:p>
        </p:txBody>
      </p:sp>
      <p:sp>
        <p:nvSpPr>
          <p:cNvPr id="369667" name="Oval 5"/>
          <p:cNvSpPr>
            <a:spLocks noChangeArrowheads="1"/>
          </p:cNvSpPr>
          <p:nvPr/>
        </p:nvSpPr>
        <p:spPr bwMode="auto">
          <a:xfrm>
            <a:off x="5256213" y="2109788"/>
            <a:ext cx="398462" cy="393700"/>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9668" name="Oval 6"/>
          <p:cNvSpPr>
            <a:spLocks noChangeArrowheads="1"/>
          </p:cNvSpPr>
          <p:nvPr/>
        </p:nvSpPr>
        <p:spPr bwMode="auto">
          <a:xfrm>
            <a:off x="5654675" y="4538663"/>
            <a:ext cx="398463" cy="393700"/>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69669"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Inflated Control Limits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713" name="Picture 2"/>
          <p:cNvPicPr>
            <a:picLocks noChangeAspect="1" noChangeArrowheads="1"/>
          </p:cNvPicPr>
          <p:nvPr/>
        </p:nvPicPr>
        <p:blipFill>
          <a:blip r:embed="rId3"/>
          <a:srcRect/>
          <a:stretch>
            <a:fillRect/>
          </a:stretch>
        </p:blipFill>
        <p:spPr bwMode="auto">
          <a:xfrm>
            <a:off x="220663" y="1301750"/>
            <a:ext cx="8788400" cy="5149850"/>
          </a:xfrm>
          <a:prstGeom prst="rect">
            <a:avLst/>
          </a:prstGeom>
          <a:noFill/>
          <a:ln w="9525">
            <a:noFill/>
            <a:miter lim="800000"/>
            <a:headEnd/>
            <a:tailEnd/>
          </a:ln>
        </p:spPr>
      </p:pic>
      <p:sp>
        <p:nvSpPr>
          <p:cNvPr id="371714" name="Text Placeholder 3"/>
          <p:cNvSpPr txBox="1">
            <a:spLocks/>
          </p:cNvSpPr>
          <p:nvPr/>
        </p:nvSpPr>
        <p:spPr bwMode="gray">
          <a:xfrm>
            <a:off x="273050" y="1128713"/>
            <a:ext cx="8661400" cy="222250"/>
          </a:xfrm>
          <a:prstGeom prst="rect">
            <a:avLst/>
          </a:prstGeom>
          <a:noFill/>
          <a:ln w="9525">
            <a:solidFill>
              <a:schemeClr val="tx1"/>
            </a:solidFill>
            <a:miter lim="800000"/>
            <a:headEnd/>
            <a:tailEnd/>
          </a:ln>
        </p:spPr>
        <p:txBody>
          <a:bodyPr lIns="0" tIns="0" rIns="0" bIns="0">
            <a:spAutoFit/>
          </a:bodyPr>
          <a:lstStyle/>
          <a:p>
            <a:pPr marL="276225" indent="-276225" algn="ctr" eaLnBrk="0" hangingPunct="0">
              <a:spcBef>
                <a:spcPts val="600"/>
              </a:spcBef>
              <a:spcAft>
                <a:spcPts val="600"/>
              </a:spcAft>
              <a:buClr>
                <a:srgbClr val="FA9819"/>
              </a:buClr>
              <a:buSzPct val="120000"/>
            </a:pPr>
            <a:r>
              <a:rPr lang="en-US" sz="1400"/>
              <a:t>2/3 or more number of data points falling below the average of MR Chart</a:t>
            </a:r>
          </a:p>
        </p:txBody>
      </p:sp>
      <p:sp>
        <p:nvSpPr>
          <p:cNvPr id="371715" name="Oval 5"/>
          <p:cNvSpPr>
            <a:spLocks noChangeArrowheads="1"/>
          </p:cNvSpPr>
          <p:nvPr/>
        </p:nvSpPr>
        <p:spPr bwMode="auto">
          <a:xfrm>
            <a:off x="835025" y="5576888"/>
            <a:ext cx="7235825" cy="422275"/>
          </a:xfrm>
          <a:prstGeom prst="ellipse">
            <a:avLst/>
          </a:prstGeom>
          <a:solidFill>
            <a:srgbClr val="FF5050">
              <a:alpha val="59999"/>
            </a:srgbClr>
          </a:solidFill>
          <a:ln w="9525">
            <a:solidFill>
              <a:schemeClr val="tx1"/>
            </a:solidFill>
            <a:round/>
            <a:headEnd/>
            <a:tailEnd/>
          </a:ln>
        </p:spPr>
        <p:txBody>
          <a:bodyPr wrap="none" anchor="ctr"/>
          <a:lstStyle/>
          <a:p>
            <a:endParaRPr lang="en-US" sz="1400" i="1">
              <a:solidFill>
                <a:schemeClr val="bg1"/>
              </a:solidFill>
            </a:endParaRPr>
          </a:p>
        </p:txBody>
      </p:sp>
      <p:sp>
        <p:nvSpPr>
          <p:cNvPr id="371716"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Inflated Control Limits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1"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Terms &amp; Meanings</a:t>
            </a:r>
          </a:p>
        </p:txBody>
      </p:sp>
      <p:graphicFrame>
        <p:nvGraphicFramePr>
          <p:cNvPr id="45087" name="Group 31"/>
          <p:cNvGraphicFramePr>
            <a:graphicFrameLocks noGrp="1"/>
          </p:cNvGraphicFramePr>
          <p:nvPr/>
        </p:nvGraphicFramePr>
        <p:xfrm>
          <a:off x="357188" y="1054100"/>
          <a:ext cx="8382000" cy="3668713"/>
        </p:xfrm>
        <a:graphic>
          <a:graphicData uri="http://schemas.openxmlformats.org/drawingml/2006/table">
            <a:tbl>
              <a:tblPr/>
              <a:tblGrid>
                <a:gridCol w="2743200"/>
                <a:gridCol w="5638800"/>
              </a:tblGrid>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Trebuchet MS" pitchFamily="34" charset="0"/>
                        </a:rPr>
                        <a:t>Terminology Used &amp; their meanings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3A6C8"/>
                    </a:solidFill>
                  </a:tcPr>
                </a:tc>
                <a:tc hMerge="1">
                  <a:txBody>
                    <a:bodyPr/>
                    <a:lstStyle/>
                    <a:p>
                      <a:endParaRPr lang="en-US"/>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Trebuchet MS"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Process Capability with Central Tendency (Cp)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This measures the dispersion of the data and suggests whether the data 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Trebuchet MS" pitchFamily="34" charset="0"/>
                        </a:rPr>
                        <a:t>Uniformly distributed or skewed towards USL / LSL</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Trebuchet MS" pitchFamily="34" charset="0"/>
                        </a:rPr>
                        <a:t>All falling within LSL &amp; USL or falling outside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Process Capability (Cp)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(USL – LSL) / 6 * Std Deviation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(Measure of Central Dispersion)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Process Capability (CpU)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(USL – Mean) / 3 * Std Deviation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(Measure of Dispersion on the USL side)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Process Capability (CpL)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(Mean – LSL) / 3 * Std Deviation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(Measure of Dispersion on the LSL side)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Process Capability (Cpk)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Minimum (CpU, CpL)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(Worse possible scenario of Dispersion)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Confidence Interval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rebuchet MS" pitchFamily="34" charset="0"/>
                        </a:rPr>
                        <a:t>Range of statistically predicted (forecast) values based on the Standard Deviation values from PPB and the constant of 95% Confidence Limit (1.96)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Capability with Central Tendency (Cp, Cpk)</a:t>
            </a:r>
          </a:p>
        </p:txBody>
      </p:sp>
      <p:pic>
        <p:nvPicPr>
          <p:cNvPr id="375810" name="Picture 78"/>
          <p:cNvPicPr>
            <a:picLocks noChangeAspect="1" noChangeArrowheads="1"/>
          </p:cNvPicPr>
          <p:nvPr/>
        </p:nvPicPr>
        <p:blipFill>
          <a:blip r:embed="rId3"/>
          <a:srcRect/>
          <a:stretch>
            <a:fillRect/>
          </a:stretch>
        </p:blipFill>
        <p:spPr bwMode="auto">
          <a:xfrm>
            <a:off x="923925" y="1709738"/>
            <a:ext cx="7296150" cy="3438525"/>
          </a:xfrm>
          <a:prstGeom prst="rect">
            <a:avLst/>
          </a:prstGeom>
          <a:noFill/>
          <a:ln w="9525">
            <a:noFill/>
            <a:miter lim="800000"/>
            <a:headEnd/>
            <a:tailEnd/>
          </a:ln>
        </p:spPr>
      </p:pic>
      <p:pic>
        <p:nvPicPr>
          <p:cNvPr id="375811" name="Picture 80"/>
          <p:cNvPicPr>
            <a:picLocks noChangeAspect="1" noChangeArrowheads="1"/>
          </p:cNvPicPr>
          <p:nvPr/>
        </p:nvPicPr>
        <p:blipFill>
          <a:blip r:embed="rId4"/>
          <a:srcRect/>
          <a:stretch>
            <a:fillRect/>
          </a:stretch>
        </p:blipFill>
        <p:spPr bwMode="auto">
          <a:xfrm>
            <a:off x="969963" y="1501775"/>
            <a:ext cx="7200900" cy="268288"/>
          </a:xfrm>
          <a:prstGeom prst="rect">
            <a:avLst/>
          </a:prstGeom>
          <a:noFill/>
          <a:ln w="9525">
            <a:noFill/>
            <a:miter lim="800000"/>
            <a:headEnd/>
            <a:tailEnd/>
          </a:ln>
        </p:spPr>
      </p:pic>
      <p:sp>
        <p:nvSpPr>
          <p:cNvPr id="375812" name="Rectangle 81"/>
          <p:cNvSpPr>
            <a:spLocks noChangeArrowheads="1"/>
          </p:cNvSpPr>
          <p:nvPr/>
        </p:nvSpPr>
        <p:spPr bwMode="auto">
          <a:xfrm>
            <a:off x="2454275" y="5280025"/>
            <a:ext cx="4225925" cy="530225"/>
          </a:xfrm>
          <a:prstGeom prst="rect">
            <a:avLst/>
          </a:prstGeom>
          <a:noFill/>
          <a:ln w="9525">
            <a:noFill/>
            <a:miter lim="800000"/>
            <a:headEnd/>
            <a:tailEnd/>
          </a:ln>
        </p:spPr>
        <p:txBody>
          <a:bodyPr wrap="none">
            <a:spAutoFit/>
          </a:bodyPr>
          <a:lstStyle/>
          <a:p>
            <a:pPr marL="114300" lvl="1" algn="ctr" eaLnBrk="0" hangingPunct="0">
              <a:lnSpc>
                <a:spcPct val="120000"/>
              </a:lnSpc>
              <a:spcBef>
                <a:spcPct val="40000"/>
              </a:spcBef>
              <a:buClr>
                <a:srgbClr val="FA9819"/>
              </a:buClr>
              <a:buFont typeface="Arial" charset="0"/>
              <a:buNone/>
            </a:pPr>
            <a:r>
              <a:rPr lang="en-US" sz="2400"/>
              <a:t>Data is uniformly distributed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Capability with Central Tendency (Cp, Cpk)</a:t>
            </a:r>
          </a:p>
        </p:txBody>
      </p:sp>
      <p:sp>
        <p:nvSpPr>
          <p:cNvPr id="377858" name="Rectangle 5"/>
          <p:cNvSpPr>
            <a:spLocks noChangeArrowheads="1"/>
          </p:cNvSpPr>
          <p:nvPr/>
        </p:nvSpPr>
        <p:spPr bwMode="auto">
          <a:xfrm>
            <a:off x="2065338" y="5280025"/>
            <a:ext cx="5030787" cy="530225"/>
          </a:xfrm>
          <a:prstGeom prst="rect">
            <a:avLst/>
          </a:prstGeom>
          <a:noFill/>
          <a:ln w="9525">
            <a:noFill/>
            <a:miter lim="800000"/>
            <a:headEnd/>
            <a:tailEnd/>
          </a:ln>
        </p:spPr>
        <p:txBody>
          <a:bodyPr wrap="none">
            <a:spAutoFit/>
          </a:bodyPr>
          <a:lstStyle/>
          <a:p>
            <a:pPr marL="114300" lvl="1" algn="ctr" eaLnBrk="0" hangingPunct="0">
              <a:lnSpc>
                <a:spcPct val="120000"/>
              </a:lnSpc>
              <a:spcBef>
                <a:spcPct val="40000"/>
              </a:spcBef>
              <a:buClr>
                <a:srgbClr val="FA9819"/>
              </a:buClr>
              <a:buFont typeface="Arial" charset="0"/>
              <a:buNone/>
            </a:pPr>
            <a:r>
              <a:rPr lang="en-US" sz="2400"/>
              <a:t>Data is skewed towards upper side</a:t>
            </a:r>
          </a:p>
        </p:txBody>
      </p:sp>
      <p:pic>
        <p:nvPicPr>
          <p:cNvPr id="377859" name="Picture 6"/>
          <p:cNvPicPr>
            <a:picLocks noChangeAspect="1" noChangeArrowheads="1"/>
          </p:cNvPicPr>
          <p:nvPr/>
        </p:nvPicPr>
        <p:blipFill>
          <a:blip r:embed="rId3"/>
          <a:srcRect/>
          <a:stretch>
            <a:fillRect/>
          </a:stretch>
        </p:blipFill>
        <p:spPr bwMode="auto">
          <a:xfrm>
            <a:off x="923925" y="1709738"/>
            <a:ext cx="7296150" cy="3438525"/>
          </a:xfrm>
          <a:prstGeom prst="rect">
            <a:avLst/>
          </a:prstGeom>
          <a:noFill/>
          <a:ln w="9525">
            <a:noFill/>
            <a:miter lim="800000"/>
            <a:headEnd/>
            <a:tailEnd/>
          </a:ln>
        </p:spPr>
      </p:pic>
      <p:pic>
        <p:nvPicPr>
          <p:cNvPr id="377860" name="Picture 7"/>
          <p:cNvPicPr>
            <a:picLocks noChangeAspect="1" noChangeArrowheads="1"/>
          </p:cNvPicPr>
          <p:nvPr/>
        </p:nvPicPr>
        <p:blipFill>
          <a:blip r:embed="rId4"/>
          <a:srcRect/>
          <a:stretch>
            <a:fillRect/>
          </a:stretch>
        </p:blipFill>
        <p:spPr bwMode="auto">
          <a:xfrm>
            <a:off x="963613" y="1495425"/>
            <a:ext cx="7208837" cy="26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152400"/>
            <a:ext cx="8534400" cy="533400"/>
          </a:xfrm>
        </p:spPr>
        <p:txBody>
          <a:bodyPr/>
          <a:lstStyle/>
          <a:p>
            <a:r>
              <a:rPr lang="en-US" sz="2000" smtClean="0"/>
              <a:t>Cause and Effect</a:t>
            </a:r>
          </a:p>
        </p:txBody>
      </p:sp>
      <p:sp>
        <p:nvSpPr>
          <p:cNvPr id="26626" name="Rectangle 3"/>
          <p:cNvSpPr>
            <a:spLocks noGrp="1" noChangeArrowheads="1"/>
          </p:cNvSpPr>
          <p:nvPr>
            <p:ph type="body" idx="1"/>
          </p:nvPr>
        </p:nvSpPr>
        <p:spPr bwMode="auto">
          <a:xfrm>
            <a:off x="457200" y="1600200"/>
            <a:ext cx="8229600" cy="4525963"/>
          </a:xfrm>
          <a:noFill/>
          <a:ln>
            <a:miter lim="800000"/>
            <a:headEnd/>
            <a:tailEnd/>
          </a:ln>
        </p:spPr>
        <p:txBody>
          <a:bodyPr vert="horz" wrap="square" lIns="91440" tIns="45720" rIns="91440" bIns="45720" numCol="1" anchor="t" anchorCtr="0" compatLnSpc="1">
            <a:prstTxWarp prst="textNoShape">
              <a:avLst/>
            </a:prstTxWarp>
          </a:bodyPr>
          <a:lstStyle/>
          <a:p>
            <a:r>
              <a:rPr lang="en-US" sz="1800" smtClean="0">
                <a:solidFill>
                  <a:schemeClr val="tx1"/>
                </a:solidFill>
              </a:rPr>
              <a:t>A </a:t>
            </a:r>
            <a:r>
              <a:rPr lang="en-US" sz="1800" b="1" smtClean="0">
                <a:solidFill>
                  <a:schemeClr val="tx1"/>
                </a:solidFill>
              </a:rPr>
              <a:t>Cause and Effect Diagram</a:t>
            </a:r>
            <a:r>
              <a:rPr lang="en-US" sz="1800" smtClean="0">
                <a:solidFill>
                  <a:schemeClr val="tx1"/>
                </a:solidFill>
              </a:rPr>
              <a:t> is an analysis tool to display possible causes of a specific problem or condition. It graphically illustrates the relationship between a given outcome and all the factors that influence the outcome. This type of diagram is sometimes called an </a:t>
            </a:r>
            <a:r>
              <a:rPr lang="en-US" sz="1800" b="1" smtClean="0">
                <a:solidFill>
                  <a:schemeClr val="tx1"/>
                </a:solidFill>
              </a:rPr>
              <a:t>"Ishikawa diagram"</a:t>
            </a:r>
            <a:r>
              <a:rPr lang="en-US" sz="1800" smtClean="0">
                <a:solidFill>
                  <a:schemeClr val="tx1"/>
                </a:solidFill>
              </a:rPr>
              <a:t>.</a:t>
            </a:r>
            <a:r>
              <a:rPr lang="en-US" smtClean="0">
                <a:solidFill>
                  <a:schemeClr val="tx1"/>
                </a:solidFill>
              </a:rPr>
              <a:t> </a:t>
            </a:r>
            <a:br>
              <a:rPr lang="en-US" smtClean="0">
                <a:solidFill>
                  <a:schemeClr val="tx1"/>
                </a:solidFill>
              </a:rPr>
            </a:br>
            <a:endParaRPr lang="en-US" smtClean="0">
              <a:solidFill>
                <a:schemeClr val="tx1"/>
              </a:solidFill>
            </a:endParaRPr>
          </a:p>
        </p:txBody>
      </p:sp>
      <p:sp>
        <p:nvSpPr>
          <p:cNvPr id="26627" name="Rectangle 4"/>
          <p:cNvSpPr>
            <a:spLocks noChangeArrowheads="1"/>
          </p:cNvSpPr>
          <p:nvPr/>
        </p:nvSpPr>
        <p:spPr bwMode="auto">
          <a:xfrm>
            <a:off x="0" y="3019425"/>
            <a:ext cx="8636000" cy="3381375"/>
          </a:xfrm>
          <a:prstGeom prst="rect">
            <a:avLst/>
          </a:prstGeom>
          <a:noFill/>
          <a:ln w="9525">
            <a:noFill/>
            <a:miter lim="800000"/>
            <a:headEnd/>
            <a:tailEnd/>
          </a:ln>
        </p:spPr>
        <p:txBody>
          <a:bodyPr wrap="none" anchor="ctr">
            <a:spAutoFit/>
          </a:bodyPr>
          <a:lstStyle/>
          <a:p>
            <a:pPr>
              <a:buFontTx/>
              <a:buChar char="•"/>
            </a:pPr>
            <a:r>
              <a:rPr lang="en-US" sz="1600">
                <a:cs typeface="Times New Roman" pitchFamily="18" charset="0"/>
              </a:rPr>
              <a:t>Form a list of causes and their attributes in below mentioned format</a:t>
            </a:r>
            <a:r>
              <a:rPr lang="en-US" sz="1200">
                <a:latin typeface="Times New Roman" pitchFamily="18" charset="0"/>
                <a:cs typeface="Times New Roman" pitchFamily="18" charset="0"/>
              </a:rPr>
              <a:t>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  </a:t>
            </a:r>
            <a:r>
              <a:rPr lang="en-US" sz="12000">
                <a:cs typeface="Times New Roman" pitchFamily="18" charset="0"/>
              </a:rPr>
              <a:t> </a:t>
            </a:r>
            <a:r>
              <a:rPr lang="en-US" sz="1200">
                <a:cs typeface="Times New Roman" pitchFamily="18" charset="0"/>
              </a:rPr>
              <a:t>                                                                                   </a:t>
            </a:r>
            <a:endParaRPr lang="en-US" sz="1200">
              <a:latin typeface="Times New Roman" pitchFamily="18" charset="0"/>
              <a:cs typeface="Times New Roman" pitchFamily="18" charset="0"/>
            </a:endParaRPr>
          </a:p>
          <a:p>
            <a:pPr eaLnBrk="0" hangingPunct="0">
              <a:buSzPct val="100000"/>
            </a:pPr>
            <a:r>
              <a:rPr lang="en-US" sz="1000">
                <a:cs typeface="Times New Roman" pitchFamily="18" charset="0"/>
              </a:rPr>
              <a:t> </a:t>
            </a:r>
            <a:endParaRPr lang="en-US" sz="1000">
              <a:latin typeface="Symbol" pitchFamily="18" charset="2"/>
              <a:cs typeface="Times New Roman" pitchFamily="18" charset="0"/>
            </a:endParaRPr>
          </a:p>
          <a:p>
            <a:pPr eaLnBrk="0" hangingPunct="0">
              <a:buSzPct val="100000"/>
              <a:buFontTx/>
              <a:buChar char="•"/>
            </a:pPr>
            <a:endParaRPr lang="en-US" sz="1400">
              <a:latin typeface="Arial Unicode MS" pitchFamily="34" charset="-128"/>
              <a:cs typeface="Times New Roman" pitchFamily="18" charset="0"/>
            </a:endParaRPr>
          </a:p>
          <a:p>
            <a:pPr eaLnBrk="0" hangingPunct="0">
              <a:buSzPct val="100000"/>
              <a:buFontTx/>
              <a:buChar char="•"/>
            </a:pPr>
            <a:r>
              <a:rPr lang="en-US" sz="1400">
                <a:cs typeface="Times New Roman" pitchFamily="18" charset="0"/>
              </a:rPr>
              <a:t> Write the issue (problem or process condition) on the right side of the Cause and Effect Diagram. </a:t>
            </a:r>
          </a:p>
          <a:p>
            <a:pPr eaLnBrk="0" hangingPunct="0">
              <a:buSzPct val="100000"/>
              <a:buFontTx/>
              <a:buChar char="•"/>
            </a:pPr>
            <a:r>
              <a:rPr lang="en-US" sz="1400">
                <a:cs typeface="Times New Roman" pitchFamily="18" charset="0"/>
              </a:rPr>
              <a:t> Identify the major cause categories and write them in the four boxes on the Cause and Effect Diagram. </a:t>
            </a:r>
            <a:br>
              <a:rPr lang="en-US" sz="1400">
                <a:cs typeface="Times New Roman" pitchFamily="18" charset="0"/>
              </a:rPr>
            </a:br>
            <a:r>
              <a:rPr lang="en-US" sz="1400">
                <a:cs typeface="Times New Roman" pitchFamily="18" charset="0"/>
              </a:rPr>
              <a:t/>
            </a:r>
            <a:br>
              <a:rPr lang="en-US" sz="1400">
                <a:cs typeface="Times New Roman" pitchFamily="18" charset="0"/>
              </a:rPr>
            </a:br>
            <a:endParaRPr lang="en-US" sz="1400">
              <a:cs typeface="Times New Roman" pitchFamily="18" charset="0"/>
            </a:endParaRPr>
          </a:p>
        </p:txBody>
      </p:sp>
      <p:pic>
        <p:nvPicPr>
          <p:cNvPr id="26628" name="Picture 5" descr="http://dashboard/Process/GIP/GIP50/process/workguid/images/wg_CauseEffectDiag.gif"/>
          <p:cNvPicPr>
            <a:picLocks noChangeAspect="1" noChangeArrowheads="1"/>
          </p:cNvPicPr>
          <p:nvPr/>
        </p:nvPicPr>
        <p:blipFill>
          <a:blip r:embed="rId2"/>
          <a:srcRect/>
          <a:stretch>
            <a:fillRect/>
          </a:stretch>
        </p:blipFill>
        <p:spPr bwMode="auto">
          <a:xfrm>
            <a:off x="2743200" y="3581400"/>
            <a:ext cx="3228975" cy="1914525"/>
          </a:xfrm>
          <a:prstGeom prst="rect">
            <a:avLst/>
          </a:prstGeom>
          <a:noFill/>
          <a:ln w="9525">
            <a:noFill/>
            <a:miter lim="800000"/>
            <a:headEnd/>
            <a:tailEnd/>
          </a:ln>
        </p:spPr>
      </p:pic>
      <p:sp>
        <p:nvSpPr>
          <p:cNvPr id="26629" name="AutoShape 6" descr="Right-click here to download pictures. To help protect your privacy, Outlook prevented automatic download of this picture from the Internet.&#10;*"/>
          <p:cNvSpPr>
            <a:spLocks noChangeAspect="1" noChangeArrowheads="1"/>
          </p:cNvSpPr>
          <p:nvPr/>
        </p:nvSpPr>
        <p:spPr bwMode="auto">
          <a:xfrm>
            <a:off x="-277813" y="3978275"/>
            <a:ext cx="123825" cy="123825"/>
          </a:xfrm>
          <a:prstGeom prst="rect">
            <a:avLst/>
          </a:prstGeom>
          <a:noFill/>
          <a:ln w="9525">
            <a:noFill/>
            <a:miter lim="800000"/>
            <a:headEnd/>
            <a:tailEnd/>
          </a:ln>
        </p:spPr>
        <p:txBody>
          <a:bodyPr/>
          <a:lstStyle/>
          <a:p>
            <a:endParaRPr lang="en-US"/>
          </a:p>
        </p:txBody>
      </p:sp>
      <p:sp>
        <p:nvSpPr>
          <p:cNvPr id="26630" name="AutoShape 7" descr="Right-click here to download pictures. To help protect your privacy, Outlook prevented automatic download of this picture from the Internet.&#10;*"/>
          <p:cNvSpPr>
            <a:spLocks noChangeAspect="1" noChangeArrowheads="1"/>
          </p:cNvSpPr>
          <p:nvPr/>
        </p:nvSpPr>
        <p:spPr bwMode="auto">
          <a:xfrm>
            <a:off x="-277813" y="4160838"/>
            <a:ext cx="123825" cy="1238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Capability with Central Tendency (Cp, Cpk)</a:t>
            </a:r>
          </a:p>
        </p:txBody>
      </p:sp>
      <p:sp>
        <p:nvSpPr>
          <p:cNvPr id="379906" name="Rectangle 5"/>
          <p:cNvSpPr>
            <a:spLocks noChangeArrowheads="1"/>
          </p:cNvSpPr>
          <p:nvPr/>
        </p:nvSpPr>
        <p:spPr bwMode="auto">
          <a:xfrm>
            <a:off x="2066925" y="5280025"/>
            <a:ext cx="5005388" cy="530225"/>
          </a:xfrm>
          <a:prstGeom prst="rect">
            <a:avLst/>
          </a:prstGeom>
          <a:noFill/>
          <a:ln w="9525">
            <a:noFill/>
            <a:miter lim="800000"/>
            <a:headEnd/>
            <a:tailEnd/>
          </a:ln>
        </p:spPr>
        <p:txBody>
          <a:bodyPr wrap="none">
            <a:spAutoFit/>
          </a:bodyPr>
          <a:lstStyle/>
          <a:p>
            <a:pPr marL="114300" lvl="1" algn="ctr" eaLnBrk="0" hangingPunct="0">
              <a:lnSpc>
                <a:spcPct val="120000"/>
              </a:lnSpc>
              <a:spcBef>
                <a:spcPct val="40000"/>
              </a:spcBef>
              <a:buClr>
                <a:srgbClr val="FA9819"/>
              </a:buClr>
              <a:buFont typeface="Arial" charset="0"/>
              <a:buNone/>
            </a:pPr>
            <a:r>
              <a:rPr lang="en-US" sz="2400"/>
              <a:t>Data is skewed towards lower side</a:t>
            </a:r>
          </a:p>
        </p:txBody>
      </p:sp>
      <p:pic>
        <p:nvPicPr>
          <p:cNvPr id="379907" name="Picture 8"/>
          <p:cNvPicPr>
            <a:picLocks noChangeAspect="1" noChangeArrowheads="1"/>
          </p:cNvPicPr>
          <p:nvPr/>
        </p:nvPicPr>
        <p:blipFill>
          <a:blip r:embed="rId3"/>
          <a:srcRect/>
          <a:stretch>
            <a:fillRect/>
          </a:stretch>
        </p:blipFill>
        <p:spPr bwMode="auto">
          <a:xfrm>
            <a:off x="923925" y="1709738"/>
            <a:ext cx="7296150" cy="3438525"/>
          </a:xfrm>
          <a:prstGeom prst="rect">
            <a:avLst/>
          </a:prstGeom>
          <a:noFill/>
          <a:ln w="9525">
            <a:noFill/>
            <a:miter lim="800000"/>
            <a:headEnd/>
            <a:tailEnd/>
          </a:ln>
        </p:spPr>
      </p:pic>
      <p:pic>
        <p:nvPicPr>
          <p:cNvPr id="379908" name="Picture 9"/>
          <p:cNvPicPr>
            <a:picLocks noChangeAspect="1" noChangeArrowheads="1"/>
          </p:cNvPicPr>
          <p:nvPr/>
        </p:nvPicPr>
        <p:blipFill>
          <a:blip r:embed="rId4"/>
          <a:srcRect/>
          <a:stretch>
            <a:fillRect/>
          </a:stretch>
        </p:blipFill>
        <p:spPr bwMode="auto">
          <a:xfrm>
            <a:off x="963613" y="1493838"/>
            <a:ext cx="7199312" cy="26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6"/>
          <p:cNvSpPr>
            <a:spLocks noChangeArrowheads="1"/>
          </p:cNvSpPr>
          <p:nvPr/>
        </p:nvSpPr>
        <p:spPr bwMode="gray">
          <a:xfrm>
            <a:off x="152400" y="152400"/>
            <a:ext cx="8839200" cy="533400"/>
          </a:xfrm>
          <a:prstGeom prst="rect">
            <a:avLst/>
          </a:prstGeom>
          <a:noFill/>
          <a:ln w="9525">
            <a:noFill/>
            <a:miter lim="800000"/>
            <a:headEnd/>
            <a:tailEnd/>
          </a:ln>
        </p:spPr>
        <p:txBody>
          <a:bodyPr lIns="0" tIns="0" rIns="0" bIns="0" anchor="b"/>
          <a:lstStyle/>
          <a:p>
            <a:pPr eaLnBrk="0" hangingPunct="0"/>
            <a:r>
              <a:rPr lang="en-US" sz="3200" b="1">
                <a:solidFill>
                  <a:schemeClr val="bg1"/>
                </a:solidFill>
              </a:rPr>
              <a:t>Predicted Control Limits</a:t>
            </a:r>
          </a:p>
        </p:txBody>
      </p:sp>
      <p:sp>
        <p:nvSpPr>
          <p:cNvPr id="381954" name="Text Box 7"/>
          <p:cNvSpPr txBox="1">
            <a:spLocks noChangeArrowheads="1"/>
          </p:cNvSpPr>
          <p:nvPr/>
        </p:nvSpPr>
        <p:spPr bwMode="auto">
          <a:xfrm>
            <a:off x="1647825" y="1074738"/>
            <a:ext cx="1552575" cy="366712"/>
          </a:xfrm>
          <a:prstGeom prst="rect">
            <a:avLst/>
          </a:prstGeom>
          <a:noFill/>
          <a:ln w="9525">
            <a:noFill/>
            <a:miter lim="800000"/>
            <a:headEnd/>
            <a:tailEnd/>
          </a:ln>
        </p:spPr>
        <p:txBody>
          <a:bodyPr wrap="none">
            <a:spAutoFit/>
          </a:bodyPr>
          <a:lstStyle/>
          <a:p>
            <a:r>
              <a:rPr lang="en-US"/>
              <a:t>Desired State</a:t>
            </a:r>
          </a:p>
        </p:txBody>
      </p:sp>
      <p:pic>
        <p:nvPicPr>
          <p:cNvPr id="381955" name="Picture 8"/>
          <p:cNvPicPr>
            <a:picLocks noChangeAspect="1" noChangeArrowheads="1"/>
          </p:cNvPicPr>
          <p:nvPr/>
        </p:nvPicPr>
        <p:blipFill>
          <a:blip r:embed="rId3"/>
          <a:srcRect/>
          <a:stretch>
            <a:fillRect/>
          </a:stretch>
        </p:blipFill>
        <p:spPr bwMode="auto">
          <a:xfrm>
            <a:off x="4549775" y="1439863"/>
            <a:ext cx="4033838" cy="1844675"/>
          </a:xfrm>
          <a:prstGeom prst="rect">
            <a:avLst/>
          </a:prstGeom>
          <a:noFill/>
          <a:ln w="9525">
            <a:noFill/>
            <a:miter lim="800000"/>
            <a:headEnd/>
            <a:tailEnd/>
          </a:ln>
        </p:spPr>
      </p:pic>
      <p:pic>
        <p:nvPicPr>
          <p:cNvPr id="381956" name="Picture 9"/>
          <p:cNvPicPr>
            <a:picLocks noChangeAspect="1" noChangeArrowheads="1"/>
          </p:cNvPicPr>
          <p:nvPr/>
        </p:nvPicPr>
        <p:blipFill>
          <a:blip r:embed="rId4"/>
          <a:srcRect/>
          <a:stretch>
            <a:fillRect/>
          </a:stretch>
        </p:blipFill>
        <p:spPr bwMode="auto">
          <a:xfrm>
            <a:off x="4702175" y="3324225"/>
            <a:ext cx="3687763" cy="528638"/>
          </a:xfrm>
          <a:prstGeom prst="rect">
            <a:avLst/>
          </a:prstGeom>
          <a:noFill/>
          <a:ln w="9525">
            <a:noFill/>
            <a:miter lim="800000"/>
            <a:headEnd/>
            <a:tailEnd/>
          </a:ln>
        </p:spPr>
      </p:pic>
      <p:sp>
        <p:nvSpPr>
          <p:cNvPr id="381957" name="Text Box 10"/>
          <p:cNvSpPr txBox="1">
            <a:spLocks noChangeArrowheads="1"/>
          </p:cNvSpPr>
          <p:nvPr/>
        </p:nvSpPr>
        <p:spPr bwMode="auto">
          <a:xfrm>
            <a:off x="5673725" y="1076325"/>
            <a:ext cx="1812925" cy="366713"/>
          </a:xfrm>
          <a:prstGeom prst="rect">
            <a:avLst/>
          </a:prstGeom>
          <a:noFill/>
          <a:ln w="9525">
            <a:noFill/>
            <a:miter lim="800000"/>
            <a:headEnd/>
            <a:tailEnd/>
          </a:ln>
        </p:spPr>
        <p:txBody>
          <a:bodyPr wrap="none">
            <a:spAutoFit/>
          </a:bodyPr>
          <a:lstStyle/>
          <a:p>
            <a:r>
              <a:rPr lang="en-US"/>
              <a:t>Undesired State</a:t>
            </a:r>
          </a:p>
        </p:txBody>
      </p:sp>
      <p:pic>
        <p:nvPicPr>
          <p:cNvPr id="381958" name="Picture 11"/>
          <p:cNvPicPr>
            <a:picLocks noChangeAspect="1" noChangeArrowheads="1"/>
          </p:cNvPicPr>
          <p:nvPr/>
        </p:nvPicPr>
        <p:blipFill>
          <a:blip r:embed="rId5"/>
          <a:srcRect/>
          <a:stretch>
            <a:fillRect/>
          </a:stretch>
        </p:blipFill>
        <p:spPr bwMode="auto">
          <a:xfrm>
            <a:off x="438150" y="1438275"/>
            <a:ext cx="4024313" cy="2382838"/>
          </a:xfrm>
          <a:prstGeom prst="rect">
            <a:avLst/>
          </a:prstGeom>
          <a:noFill/>
          <a:ln w="9525">
            <a:noFill/>
            <a:miter lim="800000"/>
            <a:headEnd/>
            <a:tailEnd/>
          </a:ln>
        </p:spPr>
      </p:pic>
      <p:pic>
        <p:nvPicPr>
          <p:cNvPr id="381959" name="Picture 12"/>
          <p:cNvPicPr>
            <a:picLocks noChangeAspect="1" noChangeArrowheads="1"/>
          </p:cNvPicPr>
          <p:nvPr/>
        </p:nvPicPr>
        <p:blipFill>
          <a:blip r:embed="rId6"/>
          <a:srcRect/>
          <a:stretch>
            <a:fillRect/>
          </a:stretch>
        </p:blipFill>
        <p:spPr bwMode="auto">
          <a:xfrm>
            <a:off x="612775" y="3892550"/>
            <a:ext cx="3687763" cy="528638"/>
          </a:xfrm>
          <a:prstGeom prst="rect">
            <a:avLst/>
          </a:prstGeom>
          <a:noFill/>
          <a:ln w="9525">
            <a:noFill/>
            <a:miter lim="800000"/>
            <a:headEnd/>
            <a:tailEnd/>
          </a:ln>
        </p:spPr>
      </p:pic>
      <p:pic>
        <p:nvPicPr>
          <p:cNvPr id="381960" name="Picture 13"/>
          <p:cNvPicPr>
            <a:picLocks noChangeAspect="1" noChangeArrowheads="1"/>
          </p:cNvPicPr>
          <p:nvPr/>
        </p:nvPicPr>
        <p:blipFill>
          <a:blip r:embed="rId7"/>
          <a:srcRect/>
          <a:stretch>
            <a:fillRect/>
          </a:stretch>
        </p:blipFill>
        <p:spPr bwMode="auto">
          <a:xfrm>
            <a:off x="4540250" y="3887788"/>
            <a:ext cx="4052888" cy="1889125"/>
          </a:xfrm>
          <a:prstGeom prst="rect">
            <a:avLst/>
          </a:prstGeom>
          <a:noFill/>
          <a:ln w="9525">
            <a:noFill/>
            <a:miter lim="800000"/>
            <a:headEnd/>
            <a:tailEnd/>
          </a:ln>
        </p:spPr>
      </p:pic>
      <p:pic>
        <p:nvPicPr>
          <p:cNvPr id="381961" name="Picture 14"/>
          <p:cNvPicPr>
            <a:picLocks noChangeAspect="1" noChangeArrowheads="1"/>
          </p:cNvPicPr>
          <p:nvPr/>
        </p:nvPicPr>
        <p:blipFill>
          <a:blip r:embed="rId8"/>
          <a:srcRect/>
          <a:stretch>
            <a:fillRect/>
          </a:stretch>
        </p:blipFill>
        <p:spPr bwMode="auto">
          <a:xfrm>
            <a:off x="4741863" y="5802313"/>
            <a:ext cx="3687762" cy="528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6"/>
          <p:cNvSpPr>
            <a:spLocks noGrp="1" noChangeArrowheads="1"/>
          </p:cNvSpPr>
          <p:nvPr>
            <p:ph type="title" idx="4294967295"/>
          </p:nvPr>
        </p:nvSpPr>
        <p:spPr>
          <a:xfrm>
            <a:off x="152400" y="152400"/>
            <a:ext cx="8839200" cy="533400"/>
          </a:xfrm>
        </p:spPr>
        <p:txBody>
          <a:bodyPr lIns="0" tIns="0" rIns="0" bIns="0" anchor="b"/>
          <a:lstStyle/>
          <a:p>
            <a:r>
              <a:rPr lang="en-US" sz="3200" smtClean="0"/>
              <a:t>Terms &amp; Meanings</a:t>
            </a:r>
          </a:p>
        </p:txBody>
      </p:sp>
      <p:graphicFrame>
        <p:nvGraphicFramePr>
          <p:cNvPr id="316433" name="Group 17"/>
          <p:cNvGraphicFramePr>
            <a:graphicFrameLocks noGrp="1"/>
          </p:cNvGraphicFramePr>
          <p:nvPr/>
        </p:nvGraphicFramePr>
        <p:xfrm>
          <a:off x="358775" y="1050925"/>
          <a:ext cx="8382000" cy="5421313"/>
        </p:xfrm>
        <a:graphic>
          <a:graphicData uri="http://schemas.openxmlformats.org/drawingml/2006/table">
            <a:tbl>
              <a:tblPr/>
              <a:tblGrid>
                <a:gridCol w="1524000"/>
                <a:gridCol w="6858000"/>
              </a:tblGrid>
              <a:tr h="371475">
                <a:tc gridSpan="2">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600" b="1" i="0" u="none" strike="noStrike" cap="none" normalizeH="0" baseline="0" smtClean="0">
                          <a:ln>
                            <a:noFill/>
                          </a:ln>
                          <a:solidFill>
                            <a:srgbClr val="FFFFFF"/>
                          </a:solidFill>
                          <a:effectLst/>
                          <a:latin typeface="Trebuchet MS" pitchFamily="34" charset="0"/>
                        </a:rPr>
                        <a:t>Terminology Used &amp; their meanings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3A6C8"/>
                    </a:solidFill>
                  </a:tcPr>
                </a:tc>
                <a:tc hMerge="1">
                  <a:txBody>
                    <a:bodyPr/>
                    <a:lstStyle/>
                    <a:p>
                      <a:endParaRPr lang="en-US"/>
                    </a:p>
                  </a:txBody>
                  <a:tcPr/>
                </a:tc>
              </a:tr>
              <a:tr h="371475">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600" b="1" i="0" u="none" strike="noStrike" cap="none" normalizeH="0" baseline="0" smtClean="0">
                          <a:ln>
                            <a:noFill/>
                          </a:ln>
                          <a:solidFill>
                            <a:srgbClr val="000000"/>
                          </a:solidFill>
                          <a:effectLst/>
                          <a:latin typeface="Trebuchet MS" pitchFamily="34"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600" b="1" i="0" u="none" strike="noStrike" cap="none" normalizeH="0" baseline="0" smtClean="0">
                          <a:ln>
                            <a:noFill/>
                          </a:ln>
                          <a:solidFill>
                            <a:srgbClr val="000000"/>
                          </a:solidFill>
                          <a:effectLst/>
                          <a:latin typeface="Trebuchet MS"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E1EB"/>
                    </a:solidFill>
                  </a:tcPr>
                </a:tc>
              </a:tr>
              <a:tr h="371475">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Process Performance Baselines (PPB)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c>
                  <a:txBody>
                    <a:bodyPr/>
                    <a:lstStyle/>
                    <a:p>
                      <a:pPr marL="233363" marR="0" lvl="0"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Organization Level Metrics Consolidation Report</a:t>
                      </a:r>
                    </a:p>
                    <a:p>
                      <a:pPr marL="233363" marR="0" lvl="0"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Derived separately for each of the project types (Development, Maintenance and Testing (SQA))</a:t>
                      </a:r>
                    </a:p>
                    <a:p>
                      <a:pPr marL="233363" marR="0" lvl="0"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Determines the range of values within which the organization is currently operating with respect to any given process</a:t>
                      </a:r>
                    </a:p>
                    <a:p>
                      <a:pPr marL="233363" marR="0" lvl="0"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Used for the following purposes:</a:t>
                      </a:r>
                    </a:p>
                    <a:p>
                      <a:pPr marL="690563" marR="0" lvl="1" indent="-233363" algn="l" defTabSz="914400" rtl="0" eaLnBrk="1" fontAlgn="base" latinLnBrk="0" hangingPunct="1">
                        <a:lnSpc>
                          <a:spcPct val="100000"/>
                        </a:lnSpc>
                        <a:spcBef>
                          <a:spcPts val="600"/>
                        </a:spcBef>
                        <a:spcAft>
                          <a:spcPct val="0"/>
                        </a:spcAft>
                        <a:buClrTx/>
                        <a:buSzPct val="125000"/>
                        <a:buFontTx/>
                        <a:buChar char="•"/>
                        <a:tabLst/>
                      </a:pPr>
                      <a:r>
                        <a:rPr kumimoji="0" lang="en-US" sz="1600" b="0" i="0" u="none" strike="noStrike" cap="none" normalizeH="0" baseline="0" smtClean="0">
                          <a:ln>
                            <a:noFill/>
                          </a:ln>
                          <a:solidFill>
                            <a:schemeClr val="tx1"/>
                          </a:solidFill>
                          <a:effectLst/>
                          <a:latin typeface="Trebuchet MS" pitchFamily="34" charset="0"/>
                        </a:rPr>
                        <a:t>TO determine the effectiveness of processes in meeting the Organization’s Business Objectives</a:t>
                      </a:r>
                    </a:p>
                    <a:p>
                      <a:pPr marL="690563" marR="0" lvl="1" indent="-233363" algn="l" defTabSz="914400" rtl="0" eaLnBrk="1" fontAlgn="base" latinLnBrk="0" hangingPunct="1">
                        <a:lnSpc>
                          <a:spcPct val="100000"/>
                        </a:lnSpc>
                        <a:spcBef>
                          <a:spcPts val="600"/>
                        </a:spcBef>
                        <a:spcAft>
                          <a:spcPct val="0"/>
                        </a:spcAft>
                        <a:buClrTx/>
                        <a:buSzPct val="125000"/>
                        <a:buFontTx/>
                        <a:buChar char="•"/>
                        <a:tabLst/>
                      </a:pPr>
                      <a:r>
                        <a:rPr kumimoji="0" lang="en-US" sz="1600" b="0" i="0" u="none" strike="noStrike" cap="none" normalizeH="0" baseline="0" smtClean="0">
                          <a:ln>
                            <a:noFill/>
                          </a:ln>
                          <a:solidFill>
                            <a:schemeClr val="tx1"/>
                          </a:solidFill>
                          <a:effectLst/>
                          <a:latin typeface="Trebuchet MS" pitchFamily="34" charset="0"/>
                        </a:rPr>
                        <a:t>To determine the process areas that need improvements and innovations</a:t>
                      </a:r>
                    </a:p>
                    <a:p>
                      <a:pPr marL="690563" marR="0" lvl="1" indent="-233363" algn="l" defTabSz="914400" rtl="0" eaLnBrk="1" fontAlgn="base" latinLnBrk="0" hangingPunct="1">
                        <a:lnSpc>
                          <a:spcPct val="100000"/>
                        </a:lnSpc>
                        <a:spcBef>
                          <a:spcPts val="600"/>
                        </a:spcBef>
                        <a:spcAft>
                          <a:spcPct val="0"/>
                        </a:spcAft>
                        <a:buClrTx/>
                        <a:buSzPct val="125000"/>
                        <a:buFontTx/>
                        <a:buChar char="•"/>
                        <a:tabLst/>
                      </a:pPr>
                      <a:r>
                        <a:rPr kumimoji="0" lang="en-US" sz="1600" b="0" i="0" u="none" strike="noStrike" cap="none" normalizeH="0" baseline="0" smtClean="0">
                          <a:ln>
                            <a:noFill/>
                          </a:ln>
                          <a:solidFill>
                            <a:schemeClr val="tx1"/>
                          </a:solidFill>
                          <a:effectLst/>
                          <a:latin typeface="Trebuchet MS" pitchFamily="34" charset="0"/>
                        </a:rPr>
                        <a:t>Used for resetting the Organization’s Process Performance Goals keeping in view </a:t>
                      </a:r>
                    </a:p>
                    <a:p>
                      <a:pPr marL="1147763" marR="0" lvl="2"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the current performance and </a:t>
                      </a:r>
                    </a:p>
                    <a:p>
                      <a:pPr marL="1147763" marR="0" lvl="2"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the envisaged improvements over the specified period</a:t>
                      </a:r>
                    </a:p>
                    <a:p>
                      <a:pPr marL="1147763" marR="0" lvl="2" indent="-233363" algn="l" defTabSz="914400" rtl="0" eaLnBrk="1" fontAlgn="base" latinLnBrk="0" hangingPunct="1">
                        <a:lnSpc>
                          <a:spcPct val="100000"/>
                        </a:lnSpc>
                        <a:spcBef>
                          <a:spcPts val="600"/>
                        </a:spcBef>
                        <a:spcAft>
                          <a:spcPct val="0"/>
                        </a:spcAft>
                        <a:buClrTx/>
                        <a:buSzTx/>
                        <a:buFontTx/>
                        <a:buChar char="•"/>
                        <a:tabLst/>
                      </a:pPr>
                      <a:r>
                        <a:rPr kumimoji="0" lang="en-US" sz="1600" b="0" i="0" u="none" strike="noStrike" cap="none" normalizeH="0" baseline="0" smtClean="0">
                          <a:ln>
                            <a:noFill/>
                          </a:ln>
                          <a:solidFill>
                            <a:schemeClr val="tx1"/>
                          </a:solidFill>
                          <a:effectLst/>
                          <a:latin typeface="Trebuchet MS" pitchFamily="34" charset="0"/>
                        </a:rPr>
                        <a:t>Organization’s Process Performance Goals become the De Facto Specification Limits for the projects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5"/>
                    </a:solidFill>
                  </a:tcPr>
                </a:tc>
              </a:tr>
            </a:tbl>
          </a:graphicData>
        </a:graphic>
      </p:graphicFrame>
      <p:sp>
        <p:nvSpPr>
          <p:cNvPr id="6" name="AutoShape 93">
            <a:hlinkClick r:id="rId3" action="ppaction://hlinksldjump"/>
          </p:cNvPr>
          <p:cNvSpPr>
            <a:spLocks noChangeArrowheads="1"/>
          </p:cNvSpPr>
          <p:nvPr/>
        </p:nvSpPr>
        <p:spPr bwMode="auto">
          <a:xfrm>
            <a:off x="7699375" y="6429375"/>
            <a:ext cx="442913" cy="409575"/>
          </a:xfrm>
          <a:prstGeom prst="leftArrow">
            <a:avLst>
              <a:gd name="adj1" fmla="val 50000"/>
              <a:gd name="adj2" fmla="val 27035"/>
            </a:avLst>
          </a:prstGeom>
          <a:solidFill>
            <a:schemeClr val="accent1"/>
          </a:solidFill>
          <a:ln w="9525">
            <a:solidFill>
              <a:schemeClr val="tx1"/>
            </a:solidFill>
            <a:miter lim="800000"/>
            <a:headEnd/>
            <a:tailEnd/>
          </a:ln>
        </p:spPr>
        <p:txBody>
          <a:bodyPr wrap="none" anchor="ctr"/>
          <a:lstStyle/>
          <a:p>
            <a:pPr algn="ctr">
              <a:defRPr/>
            </a:pPr>
            <a:r>
              <a:rPr lang="en-US" sz="1200" b="1" i="1">
                <a:solidFill>
                  <a:schemeClr val="accent2">
                    <a:lumMod val="20000"/>
                    <a:lumOff val="80000"/>
                  </a:schemeClr>
                </a:solidFill>
              </a:rPr>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49" name="Rectangle 2"/>
          <p:cNvSpPr>
            <a:spLocks noGrp="1" noChangeArrowheads="1"/>
          </p:cNvSpPr>
          <p:nvPr>
            <p:ph type="title" idx="4294967295"/>
          </p:nvPr>
        </p:nvSpPr>
        <p:spPr/>
        <p:txBody>
          <a:bodyPr lIns="0" tIns="0" rIns="0" bIns="0" anchor="b"/>
          <a:lstStyle/>
          <a:p>
            <a:r>
              <a:rPr lang="en-US" sz="3200" smtClean="0"/>
              <a:t>What Metrics need to be used? </a:t>
            </a:r>
          </a:p>
        </p:txBody>
      </p:sp>
      <p:sp>
        <p:nvSpPr>
          <p:cNvPr id="386050" name="Rectangle 3"/>
          <p:cNvSpPr>
            <a:spLocks noGrp="1" noChangeArrowheads="1"/>
          </p:cNvSpPr>
          <p:nvPr>
            <p:ph type="body" idx="4294967295"/>
          </p:nvPr>
        </p:nvSpPr>
        <p:spPr bwMode="auto">
          <a:xfrm>
            <a:off x="407988" y="1193800"/>
            <a:ext cx="8407400" cy="2693988"/>
          </a:xfrm>
          <a:prstGeom prst="rect">
            <a:avLst/>
          </a:prstGeom>
          <a:solidFill>
            <a:srgbClr val="FFFFFF"/>
          </a:solidFill>
          <a:ln>
            <a:miter lim="800000"/>
            <a:headEnd/>
            <a:tailEnd/>
          </a:ln>
        </p:spPr>
        <p:txBody>
          <a:bodyPr lIns="0" tIns="0" rIns="0" bIns="0">
            <a:spAutoFit/>
          </a:bodyPr>
          <a:lstStyle/>
          <a:p>
            <a:pPr marL="276225" indent="-276225">
              <a:lnSpc>
                <a:spcPct val="120000"/>
              </a:lnSpc>
            </a:pPr>
            <a:r>
              <a:rPr lang="en-US" sz="1600" smtClean="0">
                <a:solidFill>
                  <a:schemeClr val="tx1"/>
                </a:solidFill>
              </a:rPr>
              <a:t>Metrics Description Document</a:t>
            </a:r>
          </a:p>
          <a:p>
            <a:pPr marL="600075" lvl="1" indent="-322263">
              <a:lnSpc>
                <a:spcPct val="120000"/>
              </a:lnSpc>
            </a:pPr>
            <a:r>
              <a:rPr lang="en-US" sz="1600" smtClean="0">
                <a:solidFill>
                  <a:schemeClr val="tx1"/>
                </a:solidFill>
              </a:rPr>
              <a:t>Available in GIP</a:t>
            </a:r>
          </a:p>
          <a:p>
            <a:pPr marL="933450" lvl="2" indent="-331788">
              <a:lnSpc>
                <a:spcPct val="120000"/>
              </a:lnSpc>
            </a:pPr>
            <a:r>
              <a:rPr lang="en-US" sz="1600" smtClean="0">
                <a:solidFill>
                  <a:schemeClr val="tx1"/>
                </a:solidFill>
              </a:rPr>
              <a:t>Artifact View of Process Management Discipline</a:t>
            </a:r>
          </a:p>
          <a:p>
            <a:pPr marL="933450" lvl="2" indent="-331788">
              <a:lnSpc>
                <a:spcPct val="120000"/>
              </a:lnSpc>
            </a:pPr>
            <a:r>
              <a:rPr lang="en-US" sz="1600" smtClean="0">
                <a:solidFill>
                  <a:schemeClr val="tx1"/>
                </a:solidFill>
              </a:rPr>
              <a:t>Guidelines section of Project Management Discipline</a:t>
            </a:r>
          </a:p>
          <a:p>
            <a:pPr marL="276225" indent="-276225">
              <a:lnSpc>
                <a:spcPct val="120000"/>
              </a:lnSpc>
            </a:pPr>
            <a:r>
              <a:rPr lang="en-US" sz="1600" smtClean="0">
                <a:solidFill>
                  <a:schemeClr val="tx1"/>
                </a:solidFill>
              </a:rPr>
              <a:t>Mandatory Metrics are included in the Quality Indicators (QI) Sheets</a:t>
            </a:r>
          </a:p>
          <a:p>
            <a:pPr marL="600075" lvl="1" indent="-322263">
              <a:lnSpc>
                <a:spcPct val="120000"/>
              </a:lnSpc>
            </a:pPr>
            <a:r>
              <a:rPr lang="en-US" sz="1600" smtClean="0">
                <a:solidFill>
                  <a:schemeClr val="tx1"/>
                </a:solidFill>
              </a:rPr>
              <a:t>QI Sheet for Development Projects</a:t>
            </a:r>
          </a:p>
          <a:p>
            <a:pPr marL="600075" lvl="1" indent="-322263">
              <a:lnSpc>
                <a:spcPct val="120000"/>
              </a:lnSpc>
            </a:pPr>
            <a:r>
              <a:rPr lang="en-US" sz="1600" smtClean="0">
                <a:solidFill>
                  <a:schemeClr val="tx1"/>
                </a:solidFill>
              </a:rPr>
              <a:t>QI Sheet for Maintenance Projects</a:t>
            </a:r>
          </a:p>
          <a:p>
            <a:pPr marL="600075" lvl="1" indent="-322263">
              <a:lnSpc>
                <a:spcPct val="120000"/>
              </a:lnSpc>
            </a:pPr>
            <a:r>
              <a:rPr lang="en-US" sz="1600" smtClean="0">
                <a:solidFill>
                  <a:schemeClr val="tx1"/>
                </a:solidFill>
              </a:rPr>
              <a:t>QI Sheet for Testing (SQA) Projects</a:t>
            </a:r>
          </a:p>
        </p:txBody>
      </p:sp>
      <p:sp>
        <p:nvSpPr>
          <p:cNvPr id="5" name="AutoShape 93">
            <a:hlinkClick r:id="rId3" action="ppaction://hlinksldjump"/>
          </p:cNvPr>
          <p:cNvSpPr>
            <a:spLocks noChangeArrowheads="1"/>
          </p:cNvSpPr>
          <p:nvPr/>
        </p:nvSpPr>
        <p:spPr bwMode="auto">
          <a:xfrm>
            <a:off x="7699375" y="6429375"/>
            <a:ext cx="442913" cy="409575"/>
          </a:xfrm>
          <a:prstGeom prst="leftArrow">
            <a:avLst>
              <a:gd name="adj1" fmla="val 50000"/>
              <a:gd name="adj2" fmla="val 27035"/>
            </a:avLst>
          </a:prstGeom>
          <a:solidFill>
            <a:schemeClr val="accent1"/>
          </a:solidFill>
          <a:ln w="9525">
            <a:solidFill>
              <a:schemeClr val="tx1"/>
            </a:solidFill>
            <a:miter lim="800000"/>
            <a:headEnd/>
            <a:tailEnd/>
          </a:ln>
        </p:spPr>
        <p:txBody>
          <a:bodyPr wrap="none" anchor="ctr"/>
          <a:lstStyle/>
          <a:p>
            <a:pPr algn="ctr">
              <a:defRPr/>
            </a:pPr>
            <a:r>
              <a:rPr lang="en-US" sz="1200" b="1" i="1">
                <a:solidFill>
                  <a:schemeClr val="accent2">
                    <a:lumMod val="20000"/>
                    <a:lumOff val="80000"/>
                  </a:schemeClr>
                </a:solidFill>
              </a:rPr>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7" name="Rectangle 2"/>
          <p:cNvSpPr>
            <a:spLocks noGrp="1" noChangeArrowheads="1"/>
          </p:cNvSpPr>
          <p:nvPr>
            <p:ph type="title" idx="4294967295"/>
          </p:nvPr>
        </p:nvSpPr>
        <p:spPr/>
        <p:txBody>
          <a:bodyPr lIns="0" tIns="0" rIns="0" bIns="0" anchor="b"/>
          <a:lstStyle/>
          <a:p>
            <a:r>
              <a:rPr lang="en-US" sz="3200" smtClean="0"/>
              <a:t>When and Where are the Metrics used?</a:t>
            </a:r>
          </a:p>
        </p:txBody>
      </p:sp>
      <p:sp>
        <p:nvSpPr>
          <p:cNvPr id="388098" name="Rectangle 3"/>
          <p:cNvSpPr>
            <a:spLocks noGrp="1" noChangeArrowheads="1"/>
          </p:cNvSpPr>
          <p:nvPr>
            <p:ph type="body" idx="4294967295"/>
          </p:nvPr>
        </p:nvSpPr>
        <p:spPr bwMode="auto">
          <a:xfrm>
            <a:off x="393700" y="1092200"/>
            <a:ext cx="8407400" cy="3475038"/>
          </a:xfrm>
          <a:prstGeom prst="rect">
            <a:avLst/>
          </a:prstGeom>
          <a:solidFill>
            <a:srgbClr val="FFFFFF"/>
          </a:solidFill>
          <a:ln>
            <a:miter lim="800000"/>
            <a:headEnd/>
            <a:tailEnd/>
          </a:ln>
        </p:spPr>
        <p:txBody>
          <a:bodyPr lIns="0" tIns="0" rIns="0" bIns="0">
            <a:spAutoFit/>
          </a:bodyPr>
          <a:lstStyle/>
          <a:p>
            <a:pPr marL="276225" indent="-276225"/>
            <a:r>
              <a:rPr lang="en-US" sz="1600" smtClean="0">
                <a:solidFill>
                  <a:schemeClr val="tx1"/>
                </a:solidFill>
              </a:rPr>
              <a:t>Currently Metrics are defined for the following projects</a:t>
            </a:r>
          </a:p>
          <a:p>
            <a:pPr marL="600075" lvl="1" indent="-322263"/>
            <a:r>
              <a:rPr lang="en-US" sz="1600" smtClean="0">
                <a:solidFill>
                  <a:schemeClr val="tx1"/>
                </a:solidFill>
              </a:rPr>
              <a:t>Development</a:t>
            </a:r>
          </a:p>
          <a:p>
            <a:pPr marL="600075" lvl="1" indent="-322263"/>
            <a:r>
              <a:rPr lang="en-US" sz="1600" smtClean="0">
                <a:solidFill>
                  <a:schemeClr val="tx1"/>
                </a:solidFill>
              </a:rPr>
              <a:t>Maintenance</a:t>
            </a:r>
          </a:p>
          <a:p>
            <a:pPr marL="600075" lvl="1" indent="-322263"/>
            <a:r>
              <a:rPr lang="en-US" sz="1600" smtClean="0">
                <a:solidFill>
                  <a:schemeClr val="tx1"/>
                </a:solidFill>
              </a:rPr>
              <a:t>Testing (SQA)</a:t>
            </a:r>
          </a:p>
          <a:p>
            <a:pPr marL="276225" indent="-276225"/>
            <a:r>
              <a:rPr lang="en-US" sz="1600" smtClean="0">
                <a:solidFill>
                  <a:schemeClr val="tx1"/>
                </a:solidFill>
              </a:rPr>
              <a:t>All the projects if the above types </a:t>
            </a:r>
            <a:r>
              <a:rPr lang="en-US" sz="1600" b="1" smtClean="0">
                <a:solidFill>
                  <a:schemeClr val="tx1"/>
                </a:solidFill>
              </a:rPr>
              <a:t>SHALL</a:t>
            </a:r>
            <a:r>
              <a:rPr lang="en-US" sz="1600" smtClean="0">
                <a:solidFill>
                  <a:schemeClr val="tx1"/>
                </a:solidFill>
              </a:rPr>
              <a:t> use metrics</a:t>
            </a:r>
          </a:p>
          <a:p>
            <a:pPr marL="276225" indent="-276225"/>
            <a:r>
              <a:rPr lang="en-US" sz="1600" b="1" smtClean="0">
                <a:solidFill>
                  <a:schemeClr val="tx1"/>
                </a:solidFill>
              </a:rPr>
              <a:t>SHALL use Metrics RIGHT FROM THE START</a:t>
            </a:r>
          </a:p>
          <a:p>
            <a:pPr marL="276225" indent="-276225"/>
            <a:r>
              <a:rPr lang="en-US" sz="1600" smtClean="0">
                <a:solidFill>
                  <a:schemeClr val="tx1"/>
                </a:solidFill>
              </a:rPr>
              <a:t>Use Metrics to drive project success through</a:t>
            </a:r>
          </a:p>
          <a:p>
            <a:pPr marL="600075" lvl="1" indent="-322263"/>
            <a:r>
              <a:rPr lang="en-US" sz="1600" smtClean="0">
                <a:solidFill>
                  <a:schemeClr val="tx1"/>
                </a:solidFill>
              </a:rPr>
              <a:t>Monitoring, controlling and predicting the Process Performance</a:t>
            </a:r>
          </a:p>
          <a:p>
            <a:pPr marL="276225" indent="-276225"/>
            <a:r>
              <a:rPr lang="en-US" sz="1600" smtClean="0">
                <a:solidFill>
                  <a:schemeClr val="tx1"/>
                </a:solidFill>
              </a:rPr>
              <a:t>Help Virtusa</a:t>
            </a:r>
          </a:p>
          <a:p>
            <a:pPr marL="600075" lvl="1" indent="-322263"/>
            <a:r>
              <a:rPr lang="en-US" sz="1600" smtClean="0">
                <a:solidFill>
                  <a:schemeClr val="tx1"/>
                </a:solidFill>
              </a:rPr>
              <a:t>Understand its current Capability</a:t>
            </a:r>
          </a:p>
          <a:p>
            <a:pPr marL="600075" lvl="1" indent="-322263"/>
            <a:r>
              <a:rPr lang="en-US" sz="1600" smtClean="0">
                <a:solidFill>
                  <a:schemeClr val="tx1"/>
                </a:solidFill>
              </a:rPr>
              <a:t>Improve Capability to become more competitive</a:t>
            </a:r>
          </a:p>
          <a:p>
            <a:pPr marL="600075" lvl="1" indent="-322263"/>
            <a:r>
              <a:rPr lang="en-US" sz="1600" smtClean="0">
                <a:solidFill>
                  <a:schemeClr val="tx1"/>
                </a:solidFill>
              </a:rPr>
              <a:t>Set realistic goals to the projects to accomplish</a:t>
            </a:r>
          </a:p>
        </p:txBody>
      </p:sp>
      <p:sp>
        <p:nvSpPr>
          <p:cNvPr id="5" name="AutoShape 93">
            <a:hlinkClick r:id="rId3" action="ppaction://hlinksldjump"/>
          </p:cNvPr>
          <p:cNvSpPr>
            <a:spLocks noChangeArrowheads="1"/>
          </p:cNvSpPr>
          <p:nvPr/>
        </p:nvSpPr>
        <p:spPr bwMode="auto">
          <a:xfrm>
            <a:off x="7699375" y="6429375"/>
            <a:ext cx="442913" cy="409575"/>
          </a:xfrm>
          <a:prstGeom prst="leftArrow">
            <a:avLst>
              <a:gd name="adj1" fmla="val 50000"/>
              <a:gd name="adj2" fmla="val 27035"/>
            </a:avLst>
          </a:prstGeom>
          <a:solidFill>
            <a:schemeClr val="accent1"/>
          </a:solidFill>
          <a:ln w="9525">
            <a:solidFill>
              <a:schemeClr val="tx1"/>
            </a:solidFill>
            <a:miter lim="800000"/>
            <a:headEnd/>
            <a:tailEnd/>
          </a:ln>
        </p:spPr>
        <p:txBody>
          <a:bodyPr wrap="none" anchor="ctr"/>
          <a:lstStyle/>
          <a:p>
            <a:pPr algn="ctr">
              <a:defRPr/>
            </a:pPr>
            <a:r>
              <a:rPr lang="en-US" sz="1200" b="1" i="1">
                <a:solidFill>
                  <a:schemeClr val="accent2">
                    <a:lumMod val="20000"/>
                    <a:lumOff val="80000"/>
                  </a:schemeClr>
                </a:solidFill>
              </a:rPr>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5" name="Rectangle 2"/>
          <p:cNvSpPr>
            <a:spLocks noGrp="1" noChangeArrowheads="1"/>
          </p:cNvSpPr>
          <p:nvPr>
            <p:ph type="title" idx="4294967295"/>
          </p:nvPr>
        </p:nvSpPr>
        <p:spPr/>
        <p:txBody>
          <a:bodyPr lIns="0" tIns="0" rIns="0" bIns="0" anchor="b"/>
          <a:lstStyle/>
          <a:p>
            <a:r>
              <a:rPr lang="en-US" sz="3200" smtClean="0"/>
              <a:t>Who should use Metrics?</a:t>
            </a:r>
          </a:p>
        </p:txBody>
      </p:sp>
      <p:sp>
        <p:nvSpPr>
          <p:cNvPr id="390146" name="Rectangle 3"/>
          <p:cNvSpPr>
            <a:spLocks noGrp="1" noChangeArrowheads="1"/>
          </p:cNvSpPr>
          <p:nvPr>
            <p:ph type="body" idx="4294967295"/>
          </p:nvPr>
        </p:nvSpPr>
        <p:spPr bwMode="auto">
          <a:xfrm>
            <a:off x="393700" y="1135063"/>
            <a:ext cx="8407400" cy="4016375"/>
          </a:xfrm>
          <a:prstGeom prst="rect">
            <a:avLst/>
          </a:prstGeom>
          <a:solidFill>
            <a:srgbClr val="FFFFFF"/>
          </a:solidFill>
          <a:ln>
            <a:miter lim="800000"/>
            <a:headEnd/>
            <a:tailEnd/>
          </a:ln>
        </p:spPr>
        <p:txBody>
          <a:bodyPr lIns="0" tIns="0" rIns="0" bIns="0">
            <a:spAutoFit/>
          </a:bodyPr>
          <a:lstStyle/>
          <a:p>
            <a:pPr marL="276225" indent="-276225">
              <a:lnSpc>
                <a:spcPct val="120000"/>
              </a:lnSpc>
            </a:pPr>
            <a:r>
              <a:rPr lang="en-US" sz="1600" smtClean="0">
                <a:solidFill>
                  <a:schemeClr val="tx1"/>
                </a:solidFill>
              </a:rPr>
              <a:t>Metrics Shall be used by ALL </a:t>
            </a:r>
            <a:r>
              <a:rPr lang="en-US" sz="1600" smtClean="0">
                <a:solidFill>
                  <a:schemeClr val="tx1"/>
                </a:solidFill>
                <a:sym typeface="Wingdings" pitchFamily="2" charset="2"/>
              </a:rPr>
              <a:t></a:t>
            </a:r>
            <a:endParaRPr lang="en-US" sz="1600" smtClean="0">
              <a:solidFill>
                <a:schemeClr val="tx1"/>
              </a:solidFill>
            </a:endParaRPr>
          </a:p>
          <a:p>
            <a:pPr marL="600075" lvl="1" indent="-322263">
              <a:lnSpc>
                <a:spcPct val="120000"/>
              </a:lnSpc>
            </a:pPr>
            <a:r>
              <a:rPr lang="en-US" sz="1600" smtClean="0">
                <a:solidFill>
                  <a:schemeClr val="tx1"/>
                </a:solidFill>
              </a:rPr>
              <a:t>Project Teams</a:t>
            </a:r>
          </a:p>
          <a:p>
            <a:pPr marL="933450" lvl="2" indent="-331788">
              <a:lnSpc>
                <a:spcPct val="120000"/>
              </a:lnSpc>
            </a:pPr>
            <a:r>
              <a:rPr lang="en-US" sz="1600" smtClean="0">
                <a:solidFill>
                  <a:schemeClr val="tx1"/>
                </a:solidFill>
              </a:rPr>
              <a:t>For understanding and managing project progress through controlling process performance</a:t>
            </a:r>
          </a:p>
          <a:p>
            <a:pPr marL="600075" lvl="1" indent="-322263">
              <a:lnSpc>
                <a:spcPct val="120000"/>
              </a:lnSpc>
            </a:pPr>
            <a:r>
              <a:rPr lang="en-US" sz="1600" smtClean="0">
                <a:solidFill>
                  <a:schemeClr val="tx1"/>
                </a:solidFill>
              </a:rPr>
              <a:t>Senior Management (Account Owners &amp; Delivery Heads)</a:t>
            </a:r>
          </a:p>
          <a:p>
            <a:pPr marL="933450" lvl="2" indent="-331788">
              <a:lnSpc>
                <a:spcPct val="120000"/>
              </a:lnSpc>
            </a:pPr>
            <a:r>
              <a:rPr lang="en-US" sz="1600" smtClean="0">
                <a:solidFill>
                  <a:schemeClr val="tx1"/>
                </a:solidFill>
              </a:rPr>
              <a:t>Reviewing the project progress through metrics</a:t>
            </a:r>
          </a:p>
          <a:p>
            <a:pPr marL="933450" lvl="2" indent="-331788">
              <a:lnSpc>
                <a:spcPct val="120000"/>
              </a:lnSpc>
            </a:pPr>
            <a:r>
              <a:rPr lang="en-US" sz="1600" smtClean="0">
                <a:solidFill>
                  <a:schemeClr val="tx1"/>
                </a:solidFill>
              </a:rPr>
              <a:t>Investigating the reasons if the process performance is unstable</a:t>
            </a:r>
          </a:p>
          <a:p>
            <a:pPr marL="600075" lvl="1" indent="-322263">
              <a:lnSpc>
                <a:spcPct val="120000"/>
              </a:lnSpc>
            </a:pPr>
            <a:r>
              <a:rPr lang="en-US" sz="1600" smtClean="0">
                <a:solidFill>
                  <a:schemeClr val="tx1"/>
                </a:solidFill>
              </a:rPr>
              <a:t>Organization’s Capability &amp; Maturity (OCM) Group</a:t>
            </a:r>
          </a:p>
          <a:p>
            <a:pPr marL="933450" lvl="2" indent="-331788">
              <a:lnSpc>
                <a:spcPct val="120000"/>
              </a:lnSpc>
            </a:pPr>
            <a:r>
              <a:rPr lang="en-US" sz="1600" smtClean="0">
                <a:solidFill>
                  <a:schemeClr val="tx1"/>
                </a:solidFill>
              </a:rPr>
              <a:t>Define Organization’s Process Performance Baselines (PPB)</a:t>
            </a:r>
          </a:p>
          <a:p>
            <a:pPr marL="933450" lvl="2" indent="-331788">
              <a:lnSpc>
                <a:spcPct val="120000"/>
              </a:lnSpc>
            </a:pPr>
            <a:r>
              <a:rPr lang="en-US" sz="1600" smtClean="0">
                <a:solidFill>
                  <a:schemeClr val="tx1"/>
                </a:solidFill>
              </a:rPr>
              <a:t>Evaluate the meeting of Org BOs through Process Metrics</a:t>
            </a:r>
          </a:p>
          <a:p>
            <a:pPr marL="933450" lvl="2" indent="-331788">
              <a:lnSpc>
                <a:spcPct val="120000"/>
              </a:lnSpc>
            </a:pPr>
            <a:r>
              <a:rPr lang="en-US" sz="1600" smtClean="0">
                <a:solidFill>
                  <a:schemeClr val="tx1"/>
                </a:solidFill>
              </a:rPr>
              <a:t>Set Org Process Performance Goals</a:t>
            </a:r>
          </a:p>
          <a:p>
            <a:pPr marL="933450" lvl="2" indent="-331788">
              <a:lnSpc>
                <a:spcPct val="120000"/>
              </a:lnSpc>
            </a:pPr>
            <a:r>
              <a:rPr lang="en-US" sz="1600" smtClean="0">
                <a:solidFill>
                  <a:schemeClr val="tx1"/>
                </a:solidFill>
              </a:rPr>
              <a:t>Refine Forecast Models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idx="4294967295"/>
          </p:nvPr>
        </p:nvSpPr>
        <p:spPr/>
        <p:txBody>
          <a:bodyPr lIns="0" tIns="0" rIns="0" bIns="0" anchor="b"/>
          <a:lstStyle/>
          <a:p>
            <a:r>
              <a:rPr lang="en-US" sz="3200" smtClean="0"/>
              <a:t>Where you can find the definitions?</a:t>
            </a:r>
          </a:p>
        </p:txBody>
      </p:sp>
      <p:sp>
        <p:nvSpPr>
          <p:cNvPr id="395267" name="Rectangle 3"/>
          <p:cNvSpPr>
            <a:spLocks noGrp="1" noChangeArrowheads="1"/>
          </p:cNvSpPr>
          <p:nvPr>
            <p:ph type="body" idx="4294967295"/>
          </p:nvPr>
        </p:nvSpPr>
        <p:spPr bwMode="auto">
          <a:xfrm>
            <a:off x="393700" y="1135063"/>
            <a:ext cx="8407400" cy="1223962"/>
          </a:xfrm>
          <a:prstGeom prst="rect">
            <a:avLst/>
          </a:prstGeom>
          <a:solidFill>
            <a:srgbClr val="FFFFFF"/>
          </a:solidFill>
          <a:ln>
            <a:miter lim="800000"/>
            <a:headEnd/>
            <a:tailEnd/>
          </a:ln>
        </p:spPr>
        <p:txBody>
          <a:bodyPr lIns="0" tIns="0" rIns="0" bIns="0">
            <a:spAutoFit/>
          </a:bodyPr>
          <a:lstStyle/>
          <a:p>
            <a:pPr marL="276225" indent="-276225">
              <a:lnSpc>
                <a:spcPct val="120000"/>
              </a:lnSpc>
            </a:pPr>
            <a:r>
              <a:rPr lang="en-US" sz="1600" smtClean="0">
                <a:solidFill>
                  <a:schemeClr val="tx1"/>
                </a:solidFill>
              </a:rPr>
              <a:t>Refer the Metric Definition Document (MDD) available in the GIP site to get the details about the matrices and how to capture them.</a:t>
            </a:r>
          </a:p>
          <a:p>
            <a:pPr marL="276225" indent="-276225">
              <a:lnSpc>
                <a:spcPct val="120000"/>
              </a:lnSpc>
            </a:pPr>
            <a:r>
              <a:rPr lang="en-US" sz="1600" smtClean="0">
                <a:solidFill>
                  <a:schemeClr val="tx1"/>
                </a:solidFill>
              </a:rPr>
              <a:t>Also this sheet can be used to select the relevant matrices according to the Project route map.</a:t>
            </a:r>
            <a:endParaRPr lang="en-US" sz="1400" smtClean="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2"/>
          <p:cNvSpPr>
            <a:spLocks noChangeArrowheads="1"/>
          </p:cNvSpPr>
          <p:nvPr/>
        </p:nvSpPr>
        <p:spPr bwMode="auto">
          <a:xfrm>
            <a:off x="0" y="5865813"/>
            <a:ext cx="9144000" cy="992187"/>
          </a:xfrm>
          <a:prstGeom prst="rect">
            <a:avLst/>
          </a:prstGeom>
          <a:solidFill>
            <a:schemeClr val="bg1"/>
          </a:solidFill>
          <a:ln w="9525">
            <a:noFill/>
            <a:miter lim="800000"/>
            <a:headEnd/>
            <a:tailEnd/>
          </a:ln>
        </p:spPr>
        <p:txBody>
          <a:bodyPr wrap="none" anchor="ctr"/>
          <a:lstStyle/>
          <a:p>
            <a:endParaRPr lang="en-US">
              <a:latin typeface="Arial" charset="0"/>
            </a:endParaRPr>
          </a:p>
        </p:txBody>
      </p:sp>
      <p:sp>
        <p:nvSpPr>
          <p:cNvPr id="392194" name="Rectangle 3"/>
          <p:cNvSpPr>
            <a:spLocks noChangeArrowheads="1"/>
          </p:cNvSpPr>
          <p:nvPr/>
        </p:nvSpPr>
        <p:spPr bwMode="auto">
          <a:xfrm>
            <a:off x="0" y="0"/>
            <a:ext cx="9144000" cy="1295400"/>
          </a:xfrm>
          <a:prstGeom prst="rect">
            <a:avLst/>
          </a:prstGeom>
          <a:solidFill>
            <a:schemeClr val="bg1"/>
          </a:solidFill>
          <a:ln w="9525">
            <a:noFill/>
            <a:miter lim="800000"/>
            <a:headEnd/>
            <a:tailEnd/>
          </a:ln>
        </p:spPr>
        <p:txBody>
          <a:bodyPr wrap="none" anchor="ctr"/>
          <a:lstStyle/>
          <a:p>
            <a:endParaRPr lang="en-US">
              <a:latin typeface="Arial" charset="0"/>
            </a:endParaRPr>
          </a:p>
        </p:txBody>
      </p:sp>
      <p:sp>
        <p:nvSpPr>
          <p:cNvPr id="392195" name="Rectangle 4"/>
          <p:cNvSpPr>
            <a:spLocks noChangeArrowheads="1"/>
          </p:cNvSpPr>
          <p:nvPr/>
        </p:nvSpPr>
        <p:spPr bwMode="auto">
          <a:xfrm>
            <a:off x="0" y="838200"/>
            <a:ext cx="1295400" cy="5257800"/>
          </a:xfrm>
          <a:prstGeom prst="rect">
            <a:avLst/>
          </a:prstGeom>
          <a:solidFill>
            <a:schemeClr val="bg1"/>
          </a:solidFill>
          <a:ln w="9525">
            <a:noFill/>
            <a:miter lim="800000"/>
            <a:headEnd/>
            <a:tailEnd/>
          </a:ln>
        </p:spPr>
        <p:txBody>
          <a:bodyPr wrap="none" anchor="ctr">
            <a:spAutoFit/>
          </a:bodyPr>
          <a:lstStyle/>
          <a:p>
            <a:endParaRPr lang="en-US">
              <a:latin typeface="Arial" charset="0"/>
            </a:endParaRPr>
          </a:p>
        </p:txBody>
      </p:sp>
      <p:sp>
        <p:nvSpPr>
          <p:cNvPr id="392196" name="Rectangle 5"/>
          <p:cNvSpPr>
            <a:spLocks noChangeArrowheads="1"/>
          </p:cNvSpPr>
          <p:nvPr/>
        </p:nvSpPr>
        <p:spPr bwMode="auto">
          <a:xfrm>
            <a:off x="2133600" y="6324600"/>
            <a:ext cx="5638800" cy="336550"/>
          </a:xfrm>
          <a:prstGeom prst="rect">
            <a:avLst/>
          </a:prstGeom>
          <a:noFill/>
          <a:ln w="9525">
            <a:noFill/>
            <a:miter lim="800000"/>
            <a:headEnd/>
            <a:tailEnd/>
          </a:ln>
        </p:spPr>
        <p:txBody>
          <a:bodyPr>
            <a:spAutoFit/>
          </a:bodyPr>
          <a:lstStyle/>
          <a:p>
            <a:r>
              <a:rPr lang="en-GB" sz="1600">
                <a:solidFill>
                  <a:srgbClr val="787878"/>
                </a:solidFill>
                <a:latin typeface="Arial" charset="0"/>
              </a:rPr>
              <a:t>USA                 UK		India               Sri Lanka</a:t>
            </a:r>
            <a:endParaRPr lang="en-US" sz="1600">
              <a:solidFill>
                <a:srgbClr val="787878"/>
              </a:solidFill>
              <a:latin typeface="Arial" charset="0"/>
            </a:endParaRPr>
          </a:p>
        </p:txBody>
      </p:sp>
      <p:sp>
        <p:nvSpPr>
          <p:cNvPr id="392197" name="Rectangle 6"/>
          <p:cNvSpPr>
            <a:spLocks noChangeArrowheads="1"/>
          </p:cNvSpPr>
          <p:nvPr/>
        </p:nvSpPr>
        <p:spPr bwMode="auto">
          <a:xfrm>
            <a:off x="3290888" y="4419600"/>
            <a:ext cx="2560637" cy="1368425"/>
          </a:xfrm>
          <a:prstGeom prst="rect">
            <a:avLst/>
          </a:prstGeom>
          <a:noFill/>
          <a:ln w="9525">
            <a:noFill/>
            <a:miter lim="800000"/>
            <a:headEnd/>
            <a:tailEnd/>
          </a:ln>
        </p:spPr>
        <p:txBody>
          <a:bodyPr wrap="none">
            <a:spAutoFit/>
          </a:bodyPr>
          <a:lstStyle/>
          <a:p>
            <a:pPr algn="ctr"/>
            <a:r>
              <a:rPr lang="en-GB" sz="1400" b="1">
                <a:solidFill>
                  <a:srgbClr val="787878"/>
                </a:solidFill>
                <a:latin typeface="Arial" charset="0"/>
              </a:rPr>
              <a:t>Corporate Headquarters</a:t>
            </a:r>
          </a:p>
          <a:p>
            <a:pPr algn="ctr"/>
            <a:r>
              <a:rPr lang="en-GB" sz="1400">
                <a:solidFill>
                  <a:srgbClr val="787878"/>
                </a:solidFill>
                <a:latin typeface="Arial" charset="0"/>
              </a:rPr>
              <a:t>2000 West Park Drive</a:t>
            </a:r>
          </a:p>
          <a:p>
            <a:pPr algn="ctr"/>
            <a:r>
              <a:rPr lang="en-GB" sz="1400">
                <a:solidFill>
                  <a:srgbClr val="787878"/>
                </a:solidFill>
                <a:latin typeface="Arial" charset="0"/>
              </a:rPr>
              <a:t>Westborough, MA 01581 USA</a:t>
            </a:r>
          </a:p>
          <a:p>
            <a:pPr algn="ctr"/>
            <a:endParaRPr lang="en-GB" sz="1400">
              <a:solidFill>
                <a:srgbClr val="787878"/>
              </a:solidFill>
              <a:latin typeface="Arial" charset="0"/>
            </a:endParaRPr>
          </a:p>
          <a:p>
            <a:pPr algn="ctr"/>
            <a:r>
              <a:rPr lang="en-GB" sz="1400">
                <a:solidFill>
                  <a:srgbClr val="787878"/>
                </a:solidFill>
                <a:latin typeface="Arial" charset="0"/>
              </a:rPr>
              <a:t>508.389.7300</a:t>
            </a:r>
          </a:p>
          <a:p>
            <a:pPr algn="ctr"/>
            <a:r>
              <a:rPr lang="en-US" sz="1400">
                <a:solidFill>
                  <a:srgbClr val="787878"/>
                </a:solidFill>
                <a:latin typeface="Arial" charset="0"/>
              </a:rPr>
              <a:t>www.virtusa.com</a:t>
            </a:r>
          </a:p>
        </p:txBody>
      </p:sp>
      <p:pic>
        <p:nvPicPr>
          <p:cNvPr id="392198" name="Picture 7" descr="new Virtusa Logo TM"/>
          <p:cNvPicPr>
            <a:picLocks noChangeAspect="1" noChangeArrowheads="1"/>
          </p:cNvPicPr>
          <p:nvPr/>
        </p:nvPicPr>
        <p:blipFill>
          <a:blip r:embed="rId3"/>
          <a:srcRect/>
          <a:stretch>
            <a:fillRect/>
          </a:stretch>
        </p:blipFill>
        <p:spPr bwMode="auto">
          <a:xfrm>
            <a:off x="3367088" y="2695575"/>
            <a:ext cx="2409825" cy="885825"/>
          </a:xfrm>
          <a:prstGeom prst="rect">
            <a:avLst/>
          </a:prstGeom>
          <a:noFill/>
          <a:ln w="9525">
            <a:noFill/>
            <a:miter lim="800000"/>
            <a:headEnd/>
            <a:tailEnd/>
          </a:ln>
        </p:spPr>
      </p:pic>
      <p:pic>
        <p:nvPicPr>
          <p:cNvPr id="392199" name="Picture 8" descr="final page"/>
          <p:cNvPicPr>
            <a:picLocks noChangeAspect="1" noChangeArrowheads="1"/>
          </p:cNvPicPr>
          <p:nvPr/>
        </p:nvPicPr>
        <p:blipFill>
          <a:blip r:embed="rId4"/>
          <a:srcRect/>
          <a:stretch>
            <a:fillRect/>
          </a:stretch>
        </p:blipFill>
        <p:spPr bwMode="auto">
          <a:xfrm>
            <a:off x="-457200" y="0"/>
            <a:ext cx="9906000" cy="6858000"/>
          </a:xfrm>
          <a:prstGeom prst="rect">
            <a:avLst/>
          </a:prstGeom>
          <a:noFill/>
          <a:ln w="9525">
            <a:noFill/>
            <a:miter lim="800000"/>
            <a:headEnd/>
            <a:tailEnd/>
          </a:ln>
        </p:spPr>
      </p:pic>
      <p:sp>
        <p:nvSpPr>
          <p:cNvPr id="392200" name="Rectangle 9"/>
          <p:cNvSpPr>
            <a:spLocks noChangeArrowheads="1"/>
          </p:cNvSpPr>
          <p:nvPr/>
        </p:nvSpPr>
        <p:spPr bwMode="auto">
          <a:xfrm>
            <a:off x="3352800" y="5257800"/>
            <a:ext cx="3244850" cy="336550"/>
          </a:xfrm>
          <a:prstGeom prst="rect">
            <a:avLst/>
          </a:prstGeom>
          <a:noFill/>
          <a:ln w="9525">
            <a:noFill/>
            <a:miter lim="800000"/>
            <a:headEnd/>
            <a:tailEnd/>
          </a:ln>
        </p:spPr>
        <p:txBody>
          <a:bodyPr wrap="none">
            <a:spAutoFit/>
          </a:bodyPr>
          <a:lstStyle/>
          <a:p>
            <a:pPr algn="ctr"/>
            <a:r>
              <a:rPr lang="en-GB" sz="1600" b="1">
                <a:solidFill>
                  <a:srgbClr val="787878"/>
                </a:solidFill>
                <a:latin typeface="Arial Narrow" pitchFamily="34" charset="0"/>
              </a:rPr>
              <a:t>USA        INDIA        SRI LANKA        UK</a:t>
            </a:r>
            <a:endParaRPr lang="en-US" sz="1600" b="1">
              <a:solidFill>
                <a:srgbClr val="787878"/>
              </a:solidFill>
              <a:latin typeface="Arial Narrow" pitchFamily="34" charset="0"/>
            </a:endParaRPr>
          </a:p>
        </p:txBody>
      </p:sp>
      <p:sp>
        <p:nvSpPr>
          <p:cNvPr id="392201" name="Text Box 10"/>
          <p:cNvSpPr txBox="1">
            <a:spLocks noChangeArrowheads="1"/>
          </p:cNvSpPr>
          <p:nvPr/>
        </p:nvSpPr>
        <p:spPr bwMode="auto">
          <a:xfrm>
            <a:off x="4191000" y="5638800"/>
            <a:ext cx="1752600" cy="320675"/>
          </a:xfrm>
          <a:prstGeom prst="rect">
            <a:avLst/>
          </a:prstGeom>
          <a:noFill/>
          <a:ln w="9525">
            <a:noFill/>
            <a:miter lim="800000"/>
            <a:headEnd/>
            <a:tailEnd/>
          </a:ln>
        </p:spPr>
        <p:txBody>
          <a:bodyPr>
            <a:spAutoFit/>
          </a:bodyPr>
          <a:lstStyle/>
          <a:p>
            <a:pPr algn="ctr"/>
            <a:r>
              <a:rPr lang="en-US" sz="1500" b="1">
                <a:solidFill>
                  <a:srgbClr val="000099"/>
                </a:solidFill>
                <a:latin typeface="Arial" charset="0"/>
              </a:rPr>
              <a:t>www.virtusa.com</a:t>
            </a:r>
          </a:p>
        </p:txBody>
      </p:sp>
      <p:sp>
        <p:nvSpPr>
          <p:cNvPr id="392202" name="Text Box 11"/>
          <p:cNvSpPr txBox="1">
            <a:spLocks noChangeArrowheads="1"/>
          </p:cNvSpPr>
          <p:nvPr/>
        </p:nvSpPr>
        <p:spPr bwMode="auto">
          <a:xfrm>
            <a:off x="2819400" y="6019800"/>
            <a:ext cx="4800600" cy="669925"/>
          </a:xfrm>
          <a:prstGeom prst="rect">
            <a:avLst/>
          </a:prstGeom>
          <a:noFill/>
          <a:ln w="9525">
            <a:noFill/>
            <a:miter lim="800000"/>
            <a:headEnd/>
            <a:tailEnd/>
          </a:ln>
        </p:spPr>
        <p:txBody>
          <a:bodyPr>
            <a:spAutoFit/>
          </a:bodyPr>
          <a:lstStyle/>
          <a:p>
            <a:pPr algn="ctr"/>
            <a:r>
              <a:rPr lang="en-US" sz="700">
                <a:latin typeface="Arial" charset="0"/>
              </a:rPr>
              <a:t>"Virtusa" is a trademark of the company and a registered trademark in the EU and In India. </a:t>
            </a:r>
          </a:p>
          <a:p>
            <a:pPr algn="ctr"/>
            <a:r>
              <a:rPr lang="en-US" sz="700">
                <a:latin typeface="Arial" charset="0"/>
              </a:rPr>
              <a:t>"Productization" is a service mark of the company and a registered service mark in the United States. </a:t>
            </a:r>
          </a:p>
          <a:p>
            <a:pPr algn="ctr"/>
            <a:r>
              <a:rPr lang="en-US" sz="700">
                <a:latin typeface="Arial" charset="0"/>
              </a:rPr>
              <a:t>"vRule" is a service mark of the company.</a:t>
            </a:r>
          </a:p>
          <a:p>
            <a:pPr algn="ctr"/>
            <a:endParaRPr lang="en-US" sz="700">
              <a:latin typeface="Arial" charset="0"/>
            </a:endParaRPr>
          </a:p>
          <a:p>
            <a:pPr algn="ctr"/>
            <a:r>
              <a:rPr lang="en-US" sz="1000">
                <a:latin typeface="Arial" charset="0"/>
              </a:rPr>
              <a:t>For more information please contact </a:t>
            </a:r>
            <a:r>
              <a:rPr lang="en-US" sz="1000">
                <a:solidFill>
                  <a:srgbClr val="000099"/>
                </a:solidFill>
                <a:latin typeface="Arial" charset="0"/>
              </a:rPr>
              <a:t>SalesInquiries@virtusa.com</a:t>
            </a:r>
            <a:r>
              <a:rPr lang="en-US" sz="800">
                <a:latin typeface="Arial"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52400"/>
            <a:ext cx="8534400" cy="533400"/>
          </a:xfrm>
        </p:spPr>
        <p:txBody>
          <a:bodyPr/>
          <a:lstStyle/>
          <a:p>
            <a:r>
              <a:rPr lang="en-US" smtClean="0"/>
              <a:t>Pareto Analysis</a:t>
            </a:r>
          </a:p>
        </p:txBody>
      </p:sp>
      <p:sp>
        <p:nvSpPr>
          <p:cNvPr id="27650" name="Rectangle 3"/>
          <p:cNvSpPr>
            <a:spLocks noGrp="1" noChangeArrowheads="1"/>
          </p:cNvSpPr>
          <p:nvPr>
            <p:ph type="body" idx="1"/>
          </p:nvPr>
        </p:nvSpPr>
        <p:spPr bwMode="auto">
          <a:xfrm>
            <a:off x="457200" y="16002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1600" b="1" smtClean="0"/>
              <a:t>     Pareto Analysis </a:t>
            </a:r>
            <a:r>
              <a:rPr lang="en-US" sz="1600" smtClean="0"/>
              <a:t>is a visual tool for identifying limited number of problems that produce significant overall impact. The principle of vital few and trivial many denotes that few of the contributors account for bulk of the effect in a population. This principle is attributed to the Italian economist Vilfredo Pareto who studied the distribution of wealth amongst the population. </a:t>
            </a:r>
          </a:p>
          <a:p>
            <a:endParaRPr lang="en-US" sz="1600" smtClean="0"/>
          </a:p>
          <a:p>
            <a:r>
              <a:rPr lang="en-US" sz="1400" smtClean="0"/>
              <a:t>Form a list of causes and their frequency of occurrence. </a:t>
            </a:r>
          </a:p>
          <a:p>
            <a:r>
              <a:rPr lang="en-US" sz="1400" smtClean="0"/>
              <a:t>Sort the causes in decreasing order of frequency of occurrence </a:t>
            </a:r>
          </a:p>
          <a:p>
            <a:r>
              <a:rPr lang="en-US" sz="1400" smtClean="0"/>
              <a:t>Add a column for cumulative frequency of occurrence in percentage. </a:t>
            </a:r>
          </a:p>
          <a:p>
            <a:r>
              <a:rPr lang="en-US" sz="1400" smtClean="0"/>
              <a:t>Plot the causes on the X axis and the cumulative percentage on the Y axis. Join the coordinates to form a curve. </a:t>
            </a:r>
          </a:p>
          <a:p>
            <a:r>
              <a:rPr lang="en-US" sz="1400" smtClean="0"/>
              <a:t>Draw a line from 80% on the Y axis to the line graph and drop the line down to the X axis. This line separates the important causes from the trivial ones. </a:t>
            </a:r>
          </a:p>
          <a:p>
            <a:r>
              <a:rPr lang="en-US" sz="1400" smtClean="0"/>
              <a:t>Interpret the Pareto Chart. Use common sense-just because a certain problem occurs most often doesn't necessarily mean it demands your greatest attention. Investigate all angles to help solve the problems-What makes the biggest difference? What will it cost to correct the problems? What will it cost if we don't correct this problem? </a:t>
            </a:r>
            <a:br>
              <a:rPr lang="en-US" sz="1400" smtClean="0"/>
            </a:br>
            <a:endParaRPr lang="en-US"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97" name="Rectangle 2"/>
          <p:cNvSpPr>
            <a:spLocks noGrp="1" noChangeArrowheads="1"/>
          </p:cNvSpPr>
          <p:nvPr>
            <p:ph type="title" idx="4294967295"/>
          </p:nvPr>
        </p:nvSpPr>
        <p:spPr/>
        <p:txBody>
          <a:bodyPr/>
          <a:lstStyle/>
          <a:p>
            <a:r>
              <a:rPr lang="en-US" smtClean="0"/>
              <a:t>Sample - Pareto analysis of Review Findings</a:t>
            </a:r>
          </a:p>
        </p:txBody>
      </p:sp>
      <p:sp>
        <p:nvSpPr>
          <p:cNvPr id="249898" name="Text Box 438"/>
          <p:cNvSpPr txBox="1">
            <a:spLocks noChangeArrowheads="1"/>
          </p:cNvSpPr>
          <p:nvPr/>
        </p:nvSpPr>
        <p:spPr bwMode="auto">
          <a:xfrm>
            <a:off x="381000" y="3565525"/>
            <a:ext cx="8534400" cy="3292475"/>
          </a:xfrm>
          <a:prstGeom prst="rect">
            <a:avLst/>
          </a:prstGeom>
          <a:noFill/>
          <a:ln w="9525">
            <a:solidFill>
              <a:schemeClr val="tx1"/>
            </a:solidFill>
            <a:miter lim="800000"/>
            <a:headEnd/>
            <a:tailEnd/>
          </a:ln>
        </p:spPr>
        <p:txBody>
          <a:bodyPr>
            <a:spAutoFit/>
          </a:bodyPr>
          <a:lstStyle/>
          <a:p>
            <a:pPr marL="342900" indent="-342900"/>
            <a:r>
              <a:rPr lang="en-US" sz="1400"/>
              <a:t>1. 65.22% of the findings was due to documentation issues. The major issue noticed was the</a:t>
            </a:r>
          </a:p>
          <a:p>
            <a:pPr marL="342900" indent="-342900"/>
            <a:r>
              <a:rPr lang="en-US" sz="1400"/>
              <a:t>incompleteness of the deliverables.</a:t>
            </a:r>
          </a:p>
          <a:p>
            <a:pPr marL="342900" indent="-342900"/>
            <a:r>
              <a:rPr lang="en-US" sz="1400"/>
              <a:t>This is mainly due to lack of experience in test artifact creation. </a:t>
            </a:r>
          </a:p>
          <a:p>
            <a:pPr marL="342900" indent="-342900"/>
            <a:r>
              <a:rPr lang="en-US" sz="1400" u="sng"/>
              <a:t>Action plan</a:t>
            </a:r>
            <a:r>
              <a:rPr lang="en-US" sz="1400"/>
              <a:t> </a:t>
            </a:r>
          </a:p>
          <a:p>
            <a:pPr marL="342900" indent="-342900"/>
            <a:r>
              <a:rPr lang="en-US" sz="1400"/>
              <a:t>-	New resources are to participate for KT sessions conducted at project level and</a:t>
            </a:r>
          </a:p>
          <a:p>
            <a:pPr marL="342900" indent="-342900"/>
            <a:r>
              <a:rPr lang="en-US" sz="1400"/>
              <a:t>account level on Test artifact creation</a:t>
            </a:r>
          </a:p>
          <a:p>
            <a:pPr marL="342900" indent="-342900">
              <a:buFontTx/>
              <a:buChar char="-"/>
            </a:pPr>
            <a:r>
              <a:rPr lang="en-US" sz="1400"/>
              <a:t>Employee retention</a:t>
            </a:r>
          </a:p>
          <a:p>
            <a:pPr marL="342900" indent="-342900"/>
            <a:endParaRPr lang="en-US" sz="1400"/>
          </a:p>
          <a:p>
            <a:pPr marL="342900" indent="-342900"/>
            <a:r>
              <a:rPr lang="en-US" sz="1400"/>
              <a:t>2. 18.48% of the review findings was due to missing functionalities. This is due domain gaps</a:t>
            </a:r>
          </a:p>
          <a:p>
            <a:pPr marL="342900" indent="-342900"/>
            <a:endParaRPr lang="en-US" sz="1400"/>
          </a:p>
          <a:p>
            <a:pPr marL="342900" indent="-342900"/>
            <a:r>
              <a:rPr lang="en-US" sz="1400" u="sng"/>
              <a:t>Action plan</a:t>
            </a:r>
          </a:p>
          <a:p>
            <a:pPr marL="342900" indent="-342900">
              <a:buFontTx/>
              <a:buChar char="-"/>
            </a:pPr>
            <a:r>
              <a:rPr lang="en-US" sz="1400"/>
              <a:t>Domain trainings/KT sessions for new team members</a:t>
            </a:r>
          </a:p>
          <a:p>
            <a:pPr marL="342900" indent="-342900">
              <a:buFontTx/>
              <a:buChar char="-"/>
            </a:pPr>
            <a:r>
              <a:rPr lang="en-US" sz="1400"/>
              <a:t>Encourage team members to capture all comments given in requirement walkthroughs to minimize test case review findings</a:t>
            </a:r>
          </a:p>
          <a:p>
            <a:pPr marL="342900" indent="-342900"/>
            <a:endParaRPr lang="en-US" sz="1400"/>
          </a:p>
        </p:txBody>
      </p:sp>
      <p:graphicFrame>
        <p:nvGraphicFramePr>
          <p:cNvPr id="249896" name="Object 40"/>
          <p:cNvGraphicFramePr>
            <a:graphicFrameLocks noChangeAspect="1"/>
          </p:cNvGraphicFramePr>
          <p:nvPr/>
        </p:nvGraphicFramePr>
        <p:xfrm>
          <a:off x="304800" y="914400"/>
          <a:ext cx="8458200" cy="2667000"/>
        </p:xfrm>
        <a:graphic>
          <a:graphicData uri="http://schemas.openxmlformats.org/presentationml/2006/ole">
            <p:oleObj spid="_x0000_s249896" name="Chart" r:id="rId4" imgW="8467745" imgH="2800449" progId="Excel.Chart.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ctrTitle" idx="4294967295"/>
          </p:nvPr>
        </p:nvSpPr>
        <p:spPr>
          <a:xfrm>
            <a:off x="1066800" y="4038600"/>
            <a:ext cx="6781800" cy="1371600"/>
          </a:xfrm>
        </p:spPr>
        <p:txBody>
          <a:bodyPr lIns="0" tIns="0" rIns="0" bIns="0"/>
          <a:lstStyle/>
          <a:p>
            <a:pPr algn="ctr" eaLnBrk="1" hangingPunct="1"/>
            <a:r>
              <a:rPr lang="en-US" sz="2000" smtClean="0">
                <a:solidFill>
                  <a:schemeClr val="tx1"/>
                </a:solidFill>
              </a:rPr>
              <a:t>Results Analysis</a:t>
            </a:r>
            <a:br>
              <a:rPr lang="en-US" sz="2000" smtClean="0">
                <a:solidFill>
                  <a:schemeClr val="tx1"/>
                </a:solidFill>
              </a:rPr>
            </a:br>
            <a:r>
              <a:rPr lang="en-US" sz="2000" smtClean="0">
                <a:solidFill>
                  <a:schemeClr val="tx1"/>
                </a:solidFill>
              </a:rPr>
              <a:t>Part 2 – Analysis of Matrices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xfrm>
            <a:off x="457200" y="152400"/>
            <a:ext cx="8534400" cy="533400"/>
          </a:xfrm>
        </p:spPr>
        <p:txBody>
          <a:bodyPr/>
          <a:lstStyle/>
          <a:p>
            <a:r>
              <a:rPr lang="en-US" smtClean="0"/>
              <a:t>What are Matrices</a:t>
            </a:r>
          </a:p>
        </p:txBody>
      </p:sp>
      <p:sp>
        <p:nvSpPr>
          <p:cNvPr id="253954" name="Rectangle 3"/>
          <p:cNvSpPr>
            <a:spLocks noGrp="1" noChangeArrowheads="1"/>
          </p:cNvSpPr>
          <p:nvPr>
            <p:ph type="body" idx="1"/>
          </p:nvPr>
        </p:nvSpPr>
        <p:spPr bwMode="auto">
          <a:xfrm>
            <a:off x="457200" y="1143000"/>
            <a:ext cx="8229600" cy="175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solidFill>
                  <a:schemeClr val="tx1"/>
                </a:solidFill>
                <a:cs typeface="Times New Roman" pitchFamily="18" charset="0"/>
              </a:rPr>
              <a:t>A </a:t>
            </a:r>
            <a:r>
              <a:rPr lang="en-US" i="1" smtClean="0">
                <a:solidFill>
                  <a:schemeClr val="tx1"/>
                </a:solidFill>
                <a:cs typeface="Times New Roman" pitchFamily="18" charset="0"/>
              </a:rPr>
              <a:t>Metric</a:t>
            </a:r>
            <a:r>
              <a:rPr lang="en-US" smtClean="0">
                <a:solidFill>
                  <a:schemeClr val="tx1"/>
                </a:solidFill>
                <a:cs typeface="Times New Roman" pitchFamily="18" charset="0"/>
              </a:rPr>
              <a:t> is a derived (calculated or composite ) unit of measurement that can not be directly observed, but is created by combining two or more measures</a:t>
            </a:r>
          </a:p>
          <a:p>
            <a:pPr eaLnBrk="1" hangingPunct="1">
              <a:buFontTx/>
              <a:buNone/>
            </a:pPr>
            <a:r>
              <a:rPr lang="en-US" smtClean="0">
                <a:solidFill>
                  <a:schemeClr val="tx1"/>
                </a:solidFill>
                <a:cs typeface="Times New Roman" pitchFamily="18" charset="0"/>
              </a:rPr>
              <a:t>	(E.g. Defect density, Schedule Variance)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026"/>
          <p:cNvSpPr>
            <a:spLocks noGrp="1" noChangeArrowheads="1"/>
          </p:cNvSpPr>
          <p:nvPr>
            <p:ph type="title" idx="4294967295"/>
          </p:nvPr>
        </p:nvSpPr>
        <p:spPr>
          <a:xfrm>
            <a:off x="457200" y="152400"/>
            <a:ext cx="8229600" cy="533400"/>
          </a:xfrm>
        </p:spPr>
        <p:txBody>
          <a:bodyPr/>
          <a:lstStyle/>
          <a:p>
            <a:r>
              <a:rPr lang="en-US" smtClean="0"/>
              <a:t>What is “Metrics” All About?</a:t>
            </a:r>
          </a:p>
        </p:txBody>
      </p:sp>
      <p:sp>
        <p:nvSpPr>
          <p:cNvPr id="329731" name="Rectangle 1027"/>
          <p:cNvSpPr>
            <a:spLocks noGrp="1" noChangeArrowheads="1"/>
          </p:cNvSpPr>
          <p:nvPr>
            <p:ph type="body" idx="4294967295"/>
          </p:nvPr>
        </p:nvSpPr>
        <p:spPr bwMode="auto">
          <a:xfrm>
            <a:off x="304800" y="1092200"/>
            <a:ext cx="8458200" cy="3432175"/>
          </a:xfrm>
          <a:prstGeom prst="rect">
            <a:avLst/>
          </a:prstGeom>
          <a:solidFill>
            <a:srgbClr val="FFFFFF"/>
          </a:solidFill>
          <a:ln>
            <a:miter lim="800000"/>
            <a:headEnd/>
            <a:tailEnd/>
          </a:ln>
        </p:spPr>
        <p:txBody>
          <a:bodyPr lIns="0" tIns="0" rIns="0" bIns="0">
            <a:spAutoFit/>
          </a:bodyPr>
          <a:lstStyle/>
          <a:p>
            <a:pPr marL="276225" indent="-276225">
              <a:tabLst>
                <a:tab pos="339725" algn="l"/>
              </a:tabLst>
              <a:defRPr/>
            </a:pPr>
            <a:r>
              <a:rPr lang="en-US" sz="2400" b="1" smtClean="0">
                <a:solidFill>
                  <a:schemeClr val="tx1"/>
                </a:solidFill>
                <a:effectLst>
                  <a:outerShdw blurRad="38100" dist="38100" dir="2700000" algn="tl">
                    <a:srgbClr val="C0C0C0"/>
                  </a:outerShdw>
                </a:effectLst>
              </a:rPr>
              <a:t>Why</a:t>
            </a:r>
            <a:r>
              <a:rPr lang="en-US" sz="2400" smtClean="0">
                <a:solidFill>
                  <a:schemeClr val="tx1"/>
                </a:solidFill>
              </a:rPr>
              <a:t> Metrics?</a:t>
            </a:r>
          </a:p>
          <a:p>
            <a:pPr marL="276225" indent="-276225">
              <a:tabLst>
                <a:tab pos="339725" algn="l"/>
              </a:tabLst>
              <a:defRPr/>
            </a:pPr>
            <a:r>
              <a:rPr lang="en-US" sz="2400" b="1" smtClean="0">
                <a:solidFill>
                  <a:schemeClr val="tx1"/>
                </a:solidFill>
                <a:effectLst>
                  <a:outerShdw blurRad="38100" dist="38100" dir="2700000" algn="tl">
                    <a:srgbClr val="C0C0C0"/>
                  </a:outerShdw>
                </a:effectLst>
              </a:rPr>
              <a:t>How</a:t>
            </a:r>
            <a:r>
              <a:rPr lang="en-US" sz="2400" smtClean="0">
                <a:solidFill>
                  <a:schemeClr val="tx1"/>
                </a:solidFill>
              </a:rPr>
              <a:t> </a:t>
            </a:r>
          </a:p>
          <a:p>
            <a:pPr marL="600075" lvl="1" indent="-322263">
              <a:tabLst>
                <a:tab pos="339725" algn="l"/>
              </a:tabLst>
              <a:defRPr/>
            </a:pPr>
            <a:r>
              <a:rPr lang="en-US" sz="2400" smtClean="0">
                <a:solidFill>
                  <a:schemeClr val="tx1"/>
                </a:solidFill>
              </a:rPr>
              <a:t>Are they Defined?</a:t>
            </a:r>
          </a:p>
          <a:p>
            <a:pPr marL="600075" lvl="1" indent="-322263">
              <a:tabLst>
                <a:tab pos="339725" algn="l"/>
              </a:tabLst>
              <a:defRPr/>
            </a:pPr>
            <a:r>
              <a:rPr lang="en-US" sz="2400" smtClean="0">
                <a:solidFill>
                  <a:schemeClr val="tx1"/>
                </a:solidFill>
              </a:rPr>
              <a:t>Are they used?</a:t>
            </a:r>
          </a:p>
          <a:p>
            <a:pPr marL="276225" indent="-276225">
              <a:tabLst>
                <a:tab pos="339725" algn="l"/>
              </a:tabLst>
              <a:defRPr/>
            </a:pPr>
            <a:r>
              <a:rPr lang="en-US" sz="2400" b="1" smtClean="0">
                <a:solidFill>
                  <a:schemeClr val="tx1"/>
                </a:solidFill>
                <a:effectLst>
                  <a:outerShdw blurRad="38100" dist="38100" dir="2700000" algn="tl">
                    <a:srgbClr val="C0C0C0"/>
                  </a:outerShdw>
                </a:effectLst>
              </a:rPr>
              <a:t>What</a:t>
            </a:r>
            <a:r>
              <a:rPr lang="en-US" sz="2400" smtClean="0">
                <a:solidFill>
                  <a:schemeClr val="tx1"/>
                </a:solidFill>
              </a:rPr>
              <a:t> metrics need to be used?</a:t>
            </a:r>
          </a:p>
          <a:p>
            <a:pPr marL="276225" indent="-276225">
              <a:tabLst>
                <a:tab pos="339725" algn="l"/>
              </a:tabLst>
              <a:defRPr/>
            </a:pPr>
            <a:r>
              <a:rPr lang="en-US" sz="2400" b="1" smtClean="0">
                <a:solidFill>
                  <a:schemeClr val="tx1"/>
                </a:solidFill>
                <a:effectLst>
                  <a:outerShdw blurRad="38100" dist="38100" dir="2700000" algn="tl">
                    <a:srgbClr val="C0C0C0"/>
                  </a:outerShdw>
                </a:effectLst>
              </a:rPr>
              <a:t>When</a:t>
            </a:r>
            <a:r>
              <a:rPr lang="en-US" sz="2400" smtClean="0">
                <a:solidFill>
                  <a:schemeClr val="tx1"/>
                </a:solidFill>
              </a:rPr>
              <a:t> and </a:t>
            </a:r>
            <a:r>
              <a:rPr lang="en-US" sz="2400" b="1" smtClean="0">
                <a:solidFill>
                  <a:schemeClr val="tx1"/>
                </a:solidFill>
                <a:effectLst>
                  <a:outerShdw blurRad="38100" dist="38100" dir="2700000" algn="tl">
                    <a:srgbClr val="C0C0C0"/>
                  </a:outerShdw>
                </a:effectLst>
              </a:rPr>
              <a:t>Where</a:t>
            </a:r>
            <a:r>
              <a:rPr lang="en-US" sz="2400" smtClean="0">
                <a:solidFill>
                  <a:schemeClr val="tx1"/>
                </a:solidFill>
              </a:rPr>
              <a:t> are they used?</a:t>
            </a:r>
          </a:p>
          <a:p>
            <a:pPr marL="276225" indent="-276225">
              <a:tabLst>
                <a:tab pos="339725" algn="l"/>
              </a:tabLst>
              <a:defRPr/>
            </a:pPr>
            <a:r>
              <a:rPr lang="en-US" sz="2400" b="1" smtClean="0">
                <a:solidFill>
                  <a:schemeClr val="tx1"/>
                </a:solidFill>
                <a:effectLst>
                  <a:outerShdw blurRad="38100" dist="38100" dir="2700000" algn="tl">
                    <a:srgbClr val="C0C0C0"/>
                  </a:outerShdw>
                </a:effectLst>
              </a:rPr>
              <a:t>Who</a:t>
            </a:r>
            <a:r>
              <a:rPr lang="en-US" sz="2400" smtClean="0">
                <a:solidFill>
                  <a:schemeClr val="tx1"/>
                </a:solidFill>
              </a:rPr>
              <a:t> should use them?</a:t>
            </a:r>
          </a:p>
          <a:p>
            <a:pPr marL="276225" indent="-276225">
              <a:tabLst>
                <a:tab pos="339725" algn="l"/>
              </a:tabLst>
              <a:defRPr/>
            </a:pPr>
            <a:r>
              <a:rPr lang="en-US" sz="2400" smtClean="0">
                <a:solidFill>
                  <a:schemeClr val="tx1"/>
                </a:solidFill>
              </a:rPr>
              <a:t> </a:t>
            </a:r>
            <a:r>
              <a:rPr lang="en-US" sz="2400" b="1" smtClean="0">
                <a:solidFill>
                  <a:schemeClr val="tx1"/>
                </a:solidFill>
                <a:effectLst>
                  <a:outerShdw blurRad="38100" dist="38100" dir="2700000" algn="tl">
                    <a:srgbClr val="C0C0C0"/>
                  </a:outerShdw>
                </a:effectLst>
              </a:rPr>
              <a:t>Where</a:t>
            </a:r>
            <a:r>
              <a:rPr lang="en-US" sz="2400" smtClean="0">
                <a:solidFill>
                  <a:schemeClr val="tx1"/>
                </a:solidFill>
              </a:rPr>
              <a:t> you can find the definitions?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100246</TotalTime>
  <Words>2797</Words>
  <Application>Microsoft PowerPoint</Application>
  <PresentationFormat>On-screen Show (4:3)</PresentationFormat>
  <Paragraphs>480</Paragraphs>
  <Slides>47</Slides>
  <Notes>44</Notes>
  <HiddenSlides>0</HiddenSlides>
  <MMClips>0</MMClips>
  <ScaleCrop>false</ScaleCrop>
  <HeadingPairs>
    <vt:vector size="8" baseType="variant">
      <vt:variant>
        <vt:lpstr>Fonts Used</vt:lpstr>
      </vt:variant>
      <vt:variant>
        <vt:i4>9</vt:i4>
      </vt:variant>
      <vt:variant>
        <vt:lpstr>Design Template</vt:lpstr>
      </vt:variant>
      <vt:variant>
        <vt:i4>2</vt:i4>
      </vt:variant>
      <vt:variant>
        <vt:lpstr>Embedded OLE Servers</vt:lpstr>
      </vt:variant>
      <vt:variant>
        <vt:i4>1</vt:i4>
      </vt:variant>
      <vt:variant>
        <vt:lpstr>Slide Titles</vt:lpstr>
      </vt:variant>
      <vt:variant>
        <vt:i4>47</vt:i4>
      </vt:variant>
    </vt:vector>
  </HeadingPairs>
  <TitlesOfParts>
    <vt:vector size="59" baseType="lpstr">
      <vt:lpstr>Trebuchet MS</vt:lpstr>
      <vt:lpstr>Arial</vt:lpstr>
      <vt:lpstr>굴림</vt:lpstr>
      <vt:lpstr>Times New Roman</vt:lpstr>
      <vt:lpstr>Symbol</vt:lpstr>
      <vt:lpstr>Arial Unicode MS</vt:lpstr>
      <vt:lpstr>Calibri</vt:lpstr>
      <vt:lpstr>Wingdings</vt:lpstr>
      <vt:lpstr>Arial Narrow</vt:lpstr>
      <vt:lpstr>Virtusa Template</vt:lpstr>
      <vt:lpstr>Virtusa Template</vt:lpstr>
      <vt:lpstr>Chart</vt:lpstr>
      <vt:lpstr>Results Analysis Part 1 – Root Cause Analysis</vt:lpstr>
      <vt:lpstr>Slide 2</vt:lpstr>
      <vt:lpstr>Brainstorming</vt:lpstr>
      <vt:lpstr>Cause and Effect</vt:lpstr>
      <vt:lpstr>Pareto Analysis</vt:lpstr>
      <vt:lpstr>Sample - Pareto analysis of Review Findings</vt:lpstr>
      <vt:lpstr>Results Analysis Part 2 – Analysis of Matrices</vt:lpstr>
      <vt:lpstr>What are Matrices</vt:lpstr>
      <vt:lpstr>What is “Metrics” All About?</vt:lpstr>
      <vt:lpstr>Why Metrics? – Some Quotes (Facts?)</vt:lpstr>
      <vt:lpstr>Why Metrics? – Performance Control </vt:lpstr>
      <vt:lpstr>Why Metrics? – Performance Forecasting</vt:lpstr>
      <vt:lpstr>How are Metrics Defined?</vt:lpstr>
      <vt:lpstr>How are Metrics Defined?</vt:lpstr>
      <vt:lpstr>How does the Process Performance improve?</vt:lpstr>
      <vt:lpstr>Understanding Variation</vt:lpstr>
      <vt:lpstr>Using Metrics for Analysis</vt:lpstr>
      <vt:lpstr>Using Metrics for Analysis</vt:lpstr>
      <vt:lpstr>Usage of Metrics - Project Level</vt:lpstr>
      <vt:lpstr>Usage of Metrics - Organization Level</vt:lpstr>
      <vt:lpstr>Data Accuracy and Data integrity</vt:lpstr>
      <vt:lpstr>Data Accuracy and Data integrity</vt:lpstr>
      <vt:lpstr>Data Accuracy and Data integrity</vt:lpstr>
      <vt:lpstr>How are Metrics Used?</vt:lpstr>
      <vt:lpstr>Terms &amp; Meanings</vt:lpstr>
      <vt:lpstr>Terms &amp; Meanings</vt:lpstr>
      <vt:lpstr>Slide 27</vt:lpstr>
      <vt:lpstr>Slide 28</vt:lpstr>
      <vt:lpstr>Slide 29</vt:lpstr>
      <vt:lpstr>Slide 30</vt:lpstr>
      <vt:lpstr>Slide 31</vt:lpstr>
      <vt:lpstr>Slide 32</vt:lpstr>
      <vt:lpstr>Slide 33</vt:lpstr>
      <vt:lpstr>Slide 34</vt:lpstr>
      <vt:lpstr>Slide 35</vt:lpstr>
      <vt:lpstr>Slide 36</vt:lpstr>
      <vt:lpstr>Terms &amp; Meanings</vt:lpstr>
      <vt:lpstr>Slide 38</vt:lpstr>
      <vt:lpstr>Slide 39</vt:lpstr>
      <vt:lpstr>Slide 40</vt:lpstr>
      <vt:lpstr>Slide 41</vt:lpstr>
      <vt:lpstr>Terms &amp; Meanings</vt:lpstr>
      <vt:lpstr>What Metrics need to be used? </vt:lpstr>
      <vt:lpstr>When and Where are the Metrics used?</vt:lpstr>
      <vt:lpstr>Who should use Metrics?</vt:lpstr>
      <vt:lpstr>Where you can find the definitions?</vt:lpstr>
      <vt:lpstr>Slide 47</vt:lpstr>
    </vt:vector>
  </TitlesOfParts>
  <Compan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Name&gt;&gt; Mid-term Review</dc:title>
  <dc:creator>Praveen</dc:creator>
  <cp:lastModifiedBy>N196237</cp:lastModifiedBy>
  <cp:revision>1181</cp:revision>
  <dcterms:created xsi:type="dcterms:W3CDTF">2003-06-12T22:17:20Z</dcterms:created>
  <dcterms:modified xsi:type="dcterms:W3CDTF">2011-03-09T13:32:13Z</dcterms:modified>
</cp:coreProperties>
</file>