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s/slide29.xml" ContentType="application/vnd.openxmlformats-officedocument.presentationml.slide+xml"/>
  <Override PartName="/ppt/notesSlides/notesSlide2.xml" ContentType="application/vnd.openxmlformats-officedocument.presentationml.notesSlide+xml"/>
  <Override PartName="/ppt/diagrams/colors1.xml" ContentType="application/vnd.openxmlformats-officedocument.drawingml.diagramColors+xml"/>
  <Override PartName="/ppt/diagrams/drawing2.xml" ContentType="application/vnd.ms-office.drawingml.diagramDrawing+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theme/theme3.xml" ContentType="application/vnd.openxmlformats-officedocument.theme+xml"/>
  <Override PartName="/ppt/diagrams/quickStyle2.xml" ContentType="application/vnd.openxmlformats-officedocument.drawingml.diagramStyl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notesSlides/notesSlide14.xml" ContentType="application/vnd.openxmlformats-officedocument.presentationml.notesSlide+xml"/>
  <Override PartName="/docProps/custom.xml" ContentType="application/vnd.openxmlformats-officedocument.custom-propertie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diagrams/layout3.xml" ContentType="application/vnd.openxmlformats-officedocument.drawingml.diagramLayout+xml"/>
  <Override PartName="/ppt/notesSlides/notesSlide7.xml" ContentType="application/vnd.openxmlformats-officedocument.presentationml.notesSlide+xml"/>
  <Override PartName="/ppt/notesSlides/notesSlide10.xml" ContentType="application/vnd.openxmlformats-officedocument.presentationml.notesSlide+xml"/>
  <Override PartName="/ppt/diagrams/layout1.xml" ContentType="application/vnd.openxmlformats-officedocument.drawingml.diagramLayout+xml"/>
  <Override PartName="/ppt/diagrams/data2.xml" ContentType="application/vnd.openxmlformats-officedocument.drawingml.diagramData+xml"/>
  <Default Extension="xlsx" ContentType="application/vnd.openxmlformats-officedocument.spreadsheetml.sheet"/>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5.xml" ContentType="application/vnd.openxmlformats-officedocument.presentationml.notesSlide+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notesSlides/notesSlide1.xml" ContentType="application/vnd.openxmlformats-officedocument.presentationml.notesSlide+xml"/>
  <Override PartName="/ppt/notesSlides/notesSlide3.xml" ContentType="application/vnd.openxmlformats-officedocument.presentationml.notesSlide+xml"/>
  <Default Extension="bin" ContentType="application/vnd.openxmlformats-officedocument.oleObject"/>
  <Override PartName="/ppt/diagrams/colors2.xml" ContentType="application/vnd.openxmlformats-officedocument.drawingml.diagramColors+xml"/>
  <Default Extension="png" ContentType="image/png"/>
  <Override PartName="/ppt/diagrams/drawing3.xml" ContentType="application/vnd.ms-office.drawingml.diagramDrawing+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diagrams/drawing1.xml" ContentType="application/vnd.ms-office.drawingml.diagramDrawing+xml"/>
  <Override PartName="/ppt/diagrams/quickStyle3.xml" ContentType="application/vnd.openxmlformats-officedocument.drawingml.diagramStyl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Default Extension="emf" ContentType="image/x-emf"/>
  <Override PartName="/ppt/diagrams/quickStyle1.xml" ContentType="application/vnd.openxmlformats-officedocument.drawingml.diagramStyle+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8.xml" ContentType="application/vnd.openxmlformats-officedocument.presentationml.notesSlide+xml"/>
  <Override PartName="/ppt/notesSlides/notesSlide11.xml" ContentType="application/vnd.openxmlformats-officedocument.presentationml.notesSlide+xml"/>
  <Default Extension="vml" ContentType="application/vnd.openxmlformats-officedocument.vmlDrawing"/>
  <Override PartName="/ppt/diagrams/layout2.xml" ContentType="application/vnd.openxmlformats-officedocument.drawingml.diagramLayout+xml"/>
  <Override PartName="/ppt/notesSlides/notesSlide6.xml" ContentType="application/vnd.openxmlformats-officedocument.presentationml.notesSlide+xml"/>
  <Override PartName="/ppt/diagrams/data3.xml" ContentType="application/vnd.openxmlformats-officedocument.drawingml.diagramData+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ppt/diagrams/data1.xml" ContentType="application/vnd.openxmlformats-officedocument.drawingml.diagramData+xml"/>
  <Override PartName="/ppt/diagrams/colors3.xml" ContentType="application/vnd.openxmlformats-officedocument.drawingml.diagramColor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4"/>
  </p:sldMasterIdLst>
  <p:notesMasterIdLst>
    <p:notesMasterId r:id="rId35"/>
  </p:notesMasterIdLst>
  <p:handoutMasterIdLst>
    <p:handoutMasterId r:id="rId36"/>
  </p:handoutMasterIdLst>
  <p:sldIdLst>
    <p:sldId id="256" r:id="rId5"/>
    <p:sldId id="437" r:id="rId6"/>
    <p:sldId id="446" r:id="rId7"/>
    <p:sldId id="439" r:id="rId8"/>
    <p:sldId id="440" r:id="rId9"/>
    <p:sldId id="441" r:id="rId10"/>
    <p:sldId id="442" r:id="rId11"/>
    <p:sldId id="443" r:id="rId12"/>
    <p:sldId id="444" r:id="rId13"/>
    <p:sldId id="445" r:id="rId14"/>
    <p:sldId id="449" r:id="rId15"/>
    <p:sldId id="447" r:id="rId16"/>
    <p:sldId id="431" r:id="rId17"/>
    <p:sldId id="434" r:id="rId18"/>
    <p:sldId id="435" r:id="rId19"/>
    <p:sldId id="448" r:id="rId20"/>
    <p:sldId id="418" r:id="rId21"/>
    <p:sldId id="419" r:id="rId22"/>
    <p:sldId id="420" r:id="rId23"/>
    <p:sldId id="421" r:id="rId24"/>
    <p:sldId id="422" r:id="rId25"/>
    <p:sldId id="423" r:id="rId26"/>
    <p:sldId id="424" r:id="rId27"/>
    <p:sldId id="425" r:id="rId28"/>
    <p:sldId id="426" r:id="rId29"/>
    <p:sldId id="452" r:id="rId30"/>
    <p:sldId id="450" r:id="rId31"/>
    <p:sldId id="453" r:id="rId32"/>
    <p:sldId id="454" r:id="rId33"/>
    <p:sldId id="415" r:id="rId34"/>
  </p:sldIdLst>
  <p:sldSz cx="9144000" cy="6858000" type="screen4x3"/>
  <p:notesSz cx="6858000" cy="9144000"/>
  <p:defaultTextStyle>
    <a:defPPr>
      <a:defRPr lang="en-US"/>
    </a:defPPr>
    <a:lvl1pPr algn="l" rtl="0" fontAlgn="base">
      <a:spcBef>
        <a:spcPct val="0"/>
      </a:spcBef>
      <a:spcAft>
        <a:spcPct val="0"/>
      </a:spcAft>
      <a:defRPr sz="1400" i="1" kern="1200">
        <a:solidFill>
          <a:schemeClr val="bg1"/>
        </a:solidFill>
        <a:latin typeface="Trebuchet MS" pitchFamily="34" charset="0"/>
        <a:ea typeface="+mn-ea"/>
        <a:cs typeface="+mn-cs"/>
      </a:defRPr>
    </a:lvl1pPr>
    <a:lvl2pPr marL="457200" algn="l" rtl="0" fontAlgn="base">
      <a:spcBef>
        <a:spcPct val="0"/>
      </a:spcBef>
      <a:spcAft>
        <a:spcPct val="0"/>
      </a:spcAft>
      <a:defRPr sz="1400" i="1" kern="1200">
        <a:solidFill>
          <a:schemeClr val="bg1"/>
        </a:solidFill>
        <a:latin typeface="Trebuchet MS" pitchFamily="34" charset="0"/>
        <a:ea typeface="+mn-ea"/>
        <a:cs typeface="+mn-cs"/>
      </a:defRPr>
    </a:lvl2pPr>
    <a:lvl3pPr marL="914400" algn="l" rtl="0" fontAlgn="base">
      <a:spcBef>
        <a:spcPct val="0"/>
      </a:spcBef>
      <a:spcAft>
        <a:spcPct val="0"/>
      </a:spcAft>
      <a:defRPr sz="1400" i="1" kern="1200">
        <a:solidFill>
          <a:schemeClr val="bg1"/>
        </a:solidFill>
        <a:latin typeface="Trebuchet MS" pitchFamily="34" charset="0"/>
        <a:ea typeface="+mn-ea"/>
        <a:cs typeface="+mn-cs"/>
      </a:defRPr>
    </a:lvl3pPr>
    <a:lvl4pPr marL="1371600" algn="l" rtl="0" fontAlgn="base">
      <a:spcBef>
        <a:spcPct val="0"/>
      </a:spcBef>
      <a:spcAft>
        <a:spcPct val="0"/>
      </a:spcAft>
      <a:defRPr sz="1400" i="1" kern="1200">
        <a:solidFill>
          <a:schemeClr val="bg1"/>
        </a:solidFill>
        <a:latin typeface="Trebuchet MS" pitchFamily="34" charset="0"/>
        <a:ea typeface="+mn-ea"/>
        <a:cs typeface="+mn-cs"/>
      </a:defRPr>
    </a:lvl4pPr>
    <a:lvl5pPr marL="1828800" algn="l" rtl="0" fontAlgn="base">
      <a:spcBef>
        <a:spcPct val="0"/>
      </a:spcBef>
      <a:spcAft>
        <a:spcPct val="0"/>
      </a:spcAft>
      <a:defRPr sz="1400" i="1" kern="1200">
        <a:solidFill>
          <a:schemeClr val="bg1"/>
        </a:solidFill>
        <a:latin typeface="Trebuchet MS" pitchFamily="34" charset="0"/>
        <a:ea typeface="+mn-ea"/>
        <a:cs typeface="+mn-cs"/>
      </a:defRPr>
    </a:lvl5pPr>
    <a:lvl6pPr marL="2286000" algn="l" defTabSz="914400" rtl="0" eaLnBrk="1" latinLnBrk="0" hangingPunct="1">
      <a:defRPr sz="1400" i="1" kern="1200">
        <a:solidFill>
          <a:schemeClr val="bg1"/>
        </a:solidFill>
        <a:latin typeface="Trebuchet MS" pitchFamily="34" charset="0"/>
        <a:ea typeface="+mn-ea"/>
        <a:cs typeface="+mn-cs"/>
      </a:defRPr>
    </a:lvl6pPr>
    <a:lvl7pPr marL="2743200" algn="l" defTabSz="914400" rtl="0" eaLnBrk="1" latinLnBrk="0" hangingPunct="1">
      <a:defRPr sz="1400" i="1" kern="1200">
        <a:solidFill>
          <a:schemeClr val="bg1"/>
        </a:solidFill>
        <a:latin typeface="Trebuchet MS" pitchFamily="34" charset="0"/>
        <a:ea typeface="+mn-ea"/>
        <a:cs typeface="+mn-cs"/>
      </a:defRPr>
    </a:lvl7pPr>
    <a:lvl8pPr marL="3200400" algn="l" defTabSz="914400" rtl="0" eaLnBrk="1" latinLnBrk="0" hangingPunct="1">
      <a:defRPr sz="1400" i="1" kern="1200">
        <a:solidFill>
          <a:schemeClr val="bg1"/>
        </a:solidFill>
        <a:latin typeface="Trebuchet MS" pitchFamily="34" charset="0"/>
        <a:ea typeface="+mn-ea"/>
        <a:cs typeface="+mn-cs"/>
      </a:defRPr>
    </a:lvl8pPr>
    <a:lvl9pPr marL="3657600" algn="l" defTabSz="914400" rtl="0" eaLnBrk="1" latinLnBrk="0" hangingPunct="1">
      <a:defRPr sz="1400" i="1" kern="1200">
        <a:solidFill>
          <a:schemeClr val="bg1"/>
        </a:solidFill>
        <a:latin typeface="Trebuchet MS"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258"/>
    <a:srgbClr val="78A99A"/>
    <a:srgbClr val="E6F1F8"/>
    <a:srgbClr val="ADCDEC"/>
    <a:srgbClr val="B3D4EB"/>
    <a:srgbClr val="0072BC"/>
    <a:srgbClr val="FFCC66"/>
    <a:srgbClr val="FFCC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770" autoAdjust="0"/>
    <p:restoredTop sz="94709" autoAdjust="0"/>
  </p:normalViewPr>
  <p:slideViewPr>
    <p:cSldViewPr snapToGrid="0">
      <p:cViewPr varScale="1">
        <p:scale>
          <a:sx n="70" d="100"/>
          <a:sy n="70" d="100"/>
        </p:scale>
        <p:origin x="-606" y="-102"/>
      </p:cViewPr>
      <p:guideLst>
        <p:guide orient="horz" pos="2106"/>
        <p:guide orient="horz" pos="3930"/>
        <p:guide orient="horz" pos="786"/>
        <p:guide orient="horz" pos="4266"/>
        <p:guide orient="horz" pos="126"/>
        <p:guide orient="horz" pos="4146"/>
        <p:guide pos="2880"/>
        <p:guide pos="186"/>
        <p:guide pos="5580"/>
        <p:guide pos="2766"/>
        <p:guide pos="2994"/>
        <p:guide pos="1170"/>
        <p:guide pos="18"/>
        <p:guide pos="5742"/>
      </p:guideLst>
    </p:cSldViewPr>
  </p:slideViewPr>
  <p:outlineViewPr>
    <p:cViewPr>
      <p:scale>
        <a:sx n="33" d="100"/>
        <a:sy n="33" d="100"/>
      </p:scale>
      <p:origin x="0" y="0"/>
    </p:cViewPr>
  </p:outlineViewPr>
  <p:notesTextViewPr>
    <p:cViewPr>
      <p:scale>
        <a:sx n="75" d="100"/>
        <a:sy n="75" d="100"/>
      </p:scale>
      <p:origin x="0" y="0"/>
    </p:cViewPr>
  </p:notesTextViewPr>
  <p:sorterViewPr>
    <p:cViewPr>
      <p:scale>
        <a:sx n="75" d="100"/>
        <a:sy n="75" d="100"/>
      </p:scale>
      <p:origin x="0" y="0"/>
    </p:cViewPr>
  </p:sorterViewPr>
  <p:notesViewPr>
    <p:cSldViewPr snapToGrid="0">
      <p:cViewPr varScale="1">
        <p:scale>
          <a:sx n="83" d="100"/>
          <a:sy n="83" d="100"/>
        </p:scale>
        <p:origin x="-2040" y="-84"/>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3_5">
  <dgm:title val=""/>
  <dgm:desc val=""/>
  <dgm:catLst>
    <dgm:cat type="accent3" pri="11500"/>
  </dgm:catLst>
  <dgm:styleLbl name="node0">
    <dgm:fillClrLst meth="cycle">
      <a:schemeClr val="accent3">
        <a:alpha val="80000"/>
      </a:schemeClr>
    </dgm:fillClrLst>
    <dgm:linClrLst meth="repeat">
      <a:schemeClr val="lt1"/>
    </dgm:linClrLst>
    <dgm:effectClrLst/>
    <dgm:txLinClrLst/>
    <dgm:txFillClrLst/>
    <dgm:txEffectClrLst/>
  </dgm:styleLbl>
  <dgm:styleLbl name="node1">
    <dgm:fillClrLst>
      <a:schemeClr val="accent3">
        <a:alpha val="90000"/>
      </a:schemeClr>
      <a:schemeClr val="accent3">
        <a:alpha val="50000"/>
      </a:schemeClr>
    </dgm:fillClrLst>
    <dgm:linClrLst meth="repeat">
      <a:schemeClr val="lt1"/>
    </dgm:linClrLst>
    <dgm:effectClrLst/>
    <dgm:txLinClrLst/>
    <dgm:txFillClrLst/>
    <dgm:txEffectClrLst/>
  </dgm:styleLbl>
  <dgm:styleLbl name="alignNode1">
    <dgm:fillClrLst>
      <a:schemeClr val="accent3">
        <a:alpha val="90000"/>
      </a:schemeClr>
      <a:schemeClr val="accent3">
        <a:alpha val="50000"/>
      </a:schemeClr>
    </dgm:fillClrLst>
    <dgm:linClrLst>
      <a:schemeClr val="accent3">
        <a:alpha val="90000"/>
      </a:schemeClr>
      <a:schemeClr val="accent3">
        <a:alpha val="50000"/>
      </a:schemeClr>
    </dgm:linClrLst>
    <dgm:effectClrLst/>
    <dgm:txLinClrLst/>
    <dgm:txFillClrLst/>
    <dgm:txEffectClrLst/>
  </dgm:styleLbl>
  <dgm:styleLbl name="lnNode1">
    <dgm:fillClrLst>
      <a:schemeClr val="accent3">
        <a:shade val="90000"/>
      </a:schemeClr>
      <a:schemeClr val="accent3">
        <a:alpha val="50000"/>
        <a:tint val="5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alpha val="80000"/>
      </a:schemeClr>
    </dgm:fillClrLst>
    <dgm:linClrLst meth="repeat">
      <a:schemeClr val="lt1"/>
    </dgm:linClrLst>
    <dgm:effectClrLst/>
    <dgm:txLinClrLst/>
    <dgm:txFillClrLst/>
    <dgm:txEffectClrLst/>
  </dgm:styleLbl>
  <dgm:styleLbl name="node2">
    <dgm:fillClrLst>
      <a:schemeClr val="accent3">
        <a:alpha val="70000"/>
      </a:schemeClr>
    </dgm:fillClrLst>
    <dgm:linClrLst meth="repeat">
      <a:schemeClr val="lt1"/>
    </dgm:linClrLst>
    <dgm:effectClrLst/>
    <dgm:txLinClrLst/>
    <dgm:txFillClrLst/>
    <dgm:txEffectClrLst/>
  </dgm:styleLbl>
  <dgm:styleLbl name="node3">
    <dgm:fillClrLst>
      <a:schemeClr val="accent3">
        <a:alpha val="50000"/>
      </a:schemeClr>
    </dgm:fillClrLst>
    <dgm:linClrLst meth="repeat">
      <a:schemeClr val="lt1"/>
    </dgm:linClrLst>
    <dgm:effectClrLst/>
    <dgm:txLinClrLst/>
    <dgm:txFillClrLst/>
    <dgm:txEffectClrLst/>
  </dgm:styleLbl>
  <dgm:styleLbl name="node4">
    <dgm:fillClrLst>
      <a:schemeClr val="accent3">
        <a:alpha val="30000"/>
      </a:schemeClr>
    </dgm:fillClrLst>
    <dgm:linClrLst meth="repeat">
      <a:schemeClr val="lt1"/>
    </dgm:linClrLst>
    <dgm:effectClrLst/>
    <dgm:txLinClrLst/>
    <dgm:txFillClrLst/>
    <dgm:txEffectClrLst/>
  </dgm:styleLbl>
  <dgm:styleLbl name="fgImgPlace1">
    <dgm:fillClrLst>
      <a:schemeClr val="accent3">
        <a:tint val="50000"/>
        <a:alpha val="90000"/>
      </a:schemeClr>
      <a:schemeClr val="accent3">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f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b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sibTrans1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alpha val="90000"/>
      </a:schemeClr>
    </dgm:fillClrLst>
    <dgm:linClrLst meth="repeat">
      <a:schemeClr val="lt1"/>
    </dgm:linClrLst>
    <dgm:effectClrLst/>
    <dgm:txLinClrLst/>
    <dgm:txFillClrLst/>
    <dgm:txEffectClrLst/>
  </dgm:styleLbl>
  <dgm:styleLbl name="asst1">
    <dgm:fillClrLst meth="repeat">
      <a:schemeClr val="accent3">
        <a:alpha val="90000"/>
      </a:schemeClr>
    </dgm:fillClrLst>
    <dgm:linClrLst meth="repeat">
      <a:schemeClr val="lt1"/>
    </dgm:linClrLst>
    <dgm:effectClrLst/>
    <dgm:txLinClrLst/>
    <dgm:txFillClrLst/>
    <dgm:txEffectClrLst/>
  </dgm:styleLbl>
  <dgm:styleLbl name="asst2">
    <dgm:fillClrLst>
      <a:schemeClr val="accent3">
        <a:alpha val="90000"/>
      </a:schemeClr>
    </dgm:fillClrLst>
    <dgm:linClrLst meth="repeat">
      <a:schemeClr val="lt1"/>
    </dgm:linClrLst>
    <dgm:effectClrLst/>
    <dgm:txLinClrLst/>
    <dgm:txFillClrLst/>
    <dgm:txEffectClrLst/>
  </dgm:styleLbl>
  <dgm:styleLbl name="asst3">
    <dgm:fillClrLst>
      <a:schemeClr val="accent3">
        <a:alpha val="70000"/>
      </a:schemeClr>
    </dgm:fillClrLst>
    <dgm:linClrLst meth="repeat">
      <a:schemeClr val="lt1"/>
    </dgm:linClrLst>
    <dgm:effectClrLst/>
    <dgm:txLinClrLst/>
    <dgm:txFillClrLst/>
    <dgm:txEffectClrLst/>
  </dgm:styleLbl>
  <dgm:styleLbl name="asst4">
    <dgm:fillClrLst>
      <a:schemeClr val="accent3">
        <a:alpha val="50000"/>
      </a:schemeClr>
    </dgm:fillClrLst>
    <dgm:linClrLst meth="repeat">
      <a:schemeClr val="lt1"/>
    </dgm:linClrLst>
    <dgm:effectClrLst/>
    <dgm:txLinClrLst/>
    <dgm:txFillClrLst/>
    <dgm:txEffectClrLst/>
  </dgm:styleLbl>
  <dgm:styleLbl name="parChTrans2D1">
    <dgm:fillClrLst meth="repeat">
      <a:schemeClr val="accent3">
        <a:shade val="8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a:schemeClr val="accent3">
        <a:alpha val="90000"/>
        <a:tint val="40000"/>
      </a:schemeClr>
      <a:schemeClr val="accent3">
        <a:alpha val="5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4CD0E1B-8285-4588-B5BC-14E429A57105}" type="doc">
      <dgm:prSet loTypeId="urn:microsoft.com/office/officeart/2005/8/layout/hProcess11" loCatId="process" qsTypeId="urn:microsoft.com/office/officeart/2005/8/quickstyle/simple1" qsCatId="simple" csTypeId="urn:microsoft.com/office/officeart/2005/8/colors/accent1_2" csCatId="accent1" phldr="1"/>
      <dgm:spPr/>
    </dgm:pt>
    <dgm:pt modelId="{0AB74D98-2984-4313-99C2-1DB31DF27E5A}">
      <dgm:prSet phldrT="[Text]" custT="1"/>
      <dgm:spPr/>
      <dgm:t>
        <a:bodyPr/>
        <a:lstStyle/>
        <a:p>
          <a:r>
            <a:rPr lang="en-US" sz="1200" b="1" dirty="0" smtClean="0">
              <a:latin typeface="+mn-lt"/>
            </a:rPr>
            <a:t>Used By the Clients</a:t>
          </a:r>
        </a:p>
        <a:p>
          <a:r>
            <a:rPr lang="en-US" sz="1200" b="1" dirty="0" smtClean="0">
              <a:latin typeface="+mn-lt"/>
            </a:rPr>
            <a:t>For Comparison of</a:t>
          </a:r>
        </a:p>
        <a:p>
          <a:r>
            <a:rPr lang="en-US" sz="1200" b="1" dirty="0" smtClean="0">
              <a:latin typeface="+mn-lt"/>
            </a:rPr>
            <a:t>Vendors</a:t>
          </a:r>
        </a:p>
      </dgm:t>
    </dgm:pt>
    <dgm:pt modelId="{8594068F-84D5-4887-8AAE-2B58CA943EF2}" type="parTrans" cxnId="{F0A79E99-573E-48BF-B842-AD89232684C8}">
      <dgm:prSet/>
      <dgm:spPr/>
      <dgm:t>
        <a:bodyPr/>
        <a:lstStyle/>
        <a:p>
          <a:endParaRPr lang="en-US"/>
        </a:p>
      </dgm:t>
    </dgm:pt>
    <dgm:pt modelId="{7CC8A747-0A7E-45B7-B137-64C753E848C7}" type="sibTrans" cxnId="{F0A79E99-573E-48BF-B842-AD89232684C8}">
      <dgm:prSet/>
      <dgm:spPr/>
      <dgm:t>
        <a:bodyPr/>
        <a:lstStyle/>
        <a:p>
          <a:endParaRPr lang="en-US"/>
        </a:p>
      </dgm:t>
    </dgm:pt>
    <dgm:pt modelId="{97A9FFF1-AE6F-47D2-A486-0239C23AB49E}">
      <dgm:prSet phldrT="[Text]" custT="1"/>
      <dgm:spPr/>
      <dgm:t>
        <a:bodyPr/>
        <a:lstStyle/>
        <a:p>
          <a:r>
            <a:rPr lang="en-US" sz="1200" b="1" dirty="0" smtClean="0"/>
            <a:t>Use by the Clients</a:t>
          </a:r>
        </a:p>
        <a:p>
          <a:r>
            <a:rPr lang="en-US" sz="1200" b="1" dirty="0" smtClean="0"/>
            <a:t>For Selection of</a:t>
          </a:r>
        </a:p>
        <a:p>
          <a:r>
            <a:rPr lang="en-US" sz="1200" b="1" dirty="0" smtClean="0"/>
            <a:t>Vendors</a:t>
          </a:r>
          <a:endParaRPr lang="en-US" sz="1200" b="1" dirty="0"/>
        </a:p>
      </dgm:t>
    </dgm:pt>
    <dgm:pt modelId="{BFC2E6E1-588A-4D62-B273-DB3E095558F2}" type="parTrans" cxnId="{5F61C5CB-3FEC-47D9-9251-C872C2491A19}">
      <dgm:prSet/>
      <dgm:spPr/>
      <dgm:t>
        <a:bodyPr/>
        <a:lstStyle/>
        <a:p>
          <a:endParaRPr lang="en-US"/>
        </a:p>
      </dgm:t>
    </dgm:pt>
    <dgm:pt modelId="{547C39A3-16C1-4CCC-9A07-9460FB49F499}" type="sibTrans" cxnId="{5F61C5CB-3FEC-47D9-9251-C872C2491A19}">
      <dgm:prSet/>
      <dgm:spPr/>
      <dgm:t>
        <a:bodyPr/>
        <a:lstStyle/>
        <a:p>
          <a:endParaRPr lang="en-US"/>
        </a:p>
      </dgm:t>
    </dgm:pt>
    <dgm:pt modelId="{E73D2AD3-D4A2-40DB-8EB7-907E718AF72B}">
      <dgm:prSet phldrT="[Text]" custT="1"/>
      <dgm:spPr/>
      <dgm:t>
        <a:bodyPr/>
        <a:lstStyle/>
        <a:p>
          <a:r>
            <a:rPr lang="en-US" sz="1200" b="1" dirty="0" smtClean="0"/>
            <a:t>Used by the Clients</a:t>
          </a:r>
        </a:p>
        <a:p>
          <a:r>
            <a:rPr lang="en-US" sz="1200" b="1" dirty="0" smtClean="0"/>
            <a:t>For Setting the SLAs</a:t>
          </a:r>
          <a:endParaRPr lang="en-US" sz="1200" b="1" dirty="0"/>
        </a:p>
      </dgm:t>
    </dgm:pt>
    <dgm:pt modelId="{7F7A22E3-2972-46A5-9618-D817F3BE06A5}" type="parTrans" cxnId="{09155163-4293-4BC8-BD9D-3EDC2461CD54}">
      <dgm:prSet/>
      <dgm:spPr/>
      <dgm:t>
        <a:bodyPr/>
        <a:lstStyle/>
        <a:p>
          <a:endParaRPr lang="en-US"/>
        </a:p>
      </dgm:t>
    </dgm:pt>
    <dgm:pt modelId="{D31AE967-CBA2-49C8-BDF3-37B4F6048F97}" type="sibTrans" cxnId="{09155163-4293-4BC8-BD9D-3EDC2461CD54}">
      <dgm:prSet/>
      <dgm:spPr/>
      <dgm:t>
        <a:bodyPr/>
        <a:lstStyle/>
        <a:p>
          <a:endParaRPr lang="en-US"/>
        </a:p>
      </dgm:t>
    </dgm:pt>
    <dgm:pt modelId="{B8F31B92-3C0F-458A-8ACC-FCD93C3709F9}" type="pres">
      <dgm:prSet presAssocID="{14CD0E1B-8285-4588-B5BC-14E429A57105}" presName="Name0" presStyleCnt="0">
        <dgm:presLayoutVars>
          <dgm:dir/>
          <dgm:resizeHandles val="exact"/>
        </dgm:presLayoutVars>
      </dgm:prSet>
      <dgm:spPr/>
    </dgm:pt>
    <dgm:pt modelId="{2C598AA7-B8CA-4BFA-8FE1-14C0AFB021F0}" type="pres">
      <dgm:prSet presAssocID="{14CD0E1B-8285-4588-B5BC-14E429A57105}" presName="arrow" presStyleLbl="bgShp" presStyleIdx="0" presStyleCnt="1"/>
      <dgm:spPr>
        <a:effectLst>
          <a:outerShdw blurRad="50800" dist="38100" dir="2700000" algn="tl" rotWithShape="0">
            <a:prstClr val="black">
              <a:alpha val="40000"/>
            </a:prstClr>
          </a:outerShdw>
        </a:effectLst>
      </dgm:spPr>
    </dgm:pt>
    <dgm:pt modelId="{0F60D4BE-94F8-474A-AE69-00D7AB82C055}" type="pres">
      <dgm:prSet presAssocID="{14CD0E1B-8285-4588-B5BC-14E429A57105}" presName="points" presStyleCnt="0"/>
      <dgm:spPr/>
    </dgm:pt>
    <dgm:pt modelId="{305A2C06-7A4F-4BB7-8968-65B87FCEDBDA}" type="pres">
      <dgm:prSet presAssocID="{0AB74D98-2984-4313-99C2-1DB31DF27E5A}" presName="compositeA" presStyleCnt="0"/>
      <dgm:spPr/>
    </dgm:pt>
    <dgm:pt modelId="{D6E250F3-3971-4B2E-86BA-50A32460464B}" type="pres">
      <dgm:prSet presAssocID="{0AB74D98-2984-4313-99C2-1DB31DF27E5A}" presName="textA" presStyleLbl="revTx" presStyleIdx="0" presStyleCnt="3">
        <dgm:presLayoutVars>
          <dgm:bulletEnabled val="1"/>
        </dgm:presLayoutVars>
      </dgm:prSet>
      <dgm:spPr/>
      <dgm:t>
        <a:bodyPr/>
        <a:lstStyle/>
        <a:p>
          <a:endParaRPr lang="en-US"/>
        </a:p>
      </dgm:t>
    </dgm:pt>
    <dgm:pt modelId="{9B9EFD66-6CC7-4481-854C-3049A11D5017}" type="pres">
      <dgm:prSet presAssocID="{0AB74D98-2984-4313-99C2-1DB31DF27E5A}" presName="circleA" presStyleLbl="node1" presStyleIdx="0" presStyleCnt="3"/>
      <dgm:spPr/>
    </dgm:pt>
    <dgm:pt modelId="{498DFE58-678C-4414-AE57-A268991E6BAB}" type="pres">
      <dgm:prSet presAssocID="{0AB74D98-2984-4313-99C2-1DB31DF27E5A}" presName="spaceA" presStyleCnt="0"/>
      <dgm:spPr/>
    </dgm:pt>
    <dgm:pt modelId="{632CEE0D-87C1-4C80-926C-ED833468B9BB}" type="pres">
      <dgm:prSet presAssocID="{7CC8A747-0A7E-45B7-B137-64C753E848C7}" presName="space" presStyleCnt="0"/>
      <dgm:spPr/>
    </dgm:pt>
    <dgm:pt modelId="{6D1E242E-7486-4ED7-97AA-E61E26EA664A}" type="pres">
      <dgm:prSet presAssocID="{97A9FFF1-AE6F-47D2-A486-0239C23AB49E}" presName="compositeB" presStyleCnt="0"/>
      <dgm:spPr/>
    </dgm:pt>
    <dgm:pt modelId="{411E166D-1A5B-49FF-A1B9-BB8D2DE84741}" type="pres">
      <dgm:prSet presAssocID="{97A9FFF1-AE6F-47D2-A486-0239C23AB49E}" presName="textB" presStyleLbl="revTx" presStyleIdx="1" presStyleCnt="3" custAng="0" custScaleX="64668" custScaleY="250000" custLinFactNeighborY="-63362">
        <dgm:presLayoutVars>
          <dgm:bulletEnabled val="1"/>
        </dgm:presLayoutVars>
      </dgm:prSet>
      <dgm:spPr/>
      <dgm:t>
        <a:bodyPr/>
        <a:lstStyle/>
        <a:p>
          <a:endParaRPr lang="en-US"/>
        </a:p>
      </dgm:t>
    </dgm:pt>
    <dgm:pt modelId="{3D94230E-76DB-41B0-8DAA-D1664BD144E8}" type="pres">
      <dgm:prSet presAssocID="{97A9FFF1-AE6F-47D2-A486-0239C23AB49E}" presName="circleB" presStyleLbl="node1" presStyleIdx="1" presStyleCnt="3"/>
      <dgm:spPr/>
    </dgm:pt>
    <dgm:pt modelId="{57D29EF3-2D46-4AAF-A7F3-0063E53F0C64}" type="pres">
      <dgm:prSet presAssocID="{97A9FFF1-AE6F-47D2-A486-0239C23AB49E}" presName="spaceB" presStyleCnt="0"/>
      <dgm:spPr/>
    </dgm:pt>
    <dgm:pt modelId="{71E4A578-0515-40A4-8308-6EC1DD95886A}" type="pres">
      <dgm:prSet presAssocID="{547C39A3-16C1-4CCC-9A07-9460FB49F499}" presName="space" presStyleCnt="0"/>
      <dgm:spPr/>
    </dgm:pt>
    <dgm:pt modelId="{E873102A-5BBA-4D83-9B27-C18CDF1ED643}" type="pres">
      <dgm:prSet presAssocID="{E73D2AD3-D4A2-40DB-8EB7-907E718AF72B}" presName="compositeA" presStyleCnt="0"/>
      <dgm:spPr/>
    </dgm:pt>
    <dgm:pt modelId="{55ADA2DA-53B0-4F7D-AF92-666A0DE57498}" type="pres">
      <dgm:prSet presAssocID="{E73D2AD3-D4A2-40DB-8EB7-907E718AF72B}" presName="textA" presStyleLbl="revTx" presStyleIdx="2" presStyleCnt="3">
        <dgm:presLayoutVars>
          <dgm:bulletEnabled val="1"/>
        </dgm:presLayoutVars>
      </dgm:prSet>
      <dgm:spPr/>
      <dgm:t>
        <a:bodyPr/>
        <a:lstStyle/>
        <a:p>
          <a:endParaRPr lang="en-US"/>
        </a:p>
      </dgm:t>
    </dgm:pt>
    <dgm:pt modelId="{C6DE6148-1A66-4FF3-BD40-EA3C5261D806}" type="pres">
      <dgm:prSet presAssocID="{E73D2AD3-D4A2-40DB-8EB7-907E718AF72B}" presName="circleA" presStyleLbl="node1" presStyleIdx="2" presStyleCnt="3"/>
      <dgm:spPr/>
    </dgm:pt>
    <dgm:pt modelId="{B799F256-FDDB-4859-9DBF-20F8A0D16EED}" type="pres">
      <dgm:prSet presAssocID="{E73D2AD3-D4A2-40DB-8EB7-907E718AF72B}" presName="spaceA" presStyleCnt="0"/>
      <dgm:spPr/>
    </dgm:pt>
  </dgm:ptLst>
  <dgm:cxnLst>
    <dgm:cxn modelId="{5F61C5CB-3FEC-47D9-9251-C872C2491A19}" srcId="{14CD0E1B-8285-4588-B5BC-14E429A57105}" destId="{97A9FFF1-AE6F-47D2-A486-0239C23AB49E}" srcOrd="1" destOrd="0" parTransId="{BFC2E6E1-588A-4D62-B273-DB3E095558F2}" sibTransId="{547C39A3-16C1-4CCC-9A07-9460FB49F499}"/>
    <dgm:cxn modelId="{23C32866-4667-4C8D-A381-E6F2B9136D6C}" type="presOf" srcId="{14CD0E1B-8285-4588-B5BC-14E429A57105}" destId="{B8F31B92-3C0F-458A-8ACC-FCD93C3709F9}" srcOrd="0" destOrd="0" presId="urn:microsoft.com/office/officeart/2005/8/layout/hProcess11"/>
    <dgm:cxn modelId="{91A23344-E9A6-47CC-8F85-4CC55278501D}" type="presOf" srcId="{97A9FFF1-AE6F-47D2-A486-0239C23AB49E}" destId="{411E166D-1A5B-49FF-A1B9-BB8D2DE84741}" srcOrd="0" destOrd="0" presId="urn:microsoft.com/office/officeart/2005/8/layout/hProcess11"/>
    <dgm:cxn modelId="{2605FA8D-1555-4727-A43A-1A6B63E43C52}" type="presOf" srcId="{0AB74D98-2984-4313-99C2-1DB31DF27E5A}" destId="{D6E250F3-3971-4B2E-86BA-50A32460464B}" srcOrd="0" destOrd="0" presId="urn:microsoft.com/office/officeart/2005/8/layout/hProcess11"/>
    <dgm:cxn modelId="{F0A79E99-573E-48BF-B842-AD89232684C8}" srcId="{14CD0E1B-8285-4588-B5BC-14E429A57105}" destId="{0AB74D98-2984-4313-99C2-1DB31DF27E5A}" srcOrd="0" destOrd="0" parTransId="{8594068F-84D5-4887-8AAE-2B58CA943EF2}" sibTransId="{7CC8A747-0A7E-45B7-B137-64C753E848C7}"/>
    <dgm:cxn modelId="{09155163-4293-4BC8-BD9D-3EDC2461CD54}" srcId="{14CD0E1B-8285-4588-B5BC-14E429A57105}" destId="{E73D2AD3-D4A2-40DB-8EB7-907E718AF72B}" srcOrd="2" destOrd="0" parTransId="{7F7A22E3-2972-46A5-9618-D817F3BE06A5}" sibTransId="{D31AE967-CBA2-49C8-BDF3-37B4F6048F97}"/>
    <dgm:cxn modelId="{8A392B88-C875-4855-B0A2-3C20DFE9274B}" type="presOf" srcId="{E73D2AD3-D4A2-40DB-8EB7-907E718AF72B}" destId="{55ADA2DA-53B0-4F7D-AF92-666A0DE57498}" srcOrd="0" destOrd="0" presId="urn:microsoft.com/office/officeart/2005/8/layout/hProcess11"/>
    <dgm:cxn modelId="{10154285-6B7B-420D-B325-8D1CB77FC312}" type="presParOf" srcId="{B8F31B92-3C0F-458A-8ACC-FCD93C3709F9}" destId="{2C598AA7-B8CA-4BFA-8FE1-14C0AFB021F0}" srcOrd="0" destOrd="0" presId="urn:microsoft.com/office/officeart/2005/8/layout/hProcess11"/>
    <dgm:cxn modelId="{987513D3-D70E-4BE6-93C9-64DF7A1FB6C3}" type="presParOf" srcId="{B8F31B92-3C0F-458A-8ACC-FCD93C3709F9}" destId="{0F60D4BE-94F8-474A-AE69-00D7AB82C055}" srcOrd="1" destOrd="0" presId="urn:microsoft.com/office/officeart/2005/8/layout/hProcess11"/>
    <dgm:cxn modelId="{A156EAC3-7E53-4B4B-8A9F-4BB553DA0AEF}" type="presParOf" srcId="{0F60D4BE-94F8-474A-AE69-00D7AB82C055}" destId="{305A2C06-7A4F-4BB7-8968-65B87FCEDBDA}" srcOrd="0" destOrd="0" presId="urn:microsoft.com/office/officeart/2005/8/layout/hProcess11"/>
    <dgm:cxn modelId="{2F270776-BA58-49BC-8C1B-B4346A3802C1}" type="presParOf" srcId="{305A2C06-7A4F-4BB7-8968-65B87FCEDBDA}" destId="{D6E250F3-3971-4B2E-86BA-50A32460464B}" srcOrd="0" destOrd="0" presId="urn:microsoft.com/office/officeart/2005/8/layout/hProcess11"/>
    <dgm:cxn modelId="{B01B962D-50B9-48C4-B0B8-97F6E2556F0F}" type="presParOf" srcId="{305A2C06-7A4F-4BB7-8968-65B87FCEDBDA}" destId="{9B9EFD66-6CC7-4481-854C-3049A11D5017}" srcOrd="1" destOrd="0" presId="urn:microsoft.com/office/officeart/2005/8/layout/hProcess11"/>
    <dgm:cxn modelId="{EE77E4F3-0905-49F1-8C1F-85AAE2CEECB6}" type="presParOf" srcId="{305A2C06-7A4F-4BB7-8968-65B87FCEDBDA}" destId="{498DFE58-678C-4414-AE57-A268991E6BAB}" srcOrd="2" destOrd="0" presId="urn:microsoft.com/office/officeart/2005/8/layout/hProcess11"/>
    <dgm:cxn modelId="{AFB7D255-21E1-4E03-8690-8DE561D7F128}" type="presParOf" srcId="{0F60D4BE-94F8-474A-AE69-00D7AB82C055}" destId="{632CEE0D-87C1-4C80-926C-ED833468B9BB}" srcOrd="1" destOrd="0" presId="urn:microsoft.com/office/officeart/2005/8/layout/hProcess11"/>
    <dgm:cxn modelId="{C1E2FC02-3C6E-4018-9820-14789F6345E6}" type="presParOf" srcId="{0F60D4BE-94F8-474A-AE69-00D7AB82C055}" destId="{6D1E242E-7486-4ED7-97AA-E61E26EA664A}" srcOrd="2" destOrd="0" presId="urn:microsoft.com/office/officeart/2005/8/layout/hProcess11"/>
    <dgm:cxn modelId="{DCC1B7A9-DCFB-4808-B194-F7D984FD923E}" type="presParOf" srcId="{6D1E242E-7486-4ED7-97AA-E61E26EA664A}" destId="{411E166D-1A5B-49FF-A1B9-BB8D2DE84741}" srcOrd="0" destOrd="0" presId="urn:microsoft.com/office/officeart/2005/8/layout/hProcess11"/>
    <dgm:cxn modelId="{D5BC4242-F907-411A-815E-58EA06F60EB3}" type="presParOf" srcId="{6D1E242E-7486-4ED7-97AA-E61E26EA664A}" destId="{3D94230E-76DB-41B0-8DAA-D1664BD144E8}" srcOrd="1" destOrd="0" presId="urn:microsoft.com/office/officeart/2005/8/layout/hProcess11"/>
    <dgm:cxn modelId="{2B534AFC-AAA9-43E1-AE27-2E680450DB76}" type="presParOf" srcId="{6D1E242E-7486-4ED7-97AA-E61E26EA664A}" destId="{57D29EF3-2D46-4AAF-A7F3-0063E53F0C64}" srcOrd="2" destOrd="0" presId="urn:microsoft.com/office/officeart/2005/8/layout/hProcess11"/>
    <dgm:cxn modelId="{B5CA0D2A-9AA5-4DF5-B04B-B4E380825D83}" type="presParOf" srcId="{0F60D4BE-94F8-474A-AE69-00D7AB82C055}" destId="{71E4A578-0515-40A4-8308-6EC1DD95886A}" srcOrd="3" destOrd="0" presId="urn:microsoft.com/office/officeart/2005/8/layout/hProcess11"/>
    <dgm:cxn modelId="{27B422B3-45A4-44A5-A580-644C870C8B89}" type="presParOf" srcId="{0F60D4BE-94F8-474A-AE69-00D7AB82C055}" destId="{E873102A-5BBA-4D83-9B27-C18CDF1ED643}" srcOrd="4" destOrd="0" presId="urn:microsoft.com/office/officeart/2005/8/layout/hProcess11"/>
    <dgm:cxn modelId="{B7970AE1-F3DB-4A9D-8129-05B059DC97E7}" type="presParOf" srcId="{E873102A-5BBA-4D83-9B27-C18CDF1ED643}" destId="{55ADA2DA-53B0-4F7D-AF92-666A0DE57498}" srcOrd="0" destOrd="0" presId="urn:microsoft.com/office/officeart/2005/8/layout/hProcess11"/>
    <dgm:cxn modelId="{DFA26035-BBCE-498E-B43F-599BEAE4582B}" type="presParOf" srcId="{E873102A-5BBA-4D83-9B27-C18CDF1ED643}" destId="{C6DE6148-1A66-4FF3-BD40-EA3C5261D806}" srcOrd="1" destOrd="0" presId="urn:microsoft.com/office/officeart/2005/8/layout/hProcess11"/>
    <dgm:cxn modelId="{EDD3EE47-6EB8-44F1-ADCF-CC582EA7E013}" type="presParOf" srcId="{E873102A-5BBA-4D83-9B27-C18CDF1ED643}" destId="{B799F256-FDDB-4859-9DBF-20F8A0D16EED}" srcOrd="2" destOrd="0" presId="urn:microsoft.com/office/officeart/2005/8/layout/hProcess11"/>
  </dgm:cxnLst>
  <dgm:bg/>
  <dgm:whole/>
  <dgm:extLst>
    <a:ext uri="http://schemas.microsoft.com/office/drawing/2008/diagram">
      <dsp:dataModelExt xmlns:dsp="http://schemas.microsoft.com/office/drawing/2008/diagram" xmlns=""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B7932FC-D385-466D-8F19-9491EF35692A}" type="doc">
      <dgm:prSet loTypeId="urn:microsoft.com/office/officeart/2005/8/layout/process1" loCatId="process" qsTypeId="urn:microsoft.com/office/officeart/2005/8/quickstyle/simple1" qsCatId="simple" csTypeId="urn:microsoft.com/office/officeart/2005/8/colors/colorful1" csCatId="colorful" phldr="1"/>
      <dgm:spPr/>
    </dgm:pt>
    <dgm:pt modelId="{62EF61AD-965B-4AE8-9B76-9D3F371AD4FF}">
      <dgm:prSet phldrT="[Text]"/>
      <dgm:spPr/>
      <dgm:t>
        <a:bodyPr/>
        <a:lstStyle/>
        <a:p>
          <a:r>
            <a:rPr lang="en-US" dirty="0" smtClean="0"/>
            <a:t>Size Estimates</a:t>
          </a:r>
          <a:endParaRPr lang="en-US" dirty="0"/>
        </a:p>
      </dgm:t>
    </dgm:pt>
    <dgm:pt modelId="{5C94C7E2-546D-46FF-AF36-B3F7FC27AFD1}" type="parTrans" cxnId="{40127731-4209-466B-A4A3-A10101541200}">
      <dgm:prSet/>
      <dgm:spPr/>
      <dgm:t>
        <a:bodyPr/>
        <a:lstStyle/>
        <a:p>
          <a:endParaRPr lang="en-US"/>
        </a:p>
      </dgm:t>
    </dgm:pt>
    <dgm:pt modelId="{D73303EB-42CF-4A15-B1F2-FC27B1221932}" type="sibTrans" cxnId="{40127731-4209-466B-A4A3-A10101541200}">
      <dgm:prSet/>
      <dgm:spPr/>
      <dgm:t>
        <a:bodyPr/>
        <a:lstStyle/>
        <a:p>
          <a:endParaRPr lang="en-US"/>
        </a:p>
      </dgm:t>
    </dgm:pt>
    <dgm:pt modelId="{E2B1B504-9748-4CA7-A871-DA9D98286AAC}">
      <dgm:prSet phldrT="[Text]"/>
      <dgm:spPr/>
      <dgm:t>
        <a:bodyPr/>
        <a:lstStyle/>
        <a:p>
          <a:r>
            <a:rPr lang="en-US" dirty="0" smtClean="0"/>
            <a:t>Effort Estimates</a:t>
          </a:r>
          <a:endParaRPr lang="en-US" dirty="0"/>
        </a:p>
      </dgm:t>
    </dgm:pt>
    <dgm:pt modelId="{8C8059DE-34DC-49CF-AAE3-721B45AE9F92}" type="parTrans" cxnId="{E1F9DFDF-D62D-47A1-ABB3-8F1B88822A4B}">
      <dgm:prSet/>
      <dgm:spPr/>
      <dgm:t>
        <a:bodyPr/>
        <a:lstStyle/>
        <a:p>
          <a:endParaRPr lang="en-US"/>
        </a:p>
      </dgm:t>
    </dgm:pt>
    <dgm:pt modelId="{8C4B35E9-8E02-4846-B70A-F53E00AFD8AD}" type="sibTrans" cxnId="{E1F9DFDF-D62D-47A1-ABB3-8F1B88822A4B}">
      <dgm:prSet/>
      <dgm:spPr/>
      <dgm:t>
        <a:bodyPr/>
        <a:lstStyle/>
        <a:p>
          <a:endParaRPr lang="en-US"/>
        </a:p>
      </dgm:t>
    </dgm:pt>
    <dgm:pt modelId="{D6B7BDCE-F2D1-4AEC-818E-4886F173C74E}">
      <dgm:prSet phldrT="[Text]"/>
      <dgm:spPr/>
      <dgm:t>
        <a:bodyPr/>
        <a:lstStyle/>
        <a:p>
          <a:r>
            <a:rPr lang="en-US" dirty="0" smtClean="0"/>
            <a:t>Summary Estimation Template</a:t>
          </a:r>
          <a:endParaRPr lang="en-US" dirty="0"/>
        </a:p>
      </dgm:t>
    </dgm:pt>
    <dgm:pt modelId="{12335660-81A1-40D1-B2E0-99F520DA25A1}" type="parTrans" cxnId="{465AC227-C4DC-4194-9196-285979424211}">
      <dgm:prSet/>
      <dgm:spPr/>
      <dgm:t>
        <a:bodyPr/>
        <a:lstStyle/>
        <a:p>
          <a:endParaRPr lang="en-US"/>
        </a:p>
      </dgm:t>
    </dgm:pt>
    <dgm:pt modelId="{9DD95BEC-D220-4F3B-AE60-9CEC68CF56C7}" type="sibTrans" cxnId="{465AC227-C4DC-4194-9196-285979424211}">
      <dgm:prSet/>
      <dgm:spPr/>
      <dgm:t>
        <a:bodyPr/>
        <a:lstStyle/>
        <a:p>
          <a:endParaRPr lang="en-US"/>
        </a:p>
      </dgm:t>
    </dgm:pt>
    <dgm:pt modelId="{615C00A2-7D27-40A9-A84B-90AED871F944}">
      <dgm:prSet phldrT="[Text]"/>
      <dgm:spPr/>
      <dgm:t>
        <a:bodyPr/>
        <a:lstStyle/>
        <a:p>
          <a:r>
            <a:rPr lang="en-US" dirty="0" smtClean="0"/>
            <a:t>Standardized Work Breakdown Structure</a:t>
          </a:r>
          <a:endParaRPr lang="en-US" dirty="0"/>
        </a:p>
      </dgm:t>
    </dgm:pt>
    <dgm:pt modelId="{64969542-3D0C-4EAE-B98D-BC8EDCEFB2F6}" type="parTrans" cxnId="{813AD03C-ED37-4BAA-9893-947D68EA7DA9}">
      <dgm:prSet/>
      <dgm:spPr/>
      <dgm:t>
        <a:bodyPr/>
        <a:lstStyle/>
        <a:p>
          <a:endParaRPr lang="en-US"/>
        </a:p>
      </dgm:t>
    </dgm:pt>
    <dgm:pt modelId="{F902768F-A2C9-4094-963C-B979C235FF13}" type="sibTrans" cxnId="{813AD03C-ED37-4BAA-9893-947D68EA7DA9}">
      <dgm:prSet/>
      <dgm:spPr/>
      <dgm:t>
        <a:bodyPr/>
        <a:lstStyle/>
        <a:p>
          <a:endParaRPr lang="en-US"/>
        </a:p>
      </dgm:t>
    </dgm:pt>
    <dgm:pt modelId="{EE9E6E89-C0FF-489F-B07F-1AB955186D73}" type="pres">
      <dgm:prSet presAssocID="{4B7932FC-D385-466D-8F19-9491EF35692A}" presName="Name0" presStyleCnt="0">
        <dgm:presLayoutVars>
          <dgm:dir/>
          <dgm:resizeHandles val="exact"/>
        </dgm:presLayoutVars>
      </dgm:prSet>
      <dgm:spPr/>
    </dgm:pt>
    <dgm:pt modelId="{665D00FF-13A4-4FEE-A3B0-19B415493FAE}" type="pres">
      <dgm:prSet presAssocID="{62EF61AD-965B-4AE8-9B76-9D3F371AD4FF}" presName="node" presStyleLbl="node1" presStyleIdx="0" presStyleCnt="4">
        <dgm:presLayoutVars>
          <dgm:bulletEnabled val="1"/>
        </dgm:presLayoutVars>
      </dgm:prSet>
      <dgm:spPr/>
      <dgm:t>
        <a:bodyPr/>
        <a:lstStyle/>
        <a:p>
          <a:endParaRPr lang="en-US"/>
        </a:p>
      </dgm:t>
    </dgm:pt>
    <dgm:pt modelId="{062854F9-1BAA-4EAC-BF3A-4F21D3624B4D}" type="pres">
      <dgm:prSet presAssocID="{D73303EB-42CF-4A15-B1F2-FC27B1221932}" presName="sibTrans" presStyleLbl="sibTrans2D1" presStyleIdx="0" presStyleCnt="3"/>
      <dgm:spPr/>
      <dgm:t>
        <a:bodyPr/>
        <a:lstStyle/>
        <a:p>
          <a:endParaRPr lang="en-US"/>
        </a:p>
      </dgm:t>
    </dgm:pt>
    <dgm:pt modelId="{0869F745-D4A7-4F30-A2B0-FB47B01668B7}" type="pres">
      <dgm:prSet presAssocID="{D73303EB-42CF-4A15-B1F2-FC27B1221932}" presName="connectorText" presStyleLbl="sibTrans2D1" presStyleIdx="0" presStyleCnt="3"/>
      <dgm:spPr/>
      <dgm:t>
        <a:bodyPr/>
        <a:lstStyle/>
        <a:p>
          <a:endParaRPr lang="en-US"/>
        </a:p>
      </dgm:t>
    </dgm:pt>
    <dgm:pt modelId="{50AAC235-9E2A-4DA8-AB1E-36E1A122A20B}" type="pres">
      <dgm:prSet presAssocID="{615C00A2-7D27-40A9-A84B-90AED871F944}" presName="node" presStyleLbl="node1" presStyleIdx="1" presStyleCnt="4">
        <dgm:presLayoutVars>
          <dgm:bulletEnabled val="1"/>
        </dgm:presLayoutVars>
      </dgm:prSet>
      <dgm:spPr/>
      <dgm:t>
        <a:bodyPr/>
        <a:lstStyle/>
        <a:p>
          <a:endParaRPr lang="en-US"/>
        </a:p>
      </dgm:t>
    </dgm:pt>
    <dgm:pt modelId="{38E2389E-350A-4BFF-B6E3-9934477684C3}" type="pres">
      <dgm:prSet presAssocID="{F902768F-A2C9-4094-963C-B979C235FF13}" presName="sibTrans" presStyleLbl="sibTrans2D1" presStyleIdx="1" presStyleCnt="3"/>
      <dgm:spPr/>
      <dgm:t>
        <a:bodyPr/>
        <a:lstStyle/>
        <a:p>
          <a:endParaRPr lang="en-US"/>
        </a:p>
      </dgm:t>
    </dgm:pt>
    <dgm:pt modelId="{68E92886-697F-4B3C-A8AD-E872D0150C69}" type="pres">
      <dgm:prSet presAssocID="{F902768F-A2C9-4094-963C-B979C235FF13}" presName="connectorText" presStyleLbl="sibTrans2D1" presStyleIdx="1" presStyleCnt="3"/>
      <dgm:spPr/>
      <dgm:t>
        <a:bodyPr/>
        <a:lstStyle/>
        <a:p>
          <a:endParaRPr lang="en-US"/>
        </a:p>
      </dgm:t>
    </dgm:pt>
    <dgm:pt modelId="{C97B9FAD-CE62-4FEB-9C54-885928E82BD4}" type="pres">
      <dgm:prSet presAssocID="{E2B1B504-9748-4CA7-A871-DA9D98286AAC}" presName="node" presStyleLbl="node1" presStyleIdx="2" presStyleCnt="4">
        <dgm:presLayoutVars>
          <dgm:bulletEnabled val="1"/>
        </dgm:presLayoutVars>
      </dgm:prSet>
      <dgm:spPr/>
      <dgm:t>
        <a:bodyPr/>
        <a:lstStyle/>
        <a:p>
          <a:endParaRPr lang="en-US"/>
        </a:p>
      </dgm:t>
    </dgm:pt>
    <dgm:pt modelId="{73ADBDCA-7053-49D4-8A1B-3E94368752E8}" type="pres">
      <dgm:prSet presAssocID="{8C4B35E9-8E02-4846-B70A-F53E00AFD8AD}" presName="sibTrans" presStyleLbl="sibTrans2D1" presStyleIdx="2" presStyleCnt="3"/>
      <dgm:spPr/>
      <dgm:t>
        <a:bodyPr/>
        <a:lstStyle/>
        <a:p>
          <a:endParaRPr lang="en-US"/>
        </a:p>
      </dgm:t>
    </dgm:pt>
    <dgm:pt modelId="{50187816-3B0A-4B74-AB49-47775D9C997C}" type="pres">
      <dgm:prSet presAssocID="{8C4B35E9-8E02-4846-B70A-F53E00AFD8AD}" presName="connectorText" presStyleLbl="sibTrans2D1" presStyleIdx="2" presStyleCnt="3"/>
      <dgm:spPr/>
      <dgm:t>
        <a:bodyPr/>
        <a:lstStyle/>
        <a:p>
          <a:endParaRPr lang="en-US"/>
        </a:p>
      </dgm:t>
    </dgm:pt>
    <dgm:pt modelId="{E935B78F-0ADC-43D0-8DC8-B3DBB0C5E606}" type="pres">
      <dgm:prSet presAssocID="{D6B7BDCE-F2D1-4AEC-818E-4886F173C74E}" presName="node" presStyleLbl="node1" presStyleIdx="3" presStyleCnt="4">
        <dgm:presLayoutVars>
          <dgm:bulletEnabled val="1"/>
        </dgm:presLayoutVars>
      </dgm:prSet>
      <dgm:spPr/>
      <dgm:t>
        <a:bodyPr/>
        <a:lstStyle/>
        <a:p>
          <a:endParaRPr lang="en-US"/>
        </a:p>
      </dgm:t>
    </dgm:pt>
  </dgm:ptLst>
  <dgm:cxnLst>
    <dgm:cxn modelId="{F781C291-68B3-4CD2-9667-FC4A265E34AE}" type="presOf" srcId="{615C00A2-7D27-40A9-A84B-90AED871F944}" destId="{50AAC235-9E2A-4DA8-AB1E-36E1A122A20B}" srcOrd="0" destOrd="0" presId="urn:microsoft.com/office/officeart/2005/8/layout/process1"/>
    <dgm:cxn modelId="{CED162E2-2618-4F12-BDB3-9C1452826B48}" type="presOf" srcId="{D73303EB-42CF-4A15-B1F2-FC27B1221932}" destId="{062854F9-1BAA-4EAC-BF3A-4F21D3624B4D}" srcOrd="0" destOrd="0" presId="urn:microsoft.com/office/officeart/2005/8/layout/process1"/>
    <dgm:cxn modelId="{E1F9DFDF-D62D-47A1-ABB3-8F1B88822A4B}" srcId="{4B7932FC-D385-466D-8F19-9491EF35692A}" destId="{E2B1B504-9748-4CA7-A871-DA9D98286AAC}" srcOrd="2" destOrd="0" parTransId="{8C8059DE-34DC-49CF-AAE3-721B45AE9F92}" sibTransId="{8C4B35E9-8E02-4846-B70A-F53E00AFD8AD}"/>
    <dgm:cxn modelId="{465AC227-C4DC-4194-9196-285979424211}" srcId="{4B7932FC-D385-466D-8F19-9491EF35692A}" destId="{D6B7BDCE-F2D1-4AEC-818E-4886F173C74E}" srcOrd="3" destOrd="0" parTransId="{12335660-81A1-40D1-B2E0-99F520DA25A1}" sibTransId="{9DD95BEC-D220-4F3B-AE60-9CEC68CF56C7}"/>
    <dgm:cxn modelId="{5EA92A94-7710-44E6-A3A1-A7F28BCA91DC}" type="presOf" srcId="{E2B1B504-9748-4CA7-A871-DA9D98286AAC}" destId="{C97B9FAD-CE62-4FEB-9C54-885928E82BD4}" srcOrd="0" destOrd="0" presId="urn:microsoft.com/office/officeart/2005/8/layout/process1"/>
    <dgm:cxn modelId="{416E9F65-4A97-4B40-B8C2-89A543BEDE86}" type="presOf" srcId="{62EF61AD-965B-4AE8-9B76-9D3F371AD4FF}" destId="{665D00FF-13A4-4FEE-A3B0-19B415493FAE}" srcOrd="0" destOrd="0" presId="urn:microsoft.com/office/officeart/2005/8/layout/process1"/>
    <dgm:cxn modelId="{760FD1E4-A487-442A-BD3C-6922C80A2F33}" type="presOf" srcId="{8C4B35E9-8E02-4846-B70A-F53E00AFD8AD}" destId="{50187816-3B0A-4B74-AB49-47775D9C997C}" srcOrd="1" destOrd="0" presId="urn:microsoft.com/office/officeart/2005/8/layout/process1"/>
    <dgm:cxn modelId="{D9FC7E2B-8558-4EE3-B3CC-8AB233AAF321}" type="presOf" srcId="{D73303EB-42CF-4A15-B1F2-FC27B1221932}" destId="{0869F745-D4A7-4F30-A2B0-FB47B01668B7}" srcOrd="1" destOrd="0" presId="urn:microsoft.com/office/officeart/2005/8/layout/process1"/>
    <dgm:cxn modelId="{44598AD0-528C-4309-A6AF-486CA6348743}" type="presOf" srcId="{D6B7BDCE-F2D1-4AEC-818E-4886F173C74E}" destId="{E935B78F-0ADC-43D0-8DC8-B3DBB0C5E606}" srcOrd="0" destOrd="0" presId="urn:microsoft.com/office/officeart/2005/8/layout/process1"/>
    <dgm:cxn modelId="{9C0C81FE-A153-4823-A54B-BFBED5357F64}" type="presOf" srcId="{4B7932FC-D385-466D-8F19-9491EF35692A}" destId="{EE9E6E89-C0FF-489F-B07F-1AB955186D73}" srcOrd="0" destOrd="0" presId="urn:microsoft.com/office/officeart/2005/8/layout/process1"/>
    <dgm:cxn modelId="{0314B32F-7903-479F-9547-CFEA11AFE92F}" type="presOf" srcId="{F902768F-A2C9-4094-963C-B979C235FF13}" destId="{68E92886-697F-4B3C-A8AD-E872D0150C69}" srcOrd="1" destOrd="0" presId="urn:microsoft.com/office/officeart/2005/8/layout/process1"/>
    <dgm:cxn modelId="{40127731-4209-466B-A4A3-A10101541200}" srcId="{4B7932FC-D385-466D-8F19-9491EF35692A}" destId="{62EF61AD-965B-4AE8-9B76-9D3F371AD4FF}" srcOrd="0" destOrd="0" parTransId="{5C94C7E2-546D-46FF-AF36-B3F7FC27AFD1}" sibTransId="{D73303EB-42CF-4A15-B1F2-FC27B1221932}"/>
    <dgm:cxn modelId="{813AD03C-ED37-4BAA-9893-947D68EA7DA9}" srcId="{4B7932FC-D385-466D-8F19-9491EF35692A}" destId="{615C00A2-7D27-40A9-A84B-90AED871F944}" srcOrd="1" destOrd="0" parTransId="{64969542-3D0C-4EAE-B98D-BC8EDCEFB2F6}" sibTransId="{F902768F-A2C9-4094-963C-B979C235FF13}"/>
    <dgm:cxn modelId="{CFAAD6C3-8B75-413D-931C-AC2AE0B581E7}" type="presOf" srcId="{8C4B35E9-8E02-4846-B70A-F53E00AFD8AD}" destId="{73ADBDCA-7053-49D4-8A1B-3E94368752E8}" srcOrd="0" destOrd="0" presId="urn:microsoft.com/office/officeart/2005/8/layout/process1"/>
    <dgm:cxn modelId="{A312124A-5D64-4585-9B4C-CBADB7DB2A17}" type="presOf" srcId="{F902768F-A2C9-4094-963C-B979C235FF13}" destId="{38E2389E-350A-4BFF-B6E3-9934477684C3}" srcOrd="0" destOrd="0" presId="urn:microsoft.com/office/officeart/2005/8/layout/process1"/>
    <dgm:cxn modelId="{2033D67A-5C24-4236-9CB6-DE1297CA42B8}" type="presParOf" srcId="{EE9E6E89-C0FF-489F-B07F-1AB955186D73}" destId="{665D00FF-13A4-4FEE-A3B0-19B415493FAE}" srcOrd="0" destOrd="0" presId="urn:microsoft.com/office/officeart/2005/8/layout/process1"/>
    <dgm:cxn modelId="{7642B721-0BD3-4D49-94F7-ED7C2F06B55E}" type="presParOf" srcId="{EE9E6E89-C0FF-489F-B07F-1AB955186D73}" destId="{062854F9-1BAA-4EAC-BF3A-4F21D3624B4D}" srcOrd="1" destOrd="0" presId="urn:microsoft.com/office/officeart/2005/8/layout/process1"/>
    <dgm:cxn modelId="{87C79815-8FF2-4894-B819-D3C23C29AEC6}" type="presParOf" srcId="{062854F9-1BAA-4EAC-BF3A-4F21D3624B4D}" destId="{0869F745-D4A7-4F30-A2B0-FB47B01668B7}" srcOrd="0" destOrd="0" presId="urn:microsoft.com/office/officeart/2005/8/layout/process1"/>
    <dgm:cxn modelId="{02251C29-A152-47CD-8145-1F32E1B3CDDD}" type="presParOf" srcId="{EE9E6E89-C0FF-489F-B07F-1AB955186D73}" destId="{50AAC235-9E2A-4DA8-AB1E-36E1A122A20B}" srcOrd="2" destOrd="0" presId="urn:microsoft.com/office/officeart/2005/8/layout/process1"/>
    <dgm:cxn modelId="{29546CC5-B8FB-40DF-9333-E1A31C3E8306}" type="presParOf" srcId="{EE9E6E89-C0FF-489F-B07F-1AB955186D73}" destId="{38E2389E-350A-4BFF-B6E3-9934477684C3}" srcOrd="3" destOrd="0" presId="urn:microsoft.com/office/officeart/2005/8/layout/process1"/>
    <dgm:cxn modelId="{D3F91F71-9459-4ECD-8EDD-B4F232A8930C}" type="presParOf" srcId="{38E2389E-350A-4BFF-B6E3-9934477684C3}" destId="{68E92886-697F-4B3C-A8AD-E872D0150C69}" srcOrd="0" destOrd="0" presId="urn:microsoft.com/office/officeart/2005/8/layout/process1"/>
    <dgm:cxn modelId="{03995671-99DE-4FF9-B46F-9F819CFDD393}" type="presParOf" srcId="{EE9E6E89-C0FF-489F-B07F-1AB955186D73}" destId="{C97B9FAD-CE62-4FEB-9C54-885928E82BD4}" srcOrd="4" destOrd="0" presId="urn:microsoft.com/office/officeart/2005/8/layout/process1"/>
    <dgm:cxn modelId="{D41A1E4D-DE24-4EF2-9F2C-C49E577FE644}" type="presParOf" srcId="{EE9E6E89-C0FF-489F-B07F-1AB955186D73}" destId="{73ADBDCA-7053-49D4-8A1B-3E94368752E8}" srcOrd="5" destOrd="0" presId="urn:microsoft.com/office/officeart/2005/8/layout/process1"/>
    <dgm:cxn modelId="{90035619-0885-446E-8A76-37284CF481B6}" type="presParOf" srcId="{73ADBDCA-7053-49D4-8A1B-3E94368752E8}" destId="{50187816-3B0A-4B74-AB49-47775D9C997C}" srcOrd="0" destOrd="0" presId="urn:microsoft.com/office/officeart/2005/8/layout/process1"/>
    <dgm:cxn modelId="{AABCBBBA-83CA-4980-953B-5B3A60C47A96}" type="presParOf" srcId="{EE9E6E89-C0FF-489F-B07F-1AB955186D73}" destId="{E935B78F-0ADC-43D0-8DC8-B3DBB0C5E606}" srcOrd="6" destOrd="0" presId="urn:microsoft.com/office/officeart/2005/8/layout/process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2168D52-6D1F-47D0-82F5-F00ECE990614}" type="doc">
      <dgm:prSet loTypeId="urn:microsoft.com/office/officeart/2005/8/layout/gear1" loCatId="cycle" qsTypeId="urn:microsoft.com/office/officeart/2005/8/quickstyle/simple5" qsCatId="simple" csTypeId="urn:microsoft.com/office/officeart/2005/8/colors/accent3_5" csCatId="accent3" phldr="1"/>
      <dgm:spPr/>
    </dgm:pt>
    <dgm:pt modelId="{0562F1F6-1E4A-4E4A-BE6E-0AE7D1D0A74F}">
      <dgm:prSet phldrT="[Text]"/>
      <dgm:spPr/>
      <dgm:t>
        <a:bodyPr/>
        <a:lstStyle/>
        <a:p>
          <a:r>
            <a:rPr lang="en-US" dirty="0" smtClean="0"/>
            <a:t>Provide relevant risk factors belonging to respective testing type</a:t>
          </a:r>
          <a:endParaRPr lang="en-US" dirty="0"/>
        </a:p>
      </dgm:t>
    </dgm:pt>
    <dgm:pt modelId="{278EA125-5709-4FBA-AC81-ED00969F733C}" type="parTrans" cxnId="{9598F188-EB96-4065-AC5D-56C5BF8A0CA3}">
      <dgm:prSet/>
      <dgm:spPr/>
      <dgm:t>
        <a:bodyPr/>
        <a:lstStyle/>
        <a:p>
          <a:endParaRPr lang="en-US"/>
        </a:p>
      </dgm:t>
    </dgm:pt>
    <dgm:pt modelId="{2167945B-CF20-4762-BBA4-422CE9495A59}" type="sibTrans" cxnId="{9598F188-EB96-4065-AC5D-56C5BF8A0CA3}">
      <dgm:prSet/>
      <dgm:spPr/>
      <dgm:t>
        <a:bodyPr/>
        <a:lstStyle/>
        <a:p>
          <a:endParaRPr lang="en-US"/>
        </a:p>
      </dgm:t>
    </dgm:pt>
    <dgm:pt modelId="{2CDF9A2B-B429-4DDC-8FDD-C0109CE4D660}">
      <dgm:prSet phldrT="[Text]"/>
      <dgm:spPr/>
      <dgm:t>
        <a:bodyPr/>
        <a:lstStyle/>
        <a:p>
          <a:r>
            <a:rPr lang="en-US" dirty="0" smtClean="0"/>
            <a:t>Determine Type of Testing to be executed</a:t>
          </a:r>
          <a:endParaRPr lang="en-US" dirty="0"/>
        </a:p>
      </dgm:t>
    </dgm:pt>
    <dgm:pt modelId="{ADBC2896-1CC2-4DD7-8ED5-B2212892697D}" type="parTrans" cxnId="{FF5B35C1-F07D-4D90-ABDB-4FB582775916}">
      <dgm:prSet/>
      <dgm:spPr/>
      <dgm:t>
        <a:bodyPr/>
        <a:lstStyle/>
        <a:p>
          <a:endParaRPr lang="en-US"/>
        </a:p>
      </dgm:t>
    </dgm:pt>
    <dgm:pt modelId="{A9B95EDE-8835-40A2-AC86-220E985611E7}" type="sibTrans" cxnId="{FF5B35C1-F07D-4D90-ABDB-4FB582775916}">
      <dgm:prSet/>
      <dgm:spPr/>
      <dgm:t>
        <a:bodyPr/>
        <a:lstStyle/>
        <a:p>
          <a:endParaRPr lang="en-US"/>
        </a:p>
      </dgm:t>
    </dgm:pt>
    <dgm:pt modelId="{F481643B-CE58-4726-AE68-5E2BF52752E7}">
      <dgm:prSet phldrT="[Text]"/>
      <dgm:spPr/>
      <dgm:t>
        <a:bodyPr/>
        <a:lstStyle/>
        <a:p>
          <a:r>
            <a:rPr lang="en-US" dirty="0" smtClean="0"/>
            <a:t>Define Size</a:t>
          </a:r>
          <a:endParaRPr lang="en-US" dirty="0"/>
        </a:p>
      </dgm:t>
    </dgm:pt>
    <dgm:pt modelId="{5305C86F-B61E-4360-A8BB-9EE0232021DA}" type="parTrans" cxnId="{6CD7CEDC-74F0-4EF4-A67D-C86A81F3B701}">
      <dgm:prSet/>
      <dgm:spPr/>
      <dgm:t>
        <a:bodyPr/>
        <a:lstStyle/>
        <a:p>
          <a:endParaRPr lang="en-US"/>
        </a:p>
      </dgm:t>
    </dgm:pt>
    <dgm:pt modelId="{B128603C-1093-49D1-B2F7-64B36FE0217C}" type="sibTrans" cxnId="{6CD7CEDC-74F0-4EF4-A67D-C86A81F3B701}">
      <dgm:prSet/>
      <dgm:spPr/>
      <dgm:t>
        <a:bodyPr/>
        <a:lstStyle/>
        <a:p>
          <a:endParaRPr lang="en-US"/>
        </a:p>
      </dgm:t>
    </dgm:pt>
    <dgm:pt modelId="{3E3463C5-F7E9-4C03-B0C8-96271C320CC4}" type="pres">
      <dgm:prSet presAssocID="{12168D52-6D1F-47D0-82F5-F00ECE990614}" presName="composite" presStyleCnt="0">
        <dgm:presLayoutVars>
          <dgm:chMax val="3"/>
          <dgm:animLvl val="lvl"/>
          <dgm:resizeHandles val="exact"/>
        </dgm:presLayoutVars>
      </dgm:prSet>
      <dgm:spPr/>
    </dgm:pt>
    <dgm:pt modelId="{19914036-4B47-4E1B-945C-C56CB31D7EEF}" type="pres">
      <dgm:prSet presAssocID="{0562F1F6-1E4A-4E4A-BE6E-0AE7D1D0A74F}" presName="gear1" presStyleLbl="node1" presStyleIdx="0" presStyleCnt="3">
        <dgm:presLayoutVars>
          <dgm:chMax val="1"/>
          <dgm:bulletEnabled val="1"/>
        </dgm:presLayoutVars>
      </dgm:prSet>
      <dgm:spPr/>
      <dgm:t>
        <a:bodyPr/>
        <a:lstStyle/>
        <a:p>
          <a:endParaRPr lang="en-US"/>
        </a:p>
      </dgm:t>
    </dgm:pt>
    <dgm:pt modelId="{73E38348-8655-436F-8B2E-E975E83837E0}" type="pres">
      <dgm:prSet presAssocID="{0562F1F6-1E4A-4E4A-BE6E-0AE7D1D0A74F}" presName="gear1srcNode" presStyleLbl="node1" presStyleIdx="0" presStyleCnt="3"/>
      <dgm:spPr/>
      <dgm:t>
        <a:bodyPr/>
        <a:lstStyle/>
        <a:p>
          <a:endParaRPr lang="en-US"/>
        </a:p>
      </dgm:t>
    </dgm:pt>
    <dgm:pt modelId="{361CAF37-FD94-4EF3-8100-49233466A019}" type="pres">
      <dgm:prSet presAssocID="{0562F1F6-1E4A-4E4A-BE6E-0AE7D1D0A74F}" presName="gear1dstNode" presStyleLbl="node1" presStyleIdx="0" presStyleCnt="3"/>
      <dgm:spPr/>
      <dgm:t>
        <a:bodyPr/>
        <a:lstStyle/>
        <a:p>
          <a:endParaRPr lang="en-US"/>
        </a:p>
      </dgm:t>
    </dgm:pt>
    <dgm:pt modelId="{D3372ADA-1C6A-4A3F-9560-63F08F930E00}" type="pres">
      <dgm:prSet presAssocID="{2CDF9A2B-B429-4DDC-8FDD-C0109CE4D660}" presName="gear2" presStyleLbl="node1" presStyleIdx="1" presStyleCnt="3">
        <dgm:presLayoutVars>
          <dgm:chMax val="1"/>
          <dgm:bulletEnabled val="1"/>
        </dgm:presLayoutVars>
      </dgm:prSet>
      <dgm:spPr/>
      <dgm:t>
        <a:bodyPr/>
        <a:lstStyle/>
        <a:p>
          <a:endParaRPr lang="en-US"/>
        </a:p>
      </dgm:t>
    </dgm:pt>
    <dgm:pt modelId="{6D1F1FC9-1811-4B4E-BCF4-B293812F6BDB}" type="pres">
      <dgm:prSet presAssocID="{2CDF9A2B-B429-4DDC-8FDD-C0109CE4D660}" presName="gear2srcNode" presStyleLbl="node1" presStyleIdx="1" presStyleCnt="3"/>
      <dgm:spPr/>
      <dgm:t>
        <a:bodyPr/>
        <a:lstStyle/>
        <a:p>
          <a:endParaRPr lang="en-US"/>
        </a:p>
      </dgm:t>
    </dgm:pt>
    <dgm:pt modelId="{A92F3453-1039-4F9E-8F2E-AF25BC0ED1F9}" type="pres">
      <dgm:prSet presAssocID="{2CDF9A2B-B429-4DDC-8FDD-C0109CE4D660}" presName="gear2dstNode" presStyleLbl="node1" presStyleIdx="1" presStyleCnt="3"/>
      <dgm:spPr/>
      <dgm:t>
        <a:bodyPr/>
        <a:lstStyle/>
        <a:p>
          <a:endParaRPr lang="en-US"/>
        </a:p>
      </dgm:t>
    </dgm:pt>
    <dgm:pt modelId="{2DDE1F6F-37ED-4261-99CD-161EDE1E150F}" type="pres">
      <dgm:prSet presAssocID="{F481643B-CE58-4726-AE68-5E2BF52752E7}" presName="gear3" presStyleLbl="node1" presStyleIdx="2" presStyleCnt="3"/>
      <dgm:spPr/>
      <dgm:t>
        <a:bodyPr/>
        <a:lstStyle/>
        <a:p>
          <a:endParaRPr lang="en-US"/>
        </a:p>
      </dgm:t>
    </dgm:pt>
    <dgm:pt modelId="{E0DA1D60-F584-4462-BB23-81FA62E11065}" type="pres">
      <dgm:prSet presAssocID="{F481643B-CE58-4726-AE68-5E2BF52752E7}" presName="gear3tx" presStyleLbl="node1" presStyleIdx="2" presStyleCnt="3">
        <dgm:presLayoutVars>
          <dgm:chMax val="1"/>
          <dgm:bulletEnabled val="1"/>
        </dgm:presLayoutVars>
      </dgm:prSet>
      <dgm:spPr/>
      <dgm:t>
        <a:bodyPr/>
        <a:lstStyle/>
        <a:p>
          <a:endParaRPr lang="en-US"/>
        </a:p>
      </dgm:t>
    </dgm:pt>
    <dgm:pt modelId="{33BE44FD-7E88-4EA6-91BE-456D0BD9250B}" type="pres">
      <dgm:prSet presAssocID="{F481643B-CE58-4726-AE68-5E2BF52752E7}" presName="gear3srcNode" presStyleLbl="node1" presStyleIdx="2" presStyleCnt="3"/>
      <dgm:spPr/>
      <dgm:t>
        <a:bodyPr/>
        <a:lstStyle/>
        <a:p>
          <a:endParaRPr lang="en-US"/>
        </a:p>
      </dgm:t>
    </dgm:pt>
    <dgm:pt modelId="{128E9575-937F-49BB-9754-A44225F0A726}" type="pres">
      <dgm:prSet presAssocID="{F481643B-CE58-4726-AE68-5E2BF52752E7}" presName="gear3dstNode" presStyleLbl="node1" presStyleIdx="2" presStyleCnt="3"/>
      <dgm:spPr/>
      <dgm:t>
        <a:bodyPr/>
        <a:lstStyle/>
        <a:p>
          <a:endParaRPr lang="en-US"/>
        </a:p>
      </dgm:t>
    </dgm:pt>
    <dgm:pt modelId="{8EC94E94-DF5F-4E8C-A943-81E38EE8115C}" type="pres">
      <dgm:prSet presAssocID="{2167945B-CF20-4762-BBA4-422CE9495A59}" presName="connector1" presStyleLbl="sibTrans2D1" presStyleIdx="0" presStyleCnt="3"/>
      <dgm:spPr/>
      <dgm:t>
        <a:bodyPr/>
        <a:lstStyle/>
        <a:p>
          <a:endParaRPr lang="en-US"/>
        </a:p>
      </dgm:t>
    </dgm:pt>
    <dgm:pt modelId="{5F0BFCDB-877D-4C44-B787-0334A75AEA5B}" type="pres">
      <dgm:prSet presAssocID="{A9B95EDE-8835-40A2-AC86-220E985611E7}" presName="connector2" presStyleLbl="sibTrans2D1" presStyleIdx="1" presStyleCnt="3"/>
      <dgm:spPr/>
      <dgm:t>
        <a:bodyPr/>
        <a:lstStyle/>
        <a:p>
          <a:endParaRPr lang="en-US"/>
        </a:p>
      </dgm:t>
    </dgm:pt>
    <dgm:pt modelId="{38ADDF46-6938-4B2C-B271-A81720AB5D23}" type="pres">
      <dgm:prSet presAssocID="{B128603C-1093-49D1-B2F7-64B36FE0217C}" presName="connector3" presStyleLbl="sibTrans2D1" presStyleIdx="2" presStyleCnt="3"/>
      <dgm:spPr/>
      <dgm:t>
        <a:bodyPr/>
        <a:lstStyle/>
        <a:p>
          <a:endParaRPr lang="en-US"/>
        </a:p>
      </dgm:t>
    </dgm:pt>
  </dgm:ptLst>
  <dgm:cxnLst>
    <dgm:cxn modelId="{239C8139-EB0F-4041-82E1-922B8CE00DEA}" type="presOf" srcId="{0562F1F6-1E4A-4E4A-BE6E-0AE7D1D0A74F}" destId="{361CAF37-FD94-4EF3-8100-49233466A019}" srcOrd="2" destOrd="0" presId="urn:microsoft.com/office/officeart/2005/8/layout/gear1"/>
    <dgm:cxn modelId="{FF5B35C1-F07D-4D90-ABDB-4FB582775916}" srcId="{12168D52-6D1F-47D0-82F5-F00ECE990614}" destId="{2CDF9A2B-B429-4DDC-8FDD-C0109CE4D660}" srcOrd="1" destOrd="0" parTransId="{ADBC2896-1CC2-4DD7-8ED5-B2212892697D}" sibTransId="{A9B95EDE-8835-40A2-AC86-220E985611E7}"/>
    <dgm:cxn modelId="{6CD7CEDC-74F0-4EF4-A67D-C86A81F3B701}" srcId="{12168D52-6D1F-47D0-82F5-F00ECE990614}" destId="{F481643B-CE58-4726-AE68-5E2BF52752E7}" srcOrd="2" destOrd="0" parTransId="{5305C86F-B61E-4360-A8BB-9EE0232021DA}" sibTransId="{B128603C-1093-49D1-B2F7-64B36FE0217C}"/>
    <dgm:cxn modelId="{AB8D0F24-01B3-43A0-8CA0-0EEE2919FE7F}" type="presOf" srcId="{2167945B-CF20-4762-BBA4-422CE9495A59}" destId="{8EC94E94-DF5F-4E8C-A943-81E38EE8115C}" srcOrd="0" destOrd="0" presId="urn:microsoft.com/office/officeart/2005/8/layout/gear1"/>
    <dgm:cxn modelId="{4A7001C9-2520-4B8B-A70C-A9747D7DAEA8}" type="presOf" srcId="{F481643B-CE58-4726-AE68-5E2BF52752E7}" destId="{2DDE1F6F-37ED-4261-99CD-161EDE1E150F}" srcOrd="0" destOrd="0" presId="urn:microsoft.com/office/officeart/2005/8/layout/gear1"/>
    <dgm:cxn modelId="{BBD27E5F-6800-4C4A-86F4-EC2CB8E7FBAD}" type="presOf" srcId="{12168D52-6D1F-47D0-82F5-F00ECE990614}" destId="{3E3463C5-F7E9-4C03-B0C8-96271C320CC4}" srcOrd="0" destOrd="0" presId="urn:microsoft.com/office/officeart/2005/8/layout/gear1"/>
    <dgm:cxn modelId="{BB97DF50-9DA1-4B9B-8939-5747DAB7F730}" type="presOf" srcId="{2CDF9A2B-B429-4DDC-8FDD-C0109CE4D660}" destId="{A92F3453-1039-4F9E-8F2E-AF25BC0ED1F9}" srcOrd="2" destOrd="0" presId="urn:microsoft.com/office/officeart/2005/8/layout/gear1"/>
    <dgm:cxn modelId="{09EAC373-08AF-4FDC-AE83-664A38DF146C}" type="presOf" srcId="{2CDF9A2B-B429-4DDC-8FDD-C0109CE4D660}" destId="{D3372ADA-1C6A-4A3F-9560-63F08F930E00}" srcOrd="0" destOrd="0" presId="urn:microsoft.com/office/officeart/2005/8/layout/gear1"/>
    <dgm:cxn modelId="{2174DBB4-C154-4171-89F7-5917657EB78E}" type="presOf" srcId="{B128603C-1093-49D1-B2F7-64B36FE0217C}" destId="{38ADDF46-6938-4B2C-B271-A81720AB5D23}" srcOrd="0" destOrd="0" presId="urn:microsoft.com/office/officeart/2005/8/layout/gear1"/>
    <dgm:cxn modelId="{AEE74099-D286-470F-8E9D-A2B1ABD8FD8C}" type="presOf" srcId="{F481643B-CE58-4726-AE68-5E2BF52752E7}" destId="{33BE44FD-7E88-4EA6-91BE-456D0BD9250B}" srcOrd="2" destOrd="0" presId="urn:microsoft.com/office/officeart/2005/8/layout/gear1"/>
    <dgm:cxn modelId="{17A60B81-43B4-4440-82C7-4CE89126CD6F}" type="presOf" srcId="{A9B95EDE-8835-40A2-AC86-220E985611E7}" destId="{5F0BFCDB-877D-4C44-B787-0334A75AEA5B}" srcOrd="0" destOrd="0" presId="urn:microsoft.com/office/officeart/2005/8/layout/gear1"/>
    <dgm:cxn modelId="{7B1DA9ED-3988-4BD6-8244-EFEABC8958B8}" type="presOf" srcId="{2CDF9A2B-B429-4DDC-8FDD-C0109CE4D660}" destId="{6D1F1FC9-1811-4B4E-BCF4-B293812F6BDB}" srcOrd="1" destOrd="0" presId="urn:microsoft.com/office/officeart/2005/8/layout/gear1"/>
    <dgm:cxn modelId="{C277D59E-9997-4B97-9C41-518C17464405}" type="presOf" srcId="{0562F1F6-1E4A-4E4A-BE6E-0AE7D1D0A74F}" destId="{73E38348-8655-436F-8B2E-E975E83837E0}" srcOrd="1" destOrd="0" presId="urn:microsoft.com/office/officeart/2005/8/layout/gear1"/>
    <dgm:cxn modelId="{6853EF8E-1B11-4C96-974D-E46FF702FA10}" type="presOf" srcId="{0562F1F6-1E4A-4E4A-BE6E-0AE7D1D0A74F}" destId="{19914036-4B47-4E1B-945C-C56CB31D7EEF}" srcOrd="0" destOrd="0" presId="urn:microsoft.com/office/officeart/2005/8/layout/gear1"/>
    <dgm:cxn modelId="{5DA5FCE9-5378-4609-8334-A5971F1F15A6}" type="presOf" srcId="{F481643B-CE58-4726-AE68-5E2BF52752E7}" destId="{E0DA1D60-F584-4462-BB23-81FA62E11065}" srcOrd="1" destOrd="0" presId="urn:microsoft.com/office/officeart/2005/8/layout/gear1"/>
    <dgm:cxn modelId="{DABF667F-7EB2-45A8-AF80-69AF97569D4C}" type="presOf" srcId="{F481643B-CE58-4726-AE68-5E2BF52752E7}" destId="{128E9575-937F-49BB-9754-A44225F0A726}" srcOrd="3" destOrd="0" presId="urn:microsoft.com/office/officeart/2005/8/layout/gear1"/>
    <dgm:cxn modelId="{9598F188-EB96-4065-AC5D-56C5BF8A0CA3}" srcId="{12168D52-6D1F-47D0-82F5-F00ECE990614}" destId="{0562F1F6-1E4A-4E4A-BE6E-0AE7D1D0A74F}" srcOrd="0" destOrd="0" parTransId="{278EA125-5709-4FBA-AC81-ED00969F733C}" sibTransId="{2167945B-CF20-4762-BBA4-422CE9495A59}"/>
    <dgm:cxn modelId="{689DD75B-3B2D-448D-8375-77A3984115E2}" type="presParOf" srcId="{3E3463C5-F7E9-4C03-B0C8-96271C320CC4}" destId="{19914036-4B47-4E1B-945C-C56CB31D7EEF}" srcOrd="0" destOrd="0" presId="urn:microsoft.com/office/officeart/2005/8/layout/gear1"/>
    <dgm:cxn modelId="{39EB209A-865A-4C94-863F-22620793BCBF}" type="presParOf" srcId="{3E3463C5-F7E9-4C03-B0C8-96271C320CC4}" destId="{73E38348-8655-436F-8B2E-E975E83837E0}" srcOrd="1" destOrd="0" presId="urn:microsoft.com/office/officeart/2005/8/layout/gear1"/>
    <dgm:cxn modelId="{A470AB07-349E-4BBF-913A-6C064943B869}" type="presParOf" srcId="{3E3463C5-F7E9-4C03-B0C8-96271C320CC4}" destId="{361CAF37-FD94-4EF3-8100-49233466A019}" srcOrd="2" destOrd="0" presId="urn:microsoft.com/office/officeart/2005/8/layout/gear1"/>
    <dgm:cxn modelId="{F65CC712-31F9-46CF-9032-AE393A4B6961}" type="presParOf" srcId="{3E3463C5-F7E9-4C03-B0C8-96271C320CC4}" destId="{D3372ADA-1C6A-4A3F-9560-63F08F930E00}" srcOrd="3" destOrd="0" presId="urn:microsoft.com/office/officeart/2005/8/layout/gear1"/>
    <dgm:cxn modelId="{D17E3CCE-C8BC-4FBC-B500-DA333628DBC3}" type="presParOf" srcId="{3E3463C5-F7E9-4C03-B0C8-96271C320CC4}" destId="{6D1F1FC9-1811-4B4E-BCF4-B293812F6BDB}" srcOrd="4" destOrd="0" presId="urn:microsoft.com/office/officeart/2005/8/layout/gear1"/>
    <dgm:cxn modelId="{60A97323-F683-430F-B6B1-7B60222260F2}" type="presParOf" srcId="{3E3463C5-F7E9-4C03-B0C8-96271C320CC4}" destId="{A92F3453-1039-4F9E-8F2E-AF25BC0ED1F9}" srcOrd="5" destOrd="0" presId="urn:microsoft.com/office/officeart/2005/8/layout/gear1"/>
    <dgm:cxn modelId="{A8374967-799D-48E4-8B0D-82E006F80EAA}" type="presParOf" srcId="{3E3463C5-F7E9-4C03-B0C8-96271C320CC4}" destId="{2DDE1F6F-37ED-4261-99CD-161EDE1E150F}" srcOrd="6" destOrd="0" presId="urn:microsoft.com/office/officeart/2005/8/layout/gear1"/>
    <dgm:cxn modelId="{94D7BE94-4101-4FCB-BCE4-07743E21EBEE}" type="presParOf" srcId="{3E3463C5-F7E9-4C03-B0C8-96271C320CC4}" destId="{E0DA1D60-F584-4462-BB23-81FA62E11065}" srcOrd="7" destOrd="0" presId="urn:microsoft.com/office/officeart/2005/8/layout/gear1"/>
    <dgm:cxn modelId="{CBFF5126-A3C2-477D-8564-0F0C3861C9C4}" type="presParOf" srcId="{3E3463C5-F7E9-4C03-B0C8-96271C320CC4}" destId="{33BE44FD-7E88-4EA6-91BE-456D0BD9250B}" srcOrd="8" destOrd="0" presId="urn:microsoft.com/office/officeart/2005/8/layout/gear1"/>
    <dgm:cxn modelId="{A7D67FF9-5595-4BA8-8500-E35C70718A6A}" type="presParOf" srcId="{3E3463C5-F7E9-4C03-B0C8-96271C320CC4}" destId="{128E9575-937F-49BB-9754-A44225F0A726}" srcOrd="9" destOrd="0" presId="urn:microsoft.com/office/officeart/2005/8/layout/gear1"/>
    <dgm:cxn modelId="{89532969-BE54-46EE-B511-35C5EA767EC4}" type="presParOf" srcId="{3E3463C5-F7E9-4C03-B0C8-96271C320CC4}" destId="{8EC94E94-DF5F-4E8C-A943-81E38EE8115C}" srcOrd="10" destOrd="0" presId="urn:microsoft.com/office/officeart/2005/8/layout/gear1"/>
    <dgm:cxn modelId="{577A1E73-2199-41F6-A63F-AB45B67322A3}" type="presParOf" srcId="{3E3463C5-F7E9-4C03-B0C8-96271C320CC4}" destId="{5F0BFCDB-877D-4C44-B787-0334A75AEA5B}" srcOrd="11" destOrd="0" presId="urn:microsoft.com/office/officeart/2005/8/layout/gear1"/>
    <dgm:cxn modelId="{96D6BB02-72BB-427C-BA1A-AE500970C461}" type="presParOf" srcId="{3E3463C5-F7E9-4C03-B0C8-96271C320CC4}" destId="{38ADDF46-6938-4B2C-B271-A81720AB5D23}" srcOrd="12" destOrd="0" presId="urn:microsoft.com/office/officeart/2005/8/layout/gear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2C598AA7-B8CA-4BFA-8FE1-14C0AFB021F0}">
      <dsp:nvSpPr>
        <dsp:cNvPr id="0" name=""/>
        <dsp:cNvSpPr/>
      </dsp:nvSpPr>
      <dsp:spPr>
        <a:xfrm>
          <a:off x="0" y="220980"/>
          <a:ext cx="7848600" cy="294640"/>
        </a:xfrm>
        <a:prstGeom prst="notchedRightArrow">
          <a:avLst/>
        </a:prstGeom>
        <a:solidFill>
          <a:schemeClr val="accent1">
            <a:tint val="40000"/>
            <a:hueOff val="0"/>
            <a:satOff val="0"/>
            <a:lumOff val="0"/>
            <a:alphaOff val="0"/>
          </a:schemeClr>
        </a:solidFill>
        <a:ln>
          <a:noFill/>
        </a:ln>
        <a:effectLst>
          <a:outerShdw blurRad="50800" dist="38100" dir="2700000" algn="tl" rotWithShape="0">
            <a:prstClr val="black">
              <a:alpha val="40000"/>
            </a:prstClr>
          </a:outerShdw>
        </a:effectLst>
      </dsp:spPr>
      <dsp:style>
        <a:lnRef idx="0">
          <a:scrgbClr r="0" g="0" b="0"/>
        </a:lnRef>
        <a:fillRef idx="1">
          <a:scrgbClr r="0" g="0" b="0"/>
        </a:fillRef>
        <a:effectRef idx="0">
          <a:scrgbClr r="0" g="0" b="0"/>
        </a:effectRef>
        <a:fontRef idx="minor"/>
      </dsp:style>
    </dsp:sp>
    <dsp:sp modelId="{D6E250F3-3971-4B2E-86BA-50A32460464B}">
      <dsp:nvSpPr>
        <dsp:cNvPr id="0" name=""/>
        <dsp:cNvSpPr/>
      </dsp:nvSpPr>
      <dsp:spPr>
        <a:xfrm>
          <a:off x="6894" y="0"/>
          <a:ext cx="2274177" cy="2946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b" anchorCtr="0">
          <a:noAutofit/>
        </a:bodyPr>
        <a:lstStyle/>
        <a:p>
          <a:pPr lvl="0" algn="ctr" defTabSz="533400">
            <a:lnSpc>
              <a:spcPct val="90000"/>
            </a:lnSpc>
            <a:spcBef>
              <a:spcPct val="0"/>
            </a:spcBef>
            <a:spcAft>
              <a:spcPct val="35000"/>
            </a:spcAft>
          </a:pPr>
          <a:r>
            <a:rPr lang="en-US" sz="1200" b="1" kern="1200" dirty="0" smtClean="0">
              <a:latin typeface="+mn-lt"/>
            </a:rPr>
            <a:t>Used By the Clients</a:t>
          </a:r>
        </a:p>
        <a:p>
          <a:pPr lvl="0" algn="ctr" defTabSz="533400">
            <a:lnSpc>
              <a:spcPct val="90000"/>
            </a:lnSpc>
            <a:spcBef>
              <a:spcPct val="0"/>
            </a:spcBef>
            <a:spcAft>
              <a:spcPct val="35000"/>
            </a:spcAft>
          </a:pPr>
          <a:r>
            <a:rPr lang="en-US" sz="1200" b="1" kern="1200" dirty="0" smtClean="0">
              <a:latin typeface="+mn-lt"/>
            </a:rPr>
            <a:t>For Comparison of</a:t>
          </a:r>
        </a:p>
        <a:p>
          <a:pPr lvl="0" algn="ctr" defTabSz="533400">
            <a:lnSpc>
              <a:spcPct val="90000"/>
            </a:lnSpc>
            <a:spcBef>
              <a:spcPct val="0"/>
            </a:spcBef>
            <a:spcAft>
              <a:spcPct val="35000"/>
            </a:spcAft>
          </a:pPr>
          <a:r>
            <a:rPr lang="en-US" sz="1200" b="1" kern="1200" dirty="0" smtClean="0">
              <a:latin typeface="+mn-lt"/>
            </a:rPr>
            <a:t>Vendors</a:t>
          </a:r>
        </a:p>
      </dsp:txBody>
      <dsp:txXfrm>
        <a:off x="6894" y="0"/>
        <a:ext cx="2274177" cy="294640"/>
      </dsp:txXfrm>
    </dsp:sp>
    <dsp:sp modelId="{9B9EFD66-6CC7-4481-854C-3049A11D5017}">
      <dsp:nvSpPr>
        <dsp:cNvPr id="0" name=""/>
        <dsp:cNvSpPr/>
      </dsp:nvSpPr>
      <dsp:spPr>
        <a:xfrm>
          <a:off x="1107153" y="331470"/>
          <a:ext cx="73660" cy="73660"/>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11E166D-1A5B-49FF-A1B9-BB8D2DE84741}">
      <dsp:nvSpPr>
        <dsp:cNvPr id="0" name=""/>
        <dsp:cNvSpPr/>
      </dsp:nvSpPr>
      <dsp:spPr>
        <a:xfrm>
          <a:off x="2796537" y="0"/>
          <a:ext cx="1470665" cy="736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t" anchorCtr="0">
          <a:noAutofit/>
        </a:bodyPr>
        <a:lstStyle/>
        <a:p>
          <a:pPr lvl="0" algn="ctr" defTabSz="533400">
            <a:lnSpc>
              <a:spcPct val="90000"/>
            </a:lnSpc>
            <a:spcBef>
              <a:spcPct val="0"/>
            </a:spcBef>
            <a:spcAft>
              <a:spcPct val="35000"/>
            </a:spcAft>
          </a:pPr>
          <a:r>
            <a:rPr lang="en-US" sz="1200" b="1" kern="1200" dirty="0" smtClean="0"/>
            <a:t>Use by the Clients</a:t>
          </a:r>
        </a:p>
        <a:p>
          <a:pPr lvl="0" algn="ctr" defTabSz="533400">
            <a:lnSpc>
              <a:spcPct val="90000"/>
            </a:lnSpc>
            <a:spcBef>
              <a:spcPct val="0"/>
            </a:spcBef>
            <a:spcAft>
              <a:spcPct val="35000"/>
            </a:spcAft>
          </a:pPr>
          <a:r>
            <a:rPr lang="en-US" sz="1200" b="1" kern="1200" dirty="0" smtClean="0"/>
            <a:t>For Selection of</a:t>
          </a:r>
        </a:p>
        <a:p>
          <a:pPr lvl="0" algn="ctr" defTabSz="533400">
            <a:lnSpc>
              <a:spcPct val="90000"/>
            </a:lnSpc>
            <a:spcBef>
              <a:spcPct val="0"/>
            </a:spcBef>
            <a:spcAft>
              <a:spcPct val="35000"/>
            </a:spcAft>
          </a:pPr>
          <a:r>
            <a:rPr lang="en-US" sz="1200" b="1" kern="1200" dirty="0" smtClean="0"/>
            <a:t>Vendors</a:t>
          </a:r>
          <a:endParaRPr lang="en-US" sz="1200" b="1" kern="1200" dirty="0"/>
        </a:p>
      </dsp:txBody>
      <dsp:txXfrm>
        <a:off x="2796537" y="0"/>
        <a:ext cx="1470665" cy="736600"/>
      </dsp:txXfrm>
    </dsp:sp>
    <dsp:sp modelId="{3D94230E-76DB-41B0-8DAA-D1664BD144E8}">
      <dsp:nvSpPr>
        <dsp:cNvPr id="0" name=""/>
        <dsp:cNvSpPr/>
      </dsp:nvSpPr>
      <dsp:spPr>
        <a:xfrm>
          <a:off x="3495039" y="220980"/>
          <a:ext cx="73660" cy="73660"/>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5ADA2DA-53B0-4F7D-AF92-666A0DE57498}">
      <dsp:nvSpPr>
        <dsp:cNvPr id="0" name=""/>
        <dsp:cNvSpPr/>
      </dsp:nvSpPr>
      <dsp:spPr>
        <a:xfrm>
          <a:off x="4782667" y="0"/>
          <a:ext cx="2274177" cy="2946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b" anchorCtr="0">
          <a:noAutofit/>
        </a:bodyPr>
        <a:lstStyle/>
        <a:p>
          <a:pPr lvl="0" algn="ctr" defTabSz="533400">
            <a:lnSpc>
              <a:spcPct val="90000"/>
            </a:lnSpc>
            <a:spcBef>
              <a:spcPct val="0"/>
            </a:spcBef>
            <a:spcAft>
              <a:spcPct val="35000"/>
            </a:spcAft>
          </a:pPr>
          <a:r>
            <a:rPr lang="en-US" sz="1200" b="1" kern="1200" dirty="0" smtClean="0"/>
            <a:t>Used by the Clients</a:t>
          </a:r>
        </a:p>
        <a:p>
          <a:pPr lvl="0" algn="ctr" defTabSz="533400">
            <a:lnSpc>
              <a:spcPct val="90000"/>
            </a:lnSpc>
            <a:spcBef>
              <a:spcPct val="0"/>
            </a:spcBef>
            <a:spcAft>
              <a:spcPct val="35000"/>
            </a:spcAft>
          </a:pPr>
          <a:r>
            <a:rPr lang="en-US" sz="1200" b="1" kern="1200" dirty="0" smtClean="0"/>
            <a:t>For Setting the SLAs</a:t>
          </a:r>
          <a:endParaRPr lang="en-US" sz="1200" b="1" kern="1200" dirty="0"/>
        </a:p>
      </dsp:txBody>
      <dsp:txXfrm>
        <a:off x="4782667" y="0"/>
        <a:ext cx="2274177" cy="294640"/>
      </dsp:txXfrm>
    </dsp:sp>
    <dsp:sp modelId="{C6DE6148-1A66-4FF3-BD40-EA3C5261D806}">
      <dsp:nvSpPr>
        <dsp:cNvPr id="0" name=""/>
        <dsp:cNvSpPr/>
      </dsp:nvSpPr>
      <dsp:spPr>
        <a:xfrm>
          <a:off x="5882926" y="331470"/>
          <a:ext cx="73660" cy="73660"/>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665D00FF-13A4-4FEE-A3B0-19B415493FAE}">
      <dsp:nvSpPr>
        <dsp:cNvPr id="0" name=""/>
        <dsp:cNvSpPr/>
      </dsp:nvSpPr>
      <dsp:spPr>
        <a:xfrm>
          <a:off x="3763" y="70772"/>
          <a:ext cx="1645278" cy="987167"/>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Size Estimates</a:t>
          </a:r>
          <a:endParaRPr lang="en-US" sz="1600" kern="1200" dirty="0"/>
        </a:p>
      </dsp:txBody>
      <dsp:txXfrm>
        <a:off x="3763" y="70772"/>
        <a:ext cx="1645278" cy="987167"/>
      </dsp:txXfrm>
    </dsp:sp>
    <dsp:sp modelId="{062854F9-1BAA-4EAC-BF3A-4F21D3624B4D}">
      <dsp:nvSpPr>
        <dsp:cNvPr id="0" name=""/>
        <dsp:cNvSpPr/>
      </dsp:nvSpPr>
      <dsp:spPr>
        <a:xfrm>
          <a:off x="1813569" y="360341"/>
          <a:ext cx="348799" cy="408029"/>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a:p>
      </dsp:txBody>
      <dsp:txXfrm>
        <a:off x="1813569" y="360341"/>
        <a:ext cx="348799" cy="408029"/>
      </dsp:txXfrm>
    </dsp:sp>
    <dsp:sp modelId="{50AAC235-9E2A-4DA8-AB1E-36E1A122A20B}">
      <dsp:nvSpPr>
        <dsp:cNvPr id="0" name=""/>
        <dsp:cNvSpPr/>
      </dsp:nvSpPr>
      <dsp:spPr>
        <a:xfrm>
          <a:off x="2307153" y="70772"/>
          <a:ext cx="1645278" cy="987167"/>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Standardized Work Breakdown Structure</a:t>
          </a:r>
          <a:endParaRPr lang="en-US" sz="1600" kern="1200" dirty="0"/>
        </a:p>
      </dsp:txBody>
      <dsp:txXfrm>
        <a:off x="2307153" y="70772"/>
        <a:ext cx="1645278" cy="987167"/>
      </dsp:txXfrm>
    </dsp:sp>
    <dsp:sp modelId="{38E2389E-350A-4BFF-B6E3-9934477684C3}">
      <dsp:nvSpPr>
        <dsp:cNvPr id="0" name=""/>
        <dsp:cNvSpPr/>
      </dsp:nvSpPr>
      <dsp:spPr>
        <a:xfrm>
          <a:off x="4116959" y="360341"/>
          <a:ext cx="348799" cy="408029"/>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a:p>
      </dsp:txBody>
      <dsp:txXfrm>
        <a:off x="4116959" y="360341"/>
        <a:ext cx="348799" cy="408029"/>
      </dsp:txXfrm>
    </dsp:sp>
    <dsp:sp modelId="{C97B9FAD-CE62-4FEB-9C54-885928E82BD4}">
      <dsp:nvSpPr>
        <dsp:cNvPr id="0" name=""/>
        <dsp:cNvSpPr/>
      </dsp:nvSpPr>
      <dsp:spPr>
        <a:xfrm>
          <a:off x="4610543" y="70772"/>
          <a:ext cx="1645278" cy="987167"/>
        </a:xfrm>
        <a:prstGeom prst="roundRect">
          <a:avLst>
            <a:gd name="adj" fmla="val 1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Effort Estimates</a:t>
          </a:r>
          <a:endParaRPr lang="en-US" sz="1600" kern="1200" dirty="0"/>
        </a:p>
      </dsp:txBody>
      <dsp:txXfrm>
        <a:off x="4610543" y="70772"/>
        <a:ext cx="1645278" cy="987167"/>
      </dsp:txXfrm>
    </dsp:sp>
    <dsp:sp modelId="{73ADBDCA-7053-49D4-8A1B-3E94368752E8}">
      <dsp:nvSpPr>
        <dsp:cNvPr id="0" name=""/>
        <dsp:cNvSpPr/>
      </dsp:nvSpPr>
      <dsp:spPr>
        <a:xfrm>
          <a:off x="6420349" y="360341"/>
          <a:ext cx="348799" cy="408029"/>
        </a:xfrm>
        <a:prstGeom prst="rightArrow">
          <a:avLst>
            <a:gd name="adj1" fmla="val 60000"/>
            <a:gd name="adj2" fmla="val 5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a:p>
      </dsp:txBody>
      <dsp:txXfrm>
        <a:off x="6420349" y="360341"/>
        <a:ext cx="348799" cy="408029"/>
      </dsp:txXfrm>
    </dsp:sp>
    <dsp:sp modelId="{E935B78F-0ADC-43D0-8DC8-B3DBB0C5E606}">
      <dsp:nvSpPr>
        <dsp:cNvPr id="0" name=""/>
        <dsp:cNvSpPr/>
      </dsp:nvSpPr>
      <dsp:spPr>
        <a:xfrm>
          <a:off x="6913933" y="70772"/>
          <a:ext cx="1645278" cy="987167"/>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Summary Estimation Template</a:t>
          </a:r>
          <a:endParaRPr lang="en-US" sz="1600" kern="1200" dirty="0"/>
        </a:p>
      </dsp:txBody>
      <dsp:txXfrm>
        <a:off x="6913933" y="70772"/>
        <a:ext cx="1645278" cy="987167"/>
      </dsp:txXfrm>
    </dsp:sp>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19914036-4B47-4E1B-945C-C56CB31D7EEF}">
      <dsp:nvSpPr>
        <dsp:cNvPr id="0" name=""/>
        <dsp:cNvSpPr/>
      </dsp:nvSpPr>
      <dsp:spPr>
        <a:xfrm>
          <a:off x="2875678" y="1550896"/>
          <a:ext cx="1895540" cy="1895540"/>
        </a:xfrm>
        <a:prstGeom prst="gear9">
          <a:avLst/>
        </a:prstGeom>
        <a:gradFill rotWithShape="0">
          <a:gsLst>
            <a:gs pos="0">
              <a:schemeClr val="accent3">
                <a:alpha val="90000"/>
                <a:hueOff val="0"/>
                <a:satOff val="0"/>
                <a:lumOff val="0"/>
                <a:alphaOff val="0"/>
                <a:shade val="51000"/>
                <a:satMod val="130000"/>
              </a:schemeClr>
            </a:gs>
            <a:gs pos="80000">
              <a:schemeClr val="accent3">
                <a:alpha val="90000"/>
                <a:hueOff val="0"/>
                <a:satOff val="0"/>
                <a:lumOff val="0"/>
                <a:alphaOff val="0"/>
                <a:shade val="93000"/>
                <a:satMod val="130000"/>
              </a:schemeClr>
            </a:gs>
            <a:gs pos="100000">
              <a:schemeClr val="accent3">
                <a:alpha val="9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en-US" sz="1000" kern="1200" dirty="0" smtClean="0"/>
            <a:t>Provide relevant risk factors belonging to respective testing type</a:t>
          </a:r>
          <a:endParaRPr lang="en-US" sz="1000" kern="1200" dirty="0"/>
        </a:p>
      </dsp:txBody>
      <dsp:txXfrm>
        <a:off x="2875678" y="1550896"/>
        <a:ext cx="1895540" cy="1895540"/>
      </dsp:txXfrm>
    </dsp:sp>
    <dsp:sp modelId="{D3372ADA-1C6A-4A3F-9560-63F08F930E00}">
      <dsp:nvSpPr>
        <dsp:cNvPr id="0" name=""/>
        <dsp:cNvSpPr/>
      </dsp:nvSpPr>
      <dsp:spPr>
        <a:xfrm>
          <a:off x="1772818" y="1102859"/>
          <a:ext cx="1378574" cy="1378574"/>
        </a:xfrm>
        <a:prstGeom prst="gear6">
          <a:avLst/>
        </a:prstGeom>
        <a:gradFill rotWithShape="0">
          <a:gsLst>
            <a:gs pos="0">
              <a:schemeClr val="accent3">
                <a:alpha val="90000"/>
                <a:hueOff val="0"/>
                <a:satOff val="0"/>
                <a:lumOff val="0"/>
                <a:alphaOff val="-20000"/>
                <a:shade val="51000"/>
                <a:satMod val="130000"/>
              </a:schemeClr>
            </a:gs>
            <a:gs pos="80000">
              <a:schemeClr val="accent3">
                <a:alpha val="90000"/>
                <a:hueOff val="0"/>
                <a:satOff val="0"/>
                <a:lumOff val="0"/>
                <a:alphaOff val="-20000"/>
                <a:shade val="93000"/>
                <a:satMod val="130000"/>
              </a:schemeClr>
            </a:gs>
            <a:gs pos="100000">
              <a:schemeClr val="accent3">
                <a:alpha val="90000"/>
                <a:hueOff val="0"/>
                <a:satOff val="0"/>
                <a:lumOff val="0"/>
                <a:alphaOff val="-2000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en-US" sz="1000" kern="1200" dirty="0" smtClean="0"/>
            <a:t>Determine Type of Testing to be executed</a:t>
          </a:r>
          <a:endParaRPr lang="en-US" sz="1000" kern="1200" dirty="0"/>
        </a:p>
      </dsp:txBody>
      <dsp:txXfrm>
        <a:off x="1772818" y="1102859"/>
        <a:ext cx="1378574" cy="1378574"/>
      </dsp:txXfrm>
    </dsp:sp>
    <dsp:sp modelId="{2DDE1F6F-37ED-4261-99CD-161EDE1E150F}">
      <dsp:nvSpPr>
        <dsp:cNvPr id="0" name=""/>
        <dsp:cNvSpPr/>
      </dsp:nvSpPr>
      <dsp:spPr>
        <a:xfrm rot="20700000">
          <a:off x="2544960" y="151783"/>
          <a:ext cx="1350721" cy="1350721"/>
        </a:xfrm>
        <a:prstGeom prst="gear6">
          <a:avLst/>
        </a:prstGeom>
        <a:gradFill rotWithShape="0">
          <a:gsLst>
            <a:gs pos="0">
              <a:schemeClr val="accent3">
                <a:alpha val="90000"/>
                <a:hueOff val="0"/>
                <a:satOff val="0"/>
                <a:lumOff val="0"/>
                <a:alphaOff val="-40000"/>
                <a:shade val="51000"/>
                <a:satMod val="130000"/>
              </a:schemeClr>
            </a:gs>
            <a:gs pos="80000">
              <a:schemeClr val="accent3">
                <a:alpha val="90000"/>
                <a:hueOff val="0"/>
                <a:satOff val="0"/>
                <a:lumOff val="0"/>
                <a:alphaOff val="-40000"/>
                <a:shade val="93000"/>
                <a:satMod val="130000"/>
              </a:schemeClr>
            </a:gs>
            <a:gs pos="100000">
              <a:schemeClr val="accent3">
                <a:alpha val="90000"/>
                <a:hueOff val="0"/>
                <a:satOff val="0"/>
                <a:lumOff val="0"/>
                <a:alphaOff val="-4000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en-US" sz="1000" kern="1200" dirty="0" smtClean="0"/>
            <a:t>Define Size</a:t>
          </a:r>
          <a:endParaRPr lang="en-US" sz="1000" kern="1200" dirty="0"/>
        </a:p>
      </dsp:txBody>
      <dsp:txXfrm>
        <a:off x="2841213" y="448036"/>
        <a:ext cx="758216" cy="758216"/>
      </dsp:txXfrm>
    </dsp:sp>
    <dsp:sp modelId="{8EC94E94-DF5F-4E8C-A943-81E38EE8115C}">
      <dsp:nvSpPr>
        <dsp:cNvPr id="0" name=""/>
        <dsp:cNvSpPr/>
      </dsp:nvSpPr>
      <dsp:spPr>
        <a:xfrm>
          <a:off x="2721886" y="1269405"/>
          <a:ext cx="2426291" cy="2426291"/>
        </a:xfrm>
        <a:prstGeom prst="circularArrow">
          <a:avLst>
            <a:gd name="adj1" fmla="val 4687"/>
            <a:gd name="adj2" fmla="val 299029"/>
            <a:gd name="adj3" fmla="val 2495338"/>
            <a:gd name="adj4" fmla="val 15906895"/>
            <a:gd name="adj5" fmla="val 5469"/>
          </a:avLst>
        </a:prstGeom>
        <a:gradFill rotWithShape="0">
          <a:gsLst>
            <a:gs pos="0">
              <a:schemeClr val="accent3">
                <a:shade val="90000"/>
                <a:hueOff val="0"/>
                <a:satOff val="0"/>
                <a:lumOff val="0"/>
                <a:alphaOff val="0"/>
                <a:shade val="51000"/>
                <a:satMod val="130000"/>
              </a:schemeClr>
            </a:gs>
            <a:gs pos="80000">
              <a:schemeClr val="accent3">
                <a:shade val="90000"/>
                <a:hueOff val="0"/>
                <a:satOff val="0"/>
                <a:lumOff val="0"/>
                <a:alphaOff val="0"/>
                <a:shade val="93000"/>
                <a:satMod val="130000"/>
              </a:schemeClr>
            </a:gs>
            <a:gs pos="100000">
              <a:schemeClr val="accent3">
                <a:shade val="9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5F0BFCDB-877D-4C44-B787-0334A75AEA5B}">
      <dsp:nvSpPr>
        <dsp:cNvPr id="0" name=""/>
        <dsp:cNvSpPr/>
      </dsp:nvSpPr>
      <dsp:spPr>
        <a:xfrm>
          <a:off x="1528675" y="801042"/>
          <a:ext cx="1762852" cy="1762852"/>
        </a:xfrm>
        <a:prstGeom prst="leftCircularArrow">
          <a:avLst>
            <a:gd name="adj1" fmla="val 6452"/>
            <a:gd name="adj2" fmla="val 429999"/>
            <a:gd name="adj3" fmla="val 10489124"/>
            <a:gd name="adj4" fmla="val 14837806"/>
            <a:gd name="adj5" fmla="val 7527"/>
          </a:avLst>
        </a:prstGeom>
        <a:gradFill rotWithShape="0">
          <a:gsLst>
            <a:gs pos="0">
              <a:schemeClr val="accent3">
                <a:shade val="90000"/>
                <a:hueOff val="140170"/>
                <a:satOff val="-3004"/>
                <a:lumOff val="15406"/>
                <a:alphaOff val="0"/>
                <a:shade val="51000"/>
                <a:satMod val="130000"/>
              </a:schemeClr>
            </a:gs>
            <a:gs pos="80000">
              <a:schemeClr val="accent3">
                <a:shade val="90000"/>
                <a:hueOff val="140170"/>
                <a:satOff val="-3004"/>
                <a:lumOff val="15406"/>
                <a:alphaOff val="0"/>
                <a:shade val="93000"/>
                <a:satMod val="130000"/>
              </a:schemeClr>
            </a:gs>
            <a:gs pos="100000">
              <a:schemeClr val="accent3">
                <a:shade val="90000"/>
                <a:hueOff val="140170"/>
                <a:satOff val="-3004"/>
                <a:lumOff val="15406"/>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38ADDF46-6938-4B2C-B271-A81720AB5D23}">
      <dsp:nvSpPr>
        <dsp:cNvPr id="0" name=""/>
        <dsp:cNvSpPr/>
      </dsp:nvSpPr>
      <dsp:spPr>
        <a:xfrm>
          <a:off x="2232524" y="-140865"/>
          <a:ext cx="1900710" cy="1900710"/>
        </a:xfrm>
        <a:prstGeom prst="circularArrow">
          <a:avLst>
            <a:gd name="adj1" fmla="val 5984"/>
            <a:gd name="adj2" fmla="val 394124"/>
            <a:gd name="adj3" fmla="val 13313824"/>
            <a:gd name="adj4" fmla="val 10508221"/>
            <a:gd name="adj5" fmla="val 6981"/>
          </a:avLst>
        </a:prstGeom>
        <a:gradFill rotWithShape="0">
          <a:gsLst>
            <a:gs pos="0">
              <a:schemeClr val="accent3">
                <a:shade val="90000"/>
                <a:hueOff val="280340"/>
                <a:satOff val="-6007"/>
                <a:lumOff val="30812"/>
                <a:alphaOff val="0"/>
                <a:shade val="51000"/>
                <a:satMod val="130000"/>
              </a:schemeClr>
            </a:gs>
            <a:gs pos="80000">
              <a:schemeClr val="accent3">
                <a:shade val="90000"/>
                <a:hueOff val="280340"/>
                <a:satOff val="-6007"/>
                <a:lumOff val="30812"/>
                <a:alphaOff val="0"/>
                <a:shade val="93000"/>
                <a:satMod val="130000"/>
              </a:schemeClr>
            </a:gs>
            <a:gs pos="100000">
              <a:schemeClr val="accent3">
                <a:shade val="90000"/>
                <a:hueOff val="280340"/>
                <a:satOff val="-6007"/>
                <a:lumOff val="30812"/>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image" Target="../media/image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491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i="0">
                <a:solidFill>
                  <a:schemeClr val="tx1"/>
                </a:solidFill>
              </a:defRPr>
            </a:lvl1pPr>
          </a:lstStyle>
          <a:p>
            <a:pPr>
              <a:defRPr/>
            </a:pPr>
            <a:endParaRPr lang="en-GB"/>
          </a:p>
        </p:txBody>
      </p:sp>
      <p:sp>
        <p:nvSpPr>
          <p:cNvPr id="294915"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i="0">
                <a:solidFill>
                  <a:schemeClr val="tx1"/>
                </a:solidFill>
              </a:defRPr>
            </a:lvl1pPr>
          </a:lstStyle>
          <a:p>
            <a:pPr>
              <a:defRPr/>
            </a:pPr>
            <a:endParaRPr lang="en-GB"/>
          </a:p>
        </p:txBody>
      </p:sp>
      <p:sp>
        <p:nvSpPr>
          <p:cNvPr id="294916"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i="0">
                <a:solidFill>
                  <a:schemeClr val="tx1"/>
                </a:solidFill>
              </a:defRPr>
            </a:lvl1pPr>
          </a:lstStyle>
          <a:p>
            <a:pPr>
              <a:defRPr/>
            </a:pPr>
            <a:endParaRPr lang="en-GB"/>
          </a:p>
        </p:txBody>
      </p:sp>
      <p:sp>
        <p:nvSpPr>
          <p:cNvPr id="294917"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i="0">
                <a:solidFill>
                  <a:schemeClr val="tx1"/>
                </a:solidFill>
              </a:defRPr>
            </a:lvl1pPr>
          </a:lstStyle>
          <a:p>
            <a:pPr>
              <a:defRPr/>
            </a:pPr>
            <a:fld id="{347A0874-165B-4208-9C2E-65C9A3EC386F}" type="slidenum">
              <a:rPr lang="en-GB"/>
              <a:pPr>
                <a:defRPr/>
              </a:pPr>
              <a:t>‹#›</a:t>
            </a:fld>
            <a:endParaRPr lang="en-GB"/>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i="0">
                <a:solidFill>
                  <a:schemeClr val="tx1"/>
                </a:solidFill>
              </a:defRPr>
            </a:lvl1pPr>
          </a:lstStyle>
          <a:p>
            <a:pPr>
              <a:defRPr/>
            </a:pPr>
            <a:endParaRPr lang="en-US"/>
          </a:p>
        </p:txBody>
      </p:sp>
      <p:sp>
        <p:nvSpPr>
          <p:cNvPr id="921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i="0">
                <a:solidFill>
                  <a:schemeClr val="tx1"/>
                </a:solidFill>
              </a:defRPr>
            </a:lvl1pPr>
          </a:lstStyle>
          <a:p>
            <a:pPr>
              <a:defRPr/>
            </a:pPr>
            <a:endParaRPr lang="en-US"/>
          </a:p>
        </p:txBody>
      </p:sp>
      <p:sp>
        <p:nvSpPr>
          <p:cNvPr id="2150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922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922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i="0">
                <a:solidFill>
                  <a:schemeClr val="tx1"/>
                </a:solidFill>
              </a:defRPr>
            </a:lvl1pPr>
          </a:lstStyle>
          <a:p>
            <a:pPr>
              <a:defRPr/>
            </a:pPr>
            <a:endParaRPr lang="en-US"/>
          </a:p>
        </p:txBody>
      </p:sp>
      <p:sp>
        <p:nvSpPr>
          <p:cNvPr id="922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i="0">
                <a:solidFill>
                  <a:schemeClr val="tx1"/>
                </a:solidFill>
              </a:defRPr>
            </a:lvl1pPr>
          </a:lstStyle>
          <a:p>
            <a:pPr>
              <a:defRPr/>
            </a:pPr>
            <a:fld id="{F687C511-59B7-4D65-8AA1-F21035B59D88}"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rebuchet MS"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Trebuchet MS"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Trebuchet MS"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Trebuchet MS"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Trebuchet MS"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p:spPr>
        <p:txBody>
          <a:bodyPr/>
          <a:lstStyle/>
          <a:p>
            <a:fld id="{4FDEBF38-C15E-4C0F-8FE6-E11270287379}" type="slidenum">
              <a:rPr lang="en-US" smtClean="0"/>
              <a:pPr/>
              <a:t>1</a:t>
            </a:fld>
            <a:endParaRPr lang="en-US" smtClean="0"/>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a:ln/>
        </p:spPr>
        <p:txBody>
          <a:bodyPr/>
          <a:lstStyle/>
          <a:p>
            <a:pPr eaLnBrk="1" hangingPunct="1"/>
            <a:endParaRPr lang="en-GB"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ln/>
        </p:spPr>
      </p:sp>
      <p:sp>
        <p:nvSpPr>
          <p:cNvPr id="30723" name="Notes Placeholder 2"/>
          <p:cNvSpPr>
            <a:spLocks noGrp="1"/>
          </p:cNvSpPr>
          <p:nvPr>
            <p:ph type="body" idx="1"/>
          </p:nvPr>
        </p:nvSpPr>
        <p:spPr>
          <a:noFill/>
          <a:ln/>
        </p:spPr>
        <p:txBody>
          <a:bodyPr/>
          <a:lstStyle/>
          <a:p>
            <a:pPr eaLnBrk="1" hangingPunct="1"/>
            <a:endParaRPr lang="en-US" smtClean="0"/>
          </a:p>
        </p:txBody>
      </p:sp>
      <p:sp>
        <p:nvSpPr>
          <p:cNvPr id="30724"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24C33C78-7029-4327-81AD-5FC5CD483840}" type="slidenum">
              <a:rPr lang="en-US" sz="1200">
                <a:solidFill>
                  <a:schemeClr val="tx1"/>
                </a:solidFill>
                <a:latin typeface="Arial" charset="0"/>
              </a:rPr>
              <a:pPr algn="r"/>
              <a:t>10</a:t>
            </a:fld>
            <a:endParaRPr lang="en-US" sz="1200">
              <a:solidFill>
                <a:schemeClr val="tx1"/>
              </a:solidFill>
              <a:latin typeface="Arial"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a:ln/>
        </p:spPr>
      </p:sp>
      <p:sp>
        <p:nvSpPr>
          <p:cNvPr id="31747" name="Notes Placeholder 2"/>
          <p:cNvSpPr>
            <a:spLocks noGrp="1"/>
          </p:cNvSpPr>
          <p:nvPr>
            <p:ph type="body" idx="1"/>
          </p:nvPr>
        </p:nvSpPr>
        <p:spPr>
          <a:noFill/>
          <a:ln/>
        </p:spPr>
        <p:txBody>
          <a:bodyPr/>
          <a:lstStyle/>
          <a:p>
            <a:pPr eaLnBrk="1" hangingPunct="1"/>
            <a:endParaRPr lang="en-US" smtClean="0"/>
          </a:p>
        </p:txBody>
      </p:sp>
      <p:sp>
        <p:nvSpPr>
          <p:cNvPr id="31748"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E02A865A-3967-4EC2-AF5A-B0F0B9D2B31A}" type="slidenum">
              <a:rPr lang="en-US" sz="1200">
                <a:solidFill>
                  <a:schemeClr val="tx1"/>
                </a:solidFill>
                <a:latin typeface="Arial" charset="0"/>
              </a:rPr>
              <a:pPr algn="r"/>
              <a:t>11</a:t>
            </a:fld>
            <a:endParaRPr lang="en-US" sz="1200">
              <a:solidFill>
                <a:schemeClr val="tx1"/>
              </a:solidFill>
              <a:latin typeface="Arial"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p>
            <a:fld id="{F9F9B834-BC0E-4346-8B27-03C0A6734324}" type="slidenum">
              <a:rPr lang="en-US" smtClean="0"/>
              <a:pPr/>
              <a:t>12</a:t>
            </a:fld>
            <a:endParaRPr lang="en-US" smtClean="0"/>
          </a:p>
        </p:txBody>
      </p:sp>
      <p:sp>
        <p:nvSpPr>
          <p:cNvPr id="26627" name="Rectangle 2"/>
          <p:cNvSpPr>
            <a:spLocks noGrp="1" noRot="1" noChangeAspect="1" noChangeArrowheads="1" noTextEdit="1"/>
          </p:cNvSpPr>
          <p:nvPr>
            <p:ph type="sldImg"/>
          </p:nvPr>
        </p:nvSpPr>
        <p:spPr>
          <a:xfrm>
            <a:off x="1146175" y="685800"/>
            <a:ext cx="4572000" cy="3429000"/>
          </a:xfrm>
          <a:ln/>
        </p:spPr>
      </p:sp>
      <p:sp>
        <p:nvSpPr>
          <p:cNvPr id="26628" name="Rectangle 3"/>
          <p:cNvSpPr>
            <a:spLocks noGrp="1" noChangeArrowheads="1"/>
          </p:cNvSpPr>
          <p:nvPr>
            <p:ph type="body" idx="1"/>
          </p:nvPr>
        </p:nvSpPr>
        <p:spPr>
          <a:noFill/>
          <a:ln/>
        </p:spPr>
        <p:txBody>
          <a:bodyPr/>
          <a:lstStyle/>
          <a:p>
            <a:pPr eaLnBrk="1" hangingPunct="1"/>
            <a:endParaRPr lang="en-GB"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7BA5165B-3D77-407A-B6A3-2ED0AA8DF70C}" type="slidenum">
              <a:rPr lang="en-US" smtClean="0"/>
              <a:pPr>
                <a:defRPr/>
              </a:pPr>
              <a:t>13</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89247AF-D0CB-4687-8E2F-2F7185EF5E14}" type="slidenum">
              <a:rPr lang="en-US" smtClean="0"/>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89247AF-D0CB-4687-8E2F-2F7185EF5E14}" type="slidenum">
              <a:rPr lang="en-US" smtClean="0"/>
              <a:pPr/>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p>
            <a:fld id="{F9F9B834-BC0E-4346-8B27-03C0A6734324}" type="slidenum">
              <a:rPr lang="en-US" smtClean="0"/>
              <a:pPr/>
              <a:t>16</a:t>
            </a:fld>
            <a:endParaRPr lang="en-US" smtClean="0"/>
          </a:p>
        </p:txBody>
      </p:sp>
      <p:sp>
        <p:nvSpPr>
          <p:cNvPr id="26627" name="Rectangle 2"/>
          <p:cNvSpPr>
            <a:spLocks noGrp="1" noRot="1" noChangeAspect="1" noChangeArrowheads="1" noTextEdit="1"/>
          </p:cNvSpPr>
          <p:nvPr>
            <p:ph type="sldImg"/>
          </p:nvPr>
        </p:nvSpPr>
        <p:spPr>
          <a:xfrm>
            <a:off x="1146175" y="685800"/>
            <a:ext cx="4572000" cy="3429000"/>
          </a:xfrm>
          <a:ln/>
        </p:spPr>
      </p:sp>
      <p:sp>
        <p:nvSpPr>
          <p:cNvPr id="26628" name="Rectangle 3"/>
          <p:cNvSpPr>
            <a:spLocks noGrp="1" noChangeArrowheads="1"/>
          </p:cNvSpPr>
          <p:nvPr>
            <p:ph type="body" idx="1"/>
          </p:nvPr>
        </p:nvSpPr>
        <p:spPr>
          <a:noFill/>
          <a:ln/>
        </p:spPr>
        <p:txBody>
          <a:bodyPr/>
          <a:lstStyle/>
          <a:p>
            <a:pPr eaLnBrk="1" hangingPunct="1"/>
            <a:endParaRPr lang="en-GB"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a:ln/>
        </p:spPr>
      </p:sp>
      <p:sp>
        <p:nvSpPr>
          <p:cNvPr id="32771" name="Notes Placeholder 2"/>
          <p:cNvSpPr>
            <a:spLocks noGrp="1"/>
          </p:cNvSpPr>
          <p:nvPr>
            <p:ph type="body" idx="1"/>
          </p:nvPr>
        </p:nvSpPr>
        <p:spPr>
          <a:noFill/>
          <a:ln/>
        </p:spPr>
        <p:txBody>
          <a:bodyPr/>
          <a:lstStyle/>
          <a:p>
            <a:pPr eaLnBrk="1" hangingPunct="1"/>
            <a:endParaRPr lang="en-US" smtClean="0"/>
          </a:p>
        </p:txBody>
      </p:sp>
      <p:sp>
        <p:nvSpPr>
          <p:cNvPr id="32772"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86068762-AB60-49E2-ABA5-5ED652DE3056}" type="slidenum">
              <a:rPr lang="en-US" sz="1200">
                <a:solidFill>
                  <a:schemeClr val="tx1"/>
                </a:solidFill>
                <a:latin typeface="Arial" charset="0"/>
              </a:rPr>
              <a:pPr algn="r"/>
              <a:t>29</a:t>
            </a:fld>
            <a:endParaRPr lang="en-US" sz="1200">
              <a:solidFill>
                <a:schemeClr val="tx1"/>
              </a:solidFill>
              <a:latin typeface="Arial"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p>
            <a:fld id="{FBD84822-4743-493A-9D41-1A9757F5F403}" type="slidenum">
              <a:rPr lang="en-US" smtClean="0"/>
              <a:pPr/>
              <a:t>30</a:t>
            </a:fld>
            <a:endParaRPr lang="en-US" smtClean="0"/>
          </a:p>
        </p:txBody>
      </p:sp>
      <p:sp>
        <p:nvSpPr>
          <p:cNvPr id="37891" name="Rectangle 2"/>
          <p:cNvSpPr>
            <a:spLocks noGrp="1" noRot="1" noChangeAspect="1" noChangeArrowheads="1" noTextEdit="1"/>
          </p:cNvSpPr>
          <p:nvPr>
            <p:ph type="sldImg"/>
          </p:nvPr>
        </p:nvSpPr>
        <p:spPr>
          <a:xfrm>
            <a:off x="1101725" y="665163"/>
            <a:ext cx="4618038" cy="3463925"/>
          </a:xfrm>
          <a:ln/>
        </p:spPr>
      </p:sp>
      <p:sp>
        <p:nvSpPr>
          <p:cNvPr id="37892" name="Rectangle 3"/>
          <p:cNvSpPr>
            <a:spLocks noGrp="1" noChangeArrowheads="1"/>
          </p:cNvSpPr>
          <p:nvPr>
            <p:ph type="body" idx="1"/>
          </p:nvPr>
        </p:nvSpPr>
        <p:spPr>
          <a:xfrm>
            <a:off x="889000" y="4351338"/>
            <a:ext cx="5041900" cy="4130675"/>
          </a:xfrm>
          <a:noFill/>
          <a:ln/>
        </p:spPr>
        <p:txBody>
          <a:bodyPr/>
          <a:lstStyle/>
          <a:p>
            <a:pPr eaLnBrk="1" hangingPunct="1"/>
            <a:endParaRPr lang="en-GB"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p:cNvSpPr>
            <a:spLocks noGrp="1" noRot="1" noChangeAspect="1" noTextEdit="1"/>
          </p:cNvSpPr>
          <p:nvPr>
            <p:ph type="sldImg"/>
          </p:nvPr>
        </p:nvSpPr>
        <p:spPr>
          <a:ln/>
        </p:spPr>
      </p:sp>
      <p:sp>
        <p:nvSpPr>
          <p:cNvPr id="22531" name="Notes Placeholder 2"/>
          <p:cNvSpPr>
            <a:spLocks noGrp="1"/>
          </p:cNvSpPr>
          <p:nvPr>
            <p:ph type="body" idx="1"/>
          </p:nvPr>
        </p:nvSpPr>
        <p:spPr>
          <a:noFill/>
          <a:ln/>
        </p:spPr>
        <p:txBody>
          <a:bodyPr/>
          <a:lstStyle/>
          <a:p>
            <a:pPr eaLnBrk="1" hangingPunct="1"/>
            <a:endParaRPr lang="en-US" smtClean="0"/>
          </a:p>
        </p:txBody>
      </p:sp>
      <p:sp>
        <p:nvSpPr>
          <p:cNvPr id="22532"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51E039FA-B3B5-4258-8D08-C3A2A912EDDA}" type="slidenum">
              <a:rPr lang="en-US" sz="1200">
                <a:solidFill>
                  <a:schemeClr val="tx1"/>
                </a:solidFill>
                <a:latin typeface="Arial" charset="0"/>
              </a:rPr>
              <a:pPr algn="r"/>
              <a:t>2</a:t>
            </a:fld>
            <a:endParaRPr lang="en-US" sz="1200">
              <a:solidFill>
                <a:schemeClr val="tx1"/>
              </a:solidFill>
              <a:latin typeface="Arial"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p>
            <a:fld id="{F9F9B834-BC0E-4346-8B27-03C0A6734324}" type="slidenum">
              <a:rPr lang="en-US" smtClean="0"/>
              <a:pPr/>
              <a:t>3</a:t>
            </a:fld>
            <a:endParaRPr lang="en-US" smtClean="0"/>
          </a:p>
        </p:txBody>
      </p:sp>
      <p:sp>
        <p:nvSpPr>
          <p:cNvPr id="26627" name="Rectangle 2"/>
          <p:cNvSpPr>
            <a:spLocks noGrp="1" noRot="1" noChangeAspect="1" noChangeArrowheads="1" noTextEdit="1"/>
          </p:cNvSpPr>
          <p:nvPr>
            <p:ph type="sldImg"/>
          </p:nvPr>
        </p:nvSpPr>
        <p:spPr>
          <a:xfrm>
            <a:off x="1146175" y="685800"/>
            <a:ext cx="4572000" cy="3429000"/>
          </a:xfrm>
          <a:ln/>
        </p:spPr>
      </p:sp>
      <p:sp>
        <p:nvSpPr>
          <p:cNvPr id="26628" name="Rectangle 3"/>
          <p:cNvSpPr>
            <a:spLocks noGrp="1" noChangeArrowheads="1"/>
          </p:cNvSpPr>
          <p:nvPr>
            <p:ph type="body" idx="1"/>
          </p:nvPr>
        </p:nvSpPr>
        <p:spPr>
          <a:noFill/>
          <a:ln/>
        </p:spPr>
        <p:txBody>
          <a:bodyPr/>
          <a:lstStyle/>
          <a:p>
            <a:pPr eaLnBrk="1" hangingPunct="1"/>
            <a:endParaRPr lang="en-GB"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a:ln/>
        </p:spPr>
      </p:sp>
      <p:sp>
        <p:nvSpPr>
          <p:cNvPr id="24579" name="Notes Placeholder 2"/>
          <p:cNvSpPr>
            <a:spLocks noGrp="1"/>
          </p:cNvSpPr>
          <p:nvPr>
            <p:ph type="body" idx="1"/>
          </p:nvPr>
        </p:nvSpPr>
        <p:spPr>
          <a:noFill/>
          <a:ln/>
        </p:spPr>
        <p:txBody>
          <a:bodyPr/>
          <a:lstStyle/>
          <a:p>
            <a:pPr eaLnBrk="1" hangingPunct="1"/>
            <a:endParaRPr lang="en-US" smtClean="0"/>
          </a:p>
        </p:txBody>
      </p:sp>
      <p:sp>
        <p:nvSpPr>
          <p:cNvPr id="24580" name="Slide Number Placeholder 3"/>
          <p:cNvSpPr>
            <a:spLocks noGrp="1"/>
          </p:cNvSpPr>
          <p:nvPr>
            <p:ph type="sldNum" sz="quarter" idx="5"/>
          </p:nvPr>
        </p:nvSpPr>
        <p:spPr>
          <a:noFill/>
        </p:spPr>
        <p:txBody>
          <a:bodyPr/>
          <a:lstStyle/>
          <a:p>
            <a:fld id="{DBA5EF0A-41B7-40E5-9597-B01E06ED8310}" type="slidenum">
              <a:rPr lang="en-US" smtClean="0"/>
              <a:pPr/>
              <a:t>4</a:t>
            </a:fld>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a:ln/>
        </p:spPr>
      </p:sp>
      <p:sp>
        <p:nvSpPr>
          <p:cNvPr id="25603" name="Notes Placeholder 2"/>
          <p:cNvSpPr>
            <a:spLocks noGrp="1"/>
          </p:cNvSpPr>
          <p:nvPr>
            <p:ph type="body" idx="1"/>
          </p:nvPr>
        </p:nvSpPr>
        <p:spPr>
          <a:noFill/>
          <a:ln/>
        </p:spPr>
        <p:txBody>
          <a:bodyPr/>
          <a:lstStyle/>
          <a:p>
            <a:pPr eaLnBrk="1" hangingPunct="1"/>
            <a:endParaRPr lang="en-US" smtClean="0"/>
          </a:p>
        </p:txBody>
      </p:sp>
      <p:sp>
        <p:nvSpPr>
          <p:cNvPr id="25604"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9AFA523E-347E-419F-9842-610489FFDF97}" type="slidenum">
              <a:rPr lang="en-US" sz="1200">
                <a:solidFill>
                  <a:schemeClr val="tx1"/>
                </a:solidFill>
                <a:latin typeface="Arial" charset="0"/>
              </a:rPr>
              <a:pPr algn="r"/>
              <a:t>5</a:t>
            </a:fld>
            <a:endParaRPr lang="en-US" sz="1200">
              <a:solidFill>
                <a:schemeClr val="tx1"/>
              </a:solidFill>
              <a:latin typeface="Arial"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a:ln/>
        </p:spPr>
      </p:sp>
      <p:sp>
        <p:nvSpPr>
          <p:cNvPr id="26627" name="Notes Placeholder 2"/>
          <p:cNvSpPr>
            <a:spLocks noGrp="1"/>
          </p:cNvSpPr>
          <p:nvPr>
            <p:ph type="body" idx="1"/>
          </p:nvPr>
        </p:nvSpPr>
        <p:spPr>
          <a:noFill/>
          <a:ln/>
        </p:spPr>
        <p:txBody>
          <a:bodyPr/>
          <a:lstStyle/>
          <a:p>
            <a:pPr eaLnBrk="1" hangingPunct="1"/>
            <a:endParaRPr lang="en-US" smtClean="0"/>
          </a:p>
        </p:txBody>
      </p:sp>
      <p:sp>
        <p:nvSpPr>
          <p:cNvPr id="26628"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ED478E85-813F-4CF8-A37C-8DE0F92EF8BB}" type="slidenum">
              <a:rPr lang="en-US" sz="1200">
                <a:solidFill>
                  <a:schemeClr val="tx1"/>
                </a:solidFill>
                <a:latin typeface="Arial" charset="0"/>
              </a:rPr>
              <a:pPr algn="r"/>
              <a:t>6</a:t>
            </a:fld>
            <a:endParaRPr lang="en-US" sz="1200">
              <a:solidFill>
                <a:schemeClr val="tx1"/>
              </a:solidFill>
              <a:latin typeface="Arial"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noTextEdit="1"/>
          </p:cNvSpPr>
          <p:nvPr>
            <p:ph type="sldImg"/>
          </p:nvPr>
        </p:nvSpPr>
        <p:spPr>
          <a:ln/>
        </p:spPr>
      </p:sp>
      <p:sp>
        <p:nvSpPr>
          <p:cNvPr id="27651" name="Notes Placeholder 2"/>
          <p:cNvSpPr>
            <a:spLocks noGrp="1"/>
          </p:cNvSpPr>
          <p:nvPr>
            <p:ph type="body" idx="1"/>
          </p:nvPr>
        </p:nvSpPr>
        <p:spPr>
          <a:noFill/>
          <a:ln/>
        </p:spPr>
        <p:txBody>
          <a:bodyPr/>
          <a:lstStyle/>
          <a:p>
            <a:pPr eaLnBrk="1" hangingPunct="1"/>
            <a:endParaRPr lang="en-US" smtClean="0"/>
          </a:p>
        </p:txBody>
      </p:sp>
      <p:sp>
        <p:nvSpPr>
          <p:cNvPr id="27652"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F4BBF53F-34F9-457F-97A2-A5060C0FA834}" type="slidenum">
              <a:rPr lang="en-US" sz="1200">
                <a:solidFill>
                  <a:schemeClr val="tx1"/>
                </a:solidFill>
                <a:latin typeface="Arial" charset="0"/>
              </a:rPr>
              <a:pPr algn="r"/>
              <a:t>7</a:t>
            </a:fld>
            <a:endParaRPr lang="en-US" sz="1200">
              <a:solidFill>
                <a:schemeClr val="tx1"/>
              </a:solidFill>
              <a:latin typeface="Arial"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a:ln/>
        </p:spPr>
      </p:sp>
      <p:sp>
        <p:nvSpPr>
          <p:cNvPr id="28675" name="Notes Placeholder 2"/>
          <p:cNvSpPr>
            <a:spLocks noGrp="1"/>
          </p:cNvSpPr>
          <p:nvPr>
            <p:ph type="body" idx="1"/>
          </p:nvPr>
        </p:nvSpPr>
        <p:spPr>
          <a:noFill/>
          <a:ln/>
        </p:spPr>
        <p:txBody>
          <a:bodyPr/>
          <a:lstStyle/>
          <a:p>
            <a:pPr eaLnBrk="1" hangingPunct="1"/>
            <a:endParaRPr lang="en-US" smtClean="0"/>
          </a:p>
        </p:txBody>
      </p:sp>
      <p:sp>
        <p:nvSpPr>
          <p:cNvPr id="28676"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2C71C464-3C31-4036-B8C4-CDBE83EA556B}" type="slidenum">
              <a:rPr lang="en-US" sz="1200">
                <a:solidFill>
                  <a:schemeClr val="tx1"/>
                </a:solidFill>
                <a:latin typeface="Arial" charset="0"/>
              </a:rPr>
              <a:pPr algn="r"/>
              <a:t>8</a:t>
            </a:fld>
            <a:endParaRPr lang="en-US" sz="1200">
              <a:solidFill>
                <a:schemeClr val="tx1"/>
              </a:solidFill>
              <a:latin typeface="Arial"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a:ln/>
        </p:spPr>
      </p:sp>
      <p:sp>
        <p:nvSpPr>
          <p:cNvPr id="29699" name="Notes Placeholder 2"/>
          <p:cNvSpPr>
            <a:spLocks noGrp="1"/>
          </p:cNvSpPr>
          <p:nvPr>
            <p:ph type="body" idx="1"/>
          </p:nvPr>
        </p:nvSpPr>
        <p:spPr>
          <a:noFill/>
          <a:ln/>
        </p:spPr>
        <p:txBody>
          <a:bodyPr/>
          <a:lstStyle/>
          <a:p>
            <a:pPr eaLnBrk="1" hangingPunct="1"/>
            <a:endParaRPr lang="en-US" smtClean="0"/>
          </a:p>
        </p:txBody>
      </p:sp>
      <p:sp>
        <p:nvSpPr>
          <p:cNvPr id="29700"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7F411155-5012-44E3-B546-70AF786D2F4E}" type="slidenum">
              <a:rPr lang="en-US" sz="1200">
                <a:solidFill>
                  <a:schemeClr val="tx1"/>
                </a:solidFill>
                <a:latin typeface="Arial" charset="0"/>
              </a:rPr>
              <a:pPr algn="r"/>
              <a:t>9</a:t>
            </a:fld>
            <a:endParaRPr lang="en-US" sz="1200">
              <a:solidFill>
                <a:schemeClr val="tx1"/>
              </a:solidFill>
              <a:latin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wm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2" name="Picture 12" descr="footer small banner.jpg"/>
          <p:cNvPicPr>
            <a:picLocks noChangeAspect="1"/>
          </p:cNvPicPr>
          <p:nvPr userDrawn="1"/>
        </p:nvPicPr>
        <p:blipFill>
          <a:blip r:embed="rId2" cstate="print"/>
          <a:srcRect/>
          <a:stretch>
            <a:fillRect/>
          </a:stretch>
        </p:blipFill>
        <p:spPr bwMode="auto">
          <a:xfrm>
            <a:off x="0" y="6613525"/>
            <a:ext cx="9144000" cy="254000"/>
          </a:xfrm>
          <a:prstGeom prst="rect">
            <a:avLst/>
          </a:prstGeom>
          <a:noFill/>
          <a:ln w="9525">
            <a:noFill/>
            <a:miter lim="800000"/>
            <a:headEnd/>
            <a:tailEnd/>
          </a:ln>
        </p:spPr>
      </p:pic>
      <p:pic>
        <p:nvPicPr>
          <p:cNvPr id="3" name="Picture 13" descr="logo.wmf"/>
          <p:cNvPicPr>
            <a:picLocks noChangeAspect="1"/>
          </p:cNvPicPr>
          <p:nvPr userDrawn="1"/>
        </p:nvPicPr>
        <p:blipFill>
          <a:blip r:embed="rId3" cstate="print"/>
          <a:srcRect/>
          <a:stretch>
            <a:fillRect/>
          </a:stretch>
        </p:blipFill>
        <p:spPr bwMode="auto">
          <a:xfrm>
            <a:off x="7496175" y="6053138"/>
            <a:ext cx="1419225" cy="484187"/>
          </a:xfrm>
          <a:prstGeom prst="rect">
            <a:avLst/>
          </a:prstGeom>
          <a:noFill/>
          <a:ln w="9525">
            <a:noFill/>
            <a:miter lim="800000"/>
            <a:headEnd/>
            <a:tailEnd/>
          </a:ln>
        </p:spPr>
      </p:pic>
      <p:pic>
        <p:nvPicPr>
          <p:cNvPr id="4" name="Picture 14" descr="main banner.wmf"/>
          <p:cNvPicPr>
            <a:picLocks noChangeAspect="1"/>
          </p:cNvPicPr>
          <p:nvPr userDrawn="1"/>
        </p:nvPicPr>
        <p:blipFill>
          <a:blip r:embed="rId4" cstate="print"/>
          <a:srcRect/>
          <a:stretch>
            <a:fillRect/>
          </a:stretch>
        </p:blipFill>
        <p:spPr bwMode="auto">
          <a:xfrm>
            <a:off x="-373063" y="-860425"/>
            <a:ext cx="9928226" cy="3195638"/>
          </a:xfrm>
          <a:prstGeom prst="rect">
            <a:avLst/>
          </a:prstGeom>
          <a:noFill/>
          <a:ln w="9525">
            <a:noFill/>
            <a:miter lim="800000"/>
            <a:headEnd/>
            <a:tailEnd/>
          </a:ln>
        </p:spPr>
      </p:pic>
      <p:sp>
        <p:nvSpPr>
          <p:cNvPr id="5" name="TextBox 4"/>
          <p:cNvSpPr txBox="1"/>
          <p:nvPr userDrawn="1"/>
        </p:nvSpPr>
        <p:spPr>
          <a:xfrm>
            <a:off x="276225" y="6038850"/>
            <a:ext cx="6753225" cy="554038"/>
          </a:xfrm>
          <a:prstGeom prst="rect">
            <a:avLst/>
          </a:prstGeom>
          <a:noFill/>
        </p:spPr>
        <p:txBody>
          <a:bodyPr>
            <a:spAutoFit/>
          </a:bodyPr>
          <a:lstStyle/>
          <a:p>
            <a:pPr>
              <a:defRPr/>
            </a:pPr>
            <a:r>
              <a:rPr lang="en-US" sz="750" i="0" dirty="0">
                <a:solidFill>
                  <a:schemeClr val="tx1"/>
                </a:solidFill>
                <a:latin typeface="Calibri" pitchFamily="34" charset="0"/>
              </a:rPr>
              <a:t>The entire contents of this document are subject to copyright with all rights reserved. All copyrightable text and graphics, the selection, arrangement and presentation of all information and the overall design of the document are the sole and exclusive property of </a:t>
            </a:r>
            <a:r>
              <a:rPr lang="en-US" sz="750" i="0" dirty="0" err="1">
                <a:solidFill>
                  <a:schemeClr val="tx1"/>
                </a:solidFill>
                <a:latin typeface="Calibri" pitchFamily="34" charset="0"/>
              </a:rPr>
              <a:t>Virtusa</a:t>
            </a:r>
            <a:r>
              <a:rPr lang="en-US" sz="750" i="0" dirty="0">
                <a:solidFill>
                  <a:schemeClr val="tx1"/>
                </a:solidFill>
                <a:latin typeface="Calibri" pitchFamily="34" charset="0"/>
              </a:rPr>
              <a:t>.</a:t>
            </a:r>
          </a:p>
          <a:p>
            <a:pPr>
              <a:defRPr/>
            </a:pPr>
            <a:r>
              <a:rPr lang="en-US" sz="750" i="0" dirty="0">
                <a:solidFill>
                  <a:schemeClr val="tx1"/>
                </a:solidFill>
                <a:latin typeface="Calibri" pitchFamily="34" charset="0"/>
              </a:rPr>
              <a:t> </a:t>
            </a:r>
          </a:p>
          <a:p>
            <a:pPr>
              <a:defRPr/>
            </a:pPr>
            <a:r>
              <a:rPr lang="en-US" sz="750" i="0" dirty="0">
                <a:solidFill>
                  <a:schemeClr val="tx1"/>
                </a:solidFill>
                <a:latin typeface="Calibri" pitchFamily="34" charset="0"/>
              </a:rPr>
              <a:t>Copyright © 2010 </a:t>
            </a:r>
            <a:r>
              <a:rPr lang="en-US" sz="750" i="0" dirty="0" err="1">
                <a:solidFill>
                  <a:schemeClr val="tx1"/>
                </a:solidFill>
                <a:latin typeface="Calibri" pitchFamily="34" charset="0"/>
              </a:rPr>
              <a:t>Virtusa</a:t>
            </a:r>
            <a:r>
              <a:rPr lang="en-US" sz="750" i="0" dirty="0">
                <a:solidFill>
                  <a:schemeClr val="tx1"/>
                </a:solidFill>
                <a:latin typeface="Calibri" pitchFamily="34" charset="0"/>
              </a:rPr>
              <a:t> Corporation. All rights reserved</a:t>
            </a:r>
          </a:p>
        </p:txBody>
      </p:sp>
      <p:sp>
        <p:nvSpPr>
          <p:cNvPr id="6" name="Rectangle 5"/>
          <p:cNvSpPr>
            <a:spLocks noChangeArrowheads="1"/>
          </p:cNvSpPr>
          <p:nvPr userDrawn="1"/>
        </p:nvSpPr>
        <p:spPr bwMode="gray">
          <a:xfrm>
            <a:off x="381000" y="5248275"/>
            <a:ext cx="2343150" cy="809625"/>
          </a:xfrm>
          <a:prstGeom prst="rect">
            <a:avLst/>
          </a:prstGeom>
          <a:noFill/>
          <a:ln w="9525">
            <a:noFill/>
            <a:miter lim="800000"/>
            <a:headEnd/>
            <a:tailEnd/>
          </a:ln>
        </p:spPr>
        <p:txBody>
          <a:bodyPr lIns="0" tIns="0" rIns="0" bIns="0"/>
          <a:lstStyle/>
          <a:p>
            <a:pPr algn="just">
              <a:defRPr/>
            </a:pPr>
            <a:r>
              <a:rPr lang="en-US" sz="900" i="0" dirty="0">
                <a:solidFill>
                  <a:srgbClr val="11282D"/>
                </a:solidFill>
                <a:latin typeface="Calibri" pitchFamily="34" charset="0"/>
              </a:rPr>
              <a:t>For more information, please contact:</a:t>
            </a:r>
          </a:p>
          <a:p>
            <a:pPr algn="just">
              <a:defRPr/>
            </a:pPr>
            <a:r>
              <a:rPr lang="en-US" sz="900" dirty="0" smtClean="0">
                <a:solidFill>
                  <a:schemeClr val="accent1"/>
                </a:solidFill>
                <a:latin typeface="Calibri" pitchFamily="34" charset="0"/>
              </a:rPr>
              <a:t>fashraff@virtusa.com </a:t>
            </a:r>
            <a:endParaRPr lang="en-US" sz="900" dirty="0">
              <a:solidFill>
                <a:schemeClr val="accent1"/>
              </a:solidFill>
              <a:latin typeface="Calibri" pitchFamily="34" charset="0"/>
            </a:endParaRPr>
          </a:p>
          <a:p>
            <a:pPr algn="just">
              <a:defRPr/>
            </a:pPr>
            <a:endParaRPr lang="en-US" sz="800" i="0" dirty="0">
              <a:solidFill>
                <a:schemeClr val="tx1"/>
              </a:solidFill>
              <a:latin typeface="Calibri" pitchFamily="34" charset="0"/>
            </a:endParaRPr>
          </a:p>
          <a:p>
            <a:pPr algn="just">
              <a:defRPr/>
            </a:pPr>
            <a:r>
              <a:rPr lang="en-US" sz="800" i="0" dirty="0" smtClean="0">
                <a:solidFill>
                  <a:schemeClr val="tx1"/>
                </a:solidFill>
                <a:latin typeface="Calibri" pitchFamily="34" charset="0"/>
              </a:rPr>
              <a:t>752,</a:t>
            </a:r>
            <a:r>
              <a:rPr lang="en-US" sz="800" i="0" baseline="0" dirty="0" smtClean="0">
                <a:solidFill>
                  <a:schemeClr val="tx1"/>
                </a:solidFill>
                <a:latin typeface="Calibri" pitchFamily="34" charset="0"/>
              </a:rPr>
              <a:t> Dr.</a:t>
            </a:r>
            <a:r>
              <a:rPr lang="en-US" sz="800" i="0" dirty="0" smtClean="0">
                <a:solidFill>
                  <a:schemeClr val="tx1"/>
                </a:solidFill>
                <a:latin typeface="Calibri" pitchFamily="34" charset="0"/>
              </a:rPr>
              <a:t> </a:t>
            </a:r>
            <a:r>
              <a:rPr lang="en-US" sz="800" i="0" dirty="0" err="1" smtClean="0">
                <a:solidFill>
                  <a:schemeClr val="tx1"/>
                </a:solidFill>
                <a:latin typeface="Calibri" pitchFamily="34" charset="0"/>
              </a:rPr>
              <a:t>Danister</a:t>
            </a:r>
            <a:r>
              <a:rPr lang="en-US" sz="800" i="0" dirty="0" smtClean="0">
                <a:solidFill>
                  <a:schemeClr val="tx1"/>
                </a:solidFill>
                <a:latin typeface="Calibri" pitchFamily="34" charset="0"/>
              </a:rPr>
              <a:t> De Silva</a:t>
            </a:r>
            <a:r>
              <a:rPr lang="en-US" sz="800" i="0" baseline="0" dirty="0" smtClean="0">
                <a:solidFill>
                  <a:schemeClr val="tx1"/>
                </a:solidFill>
                <a:latin typeface="Calibri" pitchFamily="34" charset="0"/>
              </a:rPr>
              <a:t> Mawatha</a:t>
            </a:r>
            <a:endParaRPr lang="en-US" sz="800" i="0" dirty="0">
              <a:solidFill>
                <a:schemeClr val="tx1"/>
              </a:solidFill>
              <a:latin typeface="Calibri" pitchFamily="34" charset="0"/>
            </a:endParaRPr>
          </a:p>
          <a:p>
            <a:pPr algn="just">
              <a:defRPr/>
            </a:pPr>
            <a:r>
              <a:rPr lang="en-US" sz="800" i="0" dirty="0" smtClean="0">
                <a:solidFill>
                  <a:schemeClr val="tx1"/>
                </a:solidFill>
                <a:latin typeface="Calibri" pitchFamily="34" charset="0"/>
              </a:rPr>
              <a:t>Sri Lanka</a:t>
            </a:r>
            <a:endParaRPr lang="en-US" sz="800" i="0" dirty="0">
              <a:solidFill>
                <a:schemeClr val="tx1"/>
              </a:solidFill>
              <a:latin typeface="Calibri" pitchFamily="34" charset="0"/>
            </a:endParaRPr>
          </a:p>
          <a:p>
            <a:pPr algn="just">
              <a:defRPr/>
            </a:pPr>
            <a:r>
              <a:rPr lang="en-US" sz="800" i="0" dirty="0">
                <a:solidFill>
                  <a:schemeClr val="tx1"/>
                </a:solidFill>
                <a:latin typeface="Calibri" pitchFamily="34" charset="0"/>
              </a:rPr>
              <a:t>Phone: </a:t>
            </a:r>
            <a:r>
              <a:rPr lang="en-US" sz="800" i="0" dirty="0" smtClean="0">
                <a:solidFill>
                  <a:schemeClr val="tx1"/>
                </a:solidFill>
                <a:latin typeface="Calibri" pitchFamily="34" charset="0"/>
              </a:rPr>
              <a:t>011</a:t>
            </a:r>
            <a:r>
              <a:rPr lang="en-US" sz="800" i="0" baseline="0" dirty="0" smtClean="0">
                <a:solidFill>
                  <a:schemeClr val="tx1"/>
                </a:solidFill>
                <a:latin typeface="Calibri" pitchFamily="34" charset="0"/>
              </a:rPr>
              <a:t> 460 5500</a:t>
            </a:r>
            <a:r>
              <a:rPr lang="en-US" sz="800" i="0" dirty="0" smtClean="0">
                <a:solidFill>
                  <a:schemeClr val="tx1"/>
                </a:solidFill>
                <a:latin typeface="Calibri" pitchFamily="34" charset="0"/>
              </a:rPr>
              <a:t> </a:t>
            </a:r>
            <a:r>
              <a:rPr lang="en-US" sz="800" i="0" dirty="0">
                <a:solidFill>
                  <a:schemeClr val="tx1"/>
                </a:solidFill>
                <a:latin typeface="Calibri" pitchFamily="34" charset="0"/>
              </a:rPr>
              <a:t>Fax: </a:t>
            </a:r>
            <a:r>
              <a:rPr lang="en-US" sz="800" i="0" dirty="0" smtClean="0">
                <a:solidFill>
                  <a:schemeClr val="tx1"/>
                </a:solidFill>
                <a:latin typeface="Calibri" pitchFamily="34" charset="0"/>
              </a:rPr>
              <a:t>011 470 2199</a:t>
            </a:r>
            <a:endParaRPr lang="en-US" sz="800" i="0" dirty="0">
              <a:solidFill>
                <a:schemeClr val="tx1"/>
              </a:solidFill>
              <a:latin typeface="Calibri" pitchFamily="34" charset="0"/>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295275" y="1176338"/>
            <a:ext cx="8562975" cy="183682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3.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jpeg"/><Relationship Id="rId5" Type="http://schemas.openxmlformats.org/officeDocument/2006/relationships/image" Target="../media/image1.wmf"/><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5122" name="Group 12"/>
          <p:cNvGrpSpPr>
            <a:grpSpLocks/>
          </p:cNvGrpSpPr>
          <p:nvPr userDrawn="1"/>
        </p:nvGrpSpPr>
        <p:grpSpPr bwMode="auto">
          <a:xfrm>
            <a:off x="7970838" y="6267450"/>
            <a:ext cx="992187" cy="342900"/>
            <a:chOff x="5000625" y="4319772"/>
            <a:chExt cx="1419009" cy="490353"/>
          </a:xfrm>
        </p:grpSpPr>
        <p:pic>
          <p:nvPicPr>
            <p:cNvPr id="5129" name="Picture 10" descr="logo.wmf"/>
            <p:cNvPicPr>
              <a:picLocks noChangeAspect="1"/>
            </p:cNvPicPr>
            <p:nvPr userDrawn="1"/>
          </p:nvPicPr>
          <p:blipFill>
            <a:blip r:embed="rId5" cstate="print"/>
            <a:srcRect/>
            <a:stretch>
              <a:fillRect/>
            </a:stretch>
          </p:blipFill>
          <p:spPr bwMode="auto">
            <a:xfrm>
              <a:off x="5000625" y="4319772"/>
              <a:ext cx="1419009" cy="484003"/>
            </a:xfrm>
            <a:prstGeom prst="rect">
              <a:avLst/>
            </a:prstGeom>
            <a:noFill/>
            <a:ln w="9525">
              <a:noFill/>
              <a:miter lim="800000"/>
              <a:headEnd/>
              <a:tailEnd/>
            </a:ln>
          </p:spPr>
        </p:pic>
        <p:sp>
          <p:nvSpPr>
            <p:cNvPr id="12" name="Rectangle 11"/>
            <p:cNvSpPr/>
            <p:nvPr userDrawn="1"/>
          </p:nvSpPr>
          <p:spPr bwMode="auto">
            <a:xfrm>
              <a:off x="5018788" y="4685267"/>
              <a:ext cx="1344086" cy="124858"/>
            </a:xfrm>
            <a:prstGeom prst="rect">
              <a:avLst/>
            </a:prstGeom>
            <a:solidFill>
              <a:schemeClr val="bg1"/>
            </a:solidFill>
            <a:ln w="9525" cap="flat" cmpd="sng" algn="ctr">
              <a:noFill/>
              <a:prstDash val="solid"/>
              <a:round/>
              <a:headEnd type="none" w="med" len="med"/>
              <a:tailEnd type="none" w="med" len="med"/>
            </a:ln>
            <a:effectLst/>
          </p:spPr>
          <p:txBody>
            <a:bodyPr wrap="none" anchor="ctr"/>
            <a:lstStyle/>
            <a:p>
              <a:pPr algn="ctr">
                <a:defRPr/>
              </a:pPr>
              <a:endParaRPr lang="en-US"/>
            </a:p>
          </p:txBody>
        </p:sp>
      </p:grpSp>
      <p:pic>
        <p:nvPicPr>
          <p:cNvPr id="5123" name="Picture 19" descr="footer small banner.jpg"/>
          <p:cNvPicPr>
            <a:picLocks noChangeAspect="1"/>
          </p:cNvPicPr>
          <p:nvPr userDrawn="1"/>
        </p:nvPicPr>
        <p:blipFill>
          <a:blip r:embed="rId6" cstate="print"/>
          <a:srcRect/>
          <a:stretch>
            <a:fillRect/>
          </a:stretch>
        </p:blipFill>
        <p:spPr bwMode="auto">
          <a:xfrm>
            <a:off x="0" y="6613525"/>
            <a:ext cx="9144000" cy="254000"/>
          </a:xfrm>
          <a:prstGeom prst="rect">
            <a:avLst/>
          </a:prstGeom>
          <a:noFill/>
          <a:ln w="9525">
            <a:noFill/>
            <a:miter lim="800000"/>
            <a:headEnd/>
            <a:tailEnd/>
          </a:ln>
        </p:spPr>
      </p:pic>
      <p:sp>
        <p:nvSpPr>
          <p:cNvPr id="5124" name="Rectangle 4"/>
          <p:cNvSpPr>
            <a:spLocks noGrp="1" noChangeArrowheads="1"/>
          </p:cNvSpPr>
          <p:nvPr>
            <p:ph type="title"/>
          </p:nvPr>
        </p:nvSpPr>
        <p:spPr bwMode="gray">
          <a:xfrm>
            <a:off x="295275" y="103188"/>
            <a:ext cx="8562975" cy="533400"/>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p>
            <a:pPr lvl="0"/>
            <a:r>
              <a:rPr lang="en-US" smtClean="0"/>
              <a:t>Click to edit Master title style</a:t>
            </a:r>
          </a:p>
        </p:txBody>
      </p:sp>
      <p:sp>
        <p:nvSpPr>
          <p:cNvPr id="5125" name="Rectangle 5"/>
          <p:cNvSpPr>
            <a:spLocks noGrp="1" noChangeArrowheads="1"/>
          </p:cNvSpPr>
          <p:nvPr>
            <p:ph type="body" idx="1"/>
          </p:nvPr>
        </p:nvSpPr>
        <p:spPr bwMode="gray">
          <a:xfrm>
            <a:off x="295275" y="1176338"/>
            <a:ext cx="8562975" cy="1249362"/>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108" name="Text Box 12"/>
          <p:cNvSpPr txBox="1">
            <a:spLocks noChangeArrowheads="1"/>
          </p:cNvSpPr>
          <p:nvPr userDrawn="1"/>
        </p:nvSpPr>
        <p:spPr bwMode="gray">
          <a:xfrm>
            <a:off x="114300" y="6627813"/>
            <a:ext cx="266700" cy="200025"/>
          </a:xfrm>
          <a:prstGeom prst="rect">
            <a:avLst/>
          </a:prstGeom>
          <a:noFill/>
          <a:ln w="9525">
            <a:noFill/>
            <a:miter lim="800000"/>
            <a:headEnd/>
            <a:tailEnd/>
          </a:ln>
        </p:spPr>
        <p:txBody>
          <a:bodyPr lIns="18000" tIns="18000" rIns="18000" bIns="18000" anchor="ctr" anchorCtr="1"/>
          <a:lstStyle/>
          <a:p>
            <a:pPr algn="ctr" eaLnBrk="0" hangingPunct="0">
              <a:spcBef>
                <a:spcPct val="50000"/>
              </a:spcBef>
              <a:defRPr/>
            </a:pPr>
            <a:fld id="{6E2D184F-E278-4B04-8002-351D08488357}" type="slidenum">
              <a:rPr lang="en-US" sz="900" b="1" i="0">
                <a:solidFill>
                  <a:srgbClr val="FFFFFF"/>
                </a:solidFill>
              </a:rPr>
              <a:pPr algn="ctr" eaLnBrk="0" hangingPunct="0">
                <a:spcBef>
                  <a:spcPct val="50000"/>
                </a:spcBef>
                <a:defRPr/>
              </a:pPr>
              <a:t>‹#›</a:t>
            </a:fld>
            <a:endParaRPr lang="en-US" sz="900" b="1" i="0">
              <a:solidFill>
                <a:srgbClr val="FFFFFF"/>
              </a:solidFill>
            </a:endParaRPr>
          </a:p>
        </p:txBody>
      </p:sp>
      <p:sp>
        <p:nvSpPr>
          <p:cNvPr id="4114" name="Text Box 18"/>
          <p:cNvSpPr txBox="1">
            <a:spLocks noChangeArrowheads="1"/>
          </p:cNvSpPr>
          <p:nvPr userDrawn="1"/>
        </p:nvSpPr>
        <p:spPr bwMode="auto">
          <a:xfrm>
            <a:off x="7650163" y="6683375"/>
            <a:ext cx="1362075" cy="107950"/>
          </a:xfrm>
          <a:prstGeom prst="rect">
            <a:avLst/>
          </a:prstGeom>
          <a:noFill/>
          <a:ln w="9525" algn="ctr">
            <a:noFill/>
            <a:miter lim="800000"/>
            <a:headEnd/>
            <a:tailEnd/>
          </a:ln>
          <a:effectLst/>
        </p:spPr>
        <p:txBody>
          <a:bodyPr wrap="none" lIns="0" tIns="0" rIns="0" bIns="0">
            <a:spAutoFit/>
          </a:bodyPr>
          <a:lstStyle/>
          <a:p>
            <a:pPr algn="ctr">
              <a:defRPr/>
            </a:pPr>
            <a:r>
              <a:rPr lang="en-US" sz="700" i="0" dirty="0">
                <a:latin typeface="Calibri" pitchFamily="34" charset="0"/>
              </a:rPr>
              <a:t>© </a:t>
            </a:r>
            <a:r>
              <a:rPr lang="en-US" sz="700" i="0" dirty="0" err="1">
                <a:latin typeface="Calibri" pitchFamily="34" charset="0"/>
              </a:rPr>
              <a:t>Virtusa</a:t>
            </a:r>
            <a:r>
              <a:rPr lang="en-US" sz="700" i="0" dirty="0">
                <a:latin typeface="Calibri" pitchFamily="34" charset="0"/>
              </a:rPr>
              <a:t> Corporation ● Confidential</a:t>
            </a:r>
          </a:p>
        </p:txBody>
      </p:sp>
      <p:pic>
        <p:nvPicPr>
          <p:cNvPr id="5128" name="Picture 9" descr="small band.jpg"/>
          <p:cNvPicPr>
            <a:picLocks noChangeAspect="1"/>
          </p:cNvPicPr>
          <p:nvPr userDrawn="1"/>
        </p:nvPicPr>
        <p:blipFill>
          <a:blip r:embed="rId7" cstate="print"/>
          <a:srcRect/>
          <a:stretch>
            <a:fillRect/>
          </a:stretch>
        </p:blipFill>
        <p:spPr bwMode="auto">
          <a:xfrm>
            <a:off x="0" y="754063"/>
            <a:ext cx="9144000" cy="3492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80" r:id="rId1"/>
    <p:sldLayoutId id="2147483678" r:id="rId2"/>
    <p:sldLayoutId id="2147483679" r:id="rId3"/>
  </p:sldLayoutIdLst>
  <p:txStyles>
    <p:titleStyle>
      <a:lvl1pPr algn="l" rtl="0" eaLnBrk="0" fontAlgn="base" hangingPunct="0">
        <a:spcBef>
          <a:spcPct val="0"/>
        </a:spcBef>
        <a:spcAft>
          <a:spcPct val="0"/>
        </a:spcAft>
        <a:defRPr sz="2800" b="1">
          <a:solidFill>
            <a:srgbClr val="003258"/>
          </a:solidFill>
          <a:latin typeface="Calibri" pitchFamily="34" charset="0"/>
          <a:ea typeface="+mj-ea"/>
          <a:cs typeface="+mj-cs"/>
        </a:defRPr>
      </a:lvl1pPr>
      <a:lvl2pPr algn="l" rtl="0" eaLnBrk="0" fontAlgn="base" hangingPunct="0">
        <a:spcBef>
          <a:spcPct val="0"/>
        </a:spcBef>
        <a:spcAft>
          <a:spcPct val="0"/>
        </a:spcAft>
        <a:defRPr sz="2800" b="1">
          <a:solidFill>
            <a:srgbClr val="003258"/>
          </a:solidFill>
          <a:latin typeface="Calibri" pitchFamily="34" charset="0"/>
        </a:defRPr>
      </a:lvl2pPr>
      <a:lvl3pPr algn="l" rtl="0" eaLnBrk="0" fontAlgn="base" hangingPunct="0">
        <a:spcBef>
          <a:spcPct val="0"/>
        </a:spcBef>
        <a:spcAft>
          <a:spcPct val="0"/>
        </a:spcAft>
        <a:defRPr sz="2800" b="1">
          <a:solidFill>
            <a:srgbClr val="003258"/>
          </a:solidFill>
          <a:latin typeface="Calibri" pitchFamily="34" charset="0"/>
        </a:defRPr>
      </a:lvl3pPr>
      <a:lvl4pPr algn="l" rtl="0" eaLnBrk="0" fontAlgn="base" hangingPunct="0">
        <a:spcBef>
          <a:spcPct val="0"/>
        </a:spcBef>
        <a:spcAft>
          <a:spcPct val="0"/>
        </a:spcAft>
        <a:defRPr sz="2800" b="1">
          <a:solidFill>
            <a:srgbClr val="003258"/>
          </a:solidFill>
          <a:latin typeface="Calibri" pitchFamily="34" charset="0"/>
        </a:defRPr>
      </a:lvl4pPr>
      <a:lvl5pPr algn="l" rtl="0" eaLnBrk="0" fontAlgn="base" hangingPunct="0">
        <a:spcBef>
          <a:spcPct val="0"/>
        </a:spcBef>
        <a:spcAft>
          <a:spcPct val="0"/>
        </a:spcAft>
        <a:defRPr sz="2800" b="1">
          <a:solidFill>
            <a:srgbClr val="003258"/>
          </a:solidFill>
          <a:latin typeface="Calibri" pitchFamily="34" charset="0"/>
        </a:defRPr>
      </a:lvl5pPr>
      <a:lvl6pPr marL="457200" algn="l" rtl="0" fontAlgn="base">
        <a:spcBef>
          <a:spcPct val="0"/>
        </a:spcBef>
        <a:spcAft>
          <a:spcPct val="0"/>
        </a:spcAft>
        <a:defRPr sz="2400" b="1">
          <a:solidFill>
            <a:schemeClr val="tx1"/>
          </a:solidFill>
          <a:latin typeface="Trebuchet MS" pitchFamily="34" charset="0"/>
        </a:defRPr>
      </a:lvl6pPr>
      <a:lvl7pPr marL="914400" algn="l" rtl="0" fontAlgn="base">
        <a:spcBef>
          <a:spcPct val="0"/>
        </a:spcBef>
        <a:spcAft>
          <a:spcPct val="0"/>
        </a:spcAft>
        <a:defRPr sz="2400" b="1">
          <a:solidFill>
            <a:schemeClr val="tx1"/>
          </a:solidFill>
          <a:latin typeface="Trebuchet MS" pitchFamily="34" charset="0"/>
        </a:defRPr>
      </a:lvl7pPr>
      <a:lvl8pPr marL="1371600" algn="l" rtl="0" fontAlgn="base">
        <a:spcBef>
          <a:spcPct val="0"/>
        </a:spcBef>
        <a:spcAft>
          <a:spcPct val="0"/>
        </a:spcAft>
        <a:defRPr sz="2400" b="1">
          <a:solidFill>
            <a:schemeClr val="tx1"/>
          </a:solidFill>
          <a:latin typeface="Trebuchet MS" pitchFamily="34" charset="0"/>
        </a:defRPr>
      </a:lvl8pPr>
      <a:lvl9pPr marL="1828800" algn="l" rtl="0" fontAlgn="base">
        <a:spcBef>
          <a:spcPct val="0"/>
        </a:spcBef>
        <a:spcAft>
          <a:spcPct val="0"/>
        </a:spcAft>
        <a:defRPr sz="2400" b="1">
          <a:solidFill>
            <a:schemeClr val="tx1"/>
          </a:solidFill>
          <a:latin typeface="Trebuchet MS" pitchFamily="34" charset="0"/>
        </a:defRPr>
      </a:lvl9pPr>
    </p:titleStyle>
    <p:bodyStyle>
      <a:lvl1pPr marL="276225" indent="-276225" algn="l" rtl="0" eaLnBrk="0" fontAlgn="base" hangingPunct="0">
        <a:spcBef>
          <a:spcPct val="80000"/>
        </a:spcBef>
        <a:spcAft>
          <a:spcPct val="0"/>
        </a:spcAft>
        <a:buClr>
          <a:srgbClr val="EFAA2D"/>
        </a:buClr>
        <a:buChar char="•"/>
        <a:defRPr sz="2000">
          <a:solidFill>
            <a:srgbClr val="01406B"/>
          </a:solidFill>
          <a:latin typeface="Calibri" pitchFamily="34" charset="0"/>
          <a:ea typeface="+mn-ea"/>
          <a:cs typeface="+mn-cs"/>
        </a:defRPr>
      </a:lvl1pPr>
      <a:lvl2pPr marL="600075" indent="-322263" algn="l" rtl="0" eaLnBrk="0" fontAlgn="base" hangingPunct="0">
        <a:spcBef>
          <a:spcPct val="40000"/>
        </a:spcBef>
        <a:spcAft>
          <a:spcPct val="0"/>
        </a:spcAft>
        <a:buClr>
          <a:srgbClr val="EFAA2D"/>
        </a:buClr>
        <a:buFont typeface="Arial" charset="0"/>
        <a:buChar char="–"/>
        <a:defRPr>
          <a:solidFill>
            <a:srgbClr val="01406B"/>
          </a:solidFill>
          <a:latin typeface="Calibri" pitchFamily="34" charset="0"/>
        </a:defRPr>
      </a:lvl2pPr>
      <a:lvl3pPr marL="933450" indent="-331788" algn="l" rtl="0" eaLnBrk="0" fontAlgn="base" hangingPunct="0">
        <a:spcBef>
          <a:spcPct val="20000"/>
        </a:spcBef>
        <a:spcAft>
          <a:spcPct val="0"/>
        </a:spcAft>
        <a:buClr>
          <a:srgbClr val="EFAA2D"/>
        </a:buClr>
        <a:buChar char="•"/>
        <a:defRPr sz="1600">
          <a:solidFill>
            <a:srgbClr val="01406B"/>
          </a:solidFill>
          <a:latin typeface="Calibri" pitchFamily="34" charset="0"/>
        </a:defRPr>
      </a:lvl3pPr>
      <a:lvl4pPr marL="1209675" indent="-274638" algn="l" rtl="0" eaLnBrk="0" fontAlgn="base" hangingPunct="0">
        <a:spcBef>
          <a:spcPct val="20000"/>
        </a:spcBef>
        <a:spcAft>
          <a:spcPct val="0"/>
        </a:spcAft>
        <a:buClr>
          <a:srgbClr val="EFAA2D"/>
        </a:buClr>
        <a:buFont typeface="Trebuchet MS" pitchFamily="34" charset="0"/>
        <a:buChar char="–"/>
        <a:defRPr sz="1400">
          <a:solidFill>
            <a:srgbClr val="01406B"/>
          </a:solidFill>
          <a:latin typeface="Calibri" pitchFamily="34" charset="0"/>
        </a:defRPr>
      </a:lvl4pPr>
      <a:lvl5pPr marL="2560638" indent="-228600" algn="l" rtl="0" eaLnBrk="0" fontAlgn="base" hangingPunct="0">
        <a:spcBef>
          <a:spcPct val="20000"/>
        </a:spcBef>
        <a:spcAft>
          <a:spcPct val="0"/>
        </a:spcAft>
        <a:buClr>
          <a:srgbClr val="FF9900"/>
        </a:buClr>
        <a:buFont typeface="Trebuchet MS" pitchFamily="34" charset="0"/>
        <a:buChar char="»"/>
        <a:defRPr>
          <a:solidFill>
            <a:srgbClr val="000000"/>
          </a:solidFill>
          <a:latin typeface="+mn-lt"/>
        </a:defRPr>
      </a:lvl5pPr>
      <a:lvl6pPr marL="3017838" indent="-228600" algn="l" rtl="0" fontAlgn="base">
        <a:spcBef>
          <a:spcPct val="20000"/>
        </a:spcBef>
        <a:spcAft>
          <a:spcPct val="0"/>
        </a:spcAft>
        <a:buClr>
          <a:srgbClr val="FF9900"/>
        </a:buClr>
        <a:buFont typeface="Trebuchet MS" pitchFamily="34" charset="0"/>
        <a:buChar char="»"/>
        <a:defRPr>
          <a:solidFill>
            <a:srgbClr val="000000"/>
          </a:solidFill>
          <a:latin typeface="+mn-lt"/>
        </a:defRPr>
      </a:lvl6pPr>
      <a:lvl7pPr marL="3475038" indent="-228600" algn="l" rtl="0" fontAlgn="base">
        <a:spcBef>
          <a:spcPct val="20000"/>
        </a:spcBef>
        <a:spcAft>
          <a:spcPct val="0"/>
        </a:spcAft>
        <a:buClr>
          <a:srgbClr val="FF9900"/>
        </a:buClr>
        <a:buFont typeface="Trebuchet MS" pitchFamily="34" charset="0"/>
        <a:buChar char="»"/>
        <a:defRPr>
          <a:solidFill>
            <a:srgbClr val="000000"/>
          </a:solidFill>
          <a:latin typeface="+mn-lt"/>
        </a:defRPr>
      </a:lvl7pPr>
      <a:lvl8pPr marL="3932238" indent="-228600" algn="l" rtl="0" fontAlgn="base">
        <a:spcBef>
          <a:spcPct val="20000"/>
        </a:spcBef>
        <a:spcAft>
          <a:spcPct val="0"/>
        </a:spcAft>
        <a:buClr>
          <a:srgbClr val="FF9900"/>
        </a:buClr>
        <a:buFont typeface="Trebuchet MS" pitchFamily="34" charset="0"/>
        <a:buChar char="»"/>
        <a:defRPr>
          <a:solidFill>
            <a:srgbClr val="000000"/>
          </a:solidFill>
          <a:latin typeface="+mn-lt"/>
        </a:defRPr>
      </a:lvl8pPr>
      <a:lvl9pPr marL="4389438" indent="-228600" algn="l" rtl="0" fontAlgn="base">
        <a:spcBef>
          <a:spcPct val="20000"/>
        </a:spcBef>
        <a:spcAft>
          <a:spcPct val="0"/>
        </a:spcAft>
        <a:buClr>
          <a:srgbClr val="FF9900"/>
        </a:buClr>
        <a:buFont typeface="Trebuchet MS" pitchFamily="34" charset="0"/>
        <a:buChar char="»"/>
        <a:defRPr>
          <a:solidFill>
            <a:srgbClr val="000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13.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notesSlide" Target="../notesSlides/notesSlide13.xml"/><Relationship Id="rId7" Type="http://schemas.openxmlformats.org/officeDocument/2006/relationships/diagramColors" Target="../diagrams/colors1.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diagramQuickStyle" Target="../diagrams/quickStyle1.xml"/><Relationship Id="rId11" Type="http://schemas.openxmlformats.org/officeDocument/2006/relationships/oleObject" Target="../embeddings/oleObject3.bin"/><Relationship Id="rId5" Type="http://schemas.openxmlformats.org/officeDocument/2006/relationships/diagramLayout" Target="../diagrams/layout1.xml"/><Relationship Id="rId10" Type="http://schemas.openxmlformats.org/officeDocument/2006/relationships/oleObject" Target="../embeddings/oleObject2.bin"/><Relationship Id="rId4" Type="http://schemas.openxmlformats.org/officeDocument/2006/relationships/diagramData" Target="../diagrams/data1.xml"/><Relationship Id="rId9" Type="http://schemas.openxmlformats.org/officeDocument/2006/relationships/oleObject" Target="../embeddings/oleObject1.bin"/></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9.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 Id="rId9" Type="http://schemas.openxmlformats.org/officeDocument/2006/relationships/image" Target="../media/image1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3.xml"/><Relationship Id="rId1" Type="http://schemas.openxmlformats.org/officeDocument/2006/relationships/vmlDrawing" Target="../drawings/vmlDrawing2.vml"/><Relationship Id="rId4" Type="http://schemas.openxmlformats.org/officeDocument/2006/relationships/package" Target="../embeddings/Microsoft_Office_Excel_Worksheet1.xlsx"/></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30.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13"/>
          <p:cNvSpPr>
            <a:spLocks noGrp="1" noChangeArrowheads="1"/>
          </p:cNvSpPr>
          <p:nvPr>
            <p:ph type="ctrTitle" idx="4294967295"/>
          </p:nvPr>
        </p:nvSpPr>
        <p:spPr bwMode="auto">
          <a:xfrm>
            <a:off x="1876425" y="3463925"/>
            <a:ext cx="6454775" cy="434975"/>
          </a:xfrm>
        </p:spPr>
        <p:txBody>
          <a:bodyPr/>
          <a:lstStyle/>
          <a:p>
            <a:pPr eaLnBrk="1" hangingPunct="1"/>
            <a:r>
              <a:rPr lang="en-US" sz="3200" dirty="0" smtClean="0"/>
              <a:t>Estimation – Workshop </a:t>
            </a:r>
            <a:br>
              <a:rPr lang="en-US" sz="3200" dirty="0" smtClean="0"/>
            </a:br>
            <a:r>
              <a:rPr lang="en-US" sz="3200" dirty="0" smtClean="0"/>
              <a:t>for QAL</a:t>
            </a:r>
            <a:endParaRPr lang="en-US" sz="3200" dirty="0" smtClean="0">
              <a:solidFill>
                <a:srgbClr val="1F2B35"/>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idx="4294967295"/>
          </p:nvPr>
        </p:nvSpPr>
        <p:spPr/>
        <p:txBody>
          <a:bodyPr/>
          <a:lstStyle/>
          <a:p>
            <a:pPr eaLnBrk="1" hangingPunct="1"/>
            <a:r>
              <a:rPr lang="en-US" dirty="0" smtClean="0"/>
              <a:t>Introduction to 3 – Point Estimate</a:t>
            </a:r>
          </a:p>
        </p:txBody>
      </p:sp>
      <p:sp>
        <p:nvSpPr>
          <p:cNvPr id="13315" name="Rectangle 3"/>
          <p:cNvSpPr>
            <a:spLocks noGrp="1" noChangeArrowheads="1"/>
          </p:cNvSpPr>
          <p:nvPr>
            <p:ph type="body" idx="4294967295"/>
          </p:nvPr>
        </p:nvSpPr>
        <p:spPr>
          <a:xfrm>
            <a:off x="230188" y="1093788"/>
            <a:ext cx="8562975" cy="5307012"/>
          </a:xfrm>
        </p:spPr>
        <p:txBody>
          <a:bodyPr/>
          <a:lstStyle/>
          <a:p>
            <a:r>
              <a:rPr lang="en-US" sz="1600" b="1" smtClean="0"/>
              <a:t>"Three Point Estimation"</a:t>
            </a:r>
            <a:r>
              <a:rPr lang="en-US" sz="1600" smtClean="0"/>
              <a:t> is a technique used to estimate the time required for a project based on historical information. </a:t>
            </a:r>
            <a:br>
              <a:rPr lang="en-US" sz="1600" smtClean="0"/>
            </a:br>
            <a:endParaRPr lang="en-US" sz="1600" smtClean="0"/>
          </a:p>
          <a:p>
            <a:pPr>
              <a:buFontTx/>
              <a:buNone/>
            </a:pPr>
            <a:r>
              <a:rPr lang="en-US" sz="1600" smtClean="0"/>
              <a:t>	</a:t>
            </a:r>
            <a:r>
              <a:rPr lang="en-US" sz="1600" b="1" smtClean="0"/>
              <a:t>The 3 – P’s :</a:t>
            </a:r>
          </a:p>
          <a:p>
            <a:r>
              <a:rPr lang="en-US" sz="1600" b="1" smtClean="0"/>
              <a:t>Most Optimistic  ( O )</a:t>
            </a:r>
            <a:br>
              <a:rPr lang="en-US" sz="1600" b="1" smtClean="0"/>
            </a:br>
            <a:r>
              <a:rPr lang="en-US" sz="1600" smtClean="0"/>
              <a:t>Best case scenario in which nothing goes wrong and all conditions are optimal.</a:t>
            </a:r>
            <a:br>
              <a:rPr lang="en-US" sz="1600" smtClean="0"/>
            </a:br>
            <a:endParaRPr lang="en-US" sz="1600" smtClean="0"/>
          </a:p>
          <a:p>
            <a:r>
              <a:rPr lang="en-US" sz="1600" b="1" smtClean="0"/>
              <a:t>Most Likely ( M ) </a:t>
            </a:r>
            <a:r>
              <a:rPr lang="en-US" sz="1600" smtClean="0"/>
              <a:t/>
            </a:r>
            <a:br>
              <a:rPr lang="en-US" sz="1600" smtClean="0"/>
            </a:br>
            <a:r>
              <a:rPr lang="en-US" sz="1600" smtClean="0"/>
              <a:t>The most likely duration and there may be some problem but a lot will go right.</a:t>
            </a:r>
            <a:br>
              <a:rPr lang="en-US" sz="1600" smtClean="0"/>
            </a:br>
            <a:endParaRPr lang="en-US" sz="1600" smtClean="0"/>
          </a:p>
          <a:p>
            <a:r>
              <a:rPr lang="en-US" sz="1600" b="1" smtClean="0"/>
              <a:t>Most Pessimistic ( P )</a:t>
            </a:r>
            <a:r>
              <a:rPr lang="en-US" sz="1600" smtClean="0"/>
              <a:t/>
            </a:r>
            <a:br>
              <a:rPr lang="en-US" sz="1600" smtClean="0"/>
            </a:br>
            <a:r>
              <a:rPr lang="en-US" sz="1600" smtClean="0"/>
              <a:t>The worst case scenario which everything goes wrong</a:t>
            </a:r>
          </a:p>
          <a:p>
            <a:pPr>
              <a:buFontTx/>
              <a:buNone/>
            </a:pPr>
            <a:r>
              <a:rPr lang="en-US" sz="1600" smtClean="0"/>
              <a:t>Formulae : E  = ( O + 4 * M + P ) / 6</a:t>
            </a:r>
          </a:p>
          <a:p>
            <a:pPr>
              <a:buFontTx/>
              <a:buNone/>
            </a:pPr>
            <a:r>
              <a:rPr lang="en-US" sz="1600" smtClean="0"/>
              <a:t>                  SD – ( P - ) ) / 6</a:t>
            </a:r>
          </a:p>
          <a:p>
            <a:pPr>
              <a:buFontTx/>
              <a:buNone/>
            </a:pPr>
            <a:r>
              <a:rPr lang="en-US" sz="1600" b="1" smtClean="0"/>
              <a:t>	E</a:t>
            </a:r>
            <a:r>
              <a:rPr lang="en-US" sz="1600" smtClean="0"/>
              <a:t> is a weighted average which takes into account (the 3 P’s) and </a:t>
            </a:r>
            <a:r>
              <a:rPr lang="en-US" sz="1600" b="1" smtClean="0"/>
              <a:t>SD</a:t>
            </a:r>
            <a:r>
              <a:rPr lang="en-US" sz="1600" smtClean="0"/>
              <a:t> measures the variability or uncertainty in the estimate. </a:t>
            </a:r>
          </a:p>
          <a:p>
            <a:pPr>
              <a:buFontTx/>
              <a:buNone/>
            </a:pPr>
            <a:endParaRPr lang="en-US" sz="1600"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3"/>
          <p:cNvSpPr>
            <a:spLocks noGrp="1" noChangeArrowheads="1"/>
          </p:cNvSpPr>
          <p:nvPr>
            <p:ph type="body" idx="4294967295"/>
          </p:nvPr>
        </p:nvSpPr>
        <p:spPr>
          <a:xfrm>
            <a:off x="295275" y="1254125"/>
            <a:ext cx="8562975" cy="3925888"/>
          </a:xfrm>
        </p:spPr>
        <p:txBody>
          <a:bodyPr/>
          <a:lstStyle/>
          <a:p>
            <a:pPr eaLnBrk="1" hangingPunct="1">
              <a:lnSpc>
                <a:spcPct val="110000"/>
              </a:lnSpc>
            </a:pPr>
            <a:r>
              <a:rPr lang="en-US" sz="2000" smtClean="0"/>
              <a:t>Some tips / precautions in estimating the effort using 3 Point</a:t>
            </a:r>
          </a:p>
          <a:p>
            <a:pPr marL="742950" lvl="1" indent="-285750" eaLnBrk="1" hangingPunct="1">
              <a:lnSpc>
                <a:spcPct val="110000"/>
              </a:lnSpc>
            </a:pPr>
            <a:r>
              <a:rPr lang="en-US" smtClean="0"/>
              <a:t>Optimistic &gt;= 0.75 * Most Likely</a:t>
            </a:r>
          </a:p>
          <a:p>
            <a:pPr marL="1143000" lvl="2" indent="-228600" eaLnBrk="1" hangingPunct="1">
              <a:lnSpc>
                <a:spcPct val="110000"/>
              </a:lnSpc>
            </a:pPr>
            <a:r>
              <a:rPr lang="en-US" smtClean="0"/>
              <a:t>If Most likely = 8Hrs, Optimistic can at best be 6 Hrs and not less than that</a:t>
            </a:r>
          </a:p>
          <a:p>
            <a:pPr marL="742950" lvl="1" indent="-285750" eaLnBrk="1" hangingPunct="1">
              <a:lnSpc>
                <a:spcPct val="110000"/>
              </a:lnSpc>
            </a:pPr>
            <a:r>
              <a:rPr lang="en-US" smtClean="0"/>
              <a:t>Pessimistic should be 50% to 300% more than Most Likely</a:t>
            </a:r>
          </a:p>
          <a:p>
            <a:pPr marL="1143000" lvl="2" indent="-228600" eaLnBrk="1" hangingPunct="1">
              <a:lnSpc>
                <a:spcPct val="110000"/>
              </a:lnSpc>
            </a:pPr>
            <a:r>
              <a:rPr lang="en-US" smtClean="0"/>
              <a:t>If Most likely = 8Hrs, Pessimistic can be anywhere from 12 to 42 Hrs, something like 10 Hrs is not a good estimate</a:t>
            </a:r>
          </a:p>
          <a:p>
            <a:pPr marL="742950" lvl="1" indent="-285750" eaLnBrk="1" hangingPunct="1">
              <a:lnSpc>
                <a:spcPct val="110000"/>
              </a:lnSpc>
            </a:pPr>
            <a:r>
              <a:rPr lang="en-US" smtClean="0"/>
              <a:t>Risks should be documented and analyzed for impact</a:t>
            </a:r>
          </a:p>
          <a:p>
            <a:pPr marL="1143000" lvl="2" indent="-228600" eaLnBrk="1" hangingPunct="1">
              <a:lnSpc>
                <a:spcPct val="110000"/>
              </a:lnSpc>
            </a:pPr>
            <a:r>
              <a:rPr lang="en-US" smtClean="0"/>
              <a:t>This is important because the risk buffer for the project estimate is generated as the sum of the risk buffer for each risk</a:t>
            </a:r>
          </a:p>
          <a:p>
            <a:pPr marL="742950" lvl="1" indent="-285750" eaLnBrk="1" hangingPunct="1">
              <a:lnSpc>
                <a:spcPct val="110000"/>
              </a:lnSpc>
            </a:pPr>
            <a:r>
              <a:rPr lang="en-US" smtClean="0"/>
              <a:t>The estimate should be taken off of the summary page</a:t>
            </a:r>
          </a:p>
          <a:p>
            <a:pPr marL="1143000" lvl="2" indent="-228600" eaLnBrk="1" hangingPunct="1">
              <a:lnSpc>
                <a:spcPct val="110000"/>
              </a:lnSpc>
            </a:pPr>
            <a:r>
              <a:rPr lang="en-US" smtClean="0"/>
              <a:t>If a single number is desired than the 84% confidence level should be used</a:t>
            </a:r>
          </a:p>
          <a:p>
            <a:pPr marL="1143000" lvl="2" indent="-228600" eaLnBrk="1" hangingPunct="1">
              <a:lnSpc>
                <a:spcPct val="110000"/>
              </a:lnSpc>
            </a:pPr>
            <a:r>
              <a:rPr lang="en-US" smtClean="0"/>
              <a:t>If a range is desired, then 50% and 98% confidence level values should be used</a:t>
            </a:r>
          </a:p>
          <a:p>
            <a:pPr marL="1143000" lvl="2" indent="-228600" eaLnBrk="1" hangingPunct="1">
              <a:lnSpc>
                <a:spcPct val="110000"/>
              </a:lnSpc>
            </a:pPr>
            <a:r>
              <a:rPr lang="en-US" smtClean="0"/>
              <a:t>NEVER take total expected effort from the detailed task estimate sheet </a:t>
            </a:r>
          </a:p>
        </p:txBody>
      </p:sp>
      <p:sp>
        <p:nvSpPr>
          <p:cNvPr id="16387" name="Rectangle 2"/>
          <p:cNvSpPr>
            <a:spLocks noChangeArrowheads="1"/>
          </p:cNvSpPr>
          <p:nvPr/>
        </p:nvSpPr>
        <p:spPr bwMode="gray">
          <a:xfrm>
            <a:off x="199739" y="0"/>
            <a:ext cx="8562975" cy="533400"/>
          </a:xfrm>
          <a:prstGeom prst="rect">
            <a:avLst/>
          </a:prstGeom>
          <a:noFill/>
          <a:ln w="9525">
            <a:noFill/>
            <a:miter lim="800000"/>
            <a:headEnd/>
            <a:tailEnd/>
          </a:ln>
        </p:spPr>
        <p:txBody>
          <a:bodyPr lIns="0" tIns="0" rIns="0" bIns="0" anchor="b"/>
          <a:lstStyle/>
          <a:p>
            <a:r>
              <a:rPr lang="en-US" sz="2400" b="1" i="0" dirty="0" smtClean="0">
                <a:solidFill>
                  <a:schemeClr val="tx1"/>
                </a:solidFill>
              </a:rPr>
              <a:t>Introduction to 3 – Point </a:t>
            </a:r>
            <a:r>
              <a:rPr lang="en-US" sz="2400" b="1" i="0" dirty="0" smtClean="0">
                <a:solidFill>
                  <a:schemeClr val="tx1"/>
                </a:solidFill>
              </a:rPr>
              <a:t>Estimate – Contd..</a:t>
            </a:r>
            <a:endParaRPr lang="en-US" sz="2400" b="1" i="0" dirty="0">
              <a:solidFill>
                <a:schemeClr val="tx1"/>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16" descr="footer small banner.jpg"/>
          <p:cNvPicPr>
            <a:picLocks noChangeAspect="1"/>
          </p:cNvPicPr>
          <p:nvPr/>
        </p:nvPicPr>
        <p:blipFill>
          <a:blip r:embed="rId3" cstate="print"/>
          <a:srcRect/>
          <a:stretch>
            <a:fillRect/>
          </a:stretch>
        </p:blipFill>
        <p:spPr bwMode="auto">
          <a:xfrm>
            <a:off x="0" y="6613525"/>
            <a:ext cx="9144000" cy="254000"/>
          </a:xfrm>
          <a:prstGeom prst="rect">
            <a:avLst/>
          </a:prstGeom>
          <a:noFill/>
          <a:ln w="9525">
            <a:noFill/>
            <a:miter lim="800000"/>
            <a:headEnd/>
            <a:tailEnd/>
          </a:ln>
        </p:spPr>
      </p:pic>
      <p:sp>
        <p:nvSpPr>
          <p:cNvPr id="11267" name="Rectangle 8"/>
          <p:cNvSpPr>
            <a:spLocks noChangeArrowheads="1"/>
          </p:cNvSpPr>
          <p:nvPr/>
        </p:nvSpPr>
        <p:spPr bwMode="gray">
          <a:xfrm>
            <a:off x="1148627" y="2647950"/>
            <a:ext cx="6454775" cy="762000"/>
          </a:xfrm>
          <a:prstGeom prst="rect">
            <a:avLst/>
          </a:prstGeom>
          <a:noFill/>
          <a:ln w="9525">
            <a:noFill/>
            <a:miter lim="800000"/>
            <a:headEnd/>
            <a:tailEnd/>
          </a:ln>
        </p:spPr>
        <p:txBody>
          <a:bodyPr lIns="0" tIns="0" rIns="0" bIns="0" anchor="b"/>
          <a:lstStyle/>
          <a:p>
            <a:r>
              <a:rPr lang="en-US" sz="2800" dirty="0" smtClean="0">
                <a:solidFill>
                  <a:schemeClr val="tx1"/>
                </a:solidFill>
              </a:rPr>
              <a:t>Virtusa  3 Level Estimation Workflow</a:t>
            </a:r>
          </a:p>
        </p:txBody>
      </p:sp>
      <p:pic>
        <p:nvPicPr>
          <p:cNvPr id="11269" name="Picture 17" descr="banner.jpg"/>
          <p:cNvPicPr>
            <a:picLocks noChangeAspect="1"/>
          </p:cNvPicPr>
          <p:nvPr/>
        </p:nvPicPr>
        <p:blipFill>
          <a:blip r:embed="rId4" cstate="print"/>
          <a:srcRect/>
          <a:stretch>
            <a:fillRect/>
          </a:stretch>
        </p:blipFill>
        <p:spPr bwMode="auto">
          <a:xfrm>
            <a:off x="0" y="0"/>
            <a:ext cx="9144000" cy="1196975"/>
          </a:xfrm>
          <a:prstGeom prst="rect">
            <a:avLst/>
          </a:prstGeom>
          <a:noFill/>
          <a:ln w="9525">
            <a:noFill/>
            <a:miter lim="800000"/>
            <a:headEnd/>
            <a:tailEnd/>
          </a:ln>
        </p:spPr>
      </p:pic>
      <p:sp>
        <p:nvSpPr>
          <p:cNvPr id="11270" name="Rectangle 18"/>
          <p:cNvSpPr>
            <a:spLocks noChangeArrowheads="1"/>
          </p:cNvSpPr>
          <p:nvPr/>
        </p:nvSpPr>
        <p:spPr bwMode="auto">
          <a:xfrm>
            <a:off x="8304213" y="1025525"/>
            <a:ext cx="838200" cy="171450"/>
          </a:xfrm>
          <a:prstGeom prst="rect">
            <a:avLst/>
          </a:prstGeom>
          <a:solidFill>
            <a:srgbClr val="F45D20"/>
          </a:solidFill>
          <a:ln w="9525" algn="ctr">
            <a:noFill/>
            <a:round/>
            <a:headEnd/>
            <a:tailEnd/>
          </a:ln>
        </p:spPr>
        <p:txBody>
          <a:bodyPr wrap="none" anchor="ctr"/>
          <a:lstStyle/>
          <a:p>
            <a:pPr algn="ctr"/>
            <a:endParaRPr lang="en-US"/>
          </a:p>
        </p:txBody>
      </p:sp>
      <p:sp>
        <p:nvSpPr>
          <p:cNvPr id="11271" name="Text Box 18"/>
          <p:cNvSpPr txBox="1">
            <a:spLocks noChangeArrowheads="1"/>
          </p:cNvSpPr>
          <p:nvPr/>
        </p:nvSpPr>
        <p:spPr bwMode="auto">
          <a:xfrm>
            <a:off x="7650163" y="6683375"/>
            <a:ext cx="1362075" cy="107950"/>
          </a:xfrm>
          <a:prstGeom prst="rect">
            <a:avLst/>
          </a:prstGeom>
          <a:noFill/>
          <a:ln w="9525" algn="ctr">
            <a:noFill/>
            <a:miter lim="800000"/>
            <a:headEnd/>
            <a:tailEnd/>
          </a:ln>
        </p:spPr>
        <p:txBody>
          <a:bodyPr wrap="none" lIns="0" tIns="0" rIns="0" bIns="0">
            <a:spAutoFit/>
          </a:bodyPr>
          <a:lstStyle/>
          <a:p>
            <a:pPr algn="ctr"/>
            <a:r>
              <a:rPr lang="en-US" sz="700" i="0">
                <a:latin typeface="Calibri" pitchFamily="34" charset="0"/>
              </a:rPr>
              <a:t>© Virtusa Corporation ● Confidential</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9" name="Rectangle 2"/>
          <p:cNvSpPr>
            <a:spLocks noGrp="1" noChangeArrowheads="1"/>
          </p:cNvSpPr>
          <p:nvPr>
            <p:ph type="title"/>
          </p:nvPr>
        </p:nvSpPr>
        <p:spPr/>
        <p:txBody>
          <a:bodyPr/>
          <a:lstStyle/>
          <a:p>
            <a:pPr eaLnBrk="1" hangingPunct="1"/>
            <a:r>
              <a:rPr lang="en-US" dirty="0" smtClean="0"/>
              <a:t>Overall </a:t>
            </a:r>
            <a:r>
              <a:rPr lang="en-US" dirty="0" smtClean="0"/>
              <a:t>Estimation </a:t>
            </a:r>
            <a:r>
              <a:rPr lang="en-US" dirty="0" smtClean="0"/>
              <a:t>Workflow</a:t>
            </a:r>
          </a:p>
        </p:txBody>
      </p:sp>
      <p:grpSp>
        <p:nvGrpSpPr>
          <p:cNvPr id="2" name="Group 32"/>
          <p:cNvGrpSpPr/>
          <p:nvPr/>
        </p:nvGrpSpPr>
        <p:grpSpPr>
          <a:xfrm>
            <a:off x="762000" y="749300"/>
            <a:ext cx="7848600" cy="5830788"/>
            <a:chOff x="762000" y="749300"/>
            <a:chExt cx="7848600" cy="5830788"/>
          </a:xfrm>
        </p:grpSpPr>
        <p:sp>
          <p:nvSpPr>
            <p:cNvPr id="26" name="Document"/>
            <p:cNvSpPr>
              <a:spLocks noEditPoints="1" noChangeArrowheads="1"/>
            </p:cNvSpPr>
            <p:nvPr/>
          </p:nvSpPr>
          <p:spPr bwMode="auto">
            <a:xfrm>
              <a:off x="4800600" y="4648200"/>
              <a:ext cx="555625" cy="960438"/>
            </a:xfrm>
            <a:custGeom>
              <a:avLst/>
              <a:gdLst>
                <a:gd name="T0" fmla="*/ 10757 w 21600"/>
                <a:gd name="T1" fmla="*/ 21632 h 21600"/>
                <a:gd name="T2" fmla="*/ 85 w 21600"/>
                <a:gd name="T3" fmla="*/ 10849 h 21600"/>
                <a:gd name="T4" fmla="*/ 10757 w 21600"/>
                <a:gd name="T5" fmla="*/ 81 h 21600"/>
                <a:gd name="T6" fmla="*/ 21706 w 21600"/>
                <a:gd name="T7" fmla="*/ 10652 h 21600"/>
                <a:gd name="T8" fmla="*/ 10757 w 21600"/>
                <a:gd name="T9" fmla="*/ 21632 h 21600"/>
                <a:gd name="T10" fmla="*/ 0 w 21600"/>
                <a:gd name="T11" fmla="*/ 0 h 21600"/>
                <a:gd name="T12" fmla="*/ 21600 w 21600"/>
                <a:gd name="T13" fmla="*/ 0 h 21600"/>
                <a:gd name="T14" fmla="*/ 21600 w 21600"/>
                <a:gd name="T15" fmla="*/ 21600 h 21600"/>
                <a:gd name="T16" fmla="*/ 977 w 21600"/>
                <a:gd name="T17" fmla="*/ 818 h 21600"/>
                <a:gd name="T18" fmla="*/ 20622 w 21600"/>
                <a:gd name="T19" fmla="*/ 16429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a:moveTo>
                    <a:pt x="85" y="17509"/>
                  </a:moveTo>
                  <a:lnTo>
                    <a:pt x="5187" y="17509"/>
                  </a:lnTo>
                  <a:lnTo>
                    <a:pt x="5187" y="21632"/>
                  </a:lnTo>
                  <a:lnTo>
                    <a:pt x="85" y="17509"/>
                  </a:lnTo>
                  <a:close/>
                </a:path>
              </a:pathLst>
            </a:custGeom>
            <a:solidFill>
              <a:srgbClr val="D8EBB3"/>
            </a:solidFill>
            <a:ln w="9525">
              <a:solidFill>
                <a:srgbClr val="339966"/>
              </a:solidFill>
              <a:miter lim="800000"/>
              <a:headEnd/>
              <a:tailEnd/>
            </a:ln>
            <a:effectLst>
              <a:outerShdw blurRad="50800" dist="38100" dir="2700000" algn="tl" rotWithShape="0">
                <a:prstClr val="black">
                  <a:alpha val="40000"/>
                </a:prstClr>
              </a:outerShdw>
            </a:effectLst>
          </p:spPr>
          <p:txBody>
            <a:bodyPr/>
            <a:lstStyle/>
            <a:p>
              <a:pPr>
                <a:defRPr/>
              </a:pPr>
              <a:endParaRPr lang="en-US" dirty="0"/>
            </a:p>
          </p:txBody>
        </p:sp>
        <p:sp>
          <p:nvSpPr>
            <p:cNvPr id="37" name="Rounded Rectangle 36"/>
            <p:cNvSpPr/>
            <p:nvPr/>
          </p:nvSpPr>
          <p:spPr bwMode="auto">
            <a:xfrm>
              <a:off x="3144838" y="6272213"/>
              <a:ext cx="2590800" cy="304800"/>
            </a:xfrm>
            <a:prstGeom prst="roundRect">
              <a:avLst/>
            </a:prstGeom>
            <a:solidFill>
              <a:srgbClr val="FFC000"/>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defRPr/>
              </a:pPr>
              <a:endParaRPr lang="en-US" dirty="0"/>
            </a:p>
          </p:txBody>
        </p:sp>
        <p:sp>
          <p:nvSpPr>
            <p:cNvPr id="34" name="Rounded Rectangle 33"/>
            <p:cNvSpPr/>
            <p:nvPr/>
          </p:nvSpPr>
          <p:spPr bwMode="auto">
            <a:xfrm>
              <a:off x="3082925" y="762000"/>
              <a:ext cx="2590800" cy="304800"/>
            </a:xfrm>
            <a:prstGeom prst="roundRect">
              <a:avLst/>
            </a:prstGeom>
            <a:solidFill>
              <a:srgbClr val="FFC000"/>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defRPr/>
              </a:pPr>
              <a:endParaRPr lang="en-US" dirty="0"/>
            </a:p>
          </p:txBody>
        </p:sp>
        <p:sp>
          <p:nvSpPr>
            <p:cNvPr id="22" name="Down Arrow 21"/>
            <p:cNvSpPr/>
            <p:nvPr/>
          </p:nvSpPr>
          <p:spPr bwMode="auto">
            <a:xfrm>
              <a:off x="6557963" y="2286000"/>
              <a:ext cx="300037" cy="1676400"/>
            </a:xfrm>
            <a:prstGeom prst="downArrow">
              <a:avLst/>
            </a:prstGeom>
            <a:solidFill>
              <a:schemeClr val="bg1">
                <a:lumMod val="65000"/>
              </a:schemeClr>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defRPr/>
              </a:pPr>
              <a:endParaRPr lang="en-US" dirty="0"/>
            </a:p>
          </p:txBody>
        </p:sp>
        <p:sp>
          <p:nvSpPr>
            <p:cNvPr id="21" name="Down Arrow 20"/>
            <p:cNvSpPr/>
            <p:nvPr/>
          </p:nvSpPr>
          <p:spPr bwMode="auto">
            <a:xfrm>
              <a:off x="4130675" y="2514600"/>
              <a:ext cx="301625" cy="1828800"/>
            </a:xfrm>
            <a:prstGeom prst="downArrow">
              <a:avLst/>
            </a:prstGeom>
            <a:solidFill>
              <a:schemeClr val="bg1">
                <a:lumMod val="65000"/>
              </a:schemeClr>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defRPr/>
              </a:pPr>
              <a:endParaRPr lang="en-US" dirty="0"/>
            </a:p>
          </p:txBody>
        </p:sp>
        <p:sp>
          <p:nvSpPr>
            <p:cNvPr id="20" name="Down Arrow 19"/>
            <p:cNvSpPr/>
            <p:nvPr/>
          </p:nvSpPr>
          <p:spPr bwMode="auto">
            <a:xfrm>
              <a:off x="1768475" y="2286000"/>
              <a:ext cx="301625" cy="2438400"/>
            </a:xfrm>
            <a:prstGeom prst="downArrow">
              <a:avLst/>
            </a:prstGeom>
            <a:solidFill>
              <a:schemeClr val="bg1">
                <a:lumMod val="65000"/>
              </a:schemeClr>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defRPr/>
              </a:pPr>
              <a:endParaRPr lang="en-US" dirty="0"/>
            </a:p>
          </p:txBody>
        </p:sp>
        <p:graphicFrame>
          <p:nvGraphicFramePr>
            <p:cNvPr id="5" name="Diagram 4"/>
            <p:cNvGraphicFramePr/>
            <p:nvPr/>
          </p:nvGraphicFramePr>
          <p:xfrm>
            <a:off x="762000" y="1752600"/>
            <a:ext cx="7848600" cy="7366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3081" name="TextBox 5"/>
            <p:cNvSpPr txBox="1">
              <a:spLocks noChangeArrowheads="1"/>
            </p:cNvSpPr>
            <p:nvPr/>
          </p:nvSpPr>
          <p:spPr bwMode="auto">
            <a:xfrm>
              <a:off x="3089275" y="749300"/>
              <a:ext cx="3352800" cy="307777"/>
            </a:xfrm>
            <a:prstGeom prst="rect">
              <a:avLst/>
            </a:prstGeom>
            <a:noFill/>
            <a:ln w="9525">
              <a:noFill/>
              <a:miter lim="800000"/>
              <a:headEnd/>
              <a:tailEnd/>
            </a:ln>
          </p:spPr>
          <p:txBody>
            <a:bodyPr>
              <a:spAutoFit/>
            </a:bodyPr>
            <a:lstStyle/>
            <a:p>
              <a:r>
                <a:rPr lang="en-US" sz="1400" b="1" i="0" dirty="0">
                  <a:solidFill>
                    <a:schemeClr val="tx1"/>
                  </a:solidFill>
                </a:rPr>
                <a:t>Requirement Clarity Increases</a:t>
              </a:r>
            </a:p>
          </p:txBody>
        </p:sp>
        <p:sp>
          <p:nvSpPr>
            <p:cNvPr id="7" name="Right Arrow 6"/>
            <p:cNvSpPr/>
            <p:nvPr/>
          </p:nvSpPr>
          <p:spPr bwMode="auto">
            <a:xfrm>
              <a:off x="5715000" y="808038"/>
              <a:ext cx="152400" cy="228600"/>
            </a:xfrm>
            <a:prstGeom prst="rightArrow">
              <a:avLst/>
            </a:prstGeom>
            <a:solidFill>
              <a:schemeClr val="accent1"/>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defRPr/>
              </a:pPr>
              <a:endParaRPr lang="en-US" dirty="0"/>
            </a:p>
          </p:txBody>
        </p:sp>
        <p:sp>
          <p:nvSpPr>
            <p:cNvPr id="11" name="Rectangle 10"/>
            <p:cNvSpPr/>
            <p:nvPr/>
          </p:nvSpPr>
          <p:spPr bwMode="auto">
            <a:xfrm>
              <a:off x="6308725" y="3971925"/>
              <a:ext cx="838200" cy="1746250"/>
            </a:xfrm>
            <a:prstGeom prst="rect">
              <a:avLst/>
            </a:prstGeom>
            <a:solidFill>
              <a:srgbClr val="00B050"/>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defRPr/>
              </a:pPr>
              <a:r>
                <a:rPr lang="en-US" sz="1200" b="1" i="0" dirty="0" smtClean="0">
                  <a:solidFill>
                    <a:schemeClr val="tx1"/>
                  </a:solidFill>
                </a:rPr>
                <a:t>95</a:t>
              </a:r>
              <a:r>
                <a:rPr lang="en-US" sz="1200" b="1" i="0" dirty="0">
                  <a:solidFill>
                    <a:schemeClr val="tx1"/>
                  </a:solidFill>
                </a:rPr>
                <a:t>%</a:t>
              </a:r>
            </a:p>
            <a:p>
              <a:pPr>
                <a:defRPr/>
              </a:pPr>
              <a:r>
                <a:rPr lang="en-US" sz="1200" b="1" i="0" dirty="0">
                  <a:solidFill>
                    <a:schemeClr val="tx1"/>
                  </a:solidFill>
                </a:rPr>
                <a:t>Confidence</a:t>
              </a:r>
            </a:p>
          </p:txBody>
        </p:sp>
        <p:sp>
          <p:nvSpPr>
            <p:cNvPr id="12" name="Rectangle 11"/>
            <p:cNvSpPr/>
            <p:nvPr/>
          </p:nvSpPr>
          <p:spPr bwMode="auto">
            <a:xfrm>
              <a:off x="3876675" y="4346575"/>
              <a:ext cx="838200" cy="1371600"/>
            </a:xfrm>
            <a:prstGeom prst="rect">
              <a:avLst/>
            </a:prstGeom>
            <a:solidFill>
              <a:schemeClr val="accent1"/>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defRPr/>
              </a:pPr>
              <a:r>
                <a:rPr lang="en-US" sz="1200" b="1" i="0" dirty="0" smtClean="0"/>
                <a:t>75</a:t>
              </a:r>
              <a:r>
                <a:rPr lang="en-US" sz="1200" b="1" i="0" dirty="0"/>
                <a:t>%</a:t>
              </a:r>
            </a:p>
            <a:p>
              <a:pPr>
                <a:defRPr/>
              </a:pPr>
              <a:r>
                <a:rPr lang="en-US" sz="1200" b="1" i="0" dirty="0"/>
                <a:t>Confidence</a:t>
              </a:r>
            </a:p>
          </p:txBody>
        </p:sp>
        <p:sp>
          <p:nvSpPr>
            <p:cNvPr id="13" name="Rectangle 12"/>
            <p:cNvSpPr/>
            <p:nvPr/>
          </p:nvSpPr>
          <p:spPr bwMode="auto">
            <a:xfrm>
              <a:off x="1517650" y="4727575"/>
              <a:ext cx="838200" cy="990600"/>
            </a:xfrm>
            <a:prstGeom prst="rect">
              <a:avLst/>
            </a:prstGeom>
            <a:solidFill>
              <a:schemeClr val="bg2"/>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defRPr/>
              </a:pPr>
              <a:r>
                <a:rPr lang="en-US" sz="1200" b="1" i="0" dirty="0" smtClean="0">
                  <a:solidFill>
                    <a:schemeClr val="tx1"/>
                  </a:solidFill>
                </a:rPr>
                <a:t>50</a:t>
              </a:r>
              <a:r>
                <a:rPr lang="en-US" sz="1200" b="1" i="0" dirty="0">
                  <a:solidFill>
                    <a:schemeClr val="tx1"/>
                  </a:solidFill>
                </a:rPr>
                <a:t>%</a:t>
              </a:r>
            </a:p>
            <a:p>
              <a:pPr>
                <a:defRPr/>
              </a:pPr>
              <a:r>
                <a:rPr lang="en-US" sz="1200" b="1" i="0" dirty="0">
                  <a:solidFill>
                    <a:schemeClr val="tx1"/>
                  </a:solidFill>
                </a:rPr>
                <a:t>Confidence</a:t>
              </a:r>
            </a:p>
          </p:txBody>
        </p:sp>
        <p:sp>
          <p:nvSpPr>
            <p:cNvPr id="14" name="Rounded Rectangle 13"/>
            <p:cNvSpPr/>
            <p:nvPr/>
          </p:nvSpPr>
          <p:spPr bwMode="auto">
            <a:xfrm>
              <a:off x="1047750" y="2603500"/>
              <a:ext cx="1752600" cy="1082675"/>
            </a:xfrm>
            <a:prstGeom prst="roundRect">
              <a:avLst/>
            </a:prstGeom>
            <a:solidFill>
              <a:schemeClr val="bg1"/>
            </a:solidFill>
            <a:ln w="9525" cap="flat" cmpd="sng" algn="ctr">
              <a:noFill/>
              <a:prstDash val="solid"/>
              <a:round/>
              <a:headEnd type="none" w="med" len="med"/>
              <a:tailEnd type="none" w="med" len="med"/>
            </a:ln>
            <a:effectLst>
              <a:outerShdw blurRad="63500" sx="102000" sy="102000" algn="ctr" rotWithShape="0">
                <a:prstClr val="black">
                  <a:alpha val="40000"/>
                </a:prstClr>
              </a:outerShdw>
            </a:effectLst>
          </p:spPr>
          <p:txBody>
            <a:bodyPr wrap="none" anchor="ctr"/>
            <a:lstStyle/>
            <a:p>
              <a:pPr>
                <a:defRPr/>
              </a:pPr>
              <a:r>
                <a:rPr lang="en-US" sz="1200" b="1" i="0" dirty="0">
                  <a:solidFill>
                    <a:schemeClr val="tx1"/>
                  </a:solidFill>
                </a:rPr>
                <a:t>Driven by the </a:t>
              </a:r>
            </a:p>
            <a:p>
              <a:pPr>
                <a:defRPr/>
              </a:pPr>
              <a:r>
                <a:rPr lang="en-US" sz="1200" b="1" i="0" dirty="0">
                  <a:solidFill>
                    <a:schemeClr val="tx1"/>
                  </a:solidFill>
                </a:rPr>
                <a:t>Feasibility</a:t>
              </a:r>
            </a:p>
            <a:p>
              <a:pPr>
                <a:defRPr/>
              </a:pPr>
              <a:r>
                <a:rPr lang="en-US" sz="1200" b="1" i="0" dirty="0">
                  <a:solidFill>
                    <a:schemeClr val="tx1"/>
                  </a:solidFill>
                </a:rPr>
                <a:t>and budgeting needs</a:t>
              </a:r>
            </a:p>
            <a:p>
              <a:pPr>
                <a:defRPr/>
              </a:pPr>
              <a:r>
                <a:rPr lang="en-US" sz="1200" b="1" i="0" dirty="0">
                  <a:solidFill>
                    <a:schemeClr val="tx1"/>
                  </a:solidFill>
                </a:rPr>
                <a:t>of the client. Offers </a:t>
              </a:r>
            </a:p>
            <a:p>
              <a:pPr>
                <a:defRPr/>
              </a:pPr>
              <a:r>
                <a:rPr lang="en-US" sz="1200" b="1" i="0" dirty="0" smtClean="0">
                  <a:solidFill>
                    <a:schemeClr val="tx1"/>
                  </a:solidFill>
                </a:rPr>
                <a:t>50</a:t>
              </a:r>
              <a:r>
                <a:rPr lang="en-US" sz="1200" b="1" i="0" dirty="0">
                  <a:solidFill>
                    <a:schemeClr val="tx1"/>
                  </a:solidFill>
                </a:rPr>
                <a:t>% Confidence </a:t>
              </a:r>
            </a:p>
            <a:p>
              <a:pPr>
                <a:defRPr/>
              </a:pPr>
              <a:r>
                <a:rPr lang="en-US" sz="1200" b="1" i="0" dirty="0">
                  <a:solidFill>
                    <a:schemeClr val="tx1"/>
                  </a:solidFill>
                </a:rPr>
                <a:t>level</a:t>
              </a:r>
            </a:p>
          </p:txBody>
        </p:sp>
        <p:sp>
          <p:nvSpPr>
            <p:cNvPr id="15" name="Rounded Rectangle 14"/>
            <p:cNvSpPr/>
            <p:nvPr/>
          </p:nvSpPr>
          <p:spPr bwMode="auto">
            <a:xfrm>
              <a:off x="3408363" y="2603500"/>
              <a:ext cx="1752600" cy="1082675"/>
            </a:xfrm>
            <a:prstGeom prst="roundRect">
              <a:avLst/>
            </a:prstGeom>
            <a:solidFill>
              <a:schemeClr val="bg1"/>
            </a:solidFill>
            <a:ln w="9525" cap="flat" cmpd="sng" algn="ctr">
              <a:noFill/>
              <a:prstDash val="solid"/>
              <a:round/>
              <a:headEnd type="none" w="med" len="med"/>
              <a:tailEnd type="none" w="med" len="med"/>
            </a:ln>
            <a:effectLst>
              <a:outerShdw blurRad="63500" sx="102000" sy="102000" algn="ctr" rotWithShape="0">
                <a:prstClr val="black">
                  <a:alpha val="40000"/>
                </a:prstClr>
              </a:outerShdw>
            </a:effectLst>
          </p:spPr>
          <p:txBody>
            <a:bodyPr wrap="none" anchor="ctr"/>
            <a:lstStyle/>
            <a:p>
              <a:pPr>
                <a:defRPr/>
              </a:pPr>
              <a:r>
                <a:rPr lang="en-US" sz="1200" b="1" i="0" dirty="0">
                  <a:solidFill>
                    <a:schemeClr val="tx1"/>
                  </a:solidFill>
                </a:rPr>
                <a:t>Driven by scope</a:t>
              </a:r>
            </a:p>
            <a:p>
              <a:pPr>
                <a:defRPr/>
              </a:pPr>
              <a:r>
                <a:rPr lang="en-US" sz="1200" b="1" i="0" dirty="0">
                  <a:solidFill>
                    <a:schemeClr val="tx1"/>
                  </a:solidFill>
                </a:rPr>
                <a:t>defined in Business</a:t>
              </a:r>
            </a:p>
            <a:p>
              <a:pPr>
                <a:defRPr/>
              </a:pPr>
              <a:r>
                <a:rPr lang="en-US" sz="1200" b="1" i="0" dirty="0">
                  <a:solidFill>
                    <a:schemeClr val="tx1"/>
                  </a:solidFill>
                </a:rPr>
                <a:t>Requirements. Offers </a:t>
              </a:r>
            </a:p>
            <a:p>
              <a:pPr>
                <a:defRPr/>
              </a:pPr>
              <a:r>
                <a:rPr lang="en-US" sz="1200" b="1" i="0" dirty="0" smtClean="0">
                  <a:solidFill>
                    <a:schemeClr val="tx1"/>
                  </a:solidFill>
                </a:rPr>
                <a:t>25</a:t>
              </a:r>
              <a:r>
                <a:rPr lang="en-US" sz="1200" b="1" i="0" dirty="0">
                  <a:solidFill>
                    <a:schemeClr val="tx1"/>
                  </a:solidFill>
                </a:rPr>
                <a:t>% Confidence</a:t>
              </a:r>
            </a:p>
            <a:p>
              <a:pPr>
                <a:defRPr/>
              </a:pPr>
              <a:r>
                <a:rPr lang="en-US" sz="1200" b="1" i="0" dirty="0">
                  <a:solidFill>
                    <a:schemeClr val="tx1"/>
                  </a:solidFill>
                </a:rPr>
                <a:t>level</a:t>
              </a:r>
            </a:p>
          </p:txBody>
        </p:sp>
        <p:sp>
          <p:nvSpPr>
            <p:cNvPr id="16" name="Rounded Rectangle 15"/>
            <p:cNvSpPr/>
            <p:nvPr/>
          </p:nvSpPr>
          <p:spPr bwMode="auto">
            <a:xfrm>
              <a:off x="5842000" y="2606675"/>
              <a:ext cx="1752600" cy="1084263"/>
            </a:xfrm>
            <a:prstGeom prst="roundRect">
              <a:avLst/>
            </a:prstGeom>
            <a:solidFill>
              <a:schemeClr val="bg1"/>
            </a:solidFill>
            <a:ln w="9525" cap="flat" cmpd="sng" algn="ctr">
              <a:noFill/>
              <a:prstDash val="solid"/>
              <a:round/>
              <a:headEnd type="none" w="med" len="med"/>
              <a:tailEnd type="none" w="med" len="med"/>
            </a:ln>
            <a:effectLst>
              <a:outerShdw blurRad="63500" sx="102000" sy="102000" algn="ctr" rotWithShape="0">
                <a:prstClr val="black">
                  <a:alpha val="40000"/>
                </a:prstClr>
              </a:outerShdw>
            </a:effectLst>
          </p:spPr>
          <p:txBody>
            <a:bodyPr wrap="none" anchor="ctr"/>
            <a:lstStyle/>
            <a:p>
              <a:pPr>
                <a:defRPr/>
              </a:pPr>
              <a:r>
                <a:rPr lang="en-US" sz="1200" b="1" i="0" dirty="0">
                  <a:solidFill>
                    <a:schemeClr val="tx1"/>
                  </a:solidFill>
                </a:rPr>
                <a:t>Driven by the Details</a:t>
              </a:r>
            </a:p>
            <a:p>
              <a:pPr>
                <a:defRPr/>
              </a:pPr>
              <a:r>
                <a:rPr lang="en-US" sz="1200" b="1" i="0" dirty="0">
                  <a:solidFill>
                    <a:schemeClr val="tx1"/>
                  </a:solidFill>
                </a:rPr>
                <a:t>of the technical</a:t>
              </a:r>
            </a:p>
            <a:p>
              <a:pPr>
                <a:defRPr/>
              </a:pPr>
              <a:r>
                <a:rPr lang="en-US" sz="1200" b="1" i="0" dirty="0">
                  <a:solidFill>
                    <a:schemeClr val="tx1"/>
                  </a:solidFill>
                </a:rPr>
                <a:t>Solution. Offers</a:t>
              </a:r>
            </a:p>
            <a:p>
              <a:pPr>
                <a:defRPr/>
              </a:pPr>
              <a:r>
                <a:rPr lang="en-US" sz="1200" b="1" i="0" dirty="0" smtClean="0">
                  <a:solidFill>
                    <a:schemeClr val="tx1"/>
                  </a:solidFill>
                </a:rPr>
                <a:t>5</a:t>
              </a:r>
              <a:r>
                <a:rPr lang="en-US" sz="1200" b="1" i="0" dirty="0">
                  <a:solidFill>
                    <a:schemeClr val="tx1"/>
                  </a:solidFill>
                </a:rPr>
                <a:t>% Confidence</a:t>
              </a:r>
            </a:p>
            <a:p>
              <a:pPr>
                <a:defRPr/>
              </a:pPr>
              <a:r>
                <a:rPr lang="en-US" sz="1200" b="1" i="0" dirty="0">
                  <a:solidFill>
                    <a:schemeClr val="tx1"/>
                  </a:solidFill>
                </a:rPr>
                <a:t>level</a:t>
              </a:r>
            </a:p>
          </p:txBody>
        </p:sp>
        <p:sp>
          <p:nvSpPr>
            <p:cNvPr id="3089" name="TextBox 16"/>
            <p:cNvSpPr txBox="1">
              <a:spLocks noChangeArrowheads="1"/>
            </p:cNvSpPr>
            <p:nvPr/>
          </p:nvSpPr>
          <p:spPr bwMode="auto">
            <a:xfrm>
              <a:off x="1098550" y="5802313"/>
              <a:ext cx="1635125" cy="368300"/>
            </a:xfrm>
            <a:prstGeom prst="rect">
              <a:avLst/>
            </a:prstGeom>
            <a:noFill/>
            <a:ln w="19050" cap="rnd">
              <a:solidFill>
                <a:schemeClr val="tx1"/>
              </a:solidFill>
              <a:round/>
              <a:headEnd/>
              <a:tailEnd/>
            </a:ln>
          </p:spPr>
          <p:txBody>
            <a:bodyPr>
              <a:spAutoFit/>
            </a:bodyPr>
            <a:lstStyle/>
            <a:p>
              <a:r>
                <a:rPr lang="en-US" sz="1800" b="1" i="0" dirty="0">
                  <a:solidFill>
                    <a:schemeClr val="tx1"/>
                  </a:solidFill>
                </a:rPr>
                <a:t>L0 Estimate</a:t>
              </a:r>
            </a:p>
          </p:txBody>
        </p:sp>
        <p:sp>
          <p:nvSpPr>
            <p:cNvPr id="3097" name="Documents"/>
            <p:cNvSpPr>
              <a:spLocks noEditPoints="1" noChangeArrowheads="1"/>
            </p:cNvSpPr>
            <p:nvPr/>
          </p:nvSpPr>
          <p:spPr bwMode="auto">
            <a:xfrm>
              <a:off x="2427288" y="4581525"/>
              <a:ext cx="600075" cy="1133475"/>
            </a:xfrm>
            <a:custGeom>
              <a:avLst/>
              <a:gdLst>
                <a:gd name="T0" fmla="*/ 0 w 21600"/>
                <a:gd name="T1" fmla="*/ 2800 h 21600"/>
                <a:gd name="T2" fmla="*/ 3468 w 21600"/>
                <a:gd name="T3" fmla="*/ 0 h 21600"/>
                <a:gd name="T4" fmla="*/ 21653 w 21600"/>
                <a:gd name="T5" fmla="*/ 18828 h 21600"/>
                <a:gd name="T6" fmla="*/ 19954 w 21600"/>
                <a:gd name="T7" fmla="*/ 20214 h 21600"/>
                <a:gd name="T8" fmla="*/ 18256 w 21600"/>
                <a:gd name="T9" fmla="*/ 21628 h 21600"/>
                <a:gd name="T10" fmla="*/ 19954 w 21600"/>
                <a:gd name="T11" fmla="*/ 1428 h 21600"/>
                <a:gd name="T12" fmla="*/ 18256 w 21600"/>
                <a:gd name="T13" fmla="*/ 2800 h 21600"/>
                <a:gd name="T14" fmla="*/ 1645 w 21600"/>
                <a:gd name="T15" fmla="*/ 1428 h 21600"/>
                <a:gd name="T16" fmla="*/ 21600 w 21600"/>
                <a:gd name="T17" fmla="*/ 0 h 21600"/>
                <a:gd name="T18" fmla="*/ 10800 w 21600"/>
                <a:gd name="T19" fmla="*/ 0 h 21600"/>
                <a:gd name="T20" fmla="*/ 0 w 21600"/>
                <a:gd name="T21" fmla="*/ 10800 h 21600"/>
                <a:gd name="T22" fmla="*/ 21600 w 21600"/>
                <a:gd name="T23" fmla="*/ 10800 h 21600"/>
                <a:gd name="T24" fmla="*/ 1645 w 21600"/>
                <a:gd name="T25" fmla="*/ 4171 h 21600"/>
                <a:gd name="T26" fmla="*/ 16522 w 21600"/>
                <a:gd name="T27" fmla="*/ 17314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T24" t="T25" r="T26" b="T27"/>
              <a:pathLst>
                <a:path w="21600" h="21600" extrusionOk="0">
                  <a:moveTo>
                    <a:pt x="0" y="18014"/>
                  </a:moveTo>
                  <a:lnTo>
                    <a:pt x="0" y="2800"/>
                  </a:lnTo>
                  <a:lnTo>
                    <a:pt x="1645" y="2800"/>
                  </a:lnTo>
                  <a:lnTo>
                    <a:pt x="1645" y="1428"/>
                  </a:lnTo>
                  <a:lnTo>
                    <a:pt x="3468" y="1428"/>
                  </a:lnTo>
                  <a:lnTo>
                    <a:pt x="3468" y="0"/>
                  </a:lnTo>
                  <a:lnTo>
                    <a:pt x="21653" y="0"/>
                  </a:lnTo>
                  <a:lnTo>
                    <a:pt x="21653" y="18828"/>
                  </a:lnTo>
                  <a:lnTo>
                    <a:pt x="19954" y="18828"/>
                  </a:lnTo>
                  <a:lnTo>
                    <a:pt x="19954" y="20214"/>
                  </a:lnTo>
                  <a:lnTo>
                    <a:pt x="18256" y="20214"/>
                  </a:lnTo>
                  <a:lnTo>
                    <a:pt x="18256" y="21600"/>
                  </a:lnTo>
                  <a:lnTo>
                    <a:pt x="4434" y="21600"/>
                  </a:lnTo>
                  <a:lnTo>
                    <a:pt x="0" y="18014"/>
                  </a:lnTo>
                  <a:close/>
                </a:path>
                <a:path w="21600" h="21600" extrusionOk="0">
                  <a:moveTo>
                    <a:pt x="3486" y="1428"/>
                  </a:moveTo>
                  <a:lnTo>
                    <a:pt x="19954" y="1428"/>
                  </a:lnTo>
                  <a:lnTo>
                    <a:pt x="19954" y="20214"/>
                  </a:lnTo>
                  <a:lnTo>
                    <a:pt x="18256" y="20214"/>
                  </a:lnTo>
                  <a:lnTo>
                    <a:pt x="18256" y="2800"/>
                  </a:lnTo>
                  <a:lnTo>
                    <a:pt x="1645" y="2800"/>
                  </a:lnTo>
                  <a:lnTo>
                    <a:pt x="1645" y="1428"/>
                  </a:lnTo>
                  <a:lnTo>
                    <a:pt x="3486" y="1428"/>
                  </a:lnTo>
                  <a:close/>
                </a:path>
                <a:path w="21600" h="21600" extrusionOk="0">
                  <a:moveTo>
                    <a:pt x="0" y="18014"/>
                  </a:moveTo>
                  <a:lnTo>
                    <a:pt x="4434" y="18000"/>
                  </a:lnTo>
                  <a:lnTo>
                    <a:pt x="4434" y="21600"/>
                  </a:lnTo>
                  <a:lnTo>
                    <a:pt x="0" y="18014"/>
                  </a:lnTo>
                  <a:close/>
                </a:path>
              </a:pathLst>
            </a:custGeom>
            <a:solidFill>
              <a:srgbClr val="D8EBB3"/>
            </a:solidFill>
            <a:ln w="9525">
              <a:solidFill>
                <a:srgbClr val="339966"/>
              </a:solidFill>
              <a:miter lim="800000"/>
              <a:headEnd/>
              <a:tailEnd/>
            </a:ln>
            <a:effectLst>
              <a:outerShdw blurRad="50800" dist="38100" dir="2700000" algn="tl" rotWithShape="0">
                <a:prstClr val="black">
                  <a:alpha val="40000"/>
                </a:prstClr>
              </a:outerShdw>
            </a:effectLst>
          </p:spPr>
          <p:txBody>
            <a:bodyPr/>
            <a:lstStyle/>
            <a:p>
              <a:pPr>
                <a:defRPr/>
              </a:pPr>
              <a:endParaRPr lang="en-US" sz="800" i="0" dirty="0"/>
            </a:p>
          </p:txBody>
        </p:sp>
        <p:sp>
          <p:nvSpPr>
            <p:cNvPr id="3098" name="Document"/>
            <p:cNvSpPr>
              <a:spLocks noEditPoints="1" noChangeArrowheads="1"/>
            </p:cNvSpPr>
            <p:nvPr/>
          </p:nvSpPr>
          <p:spPr bwMode="auto">
            <a:xfrm>
              <a:off x="4778375" y="4733925"/>
              <a:ext cx="555625" cy="960438"/>
            </a:xfrm>
            <a:custGeom>
              <a:avLst/>
              <a:gdLst>
                <a:gd name="T0" fmla="*/ 10757 w 21600"/>
                <a:gd name="T1" fmla="*/ 21632 h 21600"/>
                <a:gd name="T2" fmla="*/ 85 w 21600"/>
                <a:gd name="T3" fmla="*/ 10849 h 21600"/>
                <a:gd name="T4" fmla="*/ 10757 w 21600"/>
                <a:gd name="T5" fmla="*/ 81 h 21600"/>
                <a:gd name="T6" fmla="*/ 21706 w 21600"/>
                <a:gd name="T7" fmla="*/ 10652 h 21600"/>
                <a:gd name="T8" fmla="*/ 10757 w 21600"/>
                <a:gd name="T9" fmla="*/ 21632 h 21600"/>
                <a:gd name="T10" fmla="*/ 0 w 21600"/>
                <a:gd name="T11" fmla="*/ 0 h 21600"/>
                <a:gd name="T12" fmla="*/ 21600 w 21600"/>
                <a:gd name="T13" fmla="*/ 0 h 21600"/>
                <a:gd name="T14" fmla="*/ 21600 w 21600"/>
                <a:gd name="T15" fmla="*/ 21600 h 21600"/>
                <a:gd name="T16" fmla="*/ 977 w 21600"/>
                <a:gd name="T17" fmla="*/ 818 h 21600"/>
                <a:gd name="T18" fmla="*/ 20622 w 21600"/>
                <a:gd name="T19" fmla="*/ 16429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a:moveTo>
                    <a:pt x="85" y="17509"/>
                  </a:moveTo>
                  <a:lnTo>
                    <a:pt x="5187" y="17509"/>
                  </a:lnTo>
                  <a:lnTo>
                    <a:pt x="5187" y="21632"/>
                  </a:lnTo>
                  <a:lnTo>
                    <a:pt x="85" y="17509"/>
                  </a:lnTo>
                  <a:close/>
                </a:path>
              </a:pathLst>
            </a:custGeom>
            <a:solidFill>
              <a:srgbClr val="D8EBB3"/>
            </a:solidFill>
            <a:ln w="9525">
              <a:solidFill>
                <a:srgbClr val="339966"/>
              </a:solidFill>
              <a:miter lim="800000"/>
              <a:headEnd/>
              <a:tailEnd/>
            </a:ln>
            <a:effectLst>
              <a:outerShdw blurRad="50800" dist="38100" dir="2700000" algn="tl" rotWithShape="0">
                <a:prstClr val="black">
                  <a:alpha val="40000"/>
                </a:prstClr>
              </a:outerShdw>
            </a:effectLst>
          </p:spPr>
          <p:txBody>
            <a:bodyPr/>
            <a:lstStyle/>
            <a:p>
              <a:pPr>
                <a:defRPr/>
              </a:pPr>
              <a:endParaRPr lang="en-US" dirty="0"/>
            </a:p>
          </p:txBody>
        </p:sp>
        <p:sp>
          <p:nvSpPr>
            <p:cNvPr id="27" name="TextBox 26"/>
            <p:cNvSpPr txBox="1"/>
            <p:nvPr/>
          </p:nvSpPr>
          <p:spPr>
            <a:xfrm>
              <a:off x="2537285" y="4674929"/>
              <a:ext cx="369332" cy="1115199"/>
            </a:xfrm>
            <a:prstGeom prst="rect">
              <a:avLst/>
            </a:prstGeom>
            <a:noFill/>
          </p:spPr>
          <p:txBody>
            <a:bodyPr vert="vert270">
              <a:spAutoFit/>
            </a:bodyPr>
            <a:lstStyle/>
            <a:p>
              <a:pPr>
                <a:defRPr/>
              </a:pPr>
              <a:r>
                <a:rPr lang="en-US" sz="1200" b="1" i="0" dirty="0">
                  <a:solidFill>
                    <a:schemeClr val="tx1"/>
                  </a:solidFill>
                </a:rPr>
                <a:t>Assumptions</a:t>
              </a:r>
            </a:p>
          </p:txBody>
        </p:sp>
        <p:sp>
          <p:nvSpPr>
            <p:cNvPr id="3093" name="TextBox 16"/>
            <p:cNvSpPr txBox="1">
              <a:spLocks noChangeArrowheads="1"/>
            </p:cNvSpPr>
            <p:nvPr/>
          </p:nvSpPr>
          <p:spPr bwMode="auto">
            <a:xfrm>
              <a:off x="3470275" y="5800725"/>
              <a:ext cx="1635125" cy="369888"/>
            </a:xfrm>
            <a:prstGeom prst="rect">
              <a:avLst/>
            </a:prstGeom>
            <a:noFill/>
            <a:ln w="19050">
              <a:solidFill>
                <a:schemeClr val="tx1"/>
              </a:solidFill>
              <a:miter lim="800000"/>
              <a:headEnd/>
              <a:tailEnd/>
            </a:ln>
          </p:spPr>
          <p:txBody>
            <a:bodyPr>
              <a:spAutoFit/>
            </a:bodyPr>
            <a:lstStyle/>
            <a:p>
              <a:r>
                <a:rPr lang="en-US" sz="1800" b="1" i="0" dirty="0">
                  <a:solidFill>
                    <a:schemeClr val="tx1"/>
                  </a:solidFill>
                </a:rPr>
                <a:t>L1 Estimate</a:t>
              </a:r>
            </a:p>
          </p:txBody>
        </p:sp>
        <p:sp>
          <p:nvSpPr>
            <p:cNvPr id="3094" name="TextBox 16"/>
            <p:cNvSpPr txBox="1">
              <a:spLocks noChangeArrowheads="1"/>
            </p:cNvSpPr>
            <p:nvPr/>
          </p:nvSpPr>
          <p:spPr bwMode="auto">
            <a:xfrm>
              <a:off x="5918200" y="5800725"/>
              <a:ext cx="1635125" cy="369888"/>
            </a:xfrm>
            <a:prstGeom prst="rect">
              <a:avLst/>
            </a:prstGeom>
            <a:noFill/>
            <a:ln w="19050">
              <a:solidFill>
                <a:schemeClr val="tx1"/>
              </a:solidFill>
              <a:miter lim="800000"/>
              <a:headEnd/>
              <a:tailEnd/>
            </a:ln>
          </p:spPr>
          <p:txBody>
            <a:bodyPr>
              <a:spAutoFit/>
            </a:bodyPr>
            <a:lstStyle/>
            <a:p>
              <a:r>
                <a:rPr lang="en-US" sz="1800" b="1" i="0" dirty="0">
                  <a:solidFill>
                    <a:schemeClr val="tx1"/>
                  </a:solidFill>
                </a:rPr>
                <a:t>L2 Estimate</a:t>
              </a:r>
            </a:p>
          </p:txBody>
        </p:sp>
        <p:sp>
          <p:nvSpPr>
            <p:cNvPr id="32" name="TextBox 31"/>
            <p:cNvSpPr txBox="1"/>
            <p:nvPr/>
          </p:nvSpPr>
          <p:spPr>
            <a:xfrm>
              <a:off x="4942634" y="4663912"/>
              <a:ext cx="369332" cy="1115199"/>
            </a:xfrm>
            <a:prstGeom prst="rect">
              <a:avLst/>
            </a:prstGeom>
            <a:noFill/>
          </p:spPr>
          <p:txBody>
            <a:bodyPr vert="vert270">
              <a:spAutoFit/>
            </a:bodyPr>
            <a:lstStyle/>
            <a:p>
              <a:pPr>
                <a:defRPr/>
              </a:pPr>
              <a:r>
                <a:rPr lang="en-US" sz="1200" b="1" i="0" dirty="0">
                  <a:solidFill>
                    <a:schemeClr val="tx1"/>
                  </a:solidFill>
                </a:rPr>
                <a:t>Assumptions</a:t>
              </a:r>
            </a:p>
          </p:txBody>
        </p:sp>
        <p:sp>
          <p:nvSpPr>
            <p:cNvPr id="3096" name="TextBox 5"/>
            <p:cNvSpPr txBox="1">
              <a:spLocks noChangeArrowheads="1"/>
            </p:cNvSpPr>
            <p:nvPr/>
          </p:nvSpPr>
          <p:spPr bwMode="auto">
            <a:xfrm>
              <a:off x="3186113" y="6272311"/>
              <a:ext cx="3352800" cy="307777"/>
            </a:xfrm>
            <a:prstGeom prst="rect">
              <a:avLst/>
            </a:prstGeom>
            <a:noFill/>
            <a:ln w="9525">
              <a:noFill/>
              <a:miter lim="800000"/>
              <a:headEnd/>
              <a:tailEnd/>
            </a:ln>
          </p:spPr>
          <p:txBody>
            <a:bodyPr>
              <a:spAutoFit/>
            </a:bodyPr>
            <a:lstStyle/>
            <a:p>
              <a:r>
                <a:rPr lang="en-US" sz="1400" b="1" i="0" dirty="0">
                  <a:solidFill>
                    <a:schemeClr val="tx1"/>
                  </a:solidFill>
                </a:rPr>
                <a:t>Assumptions Reduced</a:t>
              </a:r>
            </a:p>
          </p:txBody>
        </p:sp>
        <p:sp>
          <p:nvSpPr>
            <p:cNvPr id="36" name="Right Arrow 35"/>
            <p:cNvSpPr/>
            <p:nvPr/>
          </p:nvSpPr>
          <p:spPr bwMode="auto">
            <a:xfrm>
              <a:off x="5778500" y="6345238"/>
              <a:ext cx="152400" cy="228600"/>
            </a:xfrm>
            <a:prstGeom prst="rightArrow">
              <a:avLst/>
            </a:prstGeom>
            <a:solidFill>
              <a:schemeClr val="accent1"/>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defRPr/>
              </a:pPr>
              <a:endParaRPr lang="en-US" dirty="0"/>
            </a:p>
          </p:txBody>
        </p:sp>
        <p:sp>
          <p:nvSpPr>
            <p:cNvPr id="28" name="Document"/>
            <p:cNvSpPr>
              <a:spLocks noEditPoints="1" noChangeArrowheads="1"/>
            </p:cNvSpPr>
            <p:nvPr/>
          </p:nvSpPr>
          <p:spPr bwMode="auto">
            <a:xfrm>
              <a:off x="7216775" y="4746014"/>
              <a:ext cx="555625" cy="960438"/>
            </a:xfrm>
            <a:custGeom>
              <a:avLst/>
              <a:gdLst>
                <a:gd name="T0" fmla="*/ 10757 w 21600"/>
                <a:gd name="T1" fmla="*/ 21632 h 21600"/>
                <a:gd name="T2" fmla="*/ 85 w 21600"/>
                <a:gd name="T3" fmla="*/ 10849 h 21600"/>
                <a:gd name="T4" fmla="*/ 10757 w 21600"/>
                <a:gd name="T5" fmla="*/ 81 h 21600"/>
                <a:gd name="T6" fmla="*/ 21706 w 21600"/>
                <a:gd name="T7" fmla="*/ 10652 h 21600"/>
                <a:gd name="T8" fmla="*/ 10757 w 21600"/>
                <a:gd name="T9" fmla="*/ 21632 h 21600"/>
                <a:gd name="T10" fmla="*/ 0 w 21600"/>
                <a:gd name="T11" fmla="*/ 0 h 21600"/>
                <a:gd name="T12" fmla="*/ 21600 w 21600"/>
                <a:gd name="T13" fmla="*/ 0 h 21600"/>
                <a:gd name="T14" fmla="*/ 21600 w 21600"/>
                <a:gd name="T15" fmla="*/ 21600 h 21600"/>
                <a:gd name="T16" fmla="*/ 977 w 21600"/>
                <a:gd name="T17" fmla="*/ 818 h 21600"/>
                <a:gd name="T18" fmla="*/ 20622 w 21600"/>
                <a:gd name="T19" fmla="*/ 16429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a:moveTo>
                    <a:pt x="85" y="17509"/>
                  </a:moveTo>
                  <a:lnTo>
                    <a:pt x="5187" y="17509"/>
                  </a:lnTo>
                  <a:lnTo>
                    <a:pt x="5187" y="21632"/>
                  </a:lnTo>
                  <a:lnTo>
                    <a:pt x="85" y="17509"/>
                  </a:lnTo>
                  <a:close/>
                </a:path>
              </a:pathLst>
            </a:custGeom>
            <a:solidFill>
              <a:srgbClr val="D8EBB3"/>
            </a:solidFill>
            <a:ln w="9525">
              <a:solidFill>
                <a:srgbClr val="339966"/>
              </a:solidFill>
              <a:miter lim="800000"/>
              <a:headEnd/>
              <a:tailEnd/>
            </a:ln>
            <a:effectLst>
              <a:outerShdw blurRad="50800" dist="38100" dir="2700000" algn="tl" rotWithShape="0">
                <a:prstClr val="black">
                  <a:alpha val="40000"/>
                </a:prstClr>
              </a:outerShdw>
            </a:effectLst>
          </p:spPr>
          <p:txBody>
            <a:bodyPr/>
            <a:lstStyle/>
            <a:p>
              <a:pPr>
                <a:defRPr/>
              </a:pPr>
              <a:endParaRPr lang="en-US" dirty="0"/>
            </a:p>
          </p:txBody>
        </p:sp>
        <p:sp>
          <p:nvSpPr>
            <p:cNvPr id="29" name="TextBox 28"/>
            <p:cNvSpPr txBox="1"/>
            <p:nvPr/>
          </p:nvSpPr>
          <p:spPr>
            <a:xfrm>
              <a:off x="7381034" y="4676001"/>
              <a:ext cx="369332" cy="1115199"/>
            </a:xfrm>
            <a:prstGeom prst="rect">
              <a:avLst/>
            </a:prstGeom>
            <a:noFill/>
          </p:spPr>
          <p:txBody>
            <a:bodyPr vert="vert270">
              <a:spAutoFit/>
            </a:bodyPr>
            <a:lstStyle/>
            <a:p>
              <a:pPr>
                <a:defRPr/>
              </a:pPr>
              <a:r>
                <a:rPr lang="en-US" sz="1200" b="1" i="0" dirty="0">
                  <a:solidFill>
                    <a:schemeClr val="tx1"/>
                  </a:solidFill>
                </a:rPr>
                <a:t>Assumptions</a:t>
              </a:r>
            </a:p>
          </p:txBody>
        </p:sp>
        <p:graphicFrame>
          <p:nvGraphicFramePr>
            <p:cNvPr id="27650" name="Object 2"/>
            <p:cNvGraphicFramePr>
              <a:graphicFrameLocks noChangeAspect="1"/>
            </p:cNvGraphicFramePr>
            <p:nvPr/>
          </p:nvGraphicFramePr>
          <p:xfrm>
            <a:off x="990600" y="762000"/>
            <a:ext cx="1297781" cy="914400"/>
          </p:xfrm>
          <a:graphic>
            <a:graphicData uri="http://schemas.openxmlformats.org/presentationml/2006/ole">
              <p:oleObj spid="_x0000_s3074" name="Visio" r:id="rId9" imgW="1874670" imgH="1446497" progId="Visio.Drawing.11">
                <p:embed/>
              </p:oleObj>
            </a:graphicData>
          </a:graphic>
        </p:graphicFrame>
        <p:graphicFrame>
          <p:nvGraphicFramePr>
            <p:cNvPr id="27651" name="Object 3"/>
            <p:cNvGraphicFramePr>
              <a:graphicFrameLocks noChangeAspect="1"/>
            </p:cNvGraphicFramePr>
            <p:nvPr/>
          </p:nvGraphicFramePr>
          <p:xfrm>
            <a:off x="3733800" y="1295400"/>
            <a:ext cx="1163637" cy="861068"/>
          </p:xfrm>
          <a:graphic>
            <a:graphicData uri="http://schemas.openxmlformats.org/presentationml/2006/ole">
              <p:oleObj spid="_x0000_s3075" name="Visio" r:id="rId10" imgW="1688331" imgH="1445594" progId="Visio.Drawing.11">
                <p:embed/>
              </p:oleObj>
            </a:graphicData>
          </a:graphic>
        </p:graphicFrame>
        <p:graphicFrame>
          <p:nvGraphicFramePr>
            <p:cNvPr id="27652" name="Object 4"/>
            <p:cNvGraphicFramePr>
              <a:graphicFrameLocks noChangeAspect="1"/>
            </p:cNvGraphicFramePr>
            <p:nvPr/>
          </p:nvGraphicFramePr>
          <p:xfrm>
            <a:off x="6096000" y="876228"/>
            <a:ext cx="1295400" cy="876372"/>
          </p:xfrm>
          <a:graphic>
            <a:graphicData uri="http://schemas.openxmlformats.org/presentationml/2006/ole">
              <p:oleObj spid="_x0000_s3076" name="Visio" r:id="rId11" imgW="1806993" imgH="1328738" progId="Visio.Drawing.11">
                <p:embed/>
              </p:oleObj>
            </a:graphicData>
          </a:graphic>
        </p:graphicFrame>
      </p:gr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pPr eaLnBrk="1" hangingPunct="1"/>
            <a:r>
              <a:rPr lang="en-US" dirty="0" smtClean="0"/>
              <a:t>L1 </a:t>
            </a:r>
            <a:r>
              <a:rPr lang="en-US" dirty="0" smtClean="0"/>
              <a:t>Estimation</a:t>
            </a:r>
            <a:endParaRPr lang="en-US" dirty="0" smtClean="0"/>
          </a:p>
        </p:txBody>
      </p:sp>
      <p:sp>
        <p:nvSpPr>
          <p:cNvPr id="9219" name="Content Placeholder 2"/>
          <p:cNvSpPr>
            <a:spLocks noGrp="1"/>
          </p:cNvSpPr>
          <p:nvPr>
            <p:ph idx="1"/>
          </p:nvPr>
        </p:nvSpPr>
        <p:spPr>
          <a:xfrm>
            <a:off x="295275" y="914400"/>
            <a:ext cx="8562975" cy="5305425"/>
          </a:xfrm>
        </p:spPr>
        <p:txBody>
          <a:bodyPr/>
          <a:lstStyle/>
          <a:p>
            <a:pPr eaLnBrk="1" hangingPunct="1">
              <a:defRPr/>
            </a:pPr>
            <a:r>
              <a:rPr lang="en-US" sz="1800" dirty="0" smtClean="0"/>
              <a:t>Following model is implemented as improvements</a:t>
            </a:r>
          </a:p>
          <a:p>
            <a:pPr marL="620712" lvl="1" indent="-342900" eaLnBrk="1" hangingPunct="1">
              <a:buFont typeface="+mj-lt"/>
              <a:buAutoNum type="arabicPeriod"/>
              <a:defRPr/>
            </a:pPr>
            <a:r>
              <a:rPr lang="en-US" sz="1600" dirty="0" smtClean="0"/>
              <a:t>Standardized WBS – Used the 3 point estimate template. Refined the QA tasks and added the productivity factor fore Design and Execution phase</a:t>
            </a:r>
          </a:p>
          <a:p>
            <a:pPr marL="620712" lvl="1" indent="-342900" eaLnBrk="1" hangingPunct="1">
              <a:buFont typeface="+mj-lt"/>
              <a:buAutoNum type="arabicPeriod"/>
              <a:defRPr/>
            </a:pPr>
            <a:r>
              <a:rPr lang="en-US" sz="1600" dirty="0" smtClean="0"/>
              <a:t>Mechanism to do a systematic Size estimation using</a:t>
            </a:r>
          </a:p>
          <a:p>
            <a:pPr marL="954087" lvl="2" indent="-342900" eaLnBrk="1" hangingPunct="1">
              <a:defRPr/>
            </a:pPr>
            <a:r>
              <a:rPr lang="en-US" sz="1400" dirty="0" smtClean="0"/>
              <a:t>Option 1 – If your requirements document is presented in the form of use cases, Use Case Point Factor, a separate tab has been introduced to define the Size and complexity factor of the Use cases and thereby derive the Total No. of Test cases</a:t>
            </a:r>
          </a:p>
          <a:p>
            <a:pPr lvl="2" eaLnBrk="1" hangingPunct="1">
              <a:defRPr/>
            </a:pPr>
            <a:r>
              <a:rPr lang="en-US" sz="1400" dirty="0" smtClean="0"/>
              <a:t>Option 2 - If your requirements document is presented in the form of Business Functions, Functional point estimation model to count the No. of TCs from Data Functions and Transaction Functions Complexity using Function Point Analysis</a:t>
            </a:r>
          </a:p>
          <a:p>
            <a:pPr marL="620712" lvl="1" indent="-342900" eaLnBrk="1" hangingPunct="1">
              <a:buFont typeface="+mj-lt"/>
              <a:buAutoNum type="arabicPeriod"/>
              <a:defRPr/>
            </a:pPr>
            <a:r>
              <a:rPr lang="en-US" sz="1600" dirty="0" smtClean="0"/>
              <a:t>Mechanism to convert the size to effort using standardized productivity numbers</a:t>
            </a:r>
          </a:p>
          <a:p>
            <a:pPr marL="620712" lvl="1" indent="-342900" eaLnBrk="1" hangingPunct="1">
              <a:buFont typeface="+mj-lt"/>
              <a:buAutoNum type="arabicPeriod"/>
              <a:defRPr/>
            </a:pPr>
            <a:r>
              <a:rPr lang="en-US" sz="1600" dirty="0" smtClean="0"/>
              <a:t>Test Automation Estimate – added the Virtusa template (this could be used in the WBS to get the total effort for automation)</a:t>
            </a:r>
          </a:p>
          <a:p>
            <a:pPr marL="620712" lvl="1" indent="-342900" eaLnBrk="1" hangingPunct="1">
              <a:buFont typeface="+mj-lt"/>
              <a:buAutoNum type="arabicPeriod"/>
              <a:defRPr/>
            </a:pPr>
            <a:r>
              <a:rPr lang="en-US" sz="1600" dirty="0" smtClean="0"/>
              <a:t>Performance Testing Estimate - added the Virtusa template (this could be used in the WBS to get the total effort for Performance)</a:t>
            </a:r>
          </a:p>
          <a:p>
            <a:pPr marL="296862" indent="-342900" eaLnBrk="1" hangingPunct="1">
              <a:defRPr/>
            </a:pPr>
            <a:r>
              <a:rPr lang="en-US" sz="1800" dirty="0" smtClean="0"/>
              <a:t>Introduce a method to use multiplication factors based on</a:t>
            </a:r>
          </a:p>
          <a:p>
            <a:pPr marL="620712" lvl="1" indent="-342900" eaLnBrk="1" hangingPunct="1">
              <a:defRPr/>
            </a:pPr>
            <a:r>
              <a:rPr lang="en-US" sz="1600" dirty="0" smtClean="0"/>
              <a:t>Size and the impact of Project risks</a:t>
            </a:r>
          </a:p>
          <a:p>
            <a:pPr marL="620712" lvl="1" indent="-342900" eaLnBrk="1" hangingPunct="1">
              <a:defRPr/>
            </a:pPr>
            <a:r>
              <a:rPr lang="en-US" sz="1600" dirty="0" err="1" smtClean="0"/>
              <a:t>Weightage</a:t>
            </a:r>
            <a:r>
              <a:rPr lang="en-US" sz="1600" dirty="0" smtClean="0"/>
              <a:t> of Assumptions</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pPr eaLnBrk="1" hangingPunct="1"/>
            <a:r>
              <a:rPr lang="en-US" dirty="0" smtClean="0"/>
              <a:t>Illustration of L1 </a:t>
            </a:r>
            <a:r>
              <a:rPr lang="en-US" dirty="0" smtClean="0"/>
              <a:t>Estimate workflow</a:t>
            </a:r>
            <a:endParaRPr lang="en-US" dirty="0" smtClean="0"/>
          </a:p>
        </p:txBody>
      </p:sp>
      <p:graphicFrame>
        <p:nvGraphicFramePr>
          <p:cNvPr id="4" name="Content Placeholder 3"/>
          <p:cNvGraphicFramePr>
            <a:graphicFrameLocks noGrp="1"/>
          </p:cNvGraphicFramePr>
          <p:nvPr>
            <p:ph idx="1"/>
          </p:nvPr>
        </p:nvGraphicFramePr>
        <p:xfrm>
          <a:off x="295275" y="1447800"/>
          <a:ext cx="8562975" cy="11287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Rectangle 4"/>
          <p:cNvSpPr/>
          <p:nvPr/>
        </p:nvSpPr>
        <p:spPr bwMode="auto">
          <a:xfrm>
            <a:off x="304800" y="2895600"/>
            <a:ext cx="1828800" cy="2667000"/>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wrap="none" anchor="ctr"/>
          <a:lstStyle/>
          <a:p>
            <a:pPr>
              <a:defRPr/>
            </a:pPr>
            <a:r>
              <a:rPr lang="en-US" sz="1000" i="0" dirty="0">
                <a:solidFill>
                  <a:schemeClr val="tx1"/>
                </a:solidFill>
                <a:latin typeface="Trebuchet MS" pitchFamily="34" charset="0"/>
              </a:rPr>
              <a:t>If the </a:t>
            </a:r>
            <a:r>
              <a:rPr lang="en-US" sz="1000" i="0" dirty="0" smtClean="0">
                <a:solidFill>
                  <a:schemeClr val="tx1"/>
                </a:solidFill>
                <a:latin typeface="Trebuchet MS" pitchFamily="34" charset="0"/>
              </a:rPr>
              <a:t>BRD is in Use case </a:t>
            </a:r>
            <a:endParaRPr lang="en-US" sz="1000" i="0" dirty="0">
              <a:solidFill>
                <a:schemeClr val="tx1"/>
              </a:solidFill>
              <a:latin typeface="Trebuchet MS" pitchFamily="34" charset="0"/>
            </a:endParaRPr>
          </a:p>
          <a:p>
            <a:pPr>
              <a:defRPr/>
            </a:pPr>
            <a:r>
              <a:rPr lang="en-US" sz="1000" i="0" dirty="0">
                <a:solidFill>
                  <a:schemeClr val="tx1"/>
                </a:solidFill>
                <a:latin typeface="Trebuchet MS" pitchFamily="34" charset="0"/>
              </a:rPr>
              <a:t>Format :</a:t>
            </a:r>
          </a:p>
          <a:p>
            <a:pPr>
              <a:defRPr/>
            </a:pPr>
            <a:r>
              <a:rPr lang="en-US" sz="1000" i="0" dirty="0">
                <a:solidFill>
                  <a:schemeClr val="tx1"/>
                </a:solidFill>
                <a:latin typeface="Trebuchet MS" pitchFamily="34" charset="0"/>
              </a:rPr>
              <a:t>Use case factor Template</a:t>
            </a:r>
          </a:p>
          <a:p>
            <a:pPr>
              <a:defRPr/>
            </a:pPr>
            <a:endParaRPr lang="en-US" sz="1000" i="0" dirty="0">
              <a:solidFill>
                <a:schemeClr val="tx1"/>
              </a:solidFill>
              <a:latin typeface="Trebuchet MS" pitchFamily="34" charset="0"/>
            </a:endParaRPr>
          </a:p>
          <a:p>
            <a:pPr>
              <a:defRPr/>
            </a:pPr>
            <a:r>
              <a:rPr lang="en-US" sz="1000" i="0" dirty="0">
                <a:solidFill>
                  <a:schemeClr val="tx1"/>
                </a:solidFill>
                <a:latin typeface="Trebuchet MS" pitchFamily="34" charset="0"/>
              </a:rPr>
              <a:t>If the BRD is in Business </a:t>
            </a:r>
          </a:p>
          <a:p>
            <a:pPr>
              <a:defRPr/>
            </a:pPr>
            <a:r>
              <a:rPr lang="en-US" sz="1000" i="0" dirty="0">
                <a:solidFill>
                  <a:schemeClr val="tx1"/>
                </a:solidFill>
                <a:latin typeface="Trebuchet MS" pitchFamily="34" charset="0"/>
              </a:rPr>
              <a:t>Functions Format :</a:t>
            </a:r>
          </a:p>
          <a:p>
            <a:pPr>
              <a:defRPr/>
            </a:pPr>
            <a:r>
              <a:rPr lang="en-US" sz="1000" i="0" dirty="0">
                <a:solidFill>
                  <a:schemeClr val="tx1"/>
                </a:solidFill>
                <a:latin typeface="Trebuchet MS" pitchFamily="34" charset="0"/>
              </a:rPr>
              <a:t>Function Points Template</a:t>
            </a:r>
          </a:p>
          <a:p>
            <a:pPr>
              <a:defRPr/>
            </a:pPr>
            <a:endParaRPr lang="en-US" sz="1000" i="0" dirty="0">
              <a:solidFill>
                <a:schemeClr val="tx1"/>
              </a:solidFill>
              <a:latin typeface="Trebuchet MS" pitchFamily="34" charset="0"/>
            </a:endParaRPr>
          </a:p>
          <a:p>
            <a:pPr>
              <a:defRPr/>
            </a:pPr>
            <a:r>
              <a:rPr lang="en-US" sz="1000" i="0" dirty="0">
                <a:solidFill>
                  <a:schemeClr val="tx1"/>
                </a:solidFill>
                <a:latin typeface="Trebuchet MS" pitchFamily="34" charset="0"/>
              </a:rPr>
              <a:t>If Project has Test </a:t>
            </a:r>
          </a:p>
          <a:p>
            <a:pPr>
              <a:defRPr/>
            </a:pPr>
            <a:r>
              <a:rPr lang="en-US" sz="1000" i="0" dirty="0">
                <a:solidFill>
                  <a:schemeClr val="tx1"/>
                </a:solidFill>
                <a:latin typeface="Trebuchet MS" pitchFamily="34" charset="0"/>
              </a:rPr>
              <a:t>Automation:</a:t>
            </a:r>
          </a:p>
          <a:p>
            <a:pPr>
              <a:defRPr/>
            </a:pPr>
            <a:r>
              <a:rPr lang="en-US" sz="1000" i="0" dirty="0">
                <a:solidFill>
                  <a:schemeClr val="tx1"/>
                </a:solidFill>
                <a:latin typeface="Trebuchet MS" pitchFamily="34" charset="0"/>
              </a:rPr>
              <a:t>Use TA Estimation Template</a:t>
            </a:r>
          </a:p>
          <a:p>
            <a:pPr>
              <a:defRPr/>
            </a:pPr>
            <a:endParaRPr lang="en-US" sz="1000" i="0" dirty="0">
              <a:solidFill>
                <a:schemeClr val="tx1"/>
              </a:solidFill>
              <a:latin typeface="Trebuchet MS" pitchFamily="34" charset="0"/>
            </a:endParaRPr>
          </a:p>
          <a:p>
            <a:pPr>
              <a:defRPr/>
            </a:pPr>
            <a:r>
              <a:rPr lang="en-US" sz="1000" i="0" dirty="0">
                <a:solidFill>
                  <a:schemeClr val="tx1"/>
                </a:solidFill>
                <a:latin typeface="Trebuchet MS" pitchFamily="34" charset="0"/>
              </a:rPr>
              <a:t>If Project has Performance </a:t>
            </a:r>
          </a:p>
          <a:p>
            <a:pPr>
              <a:defRPr/>
            </a:pPr>
            <a:r>
              <a:rPr lang="en-US" sz="1000" i="0" dirty="0">
                <a:solidFill>
                  <a:schemeClr val="tx1"/>
                </a:solidFill>
                <a:latin typeface="Trebuchet MS" pitchFamily="34" charset="0"/>
              </a:rPr>
              <a:t>Testing:</a:t>
            </a:r>
          </a:p>
          <a:p>
            <a:pPr>
              <a:defRPr/>
            </a:pPr>
            <a:r>
              <a:rPr lang="en-US" sz="1000" i="0" dirty="0">
                <a:solidFill>
                  <a:schemeClr val="tx1"/>
                </a:solidFill>
                <a:latin typeface="Trebuchet MS" pitchFamily="34" charset="0"/>
              </a:rPr>
              <a:t>Use PT Estimation Template</a:t>
            </a:r>
          </a:p>
          <a:p>
            <a:pPr>
              <a:defRPr/>
            </a:pPr>
            <a:endParaRPr lang="en-US" sz="1000" i="0" dirty="0">
              <a:solidFill>
                <a:schemeClr val="tx1"/>
              </a:solidFill>
              <a:latin typeface="Trebuchet MS" pitchFamily="34" charset="0"/>
            </a:endParaRPr>
          </a:p>
          <a:p>
            <a:pPr>
              <a:defRPr/>
            </a:pPr>
            <a:endParaRPr lang="en-US" sz="1000" i="0" dirty="0">
              <a:solidFill>
                <a:schemeClr val="tx1"/>
              </a:solidFill>
              <a:latin typeface="Trebuchet MS" pitchFamily="34" charset="0"/>
            </a:endParaRPr>
          </a:p>
        </p:txBody>
      </p:sp>
      <p:sp>
        <p:nvSpPr>
          <p:cNvPr id="6" name="Rectangle 5"/>
          <p:cNvSpPr/>
          <p:nvPr/>
        </p:nvSpPr>
        <p:spPr bwMode="auto">
          <a:xfrm>
            <a:off x="4953000" y="2895600"/>
            <a:ext cx="1828800" cy="2667000"/>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wrap="none" anchor="ctr"/>
          <a:lstStyle/>
          <a:p>
            <a:pPr>
              <a:defRPr/>
            </a:pPr>
            <a:r>
              <a:rPr lang="en-US" sz="1000" i="0" dirty="0">
                <a:solidFill>
                  <a:schemeClr val="tx1"/>
                </a:solidFill>
                <a:latin typeface="Trebuchet MS" pitchFamily="34" charset="0"/>
              </a:rPr>
              <a:t>Use the standard productivity </a:t>
            </a:r>
          </a:p>
          <a:p>
            <a:pPr>
              <a:defRPr/>
            </a:pPr>
            <a:r>
              <a:rPr lang="en-US" sz="1000" i="0" dirty="0">
                <a:solidFill>
                  <a:schemeClr val="tx1"/>
                </a:solidFill>
                <a:latin typeface="Trebuchet MS" pitchFamily="34" charset="0"/>
              </a:rPr>
              <a:t>Numbers:</a:t>
            </a:r>
          </a:p>
          <a:p>
            <a:pPr>
              <a:defRPr/>
            </a:pPr>
            <a:endParaRPr lang="en-US" sz="1000" i="0" dirty="0">
              <a:solidFill>
                <a:schemeClr val="tx1"/>
              </a:solidFill>
              <a:latin typeface="Trebuchet MS" pitchFamily="34" charset="0"/>
            </a:endParaRPr>
          </a:p>
          <a:p>
            <a:pPr>
              <a:defRPr/>
            </a:pPr>
            <a:r>
              <a:rPr lang="en-US" sz="1000" i="0" dirty="0">
                <a:solidFill>
                  <a:schemeClr val="tx1"/>
                </a:solidFill>
                <a:latin typeface="Trebuchet MS" pitchFamily="34" charset="0"/>
              </a:rPr>
              <a:t>Test case writing efficiency</a:t>
            </a:r>
          </a:p>
          <a:p>
            <a:pPr>
              <a:defRPr/>
            </a:pPr>
            <a:endParaRPr lang="en-US" sz="1000" i="0" dirty="0">
              <a:solidFill>
                <a:schemeClr val="tx1"/>
              </a:solidFill>
              <a:latin typeface="Trebuchet MS" pitchFamily="34" charset="0"/>
            </a:endParaRPr>
          </a:p>
          <a:p>
            <a:pPr>
              <a:defRPr/>
            </a:pPr>
            <a:r>
              <a:rPr lang="en-US" sz="1000" i="0" dirty="0">
                <a:solidFill>
                  <a:schemeClr val="tx1"/>
                </a:solidFill>
                <a:latin typeface="Trebuchet MS" pitchFamily="34" charset="0"/>
              </a:rPr>
              <a:t>Test case review efficiency</a:t>
            </a:r>
          </a:p>
          <a:p>
            <a:pPr>
              <a:defRPr/>
            </a:pPr>
            <a:endParaRPr lang="en-US" sz="1000" i="0" dirty="0">
              <a:solidFill>
                <a:schemeClr val="tx1"/>
              </a:solidFill>
              <a:latin typeface="Trebuchet MS" pitchFamily="34" charset="0"/>
            </a:endParaRPr>
          </a:p>
          <a:p>
            <a:pPr>
              <a:defRPr/>
            </a:pPr>
            <a:r>
              <a:rPr lang="en-US" sz="1000" i="0" dirty="0">
                <a:solidFill>
                  <a:schemeClr val="tx1"/>
                </a:solidFill>
                <a:latin typeface="Trebuchet MS" pitchFamily="34" charset="0"/>
              </a:rPr>
              <a:t>Test  Automation Efficiency</a:t>
            </a:r>
          </a:p>
          <a:p>
            <a:pPr>
              <a:defRPr/>
            </a:pPr>
            <a:endParaRPr lang="en-US" sz="1000" i="0" dirty="0">
              <a:solidFill>
                <a:schemeClr val="tx1"/>
              </a:solidFill>
              <a:latin typeface="Trebuchet MS" pitchFamily="34" charset="0"/>
            </a:endParaRPr>
          </a:p>
          <a:p>
            <a:pPr>
              <a:defRPr/>
            </a:pPr>
            <a:r>
              <a:rPr lang="en-US" sz="1000" i="0" dirty="0">
                <a:solidFill>
                  <a:schemeClr val="tx1"/>
                </a:solidFill>
                <a:latin typeface="Trebuchet MS" pitchFamily="34" charset="0"/>
              </a:rPr>
              <a:t>Test Execution </a:t>
            </a:r>
            <a:r>
              <a:rPr lang="en-US" sz="1000" i="0" dirty="0" smtClean="0">
                <a:solidFill>
                  <a:schemeClr val="tx1"/>
                </a:solidFill>
                <a:latin typeface="Trebuchet MS" pitchFamily="34" charset="0"/>
              </a:rPr>
              <a:t>Efficiency</a:t>
            </a:r>
          </a:p>
          <a:p>
            <a:pPr>
              <a:defRPr/>
            </a:pPr>
            <a:endParaRPr lang="en-US" sz="1000" i="0" dirty="0" smtClean="0">
              <a:solidFill>
                <a:schemeClr val="tx1"/>
              </a:solidFill>
              <a:latin typeface="Trebuchet MS" pitchFamily="34" charset="0"/>
            </a:endParaRPr>
          </a:p>
          <a:p>
            <a:pPr>
              <a:defRPr/>
            </a:pPr>
            <a:endParaRPr lang="en-US" sz="1000" i="0" dirty="0" smtClean="0">
              <a:solidFill>
                <a:schemeClr val="tx1"/>
              </a:solidFill>
              <a:latin typeface="Trebuchet MS" pitchFamily="34" charset="0"/>
            </a:endParaRPr>
          </a:p>
          <a:p>
            <a:pPr>
              <a:defRPr/>
            </a:pPr>
            <a:endParaRPr lang="en-US" sz="1000" i="0" dirty="0" smtClean="0">
              <a:solidFill>
                <a:schemeClr val="tx1"/>
              </a:solidFill>
              <a:latin typeface="Trebuchet MS" pitchFamily="34" charset="0"/>
            </a:endParaRPr>
          </a:p>
          <a:p>
            <a:pPr>
              <a:defRPr/>
            </a:pPr>
            <a:endParaRPr lang="en-US" sz="1000" i="0" dirty="0" smtClean="0">
              <a:solidFill>
                <a:schemeClr val="tx1"/>
              </a:solidFill>
              <a:latin typeface="Trebuchet MS" pitchFamily="34" charset="0"/>
            </a:endParaRPr>
          </a:p>
          <a:p>
            <a:pPr>
              <a:defRPr/>
            </a:pPr>
            <a:endParaRPr lang="en-US" sz="1000" i="0" dirty="0">
              <a:solidFill>
                <a:schemeClr val="tx1"/>
              </a:solidFill>
              <a:latin typeface="Trebuchet MS" pitchFamily="34" charset="0"/>
            </a:endParaRPr>
          </a:p>
          <a:p>
            <a:pPr>
              <a:defRPr/>
            </a:pPr>
            <a:endParaRPr lang="en-US" sz="1000" i="0" dirty="0">
              <a:solidFill>
                <a:schemeClr val="tx1"/>
              </a:solidFill>
              <a:latin typeface="Trebuchet MS" pitchFamily="34" charset="0"/>
            </a:endParaRPr>
          </a:p>
          <a:p>
            <a:pPr>
              <a:defRPr/>
            </a:pPr>
            <a:endParaRPr lang="en-US" sz="1000" i="0" dirty="0">
              <a:solidFill>
                <a:schemeClr val="tx1"/>
              </a:solidFill>
              <a:latin typeface="Trebuchet MS" pitchFamily="34" charset="0"/>
            </a:endParaRPr>
          </a:p>
        </p:txBody>
      </p:sp>
      <p:sp>
        <p:nvSpPr>
          <p:cNvPr id="7" name="Rectangle 6"/>
          <p:cNvSpPr/>
          <p:nvPr/>
        </p:nvSpPr>
        <p:spPr bwMode="auto">
          <a:xfrm>
            <a:off x="2667000" y="2895600"/>
            <a:ext cx="1828800" cy="2667000"/>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wrap="none" anchor="ctr"/>
          <a:lstStyle/>
          <a:p>
            <a:pPr>
              <a:defRPr/>
            </a:pPr>
            <a:r>
              <a:rPr lang="en-US" sz="1000" i="0" dirty="0">
                <a:solidFill>
                  <a:schemeClr val="tx1"/>
                </a:solidFill>
                <a:latin typeface="Trebuchet MS" pitchFamily="34" charset="0"/>
              </a:rPr>
              <a:t>Use the standard Method to</a:t>
            </a:r>
          </a:p>
          <a:p>
            <a:pPr>
              <a:defRPr/>
            </a:pPr>
            <a:r>
              <a:rPr lang="en-US" sz="1000" i="0" dirty="0">
                <a:solidFill>
                  <a:schemeClr val="tx1"/>
                </a:solidFill>
                <a:latin typeface="Trebuchet MS" pitchFamily="34" charset="0"/>
              </a:rPr>
              <a:t>Calculate the estimate</a:t>
            </a:r>
          </a:p>
          <a:p>
            <a:pPr>
              <a:defRPr/>
            </a:pPr>
            <a:endParaRPr lang="en-US" sz="1000" i="0" dirty="0">
              <a:solidFill>
                <a:schemeClr val="tx1"/>
              </a:solidFill>
              <a:latin typeface="Trebuchet MS" pitchFamily="34" charset="0"/>
            </a:endParaRPr>
          </a:p>
          <a:p>
            <a:pPr>
              <a:defRPr/>
            </a:pPr>
            <a:r>
              <a:rPr lang="en-US" sz="1000" i="0" dirty="0">
                <a:solidFill>
                  <a:schemeClr val="tx1"/>
                </a:solidFill>
                <a:latin typeface="Trebuchet MS" pitchFamily="34" charset="0"/>
              </a:rPr>
              <a:t>Three point estimate</a:t>
            </a:r>
          </a:p>
          <a:p>
            <a:pPr>
              <a:defRPr/>
            </a:pPr>
            <a:endParaRPr lang="en-US" sz="1000" i="0" dirty="0">
              <a:solidFill>
                <a:schemeClr val="tx1"/>
              </a:solidFill>
              <a:latin typeface="Trebuchet MS" pitchFamily="34" charset="0"/>
            </a:endParaRPr>
          </a:p>
          <a:p>
            <a:pPr>
              <a:defRPr/>
            </a:pPr>
            <a:r>
              <a:rPr lang="en-US" sz="1000" i="0" dirty="0">
                <a:solidFill>
                  <a:schemeClr val="tx1"/>
                </a:solidFill>
                <a:latin typeface="Trebuchet MS" pitchFamily="34" charset="0"/>
              </a:rPr>
              <a:t>Factor to correct the estimate</a:t>
            </a:r>
          </a:p>
          <a:p>
            <a:pPr>
              <a:defRPr/>
            </a:pPr>
            <a:r>
              <a:rPr lang="en-US" sz="1000" i="0" dirty="0">
                <a:solidFill>
                  <a:schemeClr val="tx1"/>
                </a:solidFill>
                <a:latin typeface="Trebuchet MS" pitchFamily="34" charset="0"/>
              </a:rPr>
              <a:t>on team </a:t>
            </a:r>
            <a:r>
              <a:rPr lang="en-US" sz="1000" i="0" dirty="0" smtClean="0">
                <a:solidFill>
                  <a:schemeClr val="tx1"/>
                </a:solidFill>
                <a:latin typeface="Trebuchet MS" pitchFamily="34" charset="0"/>
              </a:rPr>
              <a:t>skills</a:t>
            </a:r>
          </a:p>
          <a:p>
            <a:pPr>
              <a:defRPr/>
            </a:pPr>
            <a:endParaRPr lang="en-US" sz="1000" i="0" dirty="0" smtClean="0">
              <a:solidFill>
                <a:schemeClr val="tx1"/>
              </a:solidFill>
              <a:latin typeface="Trebuchet MS" pitchFamily="34" charset="0"/>
            </a:endParaRPr>
          </a:p>
          <a:p>
            <a:pPr>
              <a:defRPr/>
            </a:pPr>
            <a:endParaRPr lang="en-US" sz="1000" i="0" dirty="0" smtClean="0">
              <a:solidFill>
                <a:schemeClr val="tx1"/>
              </a:solidFill>
              <a:latin typeface="Trebuchet MS" pitchFamily="34" charset="0"/>
            </a:endParaRPr>
          </a:p>
          <a:p>
            <a:pPr>
              <a:defRPr/>
            </a:pPr>
            <a:endParaRPr lang="en-US" sz="1000" i="0" dirty="0" smtClean="0">
              <a:solidFill>
                <a:schemeClr val="tx1"/>
              </a:solidFill>
              <a:latin typeface="Trebuchet MS" pitchFamily="34" charset="0"/>
            </a:endParaRPr>
          </a:p>
          <a:p>
            <a:pPr>
              <a:defRPr/>
            </a:pPr>
            <a:endParaRPr lang="en-US" sz="1000" i="0" dirty="0" smtClean="0">
              <a:solidFill>
                <a:schemeClr val="tx1"/>
              </a:solidFill>
              <a:latin typeface="Trebuchet MS" pitchFamily="34" charset="0"/>
            </a:endParaRPr>
          </a:p>
          <a:p>
            <a:pPr>
              <a:defRPr/>
            </a:pPr>
            <a:endParaRPr lang="en-US" sz="1000" i="0" dirty="0" smtClean="0">
              <a:solidFill>
                <a:schemeClr val="tx1"/>
              </a:solidFill>
              <a:latin typeface="Trebuchet MS" pitchFamily="34" charset="0"/>
            </a:endParaRPr>
          </a:p>
          <a:p>
            <a:pPr>
              <a:defRPr/>
            </a:pPr>
            <a:endParaRPr lang="en-US" sz="1000" i="0" dirty="0" smtClean="0">
              <a:solidFill>
                <a:schemeClr val="tx1"/>
              </a:solidFill>
              <a:latin typeface="Trebuchet MS" pitchFamily="34" charset="0"/>
            </a:endParaRPr>
          </a:p>
          <a:p>
            <a:pPr>
              <a:defRPr/>
            </a:pPr>
            <a:endParaRPr lang="en-US" sz="1000" i="0" dirty="0">
              <a:solidFill>
                <a:schemeClr val="tx1"/>
              </a:solidFill>
              <a:latin typeface="Trebuchet MS" pitchFamily="34" charset="0"/>
            </a:endParaRPr>
          </a:p>
          <a:p>
            <a:pPr>
              <a:defRPr/>
            </a:pPr>
            <a:endParaRPr lang="en-US" sz="1000" i="0" dirty="0">
              <a:solidFill>
                <a:schemeClr val="tx1"/>
              </a:solidFill>
              <a:latin typeface="Trebuchet MS" pitchFamily="34" charset="0"/>
            </a:endParaRPr>
          </a:p>
          <a:p>
            <a:pPr>
              <a:defRPr/>
            </a:pPr>
            <a:endParaRPr lang="en-US" sz="1000" i="0" dirty="0">
              <a:solidFill>
                <a:schemeClr val="tx1"/>
              </a:solidFill>
              <a:latin typeface="Trebuchet MS" pitchFamily="34" charset="0"/>
            </a:endParaRPr>
          </a:p>
          <a:p>
            <a:pPr>
              <a:defRPr/>
            </a:pPr>
            <a:endParaRPr lang="en-US" sz="1000" i="0" dirty="0">
              <a:solidFill>
                <a:schemeClr val="tx1"/>
              </a:solidFill>
              <a:latin typeface="Trebuchet MS" pitchFamily="34"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16" descr="footer small banner.jpg"/>
          <p:cNvPicPr>
            <a:picLocks noChangeAspect="1"/>
          </p:cNvPicPr>
          <p:nvPr/>
        </p:nvPicPr>
        <p:blipFill>
          <a:blip r:embed="rId3" cstate="print"/>
          <a:srcRect/>
          <a:stretch>
            <a:fillRect/>
          </a:stretch>
        </p:blipFill>
        <p:spPr bwMode="auto">
          <a:xfrm>
            <a:off x="0" y="6613525"/>
            <a:ext cx="9144000" cy="254000"/>
          </a:xfrm>
          <a:prstGeom prst="rect">
            <a:avLst/>
          </a:prstGeom>
          <a:noFill/>
          <a:ln w="9525">
            <a:noFill/>
            <a:miter lim="800000"/>
            <a:headEnd/>
            <a:tailEnd/>
          </a:ln>
        </p:spPr>
      </p:pic>
      <p:sp>
        <p:nvSpPr>
          <p:cNvPr id="11267" name="Rectangle 8"/>
          <p:cNvSpPr>
            <a:spLocks noChangeArrowheads="1"/>
          </p:cNvSpPr>
          <p:nvPr/>
        </p:nvSpPr>
        <p:spPr bwMode="gray">
          <a:xfrm>
            <a:off x="1148627" y="2647950"/>
            <a:ext cx="6454775" cy="762000"/>
          </a:xfrm>
          <a:prstGeom prst="rect">
            <a:avLst/>
          </a:prstGeom>
          <a:noFill/>
          <a:ln w="9525">
            <a:noFill/>
            <a:miter lim="800000"/>
            <a:headEnd/>
            <a:tailEnd/>
          </a:ln>
        </p:spPr>
        <p:txBody>
          <a:bodyPr lIns="0" tIns="0" rIns="0" bIns="0" anchor="b"/>
          <a:lstStyle/>
          <a:p>
            <a:pPr algn="ctr"/>
            <a:r>
              <a:rPr lang="en-US" sz="2800" dirty="0" smtClean="0">
                <a:solidFill>
                  <a:schemeClr val="tx1"/>
                </a:solidFill>
              </a:rPr>
              <a:t>Estimating using Virtusa Level 1 Estimation Template</a:t>
            </a:r>
          </a:p>
        </p:txBody>
      </p:sp>
      <p:pic>
        <p:nvPicPr>
          <p:cNvPr id="11269" name="Picture 17" descr="banner.jpg"/>
          <p:cNvPicPr>
            <a:picLocks noChangeAspect="1"/>
          </p:cNvPicPr>
          <p:nvPr/>
        </p:nvPicPr>
        <p:blipFill>
          <a:blip r:embed="rId4" cstate="print"/>
          <a:srcRect/>
          <a:stretch>
            <a:fillRect/>
          </a:stretch>
        </p:blipFill>
        <p:spPr bwMode="auto">
          <a:xfrm>
            <a:off x="0" y="0"/>
            <a:ext cx="9144000" cy="1196975"/>
          </a:xfrm>
          <a:prstGeom prst="rect">
            <a:avLst/>
          </a:prstGeom>
          <a:noFill/>
          <a:ln w="9525">
            <a:noFill/>
            <a:miter lim="800000"/>
            <a:headEnd/>
            <a:tailEnd/>
          </a:ln>
        </p:spPr>
      </p:pic>
      <p:sp>
        <p:nvSpPr>
          <p:cNvPr id="11270" name="Rectangle 18"/>
          <p:cNvSpPr>
            <a:spLocks noChangeArrowheads="1"/>
          </p:cNvSpPr>
          <p:nvPr/>
        </p:nvSpPr>
        <p:spPr bwMode="auto">
          <a:xfrm>
            <a:off x="8304213" y="1025525"/>
            <a:ext cx="838200" cy="171450"/>
          </a:xfrm>
          <a:prstGeom prst="rect">
            <a:avLst/>
          </a:prstGeom>
          <a:solidFill>
            <a:srgbClr val="F45D20"/>
          </a:solidFill>
          <a:ln w="9525" algn="ctr">
            <a:noFill/>
            <a:round/>
            <a:headEnd/>
            <a:tailEnd/>
          </a:ln>
        </p:spPr>
        <p:txBody>
          <a:bodyPr wrap="none" anchor="ctr"/>
          <a:lstStyle/>
          <a:p>
            <a:pPr algn="ctr"/>
            <a:endParaRPr lang="en-US"/>
          </a:p>
        </p:txBody>
      </p:sp>
      <p:sp>
        <p:nvSpPr>
          <p:cNvPr id="11271" name="Text Box 18"/>
          <p:cNvSpPr txBox="1">
            <a:spLocks noChangeArrowheads="1"/>
          </p:cNvSpPr>
          <p:nvPr/>
        </p:nvSpPr>
        <p:spPr bwMode="auto">
          <a:xfrm>
            <a:off x="7650163" y="6683375"/>
            <a:ext cx="1362075" cy="107950"/>
          </a:xfrm>
          <a:prstGeom prst="rect">
            <a:avLst/>
          </a:prstGeom>
          <a:noFill/>
          <a:ln w="9525" algn="ctr">
            <a:noFill/>
            <a:miter lim="800000"/>
            <a:headEnd/>
            <a:tailEnd/>
          </a:ln>
        </p:spPr>
        <p:txBody>
          <a:bodyPr wrap="none" lIns="0" tIns="0" rIns="0" bIns="0">
            <a:spAutoFit/>
          </a:bodyPr>
          <a:lstStyle/>
          <a:p>
            <a:pPr algn="ctr"/>
            <a:r>
              <a:rPr lang="en-US" sz="700" i="0">
                <a:latin typeface="Calibri" pitchFamily="34" charset="0"/>
              </a:rPr>
              <a:t>© Virtusa Corporation ● Confidential</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Tab Overview</a:t>
            </a:r>
            <a:endParaRPr lang="en-US" dirty="0">
              <a:solidFill>
                <a:schemeClr val="tx1"/>
              </a:solidFill>
            </a:endParaRPr>
          </a:p>
        </p:txBody>
      </p:sp>
      <p:graphicFrame>
        <p:nvGraphicFramePr>
          <p:cNvPr id="4" name="Table 3"/>
          <p:cNvGraphicFramePr>
            <a:graphicFrameLocks noGrp="1"/>
          </p:cNvGraphicFramePr>
          <p:nvPr/>
        </p:nvGraphicFramePr>
        <p:xfrm>
          <a:off x="457200" y="1447801"/>
          <a:ext cx="8229600" cy="2991772"/>
        </p:xfrm>
        <a:graphic>
          <a:graphicData uri="http://schemas.openxmlformats.org/drawingml/2006/table">
            <a:tbl>
              <a:tblPr firstRow="1" bandRow="1">
                <a:tableStyleId>{F5AB1C69-6EDB-4FF4-983F-18BD219EF322}</a:tableStyleId>
              </a:tblPr>
              <a:tblGrid>
                <a:gridCol w="4114800"/>
                <a:gridCol w="4114800"/>
              </a:tblGrid>
              <a:tr h="254367">
                <a:tc>
                  <a:txBody>
                    <a:bodyPr/>
                    <a:lstStyle/>
                    <a:p>
                      <a:r>
                        <a:rPr lang="en-US" sz="1200" dirty="0" smtClean="0"/>
                        <a:t>Tab</a:t>
                      </a:r>
                      <a:endParaRPr lang="en-US" sz="1200" dirty="0"/>
                    </a:p>
                  </a:txBody>
                  <a:tcPr/>
                </a:tc>
                <a:tc>
                  <a:txBody>
                    <a:bodyPr/>
                    <a:lstStyle/>
                    <a:p>
                      <a:r>
                        <a:rPr lang="en-US" sz="1200" dirty="0" smtClean="0"/>
                        <a:t>Purpose</a:t>
                      </a:r>
                      <a:endParaRPr lang="en-US" sz="1200" dirty="0"/>
                    </a:p>
                  </a:txBody>
                  <a:tcPr/>
                </a:tc>
              </a:tr>
              <a:tr h="313603">
                <a:tc>
                  <a:txBody>
                    <a:bodyPr/>
                    <a:lstStyle/>
                    <a:p>
                      <a:r>
                        <a:rPr lang="en-US" sz="1200" dirty="0" smtClean="0"/>
                        <a:t>Estimation Summary</a:t>
                      </a:r>
                      <a:endParaRPr lang="en-US" sz="1200" dirty="0"/>
                    </a:p>
                  </a:txBody>
                  <a:tcPr/>
                </a:tc>
                <a:tc>
                  <a:txBody>
                    <a:bodyPr/>
                    <a:lstStyle/>
                    <a:p>
                      <a:r>
                        <a:rPr lang="en-US" sz="1200" dirty="0" smtClean="0"/>
                        <a:t>Provides Summarized details of the estimation</a:t>
                      </a:r>
                      <a:endParaRPr lang="en-US" sz="1200" dirty="0"/>
                    </a:p>
                  </a:txBody>
                  <a:tcPr/>
                </a:tc>
              </a:tr>
              <a:tr h="439044">
                <a:tc>
                  <a:txBody>
                    <a:bodyPr/>
                    <a:lstStyle/>
                    <a:p>
                      <a:r>
                        <a:rPr lang="en-US" sz="1200" dirty="0" smtClean="0"/>
                        <a:t> Size &amp; Effort</a:t>
                      </a:r>
                      <a:endParaRPr lang="en-US" sz="1200" dirty="0"/>
                    </a:p>
                  </a:txBody>
                  <a:tcPr/>
                </a:tc>
                <a:tc>
                  <a:txBody>
                    <a:bodyPr/>
                    <a:lstStyle/>
                    <a:p>
                      <a:r>
                        <a:rPr lang="en-US" sz="1200" dirty="0" smtClean="0"/>
                        <a:t>The will</a:t>
                      </a:r>
                      <a:r>
                        <a:rPr lang="en-US" sz="1200" baseline="0" dirty="0" smtClean="0"/>
                        <a:t> be the starting point of the estimation providing the size of the testing work</a:t>
                      </a:r>
                      <a:endParaRPr lang="en-US" sz="1200" dirty="0"/>
                    </a:p>
                  </a:txBody>
                  <a:tcPr/>
                </a:tc>
              </a:tr>
              <a:tr h="439044">
                <a:tc>
                  <a:txBody>
                    <a:bodyPr/>
                    <a:lstStyle/>
                    <a:p>
                      <a:r>
                        <a:rPr lang="en-US" sz="1200" dirty="0" smtClean="0"/>
                        <a:t>Detailed Task Estimates</a:t>
                      </a:r>
                      <a:endParaRPr lang="en-US" sz="1200" dirty="0"/>
                    </a:p>
                  </a:txBody>
                  <a:tcPr/>
                </a:tc>
                <a:tc>
                  <a:txBody>
                    <a:bodyPr/>
                    <a:lstStyle/>
                    <a:p>
                      <a:r>
                        <a:rPr lang="en-US" sz="1200" dirty="0" smtClean="0"/>
                        <a:t>This is</a:t>
                      </a:r>
                      <a:r>
                        <a:rPr lang="en-US" sz="1200" baseline="0" dirty="0" smtClean="0"/>
                        <a:t> an automated sheet illustrate the detail task breakdown with estimated values</a:t>
                      </a:r>
                      <a:endParaRPr lang="en-US" sz="1200" dirty="0"/>
                    </a:p>
                  </a:txBody>
                  <a:tcPr/>
                </a:tc>
              </a:tr>
              <a:tr h="313603">
                <a:tc>
                  <a:txBody>
                    <a:bodyPr/>
                    <a:lstStyle/>
                    <a:p>
                      <a:r>
                        <a:rPr lang="en-US" sz="1200" dirty="0" smtClean="0"/>
                        <a:t>Test Automation Estimate</a:t>
                      </a:r>
                      <a:endParaRPr lang="en-US" sz="1200" dirty="0"/>
                    </a:p>
                  </a:txBody>
                  <a:tcPr/>
                </a:tc>
                <a:tc>
                  <a:txBody>
                    <a:bodyPr/>
                    <a:lstStyle/>
                    <a:p>
                      <a:r>
                        <a:rPr lang="en-US" sz="1200" dirty="0" smtClean="0"/>
                        <a:t>Will be used to estimate test automation work</a:t>
                      </a:r>
                      <a:endParaRPr lang="en-US" sz="1200" dirty="0"/>
                    </a:p>
                  </a:txBody>
                  <a:tcPr/>
                </a:tc>
              </a:tr>
              <a:tr h="313603">
                <a:tc>
                  <a:txBody>
                    <a:bodyPr/>
                    <a:lstStyle/>
                    <a:p>
                      <a:r>
                        <a:rPr lang="en-US" sz="1200" dirty="0" smtClean="0"/>
                        <a:t>Performance Testing Estimate</a:t>
                      </a:r>
                      <a:endParaRPr lang="en-US" sz="1200" dirty="0"/>
                    </a:p>
                  </a:txBody>
                  <a:tcPr/>
                </a:tc>
                <a:tc>
                  <a:txBody>
                    <a:bodyPr/>
                    <a:lstStyle/>
                    <a:p>
                      <a:r>
                        <a:rPr lang="en-US" sz="1200" dirty="0" smtClean="0"/>
                        <a:t>Will be used</a:t>
                      </a:r>
                      <a:r>
                        <a:rPr lang="en-US" sz="1200" baseline="0" dirty="0" smtClean="0"/>
                        <a:t> to estimate Performance testing work</a:t>
                      </a:r>
                      <a:endParaRPr lang="en-US" sz="1200" dirty="0"/>
                    </a:p>
                  </a:txBody>
                  <a:tcPr/>
                </a:tc>
              </a:tr>
              <a:tr h="313603">
                <a:tc>
                  <a:txBody>
                    <a:bodyPr/>
                    <a:lstStyle/>
                    <a:p>
                      <a:r>
                        <a:rPr lang="en-US" sz="1200" dirty="0" smtClean="0"/>
                        <a:t>Security Testing Estimate</a:t>
                      </a:r>
                      <a:endParaRPr lang="en-US" sz="1200" dirty="0"/>
                    </a:p>
                  </a:txBody>
                  <a:tcPr/>
                </a:tc>
                <a:tc>
                  <a:txBody>
                    <a:bodyPr/>
                    <a:lstStyle/>
                    <a:p>
                      <a:r>
                        <a:rPr lang="en-US" sz="1200" dirty="0" smtClean="0"/>
                        <a:t>Will be used to estimate Security Testing work</a:t>
                      </a:r>
                      <a:endParaRPr lang="en-US" sz="1200" dirty="0"/>
                    </a:p>
                  </a:txBody>
                  <a:tcPr/>
                </a:tc>
              </a:tr>
              <a:tr h="254367">
                <a:tc>
                  <a:txBody>
                    <a:bodyPr/>
                    <a:lstStyle/>
                    <a:p>
                      <a:r>
                        <a:rPr lang="en-US" sz="1200" dirty="0" smtClean="0"/>
                        <a:t>Assumptions</a:t>
                      </a:r>
                      <a:endParaRPr lang="en-US" sz="1200" dirty="0"/>
                    </a:p>
                  </a:txBody>
                  <a:tcPr/>
                </a:tc>
                <a:tc>
                  <a:txBody>
                    <a:bodyPr/>
                    <a:lstStyle/>
                    <a:p>
                      <a:r>
                        <a:rPr lang="en-US" sz="1200" dirty="0" smtClean="0"/>
                        <a:t>Define estimation related assumptions</a:t>
                      </a:r>
                      <a:endParaRPr lang="en-US" sz="1200" dirty="0"/>
                    </a:p>
                  </a:txBody>
                  <a:tcPr/>
                </a:tc>
              </a:tr>
              <a:tr h="254367">
                <a:tc>
                  <a:txBody>
                    <a:bodyPr/>
                    <a:lstStyle/>
                    <a:p>
                      <a:r>
                        <a:rPr lang="en-US" sz="1200" dirty="0" smtClean="0"/>
                        <a:t>Detailed Risk Impact Estimates</a:t>
                      </a:r>
                      <a:endParaRPr lang="en-US" sz="1200" dirty="0"/>
                    </a:p>
                  </a:txBody>
                  <a:tcPr/>
                </a:tc>
                <a:tc>
                  <a:txBody>
                    <a:bodyPr/>
                    <a:lstStyle/>
                    <a:p>
                      <a:r>
                        <a:rPr lang="en-US" sz="1200" dirty="0" smtClean="0"/>
                        <a:t>Define estimation related Risks</a:t>
                      </a:r>
                      <a:endParaRPr lang="en-US" sz="1200" dirty="0"/>
                    </a:p>
                  </a:txBody>
                  <a:tcPr/>
                </a:tc>
              </a:tr>
            </a:tbl>
          </a:graphicData>
        </a:graphic>
      </p:graphicFrame>
      <p:pic>
        <p:nvPicPr>
          <p:cNvPr id="36866" name="Picture 2"/>
          <p:cNvPicPr>
            <a:picLocks noGrp="1" noChangeAspect="1" noChangeArrowheads="1"/>
          </p:cNvPicPr>
          <p:nvPr>
            <p:ph idx="1"/>
          </p:nvPr>
        </p:nvPicPr>
        <p:blipFill>
          <a:blip r:embed="rId2" cstate="print"/>
          <a:srcRect/>
          <a:stretch>
            <a:fillRect/>
          </a:stretch>
        </p:blipFill>
        <p:spPr bwMode="auto">
          <a:xfrm>
            <a:off x="685800" y="4724400"/>
            <a:ext cx="8153400" cy="10096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Jump Start</a:t>
            </a:r>
            <a:endParaRPr lang="en-US" dirty="0">
              <a:solidFill>
                <a:schemeClr val="tx1"/>
              </a:solidFill>
            </a:endParaRPr>
          </a:p>
        </p:txBody>
      </p:sp>
      <p:sp>
        <p:nvSpPr>
          <p:cNvPr id="3" name="Content Placeholder 2"/>
          <p:cNvSpPr>
            <a:spLocks noGrp="1"/>
          </p:cNvSpPr>
          <p:nvPr>
            <p:ph idx="1"/>
          </p:nvPr>
        </p:nvSpPr>
        <p:spPr>
          <a:xfrm>
            <a:off x="295275" y="1176338"/>
            <a:ext cx="8562975" cy="5041380"/>
          </a:xfrm>
        </p:spPr>
        <p:txBody>
          <a:bodyPr/>
          <a:lstStyle/>
          <a:p>
            <a:r>
              <a:rPr lang="en-US" sz="1800" dirty="0" smtClean="0"/>
              <a:t>Following 3 steps can be followed in order to perform estimation using the framework</a:t>
            </a:r>
          </a:p>
          <a:p>
            <a:endParaRPr lang="en-US" sz="1800" dirty="0" smtClean="0"/>
          </a:p>
          <a:p>
            <a:endParaRPr lang="en-US" sz="1800" dirty="0" smtClean="0"/>
          </a:p>
          <a:p>
            <a:endParaRPr lang="en-US" sz="1800" dirty="0" smtClean="0"/>
          </a:p>
          <a:p>
            <a:endParaRPr lang="en-US" sz="1800" dirty="0" smtClean="0"/>
          </a:p>
          <a:p>
            <a:endParaRPr lang="en-US" sz="1800" dirty="0" smtClean="0"/>
          </a:p>
          <a:p>
            <a:endParaRPr lang="en-US" sz="1800" dirty="0" smtClean="0"/>
          </a:p>
          <a:p>
            <a:endParaRPr lang="en-US" sz="1800" dirty="0" smtClean="0"/>
          </a:p>
          <a:p>
            <a:r>
              <a:rPr lang="en-US" sz="1800" dirty="0" smtClean="0"/>
              <a:t>Estimation </a:t>
            </a:r>
            <a:r>
              <a:rPr lang="en-US" sz="1800" dirty="0" smtClean="0"/>
              <a:t>framework has already created a set of predefined task breakdown list which covers all the aspects of the relevant work type</a:t>
            </a:r>
          </a:p>
          <a:p>
            <a:r>
              <a:rPr lang="en-US" sz="1800" dirty="0" smtClean="0"/>
              <a:t>The estimation values will be auto generated based on the risk factors provided</a:t>
            </a:r>
          </a:p>
        </p:txBody>
      </p:sp>
      <p:graphicFrame>
        <p:nvGraphicFramePr>
          <p:cNvPr id="4" name="Diagram 3"/>
          <p:cNvGraphicFramePr/>
          <p:nvPr/>
        </p:nvGraphicFramePr>
        <p:xfrm>
          <a:off x="1262418" y="1562291"/>
          <a:ext cx="6096000" cy="34464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Define Testing Size</a:t>
            </a:r>
            <a:endParaRPr lang="en-US" dirty="0">
              <a:solidFill>
                <a:schemeClr val="tx1"/>
              </a:solidFill>
            </a:endParaRPr>
          </a:p>
        </p:txBody>
      </p:sp>
      <p:pic>
        <p:nvPicPr>
          <p:cNvPr id="37891" name="Picture 3"/>
          <p:cNvPicPr>
            <a:picLocks noChangeAspect="1" noChangeArrowheads="1"/>
          </p:cNvPicPr>
          <p:nvPr/>
        </p:nvPicPr>
        <p:blipFill>
          <a:blip r:embed="rId2" cstate="print"/>
          <a:srcRect/>
          <a:stretch>
            <a:fillRect/>
          </a:stretch>
        </p:blipFill>
        <p:spPr bwMode="auto">
          <a:xfrm>
            <a:off x="5486400" y="1295400"/>
            <a:ext cx="3390900" cy="647700"/>
          </a:xfrm>
          <a:prstGeom prst="rect">
            <a:avLst/>
          </a:prstGeom>
          <a:noFill/>
          <a:ln w="9525">
            <a:noFill/>
            <a:miter lim="800000"/>
            <a:headEnd/>
            <a:tailEnd/>
          </a:ln>
        </p:spPr>
      </p:pic>
      <p:graphicFrame>
        <p:nvGraphicFramePr>
          <p:cNvPr id="7" name="Table 6"/>
          <p:cNvGraphicFramePr>
            <a:graphicFrameLocks noGrp="1"/>
          </p:cNvGraphicFramePr>
          <p:nvPr/>
        </p:nvGraphicFramePr>
        <p:xfrm>
          <a:off x="96975" y="1004455"/>
          <a:ext cx="8839200" cy="5411585"/>
        </p:xfrm>
        <a:graphic>
          <a:graphicData uri="http://schemas.openxmlformats.org/drawingml/2006/table">
            <a:tbl>
              <a:tblPr firstRow="1" bandRow="1">
                <a:tableStyleId>{F5AB1C69-6EDB-4FF4-983F-18BD219EF322}</a:tableStyleId>
              </a:tblPr>
              <a:tblGrid>
                <a:gridCol w="3713025"/>
                <a:gridCol w="5126175"/>
              </a:tblGrid>
              <a:tr h="256531">
                <a:tc>
                  <a:txBody>
                    <a:bodyPr/>
                    <a:lstStyle/>
                    <a:p>
                      <a:r>
                        <a:rPr lang="en-US" dirty="0" smtClean="0"/>
                        <a:t>Step</a:t>
                      </a:r>
                      <a:endParaRPr lang="en-US" dirty="0"/>
                    </a:p>
                  </a:txBody>
                  <a:tcPr/>
                </a:tc>
                <a:tc>
                  <a:txBody>
                    <a:bodyPr/>
                    <a:lstStyle/>
                    <a:p>
                      <a:r>
                        <a:rPr lang="en-US" dirty="0" smtClean="0"/>
                        <a:t>Screen Navigation</a:t>
                      </a:r>
                      <a:endParaRPr lang="en-US" dirty="0"/>
                    </a:p>
                  </a:txBody>
                  <a:tcPr/>
                </a:tc>
              </a:tr>
              <a:tr h="30618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Navigate to &lt; Project Size &amp; Effort&gt; tab</a:t>
                      </a:r>
                      <a:endParaRPr lang="en-US" sz="1200" dirty="0"/>
                    </a:p>
                  </a:txBody>
                  <a:tcPr/>
                </a:tc>
                <a:tc>
                  <a:txBody>
                    <a:bodyPr/>
                    <a:lstStyle/>
                    <a:p>
                      <a:endParaRPr lang="en-US" sz="1200" dirty="0"/>
                    </a:p>
                  </a:txBody>
                  <a:tcPr/>
                </a:tc>
              </a:tr>
              <a:tr h="6858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Select the Size Estimation Method</a:t>
                      </a:r>
                      <a:endParaRPr lang="en-US" sz="1200" dirty="0"/>
                    </a:p>
                  </a:txBody>
                  <a:tcPr/>
                </a:tc>
                <a:tc>
                  <a:txBody>
                    <a:bodyPr/>
                    <a:lstStyle/>
                    <a:p>
                      <a:endParaRPr lang="en-US" sz="1200" dirty="0"/>
                    </a:p>
                  </a:txBody>
                  <a:tcPr/>
                </a:tc>
              </a:tr>
              <a:tr h="6096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If Method = FP , Specify the  # of Function Points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a:p>
                  </a:txBody>
                  <a:tcPr/>
                </a:tc>
                <a:tc>
                  <a:txBody>
                    <a:bodyPr/>
                    <a:lstStyle/>
                    <a:p>
                      <a:endParaRPr lang="en-US" sz="1200" dirty="0"/>
                    </a:p>
                  </a:txBody>
                  <a:tcPr/>
                </a:tc>
              </a:tr>
              <a:tr h="6096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If Method = Use Cases, Specify Following</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p>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dirty="0" smtClean="0"/>
                        <a:t>Average Steps per flow </a:t>
                      </a:r>
                    </a:p>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dirty="0" smtClean="0"/>
                        <a:t># of Alternative flows per Scenario</a:t>
                      </a:r>
                    </a:p>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dirty="0" smtClean="0"/>
                        <a:t># of UIs or # Screens per Scenario</a:t>
                      </a:r>
                    </a:p>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dirty="0" smtClean="0"/>
                        <a:t># of average flows per Scenario</a:t>
                      </a:r>
                    </a:p>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dirty="0" smtClean="0"/>
                        <a:t>Total # of Scenarios</a:t>
                      </a:r>
                    </a:p>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endParaRPr lang="en-US" sz="1200" dirty="0" smtClean="0"/>
                    </a:p>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endParaRPr lang="en-US" sz="1200" dirty="0" smtClean="0"/>
                    </a:p>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endParaRPr lang="en-US" sz="1200" dirty="0" smtClean="0"/>
                    </a:p>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endParaRPr lang="en-US" sz="1200" dirty="0" smtClean="0"/>
                    </a:p>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endParaRPr lang="en-US" sz="1200" dirty="0" smtClean="0"/>
                    </a:p>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endParaRPr lang="en-US" sz="1200" dirty="0" smtClean="0"/>
                    </a:p>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endParaRPr lang="en-US" sz="120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a:p>
                  </a:txBody>
                  <a:tcPr/>
                </a:tc>
                <a:tc>
                  <a:txBody>
                    <a:bodyPr/>
                    <a:lstStyle/>
                    <a:p>
                      <a:endParaRPr lang="en-US" sz="1200" dirty="0"/>
                    </a:p>
                  </a:txBody>
                  <a:tcPr/>
                </a:tc>
              </a:tr>
              <a:tr h="6096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Based</a:t>
                      </a:r>
                      <a:r>
                        <a:rPr lang="en-US" sz="1200" baseline="0" dirty="0" smtClean="0"/>
                        <a:t> on Above input data the Total number of projected Test Case will be auto calculated</a:t>
                      </a:r>
                      <a:endParaRPr lang="en-US" sz="1200" dirty="0"/>
                    </a:p>
                  </a:txBody>
                  <a:tcPr/>
                </a:tc>
                <a:tc>
                  <a:txBody>
                    <a:bodyPr/>
                    <a:lstStyle/>
                    <a:p>
                      <a:endParaRPr lang="en-US" sz="1200" dirty="0"/>
                    </a:p>
                  </a:txBody>
                  <a:tcPr/>
                </a:tc>
              </a:tr>
            </a:tbl>
          </a:graphicData>
        </a:graphic>
      </p:graphicFrame>
      <p:pic>
        <p:nvPicPr>
          <p:cNvPr id="15362" name="Picture 2"/>
          <p:cNvPicPr>
            <a:picLocks noChangeAspect="1" noChangeArrowheads="1"/>
          </p:cNvPicPr>
          <p:nvPr/>
        </p:nvPicPr>
        <p:blipFill>
          <a:blip r:embed="rId3" cstate="print"/>
          <a:srcRect/>
          <a:stretch>
            <a:fillRect/>
          </a:stretch>
        </p:blipFill>
        <p:spPr bwMode="auto">
          <a:xfrm>
            <a:off x="3986213" y="1781175"/>
            <a:ext cx="3571875" cy="476250"/>
          </a:xfrm>
          <a:prstGeom prst="rect">
            <a:avLst/>
          </a:prstGeom>
          <a:noFill/>
          <a:ln w="9525">
            <a:noFill/>
            <a:miter lim="800000"/>
            <a:headEnd/>
            <a:tailEnd/>
          </a:ln>
        </p:spPr>
      </p:pic>
      <p:pic>
        <p:nvPicPr>
          <p:cNvPr id="15363" name="Picture 3"/>
          <p:cNvPicPr>
            <a:picLocks noChangeAspect="1" noChangeArrowheads="1"/>
          </p:cNvPicPr>
          <p:nvPr/>
        </p:nvPicPr>
        <p:blipFill>
          <a:blip r:embed="rId4" cstate="print"/>
          <a:srcRect/>
          <a:stretch>
            <a:fillRect/>
          </a:stretch>
        </p:blipFill>
        <p:spPr bwMode="auto">
          <a:xfrm>
            <a:off x="3943349" y="2409825"/>
            <a:ext cx="4905375" cy="514350"/>
          </a:xfrm>
          <a:prstGeom prst="rect">
            <a:avLst/>
          </a:prstGeom>
          <a:noFill/>
          <a:ln w="9525">
            <a:noFill/>
            <a:miter lim="800000"/>
            <a:headEnd/>
            <a:tailEnd/>
          </a:ln>
        </p:spPr>
      </p:pic>
      <p:pic>
        <p:nvPicPr>
          <p:cNvPr id="15364" name="Picture 4"/>
          <p:cNvPicPr>
            <a:picLocks noChangeAspect="1" noChangeArrowheads="1"/>
          </p:cNvPicPr>
          <p:nvPr/>
        </p:nvPicPr>
        <p:blipFill>
          <a:blip r:embed="rId5" cstate="print"/>
          <a:srcRect/>
          <a:stretch>
            <a:fillRect/>
          </a:stretch>
        </p:blipFill>
        <p:spPr bwMode="auto">
          <a:xfrm>
            <a:off x="3859213" y="3047999"/>
            <a:ext cx="3571875" cy="854075"/>
          </a:xfrm>
          <a:prstGeom prst="rect">
            <a:avLst/>
          </a:prstGeom>
          <a:noFill/>
          <a:ln w="9525">
            <a:noFill/>
            <a:miter lim="800000"/>
            <a:headEnd/>
            <a:tailEnd/>
          </a:ln>
        </p:spPr>
      </p:pic>
      <p:pic>
        <p:nvPicPr>
          <p:cNvPr id="15365" name="Picture 5"/>
          <p:cNvPicPr>
            <a:picLocks noChangeAspect="1" noChangeArrowheads="1"/>
          </p:cNvPicPr>
          <p:nvPr/>
        </p:nvPicPr>
        <p:blipFill>
          <a:blip r:embed="rId6" cstate="print"/>
          <a:srcRect/>
          <a:stretch>
            <a:fillRect/>
          </a:stretch>
        </p:blipFill>
        <p:spPr bwMode="auto">
          <a:xfrm>
            <a:off x="3871913" y="3975099"/>
            <a:ext cx="3571875" cy="733425"/>
          </a:xfrm>
          <a:prstGeom prst="rect">
            <a:avLst/>
          </a:prstGeom>
          <a:noFill/>
          <a:ln w="9525">
            <a:noFill/>
            <a:miter lim="800000"/>
            <a:headEnd/>
            <a:tailEnd/>
          </a:ln>
        </p:spPr>
      </p:pic>
      <p:pic>
        <p:nvPicPr>
          <p:cNvPr id="15366" name="Picture 6"/>
          <p:cNvPicPr>
            <a:picLocks noChangeAspect="1" noChangeArrowheads="1"/>
          </p:cNvPicPr>
          <p:nvPr/>
        </p:nvPicPr>
        <p:blipFill>
          <a:blip r:embed="rId7" cstate="print"/>
          <a:srcRect/>
          <a:stretch>
            <a:fillRect/>
          </a:stretch>
        </p:blipFill>
        <p:spPr bwMode="auto">
          <a:xfrm>
            <a:off x="3859213" y="4800599"/>
            <a:ext cx="3552825" cy="511175"/>
          </a:xfrm>
          <a:prstGeom prst="rect">
            <a:avLst/>
          </a:prstGeom>
          <a:noFill/>
          <a:ln w="9525">
            <a:noFill/>
            <a:miter lim="800000"/>
            <a:headEnd/>
            <a:tailEnd/>
          </a:ln>
        </p:spPr>
      </p:pic>
      <p:pic>
        <p:nvPicPr>
          <p:cNvPr id="15367" name="Picture 7"/>
          <p:cNvPicPr>
            <a:picLocks noChangeAspect="1" noChangeArrowheads="1"/>
          </p:cNvPicPr>
          <p:nvPr/>
        </p:nvPicPr>
        <p:blipFill>
          <a:blip r:embed="rId8" cstate="print"/>
          <a:srcRect/>
          <a:stretch>
            <a:fillRect/>
          </a:stretch>
        </p:blipFill>
        <p:spPr bwMode="auto">
          <a:xfrm>
            <a:off x="3797300" y="5346699"/>
            <a:ext cx="3619500" cy="466725"/>
          </a:xfrm>
          <a:prstGeom prst="rect">
            <a:avLst/>
          </a:prstGeom>
          <a:noFill/>
          <a:ln w="9525">
            <a:noFill/>
            <a:miter lim="800000"/>
            <a:headEnd/>
            <a:tailEnd/>
          </a:ln>
        </p:spPr>
      </p:pic>
      <p:pic>
        <p:nvPicPr>
          <p:cNvPr id="15370" name="Picture 10"/>
          <p:cNvPicPr>
            <a:picLocks noChangeAspect="1" noChangeArrowheads="1"/>
          </p:cNvPicPr>
          <p:nvPr/>
        </p:nvPicPr>
        <p:blipFill>
          <a:blip r:embed="rId9" cstate="print"/>
          <a:srcRect/>
          <a:stretch>
            <a:fillRect/>
          </a:stretch>
        </p:blipFill>
        <p:spPr bwMode="auto">
          <a:xfrm>
            <a:off x="3787775" y="5967412"/>
            <a:ext cx="3676650" cy="3333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idx="4294967295"/>
          </p:nvPr>
        </p:nvSpPr>
        <p:spPr/>
        <p:txBody>
          <a:bodyPr/>
          <a:lstStyle/>
          <a:p>
            <a:pPr eaLnBrk="1" hangingPunct="1"/>
            <a:r>
              <a:rPr lang="en-US" smtClean="0"/>
              <a:t>Objective of this training session</a:t>
            </a:r>
          </a:p>
        </p:txBody>
      </p:sp>
      <p:sp>
        <p:nvSpPr>
          <p:cNvPr id="5123" name="Rectangle 3"/>
          <p:cNvSpPr>
            <a:spLocks noGrp="1" noChangeArrowheads="1"/>
          </p:cNvSpPr>
          <p:nvPr>
            <p:ph type="body" idx="4294967295"/>
          </p:nvPr>
        </p:nvSpPr>
        <p:spPr>
          <a:xfrm>
            <a:off x="295275" y="1122363"/>
            <a:ext cx="8562975" cy="4185761"/>
          </a:xfrm>
        </p:spPr>
        <p:txBody>
          <a:bodyPr/>
          <a:lstStyle/>
          <a:p>
            <a:r>
              <a:rPr lang="en-US" sz="2000" dirty="0" smtClean="0"/>
              <a:t>Introduce estimating concepts and </a:t>
            </a:r>
            <a:r>
              <a:rPr lang="en-US" sz="2000" dirty="0" smtClean="0"/>
              <a:t>principles</a:t>
            </a:r>
          </a:p>
          <a:p>
            <a:r>
              <a:rPr lang="en-US" dirty="0" smtClean="0"/>
              <a:t>Virtusa  3 Level Estimation Workflow</a:t>
            </a:r>
          </a:p>
          <a:p>
            <a:r>
              <a:rPr lang="en-US" sz="2000" dirty="0" smtClean="0"/>
              <a:t>Estimating using Virtusa Level 1 Estimation Template</a:t>
            </a:r>
          </a:p>
          <a:p>
            <a:r>
              <a:rPr lang="en-US" dirty="0" smtClean="0">
                <a:ea typeface="Arial Unicode MS" pitchFamily="34" charset="-128"/>
                <a:cs typeface="Arial Unicode MS" pitchFamily="34" charset="-128"/>
              </a:rPr>
              <a:t>Outputs of Estimation </a:t>
            </a:r>
            <a:r>
              <a:rPr lang="en-US" dirty="0" smtClean="0">
                <a:ea typeface="Arial Unicode MS" pitchFamily="34" charset="-128"/>
                <a:cs typeface="Arial Unicode MS" pitchFamily="34" charset="-128"/>
              </a:rPr>
              <a:t>Process</a:t>
            </a:r>
          </a:p>
          <a:p>
            <a:r>
              <a:rPr lang="en-US" dirty="0" smtClean="0">
                <a:ea typeface="Arial Unicode MS" pitchFamily="34" charset="-128"/>
                <a:cs typeface="Arial Unicode MS" pitchFamily="34" charset="-128"/>
              </a:rPr>
              <a:t>Identify and Quantify </a:t>
            </a:r>
            <a:r>
              <a:rPr lang="en-US" dirty="0" smtClean="0">
                <a:ea typeface="Arial Unicode MS" pitchFamily="34" charset="-128"/>
                <a:cs typeface="Arial Unicode MS" pitchFamily="34" charset="-128"/>
              </a:rPr>
              <a:t>Risks</a:t>
            </a:r>
          </a:p>
          <a:p>
            <a:r>
              <a:rPr lang="en-US" dirty="0" smtClean="0">
                <a:ea typeface="Arial Unicode MS" pitchFamily="34" charset="-128"/>
                <a:cs typeface="Arial Unicode MS" pitchFamily="34" charset="-128"/>
              </a:rPr>
              <a:t>Estimation Tips </a:t>
            </a:r>
            <a:r>
              <a:rPr lang="en-US" dirty="0" smtClean="0">
                <a:ea typeface="Arial Unicode MS" pitchFamily="34" charset="-128"/>
                <a:cs typeface="Arial Unicode MS" pitchFamily="34" charset="-128"/>
              </a:rPr>
              <a:t>– General</a:t>
            </a:r>
          </a:p>
          <a:p>
            <a:r>
              <a:rPr lang="en-US" dirty="0" smtClean="0"/>
              <a:t>Sample Level 1 Estimation Template</a:t>
            </a:r>
            <a:endParaRPr lang="en-US" dirty="0" smtClean="0">
              <a:ea typeface="Arial Unicode MS" pitchFamily="34" charset="-128"/>
              <a:cs typeface="Arial Unicode MS" pitchFamily="34" charset="-128"/>
            </a:endParaRPr>
          </a:p>
          <a:p>
            <a:endParaRPr lang="en-US" sz="2000"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7" name="Picture 3"/>
          <p:cNvPicPr>
            <a:picLocks noChangeAspect="1" noChangeArrowheads="1"/>
          </p:cNvPicPr>
          <p:nvPr/>
        </p:nvPicPr>
        <p:blipFill>
          <a:blip r:embed="rId2" cstate="print"/>
          <a:srcRect/>
          <a:stretch>
            <a:fillRect/>
          </a:stretch>
        </p:blipFill>
        <p:spPr bwMode="auto">
          <a:xfrm>
            <a:off x="200025" y="4665663"/>
            <a:ext cx="8943975" cy="1133475"/>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smtClean="0">
                <a:solidFill>
                  <a:schemeClr val="tx1"/>
                </a:solidFill>
              </a:rPr>
              <a:t>Estimating Manual Cycles</a:t>
            </a:r>
            <a:endParaRPr lang="en-US" dirty="0">
              <a:solidFill>
                <a:schemeClr val="tx1"/>
              </a:solidFill>
            </a:endParaRPr>
          </a:p>
        </p:txBody>
      </p:sp>
      <p:pic>
        <p:nvPicPr>
          <p:cNvPr id="37891" name="Picture 3"/>
          <p:cNvPicPr>
            <a:picLocks noChangeAspect="1" noChangeArrowheads="1"/>
          </p:cNvPicPr>
          <p:nvPr/>
        </p:nvPicPr>
        <p:blipFill>
          <a:blip r:embed="rId3" cstate="print"/>
          <a:srcRect/>
          <a:stretch>
            <a:fillRect/>
          </a:stretch>
        </p:blipFill>
        <p:spPr bwMode="auto">
          <a:xfrm>
            <a:off x="5486400" y="1295400"/>
            <a:ext cx="3390900" cy="647700"/>
          </a:xfrm>
          <a:prstGeom prst="rect">
            <a:avLst/>
          </a:prstGeom>
          <a:noFill/>
          <a:ln w="9525">
            <a:noFill/>
            <a:miter lim="800000"/>
            <a:headEnd/>
            <a:tailEnd/>
          </a:ln>
        </p:spPr>
      </p:pic>
      <p:graphicFrame>
        <p:nvGraphicFramePr>
          <p:cNvPr id="7" name="Table 6"/>
          <p:cNvGraphicFramePr>
            <a:graphicFrameLocks noGrp="1"/>
          </p:cNvGraphicFramePr>
          <p:nvPr/>
        </p:nvGraphicFramePr>
        <p:xfrm>
          <a:off x="96975" y="1004455"/>
          <a:ext cx="8839200" cy="3415145"/>
        </p:xfrm>
        <a:graphic>
          <a:graphicData uri="http://schemas.openxmlformats.org/drawingml/2006/table">
            <a:tbl>
              <a:tblPr firstRow="1" bandRow="1">
                <a:tableStyleId>{F5AB1C69-6EDB-4FF4-983F-18BD219EF322}</a:tableStyleId>
              </a:tblPr>
              <a:tblGrid>
                <a:gridCol w="3713025"/>
                <a:gridCol w="5126175"/>
              </a:tblGrid>
              <a:tr h="370723">
                <a:tc>
                  <a:txBody>
                    <a:bodyPr/>
                    <a:lstStyle/>
                    <a:p>
                      <a:r>
                        <a:rPr lang="en-US" dirty="0" smtClean="0"/>
                        <a:t>Step</a:t>
                      </a:r>
                      <a:endParaRPr lang="en-US" dirty="0"/>
                    </a:p>
                  </a:txBody>
                  <a:tcPr/>
                </a:tc>
                <a:tc>
                  <a:txBody>
                    <a:bodyPr/>
                    <a:lstStyle/>
                    <a:p>
                      <a:r>
                        <a:rPr lang="en-US" dirty="0" smtClean="0"/>
                        <a:t>Screen Navigation</a:t>
                      </a:r>
                      <a:endParaRPr lang="en-US" dirty="0"/>
                    </a:p>
                  </a:txBody>
                  <a:tcPr/>
                </a:tc>
              </a:tr>
              <a:tr h="239565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Specify Test Case Complexity</a:t>
                      </a:r>
                      <a:r>
                        <a:rPr lang="en-US" sz="1200" baseline="0" dirty="0" smtClean="0"/>
                        <a:t> %, Time Average time to write and execute a test case</a:t>
                      </a:r>
                      <a:endParaRPr lang="en-US" sz="120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Based on the inputs , following will be auto calculated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p>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dirty="0" smtClean="0"/>
                        <a:t>Total Effort to write test cases (Person Days)</a:t>
                      </a:r>
                    </a:p>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endParaRPr lang="en-US" sz="1200" dirty="0" smtClean="0"/>
                    </a:p>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dirty="0" smtClean="0"/>
                        <a:t>Total effort to Execute test cases (Person Days) for an individual Cycle</a:t>
                      </a:r>
                      <a:endParaRPr lang="en-US" sz="1200" dirty="0"/>
                    </a:p>
                  </a:txBody>
                  <a:tcPr/>
                </a:tc>
                <a:tc>
                  <a:txBody>
                    <a:bodyPr/>
                    <a:lstStyle/>
                    <a:p>
                      <a:endParaRPr lang="en-US" sz="1200" dirty="0"/>
                    </a:p>
                  </a:txBody>
                  <a:tcPr/>
                </a:tc>
              </a:tr>
              <a:tr h="6487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Define</a:t>
                      </a:r>
                      <a:r>
                        <a:rPr lang="en-US" sz="1200" baseline="0" dirty="0" smtClean="0"/>
                        <a:t> the following test execution Details</a:t>
                      </a:r>
                      <a:endParaRPr lang="en-US" sz="1200" dirty="0"/>
                    </a:p>
                  </a:txBody>
                  <a:tcPr/>
                </a:tc>
                <a:tc>
                  <a:txBody>
                    <a:bodyPr/>
                    <a:lstStyle/>
                    <a:p>
                      <a:r>
                        <a:rPr lang="en-US" sz="1200" dirty="0" smtClean="0"/>
                        <a:t># of Execution Cycles</a:t>
                      </a:r>
                    </a:p>
                    <a:p>
                      <a:r>
                        <a:rPr lang="en-US" sz="1200" dirty="0" smtClean="0"/>
                        <a:t># of OS to be Testing &amp; Percentage</a:t>
                      </a:r>
                    </a:p>
                    <a:p>
                      <a:r>
                        <a:rPr lang="en-US" sz="1200" dirty="0" smtClean="0"/>
                        <a:t>#</a:t>
                      </a:r>
                      <a:r>
                        <a:rPr lang="en-US" sz="1200" baseline="0" dirty="0" smtClean="0"/>
                        <a:t> of Browsers To Be Tested and Percentage</a:t>
                      </a:r>
                      <a:endParaRPr lang="en-US" sz="1200" dirty="0"/>
                    </a:p>
                  </a:txBody>
                  <a:tcPr/>
                </a:tc>
              </a:tr>
            </a:tbl>
          </a:graphicData>
        </a:graphic>
      </p:graphicFrame>
      <p:cxnSp>
        <p:nvCxnSpPr>
          <p:cNvPr id="22" name="Straight Arrow Connector 21"/>
          <p:cNvCxnSpPr/>
          <p:nvPr/>
        </p:nvCxnSpPr>
        <p:spPr>
          <a:xfrm rot="16200000" flipV="1">
            <a:off x="762000" y="5943600"/>
            <a:ext cx="1066800" cy="457200"/>
          </a:xfrm>
          <a:prstGeom prst="straightConnector1">
            <a:avLst/>
          </a:prstGeom>
          <a:ln>
            <a:tailEnd type="arrow"/>
          </a:ln>
        </p:spPr>
        <p:style>
          <a:lnRef idx="2">
            <a:schemeClr val="accent4"/>
          </a:lnRef>
          <a:fillRef idx="0">
            <a:schemeClr val="accent4"/>
          </a:fillRef>
          <a:effectRef idx="1">
            <a:schemeClr val="accent4"/>
          </a:effectRef>
          <a:fontRef idx="minor">
            <a:schemeClr val="tx1"/>
          </a:fontRef>
        </p:style>
      </p:cxnSp>
      <p:cxnSp>
        <p:nvCxnSpPr>
          <p:cNvPr id="25" name="Straight Arrow Connector 24"/>
          <p:cNvCxnSpPr/>
          <p:nvPr/>
        </p:nvCxnSpPr>
        <p:spPr>
          <a:xfrm rot="16200000" flipV="1">
            <a:off x="2324100" y="5372100"/>
            <a:ext cx="1295400" cy="762000"/>
          </a:xfrm>
          <a:prstGeom prst="straightConnector1">
            <a:avLst/>
          </a:prstGeom>
          <a:ln>
            <a:tailEnd type="arrow"/>
          </a:ln>
        </p:spPr>
        <p:style>
          <a:lnRef idx="2">
            <a:schemeClr val="accent4"/>
          </a:lnRef>
          <a:fillRef idx="0">
            <a:schemeClr val="accent4"/>
          </a:fillRef>
          <a:effectRef idx="1">
            <a:schemeClr val="accent4"/>
          </a:effectRef>
          <a:fontRef idx="minor">
            <a:schemeClr val="tx1"/>
          </a:fontRef>
        </p:style>
      </p:cxnSp>
      <p:cxnSp>
        <p:nvCxnSpPr>
          <p:cNvPr id="27" name="Straight Arrow Connector 26"/>
          <p:cNvCxnSpPr/>
          <p:nvPr/>
        </p:nvCxnSpPr>
        <p:spPr>
          <a:xfrm rot="5400000" flipH="1" flipV="1">
            <a:off x="5067300" y="5448300"/>
            <a:ext cx="1371600" cy="838200"/>
          </a:xfrm>
          <a:prstGeom prst="straightConnector1">
            <a:avLst/>
          </a:prstGeom>
          <a:ln>
            <a:tailEnd type="arrow"/>
          </a:ln>
        </p:spPr>
        <p:style>
          <a:lnRef idx="2">
            <a:schemeClr val="accent4"/>
          </a:lnRef>
          <a:fillRef idx="0">
            <a:schemeClr val="accent4"/>
          </a:fillRef>
          <a:effectRef idx="1">
            <a:schemeClr val="accent4"/>
          </a:effectRef>
          <a:fontRef idx="minor">
            <a:schemeClr val="tx1"/>
          </a:fontRef>
        </p:style>
      </p:cxnSp>
      <p:cxnSp>
        <p:nvCxnSpPr>
          <p:cNvPr id="29" name="Straight Arrow Connector 28"/>
          <p:cNvCxnSpPr/>
          <p:nvPr/>
        </p:nvCxnSpPr>
        <p:spPr>
          <a:xfrm rot="5400000" flipH="1" flipV="1">
            <a:off x="6667500" y="5372100"/>
            <a:ext cx="1447800" cy="914400"/>
          </a:xfrm>
          <a:prstGeom prst="straightConnector1">
            <a:avLst/>
          </a:prstGeom>
          <a:ln>
            <a:tailEnd type="arrow"/>
          </a:ln>
        </p:spPr>
        <p:style>
          <a:lnRef idx="2">
            <a:schemeClr val="accent4"/>
          </a:lnRef>
          <a:fillRef idx="0">
            <a:schemeClr val="accent4"/>
          </a:fillRef>
          <a:effectRef idx="1">
            <a:schemeClr val="accent4"/>
          </a:effectRef>
          <a:fontRef idx="minor">
            <a:schemeClr val="tx1"/>
          </a:fontRef>
        </p:style>
      </p:cxnSp>
      <p:cxnSp>
        <p:nvCxnSpPr>
          <p:cNvPr id="30" name="Straight Arrow Connector 29"/>
          <p:cNvCxnSpPr/>
          <p:nvPr/>
        </p:nvCxnSpPr>
        <p:spPr>
          <a:xfrm flipV="1">
            <a:off x="6934200" y="5181600"/>
            <a:ext cx="1676400" cy="1371600"/>
          </a:xfrm>
          <a:prstGeom prst="straightConnector1">
            <a:avLst/>
          </a:prstGeom>
          <a:ln>
            <a:tailEnd type="arrow"/>
          </a:ln>
        </p:spPr>
        <p:style>
          <a:lnRef idx="2">
            <a:schemeClr val="accent4"/>
          </a:lnRef>
          <a:fillRef idx="0">
            <a:schemeClr val="accent4"/>
          </a:fillRef>
          <a:effectRef idx="1">
            <a:schemeClr val="accent4"/>
          </a:effectRef>
          <a:fontRef idx="minor">
            <a:schemeClr val="tx1"/>
          </a:fontRef>
        </p:style>
      </p:cxnSp>
      <p:sp>
        <p:nvSpPr>
          <p:cNvPr id="33" name="TextBox 32"/>
          <p:cNvSpPr txBox="1"/>
          <p:nvPr/>
        </p:nvSpPr>
        <p:spPr>
          <a:xfrm>
            <a:off x="666508" y="6362701"/>
            <a:ext cx="1213091" cy="215444"/>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en-US" sz="800" b="1" dirty="0" smtClean="0">
                <a:solidFill>
                  <a:schemeClr val="bg1"/>
                </a:solidFill>
              </a:rPr>
              <a:t># of Execution Cycles</a:t>
            </a:r>
            <a:endParaRPr lang="en-US" sz="800" b="1" dirty="0">
              <a:solidFill>
                <a:schemeClr val="bg1"/>
              </a:solidFill>
            </a:endParaRPr>
          </a:p>
        </p:txBody>
      </p:sp>
      <p:sp>
        <p:nvSpPr>
          <p:cNvPr id="34" name="TextBox 33"/>
          <p:cNvSpPr txBox="1"/>
          <p:nvPr/>
        </p:nvSpPr>
        <p:spPr>
          <a:xfrm>
            <a:off x="2548762" y="6198969"/>
            <a:ext cx="1559688" cy="338554"/>
          </a:xfrm>
          <a:prstGeom prst="rect">
            <a:avLst/>
          </a:prstGeom>
        </p:spPr>
        <p:style>
          <a:lnRef idx="1">
            <a:schemeClr val="accent6"/>
          </a:lnRef>
          <a:fillRef idx="3">
            <a:schemeClr val="accent6"/>
          </a:fillRef>
          <a:effectRef idx="2">
            <a:schemeClr val="accent6"/>
          </a:effectRef>
          <a:fontRef idx="minor">
            <a:schemeClr val="lt1"/>
          </a:fontRef>
        </p:style>
        <p:txBody>
          <a:bodyPr wrap="square" rtlCol="0">
            <a:spAutoFit/>
          </a:bodyPr>
          <a:lstStyle/>
          <a:p>
            <a:r>
              <a:rPr lang="en-US" sz="800" b="1" dirty="0" smtClean="0">
                <a:solidFill>
                  <a:schemeClr val="bg1"/>
                </a:solidFill>
              </a:rPr>
              <a:t>Test Execution percentage on an OS</a:t>
            </a:r>
            <a:endParaRPr lang="en-US" sz="800" b="1" dirty="0">
              <a:solidFill>
                <a:schemeClr val="bg1"/>
              </a:solidFill>
            </a:endParaRPr>
          </a:p>
        </p:txBody>
      </p:sp>
      <p:sp>
        <p:nvSpPr>
          <p:cNvPr id="37" name="TextBox 36"/>
          <p:cNvSpPr txBox="1"/>
          <p:nvPr/>
        </p:nvSpPr>
        <p:spPr>
          <a:xfrm>
            <a:off x="4279899" y="6351369"/>
            <a:ext cx="1866901" cy="215444"/>
          </a:xfrm>
          <a:prstGeom prst="rect">
            <a:avLst/>
          </a:prstGeom>
        </p:spPr>
        <p:style>
          <a:lnRef idx="1">
            <a:schemeClr val="accent4"/>
          </a:lnRef>
          <a:fillRef idx="3">
            <a:schemeClr val="accent4"/>
          </a:fillRef>
          <a:effectRef idx="2">
            <a:schemeClr val="accent4"/>
          </a:effectRef>
          <a:fontRef idx="minor">
            <a:schemeClr val="lt1"/>
          </a:fontRef>
        </p:style>
        <p:txBody>
          <a:bodyPr wrap="square" rtlCol="0">
            <a:spAutoFit/>
          </a:bodyPr>
          <a:lstStyle/>
          <a:p>
            <a:r>
              <a:rPr lang="en-US" sz="800" b="1" dirty="0" smtClean="0">
                <a:solidFill>
                  <a:schemeClr val="bg1"/>
                </a:solidFill>
              </a:rPr>
              <a:t>Test Execution percentage on browser</a:t>
            </a:r>
            <a:endParaRPr lang="en-US" sz="800" b="1" dirty="0">
              <a:solidFill>
                <a:schemeClr val="bg1"/>
              </a:solidFill>
            </a:endParaRPr>
          </a:p>
        </p:txBody>
      </p:sp>
      <p:sp>
        <p:nvSpPr>
          <p:cNvPr id="38" name="TextBox 37"/>
          <p:cNvSpPr txBox="1"/>
          <p:nvPr/>
        </p:nvSpPr>
        <p:spPr>
          <a:xfrm>
            <a:off x="6408235" y="6235700"/>
            <a:ext cx="1386390" cy="338554"/>
          </a:xfrm>
          <a:prstGeom prst="rect">
            <a:avLst/>
          </a:prstGeom>
        </p:spPr>
        <p:style>
          <a:lnRef idx="1">
            <a:schemeClr val="accent3"/>
          </a:lnRef>
          <a:fillRef idx="3">
            <a:schemeClr val="accent3"/>
          </a:fillRef>
          <a:effectRef idx="2">
            <a:schemeClr val="accent3"/>
          </a:effectRef>
          <a:fontRef idx="minor">
            <a:schemeClr val="lt1"/>
          </a:fontRef>
        </p:style>
        <p:txBody>
          <a:bodyPr wrap="square" rtlCol="0">
            <a:spAutoFit/>
          </a:bodyPr>
          <a:lstStyle/>
          <a:p>
            <a:r>
              <a:rPr lang="en-US" sz="800" b="1" dirty="0" smtClean="0">
                <a:solidFill>
                  <a:schemeClr val="bg1"/>
                </a:solidFill>
              </a:rPr>
              <a:t>Execution Effort Auto Calculated</a:t>
            </a:r>
            <a:endParaRPr lang="en-US" sz="800" b="1" dirty="0">
              <a:solidFill>
                <a:schemeClr val="bg1"/>
              </a:solidFill>
            </a:endParaRPr>
          </a:p>
        </p:txBody>
      </p:sp>
      <p:pic>
        <p:nvPicPr>
          <p:cNvPr id="16" name="Picture 9"/>
          <p:cNvPicPr>
            <a:picLocks noChangeAspect="1" noChangeArrowheads="1"/>
          </p:cNvPicPr>
          <p:nvPr/>
        </p:nvPicPr>
        <p:blipFill>
          <a:blip r:embed="rId4" cstate="print"/>
          <a:srcRect/>
          <a:stretch>
            <a:fillRect/>
          </a:stretch>
        </p:blipFill>
        <p:spPr bwMode="auto">
          <a:xfrm>
            <a:off x="3908425" y="1384300"/>
            <a:ext cx="3635376" cy="1663700"/>
          </a:xfrm>
          <a:prstGeom prst="rect">
            <a:avLst/>
          </a:prstGeom>
          <a:noFill/>
          <a:ln w="9525">
            <a:noFill/>
            <a:miter lim="800000"/>
            <a:headEnd/>
            <a:tailEnd/>
          </a:ln>
        </p:spPr>
      </p:pic>
      <p:pic>
        <p:nvPicPr>
          <p:cNvPr id="16388" name="Picture 4"/>
          <p:cNvPicPr>
            <a:picLocks noChangeAspect="1" noChangeArrowheads="1"/>
          </p:cNvPicPr>
          <p:nvPr/>
        </p:nvPicPr>
        <p:blipFill>
          <a:blip r:embed="rId5" cstate="print"/>
          <a:srcRect/>
          <a:stretch>
            <a:fillRect/>
          </a:stretch>
        </p:blipFill>
        <p:spPr bwMode="auto">
          <a:xfrm>
            <a:off x="3925888" y="3122613"/>
            <a:ext cx="2790825" cy="255587"/>
          </a:xfrm>
          <a:prstGeom prst="rect">
            <a:avLst/>
          </a:prstGeom>
          <a:noFill/>
          <a:ln w="9525">
            <a:noFill/>
            <a:miter lim="800000"/>
            <a:headEnd/>
            <a:tailEnd/>
          </a:ln>
        </p:spPr>
      </p:pic>
      <p:pic>
        <p:nvPicPr>
          <p:cNvPr id="16389" name="Picture 5"/>
          <p:cNvPicPr>
            <a:picLocks noChangeAspect="1" noChangeArrowheads="1"/>
          </p:cNvPicPr>
          <p:nvPr/>
        </p:nvPicPr>
        <p:blipFill>
          <a:blip r:embed="rId6" cstate="print"/>
          <a:srcRect/>
          <a:stretch>
            <a:fillRect/>
          </a:stretch>
        </p:blipFill>
        <p:spPr bwMode="auto">
          <a:xfrm>
            <a:off x="3948113" y="3422650"/>
            <a:ext cx="2771775" cy="2857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1" name="Picture 3"/>
          <p:cNvPicPr>
            <a:picLocks noChangeAspect="1" noChangeArrowheads="1"/>
          </p:cNvPicPr>
          <p:nvPr/>
        </p:nvPicPr>
        <p:blipFill>
          <a:blip r:embed="rId2" cstate="print"/>
          <a:srcRect/>
          <a:stretch>
            <a:fillRect/>
          </a:stretch>
        </p:blipFill>
        <p:spPr bwMode="auto">
          <a:xfrm>
            <a:off x="971550" y="2427288"/>
            <a:ext cx="6591300" cy="3705225"/>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smtClean="0">
                <a:solidFill>
                  <a:schemeClr val="tx1"/>
                </a:solidFill>
              </a:rPr>
              <a:t>Define Size (Contd..)</a:t>
            </a:r>
            <a:endParaRPr lang="en-US" dirty="0"/>
          </a:p>
        </p:txBody>
      </p:sp>
      <p:graphicFrame>
        <p:nvGraphicFramePr>
          <p:cNvPr id="4" name="Table 3"/>
          <p:cNvGraphicFramePr>
            <a:graphicFrameLocks noGrp="1"/>
          </p:cNvGraphicFramePr>
          <p:nvPr/>
        </p:nvGraphicFramePr>
        <p:xfrm>
          <a:off x="96975" y="1004455"/>
          <a:ext cx="8839200" cy="1549310"/>
        </p:xfrm>
        <a:graphic>
          <a:graphicData uri="http://schemas.openxmlformats.org/drawingml/2006/table">
            <a:tbl>
              <a:tblPr firstRow="1" bandRow="1">
                <a:tableStyleId>{F5AB1C69-6EDB-4FF4-983F-18BD219EF322}</a:tableStyleId>
              </a:tblPr>
              <a:tblGrid>
                <a:gridCol w="3713025"/>
                <a:gridCol w="5126175"/>
              </a:tblGrid>
              <a:tr h="370723">
                <a:tc>
                  <a:txBody>
                    <a:bodyPr/>
                    <a:lstStyle/>
                    <a:p>
                      <a:r>
                        <a:rPr lang="en-US" dirty="0" smtClean="0"/>
                        <a:t>Step</a:t>
                      </a:r>
                      <a:endParaRPr lang="en-US" dirty="0"/>
                    </a:p>
                  </a:txBody>
                  <a:tcPr/>
                </a:tc>
                <a:tc>
                  <a:txBody>
                    <a:bodyPr/>
                    <a:lstStyle/>
                    <a:p>
                      <a:r>
                        <a:rPr lang="en-US" dirty="0" smtClean="0"/>
                        <a:t>Screen</a:t>
                      </a:r>
                      <a:r>
                        <a:rPr lang="en-US" baseline="0" dirty="0" smtClean="0"/>
                        <a:t> </a:t>
                      </a:r>
                      <a:r>
                        <a:rPr lang="en-US" dirty="0" smtClean="0"/>
                        <a:t>Navigation</a:t>
                      </a:r>
                      <a:endParaRPr lang="en-US" dirty="0"/>
                    </a:p>
                  </a:txBody>
                  <a:tcPr/>
                </a:tc>
              </a:tr>
              <a:tr h="52982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Based on the inputs the final Test Execution Effort will</a:t>
                      </a:r>
                      <a:r>
                        <a:rPr lang="en-US" sz="1200" baseline="0" dirty="0" smtClean="0"/>
                        <a:t> be auto selected </a:t>
                      </a:r>
                      <a:endParaRPr lang="en-US" sz="1200" dirty="0"/>
                    </a:p>
                  </a:txBody>
                  <a:tcPr/>
                </a:tc>
                <a:tc>
                  <a:txBody>
                    <a:bodyPr/>
                    <a:lstStyle/>
                    <a:p>
                      <a:endParaRPr lang="en-US" sz="1200" dirty="0"/>
                    </a:p>
                  </a:txBody>
                  <a:tcPr/>
                </a:tc>
              </a:tr>
              <a:tr h="6487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Once</a:t>
                      </a:r>
                      <a:r>
                        <a:rPr lang="en-US" sz="1200" baseline="0" dirty="0" smtClean="0"/>
                        <a:t> the Size &amp; Effort is filled estimation for manual test execution will be auto calculated</a:t>
                      </a:r>
                      <a:endParaRPr lang="en-US" sz="1200" dirty="0"/>
                    </a:p>
                  </a:txBody>
                  <a:tcPr/>
                </a:tc>
                <a:tc>
                  <a:txBody>
                    <a:bodyPr/>
                    <a:lstStyle/>
                    <a:p>
                      <a:endParaRPr lang="en-US" sz="1200" dirty="0"/>
                    </a:p>
                  </a:txBody>
                  <a:tcPr/>
                </a:tc>
              </a:tr>
            </a:tbl>
          </a:graphicData>
        </a:graphic>
      </p:graphicFrame>
      <p:cxnSp>
        <p:nvCxnSpPr>
          <p:cNvPr id="9" name="Straight Arrow Connector 8"/>
          <p:cNvCxnSpPr/>
          <p:nvPr/>
        </p:nvCxnSpPr>
        <p:spPr>
          <a:xfrm rot="16200000" flipV="1">
            <a:off x="5842000" y="5791200"/>
            <a:ext cx="685800" cy="76200"/>
          </a:xfrm>
          <a:prstGeom prst="straightConnector1">
            <a:avLst/>
          </a:prstGeom>
          <a:ln>
            <a:tailEnd type="arrow"/>
          </a:ln>
        </p:spPr>
        <p:style>
          <a:lnRef idx="2">
            <a:schemeClr val="accent4"/>
          </a:lnRef>
          <a:fillRef idx="0">
            <a:schemeClr val="accent4"/>
          </a:fillRef>
          <a:effectRef idx="1">
            <a:schemeClr val="accent4"/>
          </a:effectRef>
          <a:fontRef idx="minor">
            <a:schemeClr val="tx1"/>
          </a:fontRef>
        </p:style>
      </p:cxnSp>
      <p:sp>
        <p:nvSpPr>
          <p:cNvPr id="10" name="TextBox 9"/>
          <p:cNvSpPr txBox="1"/>
          <p:nvPr/>
        </p:nvSpPr>
        <p:spPr>
          <a:xfrm>
            <a:off x="4267200" y="6211669"/>
            <a:ext cx="2438400" cy="215444"/>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US" sz="800" b="1" dirty="0" smtClean="0">
                <a:solidFill>
                  <a:schemeClr val="bg1"/>
                </a:solidFill>
              </a:rPr>
              <a:t>Auto calculated Estimation Values</a:t>
            </a:r>
            <a:endParaRPr lang="en-US" sz="800" b="1" dirty="0">
              <a:solidFill>
                <a:schemeClr val="bg1"/>
              </a:solidFill>
            </a:endParaRPr>
          </a:p>
        </p:txBody>
      </p:sp>
      <p:cxnSp>
        <p:nvCxnSpPr>
          <p:cNvPr id="13" name="Straight Arrow Connector 12"/>
          <p:cNvCxnSpPr/>
          <p:nvPr/>
        </p:nvCxnSpPr>
        <p:spPr>
          <a:xfrm rot="5400000" flipH="1" flipV="1">
            <a:off x="5003800" y="4762500"/>
            <a:ext cx="2743200" cy="76200"/>
          </a:xfrm>
          <a:prstGeom prst="straightConnector1">
            <a:avLst/>
          </a:prstGeom>
          <a:ln>
            <a:tailEnd type="arrow"/>
          </a:ln>
        </p:spPr>
        <p:style>
          <a:lnRef idx="2">
            <a:schemeClr val="accent4"/>
          </a:lnRef>
          <a:fillRef idx="0">
            <a:schemeClr val="accent4"/>
          </a:fillRef>
          <a:effectRef idx="1">
            <a:schemeClr val="accent4"/>
          </a:effectRef>
          <a:fontRef idx="minor">
            <a:schemeClr val="tx1"/>
          </a:fontRef>
        </p:style>
      </p:cxnSp>
      <p:pic>
        <p:nvPicPr>
          <p:cNvPr id="17410" name="Picture 2"/>
          <p:cNvPicPr>
            <a:picLocks noChangeAspect="1" noChangeArrowheads="1"/>
          </p:cNvPicPr>
          <p:nvPr/>
        </p:nvPicPr>
        <p:blipFill>
          <a:blip r:embed="rId3" cstate="print"/>
          <a:srcRect/>
          <a:stretch>
            <a:fillRect/>
          </a:stretch>
        </p:blipFill>
        <p:spPr bwMode="auto">
          <a:xfrm>
            <a:off x="3887788" y="1427163"/>
            <a:ext cx="2790825" cy="3714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Testing Types : Test Automation Estimates</a:t>
            </a:r>
            <a:endParaRPr lang="en-US" dirty="0">
              <a:solidFill>
                <a:schemeClr val="tx1"/>
              </a:solidFill>
            </a:endParaRPr>
          </a:p>
        </p:txBody>
      </p:sp>
      <p:graphicFrame>
        <p:nvGraphicFramePr>
          <p:cNvPr id="4" name="Table 3"/>
          <p:cNvGraphicFramePr>
            <a:graphicFrameLocks noGrp="1"/>
          </p:cNvGraphicFramePr>
          <p:nvPr/>
        </p:nvGraphicFramePr>
        <p:xfrm>
          <a:off x="96975" y="1004455"/>
          <a:ext cx="8839200" cy="5701145"/>
        </p:xfrm>
        <a:graphic>
          <a:graphicData uri="http://schemas.openxmlformats.org/drawingml/2006/table">
            <a:tbl>
              <a:tblPr firstRow="1" bandRow="1">
                <a:tableStyleId>{F5AB1C69-6EDB-4FF4-983F-18BD219EF322}</a:tableStyleId>
              </a:tblPr>
              <a:tblGrid>
                <a:gridCol w="3713025"/>
                <a:gridCol w="5126175"/>
              </a:tblGrid>
              <a:tr h="256531">
                <a:tc>
                  <a:txBody>
                    <a:bodyPr/>
                    <a:lstStyle/>
                    <a:p>
                      <a:r>
                        <a:rPr lang="en-US" dirty="0" smtClean="0"/>
                        <a:t>Step</a:t>
                      </a:r>
                      <a:endParaRPr lang="en-US" dirty="0"/>
                    </a:p>
                  </a:txBody>
                  <a:tcPr/>
                </a:tc>
                <a:tc>
                  <a:txBody>
                    <a:bodyPr/>
                    <a:lstStyle/>
                    <a:p>
                      <a:r>
                        <a:rPr lang="en-US" dirty="0" smtClean="0"/>
                        <a:t>Screen Navigation</a:t>
                      </a:r>
                      <a:endParaRPr lang="en-US" dirty="0"/>
                    </a:p>
                  </a:txBody>
                  <a:tcPr/>
                </a:tc>
              </a:tr>
              <a:tr h="30618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Navigate to &lt; Test Automation Estimate&gt; tab</a:t>
                      </a:r>
                      <a:endParaRPr lang="en-US" sz="1200" dirty="0"/>
                    </a:p>
                  </a:txBody>
                  <a:tcPr/>
                </a:tc>
                <a:tc>
                  <a:txBody>
                    <a:bodyPr/>
                    <a:lstStyle/>
                    <a:p>
                      <a:endParaRPr lang="en-US" sz="1200" dirty="0"/>
                    </a:p>
                  </a:txBody>
                  <a:tcPr/>
                </a:tc>
              </a:tr>
              <a:tr h="6858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Specify </a:t>
                      </a:r>
                      <a:r>
                        <a:rPr lang="en-US" sz="1200" baseline="0" dirty="0" smtClean="0"/>
                        <a:t> the RISK Factors </a:t>
                      </a:r>
                    </a:p>
                    <a:p>
                      <a:pPr marL="457200" marR="0" lvl="1" indent="0" algn="l" defTabSz="914400" rtl="0" eaLnBrk="1" fontAlgn="auto" latinLnBrk="0" hangingPunct="1">
                        <a:lnSpc>
                          <a:spcPct val="150000"/>
                        </a:lnSpc>
                        <a:spcBef>
                          <a:spcPts val="0"/>
                        </a:spcBef>
                        <a:spcAft>
                          <a:spcPts val="0"/>
                        </a:spcAft>
                        <a:buClrTx/>
                        <a:buSzTx/>
                        <a:buFont typeface="Arial" pitchFamily="34" charset="0"/>
                        <a:buChar char="•"/>
                        <a:tabLst/>
                        <a:defRPr/>
                      </a:pPr>
                      <a:r>
                        <a:rPr lang="en-US" sz="1200" dirty="0" smtClean="0"/>
                        <a:t>Framework Availability</a:t>
                      </a:r>
                    </a:p>
                    <a:p>
                      <a:pPr marL="457200" marR="0" lvl="1" indent="0" algn="l" defTabSz="914400" rtl="0" eaLnBrk="1" fontAlgn="auto" latinLnBrk="0" hangingPunct="1">
                        <a:lnSpc>
                          <a:spcPct val="150000"/>
                        </a:lnSpc>
                        <a:spcBef>
                          <a:spcPts val="0"/>
                        </a:spcBef>
                        <a:spcAft>
                          <a:spcPts val="0"/>
                        </a:spcAft>
                        <a:buClrTx/>
                        <a:buSzTx/>
                        <a:buFont typeface="Arial" pitchFamily="34" charset="0"/>
                        <a:buChar char="•"/>
                        <a:tabLst/>
                        <a:defRPr/>
                      </a:pPr>
                      <a:r>
                        <a:rPr lang="en-US" sz="1200" dirty="0" smtClean="0"/>
                        <a:t>Application</a:t>
                      </a:r>
                      <a:r>
                        <a:rPr lang="en-US" sz="1200" baseline="0" dirty="0" smtClean="0"/>
                        <a:t> Complexity</a:t>
                      </a:r>
                    </a:p>
                    <a:p>
                      <a:pPr marL="457200" marR="0" lvl="1" indent="0" algn="l" defTabSz="914400" rtl="0" eaLnBrk="1" fontAlgn="auto" latinLnBrk="0" hangingPunct="1">
                        <a:lnSpc>
                          <a:spcPct val="150000"/>
                        </a:lnSpc>
                        <a:spcBef>
                          <a:spcPts val="0"/>
                        </a:spcBef>
                        <a:spcAft>
                          <a:spcPts val="0"/>
                        </a:spcAft>
                        <a:buClrTx/>
                        <a:buSzTx/>
                        <a:buFont typeface="Arial" pitchFamily="34" charset="0"/>
                        <a:buChar char="•"/>
                        <a:tabLst/>
                        <a:defRPr/>
                      </a:pPr>
                      <a:r>
                        <a:rPr lang="en-US" sz="1200" baseline="0" dirty="0" smtClean="0"/>
                        <a:t>Test Data Availability</a:t>
                      </a:r>
                    </a:p>
                    <a:p>
                      <a:pPr marL="457200" marR="0" lvl="1" indent="0" algn="l" defTabSz="914400" rtl="0" eaLnBrk="1" fontAlgn="auto" latinLnBrk="0" hangingPunct="1">
                        <a:lnSpc>
                          <a:spcPct val="150000"/>
                        </a:lnSpc>
                        <a:spcBef>
                          <a:spcPts val="0"/>
                        </a:spcBef>
                        <a:spcAft>
                          <a:spcPts val="0"/>
                        </a:spcAft>
                        <a:buClrTx/>
                        <a:buSzTx/>
                        <a:buFont typeface="Arial" pitchFamily="34" charset="0"/>
                        <a:buChar char="•"/>
                        <a:tabLst/>
                        <a:defRPr/>
                      </a:pPr>
                      <a:r>
                        <a:rPr lang="en-US" sz="1200" baseline="0" dirty="0" smtClean="0"/>
                        <a:t>Test Case Stability Status</a:t>
                      </a:r>
                    </a:p>
                    <a:p>
                      <a:pPr marL="457200" marR="0" lvl="1" indent="0" algn="l" defTabSz="914400" rtl="0" eaLnBrk="1" fontAlgn="auto" latinLnBrk="0" hangingPunct="1">
                        <a:lnSpc>
                          <a:spcPct val="150000"/>
                        </a:lnSpc>
                        <a:spcBef>
                          <a:spcPts val="0"/>
                        </a:spcBef>
                        <a:spcAft>
                          <a:spcPts val="0"/>
                        </a:spcAft>
                        <a:buClrTx/>
                        <a:buSzTx/>
                        <a:buFont typeface="Arial" pitchFamily="34" charset="0"/>
                        <a:buChar char="•"/>
                        <a:tabLst/>
                        <a:defRPr/>
                      </a:pPr>
                      <a:r>
                        <a:rPr lang="en-US" sz="1200" baseline="0" dirty="0" smtClean="0"/>
                        <a:t>Application Stability</a:t>
                      </a:r>
                    </a:p>
                    <a:p>
                      <a:pPr marL="457200" marR="0" lvl="1" indent="0" algn="l" defTabSz="914400" rtl="0" eaLnBrk="1" fontAlgn="auto" latinLnBrk="0" hangingPunct="1">
                        <a:lnSpc>
                          <a:spcPct val="150000"/>
                        </a:lnSpc>
                        <a:spcBef>
                          <a:spcPts val="0"/>
                        </a:spcBef>
                        <a:spcAft>
                          <a:spcPts val="0"/>
                        </a:spcAft>
                        <a:buClrTx/>
                        <a:buSzTx/>
                        <a:buFont typeface="Arial" pitchFamily="34" charset="0"/>
                        <a:buChar char="•"/>
                        <a:tabLst/>
                        <a:defRPr/>
                      </a:pPr>
                      <a:r>
                        <a:rPr lang="en-US" sz="1200" baseline="0" dirty="0" smtClean="0"/>
                        <a:t>Domain Knowledge Experience</a:t>
                      </a:r>
                    </a:p>
                    <a:p>
                      <a:pPr marL="457200" marR="0" lvl="1" indent="0" algn="l" defTabSz="914400" rtl="0" eaLnBrk="1" fontAlgn="auto" latinLnBrk="0" hangingPunct="1">
                        <a:lnSpc>
                          <a:spcPct val="150000"/>
                        </a:lnSpc>
                        <a:spcBef>
                          <a:spcPts val="0"/>
                        </a:spcBef>
                        <a:spcAft>
                          <a:spcPts val="0"/>
                        </a:spcAft>
                        <a:buClrTx/>
                        <a:buSzTx/>
                        <a:buFont typeface="Arial" pitchFamily="34" charset="0"/>
                        <a:buChar char="•"/>
                        <a:tabLst/>
                        <a:defRPr/>
                      </a:pPr>
                      <a:r>
                        <a:rPr lang="en-US" sz="1200" baseline="0" dirty="0" smtClean="0"/>
                        <a:t>Application Knowledge Experience</a:t>
                      </a:r>
                    </a:p>
                    <a:p>
                      <a:pPr marL="457200" marR="0" lvl="1" indent="0" algn="l" defTabSz="914400" rtl="0" eaLnBrk="1" fontAlgn="auto" latinLnBrk="0" hangingPunct="1">
                        <a:lnSpc>
                          <a:spcPct val="150000"/>
                        </a:lnSpc>
                        <a:spcBef>
                          <a:spcPts val="0"/>
                        </a:spcBef>
                        <a:spcAft>
                          <a:spcPts val="0"/>
                        </a:spcAft>
                        <a:buClrTx/>
                        <a:buSzTx/>
                        <a:buFont typeface="Arial" pitchFamily="34" charset="0"/>
                        <a:buChar char="•"/>
                        <a:tabLst/>
                        <a:defRPr/>
                      </a:pPr>
                      <a:r>
                        <a:rPr lang="en-US" sz="1200" baseline="0" dirty="0" smtClean="0"/>
                        <a:t>POC Requirement</a:t>
                      </a:r>
                    </a:p>
                    <a:p>
                      <a:pPr marL="457200" marR="0" lvl="1" indent="0" algn="l" defTabSz="914400" rtl="0" eaLnBrk="1" fontAlgn="auto" latinLnBrk="0" hangingPunct="1">
                        <a:lnSpc>
                          <a:spcPct val="150000"/>
                        </a:lnSpc>
                        <a:spcBef>
                          <a:spcPts val="0"/>
                        </a:spcBef>
                        <a:spcAft>
                          <a:spcPts val="0"/>
                        </a:spcAft>
                        <a:buClrTx/>
                        <a:buSzTx/>
                        <a:buFont typeface="Arial" pitchFamily="34" charset="0"/>
                        <a:buChar char="•"/>
                        <a:tabLst/>
                        <a:defRPr/>
                      </a:pPr>
                      <a:r>
                        <a:rPr lang="en-US" sz="1200" baseline="0" dirty="0" smtClean="0"/>
                        <a:t>POC Test Case Classification</a:t>
                      </a:r>
                    </a:p>
                    <a:p>
                      <a:pPr marL="457200" marR="0" lvl="1" indent="0" algn="l" defTabSz="914400" rtl="0" eaLnBrk="1" fontAlgn="auto" latinLnBrk="0" hangingPunct="1">
                        <a:lnSpc>
                          <a:spcPct val="150000"/>
                        </a:lnSpc>
                        <a:spcBef>
                          <a:spcPts val="0"/>
                        </a:spcBef>
                        <a:spcAft>
                          <a:spcPts val="0"/>
                        </a:spcAft>
                        <a:buClrTx/>
                        <a:buSzTx/>
                        <a:buFont typeface="Arial" pitchFamily="34" charset="0"/>
                        <a:buChar char="•"/>
                        <a:tabLst/>
                        <a:defRPr/>
                      </a:pPr>
                      <a:r>
                        <a:rPr lang="en-US" sz="1200" baseline="0" dirty="0" smtClean="0"/>
                        <a:t>Test Case Break Down</a:t>
                      </a:r>
                    </a:p>
                    <a:p>
                      <a:pPr marL="457200" marR="0" lvl="1" indent="0" algn="l" defTabSz="914400" rtl="0" eaLnBrk="1" fontAlgn="auto" latinLnBrk="0" hangingPunct="1">
                        <a:lnSpc>
                          <a:spcPct val="150000"/>
                        </a:lnSpc>
                        <a:spcBef>
                          <a:spcPts val="0"/>
                        </a:spcBef>
                        <a:spcAft>
                          <a:spcPts val="0"/>
                        </a:spcAft>
                        <a:buClrTx/>
                        <a:buSzTx/>
                        <a:buFont typeface="Arial" pitchFamily="34" charset="0"/>
                        <a:buChar char="•"/>
                        <a:tabLst/>
                        <a:defRPr/>
                      </a:pPr>
                      <a:r>
                        <a:rPr lang="en-US" sz="1200" baseline="0" dirty="0" smtClean="0"/>
                        <a:t>Scenario Break Down</a:t>
                      </a:r>
                    </a:p>
                    <a:p>
                      <a:pPr marL="457200" marR="0" lvl="1" indent="0" algn="l" defTabSz="914400" rtl="0" eaLnBrk="1" fontAlgn="auto" latinLnBrk="0" hangingPunct="1">
                        <a:lnSpc>
                          <a:spcPct val="150000"/>
                        </a:lnSpc>
                        <a:spcBef>
                          <a:spcPts val="0"/>
                        </a:spcBef>
                        <a:spcAft>
                          <a:spcPts val="0"/>
                        </a:spcAft>
                        <a:buClrTx/>
                        <a:buSzTx/>
                        <a:buFont typeface="Arial" pitchFamily="34" charset="0"/>
                        <a:buChar char="•"/>
                        <a:tabLst/>
                        <a:defRPr/>
                      </a:pPr>
                      <a:r>
                        <a:rPr lang="en-US" sz="1200" baseline="0" dirty="0" smtClean="0"/>
                        <a:t>Tool Used</a:t>
                      </a:r>
                    </a:p>
                    <a:p>
                      <a:pPr marL="457200" marR="0" lvl="1" indent="0" algn="l" defTabSz="914400" rtl="0" eaLnBrk="1" fontAlgn="auto" latinLnBrk="0" hangingPunct="1">
                        <a:lnSpc>
                          <a:spcPct val="150000"/>
                        </a:lnSpc>
                        <a:spcBef>
                          <a:spcPts val="0"/>
                        </a:spcBef>
                        <a:spcAft>
                          <a:spcPts val="0"/>
                        </a:spcAft>
                        <a:buClrTx/>
                        <a:buSzTx/>
                        <a:buFont typeface="Arial" pitchFamily="34" charset="0"/>
                        <a:buChar char="•"/>
                        <a:tabLst/>
                        <a:defRPr/>
                      </a:pPr>
                      <a:r>
                        <a:rPr lang="en-US" sz="1200" baseline="0" dirty="0" smtClean="0"/>
                        <a:t>Number of Execution Cycles</a:t>
                      </a:r>
                      <a:endParaRPr lang="en-US" sz="1200" dirty="0"/>
                    </a:p>
                  </a:txBody>
                  <a:tcPr/>
                </a:tc>
                <a:tc>
                  <a:txBody>
                    <a:bodyPr/>
                    <a:lstStyle/>
                    <a:p>
                      <a:endParaRPr lang="en-US" sz="1200" dirty="0"/>
                    </a:p>
                  </a:txBody>
                  <a:tcPr/>
                </a:tc>
              </a:tr>
              <a:tr h="6096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Based</a:t>
                      </a:r>
                      <a:r>
                        <a:rPr lang="en-US" sz="1200" baseline="0" dirty="0" smtClean="0"/>
                        <a:t> on the values given the Risk factors will be auto calculated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txBody>
                  <a:tcPr/>
                </a:tc>
                <a:tc>
                  <a:txBody>
                    <a:bodyPr/>
                    <a:lstStyle/>
                    <a:p>
                      <a:endParaRPr lang="en-US" sz="1200" dirty="0"/>
                    </a:p>
                  </a:txBody>
                  <a:tcPr/>
                </a:tc>
              </a:tr>
            </a:tbl>
          </a:graphicData>
        </a:graphic>
      </p:graphicFrame>
      <p:pic>
        <p:nvPicPr>
          <p:cNvPr id="18434" name="Picture 2"/>
          <p:cNvPicPr>
            <a:picLocks noChangeAspect="1" noChangeArrowheads="1"/>
          </p:cNvPicPr>
          <p:nvPr/>
        </p:nvPicPr>
        <p:blipFill>
          <a:blip r:embed="rId2" cstate="print"/>
          <a:srcRect/>
          <a:stretch>
            <a:fillRect/>
          </a:stretch>
        </p:blipFill>
        <p:spPr bwMode="auto">
          <a:xfrm>
            <a:off x="3903663" y="1778001"/>
            <a:ext cx="4638675" cy="3416300"/>
          </a:xfrm>
          <a:prstGeom prst="rect">
            <a:avLst/>
          </a:prstGeom>
          <a:noFill/>
          <a:ln w="9525">
            <a:noFill/>
            <a:miter lim="800000"/>
            <a:headEnd/>
            <a:tailEnd/>
          </a:ln>
        </p:spPr>
      </p:pic>
      <p:pic>
        <p:nvPicPr>
          <p:cNvPr id="18436" name="Picture 4"/>
          <p:cNvPicPr>
            <a:picLocks noChangeAspect="1" noChangeArrowheads="1"/>
          </p:cNvPicPr>
          <p:nvPr/>
        </p:nvPicPr>
        <p:blipFill>
          <a:blip r:embed="rId3" cstate="print"/>
          <a:srcRect/>
          <a:stretch>
            <a:fillRect/>
          </a:stretch>
        </p:blipFill>
        <p:spPr bwMode="auto">
          <a:xfrm>
            <a:off x="3887788" y="5591175"/>
            <a:ext cx="4314825" cy="10858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Testing Types : Test Automation Estimates (Contd..)</a:t>
            </a:r>
            <a:endParaRPr lang="en-US" dirty="0">
              <a:solidFill>
                <a:schemeClr val="tx1"/>
              </a:solidFill>
            </a:endParaRPr>
          </a:p>
        </p:txBody>
      </p:sp>
      <p:graphicFrame>
        <p:nvGraphicFramePr>
          <p:cNvPr id="4" name="Table 3"/>
          <p:cNvGraphicFramePr>
            <a:graphicFrameLocks noGrp="1"/>
          </p:cNvGraphicFramePr>
          <p:nvPr/>
        </p:nvGraphicFramePr>
        <p:xfrm>
          <a:off x="96975" y="1004455"/>
          <a:ext cx="8839200" cy="5547360"/>
        </p:xfrm>
        <a:graphic>
          <a:graphicData uri="http://schemas.openxmlformats.org/drawingml/2006/table">
            <a:tbl>
              <a:tblPr firstRow="1" bandRow="1">
                <a:tableStyleId>{F5AB1C69-6EDB-4FF4-983F-18BD219EF322}</a:tableStyleId>
              </a:tblPr>
              <a:tblGrid>
                <a:gridCol w="3713025"/>
                <a:gridCol w="5126175"/>
              </a:tblGrid>
              <a:tr h="256531">
                <a:tc>
                  <a:txBody>
                    <a:bodyPr/>
                    <a:lstStyle/>
                    <a:p>
                      <a:r>
                        <a:rPr lang="en-US" dirty="0" smtClean="0"/>
                        <a:t>Step</a:t>
                      </a:r>
                      <a:endParaRPr lang="en-US" dirty="0"/>
                    </a:p>
                  </a:txBody>
                  <a:tcPr/>
                </a:tc>
                <a:tc>
                  <a:txBody>
                    <a:bodyPr/>
                    <a:lstStyle/>
                    <a:p>
                      <a:r>
                        <a:rPr lang="en-US" dirty="0" smtClean="0"/>
                        <a:t>Screen Navigation</a:t>
                      </a:r>
                      <a:endParaRPr lang="en-US" dirty="0"/>
                    </a:p>
                  </a:txBody>
                  <a:tcPr/>
                </a:tc>
              </a:tr>
              <a:tr h="30618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Based on the inputs provided the Automation Estimate will be auto generated with a predefined task break</a:t>
                      </a:r>
                      <a:r>
                        <a:rPr lang="en-US" sz="1200" baseline="0" dirty="0" smtClean="0"/>
                        <a:t>down</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a:p>
                  </a:txBody>
                  <a:tcPr/>
                </a:tc>
                <a:tc>
                  <a:txBody>
                    <a:bodyPr/>
                    <a:lstStyle/>
                    <a:p>
                      <a:endParaRPr lang="en-US" sz="1200" dirty="0"/>
                    </a:p>
                  </a:txBody>
                  <a:tcPr/>
                </a:tc>
              </a:tr>
              <a:tr h="6096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The</a:t>
                      </a:r>
                      <a:r>
                        <a:rPr lang="en-US" sz="1200" baseline="0" dirty="0" smtClean="0"/>
                        <a:t> relevant area in the main task breakdown sheet  &lt;Detailed Task Estimates&gt;will be auto populated</a:t>
                      </a:r>
                    </a:p>
                  </a:txBody>
                  <a:tcPr/>
                </a:tc>
                <a:tc>
                  <a:txBody>
                    <a:bodyPr/>
                    <a:lstStyle/>
                    <a:p>
                      <a:endParaRPr lang="en-US" sz="1200" dirty="0"/>
                    </a:p>
                  </a:txBody>
                  <a:tcPr/>
                </a:tc>
              </a:tr>
              <a:tr h="6096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A</a:t>
                      </a:r>
                      <a:r>
                        <a:rPr lang="en-US" sz="1200" baseline="0" dirty="0" smtClean="0"/>
                        <a:t> tool wise testing effort compression will be auto generated in order for you aid the decision making process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txBody>
                  <a:tcPr/>
                </a:tc>
                <a:tc>
                  <a:txBody>
                    <a:bodyPr/>
                    <a:lstStyle/>
                    <a:p>
                      <a:endParaRPr lang="en-US" sz="1200" dirty="0"/>
                    </a:p>
                  </a:txBody>
                  <a:tcPr/>
                </a:tc>
              </a:tr>
            </a:tbl>
          </a:graphicData>
        </a:graphic>
      </p:graphicFrame>
      <p:pic>
        <p:nvPicPr>
          <p:cNvPr id="7" name="Picture 3"/>
          <p:cNvPicPr>
            <a:picLocks noChangeAspect="1" noChangeArrowheads="1"/>
          </p:cNvPicPr>
          <p:nvPr/>
        </p:nvPicPr>
        <p:blipFill>
          <a:blip r:embed="rId2" cstate="print"/>
          <a:srcRect/>
          <a:stretch>
            <a:fillRect/>
          </a:stretch>
        </p:blipFill>
        <p:spPr bwMode="auto">
          <a:xfrm>
            <a:off x="3943350" y="1470025"/>
            <a:ext cx="4305300" cy="2174875"/>
          </a:xfrm>
          <a:prstGeom prst="rect">
            <a:avLst/>
          </a:prstGeom>
          <a:noFill/>
          <a:ln w="9525">
            <a:noFill/>
            <a:miter lim="800000"/>
            <a:headEnd/>
            <a:tailEnd/>
          </a:ln>
        </p:spPr>
      </p:pic>
      <p:pic>
        <p:nvPicPr>
          <p:cNvPr id="19458" name="Picture 2"/>
          <p:cNvPicPr>
            <a:picLocks noChangeAspect="1" noChangeArrowheads="1"/>
          </p:cNvPicPr>
          <p:nvPr/>
        </p:nvPicPr>
        <p:blipFill>
          <a:blip r:embed="rId3" cstate="print"/>
          <a:srcRect/>
          <a:stretch>
            <a:fillRect/>
          </a:stretch>
        </p:blipFill>
        <p:spPr bwMode="auto">
          <a:xfrm>
            <a:off x="3924300" y="3952875"/>
            <a:ext cx="4826000" cy="400050"/>
          </a:xfrm>
          <a:prstGeom prst="rect">
            <a:avLst/>
          </a:prstGeom>
          <a:noFill/>
          <a:ln w="9525">
            <a:noFill/>
            <a:miter lim="800000"/>
            <a:headEnd/>
            <a:tailEnd/>
          </a:ln>
        </p:spPr>
      </p:pic>
      <p:pic>
        <p:nvPicPr>
          <p:cNvPr id="19460" name="Picture 4"/>
          <p:cNvPicPr>
            <a:picLocks noChangeAspect="1" noChangeArrowheads="1"/>
          </p:cNvPicPr>
          <p:nvPr/>
        </p:nvPicPr>
        <p:blipFill>
          <a:blip r:embed="rId4" cstate="print"/>
          <a:srcRect/>
          <a:stretch>
            <a:fillRect/>
          </a:stretch>
        </p:blipFill>
        <p:spPr bwMode="auto">
          <a:xfrm>
            <a:off x="3906838" y="4518025"/>
            <a:ext cx="4886325" cy="19621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Testing Types : Performance Testing Estimates</a:t>
            </a:r>
            <a:endParaRPr lang="en-US" dirty="0">
              <a:solidFill>
                <a:schemeClr val="tx1"/>
              </a:solidFill>
            </a:endParaRPr>
          </a:p>
        </p:txBody>
      </p:sp>
      <p:graphicFrame>
        <p:nvGraphicFramePr>
          <p:cNvPr id="4" name="Table 3"/>
          <p:cNvGraphicFramePr>
            <a:graphicFrameLocks noGrp="1"/>
          </p:cNvGraphicFramePr>
          <p:nvPr/>
        </p:nvGraphicFramePr>
        <p:xfrm>
          <a:off x="0" y="840681"/>
          <a:ext cx="8839200" cy="5783183"/>
        </p:xfrm>
        <a:graphic>
          <a:graphicData uri="http://schemas.openxmlformats.org/drawingml/2006/table">
            <a:tbl>
              <a:tblPr firstRow="1" bandRow="1">
                <a:tableStyleId>{F5AB1C69-6EDB-4FF4-983F-18BD219EF322}</a:tableStyleId>
              </a:tblPr>
              <a:tblGrid>
                <a:gridCol w="3713025"/>
                <a:gridCol w="5126175"/>
              </a:tblGrid>
              <a:tr h="354528">
                <a:tc>
                  <a:txBody>
                    <a:bodyPr/>
                    <a:lstStyle/>
                    <a:p>
                      <a:r>
                        <a:rPr lang="en-US" dirty="0" smtClean="0"/>
                        <a:t>Step</a:t>
                      </a:r>
                      <a:endParaRPr lang="en-US" dirty="0"/>
                    </a:p>
                  </a:txBody>
                  <a:tcPr/>
                </a:tc>
                <a:tc>
                  <a:txBody>
                    <a:bodyPr/>
                    <a:lstStyle/>
                    <a:p>
                      <a:r>
                        <a:rPr lang="en-US" dirty="0" smtClean="0"/>
                        <a:t>Screen Navigation</a:t>
                      </a:r>
                      <a:endParaRPr lang="en-US" dirty="0"/>
                    </a:p>
                  </a:txBody>
                  <a:tcPr/>
                </a:tc>
              </a:tr>
              <a:tr h="29678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Navigate to &lt; Performance Testing Estimate&gt; tab</a:t>
                      </a:r>
                      <a:endParaRPr lang="en-US" sz="1200" dirty="0"/>
                    </a:p>
                  </a:txBody>
                  <a:tcPr/>
                </a:tc>
                <a:tc>
                  <a:txBody>
                    <a:bodyPr/>
                    <a:lstStyle/>
                    <a:p>
                      <a:endParaRPr lang="en-US" sz="1200" dirty="0"/>
                    </a:p>
                  </a:txBody>
                  <a:tcPr/>
                </a:tc>
              </a:tr>
              <a:tr h="363391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Specify </a:t>
                      </a:r>
                      <a:r>
                        <a:rPr lang="en-US" sz="1200" baseline="0" dirty="0" smtClean="0"/>
                        <a:t> the RISK Factors </a:t>
                      </a:r>
                    </a:p>
                    <a:p>
                      <a:pPr marL="45720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baseline="0" dirty="0" smtClean="0"/>
                        <a:t>POC Required</a:t>
                      </a:r>
                    </a:p>
                    <a:p>
                      <a:pPr marL="45720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baseline="0" dirty="0" smtClean="0"/>
                        <a:t>Application Type</a:t>
                      </a:r>
                    </a:p>
                    <a:p>
                      <a:pPr marL="45720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baseline="0" dirty="0" smtClean="0"/>
                        <a:t>Application complexity</a:t>
                      </a:r>
                    </a:p>
                    <a:p>
                      <a:pPr marL="45720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baseline="0" dirty="0" smtClean="0"/>
                        <a:t>3</a:t>
                      </a:r>
                      <a:r>
                        <a:rPr lang="en-US" sz="1200" baseline="30000" dirty="0" smtClean="0"/>
                        <a:t>rd</a:t>
                      </a:r>
                      <a:r>
                        <a:rPr lang="en-US" sz="1200" baseline="0" dirty="0" smtClean="0"/>
                        <a:t> Party Tool Interaction</a:t>
                      </a:r>
                    </a:p>
                    <a:p>
                      <a:pPr marL="45720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baseline="0" dirty="0" smtClean="0"/>
                        <a:t>Test Data preparation and complexity</a:t>
                      </a:r>
                    </a:p>
                    <a:p>
                      <a:pPr marL="45720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baseline="0" dirty="0" smtClean="0"/>
                        <a:t>Test Environment preparation and complexity</a:t>
                      </a:r>
                    </a:p>
                    <a:p>
                      <a:pPr marL="45720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baseline="0" dirty="0" smtClean="0"/>
                        <a:t>Domain Knowledge Experience</a:t>
                      </a:r>
                    </a:p>
                    <a:p>
                      <a:pPr marL="45720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baseline="0" dirty="0" smtClean="0"/>
                        <a:t>Application Knowledge Experience</a:t>
                      </a:r>
                    </a:p>
                    <a:p>
                      <a:pPr marL="45720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baseline="0" dirty="0" smtClean="0"/>
                        <a:t>Protocol Experience</a:t>
                      </a:r>
                    </a:p>
                    <a:p>
                      <a:pPr marL="45720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baseline="0" dirty="0" smtClean="0"/>
                        <a:t>Clarity of business scenarios</a:t>
                      </a:r>
                    </a:p>
                    <a:p>
                      <a:pPr marL="45720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baseline="0" dirty="0" smtClean="0"/>
                        <a:t>Testing type required</a:t>
                      </a:r>
                    </a:p>
                    <a:p>
                      <a:pPr marL="45720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baseline="0" dirty="0" smtClean="0"/>
                        <a:t>Business process classification</a:t>
                      </a:r>
                    </a:p>
                  </a:txBody>
                  <a:tcPr/>
                </a:tc>
                <a:tc>
                  <a:txBody>
                    <a:bodyPr/>
                    <a:lstStyle/>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txBody>
                  <a:tcPr/>
                </a:tc>
              </a:tr>
              <a:tr h="132948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Based</a:t>
                      </a:r>
                      <a:r>
                        <a:rPr lang="en-US" sz="1200" baseline="0" dirty="0" smtClean="0"/>
                        <a:t> on the values given the Risk factors will be auto calculated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a:p>
                  </a:txBody>
                  <a:tcPr/>
                </a:tc>
                <a:tc>
                  <a:txBody>
                    <a:bodyPr/>
                    <a:lstStyle/>
                    <a:p>
                      <a:endParaRPr lang="en-US" sz="1200" dirty="0"/>
                    </a:p>
                  </a:txBody>
                  <a:tcPr/>
                </a:tc>
              </a:tr>
            </a:tbl>
          </a:graphicData>
        </a:graphic>
      </p:graphicFrame>
      <p:pic>
        <p:nvPicPr>
          <p:cNvPr id="20482" name="Picture 2"/>
          <p:cNvPicPr>
            <a:picLocks noChangeAspect="1" noChangeArrowheads="1"/>
          </p:cNvPicPr>
          <p:nvPr/>
        </p:nvPicPr>
        <p:blipFill>
          <a:blip r:embed="rId2" cstate="print"/>
          <a:srcRect/>
          <a:stretch>
            <a:fillRect/>
          </a:stretch>
        </p:blipFill>
        <p:spPr bwMode="auto">
          <a:xfrm>
            <a:off x="3965575" y="1747839"/>
            <a:ext cx="4238625" cy="3319462"/>
          </a:xfrm>
          <a:prstGeom prst="rect">
            <a:avLst/>
          </a:prstGeom>
          <a:noFill/>
          <a:ln w="9525">
            <a:noFill/>
            <a:miter lim="800000"/>
            <a:headEnd/>
            <a:tailEnd/>
          </a:ln>
        </p:spPr>
      </p:pic>
      <p:pic>
        <p:nvPicPr>
          <p:cNvPr id="20483" name="Picture 3"/>
          <p:cNvPicPr>
            <a:picLocks noChangeAspect="1" noChangeArrowheads="1"/>
          </p:cNvPicPr>
          <p:nvPr/>
        </p:nvPicPr>
        <p:blipFill>
          <a:blip r:embed="rId3" cstate="print"/>
          <a:srcRect/>
          <a:stretch>
            <a:fillRect/>
          </a:stretch>
        </p:blipFill>
        <p:spPr bwMode="auto">
          <a:xfrm>
            <a:off x="3956050" y="5491162"/>
            <a:ext cx="4229100" cy="115093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Testing Types : Performance Testing Estimates (Contd..)</a:t>
            </a:r>
            <a:endParaRPr lang="en-US" dirty="0">
              <a:solidFill>
                <a:schemeClr val="tx1"/>
              </a:solidFill>
            </a:endParaRPr>
          </a:p>
        </p:txBody>
      </p:sp>
      <p:graphicFrame>
        <p:nvGraphicFramePr>
          <p:cNvPr id="4" name="Table 3"/>
          <p:cNvGraphicFramePr>
            <a:graphicFrameLocks noGrp="1"/>
          </p:cNvGraphicFramePr>
          <p:nvPr/>
        </p:nvGraphicFramePr>
        <p:xfrm>
          <a:off x="96975" y="1004455"/>
          <a:ext cx="8839200" cy="5730240"/>
        </p:xfrm>
        <a:graphic>
          <a:graphicData uri="http://schemas.openxmlformats.org/drawingml/2006/table">
            <a:tbl>
              <a:tblPr firstRow="1" bandRow="1">
                <a:tableStyleId>{F5AB1C69-6EDB-4FF4-983F-18BD219EF322}</a:tableStyleId>
              </a:tblPr>
              <a:tblGrid>
                <a:gridCol w="3713025"/>
                <a:gridCol w="5126175"/>
              </a:tblGrid>
              <a:tr h="256531">
                <a:tc>
                  <a:txBody>
                    <a:bodyPr/>
                    <a:lstStyle/>
                    <a:p>
                      <a:r>
                        <a:rPr lang="en-US" dirty="0" smtClean="0"/>
                        <a:t>Step</a:t>
                      </a:r>
                      <a:endParaRPr lang="en-US" dirty="0"/>
                    </a:p>
                  </a:txBody>
                  <a:tcPr/>
                </a:tc>
                <a:tc>
                  <a:txBody>
                    <a:bodyPr/>
                    <a:lstStyle/>
                    <a:p>
                      <a:r>
                        <a:rPr lang="en-US" dirty="0" smtClean="0"/>
                        <a:t>Screen Navigation</a:t>
                      </a:r>
                      <a:endParaRPr lang="en-US" dirty="0"/>
                    </a:p>
                  </a:txBody>
                  <a:tcPr/>
                </a:tc>
              </a:tr>
              <a:tr h="30618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Based on the inputs provided the Performance Testing Estimate will be auto generated with a predefined task break</a:t>
                      </a:r>
                      <a:r>
                        <a:rPr lang="en-US" sz="1200" baseline="0" dirty="0" smtClean="0"/>
                        <a:t>down</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a:p>
                  </a:txBody>
                  <a:tcPr/>
                </a:tc>
                <a:tc>
                  <a:txBody>
                    <a:bodyPr/>
                    <a:lstStyle/>
                    <a:p>
                      <a:endParaRPr lang="en-US" sz="1200" dirty="0"/>
                    </a:p>
                  </a:txBody>
                  <a:tcPr/>
                </a:tc>
              </a:tr>
              <a:tr h="6096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The</a:t>
                      </a:r>
                      <a:r>
                        <a:rPr lang="en-US" sz="1200" baseline="0" dirty="0" smtClean="0"/>
                        <a:t> relevant area in the main task breakdown sheet  &lt;Detailed Task Estimates&gt;will be auto populated</a:t>
                      </a:r>
                    </a:p>
                  </a:txBody>
                  <a:tcPr/>
                </a:tc>
                <a:tc>
                  <a:txBody>
                    <a:bodyPr/>
                    <a:lstStyle/>
                    <a:p>
                      <a:endParaRPr lang="en-US" sz="1200" dirty="0"/>
                    </a:p>
                  </a:txBody>
                  <a:tcPr/>
                </a:tc>
              </a:tr>
              <a:tr h="6096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A</a:t>
                      </a:r>
                      <a:r>
                        <a:rPr lang="en-US" sz="1200" baseline="0" dirty="0" smtClean="0"/>
                        <a:t> tool wise testing effort compression will be auto generated in order for you aid the decision making process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a:p>
                  </a:txBody>
                  <a:tcPr/>
                </a:tc>
                <a:tc>
                  <a:txBody>
                    <a:bodyPr/>
                    <a:lstStyle/>
                    <a:p>
                      <a:endParaRPr lang="en-US" sz="1200" dirty="0"/>
                    </a:p>
                  </a:txBody>
                  <a:tcPr/>
                </a:tc>
              </a:tr>
            </a:tbl>
          </a:graphicData>
        </a:graphic>
      </p:graphicFrame>
      <p:pic>
        <p:nvPicPr>
          <p:cNvPr id="21506" name="Picture 2"/>
          <p:cNvPicPr>
            <a:picLocks noChangeAspect="1" noChangeArrowheads="1"/>
          </p:cNvPicPr>
          <p:nvPr/>
        </p:nvPicPr>
        <p:blipFill>
          <a:blip r:embed="rId2" cstate="print"/>
          <a:srcRect/>
          <a:stretch>
            <a:fillRect/>
          </a:stretch>
        </p:blipFill>
        <p:spPr bwMode="auto">
          <a:xfrm>
            <a:off x="3887788" y="2679700"/>
            <a:ext cx="4238625" cy="1265238"/>
          </a:xfrm>
          <a:prstGeom prst="rect">
            <a:avLst/>
          </a:prstGeom>
          <a:noFill/>
          <a:ln w="9525">
            <a:noFill/>
            <a:miter lim="800000"/>
            <a:headEnd/>
            <a:tailEnd/>
          </a:ln>
        </p:spPr>
      </p:pic>
      <p:pic>
        <p:nvPicPr>
          <p:cNvPr id="21507" name="Picture 3"/>
          <p:cNvPicPr>
            <a:picLocks noChangeAspect="1" noChangeArrowheads="1"/>
          </p:cNvPicPr>
          <p:nvPr/>
        </p:nvPicPr>
        <p:blipFill>
          <a:blip r:embed="rId3" cstate="print"/>
          <a:srcRect/>
          <a:stretch>
            <a:fillRect/>
          </a:stretch>
        </p:blipFill>
        <p:spPr bwMode="auto">
          <a:xfrm>
            <a:off x="3898900" y="1433513"/>
            <a:ext cx="4267200" cy="1258887"/>
          </a:xfrm>
          <a:prstGeom prst="rect">
            <a:avLst/>
          </a:prstGeom>
          <a:noFill/>
          <a:ln w="9525">
            <a:noFill/>
            <a:miter lim="800000"/>
            <a:headEnd/>
            <a:tailEnd/>
          </a:ln>
        </p:spPr>
      </p:pic>
      <p:pic>
        <p:nvPicPr>
          <p:cNvPr id="21508" name="Picture 4"/>
          <p:cNvPicPr>
            <a:picLocks noChangeAspect="1" noChangeArrowheads="1"/>
          </p:cNvPicPr>
          <p:nvPr/>
        </p:nvPicPr>
        <p:blipFill>
          <a:blip r:embed="rId4" cstate="print"/>
          <a:srcRect/>
          <a:stretch>
            <a:fillRect/>
          </a:stretch>
        </p:blipFill>
        <p:spPr bwMode="auto">
          <a:xfrm>
            <a:off x="3911600" y="4130675"/>
            <a:ext cx="4129088" cy="476250"/>
          </a:xfrm>
          <a:prstGeom prst="rect">
            <a:avLst/>
          </a:prstGeom>
          <a:noFill/>
          <a:ln w="9525">
            <a:noFill/>
            <a:miter lim="800000"/>
            <a:headEnd/>
            <a:tailEnd/>
          </a:ln>
        </p:spPr>
      </p:pic>
      <p:pic>
        <p:nvPicPr>
          <p:cNvPr id="21509" name="Picture 5"/>
          <p:cNvPicPr>
            <a:picLocks noChangeAspect="1" noChangeArrowheads="1"/>
          </p:cNvPicPr>
          <p:nvPr/>
        </p:nvPicPr>
        <p:blipFill>
          <a:blip r:embed="rId5" cstate="print"/>
          <a:srcRect/>
          <a:stretch>
            <a:fillRect/>
          </a:stretch>
        </p:blipFill>
        <p:spPr bwMode="auto">
          <a:xfrm>
            <a:off x="3860800" y="4749800"/>
            <a:ext cx="4894263" cy="18335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5"/>
          <p:cNvSpPr>
            <a:spLocks noGrp="1"/>
          </p:cNvSpPr>
          <p:nvPr>
            <p:ph type="sldNum" sz="quarter" idx="4294967295"/>
          </p:nvPr>
        </p:nvSpPr>
        <p:spPr bwMode="auto">
          <a:xfrm rot="10674793" flipV="1">
            <a:off x="8915400" y="6629400"/>
            <a:ext cx="381000" cy="304800"/>
          </a:xfrm>
          <a:prstGeom prst="rect">
            <a:avLst/>
          </a:prstGeom>
          <a:noFill/>
          <a:ln>
            <a:miter lim="800000"/>
            <a:headEnd/>
            <a:tailEnd/>
          </a:ln>
        </p:spPr>
        <p:txBody>
          <a:bodyPr/>
          <a:lstStyle/>
          <a:p>
            <a:fld id="{F082793F-4D71-4E79-AB81-33E72CC8005C}" type="slidenum">
              <a:rPr lang="en-US"/>
              <a:pPr/>
              <a:t>26</a:t>
            </a:fld>
            <a:endParaRPr lang="en-US"/>
          </a:p>
        </p:txBody>
      </p:sp>
      <p:sp>
        <p:nvSpPr>
          <p:cNvPr id="17411" name="Rectangle 2"/>
          <p:cNvSpPr>
            <a:spLocks noGrp="1" noChangeArrowheads="1"/>
          </p:cNvSpPr>
          <p:nvPr>
            <p:ph type="title"/>
          </p:nvPr>
        </p:nvSpPr>
        <p:spPr/>
        <p:txBody>
          <a:bodyPr/>
          <a:lstStyle/>
          <a:p>
            <a:r>
              <a:rPr lang="en-US" sz="2800" dirty="0" smtClean="0">
                <a:ea typeface="Arial Unicode MS" pitchFamily="34" charset="-128"/>
                <a:cs typeface="Arial Unicode MS" pitchFamily="34" charset="-128"/>
              </a:rPr>
              <a:t>Outputs of Estimation Process</a:t>
            </a:r>
          </a:p>
        </p:txBody>
      </p:sp>
      <p:sp>
        <p:nvSpPr>
          <p:cNvPr id="17412" name="Rectangle 3"/>
          <p:cNvSpPr>
            <a:spLocks noGrp="1" noChangeArrowheads="1"/>
          </p:cNvSpPr>
          <p:nvPr>
            <p:ph type="body" idx="1"/>
          </p:nvPr>
        </p:nvSpPr>
        <p:spPr>
          <a:xfrm>
            <a:off x="295275" y="1247775"/>
            <a:ext cx="8562975" cy="4370388"/>
          </a:xfrm>
        </p:spPr>
        <p:txBody>
          <a:bodyPr/>
          <a:lstStyle/>
          <a:p>
            <a:pPr algn="just"/>
            <a:r>
              <a:rPr lang="en-US" sz="2000" smtClean="0">
                <a:cs typeface="Arial" charset="0"/>
              </a:rPr>
              <a:t>Work Breakdown Structure</a:t>
            </a:r>
          </a:p>
          <a:p>
            <a:pPr algn="just"/>
            <a:r>
              <a:rPr lang="en-US" sz="2000" smtClean="0">
                <a:cs typeface="Arial" charset="0"/>
              </a:rPr>
              <a:t>High level / revised project schedule</a:t>
            </a:r>
          </a:p>
          <a:p>
            <a:pPr algn="just"/>
            <a:r>
              <a:rPr lang="en-US" sz="2000" smtClean="0">
                <a:cs typeface="Arial" charset="0"/>
              </a:rPr>
              <a:t>Assumptions list</a:t>
            </a:r>
          </a:p>
          <a:p>
            <a:pPr algn="just"/>
            <a:r>
              <a:rPr lang="en-US" sz="2000" smtClean="0">
                <a:cs typeface="Arial" charset="0"/>
              </a:rPr>
              <a:t>Risk and Issues list</a:t>
            </a:r>
          </a:p>
          <a:p>
            <a:pPr algn="just"/>
            <a:r>
              <a:rPr lang="en-US" sz="2000" smtClean="0">
                <a:cs typeface="Arial" charset="0"/>
              </a:rPr>
              <a:t>If a pre sales activity </a:t>
            </a:r>
          </a:p>
          <a:p>
            <a:pPr lvl="1" algn="just"/>
            <a:r>
              <a:rPr lang="en-US" sz="2000" smtClean="0">
                <a:cs typeface="Arial" charset="0"/>
              </a:rPr>
              <a:t>Resource Plan Options</a:t>
            </a:r>
          </a:p>
          <a:p>
            <a:pPr lvl="1" algn="just"/>
            <a:r>
              <a:rPr lang="en-US" sz="2000" smtClean="0">
                <a:cs typeface="Arial" charset="0"/>
              </a:rPr>
              <a:t>Input to Pricing sheet </a:t>
            </a:r>
          </a:p>
          <a:p>
            <a:pPr lvl="1" algn="just"/>
            <a:r>
              <a:rPr lang="en-US" sz="2000" smtClean="0">
                <a:cs typeface="Arial" charset="0"/>
              </a:rPr>
              <a:t>Input to Proposal</a:t>
            </a:r>
          </a:p>
          <a:p>
            <a:endParaRPr lang="en-US" sz="2000" smtClean="0">
              <a:cs typeface="Times New Roman" pitchFamily="18"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5"/>
          <p:cNvSpPr>
            <a:spLocks noGrp="1"/>
          </p:cNvSpPr>
          <p:nvPr>
            <p:ph type="sldNum" sz="quarter" idx="4294967295"/>
          </p:nvPr>
        </p:nvSpPr>
        <p:spPr bwMode="auto">
          <a:xfrm rot="10674793" flipV="1">
            <a:off x="8915400" y="6629400"/>
            <a:ext cx="381000" cy="304800"/>
          </a:xfrm>
          <a:prstGeom prst="rect">
            <a:avLst/>
          </a:prstGeom>
          <a:noFill/>
          <a:ln>
            <a:miter lim="800000"/>
            <a:headEnd/>
            <a:tailEnd/>
          </a:ln>
        </p:spPr>
        <p:txBody>
          <a:bodyPr/>
          <a:lstStyle/>
          <a:p>
            <a:fld id="{22805225-BDEA-48C9-A6A0-509FDF28BB34}" type="slidenum">
              <a:rPr lang="en-US"/>
              <a:pPr/>
              <a:t>27</a:t>
            </a:fld>
            <a:endParaRPr lang="en-US"/>
          </a:p>
        </p:txBody>
      </p:sp>
      <p:sp>
        <p:nvSpPr>
          <p:cNvPr id="15363" name="Rectangle 2"/>
          <p:cNvSpPr>
            <a:spLocks noGrp="1" noChangeArrowheads="1"/>
          </p:cNvSpPr>
          <p:nvPr>
            <p:ph type="title"/>
          </p:nvPr>
        </p:nvSpPr>
        <p:spPr/>
        <p:txBody>
          <a:bodyPr/>
          <a:lstStyle/>
          <a:p>
            <a:r>
              <a:rPr lang="en-US" sz="2800" dirty="0" smtClean="0">
                <a:ea typeface="Arial Unicode MS" pitchFamily="34" charset="-128"/>
                <a:cs typeface="Arial Unicode MS" pitchFamily="34" charset="-128"/>
              </a:rPr>
              <a:t>Identify and Quantify Risks</a:t>
            </a:r>
          </a:p>
        </p:txBody>
      </p:sp>
      <p:sp>
        <p:nvSpPr>
          <p:cNvPr id="15364" name="Rectangle 3"/>
          <p:cNvSpPr>
            <a:spLocks noGrp="1" noChangeArrowheads="1"/>
          </p:cNvSpPr>
          <p:nvPr>
            <p:ph type="body" idx="1"/>
          </p:nvPr>
        </p:nvSpPr>
        <p:spPr>
          <a:xfrm>
            <a:off x="295275" y="1247775"/>
            <a:ext cx="8562975" cy="4618038"/>
          </a:xfrm>
        </p:spPr>
        <p:txBody>
          <a:bodyPr/>
          <a:lstStyle/>
          <a:p>
            <a:pPr>
              <a:lnSpc>
                <a:spcPct val="90000"/>
              </a:lnSpc>
            </a:pPr>
            <a:r>
              <a:rPr lang="en-US" sz="1800" smtClean="0"/>
              <a:t>There are four risk categories that need to be understood and quantified for every project phase</a:t>
            </a:r>
          </a:p>
          <a:p>
            <a:pPr lvl="1">
              <a:lnSpc>
                <a:spcPct val="90000"/>
              </a:lnSpc>
            </a:pPr>
            <a:r>
              <a:rPr lang="en-US" sz="1800" b="1" smtClean="0"/>
              <a:t>Knowledge Risk</a:t>
            </a:r>
            <a:r>
              <a:rPr lang="en-US" sz="1800" smtClean="0"/>
              <a:t>: The risk of not understanding the complexity of the various components of the system (encapsulated in the best case, expected and worst case numbers of the top down and bottom up estimates)</a:t>
            </a:r>
          </a:p>
          <a:p>
            <a:pPr lvl="1">
              <a:lnSpc>
                <a:spcPct val="90000"/>
              </a:lnSpc>
            </a:pPr>
            <a:r>
              <a:rPr lang="en-US" sz="1800" b="1" smtClean="0"/>
              <a:t>Client Risk</a:t>
            </a:r>
            <a:r>
              <a:rPr lang="en-US" sz="1800" smtClean="0"/>
              <a:t>: Risks that the client situation creates (e.g. slow decision making)</a:t>
            </a:r>
          </a:p>
          <a:p>
            <a:pPr lvl="1">
              <a:lnSpc>
                <a:spcPct val="90000"/>
              </a:lnSpc>
            </a:pPr>
            <a:r>
              <a:rPr lang="en-US" sz="1800" b="1" smtClean="0"/>
              <a:t>Team Risk</a:t>
            </a:r>
            <a:r>
              <a:rPr lang="en-US" sz="1800" smtClean="0"/>
              <a:t>: Risks inherent in the Virtusa team (e.g. lack of knowledge of the technology, lack of Virtusa experience)</a:t>
            </a:r>
          </a:p>
          <a:p>
            <a:pPr lvl="1">
              <a:lnSpc>
                <a:spcPct val="90000"/>
              </a:lnSpc>
            </a:pPr>
            <a:r>
              <a:rPr lang="en-US" sz="1800" b="1" smtClean="0"/>
              <a:t>Environment Risk</a:t>
            </a:r>
            <a:r>
              <a:rPr lang="en-US" sz="1800" smtClean="0"/>
              <a:t>: Risks that are outside of the control of either Virtusa or the client (e.g. third party commitments)</a:t>
            </a:r>
          </a:p>
          <a:p>
            <a:pPr>
              <a:lnSpc>
                <a:spcPct val="90000"/>
              </a:lnSpc>
            </a:pPr>
            <a:r>
              <a:rPr lang="en-US" sz="1800" smtClean="0"/>
              <a:t>For each risk category, Virtusa is either protected via an assumption in the contract that when broken results in a change order or the risk is quantified in person days and added to the estimate</a:t>
            </a:r>
          </a:p>
          <a:p>
            <a:endParaRPr lang="en-US" sz="1800" smtClean="0">
              <a:cs typeface="Times New Roman" pitchFamily="18"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5"/>
          <p:cNvSpPr>
            <a:spLocks noGrp="1"/>
          </p:cNvSpPr>
          <p:nvPr>
            <p:ph type="sldNum" sz="quarter" idx="4294967295"/>
          </p:nvPr>
        </p:nvSpPr>
        <p:spPr bwMode="auto">
          <a:xfrm rot="10674793" flipV="1">
            <a:off x="8915400" y="6629400"/>
            <a:ext cx="381000" cy="304800"/>
          </a:xfrm>
          <a:prstGeom prst="rect">
            <a:avLst/>
          </a:prstGeom>
          <a:noFill/>
          <a:ln>
            <a:miter lim="800000"/>
            <a:headEnd/>
            <a:tailEnd/>
          </a:ln>
        </p:spPr>
        <p:txBody>
          <a:bodyPr/>
          <a:lstStyle/>
          <a:p>
            <a:fld id="{939D5283-B823-4D69-9A1D-E0350699CF67}" type="slidenum">
              <a:rPr lang="en-US"/>
              <a:pPr/>
              <a:t>28</a:t>
            </a:fld>
            <a:endParaRPr lang="en-US"/>
          </a:p>
        </p:txBody>
      </p:sp>
      <p:sp>
        <p:nvSpPr>
          <p:cNvPr id="18435" name="Rectangle 2"/>
          <p:cNvSpPr>
            <a:spLocks noGrp="1" noChangeArrowheads="1"/>
          </p:cNvSpPr>
          <p:nvPr>
            <p:ph type="title"/>
          </p:nvPr>
        </p:nvSpPr>
        <p:spPr/>
        <p:txBody>
          <a:bodyPr/>
          <a:lstStyle/>
          <a:p>
            <a:r>
              <a:rPr lang="en-US" sz="2800" dirty="0" smtClean="0">
                <a:ea typeface="Arial Unicode MS" pitchFamily="34" charset="-128"/>
                <a:cs typeface="Arial Unicode MS" pitchFamily="34" charset="-128"/>
              </a:rPr>
              <a:t>Estimation Tips - General</a:t>
            </a:r>
          </a:p>
        </p:txBody>
      </p:sp>
      <p:sp>
        <p:nvSpPr>
          <p:cNvPr id="99331" name="Rectangle 3"/>
          <p:cNvSpPr>
            <a:spLocks noGrp="1" noChangeArrowheads="1"/>
          </p:cNvSpPr>
          <p:nvPr>
            <p:ph type="body" idx="1"/>
          </p:nvPr>
        </p:nvSpPr>
        <p:spPr>
          <a:xfrm>
            <a:off x="295275" y="1247775"/>
            <a:ext cx="8562975" cy="4924425"/>
          </a:xfrm>
        </p:spPr>
        <p:txBody>
          <a:bodyPr/>
          <a:lstStyle/>
          <a:p>
            <a:pPr marL="342900" indent="-342900">
              <a:spcBef>
                <a:spcPct val="20000"/>
              </a:spcBef>
              <a:buClr>
                <a:schemeClr val="accent6"/>
              </a:buClr>
              <a:defRPr/>
            </a:pPr>
            <a:r>
              <a:rPr lang="en-US" altLang="ja-JP" sz="2000" dirty="0" smtClean="0">
                <a:ea typeface="ＭＳ Ｐゴシック" pitchFamily="50" charset="-128"/>
              </a:rPr>
              <a:t>Allocate time</a:t>
            </a:r>
          </a:p>
          <a:p>
            <a:pPr marL="342900" indent="-342900">
              <a:spcBef>
                <a:spcPct val="20000"/>
              </a:spcBef>
              <a:buClr>
                <a:schemeClr val="accent6"/>
              </a:buClr>
              <a:defRPr/>
            </a:pPr>
            <a:r>
              <a:rPr lang="en-US" altLang="ja-JP" sz="2000" dirty="0" smtClean="0">
                <a:ea typeface="ＭＳ Ｐゴシック" pitchFamily="50" charset="-128"/>
              </a:rPr>
              <a:t>Base estimates on historical data (actual numbers)</a:t>
            </a:r>
          </a:p>
          <a:p>
            <a:pPr marL="342900" indent="-342900">
              <a:spcBef>
                <a:spcPct val="20000"/>
              </a:spcBef>
              <a:buClr>
                <a:schemeClr val="accent6"/>
              </a:buClr>
              <a:defRPr/>
            </a:pPr>
            <a:r>
              <a:rPr lang="en-US" altLang="ja-JP" sz="2000" dirty="0" smtClean="0">
                <a:ea typeface="ＭＳ Ｐゴシック" pitchFamily="50" charset="-128"/>
              </a:rPr>
              <a:t>Refer to other QA estimates</a:t>
            </a:r>
          </a:p>
          <a:p>
            <a:pPr marL="342900" indent="-342900">
              <a:spcBef>
                <a:spcPct val="20000"/>
              </a:spcBef>
              <a:buClr>
                <a:schemeClr val="accent6"/>
              </a:buClr>
              <a:defRPr/>
            </a:pPr>
            <a:r>
              <a:rPr lang="en-US" altLang="ja-JP" sz="2000" dirty="0" smtClean="0">
                <a:ea typeface="ＭＳ Ｐゴシック" pitchFamily="50" charset="-128"/>
              </a:rPr>
              <a:t>Beware of creeping / unclear requirements</a:t>
            </a:r>
          </a:p>
          <a:p>
            <a:pPr marL="342900" indent="-342900">
              <a:spcBef>
                <a:spcPct val="20000"/>
              </a:spcBef>
              <a:buClr>
                <a:schemeClr val="accent6"/>
              </a:buClr>
              <a:defRPr/>
            </a:pPr>
            <a:r>
              <a:rPr lang="en-US" altLang="ja-JP" sz="2000" dirty="0" smtClean="0">
                <a:ea typeface="ＭＳ Ｐゴシック" pitchFamily="50" charset="-128"/>
              </a:rPr>
              <a:t>Identify all kinds of Risks</a:t>
            </a:r>
          </a:p>
          <a:p>
            <a:pPr marL="342900" indent="-342900">
              <a:spcBef>
                <a:spcPct val="20000"/>
              </a:spcBef>
              <a:buClr>
                <a:schemeClr val="accent6"/>
              </a:buClr>
              <a:defRPr/>
            </a:pPr>
            <a:r>
              <a:rPr lang="en-US" altLang="ja-JP" sz="2000" dirty="0" smtClean="0">
                <a:ea typeface="ＭＳ Ｐゴシック" pitchFamily="50" charset="-128"/>
              </a:rPr>
              <a:t>Include:</a:t>
            </a:r>
          </a:p>
          <a:p>
            <a:pPr marL="742950" lvl="1" indent="-285750">
              <a:spcBef>
                <a:spcPct val="20000"/>
              </a:spcBef>
              <a:buClr>
                <a:schemeClr val="accent6"/>
              </a:buClr>
              <a:defRPr/>
            </a:pPr>
            <a:r>
              <a:rPr lang="en-US" altLang="ja-JP" sz="2000" dirty="0" smtClean="0">
                <a:ea typeface="ＭＳ Ｐゴシック" pitchFamily="50" charset="-128"/>
              </a:rPr>
              <a:t>Quality</a:t>
            </a:r>
          </a:p>
          <a:p>
            <a:pPr marL="742950" lvl="1" indent="-285750">
              <a:spcBef>
                <a:spcPct val="20000"/>
              </a:spcBef>
              <a:buClr>
                <a:schemeClr val="accent6"/>
              </a:buClr>
              <a:defRPr/>
            </a:pPr>
            <a:r>
              <a:rPr lang="en-US" altLang="ja-JP" sz="2000" dirty="0" smtClean="0">
                <a:ea typeface="ＭＳ Ｐゴシック" pitchFamily="50" charset="-128"/>
              </a:rPr>
              <a:t>Documentation</a:t>
            </a:r>
          </a:p>
          <a:p>
            <a:pPr marL="742950" lvl="1" indent="-285750">
              <a:spcBef>
                <a:spcPct val="20000"/>
              </a:spcBef>
              <a:buClr>
                <a:schemeClr val="accent6"/>
              </a:buClr>
              <a:defRPr/>
            </a:pPr>
            <a:r>
              <a:rPr lang="en-US" altLang="ja-JP" sz="2000" dirty="0" smtClean="0">
                <a:ea typeface="ＭＳ Ｐゴシック" pitchFamily="50" charset="-128"/>
              </a:rPr>
              <a:t>Project management</a:t>
            </a:r>
          </a:p>
          <a:p>
            <a:pPr marL="742950" lvl="1" indent="-285750">
              <a:spcBef>
                <a:spcPct val="20000"/>
              </a:spcBef>
              <a:buClr>
                <a:schemeClr val="accent6"/>
              </a:buClr>
              <a:defRPr/>
            </a:pPr>
            <a:r>
              <a:rPr lang="en-US" altLang="ja-JP" sz="2000" dirty="0" smtClean="0">
                <a:ea typeface="ＭＳ Ｐゴシック" pitchFamily="50" charset="-128"/>
              </a:rPr>
              <a:t>Rework</a:t>
            </a:r>
          </a:p>
          <a:p>
            <a:pPr marL="342900" indent="-342900">
              <a:spcBef>
                <a:spcPct val="20000"/>
              </a:spcBef>
              <a:buClr>
                <a:schemeClr val="accent6"/>
              </a:buClr>
              <a:defRPr/>
            </a:pPr>
            <a:r>
              <a:rPr lang="en-US" sz="2000" dirty="0" smtClean="0">
                <a:ea typeface="ＭＳ Ｐゴシック" pitchFamily="50" charset="-128"/>
              </a:rPr>
              <a:t>Compare actual to estimates during execution and project close</a:t>
            </a:r>
          </a:p>
          <a:p>
            <a:pPr marL="342900" indent="-342900">
              <a:spcBef>
                <a:spcPct val="20000"/>
              </a:spcBef>
              <a:buClr>
                <a:schemeClr val="accent6"/>
              </a:buClr>
              <a:defRPr/>
            </a:pPr>
            <a:r>
              <a:rPr lang="en-US" sz="2000" dirty="0" smtClean="0">
                <a:ea typeface="ＭＳ Ｐゴシック" pitchFamily="50" charset="-128"/>
              </a:rPr>
              <a:t>Document assumptions</a:t>
            </a:r>
          </a:p>
          <a:p>
            <a:pPr>
              <a:buClr>
                <a:schemeClr val="accent6"/>
              </a:buClr>
              <a:defRPr/>
            </a:pPr>
            <a:endParaRPr lang="en-US" sz="2000" dirty="0">
              <a:cs typeface="Times New Roman"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idx="4294967295"/>
          </p:nvPr>
        </p:nvSpPr>
        <p:spPr/>
        <p:txBody>
          <a:bodyPr/>
          <a:lstStyle/>
          <a:p>
            <a:pPr eaLnBrk="1" hangingPunct="1"/>
            <a:r>
              <a:rPr lang="en-US" dirty="0" smtClean="0"/>
              <a:t>Sample </a:t>
            </a:r>
            <a:r>
              <a:rPr lang="en-US" dirty="0" smtClean="0"/>
              <a:t>Level 1 Estimation Template</a:t>
            </a:r>
            <a:endParaRPr lang="en-US" dirty="0" smtClean="0"/>
          </a:p>
        </p:txBody>
      </p:sp>
      <p:graphicFrame>
        <p:nvGraphicFramePr>
          <p:cNvPr id="4" name="Object 3"/>
          <p:cNvGraphicFramePr>
            <a:graphicFrameLocks noChangeAspect="1"/>
          </p:cNvGraphicFramePr>
          <p:nvPr/>
        </p:nvGraphicFramePr>
        <p:xfrm>
          <a:off x="3268637" y="2416720"/>
          <a:ext cx="2584067" cy="2018802"/>
        </p:xfrm>
        <a:graphic>
          <a:graphicData uri="http://schemas.openxmlformats.org/presentationml/2006/ole">
            <p:oleObj spid="_x0000_s15363" name="Worksheet" showAsIcon="1" r:id="rId4" imgW="914400" imgH="714240" progId="Excel.Sheet.12">
              <p:embed/>
            </p:oleObj>
          </a:graphicData>
        </a:graphic>
      </p:graphicFrame>
      <p:sp>
        <p:nvSpPr>
          <p:cNvPr id="5" name="Rectangle 4"/>
          <p:cNvSpPr/>
          <p:nvPr/>
        </p:nvSpPr>
        <p:spPr>
          <a:xfrm>
            <a:off x="4115785" y="3275112"/>
            <a:ext cx="912429" cy="307777"/>
          </a:xfrm>
          <a:prstGeom prst="rect">
            <a:avLst/>
          </a:prstGeom>
        </p:spPr>
        <p:txBody>
          <a:bodyPr wrap="none">
            <a:spAutoFit/>
          </a:bodyPr>
          <a:lstStyle/>
          <a:p>
            <a:r>
              <a:rPr lang="en-US" smtClean="0"/>
              <a:t>- Contd..</a:t>
            </a:r>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16" descr="footer small banner.jpg"/>
          <p:cNvPicPr>
            <a:picLocks noChangeAspect="1"/>
          </p:cNvPicPr>
          <p:nvPr/>
        </p:nvPicPr>
        <p:blipFill>
          <a:blip r:embed="rId3" cstate="print"/>
          <a:srcRect/>
          <a:stretch>
            <a:fillRect/>
          </a:stretch>
        </p:blipFill>
        <p:spPr bwMode="auto">
          <a:xfrm>
            <a:off x="0" y="6613525"/>
            <a:ext cx="9144000" cy="254000"/>
          </a:xfrm>
          <a:prstGeom prst="rect">
            <a:avLst/>
          </a:prstGeom>
          <a:noFill/>
          <a:ln w="9525">
            <a:noFill/>
            <a:miter lim="800000"/>
            <a:headEnd/>
            <a:tailEnd/>
          </a:ln>
        </p:spPr>
      </p:pic>
      <p:sp>
        <p:nvSpPr>
          <p:cNvPr id="11267" name="Rectangle 8"/>
          <p:cNvSpPr>
            <a:spLocks noChangeArrowheads="1"/>
          </p:cNvSpPr>
          <p:nvPr/>
        </p:nvSpPr>
        <p:spPr bwMode="gray">
          <a:xfrm>
            <a:off x="1148627" y="2647950"/>
            <a:ext cx="6454775" cy="762000"/>
          </a:xfrm>
          <a:prstGeom prst="rect">
            <a:avLst/>
          </a:prstGeom>
          <a:noFill/>
          <a:ln w="9525">
            <a:noFill/>
            <a:miter lim="800000"/>
            <a:headEnd/>
            <a:tailEnd/>
          </a:ln>
        </p:spPr>
        <p:txBody>
          <a:bodyPr lIns="0" tIns="0" rIns="0" bIns="0" anchor="b"/>
          <a:lstStyle/>
          <a:p>
            <a:pPr algn="ctr"/>
            <a:r>
              <a:rPr lang="en-US" sz="2800" dirty="0" smtClean="0">
                <a:solidFill>
                  <a:schemeClr val="tx1"/>
                </a:solidFill>
              </a:rPr>
              <a:t>Introduce estimating concepts and principles</a:t>
            </a:r>
          </a:p>
        </p:txBody>
      </p:sp>
      <p:pic>
        <p:nvPicPr>
          <p:cNvPr id="11269" name="Picture 17" descr="banner.jpg"/>
          <p:cNvPicPr>
            <a:picLocks noChangeAspect="1"/>
          </p:cNvPicPr>
          <p:nvPr/>
        </p:nvPicPr>
        <p:blipFill>
          <a:blip r:embed="rId4" cstate="print"/>
          <a:srcRect/>
          <a:stretch>
            <a:fillRect/>
          </a:stretch>
        </p:blipFill>
        <p:spPr bwMode="auto">
          <a:xfrm>
            <a:off x="0" y="0"/>
            <a:ext cx="9144000" cy="1196975"/>
          </a:xfrm>
          <a:prstGeom prst="rect">
            <a:avLst/>
          </a:prstGeom>
          <a:noFill/>
          <a:ln w="9525">
            <a:noFill/>
            <a:miter lim="800000"/>
            <a:headEnd/>
            <a:tailEnd/>
          </a:ln>
        </p:spPr>
      </p:pic>
      <p:sp>
        <p:nvSpPr>
          <p:cNvPr id="11270" name="Rectangle 18"/>
          <p:cNvSpPr>
            <a:spLocks noChangeArrowheads="1"/>
          </p:cNvSpPr>
          <p:nvPr/>
        </p:nvSpPr>
        <p:spPr bwMode="auto">
          <a:xfrm>
            <a:off x="8304213" y="1025525"/>
            <a:ext cx="838200" cy="171450"/>
          </a:xfrm>
          <a:prstGeom prst="rect">
            <a:avLst/>
          </a:prstGeom>
          <a:solidFill>
            <a:srgbClr val="F45D20"/>
          </a:solidFill>
          <a:ln w="9525" algn="ctr">
            <a:noFill/>
            <a:round/>
            <a:headEnd/>
            <a:tailEnd/>
          </a:ln>
        </p:spPr>
        <p:txBody>
          <a:bodyPr wrap="none" anchor="ctr"/>
          <a:lstStyle/>
          <a:p>
            <a:pPr algn="ctr"/>
            <a:endParaRPr lang="en-US"/>
          </a:p>
        </p:txBody>
      </p:sp>
      <p:sp>
        <p:nvSpPr>
          <p:cNvPr id="11271" name="Text Box 18"/>
          <p:cNvSpPr txBox="1">
            <a:spLocks noChangeArrowheads="1"/>
          </p:cNvSpPr>
          <p:nvPr/>
        </p:nvSpPr>
        <p:spPr bwMode="auto">
          <a:xfrm>
            <a:off x="7650163" y="6683375"/>
            <a:ext cx="1362075" cy="107950"/>
          </a:xfrm>
          <a:prstGeom prst="rect">
            <a:avLst/>
          </a:prstGeom>
          <a:noFill/>
          <a:ln w="9525" algn="ctr">
            <a:noFill/>
            <a:miter lim="800000"/>
            <a:headEnd/>
            <a:tailEnd/>
          </a:ln>
        </p:spPr>
        <p:txBody>
          <a:bodyPr wrap="none" lIns="0" tIns="0" rIns="0" bIns="0">
            <a:spAutoFit/>
          </a:bodyPr>
          <a:lstStyle/>
          <a:p>
            <a:pPr algn="ctr"/>
            <a:r>
              <a:rPr lang="en-US" sz="700" i="0">
                <a:latin typeface="Calibri" pitchFamily="34" charset="0"/>
              </a:rPr>
              <a:t>© Virtusa Corporation ● Confidential</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Box 3"/>
          <p:cNvSpPr txBox="1">
            <a:spLocks noChangeArrowheads="1"/>
          </p:cNvSpPr>
          <p:nvPr/>
        </p:nvSpPr>
        <p:spPr bwMode="auto">
          <a:xfrm>
            <a:off x="1085850" y="5734050"/>
            <a:ext cx="6962775" cy="246063"/>
          </a:xfrm>
          <a:prstGeom prst="rect">
            <a:avLst/>
          </a:prstGeom>
          <a:noFill/>
          <a:ln w="9525">
            <a:noFill/>
            <a:miter lim="800000"/>
            <a:headEnd/>
            <a:tailEnd/>
          </a:ln>
        </p:spPr>
        <p:txBody>
          <a:bodyPr>
            <a:spAutoFit/>
          </a:bodyPr>
          <a:lstStyle/>
          <a:p>
            <a:pPr algn="ctr"/>
            <a:r>
              <a:rPr lang="en-US" sz="1000" b="1" i="0">
                <a:solidFill>
                  <a:srgbClr val="3C5669"/>
                </a:solidFill>
                <a:latin typeface="Calibri" pitchFamily="34" charset="0"/>
              </a:rPr>
              <a:t>US</a:t>
            </a:r>
            <a:r>
              <a:rPr lang="en-US" sz="1000" i="0">
                <a:solidFill>
                  <a:srgbClr val="3C5669"/>
                </a:solidFill>
                <a:latin typeface="Calibri" pitchFamily="34" charset="0"/>
              </a:rPr>
              <a:t> - Boston, New York       </a:t>
            </a:r>
            <a:r>
              <a:rPr lang="en-US" sz="1000" b="1" i="0">
                <a:solidFill>
                  <a:srgbClr val="3C5669"/>
                </a:solidFill>
                <a:latin typeface="Calibri" pitchFamily="34" charset="0"/>
              </a:rPr>
              <a:t>UK</a:t>
            </a:r>
            <a:r>
              <a:rPr lang="en-US" sz="1000" i="0">
                <a:solidFill>
                  <a:srgbClr val="3C5669"/>
                </a:solidFill>
                <a:latin typeface="Calibri" pitchFamily="34" charset="0"/>
              </a:rPr>
              <a:t> - Windsor, London       </a:t>
            </a:r>
            <a:r>
              <a:rPr lang="en-US" sz="1000" b="1" i="0">
                <a:solidFill>
                  <a:srgbClr val="3C5669"/>
                </a:solidFill>
                <a:latin typeface="Calibri" pitchFamily="34" charset="0"/>
              </a:rPr>
              <a:t>India </a:t>
            </a:r>
            <a:r>
              <a:rPr lang="en-US" sz="1000" i="0">
                <a:solidFill>
                  <a:srgbClr val="3C5669"/>
                </a:solidFill>
                <a:latin typeface="Calibri" pitchFamily="34" charset="0"/>
              </a:rPr>
              <a:t>– Hyderabad, Chennai       </a:t>
            </a:r>
            <a:r>
              <a:rPr lang="en-US" sz="1000" b="1" i="0">
                <a:solidFill>
                  <a:srgbClr val="3C5669"/>
                </a:solidFill>
                <a:latin typeface="Calibri" pitchFamily="34" charset="0"/>
              </a:rPr>
              <a:t>Sri Lanka </a:t>
            </a:r>
            <a:r>
              <a:rPr lang="en-US" sz="1000" i="0">
                <a:solidFill>
                  <a:srgbClr val="3C5669"/>
                </a:solidFill>
                <a:latin typeface="Calibri" pitchFamily="34" charset="0"/>
              </a:rPr>
              <a:t>- Colombo</a:t>
            </a:r>
          </a:p>
        </p:txBody>
      </p:sp>
      <p:sp>
        <p:nvSpPr>
          <p:cNvPr id="20483" name="TextBox 4"/>
          <p:cNvSpPr txBox="1">
            <a:spLocks noChangeArrowheads="1"/>
          </p:cNvSpPr>
          <p:nvPr/>
        </p:nvSpPr>
        <p:spPr bwMode="auto">
          <a:xfrm>
            <a:off x="1038225" y="5372100"/>
            <a:ext cx="6962775" cy="276225"/>
          </a:xfrm>
          <a:prstGeom prst="rect">
            <a:avLst/>
          </a:prstGeom>
          <a:noFill/>
          <a:ln w="9525">
            <a:noFill/>
            <a:miter lim="800000"/>
            <a:headEnd/>
            <a:tailEnd/>
          </a:ln>
        </p:spPr>
        <p:txBody>
          <a:bodyPr>
            <a:spAutoFit/>
          </a:bodyPr>
          <a:lstStyle/>
          <a:p>
            <a:pPr algn="ctr"/>
            <a:r>
              <a:rPr lang="en-US" sz="1200" b="1" i="0">
                <a:solidFill>
                  <a:srgbClr val="3C5669"/>
                </a:solidFill>
                <a:latin typeface="Calibri" pitchFamily="34" charset="0"/>
              </a:rPr>
              <a:t>www.virtusa.com</a:t>
            </a:r>
            <a:endParaRPr lang="en-US" sz="1200" i="0">
              <a:solidFill>
                <a:srgbClr val="3C5669"/>
              </a:solidFill>
              <a:latin typeface="Calibri" pitchFamily="34" charset="0"/>
            </a:endParaRPr>
          </a:p>
        </p:txBody>
      </p:sp>
      <p:grpSp>
        <p:nvGrpSpPr>
          <p:cNvPr id="20484" name="Group 7"/>
          <p:cNvGrpSpPr>
            <a:grpSpLocks/>
          </p:cNvGrpSpPr>
          <p:nvPr/>
        </p:nvGrpSpPr>
        <p:grpSpPr bwMode="auto">
          <a:xfrm>
            <a:off x="0" y="666750"/>
            <a:ext cx="9144000" cy="5934075"/>
            <a:chOff x="0" y="666750"/>
            <a:chExt cx="9144000" cy="5934075"/>
          </a:xfrm>
        </p:grpSpPr>
        <p:sp>
          <p:nvSpPr>
            <p:cNvPr id="20487" name="Rectangle 5"/>
            <p:cNvSpPr>
              <a:spLocks noChangeArrowheads="1"/>
            </p:cNvSpPr>
            <p:nvPr/>
          </p:nvSpPr>
          <p:spPr bwMode="auto">
            <a:xfrm>
              <a:off x="7934325" y="6219825"/>
              <a:ext cx="1209675" cy="381000"/>
            </a:xfrm>
            <a:prstGeom prst="rect">
              <a:avLst/>
            </a:prstGeom>
            <a:solidFill>
              <a:schemeClr val="bg1"/>
            </a:solidFill>
            <a:ln w="9525" algn="ctr">
              <a:noFill/>
              <a:round/>
              <a:headEnd/>
              <a:tailEnd/>
            </a:ln>
          </p:spPr>
          <p:txBody>
            <a:bodyPr wrap="none" anchor="ctr"/>
            <a:lstStyle/>
            <a:p>
              <a:pPr algn="ctr"/>
              <a:endParaRPr lang="en-US"/>
            </a:p>
          </p:txBody>
        </p:sp>
        <p:sp>
          <p:nvSpPr>
            <p:cNvPr id="20488" name="Rectangle 6"/>
            <p:cNvSpPr>
              <a:spLocks noChangeArrowheads="1"/>
            </p:cNvSpPr>
            <p:nvPr/>
          </p:nvSpPr>
          <p:spPr bwMode="auto">
            <a:xfrm>
              <a:off x="0" y="666750"/>
              <a:ext cx="9144000" cy="133350"/>
            </a:xfrm>
            <a:prstGeom prst="rect">
              <a:avLst/>
            </a:prstGeom>
            <a:solidFill>
              <a:schemeClr val="bg1"/>
            </a:solidFill>
            <a:ln w="9525" algn="ctr">
              <a:noFill/>
              <a:round/>
              <a:headEnd/>
              <a:tailEnd/>
            </a:ln>
          </p:spPr>
          <p:txBody>
            <a:bodyPr wrap="none" anchor="ctr"/>
            <a:lstStyle/>
            <a:p>
              <a:pPr algn="ctr"/>
              <a:endParaRPr lang="en-US"/>
            </a:p>
          </p:txBody>
        </p:sp>
      </p:grpSp>
      <p:pic>
        <p:nvPicPr>
          <p:cNvPr id="20485" name="Picture 8" descr="logo.wmf"/>
          <p:cNvPicPr>
            <a:picLocks noChangeAspect="1"/>
          </p:cNvPicPr>
          <p:nvPr/>
        </p:nvPicPr>
        <p:blipFill>
          <a:blip r:embed="rId3" cstate="print"/>
          <a:srcRect/>
          <a:stretch>
            <a:fillRect/>
          </a:stretch>
        </p:blipFill>
        <p:spPr bwMode="auto">
          <a:xfrm>
            <a:off x="3257550" y="2990850"/>
            <a:ext cx="2495550" cy="850900"/>
          </a:xfrm>
          <a:prstGeom prst="rect">
            <a:avLst/>
          </a:prstGeom>
          <a:noFill/>
          <a:ln w="9525">
            <a:noFill/>
            <a:miter lim="800000"/>
            <a:headEnd/>
            <a:tailEnd/>
          </a:ln>
        </p:spPr>
      </p:pic>
      <p:sp>
        <p:nvSpPr>
          <p:cNvPr id="20486" name="Text Box 6"/>
          <p:cNvSpPr txBox="1">
            <a:spLocks noChangeArrowheads="1"/>
          </p:cNvSpPr>
          <p:nvPr/>
        </p:nvSpPr>
        <p:spPr bwMode="auto">
          <a:xfrm>
            <a:off x="428625" y="6119813"/>
            <a:ext cx="8277225" cy="246062"/>
          </a:xfrm>
          <a:prstGeom prst="rect">
            <a:avLst/>
          </a:prstGeom>
          <a:noFill/>
          <a:ln w="9525">
            <a:noFill/>
            <a:miter lim="800000"/>
            <a:headEnd/>
            <a:tailEnd/>
          </a:ln>
        </p:spPr>
        <p:txBody>
          <a:bodyPr lIns="0" tIns="0" rIns="0" bIns="0">
            <a:spAutoFit/>
          </a:bodyPr>
          <a:lstStyle/>
          <a:p>
            <a:pPr algn="ctr"/>
            <a:r>
              <a:rPr lang="en-US" sz="800" b="1">
                <a:solidFill>
                  <a:srgbClr val="3C5669"/>
                </a:solidFill>
                <a:latin typeface="Calibri" pitchFamily="34" charset="0"/>
              </a:rPr>
              <a:t>© 2010 All rights reserved. Virtusa and all other related logos are either registered trademarks or trademarks of Virtusa Corporation in the United States, the European Union, and/or India. All other company and service names are the property of their respective holders and may be registered trademarks or trademarks in the United States and/or other countries.</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smtClean="0"/>
              <a:t>Fundamentals of Estimation</a:t>
            </a:r>
          </a:p>
        </p:txBody>
      </p:sp>
      <p:sp>
        <p:nvSpPr>
          <p:cNvPr id="7171" name="Rectangle 3"/>
          <p:cNvSpPr>
            <a:spLocks noGrp="1" noChangeArrowheads="1"/>
          </p:cNvSpPr>
          <p:nvPr>
            <p:ph type="body" idx="1"/>
          </p:nvPr>
        </p:nvSpPr>
        <p:spPr>
          <a:xfrm>
            <a:off x="295275" y="1247775"/>
            <a:ext cx="8562975" cy="3100388"/>
          </a:xfrm>
        </p:spPr>
        <p:txBody>
          <a:bodyPr/>
          <a:lstStyle/>
          <a:p>
            <a:pPr eaLnBrk="1" hangingPunct="1"/>
            <a:r>
              <a:rPr lang="en-US" sz="1800" smtClean="0"/>
              <a:t>Estimation is an informed approximation of Cost and Time required to execute a task or a project (a set of tasks)</a:t>
            </a:r>
          </a:p>
          <a:p>
            <a:pPr lvl="1" eaLnBrk="1" hangingPunct="1"/>
            <a:r>
              <a:rPr lang="en-US" smtClean="0"/>
              <a:t>Provides an idea of what it takes to build a desired output</a:t>
            </a:r>
          </a:p>
          <a:p>
            <a:pPr lvl="1" eaLnBrk="1" hangingPunct="1"/>
            <a:r>
              <a:rPr lang="en-US" smtClean="0"/>
              <a:t>Knowledge and Experience help make the estimates accurate</a:t>
            </a:r>
          </a:p>
          <a:p>
            <a:pPr eaLnBrk="1" hangingPunct="1"/>
            <a:r>
              <a:rPr lang="en-US" sz="1800" smtClean="0"/>
              <a:t>Without proper Estimation</a:t>
            </a:r>
          </a:p>
          <a:p>
            <a:pPr lvl="1" eaLnBrk="1" hangingPunct="1"/>
            <a:r>
              <a:rPr lang="en-US" smtClean="0"/>
              <a:t>Cost and time are wild guesses</a:t>
            </a:r>
          </a:p>
          <a:p>
            <a:pPr lvl="1" eaLnBrk="1" hangingPunct="1"/>
            <a:r>
              <a:rPr lang="en-US" smtClean="0"/>
              <a:t>End up spending (usually) far more cost and time than anticipated</a:t>
            </a:r>
          </a:p>
          <a:p>
            <a:pPr lvl="1" eaLnBrk="1" hangingPunct="1"/>
            <a:r>
              <a:rPr lang="en-US" smtClean="0"/>
              <a:t>Either go bankrupt or abandon the project midway through</a:t>
            </a:r>
          </a:p>
          <a:p>
            <a:pPr lvl="1" eaLnBrk="1" hangingPunct="1"/>
            <a:r>
              <a:rPr lang="en-US" smtClean="0"/>
              <a:t>Whatever is spent till then goes waste</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idx="4294967295"/>
          </p:nvPr>
        </p:nvSpPr>
        <p:spPr/>
        <p:txBody>
          <a:bodyPr/>
          <a:lstStyle/>
          <a:p>
            <a:pPr eaLnBrk="1" hangingPunct="1"/>
            <a:r>
              <a:rPr lang="en-US" dirty="0" smtClean="0"/>
              <a:t>Fundamentals of </a:t>
            </a:r>
            <a:r>
              <a:rPr lang="en-US" dirty="0" smtClean="0"/>
              <a:t>Estimation – Contd..</a:t>
            </a:r>
            <a:endParaRPr lang="en-US" dirty="0" smtClean="0"/>
          </a:p>
        </p:txBody>
      </p:sp>
      <p:sp>
        <p:nvSpPr>
          <p:cNvPr id="8195" name="Rectangle 3"/>
          <p:cNvSpPr>
            <a:spLocks noGrp="1" noChangeArrowheads="1"/>
          </p:cNvSpPr>
          <p:nvPr>
            <p:ph type="body" idx="4294967295"/>
          </p:nvPr>
        </p:nvSpPr>
        <p:spPr>
          <a:xfrm>
            <a:off x="295275" y="1247775"/>
            <a:ext cx="8562975" cy="4708525"/>
          </a:xfrm>
        </p:spPr>
        <p:txBody>
          <a:bodyPr/>
          <a:lstStyle/>
          <a:p>
            <a:pPr eaLnBrk="1" hangingPunct="1"/>
            <a:r>
              <a:rPr lang="en-US" sz="1800" dirty="0" smtClean="0"/>
              <a:t>Estimation as applied to Software Projects</a:t>
            </a:r>
          </a:p>
          <a:p>
            <a:pPr lvl="1" eaLnBrk="1" hangingPunct="1"/>
            <a:r>
              <a:rPr lang="en-US" dirty="0" smtClean="0"/>
              <a:t>Provides an understanding of magnitude / quantum of work</a:t>
            </a:r>
          </a:p>
          <a:p>
            <a:pPr lvl="1" eaLnBrk="1" hangingPunct="1"/>
            <a:r>
              <a:rPr lang="en-US" dirty="0" smtClean="0"/>
              <a:t>Enables you to identify risks, assumptions and dependencies</a:t>
            </a:r>
          </a:p>
          <a:p>
            <a:pPr lvl="1" eaLnBrk="1" hangingPunct="1"/>
            <a:r>
              <a:rPr lang="en-US" dirty="0" smtClean="0"/>
              <a:t>Forces you to define the boundary of work</a:t>
            </a:r>
          </a:p>
          <a:p>
            <a:pPr marL="1143000" lvl="2" indent="-228600" eaLnBrk="1" hangingPunct="1"/>
            <a:r>
              <a:rPr lang="en-US" dirty="0" smtClean="0"/>
              <a:t>Identify what is in scope and what is out of scope</a:t>
            </a:r>
          </a:p>
          <a:p>
            <a:pPr marL="1143000" lvl="2" indent="-228600" eaLnBrk="1" hangingPunct="1"/>
            <a:r>
              <a:rPr lang="en-US" dirty="0" smtClean="0"/>
              <a:t>Helps prevent scope creep and hence keeps cost and time under control</a:t>
            </a:r>
          </a:p>
          <a:p>
            <a:pPr eaLnBrk="1" hangingPunct="1"/>
            <a:r>
              <a:rPr lang="en-US" sz="1800" dirty="0" smtClean="0"/>
              <a:t>Without proper Estimation</a:t>
            </a:r>
          </a:p>
          <a:p>
            <a:pPr lvl="1" eaLnBrk="1" hangingPunct="1"/>
            <a:r>
              <a:rPr lang="en-US" dirty="0" smtClean="0"/>
              <a:t>Requires lot more effort than initially thought of (may we call it planned?)</a:t>
            </a:r>
          </a:p>
          <a:p>
            <a:pPr lvl="1" eaLnBrk="1" hangingPunct="1"/>
            <a:r>
              <a:rPr lang="en-US" dirty="0" smtClean="0"/>
              <a:t>Timelines become too aggressive (lack of understanding of what it takes)</a:t>
            </a:r>
          </a:p>
          <a:p>
            <a:pPr lvl="1" eaLnBrk="1" hangingPunct="1"/>
            <a:r>
              <a:rPr lang="en-US" dirty="0" smtClean="0"/>
              <a:t>Quality takes a serious hit (lack of time to build quality in to products)</a:t>
            </a:r>
          </a:p>
          <a:p>
            <a:pPr lvl="1" eaLnBrk="1" hangingPunct="1"/>
            <a:r>
              <a:rPr lang="en-US" dirty="0" smtClean="0"/>
              <a:t>Results in a lot of rework (due to lack of quality in the first place)</a:t>
            </a:r>
          </a:p>
          <a:p>
            <a:pPr lvl="1" eaLnBrk="1" hangingPunct="1"/>
            <a:r>
              <a:rPr lang="en-US" dirty="0" smtClean="0"/>
              <a:t>Resource burnout and employee turnover</a:t>
            </a:r>
          </a:p>
          <a:p>
            <a:pPr lvl="1" eaLnBrk="1" hangingPunct="1"/>
            <a:r>
              <a:rPr lang="en-US" dirty="0" smtClean="0"/>
              <a:t>Damage to the reputation of the company</a:t>
            </a:r>
          </a:p>
          <a:p>
            <a:pPr lvl="1" eaLnBrk="1" hangingPunct="1"/>
            <a:r>
              <a:rPr lang="en-US" dirty="0" smtClean="0"/>
              <a:t>Penalty clauses hit the revenues and profits</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idx="4294967295"/>
          </p:nvPr>
        </p:nvSpPr>
        <p:spPr/>
        <p:txBody>
          <a:bodyPr/>
          <a:lstStyle/>
          <a:p>
            <a:pPr eaLnBrk="1" hangingPunct="1"/>
            <a:r>
              <a:rPr lang="en-US" dirty="0" smtClean="0"/>
              <a:t>Fundamentals of </a:t>
            </a:r>
            <a:r>
              <a:rPr lang="en-US" dirty="0" smtClean="0"/>
              <a:t>Estimation - Contd</a:t>
            </a:r>
            <a:r>
              <a:rPr lang="en-US" dirty="0" smtClean="0"/>
              <a:t>..</a:t>
            </a:r>
          </a:p>
        </p:txBody>
      </p:sp>
      <p:sp>
        <p:nvSpPr>
          <p:cNvPr id="9219" name="Rectangle 3"/>
          <p:cNvSpPr>
            <a:spLocks noGrp="1" noChangeArrowheads="1"/>
          </p:cNvSpPr>
          <p:nvPr>
            <p:ph type="body" idx="4294967295"/>
          </p:nvPr>
        </p:nvSpPr>
        <p:spPr>
          <a:xfrm>
            <a:off x="295275" y="1247775"/>
            <a:ext cx="8562975" cy="4351338"/>
          </a:xfrm>
        </p:spPr>
        <p:txBody>
          <a:bodyPr/>
          <a:lstStyle/>
          <a:p>
            <a:pPr eaLnBrk="1" hangingPunct="1"/>
            <a:r>
              <a:rPr lang="en-US" sz="2000" dirty="0" smtClean="0"/>
              <a:t>Steps in estimating</a:t>
            </a:r>
          </a:p>
          <a:p>
            <a:pPr lvl="1" eaLnBrk="1" hangingPunct="1"/>
            <a:r>
              <a:rPr lang="en-US" sz="1800" dirty="0" smtClean="0"/>
              <a:t>Prepare – Analyze the requirements</a:t>
            </a:r>
          </a:p>
          <a:p>
            <a:pPr lvl="1" eaLnBrk="1" hangingPunct="1"/>
            <a:r>
              <a:rPr lang="en-US" sz="1800" dirty="0" smtClean="0"/>
              <a:t>Size the project (code and other deliverables)</a:t>
            </a:r>
          </a:p>
          <a:p>
            <a:pPr lvl="1" eaLnBrk="1" hangingPunct="1"/>
            <a:r>
              <a:rPr lang="en-US" sz="1800" dirty="0" smtClean="0"/>
              <a:t>Identify activities (requirements, design, coding etc.)</a:t>
            </a:r>
          </a:p>
          <a:p>
            <a:pPr lvl="1" eaLnBrk="1" hangingPunct="1"/>
            <a:r>
              <a:rPr lang="en-US" sz="1800" dirty="0" smtClean="0"/>
              <a:t>Estimate defect potential and removal methods</a:t>
            </a:r>
          </a:p>
          <a:p>
            <a:pPr lvl="1" eaLnBrk="1" hangingPunct="1"/>
            <a:r>
              <a:rPr lang="en-US" sz="1800" dirty="0" smtClean="0"/>
              <a:t>Estimate staffing needs</a:t>
            </a:r>
          </a:p>
          <a:p>
            <a:pPr lvl="1" eaLnBrk="1" hangingPunct="1"/>
            <a:r>
              <a:rPr lang="en-US" sz="1800" dirty="0" smtClean="0"/>
              <a:t>Define assumptions based on experience</a:t>
            </a:r>
          </a:p>
          <a:p>
            <a:pPr lvl="1" eaLnBrk="1" hangingPunct="1"/>
            <a:r>
              <a:rPr lang="en-US" sz="1800" dirty="0" smtClean="0"/>
              <a:t>Estimate effort and schedule (not directly proportionate to each other)</a:t>
            </a:r>
          </a:p>
          <a:p>
            <a:pPr lvl="1" eaLnBrk="1" hangingPunct="1"/>
            <a:r>
              <a:rPr lang="en-US" sz="1800" dirty="0" smtClean="0"/>
              <a:t>Estimate development costs (inflation rate, currency exchange rates, licensing fees, travel costs etc.)</a:t>
            </a:r>
          </a:p>
          <a:p>
            <a:pPr lvl="1" eaLnBrk="1" hangingPunct="1"/>
            <a:r>
              <a:rPr lang="en-US" sz="1800" dirty="0" smtClean="0"/>
              <a:t>Present estimates and defend against rejection (use prior case studies, have detailed breakdowns)</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idx="4294967295"/>
          </p:nvPr>
        </p:nvSpPr>
        <p:spPr/>
        <p:txBody>
          <a:bodyPr/>
          <a:lstStyle/>
          <a:p>
            <a:pPr eaLnBrk="1" hangingPunct="1"/>
            <a:r>
              <a:rPr lang="en-US" smtClean="0"/>
              <a:t>Estimation Practices and Methods</a:t>
            </a:r>
          </a:p>
        </p:txBody>
      </p:sp>
      <p:sp>
        <p:nvSpPr>
          <p:cNvPr id="10243" name="Rectangle 3"/>
          <p:cNvSpPr>
            <a:spLocks noGrp="1" noChangeArrowheads="1"/>
          </p:cNvSpPr>
          <p:nvPr>
            <p:ph type="body" idx="4294967295"/>
          </p:nvPr>
        </p:nvSpPr>
        <p:spPr>
          <a:xfrm>
            <a:off x="295275" y="1247775"/>
            <a:ext cx="8562975" cy="5360988"/>
          </a:xfrm>
          <a:solidFill>
            <a:schemeClr val="bg1"/>
          </a:solidFill>
        </p:spPr>
        <p:txBody>
          <a:bodyPr/>
          <a:lstStyle/>
          <a:p>
            <a:pPr eaLnBrk="1" hangingPunct="1"/>
            <a:r>
              <a:rPr lang="en-US" sz="1800" smtClean="0"/>
              <a:t>Types of Estimation</a:t>
            </a:r>
          </a:p>
          <a:p>
            <a:pPr lvl="1" eaLnBrk="1" hangingPunct="1"/>
            <a:r>
              <a:rPr lang="en-US" smtClean="0"/>
              <a:t>Top Down Approach (macro-estimation) – Phase or project level</a:t>
            </a:r>
          </a:p>
          <a:p>
            <a:pPr marL="1143000" lvl="2" indent="-228600" eaLnBrk="1" hangingPunct="1"/>
            <a:r>
              <a:rPr lang="en-US" smtClean="0"/>
              <a:t>Estimate the Size of the system</a:t>
            </a:r>
          </a:p>
          <a:p>
            <a:pPr marL="1143000" lvl="2" indent="-228600" eaLnBrk="1" hangingPunct="1"/>
            <a:r>
              <a:rPr lang="en-US" smtClean="0"/>
              <a:t>Advantages</a:t>
            </a:r>
          </a:p>
          <a:p>
            <a:pPr marL="1600200" lvl="3" indent="-228600" eaLnBrk="1" hangingPunct="1"/>
            <a:r>
              <a:rPr lang="en-US" smtClean="0"/>
              <a:t>Consistency of estimates (independent of estimators)</a:t>
            </a:r>
          </a:p>
          <a:p>
            <a:pPr marL="1600200" lvl="3" indent="-228600" eaLnBrk="1" hangingPunct="1"/>
            <a:r>
              <a:rPr lang="en-US" smtClean="0"/>
              <a:t>Standardization and hence better understanding</a:t>
            </a:r>
          </a:p>
          <a:p>
            <a:pPr marL="1600200" lvl="3" indent="-228600" eaLnBrk="1" hangingPunct="1"/>
            <a:r>
              <a:rPr lang="en-US" smtClean="0"/>
              <a:t>Availability of history through the use of Organizational repository</a:t>
            </a:r>
          </a:p>
          <a:p>
            <a:pPr marL="1600200" lvl="3" indent="-228600" eaLnBrk="1" hangingPunct="1"/>
            <a:r>
              <a:rPr lang="en-US" smtClean="0"/>
              <a:t>Effort and distribution is derived from size</a:t>
            </a:r>
          </a:p>
          <a:p>
            <a:pPr marL="1143000" lvl="2" indent="-228600" eaLnBrk="1" hangingPunct="1"/>
            <a:r>
              <a:rPr lang="en-US" smtClean="0"/>
              <a:t>Disadvantages</a:t>
            </a:r>
          </a:p>
          <a:p>
            <a:pPr marL="1600200" lvl="3" indent="-228600" eaLnBrk="1" hangingPunct="1"/>
            <a:r>
              <a:rPr lang="en-US" smtClean="0"/>
              <a:t>Takes longer time</a:t>
            </a:r>
          </a:p>
          <a:p>
            <a:pPr lvl="1" eaLnBrk="1" hangingPunct="1"/>
            <a:r>
              <a:rPr lang="en-US" smtClean="0"/>
              <a:t>Bottom Up Approach (micro estimation) – Activity or task level</a:t>
            </a:r>
          </a:p>
          <a:p>
            <a:pPr marL="1143000" lvl="2" indent="-228600" eaLnBrk="1" hangingPunct="1"/>
            <a:r>
              <a:rPr lang="en-US" smtClean="0"/>
              <a:t>Estimate the task effort directly</a:t>
            </a:r>
          </a:p>
          <a:p>
            <a:pPr marL="1143000" lvl="2" indent="-228600" eaLnBrk="1" hangingPunct="1"/>
            <a:r>
              <a:rPr lang="en-US" smtClean="0"/>
              <a:t>Advantages</a:t>
            </a:r>
          </a:p>
          <a:p>
            <a:pPr marL="1600200" lvl="3" indent="-228600" eaLnBrk="1" hangingPunct="1"/>
            <a:r>
              <a:rPr lang="en-US" smtClean="0"/>
              <a:t>Granularity of data makes them suitable for contracts and budgets</a:t>
            </a:r>
          </a:p>
          <a:p>
            <a:pPr marL="1600200" lvl="3" indent="-228600" eaLnBrk="1" hangingPunct="1"/>
            <a:r>
              <a:rPr lang="en-US" smtClean="0"/>
              <a:t>Errors, if any, are limited to the specific activity rather than global</a:t>
            </a:r>
          </a:p>
          <a:p>
            <a:pPr marL="1600200" lvl="3" indent="-228600" eaLnBrk="1" hangingPunct="1"/>
            <a:r>
              <a:rPr lang="en-US" smtClean="0"/>
              <a:t>New activities can be added easily, later</a:t>
            </a:r>
          </a:p>
          <a:p>
            <a:pPr marL="1600200" lvl="3" indent="-228600" eaLnBrk="1" hangingPunct="1"/>
            <a:r>
              <a:rPr lang="en-US" smtClean="0"/>
              <a:t>Is best-suited for agile methods</a:t>
            </a:r>
          </a:p>
          <a:p>
            <a:pPr marL="1143000" lvl="2" indent="-228600" eaLnBrk="1" hangingPunct="1"/>
            <a:r>
              <a:rPr lang="en-US" smtClean="0"/>
              <a:t>Disadvantages</a:t>
            </a:r>
          </a:p>
          <a:p>
            <a:pPr marL="1600200" lvl="3" indent="-228600" eaLnBrk="1" hangingPunct="1"/>
            <a:r>
              <a:rPr lang="en-US" smtClean="0"/>
              <a:t>Varies greatly based on the estimators’ experience and knowledge of the system</a:t>
            </a:r>
          </a:p>
          <a:p>
            <a:pPr marL="1600200" lvl="3" indent="-228600" eaLnBrk="1" hangingPunct="1"/>
            <a:r>
              <a:rPr lang="en-US" smtClean="0"/>
              <a:t>Actual effort may vary as the estimator is usually more experienced than the executor</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idx="4294967295"/>
          </p:nvPr>
        </p:nvSpPr>
        <p:spPr/>
        <p:txBody>
          <a:bodyPr/>
          <a:lstStyle/>
          <a:p>
            <a:pPr eaLnBrk="1" hangingPunct="1"/>
            <a:r>
              <a:rPr lang="en-US" smtClean="0"/>
              <a:t>Inputs to Effort Estimation Process</a:t>
            </a:r>
          </a:p>
        </p:txBody>
      </p:sp>
      <p:sp>
        <p:nvSpPr>
          <p:cNvPr id="11267" name="Rectangle 3"/>
          <p:cNvSpPr>
            <a:spLocks noGrp="1" noChangeArrowheads="1"/>
          </p:cNvSpPr>
          <p:nvPr>
            <p:ph type="body" idx="4294967295"/>
          </p:nvPr>
        </p:nvSpPr>
        <p:spPr>
          <a:xfrm>
            <a:off x="228600" y="1219200"/>
            <a:ext cx="8562975" cy="4697413"/>
          </a:xfrm>
        </p:spPr>
        <p:txBody>
          <a:bodyPr/>
          <a:lstStyle/>
          <a:p>
            <a:pPr algn="just"/>
            <a:r>
              <a:rPr lang="en-US" sz="2000" smtClean="0">
                <a:cs typeface="Arial" charset="0"/>
              </a:rPr>
              <a:t>Requirements document / RFP from the customer describing the scope of the software to be developed  </a:t>
            </a:r>
          </a:p>
          <a:p>
            <a:pPr algn="just"/>
            <a:r>
              <a:rPr lang="en-US" sz="2000" smtClean="0">
                <a:cs typeface="Arial" charset="0"/>
              </a:rPr>
              <a:t>Any additional information available like – </a:t>
            </a:r>
          </a:p>
          <a:p>
            <a:pPr lvl="1" algn="just"/>
            <a:r>
              <a:rPr lang="en-US" sz="2000" smtClean="0">
                <a:cs typeface="Arial" charset="0"/>
              </a:rPr>
              <a:t>Task Order (or) Statement of Work</a:t>
            </a:r>
          </a:p>
          <a:p>
            <a:pPr lvl="1" algn="just"/>
            <a:r>
              <a:rPr lang="en-US" sz="2000" smtClean="0">
                <a:cs typeface="Arial" charset="0"/>
              </a:rPr>
              <a:t>Historical information based on similar projects</a:t>
            </a:r>
          </a:p>
          <a:p>
            <a:pPr lvl="1" algn="just"/>
            <a:r>
              <a:rPr lang="en-US" sz="2000" smtClean="0">
                <a:cs typeface="Arial" charset="0"/>
              </a:rPr>
              <a:t>Organizational Assets – Process database</a:t>
            </a:r>
          </a:p>
          <a:p>
            <a:pPr lvl="1" algn="just"/>
            <a:r>
              <a:rPr lang="en-US" sz="2000" smtClean="0">
                <a:cs typeface="Arial" charset="0"/>
              </a:rPr>
              <a:t>Technologies to be used which can aid in effort estimation</a:t>
            </a:r>
          </a:p>
          <a:p>
            <a:pPr lvl="1" algn="just"/>
            <a:r>
              <a:rPr lang="en-US" sz="2000" smtClean="0">
                <a:cs typeface="Arial" charset="0"/>
              </a:rPr>
              <a:t>Information on Existing application</a:t>
            </a:r>
          </a:p>
          <a:p>
            <a:pPr lvl="1" algn="just"/>
            <a:r>
              <a:rPr lang="en-US" sz="2000" smtClean="0">
                <a:cs typeface="Arial" charset="0"/>
              </a:rPr>
              <a:t>Test artifacts (QATP, QATC, Test Strategy documents)</a:t>
            </a:r>
          </a:p>
          <a:p>
            <a:pPr lvl="1" algn="just"/>
            <a:r>
              <a:rPr lang="en-US" sz="2000" smtClean="0">
                <a:cs typeface="Arial" charset="0"/>
              </a:rPr>
              <a:t>Test Automation Architecture (incase of Automation assignment)</a:t>
            </a:r>
          </a:p>
          <a:p>
            <a:pPr>
              <a:buFontTx/>
              <a:buNone/>
            </a:pPr>
            <a:endParaRPr lang="en-US" sz="200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3"/>
          <p:cNvSpPr>
            <a:spLocks noGrp="1" noChangeArrowheads="1"/>
          </p:cNvSpPr>
          <p:nvPr>
            <p:ph type="body" idx="4294967295"/>
          </p:nvPr>
        </p:nvSpPr>
        <p:spPr>
          <a:xfrm>
            <a:off x="228600" y="1219200"/>
            <a:ext cx="8562975" cy="5365750"/>
          </a:xfrm>
        </p:spPr>
        <p:txBody>
          <a:bodyPr/>
          <a:lstStyle/>
          <a:p>
            <a:pPr eaLnBrk="1" hangingPunct="1">
              <a:lnSpc>
                <a:spcPct val="110000"/>
              </a:lnSpc>
            </a:pPr>
            <a:r>
              <a:rPr lang="en-US" sz="1800" smtClean="0"/>
              <a:t>Functional decomposition of work in the form of Work Breakdown Structure (WBS)</a:t>
            </a:r>
          </a:p>
          <a:p>
            <a:pPr marL="742950" lvl="1" indent="-285750" eaLnBrk="1" hangingPunct="1">
              <a:lnSpc>
                <a:spcPct val="110000"/>
              </a:lnSpc>
            </a:pPr>
            <a:r>
              <a:rPr lang="en-US" smtClean="0"/>
              <a:t>Task Granularity usually to the level of one day or less</a:t>
            </a:r>
          </a:p>
          <a:p>
            <a:pPr eaLnBrk="1" hangingPunct="1">
              <a:lnSpc>
                <a:spcPct val="110000"/>
              </a:lnSpc>
            </a:pPr>
            <a:r>
              <a:rPr lang="en-US" sz="1800" smtClean="0"/>
              <a:t>Classify the tasks in to High, Medium, Low based on </a:t>
            </a:r>
            <a:r>
              <a:rPr lang="en-US" sz="1800" u="sng" smtClean="0"/>
              <a:t>documented guidelines</a:t>
            </a:r>
            <a:endParaRPr lang="en-US" sz="1800" smtClean="0"/>
          </a:p>
          <a:p>
            <a:pPr eaLnBrk="1" hangingPunct="1">
              <a:lnSpc>
                <a:spcPct val="110000"/>
              </a:lnSpc>
            </a:pPr>
            <a:r>
              <a:rPr lang="en-US" sz="1800" smtClean="0"/>
              <a:t>Document the estimates of Optimistic, Most Likely and Pessimistic time required for executing each task</a:t>
            </a:r>
          </a:p>
          <a:p>
            <a:pPr marL="742950" lvl="1" indent="-285750" eaLnBrk="1" hangingPunct="1">
              <a:lnSpc>
                <a:spcPct val="110000"/>
              </a:lnSpc>
            </a:pPr>
            <a:r>
              <a:rPr lang="en-US" smtClean="0"/>
              <a:t>Template computes the variance and standard deviation for the tasks</a:t>
            </a:r>
          </a:p>
          <a:p>
            <a:pPr eaLnBrk="1" hangingPunct="1">
              <a:lnSpc>
                <a:spcPct val="110000"/>
              </a:lnSpc>
            </a:pPr>
            <a:r>
              <a:rPr lang="en-US" sz="1800" smtClean="0"/>
              <a:t>Identify and document the assumptions made during the estimation</a:t>
            </a:r>
          </a:p>
          <a:p>
            <a:pPr eaLnBrk="1" hangingPunct="1">
              <a:lnSpc>
                <a:spcPct val="110000"/>
              </a:lnSpc>
            </a:pPr>
            <a:r>
              <a:rPr lang="en-US" sz="1800" smtClean="0"/>
              <a:t>Identify, document and assess the impact of risks</a:t>
            </a:r>
          </a:p>
          <a:p>
            <a:pPr eaLnBrk="1" hangingPunct="1">
              <a:lnSpc>
                <a:spcPct val="110000"/>
              </a:lnSpc>
            </a:pPr>
            <a:r>
              <a:rPr lang="en-US" sz="1800" smtClean="0"/>
              <a:t>Consider the total effort estimated at 84% confidence level from the Estimation Summary sheet for planning</a:t>
            </a:r>
          </a:p>
          <a:p>
            <a:pPr eaLnBrk="1" hangingPunct="1">
              <a:lnSpc>
                <a:spcPct val="110000"/>
              </a:lnSpc>
            </a:pPr>
            <a:r>
              <a:rPr lang="en-US" sz="1800" smtClean="0"/>
              <a:t>Use the effort break up (Task Estimation Type Summary table in Estimation Summary sheet) for planning</a:t>
            </a:r>
          </a:p>
        </p:txBody>
      </p:sp>
      <p:sp>
        <p:nvSpPr>
          <p:cNvPr id="12291" name="Rectangle 2"/>
          <p:cNvSpPr>
            <a:spLocks noChangeArrowheads="1"/>
          </p:cNvSpPr>
          <p:nvPr/>
        </p:nvSpPr>
        <p:spPr bwMode="gray">
          <a:xfrm>
            <a:off x="267979" y="40944"/>
            <a:ext cx="8562975" cy="533400"/>
          </a:xfrm>
          <a:prstGeom prst="rect">
            <a:avLst/>
          </a:prstGeom>
          <a:noFill/>
          <a:ln w="9525">
            <a:noFill/>
            <a:miter lim="800000"/>
            <a:headEnd/>
            <a:tailEnd/>
          </a:ln>
        </p:spPr>
        <p:txBody>
          <a:bodyPr lIns="0" tIns="0" rIns="0" bIns="0" anchor="b"/>
          <a:lstStyle/>
          <a:p>
            <a:r>
              <a:rPr lang="en-US" sz="2400" b="1" i="0" dirty="0">
                <a:solidFill>
                  <a:schemeClr val="tx1"/>
                </a:solidFill>
              </a:rPr>
              <a:t>3 Point Estimation – Steps Involved</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Virtusa 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rgbClr val="01015B"/>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400" b="0" i="1" u="none" strike="noStrike" cap="none" normalizeH="0" baseline="0" smtClean="0">
            <a:ln>
              <a:noFill/>
            </a:ln>
            <a:solidFill>
              <a:schemeClr val="bg1"/>
            </a:solidFill>
            <a:effectLst/>
            <a:latin typeface="Trebuchet MS"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rgbClr val="01015B"/>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400" b="0" i="1" u="none" strike="noStrike" cap="none" normalizeH="0" baseline="0" smtClean="0">
            <a:ln>
              <a:noFill/>
            </a:ln>
            <a:solidFill>
              <a:schemeClr val="bg1"/>
            </a:solidFill>
            <a:effectLst/>
            <a:latin typeface="Trebuchet MS" pitchFamily="34" charset="0"/>
          </a:defRPr>
        </a:defPPr>
      </a:lstStyle>
    </a:lnDef>
    <a:txDef>
      <a:spPr>
        <a:noFill/>
      </a:spPr>
      <a:bodyPr wrap="square" rtlCol="0">
        <a:spAutoFit/>
      </a:bodyPr>
      <a:lstStyle>
        <a:defPPr algn="l">
          <a:defRPr i="0" dirty="0" err="1" smtClean="0">
            <a:solidFill>
              <a:schemeClr val="tx1"/>
            </a:solidFill>
            <a:latin typeface="+mn-lt"/>
          </a:defRPr>
        </a:defPPr>
      </a:lstStyle>
    </a:txDef>
  </a:objectDefaults>
  <a:extraClrSchemeLst>
    <a:extraClrScheme>
      <a:clrScheme name="Virtusa 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Virtusa Templ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Virtusa Templ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Virtusa Templ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Virtusa Templ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Virtusa Templ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Virtusa Templa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Virtusa Templ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Virtusa Templ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Virtusa Templ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Virtusa Templ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Virtusa Templ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Virtusa Template 13">
        <a:dk1>
          <a:srgbClr val="01015B"/>
        </a:dk1>
        <a:lt1>
          <a:srgbClr val="FFFFFF"/>
        </a:lt1>
        <a:dk2>
          <a:srgbClr val="000000"/>
        </a:dk2>
        <a:lt2>
          <a:srgbClr val="53B949"/>
        </a:lt2>
        <a:accent1>
          <a:srgbClr val="0171BB"/>
        </a:accent1>
        <a:accent2>
          <a:srgbClr val="80B8DD"/>
        </a:accent2>
        <a:accent3>
          <a:srgbClr val="FFFFFF"/>
        </a:accent3>
        <a:accent4>
          <a:srgbClr val="01014C"/>
        </a:accent4>
        <a:accent5>
          <a:srgbClr val="AABBDA"/>
        </a:accent5>
        <a:accent6>
          <a:srgbClr val="73A6C8"/>
        </a:accent6>
        <a:hlink>
          <a:srgbClr val="FA9819"/>
        </a:hlink>
        <a:folHlink>
          <a:srgbClr val="FCCB8E"/>
        </a:folHlink>
      </a:clrScheme>
      <a:clrMap bg1="lt1" tx1="dk1" bg2="lt2" tx2="dk2" accent1="accent1" accent2="accent2" accent3="accent3" accent4="accent4" accent5="accent5" accent6="accent6" hlink="hlink" folHlink="folHlink"/>
    </a:extraClrScheme>
    <a:extraClrScheme>
      <a:clrScheme name="Virtusa Template 14">
        <a:dk1>
          <a:srgbClr val="01015B"/>
        </a:dk1>
        <a:lt1>
          <a:srgbClr val="FFFFFF"/>
        </a:lt1>
        <a:dk2>
          <a:srgbClr val="000000"/>
        </a:dk2>
        <a:lt2>
          <a:srgbClr val="E1E5F3"/>
        </a:lt2>
        <a:accent1>
          <a:srgbClr val="0171BB"/>
        </a:accent1>
        <a:accent2>
          <a:srgbClr val="80B8DD"/>
        </a:accent2>
        <a:accent3>
          <a:srgbClr val="FFFFFF"/>
        </a:accent3>
        <a:accent4>
          <a:srgbClr val="01014C"/>
        </a:accent4>
        <a:accent5>
          <a:srgbClr val="AABBDA"/>
        </a:accent5>
        <a:accent6>
          <a:srgbClr val="73A6C8"/>
        </a:accent6>
        <a:hlink>
          <a:srgbClr val="53B949"/>
        </a:hlink>
        <a:folHlink>
          <a:srgbClr val="A9DCA4"/>
        </a:folHlink>
      </a:clrScheme>
      <a:clrMap bg1="lt1" tx1="dk1" bg2="lt2" tx2="dk2" accent1="accent1" accent2="accent2" accent3="accent3" accent4="accent4" accent5="accent5" accent6="accent6" hlink="hlink" folHlink="folHlink"/>
    </a:extraClrScheme>
    <a:extraClrScheme>
      <a:clrScheme name="Virtusa Template 15">
        <a:dk1>
          <a:srgbClr val="01015B"/>
        </a:dk1>
        <a:lt1>
          <a:srgbClr val="FFFFFF"/>
        </a:lt1>
        <a:dk2>
          <a:srgbClr val="000000"/>
        </a:dk2>
        <a:lt2>
          <a:srgbClr val="FA9819"/>
        </a:lt2>
        <a:accent1>
          <a:srgbClr val="0171BB"/>
        </a:accent1>
        <a:accent2>
          <a:srgbClr val="80B8DD"/>
        </a:accent2>
        <a:accent3>
          <a:srgbClr val="FFFFFF"/>
        </a:accent3>
        <a:accent4>
          <a:srgbClr val="01014C"/>
        </a:accent4>
        <a:accent5>
          <a:srgbClr val="AABBDA"/>
        </a:accent5>
        <a:accent6>
          <a:srgbClr val="73A6C8"/>
        </a:accent6>
        <a:hlink>
          <a:srgbClr val="53B949"/>
        </a:hlink>
        <a:folHlink>
          <a:srgbClr val="A9DCA4"/>
        </a:folHlink>
      </a:clrScheme>
      <a:clrMap bg1="lt1" tx1="dk1" bg2="lt2" tx2="dk2" accent1="accent1" accent2="accent2" accent3="accent3" accent4="accent4" accent5="accent5" accent6="accent6" hlink="hlink" folHlink="folHlink"/>
    </a:extraClrScheme>
    <a:extraClrScheme>
      <a:clrScheme name="Virtusa Template 16">
        <a:dk1>
          <a:srgbClr val="000000"/>
        </a:dk1>
        <a:lt1>
          <a:srgbClr val="FFFFFF"/>
        </a:lt1>
        <a:dk2>
          <a:srgbClr val="000000"/>
        </a:dk2>
        <a:lt2>
          <a:srgbClr val="FA9819"/>
        </a:lt2>
        <a:accent1>
          <a:srgbClr val="0171BB"/>
        </a:accent1>
        <a:accent2>
          <a:srgbClr val="80B8DD"/>
        </a:accent2>
        <a:accent3>
          <a:srgbClr val="FFFFFF"/>
        </a:accent3>
        <a:accent4>
          <a:srgbClr val="000000"/>
        </a:accent4>
        <a:accent5>
          <a:srgbClr val="AABBDA"/>
        </a:accent5>
        <a:accent6>
          <a:srgbClr val="73A6C8"/>
        </a:accent6>
        <a:hlink>
          <a:srgbClr val="53B949"/>
        </a:hlink>
        <a:folHlink>
          <a:srgbClr val="A9DCA4"/>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3575CE9E57E52F458DB1C7BF0FCA4710" ma:contentTypeVersion="0" ma:contentTypeDescription="Create a new document." ma:contentTypeScope="" ma:versionID="71d2b2eef781c6df151beb17825a1c58">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C85D3B79-4F21-427C-B768-2E5DB9DCE758}">
  <ds:schemaRefs>
    <ds:schemaRef ds:uri="http://schemas.microsoft.com/sharepoint/v3/contenttype/forms"/>
  </ds:schemaRefs>
</ds:datastoreItem>
</file>

<file path=customXml/itemProps2.xml><?xml version="1.0" encoding="utf-8"?>
<ds:datastoreItem xmlns:ds="http://schemas.openxmlformats.org/officeDocument/2006/customXml" ds:itemID="{A517332C-5A73-4960-B121-9D5AB00B9154}">
  <ds:schemaRefs>
    <ds:schemaRef ds:uri="http://schemas.microsoft.com/office/2006/documentManagement/types"/>
    <ds:schemaRef ds:uri="http://purl.org/dc/elements/1.1/"/>
    <ds:schemaRef ds:uri="http://purl.org/dc/terms/"/>
    <ds:schemaRef ds:uri="http://purl.org/dc/dcmitype/"/>
    <ds:schemaRef ds:uri="http://www.w3.org/XML/1998/namespace"/>
    <ds:schemaRef ds:uri="http://schemas.microsoft.com/office/2006/metadata/properties"/>
    <ds:schemaRef ds:uri="http://schemas.openxmlformats.org/package/2006/metadata/core-properties"/>
  </ds:schemaRefs>
</ds:datastoreItem>
</file>

<file path=customXml/itemProps3.xml><?xml version="1.0" encoding="utf-8"?>
<ds:datastoreItem xmlns:ds="http://schemas.openxmlformats.org/officeDocument/2006/customXml" ds:itemID="{0C26F9DE-0ADA-4995-8955-2865B2F92F9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
  <TotalTime>4420</TotalTime>
  <Words>2340</Words>
  <Application>Microsoft Office PowerPoint</Application>
  <PresentationFormat>On-screen Show (4:3)</PresentationFormat>
  <Paragraphs>448</Paragraphs>
  <Slides>30</Slides>
  <Notes>18</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30</vt:i4>
      </vt:variant>
    </vt:vector>
  </HeadingPairs>
  <TitlesOfParts>
    <vt:vector size="33" baseType="lpstr">
      <vt:lpstr>Virtusa Template</vt:lpstr>
      <vt:lpstr>Visio</vt:lpstr>
      <vt:lpstr>Microsoft Office Excel Worksheet</vt:lpstr>
      <vt:lpstr>Estimation – Workshop  for QAL</vt:lpstr>
      <vt:lpstr>Objective of this training session</vt:lpstr>
      <vt:lpstr>Slide 3</vt:lpstr>
      <vt:lpstr>Fundamentals of Estimation</vt:lpstr>
      <vt:lpstr>Fundamentals of Estimation – Contd..</vt:lpstr>
      <vt:lpstr>Fundamentals of Estimation - Contd..</vt:lpstr>
      <vt:lpstr>Estimation Practices and Methods</vt:lpstr>
      <vt:lpstr>Inputs to Effort Estimation Process</vt:lpstr>
      <vt:lpstr>Slide 9</vt:lpstr>
      <vt:lpstr>Introduction to 3 – Point Estimate</vt:lpstr>
      <vt:lpstr>Slide 11</vt:lpstr>
      <vt:lpstr>Slide 12</vt:lpstr>
      <vt:lpstr>Overall Estimation Workflow</vt:lpstr>
      <vt:lpstr>L1 Estimation</vt:lpstr>
      <vt:lpstr>Illustration of L1 Estimate workflow</vt:lpstr>
      <vt:lpstr>Slide 16</vt:lpstr>
      <vt:lpstr>Tab Overview</vt:lpstr>
      <vt:lpstr>Jump Start</vt:lpstr>
      <vt:lpstr>Define Testing Size</vt:lpstr>
      <vt:lpstr>Estimating Manual Cycles</vt:lpstr>
      <vt:lpstr>Define Size (Contd..)</vt:lpstr>
      <vt:lpstr>Testing Types : Test Automation Estimates</vt:lpstr>
      <vt:lpstr>Testing Types : Test Automation Estimates (Contd..)</vt:lpstr>
      <vt:lpstr>Testing Types : Performance Testing Estimates</vt:lpstr>
      <vt:lpstr>Testing Types : Performance Testing Estimates (Contd..)</vt:lpstr>
      <vt:lpstr>Outputs of Estimation Process</vt:lpstr>
      <vt:lpstr>Identify and Quantify Risks</vt:lpstr>
      <vt:lpstr>Estimation Tips - General</vt:lpstr>
      <vt:lpstr>Sample Level 1 Estimation Template</vt:lpstr>
      <vt:lpstr>Slide 30</vt:lpstr>
    </vt:vector>
  </TitlesOfParts>
  <Company>Virtusa Corp.</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&lt;Title&gt;</dc:title>
  <dc:creator>&lt;Author&gt;</dc:creator>
  <cp:lastModifiedBy>kwickramasinghe</cp:lastModifiedBy>
  <cp:revision>813</cp:revision>
  <dcterms:created xsi:type="dcterms:W3CDTF">2006-08-30T12:12:53Z</dcterms:created>
  <dcterms:modified xsi:type="dcterms:W3CDTF">2011-03-07T04:05:36Z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lient">
    <vt:lpwstr/>
  </property>
</Properties>
</file>