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legacyDocTextInfo.bin" ContentType="application/vnd.ms-office.legacyDocTextInf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ms-office.legacyDiagramTex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30"/>
  </p:notesMasterIdLst>
  <p:handoutMasterIdLst>
    <p:handoutMasterId r:id="rId31"/>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type="screen4x3"/>
  <p:notesSz cx="6858000" cy="9144000"/>
  <p:defaultTextStyle>
    <a:defPPr>
      <a:defRPr lang="en-US"/>
    </a:defPPr>
    <a:lvl1pPr algn="l" rtl="0" fontAlgn="base">
      <a:spcBef>
        <a:spcPct val="0"/>
      </a:spcBef>
      <a:spcAft>
        <a:spcPct val="0"/>
      </a:spcAft>
      <a:defRPr sz="1400" i="1" kern="1200">
        <a:solidFill>
          <a:schemeClr val="bg1"/>
        </a:solidFill>
        <a:latin typeface="Trebuchet MS" pitchFamily="34" charset="0"/>
        <a:ea typeface="+mn-ea"/>
        <a:cs typeface="+mn-cs"/>
      </a:defRPr>
    </a:lvl1pPr>
    <a:lvl2pPr marL="457200" algn="l" rtl="0" fontAlgn="base">
      <a:spcBef>
        <a:spcPct val="0"/>
      </a:spcBef>
      <a:spcAft>
        <a:spcPct val="0"/>
      </a:spcAft>
      <a:defRPr sz="1400" i="1" kern="1200">
        <a:solidFill>
          <a:schemeClr val="bg1"/>
        </a:solidFill>
        <a:latin typeface="Trebuchet MS" pitchFamily="34" charset="0"/>
        <a:ea typeface="+mn-ea"/>
        <a:cs typeface="+mn-cs"/>
      </a:defRPr>
    </a:lvl2pPr>
    <a:lvl3pPr marL="914400" algn="l" rtl="0" fontAlgn="base">
      <a:spcBef>
        <a:spcPct val="0"/>
      </a:spcBef>
      <a:spcAft>
        <a:spcPct val="0"/>
      </a:spcAft>
      <a:defRPr sz="1400" i="1" kern="1200">
        <a:solidFill>
          <a:schemeClr val="bg1"/>
        </a:solidFill>
        <a:latin typeface="Trebuchet MS" pitchFamily="34" charset="0"/>
        <a:ea typeface="+mn-ea"/>
        <a:cs typeface="+mn-cs"/>
      </a:defRPr>
    </a:lvl3pPr>
    <a:lvl4pPr marL="1371600" algn="l" rtl="0" fontAlgn="base">
      <a:spcBef>
        <a:spcPct val="0"/>
      </a:spcBef>
      <a:spcAft>
        <a:spcPct val="0"/>
      </a:spcAft>
      <a:defRPr sz="1400" i="1" kern="1200">
        <a:solidFill>
          <a:schemeClr val="bg1"/>
        </a:solidFill>
        <a:latin typeface="Trebuchet MS" pitchFamily="34" charset="0"/>
        <a:ea typeface="+mn-ea"/>
        <a:cs typeface="+mn-cs"/>
      </a:defRPr>
    </a:lvl4pPr>
    <a:lvl5pPr marL="1828800" algn="l" rtl="0" fontAlgn="base">
      <a:spcBef>
        <a:spcPct val="0"/>
      </a:spcBef>
      <a:spcAft>
        <a:spcPct val="0"/>
      </a:spcAft>
      <a:defRPr sz="1400" i="1" kern="1200">
        <a:solidFill>
          <a:schemeClr val="bg1"/>
        </a:solidFill>
        <a:latin typeface="Trebuchet MS" pitchFamily="34" charset="0"/>
        <a:ea typeface="+mn-ea"/>
        <a:cs typeface="+mn-cs"/>
      </a:defRPr>
    </a:lvl5pPr>
    <a:lvl6pPr marL="2286000" algn="l" defTabSz="914400" rtl="0" eaLnBrk="1" latinLnBrk="0" hangingPunct="1">
      <a:defRPr sz="1400" i="1" kern="1200">
        <a:solidFill>
          <a:schemeClr val="bg1"/>
        </a:solidFill>
        <a:latin typeface="Trebuchet MS" pitchFamily="34" charset="0"/>
        <a:ea typeface="+mn-ea"/>
        <a:cs typeface="+mn-cs"/>
      </a:defRPr>
    </a:lvl6pPr>
    <a:lvl7pPr marL="2743200" algn="l" defTabSz="914400" rtl="0" eaLnBrk="1" latinLnBrk="0" hangingPunct="1">
      <a:defRPr sz="1400" i="1" kern="1200">
        <a:solidFill>
          <a:schemeClr val="bg1"/>
        </a:solidFill>
        <a:latin typeface="Trebuchet MS" pitchFamily="34" charset="0"/>
        <a:ea typeface="+mn-ea"/>
        <a:cs typeface="+mn-cs"/>
      </a:defRPr>
    </a:lvl7pPr>
    <a:lvl8pPr marL="3200400" algn="l" defTabSz="914400" rtl="0" eaLnBrk="1" latinLnBrk="0" hangingPunct="1">
      <a:defRPr sz="1400" i="1" kern="1200">
        <a:solidFill>
          <a:schemeClr val="bg1"/>
        </a:solidFill>
        <a:latin typeface="Trebuchet MS" pitchFamily="34" charset="0"/>
        <a:ea typeface="+mn-ea"/>
        <a:cs typeface="+mn-cs"/>
      </a:defRPr>
    </a:lvl8pPr>
    <a:lvl9pPr marL="3657600" algn="l" defTabSz="914400" rtl="0" eaLnBrk="1" latinLnBrk="0" hangingPunct="1">
      <a:defRPr sz="1400" i="1" kern="1200">
        <a:solidFill>
          <a:schemeClr val="bg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8"/>
    <a:srgbClr val="78A99A"/>
    <a:srgbClr val="E6F1F8"/>
    <a:srgbClr val="ADCDEC"/>
    <a:srgbClr val="B3D4EB"/>
    <a:srgbClr val="0072BC"/>
    <a:srgbClr val="FFCC66"/>
    <a:srgbClr val="FF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0" autoAdjust="0"/>
    <p:restoredTop sz="94709" autoAdjust="0"/>
  </p:normalViewPr>
  <p:slideViewPr>
    <p:cSldViewPr snapToGrid="0">
      <p:cViewPr varScale="1">
        <p:scale>
          <a:sx n="104" d="100"/>
          <a:sy n="104" d="100"/>
        </p:scale>
        <p:origin x="-282" y="-84"/>
      </p:cViewPr>
      <p:guideLst>
        <p:guide orient="horz" pos="2106"/>
        <p:guide orient="horz" pos="3930"/>
        <p:guide orient="horz" pos="786"/>
        <p:guide orient="horz" pos="4266"/>
        <p:guide orient="horz" pos="126"/>
        <p:guide orient="horz" pos="4146"/>
        <p:guide pos="2880"/>
        <p:guide pos="186"/>
        <p:guide pos="5580"/>
        <p:guide pos="2766"/>
        <p:guide pos="2994"/>
        <p:guide pos="1170"/>
        <p:guide pos="18"/>
        <p:guide pos="5742"/>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0"/>
    </p:cViewPr>
  </p:sorterViewPr>
  <p:notesViewPr>
    <p:cSldViewPr snapToGrid="0">
      <p:cViewPr varScale="1">
        <p:scale>
          <a:sx n="83" d="100"/>
          <a:sy n="83" d="100"/>
        </p:scale>
        <p:origin x="-204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06/relationships/legacyDocTextInfo" Target="legacyDocTextInfo.bin"/><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 Id="rId5" Type="http://schemas.microsoft.com/office/2006/relationships/legacyDiagramText" Target="legacyDiagramText5.bin"/><Relationship Id="rId4" Type="http://schemas.microsoft.com/office/2006/relationships/legacyDiagramText" Target="legacyDiagramText4.bin"/></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GB"/>
          </a:p>
        </p:txBody>
      </p:sp>
      <p:sp>
        <p:nvSpPr>
          <p:cNvPr id="294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GB"/>
          </a:p>
        </p:txBody>
      </p:sp>
      <p:sp>
        <p:nvSpPr>
          <p:cNvPr id="294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GB"/>
          </a:p>
        </p:txBody>
      </p:sp>
      <p:sp>
        <p:nvSpPr>
          <p:cNvPr id="294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347A0874-165B-4208-9C2E-65C9A3EC386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F687C511-59B7-4D65-8AA1-F21035B59D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51E5C83-E479-4D68-9E34-2B27D750467D}"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4654B1C-22E0-41C4-8467-899670D71BC3}" type="slidenum">
              <a:rPr lang="en-US" smtClean="0"/>
              <a:pPr/>
              <a:t>10</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07399D5-2D3E-4E7B-A308-3705AECA5B0B}" type="slidenum">
              <a:rPr lang="en-US" smtClean="0"/>
              <a:pPr/>
              <a:t>11</a:t>
            </a:fld>
            <a:endParaRPr lang="en-US" smtClean="0"/>
          </a:p>
        </p:txBody>
      </p:sp>
      <p:sp>
        <p:nvSpPr>
          <p:cNvPr id="40963" name="Rectangle 2"/>
          <p:cNvSpPr>
            <a:spLocks noGrp="1" noRot="1" noChangeAspect="1" noChangeArrowheads="1" noTextEdit="1"/>
          </p:cNvSpPr>
          <p:nvPr>
            <p:ph type="sldImg"/>
          </p:nvPr>
        </p:nvSpPr>
        <p:spPr>
          <a:xfrm>
            <a:off x="1146175" y="685800"/>
            <a:ext cx="4572000" cy="3429000"/>
          </a:xfrm>
          <a:ln/>
        </p:spPr>
      </p:sp>
      <p:sp>
        <p:nvSpPr>
          <p:cNvPr id="4096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E44EA77-B526-45D0-A5EB-1237E7655FCC}" type="slidenum">
              <a:rPr lang="en-US" smtClean="0"/>
              <a:pPr/>
              <a:t>12</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D97498C-B194-4750-8B96-0CB59EB89F5B}" type="slidenum">
              <a:rPr lang="en-US" smtClean="0"/>
              <a:pPr/>
              <a:t>13</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8DFB767-55AC-4425-B1A3-5DBAE9F12A07}" type="slidenum">
              <a:rPr lang="en-US" smtClean="0"/>
              <a:pPr/>
              <a:t>14</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141EBC9-8EB6-46C5-A0B0-78C7C49B08B1}" type="slidenum">
              <a:rPr lang="en-US" smtClean="0"/>
              <a:pPr/>
              <a:t>15</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45A96DC-5C5E-4BDE-9BDB-1E1C8CB193DC}" type="slidenum">
              <a:rPr lang="en-US" smtClean="0"/>
              <a:pPr/>
              <a:t>16</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5973E69-33E1-491A-8668-821DC966162A}" type="slidenum">
              <a:rPr lang="en-US" smtClean="0"/>
              <a:pPr/>
              <a:t>17</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047C2292-991D-47E3-AD80-67FCD87507BC}" type="slidenum">
              <a:rPr lang="en-US" smtClean="0"/>
              <a:pPr/>
              <a:t>18</a:t>
            </a:fld>
            <a:endParaRPr lang="en-US" smtClean="0"/>
          </a:p>
        </p:txBody>
      </p:sp>
      <p:sp>
        <p:nvSpPr>
          <p:cNvPr id="48131" name="Rectangle 2"/>
          <p:cNvSpPr>
            <a:spLocks noGrp="1" noRot="1" noChangeAspect="1" noChangeArrowheads="1" noTextEdit="1"/>
          </p:cNvSpPr>
          <p:nvPr>
            <p:ph type="sldImg"/>
          </p:nvPr>
        </p:nvSpPr>
        <p:spPr>
          <a:xfrm>
            <a:off x="1146175" y="685800"/>
            <a:ext cx="4572000" cy="3429000"/>
          </a:xfrm>
          <a:ln/>
        </p:spPr>
      </p:sp>
      <p:sp>
        <p:nvSpPr>
          <p:cNvPr id="4813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9CE8DC6-1FD1-4412-9085-1E193B882BFD}" type="slidenum">
              <a:rPr lang="en-US" smtClean="0"/>
              <a:pPr/>
              <a:t>19</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1C21706-BF60-435B-AD33-260832C47DB8}" type="slidenum">
              <a:rPr lang="en-US" smtClean="0"/>
              <a:pPr/>
              <a:t>2</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41BDBF4-2554-44CC-9F1A-F7025AB7736F}" type="slidenum">
              <a:rPr lang="en-US" smtClean="0"/>
              <a:pPr/>
              <a:t>20</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062114E-EC6F-43D2-A22E-5E3EDB4F5C2C}" type="slidenum">
              <a:rPr lang="en-US" smtClean="0"/>
              <a:pPr/>
              <a:t>21</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0530FB4-7AE5-4D77-9E3A-1F2E39C12C06}" type="slidenum">
              <a:rPr lang="en-US" smtClean="0"/>
              <a:pPr/>
              <a:t>22</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0EADCC18-2A94-49DE-9D64-695A34BD0C12}" type="slidenum">
              <a:rPr lang="en-US" smtClean="0"/>
              <a:pPr/>
              <a:t>23</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685800" lvl="1" indent="-228600" eaLnBrk="1" hangingPunct="1"/>
            <a:r>
              <a:rPr lang="en-US" sz="1000" b="1" smtClean="0"/>
              <a:t>Maintainability</a:t>
            </a:r>
          </a:p>
          <a:p>
            <a:pPr marL="685800" lvl="1" indent="-228600" eaLnBrk="1" hangingPunct="1"/>
            <a:r>
              <a:rPr lang="en-US" sz="1000" smtClean="0"/>
              <a:t>Maintainability is the ease with which a script can be corrected when an error is encountered, be adapted if the environment changes, or be enhanced if the requirements change. </a:t>
            </a:r>
          </a:p>
          <a:p>
            <a:pPr marL="685800" lvl="1" indent="-228600" eaLnBrk="1" hangingPunct="1"/>
            <a:r>
              <a:rPr lang="en-US" sz="1000" b="1" smtClean="0"/>
              <a:t>Reliability</a:t>
            </a:r>
          </a:p>
          <a:p>
            <a:pPr marL="685800" lvl="1" indent="-228600" eaLnBrk="1" hangingPunct="1"/>
            <a:r>
              <a:rPr lang="en-US" sz="1000" smtClean="0"/>
              <a:t>Reliability is the probability that the automation test suite will provide failure free operation with consistent test results in a stated condition (for instance, the frozen release of the AUT) for a fixed interval of time </a:t>
            </a:r>
          </a:p>
          <a:p>
            <a:pPr marL="685800" lvl="1" indent="-228600" eaLnBrk="1" hangingPunct="1"/>
            <a:endParaRPr lang="en-US" sz="1000" smtClean="0"/>
          </a:p>
          <a:p>
            <a:pPr marL="1143000" lvl="2" indent="-228600" eaLnBrk="1" hangingPunct="1"/>
            <a:r>
              <a:rPr lang="en-US" b="1" smtClean="0"/>
              <a:t>Reusability</a:t>
            </a:r>
          </a:p>
          <a:p>
            <a:pPr marL="1143000" lvl="2" indent="-228600" eaLnBrk="1" hangingPunct="1"/>
            <a:r>
              <a:rPr lang="en-US" smtClean="0"/>
              <a:t>The scripts are designed to reuse existing code from other sections of the test suite. Reusable chunks of code would be identified while creating the test suite.</a:t>
            </a:r>
          </a:p>
          <a:p>
            <a:pPr marL="685800" lvl="1" indent="-228600" eaLnBrk="1" hangingPunct="1"/>
            <a:r>
              <a:rPr lang="en-US" smtClean="0"/>
              <a:t>The reusable code can be classified into two categories.</a:t>
            </a:r>
          </a:p>
          <a:p>
            <a:pPr marL="2057400" lvl="4" indent="-228600" eaLnBrk="1" hangingPunct="1"/>
            <a:r>
              <a:rPr lang="en-US" smtClean="0"/>
              <a:t>Canonical components under the generic library.</a:t>
            </a:r>
          </a:p>
          <a:p>
            <a:pPr marL="685800" lvl="1" indent="-228600" eaLnBrk="1" hangingPunct="1"/>
            <a:r>
              <a:rPr lang="en-US" smtClean="0"/>
              <a:t>Businesses components under the business library </a:t>
            </a:r>
          </a:p>
          <a:p>
            <a:pPr marL="685800" lvl="1" indent="-228600" eaLnBrk="1" hangingPunct="1"/>
            <a:endParaRPr lang="en-US" smtClean="0"/>
          </a:p>
          <a:p>
            <a:pPr marL="1143000" lvl="2" indent="-228600" eaLnBrk="1" hangingPunct="1"/>
            <a:r>
              <a:rPr lang="en-US" b="1" smtClean="0"/>
              <a:t>Portability</a:t>
            </a:r>
          </a:p>
          <a:p>
            <a:pPr marL="1143000" lvl="2" indent="-228600" eaLnBrk="1" hangingPunct="1"/>
            <a:r>
              <a:rPr lang="en-US" smtClean="0"/>
              <a:t>The architecture would be designed in such a way that all test suite contents would be packaged in a single folder to allow implementation in any of the Test Director folders. </a:t>
            </a:r>
          </a:p>
          <a:p>
            <a:pPr marL="685800" lvl="1" indent="-228600" eaLnBrk="1" hangingPunct="1"/>
            <a:r>
              <a:rPr lang="en-US" smtClean="0"/>
              <a:t>The folder structure is defined in a folder structure. Test scripts would be parameterized to avoid hard coding. All test scripts would be designed to adapt to any of the user input and dynamically identify headings and objects at runtime. </a:t>
            </a:r>
          </a:p>
          <a:p>
            <a:pPr marL="685800" lvl="1" indent="-228600" eaLnBrk="1" hangingPunct="1"/>
            <a:endParaRPr lang="en-US" smtClean="0"/>
          </a:p>
          <a:p>
            <a:pPr marL="685800" lvl="1" indent="-228600" eaLnBrk="1" hangingPunct="1"/>
            <a:r>
              <a:rPr lang="en-US" smtClean="0"/>
              <a:t>Configurability implies the ability of the Test automation suite to adapt to different test execution environments, browsers, and different execution sequences.</a:t>
            </a:r>
          </a:p>
          <a:p>
            <a:pPr marL="685800" lvl="1" indent="-228600" eaLnBrk="1" hangingPunct="1"/>
            <a:r>
              <a:rPr lang="en-US" smtClean="0"/>
              <a:t>Usability is the ease with which the test script executor can perform the following:</a:t>
            </a:r>
          </a:p>
          <a:p>
            <a:pPr marL="685800" lvl="1" indent="-228600" eaLnBrk="1" hangingPunct="1"/>
            <a:r>
              <a:rPr lang="en-US" smtClean="0"/>
              <a:t>Install the automated test suite.</a:t>
            </a:r>
          </a:p>
          <a:p>
            <a:pPr marL="685800" lvl="1" indent="-228600" eaLnBrk="1" hangingPunct="1"/>
            <a:r>
              <a:rPr lang="en-US" smtClean="0"/>
              <a:t>Understand the overview of the test suite,</a:t>
            </a:r>
          </a:p>
          <a:p>
            <a:pPr marL="685800" lvl="1" indent="-228600" eaLnBrk="1" hangingPunct="1"/>
            <a:r>
              <a:rPr lang="en-US" smtClean="0"/>
              <a:t>Execute the test scripts.</a:t>
            </a:r>
          </a:p>
          <a:p>
            <a:pPr marL="685800" lvl="1" indent="-228600" eaLnBrk="1" hangingPunct="1"/>
            <a:r>
              <a:rPr lang="en-US" smtClean="0"/>
              <a:t>Interpret the test execution results. </a:t>
            </a:r>
          </a:p>
          <a:p>
            <a:pPr marL="685800" lvl="1" indent="-228600" eaLnBrk="1" hangingPunct="1"/>
            <a:endParaRPr lang="en-US" smtClean="0"/>
          </a:p>
          <a:p>
            <a:pPr marL="685800" lvl="1" indent="-228600" eaLnBrk="1" hangingPunct="1"/>
            <a:r>
              <a:rPr lang="en-US" smtClean="0"/>
              <a:t>Discernability is the distinctness that makes perception easy. This can be achieved by using the following techniques:</a:t>
            </a:r>
            <a:endParaRPr lang="en-US" i="1" smtClean="0"/>
          </a:p>
          <a:p>
            <a:pPr marL="685800" lvl="1" indent="-228600" eaLnBrk="1" hangingPunct="1"/>
            <a:r>
              <a:rPr lang="en-US" i="1" smtClean="0"/>
              <a:t>Indent Blocks of Code</a:t>
            </a:r>
            <a:r>
              <a:rPr lang="en-US" smtClean="0"/>
              <a:t> </a:t>
            </a:r>
          </a:p>
          <a:p>
            <a:pPr marL="2057400" lvl="4" indent="-228600" algn="just" eaLnBrk="1" hangingPunct="1"/>
            <a:r>
              <a:rPr lang="en-US" smtClean="0"/>
              <a:t>Use With and End With Statement etc</a:t>
            </a:r>
          </a:p>
          <a:p>
            <a:pPr marL="2057400" lvl="4" indent="-228600" algn="just" eaLnBrk="1" hangingPunct="1"/>
            <a:endParaRPr lang="en-US" smtClean="0"/>
          </a:p>
          <a:p>
            <a:pPr marL="228600" indent="-228600" algn="just" eaLnBrk="1" hangingPunct="1"/>
            <a:endParaRPr lang="en-US" smtClean="0"/>
          </a:p>
          <a:p>
            <a:pPr marL="2057400" lvl="4" indent="-228600" algn="just" eaLnBrk="1" hangingPunct="1"/>
            <a:endParaRPr lang="en-US" i="1" smtClean="0"/>
          </a:p>
          <a:p>
            <a:pPr marL="685800" lvl="1" indent="-228600" eaLnBrk="1" hangingPunct="1"/>
            <a:endParaRPr lang="en-US" smtClean="0"/>
          </a:p>
          <a:p>
            <a:pPr marL="685800" lvl="1" indent="-228600" eaLnBrk="1" hangingPunct="1"/>
            <a:endParaRPr lang="en-US" sz="1000" smtClean="0"/>
          </a:p>
          <a:p>
            <a:pPr marL="2057400" lvl="4" indent="-228600" eaLnBrk="1" hangingPunct="1"/>
            <a:endParaRPr lang="en-US" sz="1000" smtClean="0"/>
          </a:p>
          <a:p>
            <a:pPr marL="2057400" lvl="4" indent="-228600" eaLnBrk="1" hangingPunct="1"/>
            <a:r>
              <a:rPr lang="en-US" sz="1000" smtClean="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DC5722F-9AF0-4CA8-B220-AC80AA95754B}" type="slidenum">
              <a:rPr lang="en-US" smtClean="0"/>
              <a:pPr/>
              <a:t>24</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lnSpc>
                <a:spcPct val="80000"/>
              </a:lnSpc>
            </a:pPr>
            <a:r>
              <a:rPr lang="en-US" sz="1000" smtClean="0">
                <a:solidFill>
                  <a:schemeClr val="bg1"/>
                </a:solidFill>
              </a:rPr>
              <a:t>1) Test Scripts </a:t>
            </a:r>
            <a:r>
              <a:rPr lang="en-US" sz="1000" smtClean="0">
                <a:solidFill>
                  <a:schemeClr val="bg1"/>
                </a:solidFill>
                <a:sym typeface="Wingdings" pitchFamily="2" charset="2"/>
              </a:rPr>
              <a:t> Test scripts would take test data from data tables. The test scripts would reuse components from reusable actions, business and generic libraries. These test scripts would take application GUI (objects) information from the Object Repository</a:t>
            </a:r>
            <a:r>
              <a:rPr lang="en-US" sz="1000" i="1" smtClean="0">
                <a:solidFill>
                  <a:schemeClr val="bg1"/>
                </a:solidFill>
                <a:sym typeface="Wingdings" pitchFamily="2" charset="2"/>
              </a:rPr>
              <a:t> </a:t>
            </a:r>
            <a:endParaRPr lang="en-US" sz="1000" smtClean="0">
              <a:solidFill>
                <a:schemeClr val="bg1"/>
              </a:solidFill>
              <a:sym typeface="Wingdings" pitchFamily="2" charset="2"/>
            </a:endParaRPr>
          </a:p>
          <a:p>
            <a:pPr eaLnBrk="1" hangingPunct="1">
              <a:lnSpc>
                <a:spcPct val="80000"/>
              </a:lnSpc>
            </a:pPr>
            <a:r>
              <a:rPr lang="en-US" sz="1000" smtClean="0">
                <a:solidFill>
                  <a:schemeClr val="bg1"/>
                </a:solidFill>
                <a:sym typeface="Wingdings" pitchFamily="2" charset="2"/>
              </a:rPr>
              <a:t>2)  Object Repository  Object repository is an interface between the test scripts and the application objects. It consists of all the AUT’s objects with their logical names and physical properties.</a:t>
            </a:r>
            <a:r>
              <a:rPr lang="en-US" sz="1000" i="1" smtClean="0">
                <a:solidFill>
                  <a:schemeClr val="bg1"/>
                </a:solidFill>
                <a:sym typeface="Wingdings" pitchFamily="2" charset="2"/>
              </a:rPr>
              <a:t> </a:t>
            </a:r>
            <a:endParaRPr lang="en-US" sz="1000" smtClean="0">
              <a:solidFill>
                <a:schemeClr val="bg1"/>
              </a:solidFill>
              <a:sym typeface="Wingdings" pitchFamily="2" charset="2"/>
            </a:endParaRPr>
          </a:p>
          <a:p>
            <a:pPr eaLnBrk="1" hangingPunct="1">
              <a:lnSpc>
                <a:spcPct val="80000"/>
              </a:lnSpc>
            </a:pPr>
            <a:r>
              <a:rPr lang="en-US" sz="1000" smtClean="0">
                <a:solidFill>
                  <a:schemeClr val="bg1"/>
                </a:solidFill>
                <a:sym typeface="Wingdings" pitchFamily="2" charset="2"/>
              </a:rPr>
              <a:t>3) Data Tables  </a:t>
            </a:r>
            <a:r>
              <a:rPr lang="en-US" sz="1000" smtClean="0">
                <a:sym typeface="Wingdings" pitchFamily="2" charset="2"/>
              </a:rPr>
              <a:t>The test data would be maintained in Excel (or any other data storage mechanism) data tables and organized by functional topics. The architecture would use the ‘data driven approach’ and ‘keyword driven approach’ to retrieve test data required by the test scripts. </a:t>
            </a:r>
            <a:endParaRPr lang="en-US" sz="1000" smtClean="0">
              <a:solidFill>
                <a:schemeClr val="bg1"/>
              </a:solidFill>
              <a:sym typeface="Wingdings" pitchFamily="2" charset="2"/>
            </a:endParaRPr>
          </a:p>
          <a:p>
            <a:pPr eaLnBrk="1" hangingPunct="1">
              <a:lnSpc>
                <a:spcPct val="80000"/>
              </a:lnSpc>
            </a:pPr>
            <a:r>
              <a:rPr lang="en-US" sz="1000" smtClean="0"/>
              <a:t>4) Recovery system is used to recover the automation suite from major errors in the AUT (show stoppers), or minor failures (ex: login failures), or any unexpected errors (ex: browser pop-up’s) at runtime. These errors make it almost impossible to continue with the test execution. In such situations, the recovery mechanism will stop or recover from the failures or recover from the unexpected events. </a:t>
            </a:r>
          </a:p>
          <a:p>
            <a:pPr eaLnBrk="1" hangingPunct="1">
              <a:lnSpc>
                <a:spcPct val="80000"/>
              </a:lnSpc>
            </a:pPr>
            <a:r>
              <a:rPr lang="en-US" sz="1000" smtClean="0"/>
              <a:t>5) All Environment Variables are stored in an XML file (or any other similar format). This file is used to define application URL, minimum wait time, maximum wait time, location of the screen shots and location of the customized Test Report Files. </a:t>
            </a:r>
          </a:p>
          <a:p>
            <a:pPr eaLnBrk="1" hangingPunct="1">
              <a:lnSpc>
                <a:spcPct val="80000"/>
              </a:lnSpc>
            </a:pPr>
            <a:r>
              <a:rPr lang="en-US" sz="1000" smtClean="0"/>
              <a:t>6) Libraries would help avoid code duplication across the test suite and promote code reuse. Library is logically divided into Generic and Business. </a:t>
            </a:r>
            <a:r>
              <a:rPr lang="en-US" sz="1000" b="1" smtClean="0"/>
              <a:t>Generic Library:</a:t>
            </a:r>
            <a:r>
              <a:rPr lang="en-US" sz="1000" smtClean="0"/>
              <a:t> Generic library incorporates canonical functions and procedures of the framework that would be reused by all the test scripts in the architecture. These generic functions can contact the object repository, test scripts and script driver. </a:t>
            </a:r>
          </a:p>
          <a:p>
            <a:pPr eaLnBrk="1" hangingPunct="1">
              <a:lnSpc>
                <a:spcPct val="80000"/>
              </a:lnSpc>
            </a:pPr>
            <a:r>
              <a:rPr lang="en-US" sz="1000" smtClean="0"/>
              <a:t>Example: fgCloseAllbrowsers() is used before or after executing the test script. </a:t>
            </a:r>
            <a:endParaRPr lang="en-US" sz="1000" b="1" smtClean="0"/>
          </a:p>
          <a:p>
            <a:pPr eaLnBrk="1" hangingPunct="1">
              <a:lnSpc>
                <a:spcPct val="80000"/>
              </a:lnSpc>
            </a:pPr>
            <a:r>
              <a:rPr lang="en-US" sz="1000" b="1" smtClean="0"/>
              <a:t>Business Library:</a:t>
            </a:r>
            <a:r>
              <a:rPr lang="en-US" sz="1000" smtClean="0"/>
              <a:t>  Business library pertains to functions and procedures related to business tasks/functions of the application. These business functions also contact the Object Repository, Test Scripts and Script Driver.</a:t>
            </a:r>
          </a:p>
          <a:p>
            <a:pPr eaLnBrk="1" hangingPunct="1">
              <a:lnSpc>
                <a:spcPct val="80000"/>
              </a:lnSpc>
            </a:pPr>
            <a:r>
              <a:rPr lang="en-US" sz="1000" smtClean="0"/>
              <a:t>Example: fbTableValidator () is used to validate the contents of the table in the business logic.</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047C2292-991D-47E3-AD80-67FCD87507BC}" type="slidenum">
              <a:rPr lang="en-US" smtClean="0"/>
              <a:pPr/>
              <a:t>25</a:t>
            </a:fld>
            <a:endParaRPr lang="en-US" smtClean="0"/>
          </a:p>
        </p:txBody>
      </p:sp>
      <p:sp>
        <p:nvSpPr>
          <p:cNvPr id="48131" name="Rectangle 2"/>
          <p:cNvSpPr>
            <a:spLocks noGrp="1" noRot="1" noChangeAspect="1" noChangeArrowheads="1" noTextEdit="1"/>
          </p:cNvSpPr>
          <p:nvPr>
            <p:ph type="sldImg"/>
          </p:nvPr>
        </p:nvSpPr>
        <p:spPr>
          <a:xfrm>
            <a:off x="1146175" y="685800"/>
            <a:ext cx="4572000" cy="3429000"/>
          </a:xfrm>
          <a:ln/>
        </p:spPr>
      </p:sp>
      <p:sp>
        <p:nvSpPr>
          <p:cNvPr id="4813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BFB3C77-9D2B-401D-B66D-1B533747C431}" type="slidenum">
              <a:rPr lang="en-US" smtClean="0"/>
              <a:pPr/>
              <a:t>3</a:t>
            </a:fld>
            <a:endParaRPr lang="en-US" smtClean="0"/>
          </a:p>
        </p:txBody>
      </p:sp>
      <p:sp>
        <p:nvSpPr>
          <p:cNvPr id="32771" name="Rectangle 2"/>
          <p:cNvSpPr>
            <a:spLocks noGrp="1" noRot="1" noChangeAspect="1" noChangeArrowheads="1" noTextEdit="1"/>
          </p:cNvSpPr>
          <p:nvPr>
            <p:ph type="sldImg"/>
          </p:nvPr>
        </p:nvSpPr>
        <p:spPr>
          <a:xfrm>
            <a:off x="1146175" y="685800"/>
            <a:ext cx="4572000" cy="3429000"/>
          </a:xfrm>
          <a:ln/>
        </p:spPr>
      </p:sp>
      <p:sp>
        <p:nvSpPr>
          <p:cNvPr id="3277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E47BEDF-A530-4415-8E4B-43C23E362DC5}" type="slidenum">
              <a:rPr lang="en-US" smtClean="0"/>
              <a:pPr/>
              <a:t>4</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0754168-7402-464C-AD0C-0AD46CA9F490}" type="slidenum">
              <a:rPr lang="en-US" smtClean="0"/>
              <a:pPr/>
              <a:t>5</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t>Test Automation project to be successful, structured manual test process should be in place. Other wise, we will be automating Chaos, resulting in faster chaos. The minimum things that needs to be in place are : Shielded test environment which is a replica of the production environment, Test Cases With pre-conditions, Input and expected results. Test Environment’s database which can be re-stored to a known state, Necessary hardware to execute the tests, Technical personnel with Advanced programming skills in Test tool etc…</a:t>
            </a:r>
          </a:p>
          <a:p>
            <a:pPr eaLnBrk="1" hangingPunct="1"/>
            <a:endParaRPr lang="en-US" smtClean="0"/>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F0216C03-A016-4562-9405-B4B793F515EB}" type="slidenum">
              <a:rPr lang="en-US" smtClean="0"/>
              <a:pPr/>
              <a:t>6</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181DB9C-3B54-40CA-BDE9-318480DFB8EB}" type="slidenum">
              <a:rPr lang="en-US" smtClean="0"/>
              <a:pPr/>
              <a:t>7</a:t>
            </a:fld>
            <a:endParaRPr lang="en-US" smtClean="0"/>
          </a:p>
        </p:txBody>
      </p:sp>
      <p:sp>
        <p:nvSpPr>
          <p:cNvPr id="36867" name="Rectangle 2"/>
          <p:cNvSpPr>
            <a:spLocks noGrp="1" noRot="1" noChangeAspect="1" noChangeArrowheads="1" noTextEdit="1"/>
          </p:cNvSpPr>
          <p:nvPr>
            <p:ph type="sldImg"/>
          </p:nvPr>
        </p:nvSpPr>
        <p:spPr>
          <a:xfrm>
            <a:off x="1146175" y="685800"/>
            <a:ext cx="4572000" cy="3429000"/>
          </a:xfrm>
          <a:ln/>
        </p:spPr>
      </p:sp>
      <p:sp>
        <p:nvSpPr>
          <p:cNvPr id="3686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B5FE66D-05C7-4F21-B912-426D04FB6B17}" type="slidenum">
              <a:rPr lang="en-US" smtClean="0"/>
              <a:pPr/>
              <a:t>8</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870FD0D3-3E13-4DA3-82C1-0D0E73D8F1EF}"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2" descr="footer small banner.jpg"/>
          <p:cNvPicPr>
            <a:picLocks noChangeAspect="1"/>
          </p:cNvPicPr>
          <p:nvPr userDrawn="1"/>
        </p:nvPicPr>
        <p:blipFill>
          <a:blip r:embed="rId2" cstate="print"/>
          <a:srcRect/>
          <a:stretch>
            <a:fillRect/>
          </a:stretch>
        </p:blipFill>
        <p:spPr bwMode="auto">
          <a:xfrm>
            <a:off x="0" y="6613525"/>
            <a:ext cx="9144000" cy="254000"/>
          </a:xfrm>
          <a:prstGeom prst="rect">
            <a:avLst/>
          </a:prstGeom>
          <a:noFill/>
          <a:ln w="9525">
            <a:noFill/>
            <a:miter lim="800000"/>
            <a:headEnd/>
            <a:tailEnd/>
          </a:ln>
        </p:spPr>
      </p:pic>
      <p:pic>
        <p:nvPicPr>
          <p:cNvPr id="3" name="Picture 13" descr="logo.wmf"/>
          <p:cNvPicPr>
            <a:picLocks noChangeAspect="1"/>
          </p:cNvPicPr>
          <p:nvPr userDrawn="1"/>
        </p:nvPicPr>
        <p:blipFill>
          <a:blip r:embed="rId3" cstate="print"/>
          <a:srcRect/>
          <a:stretch>
            <a:fillRect/>
          </a:stretch>
        </p:blipFill>
        <p:spPr bwMode="auto">
          <a:xfrm>
            <a:off x="7496175" y="6053138"/>
            <a:ext cx="1419225" cy="484187"/>
          </a:xfrm>
          <a:prstGeom prst="rect">
            <a:avLst/>
          </a:prstGeom>
          <a:noFill/>
          <a:ln w="9525">
            <a:noFill/>
            <a:miter lim="800000"/>
            <a:headEnd/>
            <a:tailEnd/>
          </a:ln>
        </p:spPr>
      </p:pic>
      <p:pic>
        <p:nvPicPr>
          <p:cNvPr id="4" name="Picture 14" descr="main banner.wmf"/>
          <p:cNvPicPr>
            <a:picLocks noChangeAspect="1"/>
          </p:cNvPicPr>
          <p:nvPr userDrawn="1"/>
        </p:nvPicPr>
        <p:blipFill>
          <a:blip r:embed="rId4" cstate="print"/>
          <a:srcRect/>
          <a:stretch>
            <a:fillRect/>
          </a:stretch>
        </p:blipFill>
        <p:spPr bwMode="auto">
          <a:xfrm>
            <a:off x="-373063" y="-860425"/>
            <a:ext cx="9928226" cy="3195638"/>
          </a:xfrm>
          <a:prstGeom prst="rect">
            <a:avLst/>
          </a:prstGeom>
          <a:noFill/>
          <a:ln w="9525">
            <a:noFill/>
            <a:miter lim="800000"/>
            <a:headEnd/>
            <a:tailEnd/>
          </a:ln>
        </p:spPr>
      </p:pic>
      <p:sp>
        <p:nvSpPr>
          <p:cNvPr id="5" name="TextBox 4"/>
          <p:cNvSpPr txBox="1"/>
          <p:nvPr userDrawn="1"/>
        </p:nvSpPr>
        <p:spPr>
          <a:xfrm>
            <a:off x="276225" y="6038850"/>
            <a:ext cx="6753225" cy="554038"/>
          </a:xfrm>
          <a:prstGeom prst="rect">
            <a:avLst/>
          </a:prstGeom>
          <a:noFill/>
        </p:spPr>
        <p:txBody>
          <a:bodyPr>
            <a:spAutoFit/>
          </a:bodyPr>
          <a:lstStyle/>
          <a:p>
            <a:pPr>
              <a:defRPr/>
            </a:pPr>
            <a:r>
              <a:rPr lang="en-US" sz="750" i="0" dirty="0">
                <a:solidFill>
                  <a:schemeClr val="tx1"/>
                </a:solidFill>
                <a:latin typeface="Calibri" pitchFamily="34" charset="0"/>
              </a:rPr>
              <a:t>The entire contents of this document are subject to copyright with all rights reserved. All copyrightable text and graphics, the selection, arrangement and presentation of all information and the overall design of the document are the sole and exclusive property of </a:t>
            </a:r>
            <a:r>
              <a:rPr lang="en-US" sz="750" i="0" dirty="0" err="1">
                <a:solidFill>
                  <a:schemeClr val="tx1"/>
                </a:solidFill>
                <a:latin typeface="Calibri" pitchFamily="34" charset="0"/>
              </a:rPr>
              <a:t>Virtusa</a:t>
            </a:r>
            <a:r>
              <a:rPr lang="en-US" sz="750" i="0" dirty="0">
                <a:solidFill>
                  <a:schemeClr val="tx1"/>
                </a:solidFill>
                <a:latin typeface="Calibri" pitchFamily="34" charset="0"/>
              </a:rPr>
              <a:t>.</a:t>
            </a:r>
          </a:p>
          <a:p>
            <a:pPr>
              <a:defRPr/>
            </a:pPr>
            <a:r>
              <a:rPr lang="en-US" sz="750" i="0" dirty="0">
                <a:solidFill>
                  <a:schemeClr val="tx1"/>
                </a:solidFill>
                <a:latin typeface="Calibri" pitchFamily="34" charset="0"/>
              </a:rPr>
              <a:t> </a:t>
            </a:r>
          </a:p>
          <a:p>
            <a:pPr>
              <a:defRPr/>
            </a:pPr>
            <a:r>
              <a:rPr lang="en-US" sz="750" i="0" dirty="0">
                <a:solidFill>
                  <a:schemeClr val="tx1"/>
                </a:solidFill>
                <a:latin typeface="Calibri" pitchFamily="34" charset="0"/>
              </a:rPr>
              <a:t>Copyright © 2010 </a:t>
            </a:r>
            <a:r>
              <a:rPr lang="en-US" sz="750" i="0" dirty="0" err="1">
                <a:solidFill>
                  <a:schemeClr val="tx1"/>
                </a:solidFill>
                <a:latin typeface="Calibri" pitchFamily="34" charset="0"/>
              </a:rPr>
              <a:t>Virtusa</a:t>
            </a:r>
            <a:r>
              <a:rPr lang="en-US" sz="750" i="0" dirty="0">
                <a:solidFill>
                  <a:schemeClr val="tx1"/>
                </a:solidFill>
                <a:latin typeface="Calibri" pitchFamily="34" charset="0"/>
              </a:rPr>
              <a:t> Corporation. All rights reserved</a:t>
            </a:r>
          </a:p>
        </p:txBody>
      </p:sp>
      <p:sp>
        <p:nvSpPr>
          <p:cNvPr id="6" name="Rectangle 5"/>
          <p:cNvSpPr>
            <a:spLocks noChangeArrowheads="1"/>
          </p:cNvSpPr>
          <p:nvPr userDrawn="1"/>
        </p:nvSpPr>
        <p:spPr bwMode="gray">
          <a:xfrm>
            <a:off x="381000" y="5248275"/>
            <a:ext cx="2343150" cy="809625"/>
          </a:xfrm>
          <a:prstGeom prst="rect">
            <a:avLst/>
          </a:prstGeom>
          <a:noFill/>
          <a:ln w="9525">
            <a:noFill/>
            <a:miter lim="800000"/>
            <a:headEnd/>
            <a:tailEnd/>
          </a:ln>
        </p:spPr>
        <p:txBody>
          <a:bodyPr lIns="0" tIns="0" rIns="0" bIns="0"/>
          <a:lstStyle/>
          <a:p>
            <a:pPr algn="just">
              <a:defRPr/>
            </a:pPr>
            <a:r>
              <a:rPr lang="en-US" sz="900" i="0" dirty="0">
                <a:solidFill>
                  <a:srgbClr val="11282D"/>
                </a:solidFill>
                <a:latin typeface="Calibri" pitchFamily="34" charset="0"/>
              </a:rPr>
              <a:t>For more information, please contact:</a:t>
            </a:r>
          </a:p>
          <a:p>
            <a:pPr algn="just">
              <a:defRPr/>
            </a:pPr>
            <a:r>
              <a:rPr lang="en-US" sz="900" dirty="0" smtClean="0">
                <a:solidFill>
                  <a:schemeClr val="accent1"/>
                </a:solidFill>
                <a:latin typeface="Calibri" pitchFamily="34" charset="0"/>
              </a:rPr>
              <a:t>fashraff@virtusa.com </a:t>
            </a:r>
            <a:endParaRPr lang="en-US" sz="900" dirty="0">
              <a:solidFill>
                <a:schemeClr val="accent1"/>
              </a:solidFill>
              <a:latin typeface="Calibri" pitchFamily="34" charset="0"/>
            </a:endParaRPr>
          </a:p>
          <a:p>
            <a:pPr algn="just">
              <a:defRPr/>
            </a:pPr>
            <a:endParaRPr lang="en-US" sz="800" i="0" dirty="0">
              <a:solidFill>
                <a:schemeClr val="tx1"/>
              </a:solidFill>
              <a:latin typeface="Calibri" pitchFamily="34" charset="0"/>
            </a:endParaRPr>
          </a:p>
          <a:p>
            <a:pPr algn="just">
              <a:defRPr/>
            </a:pPr>
            <a:r>
              <a:rPr lang="en-US" sz="800" i="0" dirty="0" smtClean="0">
                <a:solidFill>
                  <a:schemeClr val="tx1"/>
                </a:solidFill>
                <a:latin typeface="Calibri" pitchFamily="34" charset="0"/>
              </a:rPr>
              <a:t>752,</a:t>
            </a:r>
            <a:r>
              <a:rPr lang="en-US" sz="800" i="0" baseline="0" dirty="0" smtClean="0">
                <a:solidFill>
                  <a:schemeClr val="tx1"/>
                </a:solidFill>
                <a:latin typeface="Calibri" pitchFamily="34" charset="0"/>
              </a:rPr>
              <a:t> Dr.</a:t>
            </a:r>
            <a:r>
              <a:rPr lang="en-US" sz="800" i="0" dirty="0" smtClean="0">
                <a:solidFill>
                  <a:schemeClr val="tx1"/>
                </a:solidFill>
                <a:latin typeface="Calibri" pitchFamily="34" charset="0"/>
              </a:rPr>
              <a:t> </a:t>
            </a:r>
            <a:r>
              <a:rPr lang="en-US" sz="800" i="0" dirty="0" err="1" smtClean="0">
                <a:solidFill>
                  <a:schemeClr val="tx1"/>
                </a:solidFill>
                <a:latin typeface="Calibri" pitchFamily="34" charset="0"/>
              </a:rPr>
              <a:t>Danister</a:t>
            </a:r>
            <a:r>
              <a:rPr lang="en-US" sz="800" i="0" dirty="0" smtClean="0">
                <a:solidFill>
                  <a:schemeClr val="tx1"/>
                </a:solidFill>
                <a:latin typeface="Calibri" pitchFamily="34" charset="0"/>
              </a:rPr>
              <a:t> De Silva</a:t>
            </a:r>
            <a:r>
              <a:rPr lang="en-US" sz="800" i="0" baseline="0" dirty="0" smtClean="0">
                <a:solidFill>
                  <a:schemeClr val="tx1"/>
                </a:solidFill>
                <a:latin typeface="Calibri" pitchFamily="34" charset="0"/>
              </a:rPr>
              <a:t> Mawatha</a:t>
            </a:r>
            <a:endParaRPr lang="en-US" sz="800" i="0" dirty="0">
              <a:solidFill>
                <a:schemeClr val="tx1"/>
              </a:solidFill>
              <a:latin typeface="Calibri" pitchFamily="34" charset="0"/>
            </a:endParaRPr>
          </a:p>
          <a:p>
            <a:pPr algn="just">
              <a:defRPr/>
            </a:pPr>
            <a:r>
              <a:rPr lang="en-US" sz="800" i="0" dirty="0" smtClean="0">
                <a:solidFill>
                  <a:schemeClr val="tx1"/>
                </a:solidFill>
                <a:latin typeface="Calibri" pitchFamily="34" charset="0"/>
              </a:rPr>
              <a:t>Sri Lanka</a:t>
            </a:r>
            <a:endParaRPr lang="en-US" sz="800" i="0" dirty="0">
              <a:solidFill>
                <a:schemeClr val="tx1"/>
              </a:solidFill>
              <a:latin typeface="Calibri" pitchFamily="34" charset="0"/>
            </a:endParaRPr>
          </a:p>
          <a:p>
            <a:pPr algn="just">
              <a:defRPr/>
            </a:pPr>
            <a:r>
              <a:rPr lang="en-US" sz="800" i="0" dirty="0">
                <a:solidFill>
                  <a:schemeClr val="tx1"/>
                </a:solidFill>
                <a:latin typeface="Calibri" pitchFamily="34" charset="0"/>
              </a:rPr>
              <a:t>Phone: </a:t>
            </a:r>
            <a:r>
              <a:rPr lang="en-US" sz="800" i="0" dirty="0" smtClean="0">
                <a:solidFill>
                  <a:schemeClr val="tx1"/>
                </a:solidFill>
                <a:latin typeface="Calibri" pitchFamily="34" charset="0"/>
              </a:rPr>
              <a:t>011</a:t>
            </a:r>
            <a:r>
              <a:rPr lang="en-US" sz="800" i="0" baseline="0" dirty="0" smtClean="0">
                <a:solidFill>
                  <a:schemeClr val="tx1"/>
                </a:solidFill>
                <a:latin typeface="Calibri" pitchFamily="34" charset="0"/>
              </a:rPr>
              <a:t> 460 5500</a:t>
            </a:r>
            <a:r>
              <a:rPr lang="en-US" sz="800" i="0" dirty="0" smtClean="0">
                <a:solidFill>
                  <a:schemeClr val="tx1"/>
                </a:solidFill>
                <a:latin typeface="Calibri" pitchFamily="34" charset="0"/>
              </a:rPr>
              <a:t> </a:t>
            </a:r>
            <a:r>
              <a:rPr lang="en-US" sz="800" i="0" dirty="0">
                <a:solidFill>
                  <a:schemeClr val="tx1"/>
                </a:solidFill>
                <a:latin typeface="Calibri" pitchFamily="34" charset="0"/>
              </a:rPr>
              <a:t>Fax: </a:t>
            </a:r>
            <a:r>
              <a:rPr lang="en-US" sz="800" i="0" dirty="0" smtClean="0">
                <a:solidFill>
                  <a:schemeClr val="tx1"/>
                </a:solidFill>
                <a:latin typeface="Calibri" pitchFamily="34" charset="0"/>
              </a:rPr>
              <a:t>011 470 2199</a:t>
            </a:r>
            <a:endParaRPr lang="en-US" sz="800" i="0" dirty="0">
              <a:solidFill>
                <a:schemeClr val="tx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5275" y="1176338"/>
            <a:ext cx="8562975" cy="18368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pic>
        <p:nvPicPr>
          <p:cNvPr id="2" name="Picture 12" descr="footer small banner.jpg"/>
          <p:cNvPicPr>
            <a:picLocks noChangeAspect="1"/>
          </p:cNvPicPr>
          <p:nvPr/>
        </p:nvPicPr>
        <p:blipFill>
          <a:blip r:embed="rId2" cstate="print"/>
          <a:srcRect/>
          <a:stretch>
            <a:fillRect/>
          </a:stretch>
        </p:blipFill>
        <p:spPr bwMode="auto">
          <a:xfrm>
            <a:off x="0" y="6613525"/>
            <a:ext cx="9144000" cy="254000"/>
          </a:xfrm>
          <a:prstGeom prst="rect">
            <a:avLst/>
          </a:prstGeom>
          <a:noFill/>
          <a:ln w="9525">
            <a:noFill/>
            <a:miter lim="800000"/>
            <a:headEnd/>
            <a:tailEnd/>
          </a:ln>
        </p:spPr>
      </p:pic>
      <p:pic>
        <p:nvPicPr>
          <p:cNvPr id="3" name="Picture 13" descr="logo.wmf"/>
          <p:cNvPicPr>
            <a:picLocks noChangeAspect="1"/>
          </p:cNvPicPr>
          <p:nvPr/>
        </p:nvPicPr>
        <p:blipFill>
          <a:blip r:embed="rId3" cstate="print"/>
          <a:srcRect/>
          <a:stretch>
            <a:fillRect/>
          </a:stretch>
        </p:blipFill>
        <p:spPr bwMode="auto">
          <a:xfrm>
            <a:off x="7496175" y="6053138"/>
            <a:ext cx="1419225" cy="484187"/>
          </a:xfrm>
          <a:prstGeom prst="rect">
            <a:avLst/>
          </a:prstGeom>
          <a:noFill/>
          <a:ln w="9525">
            <a:noFill/>
            <a:miter lim="800000"/>
            <a:headEnd/>
            <a:tailEnd/>
          </a:ln>
        </p:spPr>
      </p:pic>
      <p:pic>
        <p:nvPicPr>
          <p:cNvPr id="4" name="Picture 14" descr="main banner.wmf"/>
          <p:cNvPicPr>
            <a:picLocks noChangeAspect="1"/>
          </p:cNvPicPr>
          <p:nvPr/>
        </p:nvPicPr>
        <p:blipFill>
          <a:blip r:embed="rId4" cstate="print"/>
          <a:srcRect/>
          <a:stretch>
            <a:fillRect/>
          </a:stretch>
        </p:blipFill>
        <p:spPr bwMode="auto">
          <a:xfrm>
            <a:off x="-373063" y="-860425"/>
            <a:ext cx="9928226" cy="3195638"/>
          </a:xfrm>
          <a:prstGeom prst="rect">
            <a:avLst/>
          </a:prstGeom>
          <a:noFill/>
          <a:ln w="9525">
            <a:noFill/>
            <a:miter lim="800000"/>
            <a:headEnd/>
            <a:tailEnd/>
          </a:ln>
        </p:spPr>
      </p:pic>
      <p:sp>
        <p:nvSpPr>
          <p:cNvPr id="5" name="TextBox 4"/>
          <p:cNvSpPr txBox="1"/>
          <p:nvPr/>
        </p:nvSpPr>
        <p:spPr>
          <a:xfrm>
            <a:off x="276225" y="6038850"/>
            <a:ext cx="6753225" cy="554038"/>
          </a:xfrm>
          <a:prstGeom prst="rect">
            <a:avLst/>
          </a:prstGeom>
          <a:noFill/>
        </p:spPr>
        <p:txBody>
          <a:bodyPr>
            <a:spAutoFit/>
          </a:bodyPr>
          <a:lstStyle/>
          <a:p>
            <a:pPr>
              <a:defRPr/>
            </a:pPr>
            <a:r>
              <a:rPr lang="en-US" sz="750" dirty="0">
                <a:latin typeface="Calibri" pitchFamily="34" charset="0"/>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dirty="0">
                <a:latin typeface="Calibri" pitchFamily="34" charset="0"/>
              </a:rPr>
              <a:t> </a:t>
            </a:r>
          </a:p>
          <a:p>
            <a:pPr>
              <a:defRPr/>
            </a:pPr>
            <a:r>
              <a:rPr lang="en-US" sz="750" dirty="0">
                <a:latin typeface="Calibri" pitchFamily="34" charset="0"/>
              </a:rPr>
              <a:t>Copyright © 2010 Virtusa Corporation. All rights reserved</a:t>
            </a:r>
          </a:p>
        </p:txBody>
      </p:sp>
      <p:sp>
        <p:nvSpPr>
          <p:cNvPr id="6" name="Rectangle 5"/>
          <p:cNvSpPr>
            <a:spLocks noChangeArrowheads="1"/>
          </p:cNvSpPr>
          <p:nvPr/>
        </p:nvSpPr>
        <p:spPr bwMode="gray">
          <a:xfrm>
            <a:off x="381000" y="5248275"/>
            <a:ext cx="2343150" cy="809625"/>
          </a:xfrm>
          <a:prstGeom prst="rect">
            <a:avLst/>
          </a:prstGeom>
          <a:noFill/>
          <a:ln w="9525">
            <a:noFill/>
            <a:miter lim="800000"/>
            <a:headEnd/>
            <a:tailEnd/>
          </a:ln>
        </p:spPr>
        <p:txBody>
          <a:bodyPr lIns="0" tIns="0" rIns="0" bIns="0"/>
          <a:lstStyle/>
          <a:p>
            <a:pPr algn="just">
              <a:defRPr/>
            </a:pPr>
            <a:endParaRPr lang="en-US" sz="800" dirty="0">
              <a:latin typeface="Calibri" pitchFamily="34" charset="0"/>
            </a:endParaRPr>
          </a:p>
          <a:p>
            <a:pPr algn="just">
              <a:defRPr/>
            </a:pPr>
            <a:endParaRPr lang="en-US" sz="800" dirty="0">
              <a:latin typeface="Calibri" pitchFamily="34" charset="0"/>
            </a:endParaRPr>
          </a:p>
          <a:p>
            <a:pPr algn="just">
              <a:defRPr/>
            </a:pPr>
            <a:endParaRPr lang="en-US" sz="800" dirty="0">
              <a:latin typeface="Calibri" pitchFamily="34" charset="0"/>
            </a:endParaRPr>
          </a:p>
          <a:p>
            <a:pPr algn="just">
              <a:defRPr/>
            </a:pPr>
            <a:r>
              <a:rPr lang="en-US" sz="800" dirty="0">
                <a:latin typeface="Calibri" pitchFamily="34" charset="0"/>
              </a:rPr>
              <a:t>2000 West Park Drive</a:t>
            </a:r>
          </a:p>
          <a:p>
            <a:pPr algn="just">
              <a:defRPr/>
            </a:pPr>
            <a:r>
              <a:rPr lang="en-US" sz="800" dirty="0">
                <a:latin typeface="Calibri" pitchFamily="34" charset="0"/>
              </a:rPr>
              <a:t>Westborough MA 01581 USA</a:t>
            </a:r>
          </a:p>
          <a:p>
            <a:pPr algn="just">
              <a:defRPr/>
            </a:pPr>
            <a:r>
              <a:rPr lang="en-US" sz="800" dirty="0">
                <a:latin typeface="Calibri" pitchFamily="34" charset="0"/>
              </a:rPr>
              <a:t>Phone: 508 389 7300 Fax: 508 366 9901</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95275" y="365125"/>
            <a:ext cx="8562975" cy="201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95275" y="365125"/>
            <a:ext cx="8562975" cy="5334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95275" y="1247775"/>
            <a:ext cx="8562975" cy="1128713"/>
          </a:xfrm>
        </p:spPr>
        <p:txBody>
          <a:bodyPr/>
          <a:lstStyle/>
          <a:p>
            <a:pPr lvl="0"/>
            <a:endParaRPr lang="en-US" noProof="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12"/>
          <p:cNvGrpSpPr>
            <a:grpSpLocks/>
          </p:cNvGrpSpPr>
          <p:nvPr userDrawn="1"/>
        </p:nvGrpSpPr>
        <p:grpSpPr bwMode="auto">
          <a:xfrm>
            <a:off x="7970838" y="6267450"/>
            <a:ext cx="992187" cy="342900"/>
            <a:chOff x="5000625" y="4319772"/>
            <a:chExt cx="1419009" cy="490353"/>
          </a:xfrm>
        </p:grpSpPr>
        <p:pic>
          <p:nvPicPr>
            <p:cNvPr id="5129" name="Picture 10" descr="logo.wmf"/>
            <p:cNvPicPr>
              <a:picLocks noChangeAspect="1"/>
            </p:cNvPicPr>
            <p:nvPr userDrawn="1"/>
          </p:nvPicPr>
          <p:blipFill>
            <a:blip r:embed="rId8" cstate="print"/>
            <a:srcRect/>
            <a:stretch>
              <a:fillRect/>
            </a:stretch>
          </p:blipFill>
          <p:spPr bwMode="auto">
            <a:xfrm>
              <a:off x="5000625" y="4319772"/>
              <a:ext cx="1419009" cy="484003"/>
            </a:xfrm>
            <a:prstGeom prst="rect">
              <a:avLst/>
            </a:prstGeom>
            <a:noFill/>
            <a:ln w="9525">
              <a:noFill/>
              <a:miter lim="800000"/>
              <a:headEnd/>
              <a:tailEnd/>
            </a:ln>
          </p:spPr>
        </p:pic>
        <p:sp>
          <p:nvSpPr>
            <p:cNvPr id="12" name="Rectangle 11"/>
            <p:cNvSpPr/>
            <p:nvPr userDrawn="1"/>
          </p:nvSpPr>
          <p:spPr bwMode="auto">
            <a:xfrm>
              <a:off x="5018788" y="4685267"/>
              <a:ext cx="1344086" cy="124858"/>
            </a:xfrm>
            <a:prstGeom prst="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endParaRPr lang="en-US"/>
            </a:p>
          </p:txBody>
        </p:sp>
      </p:grpSp>
      <p:pic>
        <p:nvPicPr>
          <p:cNvPr id="5123" name="Picture 19" descr="footer small banner.jpg"/>
          <p:cNvPicPr>
            <a:picLocks noChangeAspect="1"/>
          </p:cNvPicPr>
          <p:nvPr userDrawn="1"/>
        </p:nvPicPr>
        <p:blipFill>
          <a:blip r:embed="rId9" cstate="print"/>
          <a:srcRect/>
          <a:stretch>
            <a:fillRect/>
          </a:stretch>
        </p:blipFill>
        <p:spPr bwMode="auto">
          <a:xfrm>
            <a:off x="0" y="6613525"/>
            <a:ext cx="9144000" cy="254000"/>
          </a:xfrm>
          <a:prstGeom prst="rect">
            <a:avLst/>
          </a:prstGeom>
          <a:noFill/>
          <a:ln w="9525">
            <a:noFill/>
            <a:miter lim="800000"/>
            <a:headEnd/>
            <a:tailEnd/>
          </a:ln>
        </p:spPr>
      </p:pic>
      <p:sp>
        <p:nvSpPr>
          <p:cNvPr id="5124" name="Rectangle 4"/>
          <p:cNvSpPr>
            <a:spLocks noGrp="1" noChangeArrowheads="1"/>
          </p:cNvSpPr>
          <p:nvPr>
            <p:ph type="title"/>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5125" name="Rectangle 5"/>
          <p:cNvSpPr>
            <a:spLocks noGrp="1" noChangeArrowheads="1"/>
          </p:cNvSpPr>
          <p:nvPr>
            <p:ph type="body" idx="1"/>
          </p:nvPr>
        </p:nvSpPr>
        <p:spPr bwMode="gray">
          <a:xfrm>
            <a:off x="295275" y="1176338"/>
            <a:ext cx="8562975" cy="12493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108" name="Text Box 12"/>
          <p:cNvSpPr txBox="1">
            <a:spLocks noChangeArrowheads="1"/>
          </p:cNvSpPr>
          <p:nvPr userDrawn="1"/>
        </p:nvSpPr>
        <p:spPr bwMode="gray">
          <a:xfrm>
            <a:off x="114300" y="6627813"/>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6E2D184F-E278-4B04-8002-351D08488357}" type="slidenum">
              <a:rPr lang="en-US" sz="900" b="1" i="0">
                <a:solidFill>
                  <a:srgbClr val="FFFFFF"/>
                </a:solidFill>
              </a:rPr>
              <a:pPr algn="ctr" eaLnBrk="0" hangingPunct="0">
                <a:spcBef>
                  <a:spcPct val="50000"/>
                </a:spcBef>
                <a:defRPr/>
              </a:pPr>
              <a:t>‹#›</a:t>
            </a:fld>
            <a:endParaRPr lang="en-US" sz="900" b="1" i="0">
              <a:solidFill>
                <a:srgbClr val="FFFFFF"/>
              </a:solidFill>
            </a:endParaRPr>
          </a:p>
        </p:txBody>
      </p:sp>
      <p:sp>
        <p:nvSpPr>
          <p:cNvPr id="4114" name="Text Box 18"/>
          <p:cNvSpPr txBox="1">
            <a:spLocks noChangeArrowheads="1"/>
          </p:cNvSpPr>
          <p:nvPr userDrawn="1"/>
        </p:nvSpPr>
        <p:spPr bwMode="auto">
          <a:xfrm>
            <a:off x="7650163" y="6683375"/>
            <a:ext cx="1362075" cy="107950"/>
          </a:xfrm>
          <a:prstGeom prst="rect">
            <a:avLst/>
          </a:prstGeom>
          <a:noFill/>
          <a:ln w="9525" algn="ctr">
            <a:noFill/>
            <a:miter lim="800000"/>
            <a:headEnd/>
            <a:tailEnd/>
          </a:ln>
          <a:effectLst/>
        </p:spPr>
        <p:txBody>
          <a:bodyPr wrap="none" lIns="0" tIns="0" rIns="0" bIns="0">
            <a:spAutoFit/>
          </a:bodyPr>
          <a:lstStyle/>
          <a:p>
            <a:pPr algn="ctr">
              <a:defRPr/>
            </a:pPr>
            <a:r>
              <a:rPr lang="en-US" sz="700" i="0" dirty="0">
                <a:latin typeface="Calibri" pitchFamily="34" charset="0"/>
              </a:rPr>
              <a:t>© </a:t>
            </a:r>
            <a:r>
              <a:rPr lang="en-US" sz="700" i="0" dirty="0" err="1">
                <a:latin typeface="Calibri" pitchFamily="34" charset="0"/>
              </a:rPr>
              <a:t>Virtusa</a:t>
            </a:r>
            <a:r>
              <a:rPr lang="en-US" sz="700" i="0" dirty="0">
                <a:latin typeface="Calibri" pitchFamily="34" charset="0"/>
              </a:rPr>
              <a:t> Corporation ● Confidential</a:t>
            </a:r>
          </a:p>
        </p:txBody>
      </p:sp>
      <p:pic>
        <p:nvPicPr>
          <p:cNvPr id="5128" name="Picture 9" descr="small band.jpg"/>
          <p:cNvPicPr>
            <a:picLocks noChangeAspect="1"/>
          </p:cNvPicPr>
          <p:nvPr userDrawn="1"/>
        </p:nvPicPr>
        <p:blipFill>
          <a:blip r:embed="rId10" cstate="print"/>
          <a:srcRect/>
          <a:stretch>
            <a:fillRect/>
          </a:stretch>
        </p:blipFill>
        <p:spPr bwMode="auto">
          <a:xfrm>
            <a:off x="0" y="754063"/>
            <a:ext cx="9144000" cy="34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78" r:id="rId2"/>
    <p:sldLayoutId id="2147483679" r:id="rId3"/>
    <p:sldLayoutId id="2147483681" r:id="rId4"/>
    <p:sldLayoutId id="2147483682" r:id="rId5"/>
    <p:sldLayoutId id="2147483683" r:id="rId6"/>
  </p:sldLayoutIdLst>
  <p:txStyles>
    <p:titleStyle>
      <a:lvl1pPr algn="l" rtl="0" eaLnBrk="0" fontAlgn="base" hangingPunct="0">
        <a:spcBef>
          <a:spcPct val="0"/>
        </a:spcBef>
        <a:spcAft>
          <a:spcPct val="0"/>
        </a:spcAft>
        <a:defRPr sz="2800" b="1">
          <a:solidFill>
            <a:srgbClr val="003258"/>
          </a:solidFill>
          <a:latin typeface="Calibri" pitchFamily="34" charset="0"/>
          <a:ea typeface="+mj-ea"/>
          <a:cs typeface="+mj-cs"/>
        </a:defRPr>
      </a:lvl1pPr>
      <a:lvl2pPr algn="l" rtl="0" eaLnBrk="0" fontAlgn="base" hangingPunct="0">
        <a:spcBef>
          <a:spcPct val="0"/>
        </a:spcBef>
        <a:spcAft>
          <a:spcPct val="0"/>
        </a:spcAft>
        <a:defRPr sz="2800" b="1">
          <a:solidFill>
            <a:srgbClr val="003258"/>
          </a:solidFill>
          <a:latin typeface="Calibri" pitchFamily="34" charset="0"/>
        </a:defRPr>
      </a:lvl2pPr>
      <a:lvl3pPr algn="l" rtl="0" eaLnBrk="0" fontAlgn="base" hangingPunct="0">
        <a:spcBef>
          <a:spcPct val="0"/>
        </a:spcBef>
        <a:spcAft>
          <a:spcPct val="0"/>
        </a:spcAft>
        <a:defRPr sz="2800" b="1">
          <a:solidFill>
            <a:srgbClr val="003258"/>
          </a:solidFill>
          <a:latin typeface="Calibri" pitchFamily="34" charset="0"/>
        </a:defRPr>
      </a:lvl3pPr>
      <a:lvl4pPr algn="l" rtl="0" eaLnBrk="0" fontAlgn="base" hangingPunct="0">
        <a:spcBef>
          <a:spcPct val="0"/>
        </a:spcBef>
        <a:spcAft>
          <a:spcPct val="0"/>
        </a:spcAft>
        <a:defRPr sz="2800" b="1">
          <a:solidFill>
            <a:srgbClr val="003258"/>
          </a:solidFill>
          <a:latin typeface="Calibri" pitchFamily="34" charset="0"/>
        </a:defRPr>
      </a:lvl4pPr>
      <a:lvl5pPr algn="l" rtl="0" eaLnBrk="0" fontAlgn="base" hangingPunct="0">
        <a:spcBef>
          <a:spcPct val="0"/>
        </a:spcBef>
        <a:spcAft>
          <a:spcPct val="0"/>
        </a:spcAft>
        <a:defRPr sz="2800" b="1">
          <a:solidFill>
            <a:srgbClr val="003258"/>
          </a:solidFill>
          <a:latin typeface="Calibri"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EFAA2D"/>
        </a:buClr>
        <a:buChar char="•"/>
        <a:defRPr sz="2000">
          <a:solidFill>
            <a:srgbClr val="01406B"/>
          </a:solidFill>
          <a:latin typeface="Calibri" pitchFamily="34" charset="0"/>
          <a:ea typeface="+mn-ea"/>
          <a:cs typeface="+mn-cs"/>
        </a:defRPr>
      </a:lvl1pPr>
      <a:lvl2pPr marL="600075" indent="-322263" algn="l" rtl="0" eaLnBrk="0" fontAlgn="base" hangingPunct="0">
        <a:spcBef>
          <a:spcPct val="40000"/>
        </a:spcBef>
        <a:spcAft>
          <a:spcPct val="0"/>
        </a:spcAft>
        <a:buClr>
          <a:srgbClr val="EFAA2D"/>
        </a:buClr>
        <a:buFont typeface="Arial" charset="0"/>
        <a:buChar char="–"/>
        <a:defRPr>
          <a:solidFill>
            <a:srgbClr val="01406B"/>
          </a:solidFill>
          <a:latin typeface="Calibri" pitchFamily="34" charset="0"/>
        </a:defRPr>
      </a:lvl2pPr>
      <a:lvl3pPr marL="933450" indent="-331788" algn="l" rtl="0" eaLnBrk="0" fontAlgn="base" hangingPunct="0">
        <a:spcBef>
          <a:spcPct val="20000"/>
        </a:spcBef>
        <a:spcAft>
          <a:spcPct val="0"/>
        </a:spcAft>
        <a:buClr>
          <a:srgbClr val="EFAA2D"/>
        </a:buClr>
        <a:buChar char="•"/>
        <a:defRPr sz="1600">
          <a:solidFill>
            <a:srgbClr val="01406B"/>
          </a:solidFill>
          <a:latin typeface="Calibri" pitchFamily="34" charset="0"/>
        </a:defRPr>
      </a:lvl3pPr>
      <a:lvl4pPr marL="1209675" indent="-274638" algn="l" rtl="0" eaLnBrk="0" fontAlgn="base" hangingPunct="0">
        <a:spcBef>
          <a:spcPct val="20000"/>
        </a:spcBef>
        <a:spcAft>
          <a:spcPct val="0"/>
        </a:spcAft>
        <a:buClr>
          <a:srgbClr val="EFAA2D"/>
        </a:buClr>
        <a:buFont typeface="Trebuchet MS" pitchFamily="34" charset="0"/>
        <a:buChar char="–"/>
        <a:defRPr sz="1400">
          <a:solidFill>
            <a:srgbClr val="01406B"/>
          </a:solidFill>
          <a:latin typeface="Calibri" pitchFamily="34" charset="0"/>
        </a:defRPr>
      </a:lvl4pPr>
      <a:lvl5pPr marL="2560638" indent="-228600" algn="l" rtl="0" eaLnBrk="0" fontAlgn="base" hangingPunct="0">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Microsoft_Office_Excel_97-2003_Worksheet1.xls"/><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Microsoft_Office_Excel_97-2003_Worksheet3.xls"/><Relationship Id="rId5" Type="http://schemas.openxmlformats.org/officeDocument/2006/relationships/image" Target="../media/image12.png"/><Relationship Id="rId4" Type="http://schemas.openxmlformats.org/officeDocument/2006/relationships/oleObject" Target="../embeddings/Microsoft_Office_Excel_97-2003_Worksheet2.xls"/></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ChangeArrowheads="1"/>
          </p:cNvSpPr>
          <p:nvPr/>
        </p:nvSpPr>
        <p:spPr bwMode="gray">
          <a:xfrm>
            <a:off x="1255713" y="4013200"/>
            <a:ext cx="6454775" cy="257175"/>
          </a:xfrm>
          <a:prstGeom prst="rect">
            <a:avLst/>
          </a:prstGeom>
          <a:noFill/>
          <a:ln w="9525">
            <a:noFill/>
            <a:miter lim="800000"/>
            <a:headEnd/>
            <a:tailEnd/>
          </a:ln>
        </p:spPr>
        <p:txBody>
          <a:bodyPr lIns="0" tIns="0" rIns="0" bIns="0"/>
          <a:lstStyle/>
          <a:p>
            <a:endParaRPr lang="en-US" sz="1200">
              <a:solidFill>
                <a:srgbClr val="1F2B35"/>
              </a:solidFill>
              <a:latin typeface="Calibri" pitchFamily="34" charset="0"/>
            </a:endParaRPr>
          </a:p>
        </p:txBody>
      </p:sp>
      <p:sp>
        <p:nvSpPr>
          <p:cNvPr id="4" name="Rectangle 13"/>
          <p:cNvSpPr txBox="1">
            <a:spLocks noChangeArrowheads="1"/>
          </p:cNvSpPr>
          <p:nvPr/>
        </p:nvSpPr>
        <p:spPr>
          <a:xfrm>
            <a:off x="1697038" y="3289300"/>
            <a:ext cx="6421437" cy="722313"/>
          </a:xfrm>
          <a:prstGeom prst="rect">
            <a:avLst/>
          </a:prstGeom>
        </p:spPr>
        <p:txBody>
          <a:bodyPr/>
          <a:lstStyle/>
          <a:p>
            <a:pPr algn="l">
              <a:defRPr/>
            </a:pPr>
            <a:r>
              <a:rPr lang="en-US" sz="2800" b="1" i="0" kern="0" dirty="0">
                <a:solidFill>
                  <a:schemeClr val="tx1"/>
                </a:solidFill>
                <a:latin typeface="+mj-lt"/>
                <a:ea typeface="+mj-ea"/>
                <a:cs typeface="+mj-cs"/>
              </a:rPr>
              <a:t>Test Automation</a:t>
            </a:r>
            <a:br>
              <a:rPr lang="en-US" sz="2800" b="1" i="0" kern="0" dirty="0">
                <a:solidFill>
                  <a:schemeClr val="tx1"/>
                </a:solidFill>
                <a:latin typeface="+mj-lt"/>
                <a:ea typeface="+mj-ea"/>
                <a:cs typeface="+mj-cs"/>
              </a:rPr>
            </a:br>
            <a:r>
              <a:rPr lang="en-US" sz="2800" b="1" i="0" kern="0" dirty="0">
                <a:solidFill>
                  <a:schemeClr val="tx1"/>
                </a:solidFill>
                <a:latin typeface="+mj-lt"/>
                <a:ea typeface="+mj-ea"/>
                <a:cs typeface="+mj-cs"/>
              </a:rPr>
              <a:t>Role Based Training for SQAE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295275" y="119761"/>
            <a:ext cx="8518525" cy="652463"/>
          </a:xfrm>
        </p:spPr>
        <p:txBody>
          <a:bodyPr/>
          <a:lstStyle/>
          <a:p>
            <a:pPr eaLnBrk="1" hangingPunct="1"/>
            <a:r>
              <a:rPr lang="en-US" sz="2000" dirty="0" smtClean="0"/>
              <a:t>Any test automation effort is considered successful when the financial benefits outweigh the financial costs </a:t>
            </a:r>
          </a:p>
        </p:txBody>
      </p:sp>
      <p:sp>
        <p:nvSpPr>
          <p:cNvPr id="2052" name="Rectangle 3"/>
          <p:cNvSpPr>
            <a:spLocks noGrp="1" noChangeArrowheads="1"/>
          </p:cNvSpPr>
          <p:nvPr>
            <p:ph type="body" idx="1"/>
          </p:nvPr>
        </p:nvSpPr>
        <p:spPr>
          <a:xfrm>
            <a:off x="138113" y="1133475"/>
            <a:ext cx="8809037" cy="2024063"/>
          </a:xfrm>
        </p:spPr>
        <p:txBody>
          <a:bodyPr/>
          <a:lstStyle/>
          <a:p>
            <a:pPr eaLnBrk="1" hangingPunct="1">
              <a:buFontTx/>
              <a:buNone/>
            </a:pPr>
            <a:r>
              <a:rPr lang="en-US" b="1" u="sng" smtClean="0"/>
              <a:t>Illustration:</a:t>
            </a:r>
            <a:r>
              <a:rPr lang="en-US" smtClean="0"/>
              <a:t> Assume the following variable for a test automation effort.</a:t>
            </a:r>
          </a:p>
          <a:p>
            <a:pPr lvl="1" eaLnBrk="1" hangingPunct="1"/>
            <a:r>
              <a:rPr lang="en-US" sz="1400" smtClean="0"/>
              <a:t>Total number of test cycles – 15 </a:t>
            </a:r>
          </a:p>
          <a:p>
            <a:pPr lvl="1" eaLnBrk="1" hangingPunct="1"/>
            <a:r>
              <a:rPr lang="en-US" sz="1400" smtClean="0"/>
              <a:t>Cost of automation tool license - $5,000</a:t>
            </a:r>
          </a:p>
          <a:p>
            <a:pPr lvl="1" eaLnBrk="1" hangingPunct="1"/>
            <a:r>
              <a:rPr lang="en-US" sz="1400" smtClean="0"/>
              <a:t>Wage cost per hour - $ 2 &amp; billing rate is $ 5 per hour</a:t>
            </a:r>
          </a:p>
          <a:p>
            <a:pPr lvl="1" eaLnBrk="1" hangingPunct="1"/>
            <a:r>
              <a:rPr lang="en-US" smtClean="0"/>
              <a:t>Time</a:t>
            </a:r>
          </a:p>
          <a:p>
            <a:pPr lvl="2" eaLnBrk="1" hangingPunct="1"/>
            <a:r>
              <a:rPr lang="en-US" smtClean="0"/>
              <a:t>Writing manual test cases – 100 hours &amp; executing 1 cycle of manual test cases – 250 hours</a:t>
            </a:r>
          </a:p>
          <a:p>
            <a:pPr lvl="2" eaLnBrk="1" hangingPunct="1"/>
            <a:r>
              <a:rPr lang="en-US" smtClean="0"/>
              <a:t>Developing automation scripts – 150 hours &amp; executing 1 cycle of automated test scripts – 5 hours</a:t>
            </a:r>
          </a:p>
        </p:txBody>
      </p:sp>
      <p:pic>
        <p:nvPicPr>
          <p:cNvPr id="2053" name="Picture 10"/>
          <p:cNvPicPr>
            <a:picLocks noChangeAspect="1" noChangeArrowheads="1"/>
          </p:cNvPicPr>
          <p:nvPr/>
        </p:nvPicPr>
        <p:blipFill>
          <a:blip r:embed="rId4" cstate="print"/>
          <a:srcRect/>
          <a:stretch>
            <a:fillRect/>
          </a:stretch>
        </p:blipFill>
        <p:spPr bwMode="auto">
          <a:xfrm>
            <a:off x="1810131" y="3346703"/>
            <a:ext cx="5957776" cy="3218689"/>
          </a:xfrm>
          <a:prstGeom prst="rect">
            <a:avLst/>
          </a:prstGeom>
          <a:noFill/>
          <a:ln w="9525">
            <a:noFill/>
            <a:miter lim="800000"/>
            <a:headEnd/>
            <a:tailEnd/>
          </a:ln>
        </p:spPr>
      </p:pic>
      <p:graphicFrame>
        <p:nvGraphicFramePr>
          <p:cNvPr id="2050" name="Object 11"/>
          <p:cNvGraphicFramePr>
            <a:graphicFrameLocks noChangeAspect="1"/>
          </p:cNvGraphicFramePr>
          <p:nvPr/>
        </p:nvGraphicFramePr>
        <p:xfrm>
          <a:off x="7845425" y="4030663"/>
          <a:ext cx="914400" cy="714375"/>
        </p:xfrm>
        <a:graphic>
          <a:graphicData uri="http://schemas.openxmlformats.org/presentationml/2006/ole">
            <p:oleObj spid="_x0000_s56322" name="Worksheet" showAsIcon="1" r:id="rId5" imgW="914400" imgH="714240" progId="Excel.Sheet.8">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gray">
          <a:xfrm>
            <a:off x="1857375" y="2647950"/>
            <a:ext cx="6454775" cy="762000"/>
          </a:xfrm>
          <a:prstGeom prst="rect">
            <a:avLst/>
          </a:prstGeom>
          <a:noFill/>
          <a:ln w="9525">
            <a:noFill/>
            <a:miter lim="800000"/>
            <a:headEnd/>
            <a:tailEnd/>
          </a:ln>
        </p:spPr>
        <p:txBody>
          <a:bodyPr lIns="0" tIns="0" rIns="0" bIns="0" anchor="b"/>
          <a:lstStyle/>
          <a:p>
            <a:pPr algn="l"/>
            <a:r>
              <a:rPr lang="en-US" sz="2400" b="1" i="0">
                <a:solidFill>
                  <a:schemeClr val="tx1"/>
                </a:solidFill>
              </a:rPr>
              <a:t>Virtusa’s automation assessment framework</a:t>
            </a:r>
          </a:p>
        </p:txBody>
      </p:sp>
      <p:sp>
        <p:nvSpPr>
          <p:cNvPr id="15363" name="Rectangle 3"/>
          <p:cNvSpPr>
            <a:spLocks noChangeArrowheads="1"/>
          </p:cNvSpPr>
          <p:nvPr/>
        </p:nvSpPr>
        <p:spPr bwMode="gray">
          <a:xfrm>
            <a:off x="1857375" y="3508375"/>
            <a:ext cx="6184900" cy="768350"/>
          </a:xfrm>
          <a:prstGeom prst="rect">
            <a:avLst/>
          </a:prstGeom>
          <a:noFill/>
          <a:ln w="9525">
            <a:noFill/>
            <a:miter lim="800000"/>
            <a:headEnd/>
            <a:tailEnd/>
          </a:ln>
        </p:spPr>
        <p:txBody>
          <a:bodyPr lIns="0" tIns="0" rIns="0" bIns="0">
            <a:spAutoFit/>
          </a:bodyPr>
          <a:lstStyle/>
          <a:p>
            <a:pPr marL="276225" indent="-276225" algn="l">
              <a:spcBef>
                <a:spcPct val="80000"/>
              </a:spcBef>
              <a:buClr>
                <a:srgbClr val="FA9819"/>
              </a:buClr>
              <a:buSzPct val="120000"/>
              <a:buFontTx/>
              <a:buChar char="•"/>
            </a:pPr>
            <a:r>
              <a:rPr lang="en-US" sz="1800" i="0">
                <a:solidFill>
                  <a:srgbClr val="000000"/>
                </a:solidFill>
              </a:rPr>
              <a:t>Automation needs assessment</a:t>
            </a:r>
          </a:p>
          <a:p>
            <a:pPr marL="276225" indent="-276225" algn="l">
              <a:spcBef>
                <a:spcPct val="80000"/>
              </a:spcBef>
              <a:buClr>
                <a:srgbClr val="FA9819"/>
              </a:buClr>
              <a:buSzPct val="120000"/>
              <a:buFontTx/>
              <a:buChar char="•"/>
            </a:pPr>
            <a:r>
              <a:rPr lang="en-US" sz="1800" i="0">
                <a:solidFill>
                  <a:srgbClr val="000000"/>
                </a:solidFill>
              </a:rPr>
              <a:t>Automation readiness assessment</a:t>
            </a:r>
          </a:p>
        </p:txBody>
      </p:sp>
      <p:pic>
        <p:nvPicPr>
          <p:cNvPr id="15365" name="Picture 5" descr="banner1"/>
          <p:cNvPicPr>
            <a:picLocks noChangeAspect="1" noChangeArrowheads="1"/>
          </p:cNvPicPr>
          <p:nvPr/>
        </p:nvPicPr>
        <p:blipFill>
          <a:blip r:embed="rId3" cstate="print"/>
          <a:srcRect/>
          <a:stretch>
            <a:fillRect/>
          </a:stretch>
        </p:blipFill>
        <p:spPr bwMode="auto">
          <a:xfrm>
            <a:off x="0" y="0"/>
            <a:ext cx="9144000" cy="896938"/>
          </a:xfrm>
          <a:prstGeom prst="rect">
            <a:avLst/>
          </a:prstGeom>
          <a:noFill/>
          <a:ln w="9525">
            <a:noFill/>
            <a:miter lim="800000"/>
            <a:headEnd/>
            <a:tailEnd/>
          </a:ln>
        </p:spPr>
      </p:pic>
      <p:pic>
        <p:nvPicPr>
          <p:cNvPr id="15366" name="Picture 6" descr="line"/>
          <p:cNvPicPr>
            <a:picLocks noChangeAspect="1" noChangeArrowheads="1"/>
          </p:cNvPicPr>
          <p:nvPr/>
        </p:nvPicPr>
        <p:blipFill>
          <a:blip r:embed="rId4" cstate="print"/>
          <a:srcRect/>
          <a:stretch>
            <a:fillRect/>
          </a:stretch>
        </p:blipFill>
        <p:spPr bwMode="auto">
          <a:xfrm>
            <a:off x="0" y="900113"/>
            <a:ext cx="9144000" cy="13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Overview</a:t>
            </a:r>
          </a:p>
        </p:txBody>
      </p:sp>
      <p:sp>
        <p:nvSpPr>
          <p:cNvPr id="16387" name="Rectangle 3"/>
          <p:cNvSpPr>
            <a:spLocks noGrp="1" noChangeArrowheads="1"/>
          </p:cNvSpPr>
          <p:nvPr>
            <p:ph type="body" idx="1"/>
          </p:nvPr>
        </p:nvSpPr>
        <p:spPr>
          <a:xfrm>
            <a:off x="295275" y="1247775"/>
            <a:ext cx="8562975" cy="2139950"/>
          </a:xfrm>
        </p:spPr>
        <p:txBody>
          <a:bodyPr/>
          <a:lstStyle/>
          <a:p>
            <a:pPr eaLnBrk="1" hangingPunct="1"/>
            <a:r>
              <a:rPr lang="en-US" smtClean="0"/>
              <a:t>Objective of this session</a:t>
            </a:r>
          </a:p>
          <a:p>
            <a:pPr lvl="1" eaLnBrk="1" hangingPunct="1"/>
            <a:r>
              <a:rPr lang="en-US" smtClean="0"/>
              <a:t>Explain Virtusa’s automation assessment framework</a:t>
            </a:r>
          </a:p>
          <a:p>
            <a:pPr lvl="1" eaLnBrk="1" hangingPunct="1"/>
            <a:r>
              <a:rPr lang="en-US" smtClean="0"/>
              <a:t>Walkthrough artifacts that are part of the automation assessment framework</a:t>
            </a:r>
          </a:p>
          <a:p>
            <a:pPr lvl="1" eaLnBrk="1" hangingPunct="1"/>
            <a:endParaRPr lang="en-US" smtClean="0"/>
          </a:p>
          <a:p>
            <a:pPr eaLnBrk="1" hangingPunct="1"/>
            <a:r>
              <a:rPr lang="en-US" smtClean="0"/>
              <a:t>Duration</a:t>
            </a:r>
          </a:p>
          <a:p>
            <a:pPr lvl="1" eaLnBrk="1" hangingPunct="1"/>
            <a:r>
              <a:rPr lang="en-US" smtClean="0"/>
              <a:t>1 hour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9075" y="184150"/>
            <a:ext cx="8562975" cy="533400"/>
          </a:xfrm>
          <a:noFill/>
        </p:spPr>
        <p:txBody>
          <a:bodyPr/>
          <a:lstStyle/>
          <a:p>
            <a:pPr eaLnBrk="1" hangingPunct="1"/>
            <a:r>
              <a:rPr lang="en-US" smtClean="0"/>
              <a:t>Need for Assessment</a:t>
            </a:r>
          </a:p>
        </p:txBody>
      </p:sp>
      <p:sp>
        <p:nvSpPr>
          <p:cNvPr id="17411" name="Rectangle 3"/>
          <p:cNvSpPr>
            <a:spLocks noGrp="1" noChangeArrowheads="1"/>
          </p:cNvSpPr>
          <p:nvPr>
            <p:ph type="body" idx="1"/>
          </p:nvPr>
        </p:nvSpPr>
        <p:spPr>
          <a:xfrm>
            <a:off x="295275" y="1263650"/>
            <a:ext cx="8562975" cy="4892675"/>
          </a:xfrm>
        </p:spPr>
        <p:txBody>
          <a:bodyPr/>
          <a:lstStyle/>
          <a:p>
            <a:pPr eaLnBrk="1" hangingPunct="1"/>
            <a:r>
              <a:rPr lang="en-US" sz="2400" smtClean="0"/>
              <a:t>Embarking on test automation without a systematic assessment can lead to inefficiencies which result in failed automation efforts</a:t>
            </a:r>
          </a:p>
          <a:p>
            <a:pPr eaLnBrk="1" hangingPunct="1"/>
            <a:r>
              <a:rPr lang="en-US" sz="2400" smtClean="0"/>
              <a:t>Assessing an organization’s current capabilities helps formulate effective automation test strategies</a:t>
            </a:r>
          </a:p>
          <a:p>
            <a:pPr eaLnBrk="1" hangingPunct="1"/>
            <a:r>
              <a:rPr lang="en-US" sz="2400" smtClean="0"/>
              <a:t>Understanding client’s awareness / previous experiences with test automation provides teams with valuable insights using which appropriate delivery models can be deduced</a:t>
            </a:r>
          </a:p>
          <a:p>
            <a:pPr eaLnBrk="1" hangingPunct="1"/>
            <a:r>
              <a:rPr lang="en-US" sz="2400" smtClean="0"/>
              <a:t>Identifying and setting up of means that measure success of test automation helps avoid expectation mismatch. Upfront automation assessment helps in defining those expectations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5275" y="146050"/>
            <a:ext cx="8562975" cy="533400"/>
          </a:xfrm>
        </p:spPr>
        <p:txBody>
          <a:bodyPr/>
          <a:lstStyle/>
          <a:p>
            <a:pPr eaLnBrk="1" hangingPunct="1"/>
            <a:r>
              <a:rPr lang="en-US" smtClean="0"/>
              <a:t>What To Assess?</a:t>
            </a:r>
          </a:p>
        </p:txBody>
      </p:sp>
      <p:sp>
        <p:nvSpPr>
          <p:cNvPr id="18435" name="Rectangle 3"/>
          <p:cNvSpPr>
            <a:spLocks noGrp="1" noChangeArrowheads="1"/>
          </p:cNvSpPr>
          <p:nvPr>
            <p:ph type="body" idx="1"/>
          </p:nvPr>
        </p:nvSpPr>
        <p:spPr>
          <a:xfrm>
            <a:off x="295275" y="1247775"/>
            <a:ext cx="8562975" cy="5172075"/>
          </a:xfrm>
        </p:spPr>
        <p:txBody>
          <a:bodyPr/>
          <a:lstStyle/>
          <a:p>
            <a:pPr eaLnBrk="1" hangingPunct="1"/>
            <a:r>
              <a:rPr lang="en-US" sz="2400" smtClean="0"/>
              <a:t>A typical automation assessment could cover different aspects of the client’s operational environment. This includes:</a:t>
            </a:r>
          </a:p>
          <a:p>
            <a:pPr lvl="1" eaLnBrk="1" hangingPunct="1">
              <a:buSzPct val="70000"/>
              <a:buFont typeface="Wingdings" pitchFamily="2" charset="2"/>
              <a:buChar char="q"/>
            </a:pPr>
            <a:r>
              <a:rPr lang="en-US" sz="2000" smtClean="0"/>
              <a:t>Tools</a:t>
            </a:r>
          </a:p>
          <a:p>
            <a:pPr lvl="2" eaLnBrk="1" hangingPunct="1">
              <a:buSzPct val="70000"/>
              <a:buFont typeface="Wingdings" pitchFamily="2" charset="2"/>
              <a:buChar char="q"/>
            </a:pPr>
            <a:r>
              <a:rPr lang="en-US" sz="1800" smtClean="0"/>
              <a:t>Customer preferences</a:t>
            </a:r>
          </a:p>
          <a:p>
            <a:pPr lvl="2" eaLnBrk="1" hangingPunct="1">
              <a:buSzPct val="70000"/>
              <a:buFont typeface="Wingdings" pitchFamily="2" charset="2"/>
              <a:buChar char="q"/>
            </a:pPr>
            <a:r>
              <a:rPr lang="en-US" sz="1800" smtClean="0"/>
              <a:t>Licenses</a:t>
            </a:r>
          </a:p>
          <a:p>
            <a:pPr lvl="1" eaLnBrk="1" hangingPunct="1">
              <a:buSzPct val="70000"/>
              <a:buFont typeface="Wingdings" pitchFamily="2" charset="2"/>
              <a:buChar char="q"/>
            </a:pPr>
            <a:r>
              <a:rPr lang="en-US" sz="2000" smtClean="0"/>
              <a:t>Test environment</a:t>
            </a:r>
          </a:p>
          <a:p>
            <a:pPr lvl="1" eaLnBrk="1" hangingPunct="1">
              <a:buSzPct val="70000"/>
              <a:buFont typeface="Wingdings" pitchFamily="2" charset="2"/>
              <a:buChar char="q"/>
            </a:pPr>
            <a:r>
              <a:rPr lang="en-US" sz="2000" smtClean="0"/>
              <a:t>Familiarity with test automation</a:t>
            </a:r>
          </a:p>
          <a:p>
            <a:pPr lvl="1" eaLnBrk="1" hangingPunct="1">
              <a:buSzPct val="70000"/>
              <a:buFont typeface="Wingdings" pitchFamily="2" charset="2"/>
              <a:buChar char="q"/>
            </a:pPr>
            <a:r>
              <a:rPr lang="en-US" sz="2000" smtClean="0"/>
              <a:t>Current automation capabilities</a:t>
            </a:r>
          </a:p>
          <a:p>
            <a:pPr lvl="1" eaLnBrk="1" hangingPunct="1">
              <a:buSzPct val="70000"/>
              <a:buFont typeface="Wingdings" pitchFamily="2" charset="2"/>
              <a:buChar char="q"/>
            </a:pPr>
            <a:r>
              <a:rPr lang="en-US" sz="2000" smtClean="0"/>
              <a:t>Expectations from automation and measures of success</a:t>
            </a:r>
          </a:p>
          <a:p>
            <a:pPr lvl="1" eaLnBrk="1" hangingPunct="1">
              <a:buSzPct val="70000"/>
              <a:buFont typeface="Wingdings" pitchFamily="2" charset="2"/>
              <a:buChar char="q"/>
            </a:pPr>
            <a:r>
              <a:rPr lang="en-US" sz="2000" smtClean="0"/>
              <a:t>Automation scope definition</a:t>
            </a:r>
          </a:p>
          <a:p>
            <a:pPr lvl="1" eaLnBrk="1" hangingPunct="1">
              <a:buSzPct val="70000"/>
              <a:buFont typeface="Wingdings" pitchFamily="2" charset="2"/>
              <a:buChar char="q"/>
            </a:pPr>
            <a:r>
              <a:rPr lang="en-US" sz="2000" smtClean="0"/>
              <a:t>Schedules and timelines</a:t>
            </a:r>
          </a:p>
          <a:p>
            <a:pPr lvl="1" eaLnBrk="1" hangingPunct="1">
              <a:buSzPct val="70000"/>
              <a:buFont typeface="Wingdings" pitchFamily="2" charset="2"/>
              <a:buChar char="q"/>
            </a:pPr>
            <a:r>
              <a:rPr lang="en-US" sz="2000" smtClean="0"/>
              <a:t>Readiness to automate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95275" y="165100"/>
            <a:ext cx="8562975" cy="533400"/>
          </a:xfrm>
        </p:spPr>
        <p:txBody>
          <a:bodyPr/>
          <a:lstStyle/>
          <a:p>
            <a:pPr eaLnBrk="1" hangingPunct="1"/>
            <a:r>
              <a:rPr lang="en-US" smtClean="0"/>
              <a:t>When And How To Assess?</a:t>
            </a:r>
          </a:p>
        </p:txBody>
      </p:sp>
      <p:sp>
        <p:nvSpPr>
          <p:cNvPr id="19459" name="Rectangle 3"/>
          <p:cNvSpPr>
            <a:spLocks noGrp="1" noChangeArrowheads="1"/>
          </p:cNvSpPr>
          <p:nvPr>
            <p:ph type="body" idx="1"/>
          </p:nvPr>
        </p:nvSpPr>
        <p:spPr>
          <a:xfrm>
            <a:off x="295275" y="1247775"/>
            <a:ext cx="8562975" cy="5437188"/>
          </a:xfrm>
        </p:spPr>
        <p:txBody>
          <a:bodyPr/>
          <a:lstStyle/>
          <a:p>
            <a:pPr eaLnBrk="1" hangingPunct="1"/>
            <a:r>
              <a:rPr lang="en-US" sz="2400" smtClean="0"/>
              <a:t>Automation assessment can be performed:</a:t>
            </a:r>
          </a:p>
          <a:p>
            <a:pPr lvl="1" eaLnBrk="1" hangingPunct="1">
              <a:buSzPct val="70000"/>
              <a:buFont typeface="Wingdings" pitchFamily="2" charset="2"/>
              <a:buChar char="q"/>
            </a:pPr>
            <a:r>
              <a:rPr lang="en-US" sz="2000" smtClean="0"/>
              <a:t>To sell our automation consultancy service offering</a:t>
            </a:r>
          </a:p>
          <a:p>
            <a:pPr lvl="1" eaLnBrk="1" hangingPunct="1">
              <a:buSzPct val="70000"/>
              <a:buFont typeface="Wingdings" pitchFamily="2" charset="2"/>
              <a:buChar char="q"/>
            </a:pPr>
            <a:r>
              <a:rPr lang="en-US" sz="2000" smtClean="0"/>
              <a:t>As part of pre-sales process for coming up with a RFP</a:t>
            </a:r>
          </a:p>
          <a:p>
            <a:pPr lvl="1" eaLnBrk="1" hangingPunct="1">
              <a:buSzPct val="70000"/>
              <a:buFont typeface="Wingdings" pitchFamily="2" charset="2"/>
              <a:buChar char="q"/>
            </a:pPr>
            <a:r>
              <a:rPr lang="en-US" sz="2000" smtClean="0"/>
              <a:t>As part of pre-inception or discovery phase to define a test strategy</a:t>
            </a:r>
          </a:p>
          <a:p>
            <a:pPr lvl="1" eaLnBrk="1" hangingPunct="1">
              <a:buSzPct val="70000"/>
              <a:buFont typeface="Wingdings" pitchFamily="2" charset="2"/>
              <a:buChar char="q"/>
            </a:pPr>
            <a:r>
              <a:rPr lang="en-US" sz="2000" smtClean="0"/>
              <a:t>Selective assessment focusing on specific aspects based on needs</a:t>
            </a:r>
          </a:p>
          <a:p>
            <a:pPr eaLnBrk="1" hangingPunct="1">
              <a:buSzPct val="70000"/>
              <a:buFont typeface="Wingdings" pitchFamily="2" charset="2"/>
              <a:buChar char="q"/>
            </a:pPr>
            <a:endParaRPr lang="en-US" sz="2400" smtClean="0"/>
          </a:p>
          <a:p>
            <a:pPr eaLnBrk="1" hangingPunct="1">
              <a:buSzTx/>
            </a:pPr>
            <a:r>
              <a:rPr lang="en-US" sz="2400" smtClean="0"/>
              <a:t> Assessment can be done by conducting:</a:t>
            </a:r>
          </a:p>
          <a:p>
            <a:pPr lvl="1" eaLnBrk="1" hangingPunct="1">
              <a:buSzPct val="70000"/>
              <a:buFont typeface="Wingdings" pitchFamily="2" charset="2"/>
              <a:buChar char="q"/>
            </a:pPr>
            <a:r>
              <a:rPr lang="en-US" sz="2000" smtClean="0"/>
              <a:t>Personal interviews and workshops</a:t>
            </a:r>
          </a:p>
          <a:p>
            <a:pPr lvl="1" eaLnBrk="1" hangingPunct="1">
              <a:buSzPct val="70000"/>
              <a:buFont typeface="Wingdings" pitchFamily="2" charset="2"/>
              <a:buChar char="q"/>
            </a:pPr>
            <a:r>
              <a:rPr lang="en-US" sz="2000" smtClean="0"/>
              <a:t>Applying a structured assessment questionnaire</a:t>
            </a:r>
          </a:p>
          <a:p>
            <a:pPr lvl="1" eaLnBrk="1" hangingPunct="1">
              <a:buSzPct val="70000"/>
              <a:buFontTx/>
              <a:buChar char="•"/>
            </a:pPr>
            <a:endParaRPr lang="en-US" sz="2000" smtClean="0"/>
          </a:p>
          <a:p>
            <a:pPr eaLnBrk="1" hangingPunct="1">
              <a:buSzPct val="70000"/>
              <a:buFont typeface="Wingdings" pitchFamily="2" charset="2"/>
              <a:buChar char="q"/>
            </a:pPr>
            <a:endParaRPr lang="en-US" sz="2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95275" y="146050"/>
            <a:ext cx="8562975" cy="533400"/>
          </a:xfrm>
        </p:spPr>
        <p:txBody>
          <a:bodyPr/>
          <a:lstStyle/>
          <a:p>
            <a:pPr eaLnBrk="1" hangingPunct="1"/>
            <a:r>
              <a:rPr lang="en-US" smtClean="0"/>
              <a:t>Assessment Summary</a:t>
            </a:r>
          </a:p>
        </p:txBody>
      </p:sp>
      <p:sp>
        <p:nvSpPr>
          <p:cNvPr id="20483" name="Rectangle 3"/>
          <p:cNvSpPr>
            <a:spLocks noGrp="1" noChangeArrowheads="1"/>
          </p:cNvSpPr>
          <p:nvPr>
            <p:ph type="body" idx="1"/>
          </p:nvPr>
        </p:nvSpPr>
        <p:spPr>
          <a:xfrm>
            <a:off x="295275" y="1247775"/>
            <a:ext cx="8562975" cy="549275"/>
          </a:xfrm>
        </p:spPr>
        <p:txBody>
          <a:bodyPr/>
          <a:lstStyle/>
          <a:p>
            <a:pPr eaLnBrk="1" hangingPunct="1"/>
            <a:r>
              <a:rPr lang="en-US" smtClean="0"/>
              <a:t>An effective automation assessment can provide answers to many questions such as:</a:t>
            </a:r>
          </a:p>
        </p:txBody>
      </p:sp>
      <p:pic>
        <p:nvPicPr>
          <p:cNvPr id="20484" name="Picture 4"/>
          <p:cNvPicPr>
            <a:picLocks noChangeAspect="1" noChangeArrowheads="1"/>
          </p:cNvPicPr>
          <p:nvPr/>
        </p:nvPicPr>
        <p:blipFill>
          <a:blip r:embed="rId3" cstate="print"/>
          <a:srcRect/>
          <a:stretch>
            <a:fillRect/>
          </a:stretch>
        </p:blipFill>
        <p:spPr bwMode="auto">
          <a:xfrm>
            <a:off x="800100" y="2166938"/>
            <a:ext cx="7667625" cy="369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295275" y="203200"/>
            <a:ext cx="8562975" cy="533400"/>
          </a:xfrm>
        </p:spPr>
        <p:txBody>
          <a:bodyPr/>
          <a:lstStyle/>
          <a:p>
            <a:pPr eaLnBrk="1" hangingPunct="1"/>
            <a:r>
              <a:rPr lang="en-US" smtClean="0"/>
              <a:t>Assessment Templates</a:t>
            </a:r>
          </a:p>
        </p:txBody>
      </p:sp>
      <p:sp>
        <p:nvSpPr>
          <p:cNvPr id="3077" name="Rectangle 3"/>
          <p:cNvSpPr>
            <a:spLocks noGrp="1" noChangeArrowheads="1"/>
          </p:cNvSpPr>
          <p:nvPr>
            <p:ph type="body" idx="1"/>
          </p:nvPr>
        </p:nvSpPr>
        <p:spPr>
          <a:xfrm>
            <a:off x="314325" y="1285875"/>
            <a:ext cx="4124325" cy="2743200"/>
          </a:xfrm>
        </p:spPr>
        <p:txBody>
          <a:bodyPr/>
          <a:lstStyle/>
          <a:p>
            <a:pPr eaLnBrk="1" hangingPunct="1"/>
            <a:r>
              <a:rPr lang="en-US" smtClean="0"/>
              <a:t>Test Automation Assessment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Test Automation Readiness Summary</a:t>
            </a:r>
          </a:p>
        </p:txBody>
      </p:sp>
      <p:graphicFrame>
        <p:nvGraphicFramePr>
          <p:cNvPr id="3074" name="Object 4"/>
          <p:cNvGraphicFramePr>
            <a:graphicFrameLocks noChangeAspect="1"/>
          </p:cNvGraphicFramePr>
          <p:nvPr/>
        </p:nvGraphicFramePr>
        <p:xfrm>
          <a:off x="3714750" y="1128713"/>
          <a:ext cx="1028700" cy="803275"/>
        </p:xfrm>
        <a:graphic>
          <a:graphicData uri="http://schemas.openxmlformats.org/presentationml/2006/ole">
            <p:oleObj spid="_x0000_s57346" name="Worksheet" showAsIcon="1" r:id="rId4" imgW="914400" imgH="714240" progId="Excel.Sheet.8">
              <p:embed/>
            </p:oleObj>
          </a:graphicData>
        </a:graphic>
      </p:graphicFrame>
      <p:sp>
        <p:nvSpPr>
          <p:cNvPr id="3078" name="Text Box 5"/>
          <p:cNvSpPr txBox="1">
            <a:spLocks noChangeArrowheads="1"/>
          </p:cNvSpPr>
          <p:nvPr/>
        </p:nvSpPr>
        <p:spPr bwMode="auto">
          <a:xfrm>
            <a:off x="1981200" y="6286500"/>
            <a:ext cx="5029200" cy="376238"/>
          </a:xfrm>
          <a:prstGeom prst="rect">
            <a:avLst/>
          </a:prstGeom>
          <a:noFill/>
          <a:ln w="9525" algn="ctr">
            <a:solidFill>
              <a:schemeClr val="bg2"/>
            </a:solidFill>
            <a:miter lim="800000"/>
            <a:headEnd/>
            <a:tailEnd/>
          </a:ln>
        </p:spPr>
        <p:txBody>
          <a:bodyPr>
            <a:spAutoFit/>
          </a:bodyPr>
          <a:lstStyle/>
          <a:p>
            <a:pPr>
              <a:spcBef>
                <a:spcPct val="50000"/>
              </a:spcBef>
            </a:pPr>
            <a:r>
              <a:rPr lang="en-US" sz="1800" i="0">
                <a:solidFill>
                  <a:schemeClr val="tx1"/>
                </a:solidFill>
              </a:rPr>
              <a:t>Templates with sample data. For illustration</a:t>
            </a:r>
          </a:p>
        </p:txBody>
      </p:sp>
      <p:pic>
        <p:nvPicPr>
          <p:cNvPr id="3079" name="Picture 6"/>
          <p:cNvPicPr>
            <a:picLocks noChangeAspect="1" noChangeArrowheads="1"/>
          </p:cNvPicPr>
          <p:nvPr/>
        </p:nvPicPr>
        <p:blipFill>
          <a:blip r:embed="rId5" cstate="print"/>
          <a:srcRect/>
          <a:stretch>
            <a:fillRect/>
          </a:stretch>
        </p:blipFill>
        <p:spPr bwMode="auto">
          <a:xfrm>
            <a:off x="381000" y="1905000"/>
            <a:ext cx="8553450" cy="1581150"/>
          </a:xfrm>
          <a:prstGeom prst="rect">
            <a:avLst/>
          </a:prstGeom>
          <a:noFill/>
          <a:ln w="9525">
            <a:noFill/>
            <a:miter lim="800000"/>
            <a:headEnd/>
            <a:tailEnd/>
          </a:ln>
        </p:spPr>
      </p:pic>
      <p:graphicFrame>
        <p:nvGraphicFramePr>
          <p:cNvPr id="3075" name="Object 7"/>
          <p:cNvGraphicFramePr>
            <a:graphicFrameLocks noChangeAspect="1"/>
          </p:cNvGraphicFramePr>
          <p:nvPr/>
        </p:nvGraphicFramePr>
        <p:xfrm>
          <a:off x="4533900" y="3757613"/>
          <a:ext cx="914400" cy="714375"/>
        </p:xfrm>
        <a:graphic>
          <a:graphicData uri="http://schemas.openxmlformats.org/presentationml/2006/ole">
            <p:oleObj spid="_x0000_s57347" name="Worksheet" showAsIcon="1" r:id="rId6" imgW="914400" imgH="714240" progId="Excel.Sheet.8">
              <p:embed/>
            </p:oleObj>
          </a:graphicData>
        </a:graphic>
      </p:graphicFrame>
      <p:pic>
        <p:nvPicPr>
          <p:cNvPr id="3080" name="Picture 8"/>
          <p:cNvPicPr>
            <a:picLocks noChangeAspect="1" noChangeArrowheads="1"/>
          </p:cNvPicPr>
          <p:nvPr/>
        </p:nvPicPr>
        <p:blipFill>
          <a:blip r:embed="rId7" cstate="print"/>
          <a:srcRect/>
          <a:stretch>
            <a:fillRect/>
          </a:stretch>
        </p:blipFill>
        <p:spPr bwMode="auto">
          <a:xfrm>
            <a:off x="515938" y="4233863"/>
            <a:ext cx="7999412" cy="191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gray">
          <a:xfrm>
            <a:off x="1136650" y="2647950"/>
            <a:ext cx="7253288" cy="762000"/>
          </a:xfrm>
          <a:prstGeom prst="rect">
            <a:avLst/>
          </a:prstGeom>
          <a:noFill/>
          <a:ln w="9525">
            <a:noFill/>
            <a:miter lim="800000"/>
            <a:headEnd/>
            <a:tailEnd/>
          </a:ln>
        </p:spPr>
        <p:txBody>
          <a:bodyPr lIns="0" tIns="0" rIns="0" bIns="0" anchor="b"/>
          <a:lstStyle/>
          <a:p>
            <a:pPr algn="l"/>
            <a:r>
              <a:rPr lang="en-US" sz="2800" b="1" i="0">
                <a:solidFill>
                  <a:schemeClr val="tx1"/>
                </a:solidFill>
              </a:rPr>
              <a:t>Essentials of test automation architecture</a:t>
            </a:r>
            <a:endParaRPr lang="en-US" sz="2400" b="1" i="0">
              <a:solidFill>
                <a:schemeClr val="tx1"/>
              </a:solidFill>
            </a:endParaRPr>
          </a:p>
        </p:txBody>
      </p:sp>
      <p:pic>
        <p:nvPicPr>
          <p:cNvPr id="21508" name="Picture 5" descr="banner1"/>
          <p:cNvPicPr>
            <a:picLocks noChangeAspect="1" noChangeArrowheads="1"/>
          </p:cNvPicPr>
          <p:nvPr/>
        </p:nvPicPr>
        <p:blipFill>
          <a:blip r:embed="rId3" cstate="print"/>
          <a:srcRect/>
          <a:stretch>
            <a:fillRect/>
          </a:stretch>
        </p:blipFill>
        <p:spPr bwMode="auto">
          <a:xfrm>
            <a:off x="0" y="0"/>
            <a:ext cx="9144000" cy="896938"/>
          </a:xfrm>
          <a:prstGeom prst="rect">
            <a:avLst/>
          </a:prstGeom>
          <a:noFill/>
          <a:ln w="9525">
            <a:noFill/>
            <a:miter lim="800000"/>
            <a:headEnd/>
            <a:tailEnd/>
          </a:ln>
        </p:spPr>
      </p:pic>
      <p:pic>
        <p:nvPicPr>
          <p:cNvPr id="21509" name="Picture 6" descr="line"/>
          <p:cNvPicPr>
            <a:picLocks noChangeAspect="1" noChangeArrowheads="1"/>
          </p:cNvPicPr>
          <p:nvPr/>
        </p:nvPicPr>
        <p:blipFill>
          <a:blip r:embed="rId4" cstate="print"/>
          <a:srcRect/>
          <a:stretch>
            <a:fillRect/>
          </a:stretch>
        </p:blipFill>
        <p:spPr bwMode="auto">
          <a:xfrm>
            <a:off x="0" y="900113"/>
            <a:ext cx="9144000" cy="139700"/>
          </a:xfrm>
          <a:prstGeom prst="rect">
            <a:avLst/>
          </a:prstGeom>
          <a:noFill/>
          <a:ln w="9525">
            <a:noFill/>
            <a:miter lim="800000"/>
            <a:headEnd/>
            <a:tailEnd/>
          </a:ln>
        </p:spPr>
      </p:pic>
      <p:sp>
        <p:nvSpPr>
          <p:cNvPr id="21510" name="Rectangle 7"/>
          <p:cNvSpPr>
            <a:spLocks noChangeArrowheads="1"/>
          </p:cNvSpPr>
          <p:nvPr/>
        </p:nvSpPr>
        <p:spPr bwMode="gray">
          <a:xfrm>
            <a:off x="1857375" y="3508375"/>
            <a:ext cx="6184900" cy="768350"/>
          </a:xfrm>
          <a:prstGeom prst="rect">
            <a:avLst/>
          </a:prstGeom>
          <a:noFill/>
          <a:ln w="9525">
            <a:noFill/>
            <a:miter lim="800000"/>
            <a:headEnd/>
            <a:tailEnd/>
          </a:ln>
        </p:spPr>
        <p:txBody>
          <a:bodyPr lIns="0" tIns="0" rIns="0" bIns="0">
            <a:spAutoFit/>
          </a:bodyPr>
          <a:lstStyle/>
          <a:p>
            <a:pPr marL="276225" indent="-276225" algn="l">
              <a:spcBef>
                <a:spcPct val="80000"/>
              </a:spcBef>
              <a:buClr>
                <a:srgbClr val="FA9819"/>
              </a:buClr>
              <a:buSzPct val="120000"/>
              <a:buFontTx/>
              <a:buChar char="•"/>
            </a:pPr>
            <a:r>
              <a:rPr lang="en-US" sz="1800" i="0">
                <a:solidFill>
                  <a:srgbClr val="000000"/>
                </a:solidFill>
              </a:rPr>
              <a:t>Need for test automation architecture</a:t>
            </a:r>
          </a:p>
          <a:p>
            <a:pPr marL="276225" indent="-276225" algn="l">
              <a:spcBef>
                <a:spcPct val="80000"/>
              </a:spcBef>
              <a:buClr>
                <a:srgbClr val="FA9819"/>
              </a:buClr>
              <a:buSzPct val="120000"/>
              <a:buFontTx/>
              <a:buChar char="•"/>
            </a:pPr>
            <a:r>
              <a:rPr lang="en-US" sz="1800" i="0">
                <a:solidFill>
                  <a:srgbClr val="000000"/>
                </a:solidFill>
              </a:rPr>
              <a:t>Key components of test automation architecture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Overview</a:t>
            </a:r>
          </a:p>
        </p:txBody>
      </p:sp>
      <p:sp>
        <p:nvSpPr>
          <p:cNvPr id="22531" name="Rectangle 3"/>
          <p:cNvSpPr>
            <a:spLocks noGrp="1" noChangeArrowheads="1"/>
          </p:cNvSpPr>
          <p:nvPr>
            <p:ph type="body" idx="1"/>
          </p:nvPr>
        </p:nvSpPr>
        <p:spPr>
          <a:xfrm>
            <a:off x="295275" y="1247775"/>
            <a:ext cx="8562975" cy="2139950"/>
          </a:xfrm>
        </p:spPr>
        <p:txBody>
          <a:bodyPr/>
          <a:lstStyle/>
          <a:p>
            <a:pPr eaLnBrk="1" hangingPunct="1"/>
            <a:r>
              <a:rPr lang="en-US" smtClean="0"/>
              <a:t>Objective of this session</a:t>
            </a:r>
          </a:p>
          <a:p>
            <a:pPr lvl="1" eaLnBrk="1" hangingPunct="1"/>
            <a:r>
              <a:rPr lang="en-US" smtClean="0"/>
              <a:t>Provide insights in the fundamentals of automation architecture</a:t>
            </a:r>
          </a:p>
          <a:p>
            <a:pPr lvl="1" eaLnBrk="1" hangingPunct="1"/>
            <a:endParaRPr lang="en-US" smtClean="0"/>
          </a:p>
          <a:p>
            <a:pPr lvl="1" eaLnBrk="1" hangingPunct="1"/>
            <a:endParaRPr lang="en-US" smtClean="0"/>
          </a:p>
          <a:p>
            <a:pPr eaLnBrk="1" hangingPunct="1"/>
            <a:r>
              <a:rPr lang="en-US" smtClean="0"/>
              <a:t>Duration</a:t>
            </a:r>
          </a:p>
          <a:p>
            <a:pPr lvl="1" eaLnBrk="1" hangingPunct="1"/>
            <a:r>
              <a:rPr lang="en-US" smtClean="0"/>
              <a:t>1 hour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p>
            <a:pPr eaLnBrk="1" hangingPunct="1"/>
            <a:r>
              <a:rPr lang="en-GB" smtClean="0"/>
              <a:t>Contents</a:t>
            </a:r>
          </a:p>
        </p:txBody>
      </p:sp>
      <p:sp>
        <p:nvSpPr>
          <p:cNvPr id="8195" name="Rectangle 9"/>
          <p:cNvSpPr>
            <a:spLocks noGrp="1" noChangeArrowheads="1"/>
          </p:cNvSpPr>
          <p:nvPr>
            <p:ph type="body" idx="1"/>
          </p:nvPr>
        </p:nvSpPr>
        <p:spPr>
          <a:xfrm>
            <a:off x="123825" y="1179513"/>
            <a:ext cx="9020175" cy="4422775"/>
          </a:xfrm>
        </p:spPr>
        <p:txBody>
          <a:bodyPr/>
          <a:lstStyle/>
          <a:p>
            <a:pPr eaLnBrk="1" hangingPunct="1">
              <a:tabLst>
                <a:tab pos="7534275" algn="r"/>
              </a:tabLst>
            </a:pPr>
            <a:r>
              <a:rPr lang="en-US" sz="2000" smtClean="0"/>
              <a:t>Test automation 	                                                           (30 minutes)</a:t>
            </a:r>
          </a:p>
          <a:p>
            <a:pPr lvl="1" eaLnBrk="1" hangingPunct="1">
              <a:tabLst>
                <a:tab pos="7534275" algn="r"/>
              </a:tabLst>
            </a:pPr>
            <a:r>
              <a:rPr lang="en-US" sz="1800" smtClean="0"/>
              <a:t>Automation philosophy</a:t>
            </a:r>
          </a:p>
          <a:p>
            <a:pPr lvl="1" eaLnBrk="1" hangingPunct="1">
              <a:tabLst>
                <a:tab pos="7534275" algn="r"/>
              </a:tabLst>
            </a:pPr>
            <a:r>
              <a:rPr lang="en-US" sz="1800" smtClean="0"/>
              <a:t>What to automate and what not </a:t>
            </a:r>
          </a:p>
          <a:p>
            <a:pPr eaLnBrk="1" hangingPunct="1">
              <a:tabLst>
                <a:tab pos="7534275" algn="r"/>
              </a:tabLst>
            </a:pPr>
            <a:r>
              <a:rPr lang="en-US" sz="2000" smtClean="0"/>
              <a:t>Commonly used financial terms in test automation 	        (1 hour)</a:t>
            </a:r>
          </a:p>
          <a:p>
            <a:pPr lvl="1" eaLnBrk="1" hangingPunct="1">
              <a:tabLst>
                <a:tab pos="7534275" algn="r"/>
              </a:tabLst>
            </a:pPr>
            <a:r>
              <a:rPr lang="en-US" sz="1800" smtClean="0"/>
              <a:t>ROI, Payback period, Break-even point, Fixed cost and Variable cost</a:t>
            </a:r>
          </a:p>
          <a:p>
            <a:pPr eaLnBrk="1" hangingPunct="1">
              <a:tabLst>
                <a:tab pos="7534275" algn="r"/>
              </a:tabLst>
            </a:pPr>
            <a:r>
              <a:rPr lang="en-US" sz="2000" smtClean="0"/>
              <a:t>Virtusa’s test automation assessment framework 	(1hour)</a:t>
            </a:r>
          </a:p>
          <a:p>
            <a:pPr lvl="1" eaLnBrk="1" hangingPunct="1">
              <a:tabLst>
                <a:tab pos="7534275" algn="r"/>
              </a:tabLst>
            </a:pPr>
            <a:r>
              <a:rPr lang="en-US" sz="1800" smtClean="0"/>
              <a:t>Automation needs assessment</a:t>
            </a:r>
          </a:p>
          <a:p>
            <a:pPr lvl="1" eaLnBrk="1" hangingPunct="1">
              <a:tabLst>
                <a:tab pos="7534275" algn="r"/>
              </a:tabLst>
            </a:pPr>
            <a:r>
              <a:rPr lang="en-US" sz="1800" smtClean="0"/>
              <a:t>Automation readiness assessment</a:t>
            </a:r>
          </a:p>
          <a:p>
            <a:pPr eaLnBrk="1" hangingPunct="1">
              <a:tabLst>
                <a:tab pos="7534275" algn="r"/>
              </a:tabLst>
            </a:pPr>
            <a:r>
              <a:rPr lang="en-US" sz="2000" smtClean="0"/>
              <a:t>Essentials of test automation architecture  	(1hour)</a:t>
            </a:r>
          </a:p>
          <a:p>
            <a:pPr eaLnBrk="1" hangingPunct="1">
              <a:tabLst>
                <a:tab pos="7534275" algn="r"/>
              </a:tabLst>
            </a:pPr>
            <a:r>
              <a:rPr lang="en-US" sz="2000" smtClean="0"/>
              <a:t>Virtusa test automation framework (VTAF 2.0) 	(1hour)</a:t>
            </a:r>
            <a:endParaRPr lang="en-US" sz="1600" b="1"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000" dirty="0" smtClean="0"/>
              <a:t>Key challenges for  test automation are maintainability and reliability</a:t>
            </a:r>
          </a:p>
        </p:txBody>
      </p:sp>
      <p:sp>
        <p:nvSpPr>
          <p:cNvPr id="23555" name="Rectangle 3"/>
          <p:cNvSpPr>
            <a:spLocks noChangeArrowheads="1"/>
          </p:cNvSpPr>
          <p:nvPr/>
        </p:nvSpPr>
        <p:spPr bwMode="auto">
          <a:xfrm>
            <a:off x="665163" y="5705475"/>
            <a:ext cx="7777162" cy="533400"/>
          </a:xfrm>
          <a:prstGeom prst="rect">
            <a:avLst/>
          </a:prstGeom>
          <a:solidFill>
            <a:schemeClr val="accent2"/>
          </a:solidFill>
          <a:ln w="12700">
            <a:noFill/>
            <a:miter lim="800000"/>
            <a:headEnd/>
            <a:tailEnd/>
          </a:ln>
        </p:spPr>
        <p:txBody>
          <a:bodyPr lIns="136525" tIns="54000" rIns="136525" bIns="54000" anchor="ctr" anchorCtr="1"/>
          <a:lstStyle/>
          <a:p>
            <a:pPr algn="l" eaLnBrk="0" hangingPunct="0"/>
            <a:r>
              <a:rPr lang="en-GB" i="0">
                <a:solidFill>
                  <a:schemeClr val="tx1"/>
                </a:solidFill>
              </a:rPr>
              <a:t>Test Automation become a liability if maintainability and reliability are not considered</a:t>
            </a:r>
          </a:p>
        </p:txBody>
      </p:sp>
      <p:sp>
        <p:nvSpPr>
          <p:cNvPr id="23556" name="Text Box 4"/>
          <p:cNvSpPr txBox="1">
            <a:spLocks noChangeArrowheads="1"/>
          </p:cNvSpPr>
          <p:nvPr/>
        </p:nvSpPr>
        <p:spPr bwMode="auto">
          <a:xfrm>
            <a:off x="304800" y="66675"/>
            <a:ext cx="2520950" cy="304800"/>
          </a:xfrm>
          <a:prstGeom prst="rect">
            <a:avLst/>
          </a:prstGeom>
          <a:noFill/>
          <a:ln w="9525" algn="ctr">
            <a:noFill/>
            <a:miter lim="800000"/>
            <a:headEnd/>
            <a:tailEnd/>
          </a:ln>
        </p:spPr>
        <p:txBody>
          <a:bodyPr wrap="none" lIns="0" tIns="0" rIns="0" bIns="0">
            <a:spAutoFit/>
          </a:bodyPr>
          <a:lstStyle/>
          <a:p>
            <a:pPr algn="l"/>
            <a:r>
              <a:rPr lang="en-US" sz="1000" b="1" i="0">
                <a:solidFill>
                  <a:srgbClr val="FA9819"/>
                </a:solidFill>
              </a:rPr>
              <a:t>BUSINESS DRIVERS FOR TEST AUTOMATION</a:t>
            </a:r>
            <a:br>
              <a:rPr lang="en-US" sz="1000" b="1" i="0">
                <a:solidFill>
                  <a:srgbClr val="FA9819"/>
                </a:solidFill>
              </a:rPr>
            </a:br>
            <a:endParaRPr lang="en-US" sz="1000" b="1" i="0">
              <a:solidFill>
                <a:srgbClr val="FA9819"/>
              </a:solidFill>
            </a:endParaRPr>
          </a:p>
        </p:txBody>
      </p:sp>
      <p:sp>
        <p:nvSpPr>
          <p:cNvPr id="23557" name="Rectangle 5"/>
          <p:cNvSpPr>
            <a:spLocks noGrp="1" noChangeArrowheads="1"/>
          </p:cNvSpPr>
          <p:nvPr>
            <p:ph type="body" idx="1"/>
          </p:nvPr>
        </p:nvSpPr>
        <p:spPr>
          <a:xfrm>
            <a:off x="271463" y="1173163"/>
            <a:ext cx="8534400" cy="3979862"/>
          </a:xfrm>
          <a:noFill/>
        </p:spPr>
        <p:txBody>
          <a:bodyPr/>
          <a:lstStyle/>
          <a:p>
            <a:pPr eaLnBrk="1" hangingPunct="1"/>
            <a:r>
              <a:rPr lang="en-US" smtClean="0"/>
              <a:t>These challenges demand that a software engineering approach be taken to address them</a:t>
            </a:r>
          </a:p>
          <a:p>
            <a:pPr lvl="2" eaLnBrk="1" hangingPunct="1"/>
            <a:r>
              <a:rPr lang="en-US" sz="1600" smtClean="0"/>
              <a:t>Same rigor and standards</a:t>
            </a:r>
          </a:p>
          <a:p>
            <a:pPr lvl="2" eaLnBrk="1" hangingPunct="1"/>
            <a:r>
              <a:rPr lang="en-US" sz="1600" smtClean="0"/>
              <a:t>Same application development philosophy</a:t>
            </a:r>
          </a:p>
          <a:p>
            <a:pPr eaLnBrk="1" hangingPunct="1"/>
            <a:r>
              <a:rPr lang="en-US" smtClean="0"/>
              <a:t>Good test automation results in businesses realize</a:t>
            </a:r>
          </a:p>
          <a:p>
            <a:pPr lvl="2" eaLnBrk="1" hangingPunct="1"/>
            <a:r>
              <a:rPr lang="en-US" sz="1600" smtClean="0"/>
              <a:t>Reduced test execution time</a:t>
            </a:r>
          </a:p>
          <a:p>
            <a:pPr lvl="2" eaLnBrk="1" hangingPunct="1"/>
            <a:r>
              <a:rPr lang="en-US" sz="1600" smtClean="0"/>
              <a:t>Reduced cost of test execution</a:t>
            </a:r>
          </a:p>
          <a:p>
            <a:pPr lvl="2" eaLnBrk="1" hangingPunct="1"/>
            <a:r>
              <a:rPr lang="en-US" sz="1600" smtClean="0"/>
              <a:t>Increase in ROI</a:t>
            </a:r>
          </a:p>
          <a:p>
            <a:pPr lvl="2" eaLnBrk="1" hangingPunct="1"/>
            <a:r>
              <a:rPr lang="en-US" sz="1600" smtClean="0"/>
              <a:t>Increased reusability of test assets across organization</a:t>
            </a:r>
          </a:p>
          <a:p>
            <a:pPr lvl="2" eaLnBrk="1" hangingPunct="1"/>
            <a:r>
              <a:rPr lang="en-US" sz="1600" smtClean="0"/>
              <a:t>Ensures scalability and minimization of rework</a:t>
            </a:r>
          </a:p>
          <a:p>
            <a:pPr lvl="2" eaLnBrk="1" hangingPunct="1"/>
            <a:r>
              <a:rPr lang="en-US" sz="1600" smtClean="0"/>
              <a:t>Consistent and repeatable test execution </a:t>
            </a:r>
          </a:p>
          <a:p>
            <a:pPr lvl="2" eaLnBrk="1" hangingPunct="1"/>
            <a:r>
              <a:rPr lang="en-US" sz="1600" smtClean="0"/>
              <a:t>Improved utilization of resources (people and machines)</a:t>
            </a:r>
          </a:p>
          <a:p>
            <a:pPr lvl="2" eaLnBrk="1" hangingPunct="1"/>
            <a:r>
              <a:rPr lang="en-US" sz="1600" smtClean="0"/>
              <a:t>Frees up test engineers time and helps them explore corner test conditions</a:t>
            </a: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95275" y="203772"/>
            <a:ext cx="8562975" cy="533400"/>
          </a:xfrm>
          <a:noFill/>
        </p:spPr>
        <p:txBody>
          <a:bodyPr/>
          <a:lstStyle/>
          <a:p>
            <a:pPr eaLnBrk="1" hangingPunct="1"/>
            <a:r>
              <a:rPr lang="en-US" sz="2000" dirty="0" smtClean="0"/>
              <a:t>Traditional approach relies on Record and Playback approach towards test automation</a:t>
            </a:r>
          </a:p>
        </p:txBody>
      </p:sp>
      <p:sp>
        <p:nvSpPr>
          <p:cNvPr id="24579" name="Text Box 3"/>
          <p:cNvSpPr txBox="1">
            <a:spLocks noChangeArrowheads="1"/>
          </p:cNvSpPr>
          <p:nvPr/>
        </p:nvSpPr>
        <p:spPr bwMode="auto">
          <a:xfrm>
            <a:off x="304800" y="66675"/>
            <a:ext cx="3571875" cy="152400"/>
          </a:xfrm>
          <a:prstGeom prst="rect">
            <a:avLst/>
          </a:prstGeom>
          <a:noFill/>
          <a:ln w="9525" algn="ctr">
            <a:noFill/>
            <a:miter lim="800000"/>
            <a:headEnd/>
            <a:tailEnd/>
          </a:ln>
        </p:spPr>
        <p:txBody>
          <a:bodyPr wrap="none" lIns="0" tIns="0" rIns="0" bIns="0">
            <a:spAutoFit/>
          </a:bodyPr>
          <a:lstStyle/>
          <a:p>
            <a:pPr algn="l"/>
            <a:r>
              <a:rPr lang="en-US" sz="1000" b="1" i="0" dirty="0" smtClean="0">
                <a:solidFill>
                  <a:srgbClr val="FA9819"/>
                </a:solidFill>
              </a:rPr>
              <a:t>TEST AUTOMATION – TRADITIONAL APPROACH - DRAWBACKS</a:t>
            </a:r>
            <a:endParaRPr lang="en-US" sz="1000" b="1" i="0" dirty="0">
              <a:solidFill>
                <a:srgbClr val="FA9819"/>
              </a:solidFill>
            </a:endParaRPr>
          </a:p>
        </p:txBody>
      </p:sp>
      <p:sp>
        <p:nvSpPr>
          <p:cNvPr id="24580" name="Rectangle 4"/>
          <p:cNvSpPr>
            <a:spLocks noChangeArrowheads="1"/>
          </p:cNvSpPr>
          <p:nvPr/>
        </p:nvSpPr>
        <p:spPr bwMode="auto">
          <a:xfrm>
            <a:off x="4297363" y="2257425"/>
            <a:ext cx="4273550" cy="1862138"/>
          </a:xfrm>
          <a:prstGeom prst="rect">
            <a:avLst/>
          </a:prstGeom>
          <a:solidFill>
            <a:schemeClr val="folHlink">
              <a:alpha val="27058"/>
            </a:schemeClr>
          </a:solidFill>
          <a:ln w="9525" algn="ctr">
            <a:solidFill>
              <a:srgbClr val="339966"/>
            </a:solidFill>
            <a:miter lim="800000"/>
            <a:headEnd/>
            <a:tailEnd/>
          </a:ln>
        </p:spPr>
        <p:txBody>
          <a:bodyPr anchor="ctr"/>
          <a:lstStyle/>
          <a:p>
            <a:pPr algn="l">
              <a:lnSpc>
                <a:spcPct val="90000"/>
              </a:lnSpc>
              <a:spcBef>
                <a:spcPct val="20000"/>
              </a:spcBef>
              <a:buClr>
                <a:srgbClr val="FF9900"/>
              </a:buClr>
              <a:buSzPct val="150000"/>
            </a:pPr>
            <a:r>
              <a:rPr lang="en-US" sz="1800" b="1" i="0">
                <a:solidFill>
                  <a:schemeClr val="tx1"/>
                </a:solidFill>
              </a:rPr>
              <a:t>Automation Approach</a:t>
            </a:r>
          </a:p>
          <a:p>
            <a:pPr algn="l">
              <a:lnSpc>
                <a:spcPct val="90000"/>
              </a:lnSpc>
              <a:spcBef>
                <a:spcPct val="20000"/>
              </a:spcBef>
              <a:buClr>
                <a:srgbClr val="FF9900"/>
              </a:buClr>
              <a:buSzPct val="150000"/>
              <a:buFontTx/>
              <a:buChar char="•"/>
            </a:pPr>
            <a:r>
              <a:rPr lang="en-US" i="0">
                <a:solidFill>
                  <a:srgbClr val="000000"/>
                </a:solidFill>
              </a:rPr>
              <a:t>  </a:t>
            </a:r>
            <a:r>
              <a:rPr lang="en-US" sz="1600" i="0">
                <a:solidFill>
                  <a:srgbClr val="000000"/>
                </a:solidFill>
              </a:rPr>
              <a:t>Predominantly Record and Playback</a:t>
            </a:r>
          </a:p>
          <a:p>
            <a:pPr algn="l">
              <a:lnSpc>
                <a:spcPct val="90000"/>
              </a:lnSpc>
              <a:spcBef>
                <a:spcPct val="20000"/>
              </a:spcBef>
              <a:buClr>
                <a:srgbClr val="FF9900"/>
              </a:buClr>
              <a:buSzPct val="150000"/>
              <a:buFontTx/>
              <a:buChar char="•"/>
            </a:pPr>
            <a:r>
              <a:rPr lang="en-US" sz="1600" i="0">
                <a:solidFill>
                  <a:srgbClr val="000000"/>
                </a:solidFill>
              </a:rPr>
              <a:t>  Minimum scripting</a:t>
            </a:r>
          </a:p>
          <a:p>
            <a:pPr algn="l">
              <a:lnSpc>
                <a:spcPct val="90000"/>
              </a:lnSpc>
              <a:spcBef>
                <a:spcPct val="20000"/>
              </a:spcBef>
              <a:buClr>
                <a:srgbClr val="FF9900"/>
              </a:buClr>
              <a:buSzPct val="150000"/>
              <a:buFontTx/>
              <a:buChar char="•"/>
            </a:pPr>
            <a:r>
              <a:rPr lang="en-US" sz="1600" i="0">
                <a:solidFill>
                  <a:srgbClr val="000000"/>
                </a:solidFill>
              </a:rPr>
              <a:t>  Develop from scratch approach</a:t>
            </a:r>
          </a:p>
          <a:p>
            <a:pPr algn="l">
              <a:lnSpc>
                <a:spcPct val="90000"/>
              </a:lnSpc>
              <a:spcBef>
                <a:spcPct val="20000"/>
              </a:spcBef>
              <a:buClr>
                <a:srgbClr val="FF9900"/>
              </a:buClr>
              <a:buSzPct val="150000"/>
              <a:buFontTx/>
              <a:buChar char="•"/>
            </a:pPr>
            <a:r>
              <a:rPr lang="en-US" sz="1600" i="0">
                <a:solidFill>
                  <a:srgbClr val="000000"/>
                </a:solidFill>
              </a:rPr>
              <a:t>  Regular maintenance</a:t>
            </a:r>
          </a:p>
          <a:p>
            <a:pPr algn="l">
              <a:lnSpc>
                <a:spcPct val="90000"/>
              </a:lnSpc>
              <a:spcBef>
                <a:spcPct val="20000"/>
              </a:spcBef>
              <a:buClr>
                <a:srgbClr val="FF9900"/>
              </a:buClr>
              <a:buSzPct val="150000"/>
              <a:buFontTx/>
              <a:buChar char="•"/>
            </a:pPr>
            <a:r>
              <a:rPr lang="en-US" sz="1600" i="0">
                <a:solidFill>
                  <a:srgbClr val="000000"/>
                </a:solidFill>
              </a:rPr>
              <a:t>  Disposable test scripts</a:t>
            </a:r>
            <a:r>
              <a:rPr lang="en-US" i="0">
                <a:solidFill>
                  <a:srgbClr val="000000"/>
                </a:solidFill>
              </a:rPr>
              <a:t> </a:t>
            </a:r>
          </a:p>
          <a:p>
            <a:pPr algn="l">
              <a:lnSpc>
                <a:spcPct val="90000"/>
              </a:lnSpc>
              <a:spcBef>
                <a:spcPct val="20000"/>
              </a:spcBef>
              <a:buClr>
                <a:srgbClr val="FF9900"/>
              </a:buClr>
              <a:buSzPct val="150000"/>
              <a:buFontTx/>
              <a:buChar char="•"/>
            </a:pPr>
            <a:r>
              <a:rPr lang="en-US" sz="1600" i="0">
                <a:solidFill>
                  <a:srgbClr val="000000"/>
                </a:solidFill>
              </a:rPr>
              <a:t>  People dependent</a:t>
            </a:r>
          </a:p>
        </p:txBody>
      </p:sp>
      <p:sp>
        <p:nvSpPr>
          <p:cNvPr id="24581" name="Rectangle 5"/>
          <p:cNvSpPr>
            <a:spLocks noChangeArrowheads="1"/>
          </p:cNvSpPr>
          <p:nvPr/>
        </p:nvSpPr>
        <p:spPr bwMode="auto">
          <a:xfrm>
            <a:off x="503238" y="2381250"/>
            <a:ext cx="3335337" cy="1601788"/>
          </a:xfrm>
          <a:prstGeom prst="rect">
            <a:avLst/>
          </a:prstGeom>
          <a:solidFill>
            <a:schemeClr val="folHlink">
              <a:alpha val="27058"/>
            </a:schemeClr>
          </a:solidFill>
          <a:ln w="9525" algn="ctr">
            <a:solidFill>
              <a:srgbClr val="339966"/>
            </a:solidFill>
            <a:miter lim="800000"/>
            <a:headEnd/>
            <a:tailEnd/>
          </a:ln>
        </p:spPr>
        <p:txBody>
          <a:bodyPr anchor="ctr"/>
          <a:lstStyle/>
          <a:p>
            <a:pPr algn="l">
              <a:lnSpc>
                <a:spcPct val="90000"/>
              </a:lnSpc>
              <a:spcBef>
                <a:spcPct val="20000"/>
              </a:spcBef>
              <a:buClr>
                <a:srgbClr val="FF9900"/>
              </a:buClr>
              <a:buSzPct val="150000"/>
            </a:pPr>
            <a:r>
              <a:rPr lang="en-US" sz="1800" b="1" i="0">
                <a:solidFill>
                  <a:schemeClr val="tx1"/>
                </a:solidFill>
              </a:rPr>
              <a:t>Adhoc Project Inception</a:t>
            </a:r>
            <a:endParaRPr lang="en-US" sz="1800" i="0">
              <a:solidFill>
                <a:srgbClr val="000000"/>
              </a:solidFill>
            </a:endParaRPr>
          </a:p>
          <a:p>
            <a:pPr algn="l">
              <a:lnSpc>
                <a:spcPct val="90000"/>
              </a:lnSpc>
              <a:spcBef>
                <a:spcPct val="20000"/>
              </a:spcBef>
              <a:buClr>
                <a:srgbClr val="FF9900"/>
              </a:buClr>
              <a:buSzPct val="155000"/>
              <a:buFontTx/>
              <a:buChar char="•"/>
            </a:pPr>
            <a:r>
              <a:rPr lang="en-US" i="0">
                <a:solidFill>
                  <a:srgbClr val="000000"/>
                </a:solidFill>
              </a:rPr>
              <a:t>  </a:t>
            </a:r>
            <a:r>
              <a:rPr lang="en-US" sz="1600" i="0">
                <a:solidFill>
                  <a:srgbClr val="000000"/>
                </a:solidFill>
              </a:rPr>
              <a:t>Gather requirements</a:t>
            </a:r>
          </a:p>
          <a:p>
            <a:pPr algn="l">
              <a:lnSpc>
                <a:spcPct val="90000"/>
              </a:lnSpc>
              <a:spcBef>
                <a:spcPct val="20000"/>
              </a:spcBef>
              <a:buClr>
                <a:srgbClr val="FF9900"/>
              </a:buClr>
              <a:buSzPct val="150000"/>
              <a:buFontTx/>
              <a:buChar char="•"/>
            </a:pPr>
            <a:r>
              <a:rPr lang="en-US" sz="1600" i="0">
                <a:solidFill>
                  <a:srgbClr val="000000"/>
                </a:solidFill>
              </a:rPr>
              <a:t>  Decide on automation tool</a:t>
            </a:r>
          </a:p>
          <a:p>
            <a:pPr algn="l">
              <a:lnSpc>
                <a:spcPct val="90000"/>
              </a:lnSpc>
              <a:spcBef>
                <a:spcPct val="20000"/>
              </a:spcBef>
              <a:buClr>
                <a:srgbClr val="FF9900"/>
              </a:buClr>
              <a:buSzPct val="150000"/>
              <a:buFontTx/>
              <a:buChar char="•"/>
            </a:pPr>
            <a:r>
              <a:rPr lang="en-US" sz="1600" i="0">
                <a:solidFill>
                  <a:srgbClr val="000000"/>
                </a:solidFill>
              </a:rPr>
              <a:t>  Identify team &amp; train</a:t>
            </a:r>
          </a:p>
          <a:p>
            <a:pPr algn="l">
              <a:lnSpc>
                <a:spcPct val="90000"/>
              </a:lnSpc>
              <a:spcBef>
                <a:spcPct val="20000"/>
              </a:spcBef>
              <a:buClr>
                <a:srgbClr val="FF9900"/>
              </a:buClr>
              <a:buSzPct val="150000"/>
              <a:buFontTx/>
              <a:buChar char="•"/>
            </a:pPr>
            <a:r>
              <a:rPr lang="en-US" sz="1600" i="0">
                <a:solidFill>
                  <a:srgbClr val="000000"/>
                </a:solidFill>
              </a:rPr>
              <a:t>  Minimum planning</a:t>
            </a:r>
          </a:p>
          <a:p>
            <a:pPr algn="l">
              <a:lnSpc>
                <a:spcPct val="90000"/>
              </a:lnSpc>
              <a:spcBef>
                <a:spcPct val="20000"/>
              </a:spcBef>
              <a:buClr>
                <a:srgbClr val="FF9900"/>
              </a:buClr>
              <a:buSzPct val="150000"/>
              <a:buFontTx/>
              <a:buChar char="•"/>
            </a:pPr>
            <a:r>
              <a:rPr lang="en-US" sz="1600" i="0">
                <a:solidFill>
                  <a:srgbClr val="000000"/>
                </a:solidFill>
              </a:rPr>
              <a:t>  No defined quality criteria</a:t>
            </a:r>
          </a:p>
        </p:txBody>
      </p:sp>
      <p:sp>
        <p:nvSpPr>
          <p:cNvPr id="24582" name="Rectangle 6"/>
          <p:cNvSpPr>
            <a:spLocks noChangeArrowheads="1"/>
          </p:cNvSpPr>
          <p:nvPr/>
        </p:nvSpPr>
        <p:spPr bwMode="auto">
          <a:xfrm>
            <a:off x="785813" y="5334000"/>
            <a:ext cx="7569200" cy="533400"/>
          </a:xfrm>
          <a:prstGeom prst="rect">
            <a:avLst/>
          </a:prstGeom>
          <a:solidFill>
            <a:schemeClr val="accent2"/>
          </a:solidFill>
          <a:ln w="12700">
            <a:solidFill>
              <a:srgbClr val="01015B"/>
            </a:solidFill>
            <a:miter lim="800000"/>
            <a:headEnd/>
            <a:tailEnd/>
          </a:ln>
        </p:spPr>
        <p:txBody>
          <a:bodyPr lIns="136525" tIns="54000" rIns="136525" bIns="54000" anchor="ctr" anchorCtr="1"/>
          <a:lstStyle/>
          <a:p>
            <a:pPr>
              <a:lnSpc>
                <a:spcPct val="90000"/>
              </a:lnSpc>
              <a:spcBef>
                <a:spcPct val="50000"/>
              </a:spcBef>
              <a:buClr>
                <a:srgbClr val="FF9900"/>
              </a:buClr>
              <a:buSzPct val="150000"/>
            </a:pPr>
            <a:r>
              <a:rPr lang="en-US" i="0">
                <a:solidFill>
                  <a:srgbClr val="000000"/>
                </a:solidFill>
              </a:rPr>
              <a:t>Limitations in traditional automation approach make test automation time consuming and expensive affair</a:t>
            </a:r>
            <a:endParaRPr lang="en-GB">
              <a:solidFill>
                <a:schemeClr val="tx1"/>
              </a:solidFill>
            </a:endParaRPr>
          </a:p>
        </p:txBody>
      </p:sp>
      <p:sp>
        <p:nvSpPr>
          <p:cNvPr id="24583" name="Line 7"/>
          <p:cNvSpPr>
            <a:spLocks noChangeShapeType="1"/>
          </p:cNvSpPr>
          <p:nvPr/>
        </p:nvSpPr>
        <p:spPr bwMode="auto">
          <a:xfrm>
            <a:off x="3854450" y="3179763"/>
            <a:ext cx="422275" cy="0"/>
          </a:xfrm>
          <a:prstGeom prst="line">
            <a:avLst/>
          </a:prstGeom>
          <a:noFill/>
          <a:ln w="19050">
            <a:solidFill>
              <a:srgbClr val="01015B"/>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z="2000" dirty="0" smtClean="0"/>
              <a:t>Traditional approach fails in ensuring maintainability and reliability of test scripts</a:t>
            </a:r>
          </a:p>
        </p:txBody>
      </p:sp>
      <p:sp>
        <p:nvSpPr>
          <p:cNvPr id="25603" name="Text Box 3"/>
          <p:cNvSpPr txBox="1">
            <a:spLocks noChangeArrowheads="1"/>
          </p:cNvSpPr>
          <p:nvPr/>
        </p:nvSpPr>
        <p:spPr bwMode="auto">
          <a:xfrm>
            <a:off x="304800" y="66675"/>
            <a:ext cx="3571875" cy="152400"/>
          </a:xfrm>
          <a:prstGeom prst="rect">
            <a:avLst/>
          </a:prstGeom>
          <a:noFill/>
          <a:ln w="9525" algn="ctr">
            <a:noFill/>
            <a:miter lim="800000"/>
            <a:headEnd/>
            <a:tailEnd/>
          </a:ln>
        </p:spPr>
        <p:txBody>
          <a:bodyPr wrap="none" lIns="0" tIns="0" rIns="0" bIns="0">
            <a:spAutoFit/>
          </a:bodyPr>
          <a:lstStyle/>
          <a:p>
            <a:pPr algn="l"/>
            <a:r>
              <a:rPr lang="en-US" sz="1000" b="1" i="0">
                <a:solidFill>
                  <a:srgbClr val="FA9819"/>
                </a:solidFill>
              </a:rPr>
              <a:t>TEST AUTOMATION – TRADITIONAL APPROACH - DRAWBACKS</a:t>
            </a:r>
          </a:p>
        </p:txBody>
      </p:sp>
      <p:sp>
        <p:nvSpPr>
          <p:cNvPr id="25604" name="Rectangle 4"/>
          <p:cNvSpPr>
            <a:spLocks noChangeArrowheads="1"/>
          </p:cNvSpPr>
          <p:nvPr/>
        </p:nvSpPr>
        <p:spPr bwMode="auto">
          <a:xfrm>
            <a:off x="441325" y="1198563"/>
            <a:ext cx="7808913" cy="3929062"/>
          </a:xfrm>
          <a:prstGeom prst="rect">
            <a:avLst/>
          </a:prstGeom>
          <a:noFill/>
          <a:ln w="9525" algn="ctr">
            <a:noFill/>
            <a:miter lim="800000"/>
            <a:headEnd/>
            <a:tailEnd/>
          </a:ln>
        </p:spPr>
        <p:txBody>
          <a:bodyPr anchor="ctr"/>
          <a:lstStyle/>
          <a:p>
            <a:pPr lvl="1" algn="l">
              <a:lnSpc>
                <a:spcPct val="90000"/>
              </a:lnSpc>
              <a:spcBef>
                <a:spcPct val="20000"/>
              </a:spcBef>
              <a:buClr>
                <a:srgbClr val="FF9900"/>
              </a:buClr>
              <a:buSzPct val="150000"/>
              <a:buFontTx/>
              <a:buBlip>
                <a:blip r:embed="rId3"/>
              </a:buBlip>
            </a:pPr>
            <a:r>
              <a:rPr lang="en-US" sz="1600" i="0">
                <a:solidFill>
                  <a:srgbClr val="000000"/>
                </a:solidFill>
              </a:rPr>
              <a:t>  </a:t>
            </a:r>
            <a:r>
              <a:rPr lang="en-US" sz="1800" i="0">
                <a:solidFill>
                  <a:srgbClr val="000000"/>
                </a:solidFill>
              </a:rPr>
              <a:t>No Reusability</a:t>
            </a:r>
          </a:p>
          <a:p>
            <a:pPr lvl="2" algn="l">
              <a:lnSpc>
                <a:spcPct val="90000"/>
              </a:lnSpc>
              <a:spcBef>
                <a:spcPct val="20000"/>
              </a:spcBef>
              <a:buClr>
                <a:srgbClr val="FF9900"/>
              </a:buClr>
              <a:buSzPct val="150000"/>
              <a:buFontTx/>
              <a:buChar char="•"/>
            </a:pPr>
            <a:r>
              <a:rPr lang="en-US" sz="1600" i="0">
                <a:solidFill>
                  <a:srgbClr val="000000"/>
                </a:solidFill>
              </a:rPr>
              <a:t> Across Modules</a:t>
            </a:r>
          </a:p>
          <a:p>
            <a:pPr lvl="2" algn="l">
              <a:lnSpc>
                <a:spcPct val="90000"/>
              </a:lnSpc>
              <a:spcBef>
                <a:spcPct val="20000"/>
              </a:spcBef>
              <a:buClr>
                <a:srgbClr val="FF9900"/>
              </a:buClr>
              <a:buSzPct val="150000"/>
              <a:buFontTx/>
              <a:buChar char="•"/>
            </a:pPr>
            <a:r>
              <a:rPr lang="en-US" sz="1600" i="0">
                <a:solidFill>
                  <a:srgbClr val="000000"/>
                </a:solidFill>
              </a:rPr>
              <a:t> Across Products</a:t>
            </a:r>
          </a:p>
          <a:p>
            <a:pPr lvl="1" algn="l">
              <a:lnSpc>
                <a:spcPct val="90000"/>
              </a:lnSpc>
              <a:spcBef>
                <a:spcPct val="20000"/>
              </a:spcBef>
              <a:buClr>
                <a:srgbClr val="FF9900"/>
              </a:buClr>
              <a:buSzPct val="150000"/>
              <a:buFontTx/>
              <a:buBlip>
                <a:blip r:embed="rId3"/>
              </a:buBlip>
            </a:pPr>
            <a:r>
              <a:rPr lang="en-US" sz="1800" i="0">
                <a:solidFill>
                  <a:srgbClr val="000000"/>
                </a:solidFill>
              </a:rPr>
              <a:t>  Frequent script failures and high maintenance</a:t>
            </a:r>
          </a:p>
          <a:p>
            <a:pPr lvl="1" algn="l">
              <a:lnSpc>
                <a:spcPct val="90000"/>
              </a:lnSpc>
              <a:spcBef>
                <a:spcPct val="20000"/>
              </a:spcBef>
              <a:buClr>
                <a:srgbClr val="FF9900"/>
              </a:buClr>
              <a:buSzPct val="150000"/>
              <a:buFontTx/>
              <a:buBlip>
                <a:blip r:embed="rId3"/>
              </a:buBlip>
            </a:pPr>
            <a:r>
              <a:rPr lang="en-US" sz="1800" i="0">
                <a:solidFill>
                  <a:srgbClr val="000000"/>
                </a:solidFill>
              </a:rPr>
              <a:t>  No Parameterization resulting in hard coding</a:t>
            </a:r>
          </a:p>
          <a:p>
            <a:pPr lvl="1" algn="l">
              <a:lnSpc>
                <a:spcPct val="90000"/>
              </a:lnSpc>
              <a:spcBef>
                <a:spcPct val="20000"/>
              </a:spcBef>
              <a:buClr>
                <a:srgbClr val="FF9900"/>
              </a:buClr>
              <a:buSzPct val="150000"/>
              <a:buFontTx/>
              <a:buBlip>
                <a:blip r:embed="rId3"/>
              </a:buBlip>
            </a:pPr>
            <a:r>
              <a:rPr lang="en-US" sz="1800" i="0">
                <a:solidFill>
                  <a:srgbClr val="000000"/>
                </a:solidFill>
              </a:rPr>
              <a:t>  Non Scalable by design</a:t>
            </a:r>
          </a:p>
          <a:p>
            <a:pPr lvl="1" algn="l">
              <a:lnSpc>
                <a:spcPct val="90000"/>
              </a:lnSpc>
              <a:spcBef>
                <a:spcPct val="20000"/>
              </a:spcBef>
              <a:buClr>
                <a:srgbClr val="FF9900"/>
              </a:buClr>
              <a:buSzPct val="150000"/>
              <a:buFontTx/>
              <a:buBlip>
                <a:blip r:embed="rId3"/>
              </a:buBlip>
            </a:pPr>
            <a:r>
              <a:rPr lang="en-US" sz="1800" i="0">
                <a:solidFill>
                  <a:srgbClr val="000000"/>
                </a:solidFill>
              </a:rPr>
              <a:t>  No standards or guidelines</a:t>
            </a:r>
          </a:p>
          <a:p>
            <a:pPr lvl="1" algn="l">
              <a:lnSpc>
                <a:spcPct val="90000"/>
              </a:lnSpc>
              <a:spcBef>
                <a:spcPct val="20000"/>
              </a:spcBef>
              <a:buClr>
                <a:srgbClr val="FF9900"/>
              </a:buClr>
              <a:buSzPct val="150000"/>
              <a:buFontTx/>
              <a:buBlip>
                <a:blip r:embed="rId3"/>
              </a:buBlip>
            </a:pPr>
            <a:r>
              <a:rPr lang="en-US" sz="1800" i="0">
                <a:solidFill>
                  <a:srgbClr val="000000"/>
                </a:solidFill>
              </a:rPr>
              <a:t>  No Exception / Error handlers</a:t>
            </a:r>
          </a:p>
          <a:p>
            <a:pPr lvl="1" algn="l">
              <a:lnSpc>
                <a:spcPct val="90000"/>
              </a:lnSpc>
              <a:spcBef>
                <a:spcPct val="20000"/>
              </a:spcBef>
              <a:buClr>
                <a:srgbClr val="FF9900"/>
              </a:buClr>
              <a:buSzPct val="150000"/>
              <a:buFontTx/>
              <a:buBlip>
                <a:blip r:embed="rId3"/>
              </a:buBlip>
            </a:pPr>
            <a:r>
              <a:rPr lang="en-US" sz="1800" i="0">
                <a:solidFill>
                  <a:srgbClr val="000000"/>
                </a:solidFill>
              </a:rPr>
              <a:t>  Customization not possible</a:t>
            </a:r>
          </a:p>
          <a:p>
            <a:pPr lvl="1" algn="l">
              <a:lnSpc>
                <a:spcPct val="90000"/>
              </a:lnSpc>
              <a:spcBef>
                <a:spcPct val="20000"/>
              </a:spcBef>
              <a:buClr>
                <a:srgbClr val="FF9900"/>
              </a:buClr>
              <a:buSzPct val="150000"/>
              <a:buFontTx/>
              <a:buBlip>
                <a:blip r:embed="rId3"/>
              </a:buBlip>
            </a:pPr>
            <a:r>
              <a:rPr lang="en-US" sz="1800" i="0">
                <a:solidFill>
                  <a:srgbClr val="000000"/>
                </a:solidFill>
              </a:rPr>
              <a:t>  Schedule overrun due to rework</a:t>
            </a:r>
          </a:p>
          <a:p>
            <a:pPr lvl="1" algn="l">
              <a:lnSpc>
                <a:spcPct val="90000"/>
              </a:lnSpc>
              <a:spcBef>
                <a:spcPct val="20000"/>
              </a:spcBef>
              <a:buClr>
                <a:srgbClr val="FF9900"/>
              </a:buClr>
              <a:buSzPct val="150000"/>
              <a:buFontTx/>
              <a:buBlip>
                <a:blip r:embed="rId3"/>
              </a:buBlip>
            </a:pPr>
            <a:r>
              <a:rPr lang="en-US" sz="1800" i="0">
                <a:solidFill>
                  <a:srgbClr val="000000"/>
                </a:solidFill>
              </a:rPr>
              <a:t>  Negative ROI</a:t>
            </a:r>
          </a:p>
          <a:p>
            <a:pPr lvl="1" algn="l">
              <a:lnSpc>
                <a:spcPct val="90000"/>
              </a:lnSpc>
              <a:spcBef>
                <a:spcPct val="20000"/>
              </a:spcBef>
              <a:buClr>
                <a:srgbClr val="FF9900"/>
              </a:buClr>
              <a:buSzPct val="150000"/>
              <a:buFontTx/>
              <a:buBlip>
                <a:blip r:embed="rId3"/>
              </a:buBlip>
            </a:pPr>
            <a:r>
              <a:rPr lang="en-US" sz="1800" i="0">
                <a:solidFill>
                  <a:srgbClr val="000000"/>
                </a:solidFill>
              </a:rPr>
              <a:t>  Automation effort is unsuccessful and tools become shelfware</a:t>
            </a:r>
          </a:p>
        </p:txBody>
      </p:sp>
      <p:sp>
        <p:nvSpPr>
          <p:cNvPr id="25605" name="Rectangle 5"/>
          <p:cNvSpPr>
            <a:spLocks noChangeArrowheads="1"/>
          </p:cNvSpPr>
          <p:nvPr/>
        </p:nvSpPr>
        <p:spPr bwMode="auto">
          <a:xfrm>
            <a:off x="842963" y="5434013"/>
            <a:ext cx="7569200" cy="533400"/>
          </a:xfrm>
          <a:prstGeom prst="rect">
            <a:avLst/>
          </a:prstGeom>
          <a:solidFill>
            <a:schemeClr val="accent2"/>
          </a:solidFill>
          <a:ln w="12700">
            <a:solidFill>
              <a:srgbClr val="01015B"/>
            </a:solidFill>
            <a:miter lim="800000"/>
            <a:headEnd/>
            <a:tailEnd/>
          </a:ln>
        </p:spPr>
        <p:txBody>
          <a:bodyPr lIns="136525" tIns="54000" rIns="136525" bIns="54000" anchor="ctr" anchorCtr="1"/>
          <a:lstStyle/>
          <a:p>
            <a:pPr>
              <a:lnSpc>
                <a:spcPct val="90000"/>
              </a:lnSpc>
              <a:spcBef>
                <a:spcPct val="50000"/>
              </a:spcBef>
              <a:buClr>
                <a:srgbClr val="FF9900"/>
              </a:buClr>
              <a:buSzPct val="150000"/>
            </a:pPr>
            <a:r>
              <a:rPr lang="en-US" i="0">
                <a:solidFill>
                  <a:srgbClr val="000000"/>
                </a:solidFill>
              </a:rPr>
              <a:t>According to International Institute of Software Testing, 85% of all test automation initiatives are unsuccessful</a:t>
            </a:r>
            <a:endParaRPr lang="en-GB">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9538" y="235077"/>
            <a:ext cx="9034462" cy="536575"/>
          </a:xfrm>
        </p:spPr>
        <p:txBody>
          <a:bodyPr/>
          <a:lstStyle/>
          <a:p>
            <a:pPr eaLnBrk="1" hangingPunct="1"/>
            <a:r>
              <a:rPr lang="en-US" sz="1900" b="0" dirty="0" smtClean="0"/>
              <a:t>Automation Architecture serves as a means of managing and communicating the fundamental characteristics and features of the automation software system</a:t>
            </a:r>
          </a:p>
        </p:txBody>
      </p:sp>
      <p:sp>
        <p:nvSpPr>
          <p:cNvPr id="26627" name="Text Box 3"/>
          <p:cNvSpPr txBox="1">
            <a:spLocks noChangeArrowheads="1"/>
          </p:cNvSpPr>
          <p:nvPr/>
        </p:nvSpPr>
        <p:spPr bwMode="auto">
          <a:xfrm>
            <a:off x="152400" y="66675"/>
            <a:ext cx="3886200" cy="212725"/>
          </a:xfrm>
          <a:prstGeom prst="rect">
            <a:avLst/>
          </a:prstGeom>
          <a:noFill/>
          <a:ln w="9525" algn="ctr">
            <a:noFill/>
            <a:miter lim="800000"/>
            <a:headEnd/>
            <a:tailEnd/>
          </a:ln>
        </p:spPr>
        <p:txBody>
          <a:bodyPr lIns="0" tIns="0" rIns="0" bIns="0">
            <a:spAutoFit/>
          </a:bodyPr>
          <a:lstStyle/>
          <a:p>
            <a:pPr algn="l"/>
            <a:r>
              <a:rPr lang="en-US" sz="1000" b="1" i="0">
                <a:solidFill>
                  <a:srgbClr val="FA9819"/>
                </a:solidFill>
              </a:rPr>
              <a:t>TEST AUTOMATION ARCHITECTURE</a:t>
            </a:r>
            <a:r>
              <a:rPr lang="en-US" b="1" i="0"/>
              <a:t> </a:t>
            </a:r>
            <a:endParaRPr lang="en-US" sz="1000" b="1" i="0">
              <a:solidFill>
                <a:srgbClr val="FA9819"/>
              </a:solidFill>
            </a:endParaRPr>
          </a:p>
        </p:txBody>
      </p:sp>
      <p:sp>
        <p:nvSpPr>
          <p:cNvPr id="26628" name="Rectangle 4"/>
          <p:cNvSpPr>
            <a:spLocks noGrp="1" noChangeArrowheads="1"/>
          </p:cNvSpPr>
          <p:nvPr>
            <p:ph type="body" idx="1"/>
          </p:nvPr>
        </p:nvSpPr>
        <p:spPr bwMode="auto">
          <a:xfrm>
            <a:off x="177800" y="4427538"/>
            <a:ext cx="8562975" cy="2036762"/>
          </a:xfrm>
          <a:noFill/>
        </p:spPr>
        <p:txBody>
          <a:bodyPr/>
          <a:lstStyle/>
          <a:p>
            <a:pPr eaLnBrk="1" hangingPunct="1">
              <a:buFontTx/>
              <a:buNone/>
            </a:pPr>
            <a:r>
              <a:rPr lang="en-US" smtClean="0"/>
              <a:t>   Benefits from a well defined automation architecture</a:t>
            </a:r>
          </a:p>
          <a:p>
            <a:pPr lvl="2" eaLnBrk="1" hangingPunct="1"/>
            <a:r>
              <a:rPr lang="en-US" sz="1600" smtClean="0"/>
              <a:t>Reduces redundancy and increases reuse</a:t>
            </a:r>
          </a:p>
          <a:p>
            <a:pPr lvl="2" eaLnBrk="1" hangingPunct="1"/>
            <a:r>
              <a:rPr lang="en-US" sz="1600" smtClean="0"/>
              <a:t>Reduces time to develop automation suite</a:t>
            </a:r>
          </a:p>
          <a:p>
            <a:pPr lvl="2" eaLnBrk="1" hangingPunct="1"/>
            <a:r>
              <a:rPr lang="en-US" sz="1600" smtClean="0"/>
              <a:t>Robust and highly scalable</a:t>
            </a:r>
          </a:p>
          <a:p>
            <a:pPr lvl="2" eaLnBrk="1" hangingPunct="1"/>
            <a:r>
              <a:rPr lang="en-US" sz="1600" smtClean="0"/>
              <a:t>Requires minimum maintenance</a:t>
            </a:r>
          </a:p>
          <a:p>
            <a:pPr lvl="2" eaLnBrk="1" hangingPunct="1"/>
            <a:r>
              <a:rPr lang="en-US" sz="1600" smtClean="0"/>
              <a:t>Highly portable</a:t>
            </a:r>
          </a:p>
          <a:p>
            <a:pPr lvl="2" eaLnBrk="1" hangingPunct="1"/>
            <a:r>
              <a:rPr lang="en-US" sz="1600" smtClean="0"/>
              <a:t>Increases the ROI</a:t>
            </a:r>
          </a:p>
        </p:txBody>
      </p:sp>
      <p:sp>
        <p:nvSpPr>
          <p:cNvPr id="26629" name="Text Box 6"/>
          <p:cNvSpPr txBox="1">
            <a:spLocks noChangeArrowheads="1"/>
          </p:cNvSpPr>
          <p:nvPr/>
        </p:nvSpPr>
        <p:spPr bwMode="auto">
          <a:xfrm>
            <a:off x="204788" y="1122363"/>
            <a:ext cx="8450262" cy="2990850"/>
          </a:xfrm>
          <a:prstGeom prst="rect">
            <a:avLst/>
          </a:prstGeom>
          <a:noFill/>
          <a:ln w="9525" algn="ctr">
            <a:noFill/>
            <a:miter lim="800000"/>
            <a:headEnd/>
            <a:tailEnd/>
          </a:ln>
        </p:spPr>
        <p:txBody>
          <a:bodyPr>
            <a:spAutoFit/>
          </a:bodyPr>
          <a:lstStyle/>
          <a:p>
            <a:pPr algn="l">
              <a:spcBef>
                <a:spcPct val="50000"/>
              </a:spcBef>
            </a:pPr>
            <a:r>
              <a:rPr lang="en-US" sz="1800" i="0">
                <a:solidFill>
                  <a:schemeClr val="tx1"/>
                </a:solidFill>
              </a:rPr>
              <a:t>Architecture provides a governing focus for the test automation software that enables the required system to be realized in respect to key aspects such as:</a:t>
            </a:r>
          </a:p>
          <a:p>
            <a:pPr marL="571500" lvl="1" algn="l">
              <a:spcBef>
                <a:spcPct val="20000"/>
              </a:spcBef>
              <a:buClr>
                <a:srgbClr val="FA9819"/>
              </a:buClr>
              <a:buSzPct val="110000"/>
              <a:buFontTx/>
              <a:buChar char="•"/>
            </a:pPr>
            <a:r>
              <a:rPr lang="en-US" sz="1600" i="0">
                <a:solidFill>
                  <a:srgbClr val="000000"/>
                </a:solidFill>
              </a:rPr>
              <a:t>    </a:t>
            </a:r>
            <a:r>
              <a:rPr lang="en-US" sz="1600" i="0">
                <a:solidFill>
                  <a:srgbClr val="000000"/>
                </a:solidFill>
                <a:ea typeface="Times New Roman" pitchFamily="18" charset="0"/>
                <a:cs typeface="Arial" charset="0"/>
              </a:rPr>
              <a:t>Maintainability</a:t>
            </a:r>
          </a:p>
          <a:p>
            <a:pPr marL="571500" lvl="1" algn="l">
              <a:spcBef>
                <a:spcPct val="20000"/>
              </a:spcBef>
              <a:buClr>
                <a:srgbClr val="FA9819"/>
              </a:buClr>
              <a:buSzPct val="110000"/>
              <a:buFontTx/>
              <a:buChar char="•"/>
            </a:pPr>
            <a:r>
              <a:rPr lang="en-US" sz="1600" i="0">
                <a:solidFill>
                  <a:srgbClr val="000000"/>
                </a:solidFill>
                <a:ea typeface="Times New Roman" pitchFamily="18" charset="0"/>
                <a:cs typeface="Arial" charset="0"/>
              </a:rPr>
              <a:t>    Reliability</a:t>
            </a:r>
          </a:p>
          <a:p>
            <a:pPr marL="571500" lvl="1" algn="l">
              <a:spcBef>
                <a:spcPct val="20000"/>
              </a:spcBef>
              <a:buClr>
                <a:srgbClr val="FA9819"/>
              </a:buClr>
              <a:buSzPct val="110000"/>
              <a:buFontTx/>
              <a:buChar char="•"/>
            </a:pPr>
            <a:r>
              <a:rPr lang="en-US" sz="1600" i="0">
                <a:solidFill>
                  <a:srgbClr val="000000"/>
                </a:solidFill>
                <a:ea typeface="Times New Roman" pitchFamily="18" charset="0"/>
                <a:cs typeface="Arial" charset="0"/>
              </a:rPr>
              <a:t>    Reusability</a:t>
            </a:r>
          </a:p>
          <a:p>
            <a:pPr marL="571500" lvl="1" algn="l">
              <a:spcBef>
                <a:spcPct val="20000"/>
              </a:spcBef>
              <a:buClr>
                <a:srgbClr val="FA9819"/>
              </a:buClr>
              <a:buSzPct val="110000"/>
              <a:buFontTx/>
              <a:buChar char="•"/>
            </a:pPr>
            <a:r>
              <a:rPr lang="en-US" sz="1600" i="0">
                <a:solidFill>
                  <a:srgbClr val="000000"/>
                </a:solidFill>
                <a:ea typeface="Times New Roman" pitchFamily="18" charset="0"/>
                <a:cs typeface="Arial" charset="0"/>
              </a:rPr>
              <a:t>    Portability</a:t>
            </a:r>
          </a:p>
          <a:p>
            <a:pPr marL="571500" lvl="1" algn="l">
              <a:spcBef>
                <a:spcPct val="20000"/>
              </a:spcBef>
              <a:buClr>
                <a:srgbClr val="FA9819"/>
              </a:buClr>
              <a:buSzPct val="110000"/>
              <a:buFontTx/>
              <a:buChar char="•"/>
            </a:pPr>
            <a:r>
              <a:rPr lang="en-US" sz="1600" i="0">
                <a:solidFill>
                  <a:srgbClr val="000000"/>
                </a:solidFill>
                <a:ea typeface="Times New Roman" pitchFamily="18" charset="0"/>
                <a:cs typeface="Arial" charset="0"/>
              </a:rPr>
              <a:t>    Configurability</a:t>
            </a:r>
          </a:p>
          <a:p>
            <a:pPr marL="571500" lvl="1" algn="l">
              <a:spcBef>
                <a:spcPct val="20000"/>
              </a:spcBef>
              <a:buClr>
                <a:srgbClr val="FA9819"/>
              </a:buClr>
              <a:buSzPct val="110000"/>
              <a:buFontTx/>
              <a:buChar char="•"/>
            </a:pPr>
            <a:r>
              <a:rPr lang="en-US" sz="1600" i="0">
                <a:solidFill>
                  <a:srgbClr val="000000"/>
                </a:solidFill>
                <a:ea typeface="Times New Roman" pitchFamily="18" charset="0"/>
                <a:cs typeface="Arial" charset="0"/>
              </a:rPr>
              <a:t>    Usability</a:t>
            </a:r>
          </a:p>
          <a:p>
            <a:pPr marL="571500" lvl="1" algn="l">
              <a:spcBef>
                <a:spcPct val="20000"/>
              </a:spcBef>
              <a:buClr>
                <a:srgbClr val="FA9819"/>
              </a:buClr>
              <a:buSzPct val="110000"/>
              <a:buFontTx/>
              <a:buChar char="•"/>
            </a:pPr>
            <a:r>
              <a:rPr lang="en-US" sz="1600" i="0">
                <a:solidFill>
                  <a:srgbClr val="000000"/>
                </a:solidFill>
                <a:ea typeface="Times New Roman" pitchFamily="18" charset="0"/>
                <a:cs typeface="Arial" charset="0"/>
              </a:rPr>
              <a:t>    Discernability</a:t>
            </a:r>
          </a:p>
          <a:p>
            <a:pPr marL="571500" lvl="1" algn="l">
              <a:spcBef>
                <a:spcPct val="20000"/>
              </a:spcBef>
              <a:buClr>
                <a:srgbClr val="FA9819"/>
              </a:buClr>
              <a:buSzPct val="110000"/>
              <a:buFontTx/>
              <a:buChar char="•"/>
            </a:pPr>
            <a:r>
              <a:rPr lang="en-US" sz="1600" i="0">
                <a:solidFill>
                  <a:srgbClr val="000000"/>
                </a:solidFill>
                <a:ea typeface="Times New Roman" pitchFamily="18" charset="0"/>
                <a:cs typeface="Arial" charset="0"/>
              </a:rPr>
              <a:t>    Performance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1600" y="186817"/>
            <a:ext cx="8562975" cy="596900"/>
          </a:xfrm>
        </p:spPr>
        <p:txBody>
          <a:bodyPr/>
          <a:lstStyle/>
          <a:p>
            <a:pPr eaLnBrk="1" hangingPunct="1"/>
            <a:r>
              <a:rPr lang="en-US" sz="2000" dirty="0" smtClean="0"/>
              <a:t>While automation architecture is product and situation dependent, any architecture model displays common attributes</a:t>
            </a:r>
          </a:p>
        </p:txBody>
      </p:sp>
      <p:sp>
        <p:nvSpPr>
          <p:cNvPr id="27651" name="Text Box 4"/>
          <p:cNvSpPr txBox="1">
            <a:spLocks noChangeArrowheads="1"/>
          </p:cNvSpPr>
          <p:nvPr/>
        </p:nvSpPr>
        <p:spPr bwMode="auto">
          <a:xfrm>
            <a:off x="152400" y="66675"/>
            <a:ext cx="3886200" cy="152400"/>
          </a:xfrm>
          <a:prstGeom prst="rect">
            <a:avLst/>
          </a:prstGeom>
          <a:noFill/>
          <a:ln w="9525" algn="ctr">
            <a:noFill/>
            <a:miter lim="800000"/>
            <a:headEnd/>
            <a:tailEnd/>
          </a:ln>
        </p:spPr>
        <p:txBody>
          <a:bodyPr lIns="0" tIns="0" rIns="0" bIns="0">
            <a:spAutoFit/>
          </a:bodyPr>
          <a:lstStyle/>
          <a:p>
            <a:pPr algn="l"/>
            <a:r>
              <a:rPr lang="en-US" sz="1000" b="1" i="0">
                <a:solidFill>
                  <a:srgbClr val="FA9819"/>
                </a:solidFill>
              </a:rPr>
              <a:t>KEY COMPONENTS OF AN AUTOMATION ARCHITECTURE</a:t>
            </a:r>
          </a:p>
        </p:txBody>
      </p:sp>
      <p:grpSp>
        <p:nvGrpSpPr>
          <p:cNvPr id="2" name="Group 31"/>
          <p:cNvGrpSpPr>
            <a:grpSpLocks/>
          </p:cNvGrpSpPr>
          <p:nvPr/>
        </p:nvGrpSpPr>
        <p:grpSpPr bwMode="auto">
          <a:xfrm>
            <a:off x="647700" y="2195513"/>
            <a:ext cx="7937500" cy="3048000"/>
            <a:chOff x="224" y="1040"/>
            <a:chExt cx="5000" cy="1920"/>
          </a:xfrm>
        </p:grpSpPr>
        <p:pic>
          <p:nvPicPr>
            <p:cNvPr id="27653" name="Picture 5"/>
            <p:cNvPicPr>
              <a:picLocks noChangeAspect="1" noChangeArrowheads="1"/>
            </p:cNvPicPr>
            <p:nvPr/>
          </p:nvPicPr>
          <p:blipFill>
            <a:blip r:embed="rId3" cstate="print"/>
            <a:srcRect/>
            <a:stretch>
              <a:fillRect/>
            </a:stretch>
          </p:blipFill>
          <p:spPr bwMode="auto">
            <a:xfrm>
              <a:off x="974" y="1040"/>
              <a:ext cx="3444" cy="1920"/>
            </a:xfrm>
            <a:prstGeom prst="rect">
              <a:avLst/>
            </a:prstGeom>
            <a:noFill/>
            <a:ln w="9525">
              <a:noFill/>
              <a:miter lim="800000"/>
              <a:headEnd/>
              <a:tailEnd/>
            </a:ln>
          </p:spPr>
        </p:pic>
        <p:sp>
          <p:nvSpPr>
            <p:cNvPr id="27654" name="Rectangle 7"/>
            <p:cNvSpPr>
              <a:spLocks noChangeArrowheads="1"/>
            </p:cNvSpPr>
            <p:nvPr/>
          </p:nvSpPr>
          <p:spPr bwMode="auto">
            <a:xfrm>
              <a:off x="232" y="2608"/>
              <a:ext cx="592" cy="296"/>
            </a:xfrm>
            <a:prstGeom prst="rect">
              <a:avLst/>
            </a:prstGeom>
            <a:solidFill>
              <a:schemeClr val="accent1">
                <a:alpha val="38823"/>
              </a:schemeClr>
            </a:solidFill>
            <a:ln w="9525" algn="ctr">
              <a:solidFill>
                <a:schemeClr val="tx1"/>
              </a:solidFill>
              <a:miter lim="800000"/>
              <a:headEnd/>
              <a:tailEnd/>
            </a:ln>
          </p:spPr>
          <p:txBody>
            <a:bodyPr wrap="none" anchor="ctr"/>
            <a:lstStyle/>
            <a:p>
              <a:r>
                <a:rPr lang="en-US" sz="1200" i="0">
                  <a:solidFill>
                    <a:schemeClr val="tx1"/>
                  </a:solidFill>
                </a:rPr>
                <a:t>Data Tables</a:t>
              </a:r>
            </a:p>
          </p:txBody>
        </p:sp>
        <p:sp>
          <p:nvSpPr>
            <p:cNvPr id="27655" name="Rectangle 8"/>
            <p:cNvSpPr>
              <a:spLocks noChangeArrowheads="1"/>
            </p:cNvSpPr>
            <p:nvPr/>
          </p:nvSpPr>
          <p:spPr bwMode="auto">
            <a:xfrm>
              <a:off x="4528" y="2424"/>
              <a:ext cx="672" cy="312"/>
            </a:xfrm>
            <a:prstGeom prst="rect">
              <a:avLst/>
            </a:prstGeom>
            <a:solidFill>
              <a:schemeClr val="accent1">
                <a:alpha val="38823"/>
              </a:schemeClr>
            </a:solidFill>
            <a:ln w="9525" algn="ctr">
              <a:solidFill>
                <a:schemeClr val="tx1"/>
              </a:solidFill>
              <a:miter lim="800000"/>
              <a:headEnd/>
              <a:tailEnd/>
            </a:ln>
          </p:spPr>
          <p:txBody>
            <a:bodyPr wrap="none" anchor="ctr"/>
            <a:lstStyle/>
            <a:p>
              <a:r>
                <a:rPr lang="en-US" sz="1200" i="0">
                  <a:solidFill>
                    <a:schemeClr val="tx1"/>
                  </a:solidFill>
                </a:rPr>
                <a:t>Libraries</a:t>
              </a:r>
            </a:p>
          </p:txBody>
        </p:sp>
        <p:sp>
          <p:nvSpPr>
            <p:cNvPr id="27656" name="Rectangle 9"/>
            <p:cNvSpPr>
              <a:spLocks noChangeArrowheads="1"/>
            </p:cNvSpPr>
            <p:nvPr/>
          </p:nvSpPr>
          <p:spPr bwMode="auto">
            <a:xfrm>
              <a:off x="4528" y="1440"/>
              <a:ext cx="688" cy="304"/>
            </a:xfrm>
            <a:prstGeom prst="rect">
              <a:avLst/>
            </a:prstGeom>
            <a:solidFill>
              <a:schemeClr val="accent1">
                <a:alpha val="38823"/>
              </a:schemeClr>
            </a:solidFill>
            <a:ln w="9525" algn="ctr">
              <a:solidFill>
                <a:schemeClr val="tx1"/>
              </a:solidFill>
              <a:miter lim="800000"/>
              <a:headEnd/>
              <a:tailEnd/>
            </a:ln>
          </p:spPr>
          <p:txBody>
            <a:bodyPr wrap="none" anchor="ctr"/>
            <a:lstStyle/>
            <a:p>
              <a:r>
                <a:rPr lang="en-US" sz="1200" i="0">
                  <a:solidFill>
                    <a:schemeClr val="tx1"/>
                  </a:solidFill>
                </a:rPr>
                <a:t>Recovery</a:t>
              </a:r>
            </a:p>
            <a:p>
              <a:r>
                <a:rPr lang="en-US" sz="1200" i="0">
                  <a:solidFill>
                    <a:schemeClr val="tx1"/>
                  </a:solidFill>
                </a:rPr>
                <a:t>System</a:t>
              </a:r>
            </a:p>
          </p:txBody>
        </p:sp>
        <p:sp>
          <p:nvSpPr>
            <p:cNvPr id="27657" name="Rectangle 10"/>
            <p:cNvSpPr>
              <a:spLocks noChangeArrowheads="1"/>
            </p:cNvSpPr>
            <p:nvPr/>
          </p:nvSpPr>
          <p:spPr bwMode="auto">
            <a:xfrm>
              <a:off x="224" y="1224"/>
              <a:ext cx="592" cy="296"/>
            </a:xfrm>
            <a:prstGeom prst="rect">
              <a:avLst/>
            </a:prstGeom>
            <a:solidFill>
              <a:schemeClr val="accent1">
                <a:alpha val="38823"/>
              </a:schemeClr>
            </a:solidFill>
            <a:ln w="9525" algn="ctr">
              <a:solidFill>
                <a:schemeClr val="tx1"/>
              </a:solidFill>
              <a:miter lim="800000"/>
              <a:headEnd/>
              <a:tailEnd/>
            </a:ln>
          </p:spPr>
          <p:txBody>
            <a:bodyPr wrap="none" anchor="ctr"/>
            <a:lstStyle/>
            <a:p>
              <a:r>
                <a:rPr lang="en-US" sz="1200" i="0">
                  <a:solidFill>
                    <a:schemeClr val="tx1"/>
                  </a:solidFill>
                </a:rPr>
                <a:t>Test </a:t>
              </a:r>
            </a:p>
            <a:p>
              <a:r>
                <a:rPr lang="en-US" sz="1200" i="0">
                  <a:solidFill>
                    <a:schemeClr val="tx1"/>
                  </a:solidFill>
                </a:rPr>
                <a:t>Scripts</a:t>
              </a:r>
            </a:p>
          </p:txBody>
        </p:sp>
        <p:sp>
          <p:nvSpPr>
            <p:cNvPr id="27658" name="Rectangle 14"/>
            <p:cNvSpPr>
              <a:spLocks noChangeArrowheads="1"/>
            </p:cNvSpPr>
            <p:nvPr/>
          </p:nvSpPr>
          <p:spPr bwMode="auto">
            <a:xfrm>
              <a:off x="4528" y="1864"/>
              <a:ext cx="696" cy="264"/>
            </a:xfrm>
            <a:prstGeom prst="rect">
              <a:avLst/>
            </a:prstGeom>
            <a:solidFill>
              <a:schemeClr val="accent1">
                <a:alpha val="38823"/>
              </a:schemeClr>
            </a:solidFill>
            <a:ln w="9525" algn="ctr">
              <a:solidFill>
                <a:schemeClr val="tx1"/>
              </a:solidFill>
              <a:miter lim="800000"/>
              <a:headEnd/>
              <a:tailEnd/>
            </a:ln>
          </p:spPr>
          <p:txBody>
            <a:bodyPr wrap="none" anchor="ctr"/>
            <a:lstStyle/>
            <a:p>
              <a:r>
                <a:rPr lang="en-US" sz="1200" i="0">
                  <a:solidFill>
                    <a:schemeClr val="tx1"/>
                  </a:solidFill>
                </a:rPr>
                <a:t>Environment</a:t>
              </a:r>
            </a:p>
            <a:p>
              <a:r>
                <a:rPr lang="en-US" sz="1200" i="0">
                  <a:solidFill>
                    <a:schemeClr val="tx1"/>
                  </a:solidFill>
                </a:rPr>
                <a:t>Variables</a:t>
              </a:r>
            </a:p>
          </p:txBody>
        </p:sp>
        <p:sp>
          <p:nvSpPr>
            <p:cNvPr id="27659" name="Line 15"/>
            <p:cNvSpPr>
              <a:spLocks noChangeShapeType="1"/>
            </p:cNvSpPr>
            <p:nvPr/>
          </p:nvSpPr>
          <p:spPr bwMode="auto">
            <a:xfrm flipV="1">
              <a:off x="816" y="2464"/>
              <a:ext cx="1224" cy="0"/>
            </a:xfrm>
            <a:prstGeom prst="line">
              <a:avLst/>
            </a:prstGeom>
            <a:noFill/>
            <a:ln w="28575">
              <a:solidFill>
                <a:srgbClr val="CC7604"/>
              </a:solidFill>
              <a:round/>
              <a:headEnd/>
              <a:tailEnd type="triangle" w="med" len="med"/>
            </a:ln>
          </p:spPr>
          <p:txBody>
            <a:bodyPr wrap="none" anchor="ctr"/>
            <a:lstStyle/>
            <a:p>
              <a:endParaRPr lang="en-US"/>
            </a:p>
          </p:txBody>
        </p:sp>
        <p:sp>
          <p:nvSpPr>
            <p:cNvPr id="27660" name="Rectangle 6"/>
            <p:cNvSpPr>
              <a:spLocks noChangeArrowheads="1"/>
            </p:cNvSpPr>
            <p:nvPr/>
          </p:nvSpPr>
          <p:spPr bwMode="auto">
            <a:xfrm>
              <a:off x="224" y="2256"/>
              <a:ext cx="608" cy="288"/>
            </a:xfrm>
            <a:prstGeom prst="rect">
              <a:avLst/>
            </a:prstGeom>
            <a:solidFill>
              <a:schemeClr val="accent1">
                <a:alpha val="38823"/>
              </a:schemeClr>
            </a:solidFill>
            <a:ln w="9525" algn="ctr">
              <a:solidFill>
                <a:schemeClr val="tx1"/>
              </a:solidFill>
              <a:miter lim="800000"/>
              <a:headEnd/>
              <a:tailEnd/>
            </a:ln>
          </p:spPr>
          <p:txBody>
            <a:bodyPr wrap="none" anchor="ctr"/>
            <a:lstStyle/>
            <a:p>
              <a:r>
                <a:rPr lang="en-US" sz="1200" i="0">
                  <a:solidFill>
                    <a:schemeClr val="tx1"/>
                  </a:solidFill>
                </a:rPr>
                <a:t>Object</a:t>
              </a:r>
            </a:p>
            <a:p>
              <a:r>
                <a:rPr lang="en-US" sz="1200" i="0">
                  <a:solidFill>
                    <a:schemeClr val="tx1"/>
                  </a:solidFill>
                </a:rPr>
                <a:t> Repository</a:t>
              </a:r>
            </a:p>
          </p:txBody>
        </p:sp>
        <p:sp>
          <p:nvSpPr>
            <p:cNvPr id="27661" name="Line 16"/>
            <p:cNvSpPr>
              <a:spLocks noChangeShapeType="1"/>
            </p:cNvSpPr>
            <p:nvPr/>
          </p:nvSpPr>
          <p:spPr bwMode="auto">
            <a:xfrm flipH="1" flipV="1">
              <a:off x="3048" y="2608"/>
              <a:ext cx="0" cy="280"/>
            </a:xfrm>
            <a:prstGeom prst="line">
              <a:avLst/>
            </a:prstGeom>
            <a:noFill/>
            <a:ln w="28575">
              <a:solidFill>
                <a:srgbClr val="CC7604"/>
              </a:solidFill>
              <a:round/>
              <a:headEnd/>
              <a:tailEnd type="triangle" w="med" len="med"/>
            </a:ln>
          </p:spPr>
          <p:txBody>
            <a:bodyPr wrap="none" anchor="ctr"/>
            <a:lstStyle/>
            <a:p>
              <a:endParaRPr lang="en-US"/>
            </a:p>
          </p:txBody>
        </p:sp>
        <p:sp>
          <p:nvSpPr>
            <p:cNvPr id="27662" name="Line 17"/>
            <p:cNvSpPr>
              <a:spLocks noChangeShapeType="1"/>
            </p:cNvSpPr>
            <p:nvPr/>
          </p:nvSpPr>
          <p:spPr bwMode="auto">
            <a:xfrm flipV="1">
              <a:off x="824" y="1288"/>
              <a:ext cx="600" cy="8"/>
            </a:xfrm>
            <a:prstGeom prst="line">
              <a:avLst/>
            </a:prstGeom>
            <a:noFill/>
            <a:ln w="28575">
              <a:solidFill>
                <a:srgbClr val="CC7604"/>
              </a:solidFill>
              <a:round/>
              <a:headEnd/>
              <a:tailEnd type="triangle" w="med" len="med"/>
            </a:ln>
          </p:spPr>
          <p:txBody>
            <a:bodyPr wrap="none" anchor="ctr"/>
            <a:lstStyle/>
            <a:p>
              <a:endParaRPr lang="en-US"/>
            </a:p>
          </p:txBody>
        </p:sp>
        <p:sp>
          <p:nvSpPr>
            <p:cNvPr id="27663" name="Line 18"/>
            <p:cNvSpPr>
              <a:spLocks noChangeShapeType="1"/>
            </p:cNvSpPr>
            <p:nvPr/>
          </p:nvSpPr>
          <p:spPr bwMode="auto">
            <a:xfrm>
              <a:off x="1424" y="1280"/>
              <a:ext cx="1792" cy="0"/>
            </a:xfrm>
            <a:prstGeom prst="line">
              <a:avLst/>
            </a:prstGeom>
            <a:noFill/>
            <a:ln w="38100">
              <a:solidFill>
                <a:srgbClr val="CC7604"/>
              </a:solidFill>
              <a:round/>
              <a:headEnd/>
              <a:tailEnd/>
            </a:ln>
          </p:spPr>
          <p:txBody>
            <a:bodyPr wrap="none" anchor="ctr"/>
            <a:lstStyle/>
            <a:p>
              <a:endParaRPr lang="en-US"/>
            </a:p>
          </p:txBody>
        </p:sp>
        <p:sp>
          <p:nvSpPr>
            <p:cNvPr id="27664" name="Line 19"/>
            <p:cNvSpPr>
              <a:spLocks noChangeShapeType="1"/>
            </p:cNvSpPr>
            <p:nvPr/>
          </p:nvSpPr>
          <p:spPr bwMode="auto">
            <a:xfrm>
              <a:off x="1432" y="1272"/>
              <a:ext cx="0" cy="240"/>
            </a:xfrm>
            <a:prstGeom prst="line">
              <a:avLst/>
            </a:prstGeom>
            <a:noFill/>
            <a:ln w="28575">
              <a:solidFill>
                <a:srgbClr val="CC7604"/>
              </a:solidFill>
              <a:round/>
              <a:headEnd/>
              <a:tailEnd type="triangle" w="med" len="med"/>
            </a:ln>
          </p:spPr>
          <p:txBody>
            <a:bodyPr wrap="none" anchor="ctr"/>
            <a:lstStyle/>
            <a:p>
              <a:endParaRPr lang="en-US"/>
            </a:p>
          </p:txBody>
        </p:sp>
        <p:sp>
          <p:nvSpPr>
            <p:cNvPr id="27665" name="Line 20"/>
            <p:cNvSpPr>
              <a:spLocks noChangeShapeType="1"/>
            </p:cNvSpPr>
            <p:nvPr/>
          </p:nvSpPr>
          <p:spPr bwMode="auto">
            <a:xfrm>
              <a:off x="2144" y="1280"/>
              <a:ext cx="0" cy="232"/>
            </a:xfrm>
            <a:prstGeom prst="line">
              <a:avLst/>
            </a:prstGeom>
            <a:noFill/>
            <a:ln w="28575">
              <a:solidFill>
                <a:srgbClr val="CC7604"/>
              </a:solidFill>
              <a:round/>
              <a:headEnd/>
              <a:tailEnd type="triangle" w="med" len="med"/>
            </a:ln>
          </p:spPr>
          <p:txBody>
            <a:bodyPr wrap="none" anchor="ctr"/>
            <a:lstStyle/>
            <a:p>
              <a:endParaRPr lang="en-US"/>
            </a:p>
          </p:txBody>
        </p:sp>
        <p:sp>
          <p:nvSpPr>
            <p:cNvPr id="27666" name="Line 21"/>
            <p:cNvSpPr>
              <a:spLocks noChangeShapeType="1"/>
            </p:cNvSpPr>
            <p:nvPr/>
          </p:nvSpPr>
          <p:spPr bwMode="auto">
            <a:xfrm>
              <a:off x="3216" y="1272"/>
              <a:ext cx="0" cy="240"/>
            </a:xfrm>
            <a:prstGeom prst="line">
              <a:avLst/>
            </a:prstGeom>
            <a:noFill/>
            <a:ln w="28575">
              <a:solidFill>
                <a:srgbClr val="CC7604"/>
              </a:solidFill>
              <a:round/>
              <a:headEnd/>
              <a:tailEnd type="triangle" w="med" len="med"/>
            </a:ln>
          </p:spPr>
          <p:txBody>
            <a:bodyPr wrap="none" anchor="ctr"/>
            <a:lstStyle/>
            <a:p>
              <a:endParaRPr lang="en-US"/>
            </a:p>
          </p:txBody>
        </p:sp>
        <p:sp>
          <p:nvSpPr>
            <p:cNvPr id="27667" name="Line 22"/>
            <p:cNvSpPr>
              <a:spLocks noChangeShapeType="1"/>
            </p:cNvSpPr>
            <p:nvPr/>
          </p:nvSpPr>
          <p:spPr bwMode="auto">
            <a:xfrm flipH="1">
              <a:off x="1520" y="1296"/>
              <a:ext cx="8" cy="576"/>
            </a:xfrm>
            <a:prstGeom prst="line">
              <a:avLst/>
            </a:prstGeom>
            <a:noFill/>
            <a:ln w="28575">
              <a:solidFill>
                <a:srgbClr val="CC7604"/>
              </a:solidFill>
              <a:round/>
              <a:headEnd/>
              <a:tailEnd type="triangle" w="med" len="med"/>
            </a:ln>
          </p:spPr>
          <p:txBody>
            <a:bodyPr wrap="none" anchor="ctr"/>
            <a:lstStyle/>
            <a:p>
              <a:endParaRPr lang="en-US"/>
            </a:p>
          </p:txBody>
        </p:sp>
        <p:sp>
          <p:nvSpPr>
            <p:cNvPr id="27668" name="Line 23"/>
            <p:cNvSpPr>
              <a:spLocks noChangeShapeType="1"/>
            </p:cNvSpPr>
            <p:nvPr/>
          </p:nvSpPr>
          <p:spPr bwMode="auto">
            <a:xfrm flipH="1">
              <a:off x="4184" y="1600"/>
              <a:ext cx="336" cy="0"/>
            </a:xfrm>
            <a:prstGeom prst="line">
              <a:avLst/>
            </a:prstGeom>
            <a:noFill/>
            <a:ln w="28575">
              <a:solidFill>
                <a:srgbClr val="CC7604"/>
              </a:solidFill>
              <a:round/>
              <a:headEnd/>
              <a:tailEnd type="triangle" w="med" len="med"/>
            </a:ln>
          </p:spPr>
          <p:txBody>
            <a:bodyPr wrap="none" anchor="ctr"/>
            <a:lstStyle/>
            <a:p>
              <a:endParaRPr lang="en-US"/>
            </a:p>
          </p:txBody>
        </p:sp>
        <p:sp>
          <p:nvSpPr>
            <p:cNvPr id="27669" name="Line 25"/>
            <p:cNvSpPr>
              <a:spLocks noChangeShapeType="1"/>
            </p:cNvSpPr>
            <p:nvPr/>
          </p:nvSpPr>
          <p:spPr bwMode="auto">
            <a:xfrm flipH="1">
              <a:off x="4192" y="1984"/>
              <a:ext cx="336" cy="0"/>
            </a:xfrm>
            <a:prstGeom prst="line">
              <a:avLst/>
            </a:prstGeom>
            <a:noFill/>
            <a:ln w="28575">
              <a:solidFill>
                <a:srgbClr val="CC7604"/>
              </a:solidFill>
              <a:round/>
              <a:headEnd/>
              <a:tailEnd type="triangle" w="med" len="med"/>
            </a:ln>
          </p:spPr>
          <p:txBody>
            <a:bodyPr wrap="none" anchor="ctr"/>
            <a:lstStyle/>
            <a:p>
              <a:endParaRPr lang="en-US"/>
            </a:p>
          </p:txBody>
        </p:sp>
        <p:sp>
          <p:nvSpPr>
            <p:cNvPr id="27670" name="Line 26"/>
            <p:cNvSpPr>
              <a:spLocks noChangeShapeType="1"/>
            </p:cNvSpPr>
            <p:nvPr/>
          </p:nvSpPr>
          <p:spPr bwMode="auto">
            <a:xfrm flipH="1">
              <a:off x="4184" y="2464"/>
              <a:ext cx="336" cy="0"/>
            </a:xfrm>
            <a:prstGeom prst="line">
              <a:avLst/>
            </a:prstGeom>
            <a:noFill/>
            <a:ln w="28575">
              <a:solidFill>
                <a:srgbClr val="CC7604"/>
              </a:solidFill>
              <a:round/>
              <a:headEnd/>
              <a:tailEnd type="triangle" w="med" len="med"/>
            </a:ln>
          </p:spPr>
          <p:txBody>
            <a:bodyPr wrap="none" anchor="ctr"/>
            <a:lstStyle/>
            <a:p>
              <a:endParaRPr lang="en-US"/>
            </a:p>
          </p:txBody>
        </p:sp>
        <p:sp>
          <p:nvSpPr>
            <p:cNvPr id="27671" name="Line 27"/>
            <p:cNvSpPr>
              <a:spLocks noChangeShapeType="1"/>
            </p:cNvSpPr>
            <p:nvPr/>
          </p:nvSpPr>
          <p:spPr bwMode="auto">
            <a:xfrm flipH="1">
              <a:off x="4176" y="2712"/>
              <a:ext cx="336" cy="0"/>
            </a:xfrm>
            <a:prstGeom prst="line">
              <a:avLst/>
            </a:prstGeom>
            <a:noFill/>
            <a:ln w="28575">
              <a:solidFill>
                <a:srgbClr val="CC7604"/>
              </a:solidFill>
              <a:round/>
              <a:headEnd/>
              <a:tailEnd type="triangle" w="med" len="med"/>
            </a:ln>
          </p:spPr>
          <p:txBody>
            <a:bodyPr wrap="none" anchor="ctr"/>
            <a:lstStyle/>
            <a:p>
              <a:endParaRPr lang="en-US"/>
            </a:p>
          </p:txBody>
        </p:sp>
        <p:sp>
          <p:nvSpPr>
            <p:cNvPr id="27672" name="Line 29"/>
            <p:cNvSpPr>
              <a:spLocks noChangeShapeType="1"/>
            </p:cNvSpPr>
            <p:nvPr/>
          </p:nvSpPr>
          <p:spPr bwMode="auto">
            <a:xfrm>
              <a:off x="832" y="2880"/>
              <a:ext cx="2224" cy="0"/>
            </a:xfrm>
            <a:prstGeom prst="line">
              <a:avLst/>
            </a:prstGeom>
            <a:noFill/>
            <a:ln w="38100">
              <a:solidFill>
                <a:srgbClr val="CC7604"/>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gray">
          <a:xfrm>
            <a:off x="1136650" y="2647950"/>
            <a:ext cx="7253288" cy="762000"/>
          </a:xfrm>
          <a:prstGeom prst="rect">
            <a:avLst/>
          </a:prstGeom>
          <a:noFill/>
          <a:ln w="9525">
            <a:noFill/>
            <a:miter lim="800000"/>
            <a:headEnd/>
            <a:tailEnd/>
          </a:ln>
        </p:spPr>
        <p:txBody>
          <a:bodyPr lIns="0" tIns="0" rIns="0" bIns="0" anchor="b"/>
          <a:lstStyle/>
          <a:p>
            <a:pPr algn="ctr"/>
            <a:r>
              <a:rPr lang="en-US" sz="2800" b="1" i="0" dirty="0" smtClean="0">
                <a:solidFill>
                  <a:schemeClr val="tx1"/>
                </a:solidFill>
              </a:rPr>
              <a:t>Questions ?</a:t>
            </a:r>
            <a:endParaRPr lang="en-US" sz="2400" b="1" i="0" dirty="0">
              <a:solidFill>
                <a:schemeClr val="tx1"/>
              </a:solidFill>
            </a:endParaRPr>
          </a:p>
        </p:txBody>
      </p:sp>
      <p:pic>
        <p:nvPicPr>
          <p:cNvPr id="21508" name="Picture 5" descr="banner1"/>
          <p:cNvPicPr>
            <a:picLocks noChangeAspect="1" noChangeArrowheads="1"/>
          </p:cNvPicPr>
          <p:nvPr/>
        </p:nvPicPr>
        <p:blipFill>
          <a:blip r:embed="rId3" cstate="print"/>
          <a:srcRect/>
          <a:stretch>
            <a:fillRect/>
          </a:stretch>
        </p:blipFill>
        <p:spPr bwMode="auto">
          <a:xfrm>
            <a:off x="0" y="0"/>
            <a:ext cx="9144000" cy="896938"/>
          </a:xfrm>
          <a:prstGeom prst="rect">
            <a:avLst/>
          </a:prstGeom>
          <a:noFill/>
          <a:ln w="9525">
            <a:noFill/>
            <a:miter lim="800000"/>
            <a:headEnd/>
            <a:tailEnd/>
          </a:ln>
        </p:spPr>
      </p:pic>
      <p:pic>
        <p:nvPicPr>
          <p:cNvPr id="21509" name="Picture 6" descr="line"/>
          <p:cNvPicPr>
            <a:picLocks noChangeAspect="1" noChangeArrowheads="1"/>
          </p:cNvPicPr>
          <p:nvPr/>
        </p:nvPicPr>
        <p:blipFill>
          <a:blip r:embed="rId4" cstate="print"/>
          <a:srcRect/>
          <a:stretch>
            <a:fillRect/>
          </a:stretch>
        </p:blipFill>
        <p:spPr bwMode="auto">
          <a:xfrm>
            <a:off x="0" y="900113"/>
            <a:ext cx="9144000" cy="13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gray">
          <a:xfrm>
            <a:off x="1857375" y="2647950"/>
            <a:ext cx="6454775" cy="762000"/>
          </a:xfrm>
          <a:prstGeom prst="rect">
            <a:avLst/>
          </a:prstGeom>
          <a:noFill/>
          <a:ln w="9525">
            <a:noFill/>
            <a:miter lim="800000"/>
            <a:headEnd/>
            <a:tailEnd/>
          </a:ln>
        </p:spPr>
        <p:txBody>
          <a:bodyPr lIns="0" tIns="0" rIns="0" bIns="0" anchor="b"/>
          <a:lstStyle/>
          <a:p>
            <a:pPr algn="l"/>
            <a:r>
              <a:rPr lang="en-US" sz="2400" b="1" i="0">
                <a:solidFill>
                  <a:schemeClr val="tx1"/>
                </a:solidFill>
              </a:rPr>
              <a:t>Test Automation</a:t>
            </a:r>
          </a:p>
        </p:txBody>
      </p:sp>
      <p:sp>
        <p:nvSpPr>
          <p:cNvPr id="9219" name="Rectangle 3"/>
          <p:cNvSpPr>
            <a:spLocks noChangeArrowheads="1"/>
          </p:cNvSpPr>
          <p:nvPr/>
        </p:nvSpPr>
        <p:spPr bwMode="gray">
          <a:xfrm>
            <a:off x="1857375" y="3508375"/>
            <a:ext cx="6184900" cy="274638"/>
          </a:xfrm>
          <a:prstGeom prst="rect">
            <a:avLst/>
          </a:prstGeom>
          <a:noFill/>
          <a:ln w="9525">
            <a:noFill/>
            <a:miter lim="800000"/>
            <a:headEnd/>
            <a:tailEnd/>
          </a:ln>
        </p:spPr>
        <p:txBody>
          <a:bodyPr lIns="0" tIns="0" rIns="0" bIns="0">
            <a:spAutoFit/>
          </a:bodyPr>
          <a:lstStyle/>
          <a:p>
            <a:pPr marL="276225" indent="-276225" algn="l">
              <a:spcBef>
                <a:spcPct val="40000"/>
              </a:spcBef>
              <a:buClr>
                <a:srgbClr val="FA9819"/>
              </a:buClr>
              <a:buSzPct val="120000"/>
              <a:buFontTx/>
              <a:buChar char="•"/>
            </a:pPr>
            <a:r>
              <a:rPr lang="en-GB" sz="1800" i="0">
                <a:solidFill>
                  <a:srgbClr val="000000"/>
                </a:solidFill>
              </a:rPr>
              <a:t>What to automate and what not?</a:t>
            </a:r>
          </a:p>
        </p:txBody>
      </p:sp>
      <p:pic>
        <p:nvPicPr>
          <p:cNvPr id="9221" name="Picture 5" descr="banner1"/>
          <p:cNvPicPr>
            <a:picLocks noChangeAspect="1" noChangeArrowheads="1"/>
          </p:cNvPicPr>
          <p:nvPr/>
        </p:nvPicPr>
        <p:blipFill>
          <a:blip r:embed="rId3" cstate="print"/>
          <a:srcRect/>
          <a:stretch>
            <a:fillRect/>
          </a:stretch>
        </p:blipFill>
        <p:spPr bwMode="auto">
          <a:xfrm>
            <a:off x="0" y="0"/>
            <a:ext cx="9144000" cy="896938"/>
          </a:xfrm>
          <a:prstGeom prst="rect">
            <a:avLst/>
          </a:prstGeom>
          <a:noFill/>
          <a:ln w="9525">
            <a:noFill/>
            <a:miter lim="800000"/>
            <a:headEnd/>
            <a:tailEnd/>
          </a:ln>
        </p:spPr>
      </p:pic>
      <p:pic>
        <p:nvPicPr>
          <p:cNvPr id="9222" name="Picture 6" descr="line"/>
          <p:cNvPicPr>
            <a:picLocks noChangeAspect="1" noChangeArrowheads="1"/>
          </p:cNvPicPr>
          <p:nvPr/>
        </p:nvPicPr>
        <p:blipFill>
          <a:blip r:embed="rId4" cstate="print"/>
          <a:srcRect/>
          <a:stretch>
            <a:fillRect/>
          </a:stretch>
        </p:blipFill>
        <p:spPr bwMode="auto">
          <a:xfrm>
            <a:off x="0" y="900113"/>
            <a:ext cx="9144000" cy="13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Overview</a:t>
            </a:r>
          </a:p>
        </p:txBody>
      </p:sp>
      <p:sp>
        <p:nvSpPr>
          <p:cNvPr id="10243" name="Rectangle 3"/>
          <p:cNvSpPr>
            <a:spLocks noGrp="1" noChangeArrowheads="1"/>
          </p:cNvSpPr>
          <p:nvPr>
            <p:ph type="body" idx="1"/>
          </p:nvPr>
        </p:nvSpPr>
        <p:spPr>
          <a:xfrm>
            <a:off x="295275" y="1247775"/>
            <a:ext cx="8562975" cy="2139950"/>
          </a:xfrm>
        </p:spPr>
        <p:txBody>
          <a:bodyPr/>
          <a:lstStyle/>
          <a:p>
            <a:pPr eaLnBrk="1" hangingPunct="1"/>
            <a:r>
              <a:rPr lang="en-US" smtClean="0"/>
              <a:t>Objective of this session</a:t>
            </a:r>
          </a:p>
          <a:p>
            <a:pPr lvl="1" eaLnBrk="1" hangingPunct="1"/>
            <a:r>
              <a:rPr lang="en-US" smtClean="0"/>
              <a:t>Highlight factors that need to be considered before automation</a:t>
            </a:r>
          </a:p>
          <a:p>
            <a:pPr lvl="1" eaLnBrk="1" hangingPunct="1"/>
            <a:r>
              <a:rPr lang="en-US" smtClean="0"/>
              <a:t>Define approach to identify what can be automated and what cannot</a:t>
            </a:r>
          </a:p>
          <a:p>
            <a:pPr lvl="1" eaLnBrk="1" hangingPunct="1"/>
            <a:endParaRPr lang="en-US" smtClean="0"/>
          </a:p>
          <a:p>
            <a:pPr eaLnBrk="1" hangingPunct="1"/>
            <a:r>
              <a:rPr lang="en-US" smtClean="0"/>
              <a:t>Duration</a:t>
            </a:r>
          </a:p>
          <a:p>
            <a:pPr lvl="1" eaLnBrk="1" hangingPunct="1"/>
            <a:r>
              <a:rPr lang="en-US" smtClean="0"/>
              <a:t>30 minutes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3825" y="279400"/>
            <a:ext cx="8562975" cy="533400"/>
          </a:xfrm>
        </p:spPr>
        <p:txBody>
          <a:bodyPr/>
          <a:lstStyle/>
          <a:p>
            <a:pPr eaLnBrk="1" hangingPunct="1"/>
            <a:r>
              <a:rPr lang="en-US" smtClean="0"/>
              <a:t>Test automation is considered successful if it can reduce costs &amp; test effort</a:t>
            </a:r>
          </a:p>
        </p:txBody>
      </p:sp>
      <p:sp>
        <p:nvSpPr>
          <p:cNvPr id="11267" name="Rectangle 4"/>
          <p:cNvSpPr>
            <a:spLocks noChangeArrowheads="1"/>
          </p:cNvSpPr>
          <p:nvPr/>
        </p:nvSpPr>
        <p:spPr bwMode="auto">
          <a:xfrm>
            <a:off x="376238" y="1143000"/>
            <a:ext cx="7707312" cy="5141913"/>
          </a:xfrm>
          <a:prstGeom prst="rect">
            <a:avLst/>
          </a:prstGeom>
          <a:noFill/>
          <a:ln w="12700">
            <a:noFill/>
            <a:miter lim="800000"/>
            <a:headEnd/>
            <a:tailEnd/>
          </a:ln>
        </p:spPr>
        <p:txBody>
          <a:bodyPr lIns="74933" tIns="36810" rIns="74933" bIns="36810"/>
          <a:lstStyle/>
          <a:p>
            <a:pPr marL="276225" indent="-276225" algn="l">
              <a:spcBef>
                <a:spcPct val="80000"/>
              </a:spcBef>
              <a:buClr>
                <a:schemeClr val="accent2"/>
              </a:buClr>
              <a:buFont typeface="Wingdings" pitchFamily="2" charset="2"/>
              <a:buNone/>
            </a:pPr>
            <a:r>
              <a:rPr lang="en-US" sz="2000" i="0">
                <a:solidFill>
                  <a:srgbClr val="000000"/>
                </a:solidFill>
              </a:rPr>
              <a:t>Test Automation Philosophy</a:t>
            </a:r>
          </a:p>
          <a:p>
            <a:pPr marL="600075" lvl="1" indent="-322263" algn="l">
              <a:spcBef>
                <a:spcPct val="40000"/>
              </a:spcBef>
              <a:buClr>
                <a:schemeClr val="bg2"/>
              </a:buClr>
              <a:buFontTx/>
              <a:buChar char="•"/>
            </a:pPr>
            <a:r>
              <a:rPr lang="en-US" sz="1800" i="0">
                <a:solidFill>
                  <a:srgbClr val="000000"/>
                </a:solidFill>
              </a:rPr>
              <a:t>Test Automation aims at improving the ‘effectiveness’ and ‘efficiency’ of the test process through out the system life cycle</a:t>
            </a:r>
          </a:p>
          <a:p>
            <a:pPr marL="600075" lvl="1" indent="-322263" algn="l">
              <a:spcBef>
                <a:spcPct val="40000"/>
              </a:spcBef>
              <a:buClr>
                <a:schemeClr val="bg2"/>
              </a:buClr>
              <a:buFontTx/>
              <a:buChar char="•"/>
            </a:pPr>
            <a:r>
              <a:rPr lang="en-US" sz="1800" i="0">
                <a:solidFill>
                  <a:srgbClr val="000000"/>
                </a:solidFill>
              </a:rPr>
              <a:t>Test Automation helps in being able to test quickly and consistently</a:t>
            </a:r>
          </a:p>
          <a:p>
            <a:pPr marL="600075" lvl="1" indent="-322263" algn="l">
              <a:spcBef>
                <a:spcPct val="40000"/>
              </a:spcBef>
              <a:buClr>
                <a:schemeClr val="bg2"/>
              </a:buClr>
              <a:buFontTx/>
              <a:buChar char="•"/>
            </a:pPr>
            <a:r>
              <a:rPr lang="en-US" sz="1800" i="0">
                <a:solidFill>
                  <a:srgbClr val="000000"/>
                </a:solidFill>
              </a:rPr>
              <a:t>Test Automation is not a goal by itself, it is a value addition to manual testing  </a:t>
            </a:r>
          </a:p>
          <a:p>
            <a:pPr marL="600075" lvl="1" indent="-322263" algn="l">
              <a:spcBef>
                <a:spcPct val="40000"/>
              </a:spcBef>
              <a:buClr>
                <a:schemeClr val="bg2"/>
              </a:buClr>
              <a:buFontTx/>
              <a:buChar char="•"/>
            </a:pPr>
            <a:r>
              <a:rPr lang="en-US" sz="1800" i="0">
                <a:solidFill>
                  <a:srgbClr val="000000"/>
                </a:solidFill>
              </a:rPr>
              <a:t>Test Automation demands a paradigm shift from ‘tool-orientation’ to ‘process orientation’  </a:t>
            </a:r>
          </a:p>
          <a:p>
            <a:pPr marL="600075" lvl="1" indent="-322263" algn="l">
              <a:spcBef>
                <a:spcPct val="40000"/>
              </a:spcBef>
              <a:buClr>
                <a:schemeClr val="bg2"/>
              </a:buClr>
              <a:buFontTx/>
              <a:buChar char="•"/>
            </a:pPr>
            <a:r>
              <a:rPr lang="en-US" sz="1800" i="0">
                <a:solidFill>
                  <a:srgbClr val="000000"/>
                </a:solidFill>
              </a:rPr>
              <a:t>Test Automation is a long term investment</a:t>
            </a:r>
          </a:p>
        </p:txBody>
      </p:sp>
      <p:sp>
        <p:nvSpPr>
          <p:cNvPr id="11268" name="Text Box 5"/>
          <p:cNvSpPr txBox="1">
            <a:spLocks noChangeArrowheads="1"/>
          </p:cNvSpPr>
          <p:nvPr/>
        </p:nvSpPr>
        <p:spPr bwMode="auto">
          <a:xfrm>
            <a:off x="638175" y="4905375"/>
            <a:ext cx="7954963" cy="1155700"/>
          </a:xfrm>
          <a:prstGeom prst="rect">
            <a:avLst/>
          </a:prstGeom>
          <a:noFill/>
          <a:ln w="9525" algn="ctr">
            <a:noFill/>
            <a:miter lim="800000"/>
            <a:headEnd/>
            <a:tailEnd/>
          </a:ln>
        </p:spPr>
        <p:txBody>
          <a:bodyPr>
            <a:spAutoFit/>
          </a:bodyPr>
          <a:lstStyle/>
          <a:p>
            <a:pPr lvl="1"/>
            <a:r>
              <a:rPr lang="en-US" i="0">
                <a:solidFill>
                  <a:srgbClr val="000000"/>
                </a:solidFill>
              </a:rPr>
              <a:t>Automation isn’t always a good idea, and sometimes manual testing is better. The key is to know what the benefits and costs really are, then to make an informed decision about what is best for your circumstance.</a:t>
            </a:r>
          </a:p>
          <a:p>
            <a:pPr lvl="1"/>
            <a:endParaRPr lang="en-US" i="0">
              <a:solidFill>
                <a:srgbClr val="000000"/>
              </a:solidFill>
            </a:endParaRPr>
          </a:p>
          <a:p>
            <a:pPr lvl="1"/>
            <a:r>
              <a:rPr lang="en-US" i="0">
                <a:solidFill>
                  <a:srgbClr val="000000"/>
                </a:solidFill>
              </a:rPr>
              <a:t>Source:- Automated Testing Handbook by Linda G. Hayes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174625"/>
            <a:ext cx="8562975" cy="623888"/>
          </a:xfrm>
        </p:spPr>
        <p:txBody>
          <a:bodyPr/>
          <a:lstStyle/>
          <a:p>
            <a:pPr eaLnBrk="1" hangingPunct="1"/>
            <a:r>
              <a:rPr lang="en-US" sz="2000" smtClean="0"/>
              <a:t>While complete test automation is a great thing to have, it is essential to acknowledge that not everything can / needs to be automated</a:t>
            </a:r>
          </a:p>
        </p:txBody>
      </p:sp>
      <p:sp>
        <p:nvSpPr>
          <p:cNvPr id="12291" name="Rectangle 3"/>
          <p:cNvSpPr>
            <a:spLocks noGrp="1" noChangeArrowheads="1"/>
          </p:cNvSpPr>
          <p:nvPr>
            <p:ph type="body" idx="1"/>
          </p:nvPr>
        </p:nvSpPr>
        <p:spPr>
          <a:xfrm>
            <a:off x="180975" y="927164"/>
            <a:ext cx="8562975" cy="5459956"/>
          </a:xfrm>
        </p:spPr>
        <p:txBody>
          <a:bodyPr/>
          <a:lstStyle/>
          <a:p>
            <a:pPr eaLnBrk="1" hangingPunct="1">
              <a:spcBef>
                <a:spcPct val="50000"/>
              </a:spcBef>
              <a:buSzTx/>
              <a:buFont typeface="Wingdings" pitchFamily="2" charset="2"/>
              <a:buNone/>
            </a:pPr>
            <a:r>
              <a:rPr lang="en-US" dirty="0" smtClean="0"/>
              <a:t>What tests to automate? </a:t>
            </a:r>
          </a:p>
          <a:p>
            <a:pPr lvl="1" eaLnBrk="1" hangingPunct="1">
              <a:spcBef>
                <a:spcPct val="50000"/>
              </a:spcBef>
              <a:buClr>
                <a:schemeClr val="hlink"/>
              </a:buClr>
              <a:buFont typeface="Wingdings" pitchFamily="2" charset="2"/>
              <a:buChar char="þ"/>
            </a:pPr>
            <a:r>
              <a:rPr lang="en-US" dirty="0" smtClean="0"/>
              <a:t> Tests that need to be run for every build of the application (sanity level)</a:t>
            </a:r>
          </a:p>
          <a:p>
            <a:pPr lvl="1" eaLnBrk="1" hangingPunct="1">
              <a:spcBef>
                <a:spcPct val="50000"/>
              </a:spcBef>
              <a:buClr>
                <a:schemeClr val="hlink"/>
              </a:buClr>
              <a:buFont typeface="Wingdings" pitchFamily="2" charset="2"/>
              <a:buChar char="þ"/>
            </a:pPr>
            <a:r>
              <a:rPr lang="en-US" dirty="0" smtClean="0"/>
              <a:t> Tests that use multiple data values for the same actions (data driven tests)</a:t>
            </a:r>
          </a:p>
          <a:p>
            <a:pPr lvl="1" eaLnBrk="1" hangingPunct="1">
              <a:spcBef>
                <a:spcPct val="50000"/>
              </a:spcBef>
              <a:buClr>
                <a:schemeClr val="hlink"/>
              </a:buClr>
              <a:buFont typeface="Wingdings" pitchFamily="2" charset="2"/>
              <a:buChar char="þ"/>
            </a:pPr>
            <a:r>
              <a:rPr lang="en-US" dirty="0" smtClean="0"/>
              <a:t> Tests that require detailed information from application internals (e.g., SQL,GUI attributes)</a:t>
            </a:r>
          </a:p>
          <a:p>
            <a:pPr lvl="1" eaLnBrk="1" hangingPunct="1">
              <a:spcBef>
                <a:spcPct val="50000"/>
              </a:spcBef>
              <a:buClr>
                <a:schemeClr val="hlink"/>
              </a:buClr>
              <a:buFont typeface="Wingdings" pitchFamily="2" charset="2"/>
              <a:buChar char="þ"/>
            </a:pPr>
            <a:r>
              <a:rPr lang="en-US" dirty="0" smtClean="0"/>
              <a:t> Stress / load testing</a:t>
            </a:r>
          </a:p>
          <a:p>
            <a:pPr eaLnBrk="1" hangingPunct="1">
              <a:spcBef>
                <a:spcPct val="50000"/>
              </a:spcBef>
              <a:buSzTx/>
              <a:buFont typeface="Wingdings" pitchFamily="2" charset="2"/>
              <a:buNone/>
            </a:pPr>
            <a:r>
              <a:rPr lang="en-US" dirty="0" smtClean="0"/>
              <a:t>What not to automate?</a:t>
            </a:r>
          </a:p>
          <a:p>
            <a:pPr lvl="1" eaLnBrk="1" hangingPunct="1">
              <a:buClr>
                <a:srgbClr val="CC0000"/>
              </a:buClr>
              <a:buFont typeface="Wingdings" pitchFamily="2" charset="2"/>
              <a:buChar char="ý"/>
            </a:pPr>
            <a:r>
              <a:rPr lang="en-US" dirty="0" smtClean="0"/>
              <a:t>Usability testing</a:t>
            </a:r>
          </a:p>
          <a:p>
            <a:pPr lvl="2" eaLnBrk="1" hangingPunct="1">
              <a:spcBef>
                <a:spcPct val="10000"/>
              </a:spcBef>
              <a:buSzTx/>
            </a:pPr>
            <a:r>
              <a:rPr lang="en-US" sz="1600" dirty="0" smtClean="0"/>
              <a:t>Usage models - how easy is the application to use</a:t>
            </a:r>
          </a:p>
          <a:p>
            <a:pPr lvl="1" eaLnBrk="1" hangingPunct="1">
              <a:buClr>
                <a:srgbClr val="CC0000"/>
              </a:buClr>
              <a:buFont typeface="Wingdings" pitchFamily="2" charset="2"/>
              <a:buChar char="ý"/>
            </a:pPr>
            <a:r>
              <a:rPr lang="en-US" dirty="0" smtClean="0"/>
              <a:t>One time testing</a:t>
            </a:r>
          </a:p>
          <a:p>
            <a:pPr lvl="1" eaLnBrk="1" hangingPunct="1">
              <a:buClr>
                <a:srgbClr val="CC0000"/>
              </a:buClr>
              <a:buFont typeface="Wingdings" pitchFamily="2" charset="2"/>
              <a:buChar char="ý"/>
            </a:pPr>
            <a:r>
              <a:rPr lang="en-US" dirty="0" smtClean="0"/>
              <a:t>“ASAP” testing</a:t>
            </a:r>
          </a:p>
          <a:p>
            <a:pPr lvl="2" eaLnBrk="1" hangingPunct="1">
              <a:spcBef>
                <a:spcPct val="10000"/>
              </a:spcBef>
              <a:buSzTx/>
            </a:pPr>
            <a:r>
              <a:rPr lang="en-US" sz="1600" dirty="0" smtClean="0"/>
              <a:t>Need to test it NOW</a:t>
            </a:r>
          </a:p>
          <a:p>
            <a:pPr lvl="1" eaLnBrk="1" hangingPunct="1">
              <a:buClr>
                <a:srgbClr val="CC0000"/>
              </a:buClr>
              <a:buFont typeface="Wingdings" pitchFamily="2" charset="2"/>
              <a:buChar char="ý"/>
            </a:pPr>
            <a:r>
              <a:rPr lang="en-US" dirty="0" smtClean="0"/>
              <a:t>Ad hoc / random testing</a:t>
            </a:r>
          </a:p>
          <a:p>
            <a:pPr lvl="2" eaLnBrk="1" hangingPunct="1">
              <a:spcBef>
                <a:spcPct val="10000"/>
              </a:spcBef>
              <a:buSzTx/>
            </a:pPr>
            <a:r>
              <a:rPr lang="en-US" sz="1600" dirty="0" smtClean="0"/>
              <a:t>Based on intuition and knowledge of application</a:t>
            </a:r>
          </a:p>
          <a:p>
            <a:pPr lvl="1" eaLnBrk="1" hangingPunct="1">
              <a:buClr>
                <a:srgbClr val="CC0000"/>
              </a:buClr>
              <a:buFont typeface="Wingdings" pitchFamily="2" charset="2"/>
              <a:buChar char="ý"/>
            </a:pPr>
            <a:r>
              <a:rPr lang="en-US" dirty="0" smtClean="0"/>
              <a:t>Tests without predictable results</a:t>
            </a:r>
            <a:endParaRPr lang="en-US" sz="1400" dirty="0" smtClean="0"/>
          </a:p>
        </p:txBody>
      </p:sp>
      <p:sp>
        <p:nvSpPr>
          <p:cNvPr id="671748" name="Rectangle 4"/>
          <p:cNvSpPr>
            <a:spLocks noChangeArrowheads="1"/>
          </p:cNvSpPr>
          <p:nvPr/>
        </p:nvSpPr>
        <p:spPr bwMode="auto">
          <a:xfrm>
            <a:off x="4251325" y="2804732"/>
            <a:ext cx="4621213" cy="517525"/>
          </a:xfrm>
          <a:prstGeom prst="rect">
            <a:avLst/>
          </a:prstGeom>
          <a:solidFill>
            <a:schemeClr val="accent1">
              <a:alpha val="85001"/>
            </a:schemeClr>
          </a:solidFill>
          <a:ln w="9525" algn="ctr">
            <a:noFill/>
            <a:miter lim="800000"/>
            <a:headEnd/>
            <a:tailEnd/>
          </a:ln>
          <a:effectLst>
            <a:outerShdw dist="107763" dir="2700000" algn="ctr" rotWithShape="0">
              <a:schemeClr val="bg2"/>
            </a:outerShdw>
          </a:effectLst>
        </p:spPr>
        <p:txBody>
          <a:bodyPr lIns="92075" tIns="46038" rIns="92075" bIns="46038">
            <a:spAutoFit/>
          </a:bodyPr>
          <a:lstStyle/>
          <a:p>
            <a:pPr eaLnBrk="0" hangingPunct="0">
              <a:defRPr/>
            </a:pPr>
            <a:r>
              <a:rPr lang="en-US" b="1" i="0">
                <a:solidFill>
                  <a:srgbClr val="000000"/>
                </a:solidFill>
                <a:latin typeface="Arial" charset="0"/>
              </a:rPr>
              <a:t>The more tedious the execution of the test case,</a:t>
            </a:r>
            <a:br>
              <a:rPr lang="en-US" b="1" i="0">
                <a:solidFill>
                  <a:srgbClr val="000000"/>
                </a:solidFill>
                <a:latin typeface="Arial" charset="0"/>
              </a:rPr>
            </a:br>
            <a:r>
              <a:rPr lang="en-US" b="1" i="0">
                <a:solidFill>
                  <a:srgbClr val="000000"/>
                </a:solidFill>
                <a:latin typeface="Arial" charset="0"/>
              </a:rPr>
              <a:t>the better candidate it is for automation.</a:t>
            </a:r>
          </a:p>
        </p:txBody>
      </p:sp>
      <p:sp>
        <p:nvSpPr>
          <p:cNvPr id="671749" name="Rectangle 5"/>
          <p:cNvSpPr>
            <a:spLocks noChangeArrowheads="1"/>
          </p:cNvSpPr>
          <p:nvPr/>
        </p:nvSpPr>
        <p:spPr bwMode="auto">
          <a:xfrm>
            <a:off x="4357688" y="5927154"/>
            <a:ext cx="4579937" cy="517525"/>
          </a:xfrm>
          <a:prstGeom prst="rect">
            <a:avLst/>
          </a:prstGeom>
          <a:solidFill>
            <a:schemeClr val="accent1">
              <a:alpha val="85001"/>
            </a:schemeClr>
          </a:solidFill>
          <a:ln w="9525">
            <a:noFill/>
            <a:miter lim="800000"/>
            <a:headEnd/>
            <a:tailEnd/>
          </a:ln>
          <a:effectLst>
            <a:outerShdw dist="107763" dir="2700000" algn="ctr" rotWithShape="0">
              <a:schemeClr val="bg2"/>
            </a:outerShdw>
          </a:effectLst>
        </p:spPr>
        <p:txBody>
          <a:bodyPr lIns="92075" tIns="46038" rIns="92075" bIns="46038">
            <a:spAutoFit/>
          </a:bodyPr>
          <a:lstStyle/>
          <a:p>
            <a:pPr eaLnBrk="0" hangingPunct="0">
              <a:defRPr/>
            </a:pPr>
            <a:r>
              <a:rPr lang="en-US" b="1" i="0" dirty="0">
                <a:solidFill>
                  <a:srgbClr val="000000"/>
                </a:solidFill>
                <a:latin typeface="Arial" charset="0"/>
              </a:rPr>
              <a:t>The more creativity needed for test case execution, the less appropriate it is for automation.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gray">
          <a:xfrm>
            <a:off x="1106488" y="2774950"/>
            <a:ext cx="7302500" cy="428625"/>
          </a:xfrm>
          <a:prstGeom prst="rect">
            <a:avLst/>
          </a:prstGeom>
          <a:noFill/>
          <a:ln w="9525">
            <a:noFill/>
            <a:miter lim="800000"/>
            <a:headEnd/>
            <a:tailEnd/>
          </a:ln>
        </p:spPr>
        <p:txBody>
          <a:bodyPr lIns="0" tIns="0" rIns="0" bIns="0" anchor="b"/>
          <a:lstStyle/>
          <a:p>
            <a:pPr algn="l"/>
            <a:r>
              <a:rPr lang="en-US" sz="2400" b="1" i="0">
                <a:solidFill>
                  <a:schemeClr val="tx1"/>
                </a:solidFill>
              </a:rPr>
              <a:t>Commonly used financial terms in test automation</a:t>
            </a:r>
          </a:p>
        </p:txBody>
      </p:sp>
      <p:sp>
        <p:nvSpPr>
          <p:cNvPr id="13315" name="Rectangle 3"/>
          <p:cNvSpPr>
            <a:spLocks noChangeArrowheads="1"/>
          </p:cNvSpPr>
          <p:nvPr/>
        </p:nvSpPr>
        <p:spPr bwMode="gray">
          <a:xfrm>
            <a:off x="1158875" y="3381375"/>
            <a:ext cx="7132638" cy="274638"/>
          </a:xfrm>
          <a:prstGeom prst="rect">
            <a:avLst/>
          </a:prstGeom>
          <a:noFill/>
          <a:ln w="9525">
            <a:noFill/>
            <a:miter lim="800000"/>
            <a:headEnd/>
            <a:tailEnd/>
          </a:ln>
        </p:spPr>
        <p:txBody>
          <a:bodyPr lIns="0" tIns="0" rIns="0" bIns="0">
            <a:spAutoFit/>
          </a:bodyPr>
          <a:lstStyle/>
          <a:p>
            <a:pPr marL="276225" indent="-276225" algn="l">
              <a:spcBef>
                <a:spcPct val="40000"/>
              </a:spcBef>
              <a:buClr>
                <a:srgbClr val="FA9819"/>
              </a:buClr>
              <a:buSzPct val="120000"/>
              <a:buFontTx/>
              <a:buChar char="•"/>
            </a:pPr>
            <a:r>
              <a:rPr lang="en-US" sz="1800" i="0">
                <a:solidFill>
                  <a:srgbClr val="000000"/>
                </a:solidFill>
              </a:rPr>
              <a:t>ROI, Payback period, Break-even point, Fixed and Variable cost</a:t>
            </a:r>
            <a:endParaRPr lang="en-GB" sz="1800" i="0">
              <a:solidFill>
                <a:srgbClr val="000000"/>
              </a:solidFill>
            </a:endParaRPr>
          </a:p>
        </p:txBody>
      </p:sp>
      <p:pic>
        <p:nvPicPr>
          <p:cNvPr id="13317" name="Picture 5" descr="banner1"/>
          <p:cNvPicPr>
            <a:picLocks noChangeAspect="1" noChangeArrowheads="1"/>
          </p:cNvPicPr>
          <p:nvPr/>
        </p:nvPicPr>
        <p:blipFill>
          <a:blip r:embed="rId3" cstate="print"/>
          <a:srcRect/>
          <a:stretch>
            <a:fillRect/>
          </a:stretch>
        </p:blipFill>
        <p:spPr bwMode="auto">
          <a:xfrm>
            <a:off x="0" y="0"/>
            <a:ext cx="9144000" cy="896938"/>
          </a:xfrm>
          <a:prstGeom prst="rect">
            <a:avLst/>
          </a:prstGeom>
          <a:noFill/>
          <a:ln w="9525">
            <a:noFill/>
            <a:miter lim="800000"/>
            <a:headEnd/>
            <a:tailEnd/>
          </a:ln>
        </p:spPr>
      </p:pic>
      <p:pic>
        <p:nvPicPr>
          <p:cNvPr id="13318" name="Picture 6" descr="line"/>
          <p:cNvPicPr>
            <a:picLocks noChangeAspect="1" noChangeArrowheads="1"/>
          </p:cNvPicPr>
          <p:nvPr/>
        </p:nvPicPr>
        <p:blipFill>
          <a:blip r:embed="rId4" cstate="print"/>
          <a:srcRect/>
          <a:stretch>
            <a:fillRect/>
          </a:stretch>
        </p:blipFill>
        <p:spPr bwMode="auto">
          <a:xfrm>
            <a:off x="0" y="900113"/>
            <a:ext cx="9144000" cy="13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Overview</a:t>
            </a:r>
          </a:p>
        </p:txBody>
      </p:sp>
      <p:sp>
        <p:nvSpPr>
          <p:cNvPr id="14339" name="Rectangle 3"/>
          <p:cNvSpPr>
            <a:spLocks noGrp="1" noChangeArrowheads="1"/>
          </p:cNvSpPr>
          <p:nvPr>
            <p:ph type="body" idx="1"/>
          </p:nvPr>
        </p:nvSpPr>
        <p:spPr>
          <a:xfrm>
            <a:off x="295275" y="1247775"/>
            <a:ext cx="8562975" cy="1797050"/>
          </a:xfrm>
        </p:spPr>
        <p:txBody>
          <a:bodyPr/>
          <a:lstStyle/>
          <a:p>
            <a:pPr eaLnBrk="1" hangingPunct="1"/>
            <a:r>
              <a:rPr lang="en-US" smtClean="0"/>
              <a:t>Objective of this session</a:t>
            </a:r>
          </a:p>
          <a:p>
            <a:pPr lvl="1" eaLnBrk="1" hangingPunct="1"/>
            <a:r>
              <a:rPr lang="en-US" smtClean="0"/>
              <a:t>Develop an awareness on the commonly used financial terms</a:t>
            </a:r>
          </a:p>
          <a:p>
            <a:pPr lvl="1" eaLnBrk="1" hangingPunct="1"/>
            <a:endParaRPr lang="en-US" smtClean="0"/>
          </a:p>
          <a:p>
            <a:pPr eaLnBrk="1" hangingPunct="1"/>
            <a:r>
              <a:rPr lang="en-US" smtClean="0"/>
              <a:t>Duration</a:t>
            </a:r>
          </a:p>
          <a:p>
            <a:pPr lvl="1" eaLnBrk="1" hangingPunct="1"/>
            <a:r>
              <a:rPr lang="en-US" smtClean="0"/>
              <a:t>1 hour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Diagram 18"/>
          <p:cNvGraphicFramePr>
            <a:graphicFrameLocks/>
          </p:cNvGraphicFramePr>
          <p:nvPr>
            <p:ph idx="1"/>
          </p:nvPr>
        </p:nvGraphicFramePr>
        <p:xfrm>
          <a:off x="2562225" y="1751013"/>
          <a:ext cx="4006850" cy="4021137"/>
        </p:xfrm>
        <a:graphic>
          <a:graphicData uri="http://schemas.openxmlformats.org/drawingml/2006/compatibility">
            <com:legacyDrawing xmlns:com="http://schemas.openxmlformats.org/drawingml/2006/compatibility" spid="_x0000_s55298"/>
          </a:graphicData>
        </a:graphic>
      </p:graphicFrame>
      <p:sp>
        <p:nvSpPr>
          <p:cNvPr id="1037" name="Rectangle 2"/>
          <p:cNvSpPr>
            <a:spLocks noGrp="1" noChangeArrowheads="1"/>
          </p:cNvSpPr>
          <p:nvPr>
            <p:ph type="title"/>
          </p:nvPr>
        </p:nvSpPr>
        <p:spPr>
          <a:xfrm>
            <a:off x="295275" y="129096"/>
            <a:ext cx="8562975" cy="576262"/>
          </a:xfrm>
        </p:spPr>
        <p:txBody>
          <a:bodyPr/>
          <a:lstStyle/>
          <a:p>
            <a:pPr eaLnBrk="1" hangingPunct="1"/>
            <a:r>
              <a:rPr lang="en-US" sz="2000" dirty="0" smtClean="0"/>
              <a:t>Developing a general awareness on some of the commonly used financial terms will help in measuring success of test automation </a:t>
            </a:r>
          </a:p>
        </p:txBody>
      </p:sp>
      <p:sp>
        <p:nvSpPr>
          <p:cNvPr id="1038" name="Rectangle 29"/>
          <p:cNvSpPr>
            <a:spLocks noChangeArrowheads="1"/>
          </p:cNvSpPr>
          <p:nvPr/>
        </p:nvSpPr>
        <p:spPr bwMode="auto">
          <a:xfrm>
            <a:off x="363538" y="4397375"/>
            <a:ext cx="3556000" cy="2163763"/>
          </a:xfrm>
          <a:prstGeom prst="rect">
            <a:avLst/>
          </a:prstGeom>
          <a:gradFill rotWithShape="1">
            <a:gsLst>
              <a:gs pos="0">
                <a:schemeClr val="bg1"/>
              </a:gs>
              <a:gs pos="100000">
                <a:schemeClr val="accent1">
                  <a:alpha val="62999"/>
                </a:schemeClr>
              </a:gs>
            </a:gsLst>
            <a:path path="shape">
              <a:fillToRect l="50000" t="50000" r="50000" b="50000"/>
            </a:path>
          </a:gradFill>
          <a:ln w="9525" algn="ctr">
            <a:solidFill>
              <a:schemeClr val="tx1"/>
            </a:solidFill>
            <a:miter lim="800000"/>
            <a:headEnd/>
            <a:tailEnd/>
          </a:ln>
        </p:spPr>
        <p:txBody>
          <a:bodyPr/>
          <a:lstStyle/>
          <a:p>
            <a:pPr algn="l"/>
            <a:r>
              <a:rPr lang="en-US" b="1" i="0" dirty="0">
                <a:solidFill>
                  <a:schemeClr val="tx1"/>
                </a:solidFill>
              </a:rPr>
              <a:t>Fixed and Variable Costs</a:t>
            </a:r>
          </a:p>
          <a:p>
            <a:pPr lvl="1" algn="l">
              <a:buFontTx/>
              <a:buChar char="•"/>
            </a:pPr>
            <a:r>
              <a:rPr lang="en-US" i="0" dirty="0">
                <a:solidFill>
                  <a:schemeClr val="tx1"/>
                </a:solidFill>
              </a:rPr>
              <a:t> </a:t>
            </a:r>
            <a:r>
              <a:rPr lang="en-US" sz="1200" i="0" dirty="0">
                <a:solidFill>
                  <a:schemeClr val="tx1"/>
                </a:solidFill>
              </a:rPr>
              <a:t>Fixed costs are fixed irrespective of work produced</a:t>
            </a:r>
          </a:p>
          <a:p>
            <a:pPr lvl="2" algn="l">
              <a:buFontTx/>
              <a:buChar char="•"/>
            </a:pPr>
            <a:r>
              <a:rPr lang="en-US" sz="1200" i="0" dirty="0">
                <a:solidFill>
                  <a:schemeClr val="tx1"/>
                </a:solidFill>
              </a:rPr>
              <a:t> License cost of tool</a:t>
            </a:r>
          </a:p>
          <a:p>
            <a:pPr lvl="1" algn="l">
              <a:buFontTx/>
              <a:buChar char="•"/>
            </a:pPr>
            <a:r>
              <a:rPr lang="en-US" sz="1200" i="0" dirty="0">
                <a:solidFill>
                  <a:schemeClr val="tx1"/>
                </a:solidFill>
              </a:rPr>
              <a:t> Variable costs varies with every single work produced</a:t>
            </a:r>
          </a:p>
          <a:p>
            <a:pPr lvl="2" algn="l">
              <a:buFontTx/>
              <a:buChar char="•"/>
            </a:pPr>
            <a:r>
              <a:rPr lang="en-US" sz="1200" i="0" dirty="0">
                <a:solidFill>
                  <a:schemeClr val="tx1"/>
                </a:solidFill>
              </a:rPr>
              <a:t> # of team members billing</a:t>
            </a:r>
          </a:p>
          <a:p>
            <a:pPr lvl="1" algn="l">
              <a:buFontTx/>
              <a:buChar char="•"/>
            </a:pPr>
            <a:r>
              <a:rPr lang="en-US" sz="1200" i="0" dirty="0">
                <a:solidFill>
                  <a:schemeClr val="tx1"/>
                </a:solidFill>
              </a:rPr>
              <a:t> Helpful in estimating the investment for test automation </a:t>
            </a:r>
            <a:endParaRPr lang="en-US" i="0" dirty="0">
              <a:solidFill>
                <a:schemeClr val="tx1"/>
              </a:solidFill>
            </a:endParaRPr>
          </a:p>
        </p:txBody>
      </p:sp>
      <p:sp>
        <p:nvSpPr>
          <p:cNvPr id="1039" name="Rectangle 30"/>
          <p:cNvSpPr>
            <a:spLocks noChangeArrowheads="1"/>
          </p:cNvSpPr>
          <p:nvPr/>
        </p:nvSpPr>
        <p:spPr bwMode="auto">
          <a:xfrm>
            <a:off x="5218113" y="4389438"/>
            <a:ext cx="3556000" cy="2092325"/>
          </a:xfrm>
          <a:prstGeom prst="rect">
            <a:avLst/>
          </a:prstGeom>
          <a:gradFill rotWithShape="1">
            <a:gsLst>
              <a:gs pos="0">
                <a:schemeClr val="bg1"/>
              </a:gs>
              <a:gs pos="100000">
                <a:srgbClr val="1C07B5">
                  <a:alpha val="62999"/>
                </a:srgbClr>
              </a:gs>
            </a:gsLst>
            <a:path path="shape">
              <a:fillToRect l="50000" t="50000" r="50000" b="50000"/>
            </a:path>
          </a:gradFill>
          <a:ln w="9525" algn="ctr">
            <a:solidFill>
              <a:schemeClr val="tx1"/>
            </a:solidFill>
            <a:miter lim="800000"/>
            <a:headEnd/>
            <a:tailEnd/>
          </a:ln>
        </p:spPr>
        <p:txBody>
          <a:bodyPr/>
          <a:lstStyle/>
          <a:p>
            <a:pPr algn="l"/>
            <a:r>
              <a:rPr lang="en-US" b="1" i="0">
                <a:solidFill>
                  <a:schemeClr val="tx1"/>
                </a:solidFill>
              </a:rPr>
              <a:t>ROI</a:t>
            </a:r>
          </a:p>
          <a:p>
            <a:pPr lvl="1" algn="l">
              <a:buFontTx/>
              <a:buChar char="•"/>
            </a:pPr>
            <a:r>
              <a:rPr lang="en-US" b="1" i="0">
                <a:solidFill>
                  <a:schemeClr val="tx1"/>
                </a:solidFill>
              </a:rPr>
              <a:t> </a:t>
            </a:r>
            <a:r>
              <a:rPr lang="en-US" i="0">
                <a:solidFill>
                  <a:schemeClr val="tx1"/>
                </a:solidFill>
              </a:rPr>
              <a:t>Called “Return on Investment”</a:t>
            </a:r>
          </a:p>
          <a:p>
            <a:pPr lvl="1" algn="l">
              <a:buFontTx/>
              <a:buChar char="•"/>
            </a:pPr>
            <a:r>
              <a:rPr lang="en-US" i="0">
                <a:solidFill>
                  <a:schemeClr val="tx1"/>
                </a:solidFill>
              </a:rPr>
              <a:t> Compares the investment with costs and identifies the rate of return</a:t>
            </a:r>
          </a:p>
          <a:p>
            <a:pPr lvl="1" algn="l">
              <a:buFontTx/>
              <a:buChar char="•"/>
            </a:pPr>
            <a:r>
              <a:rPr lang="en-US" i="0">
                <a:solidFill>
                  <a:schemeClr val="tx1"/>
                </a:solidFill>
              </a:rPr>
              <a:t> Positive ROI indicates profit while negative ROI indicates loss</a:t>
            </a:r>
            <a:endParaRPr lang="en-US" b="1" i="0">
              <a:solidFill>
                <a:schemeClr val="tx1"/>
              </a:solidFill>
            </a:endParaRPr>
          </a:p>
        </p:txBody>
      </p:sp>
      <p:sp>
        <p:nvSpPr>
          <p:cNvPr id="1040" name="Rectangle 31"/>
          <p:cNvSpPr>
            <a:spLocks noChangeArrowheads="1"/>
          </p:cNvSpPr>
          <p:nvPr/>
        </p:nvSpPr>
        <p:spPr bwMode="auto">
          <a:xfrm>
            <a:off x="371475" y="1123950"/>
            <a:ext cx="3556000" cy="2003425"/>
          </a:xfrm>
          <a:prstGeom prst="rect">
            <a:avLst/>
          </a:prstGeom>
          <a:gradFill rotWithShape="1">
            <a:gsLst>
              <a:gs pos="0">
                <a:schemeClr val="bg1"/>
              </a:gs>
              <a:gs pos="100000">
                <a:srgbClr val="CCFFCC">
                  <a:alpha val="62999"/>
                </a:srgbClr>
              </a:gs>
            </a:gsLst>
            <a:path path="shape">
              <a:fillToRect l="50000" t="50000" r="50000" b="50000"/>
            </a:path>
          </a:gradFill>
          <a:ln w="9525" algn="ctr">
            <a:solidFill>
              <a:schemeClr val="tx1"/>
            </a:solidFill>
            <a:miter lim="800000"/>
            <a:headEnd/>
            <a:tailEnd/>
          </a:ln>
        </p:spPr>
        <p:txBody>
          <a:bodyPr/>
          <a:lstStyle/>
          <a:p>
            <a:pPr algn="l"/>
            <a:r>
              <a:rPr lang="en-US" b="1" i="0">
                <a:solidFill>
                  <a:schemeClr val="tx1"/>
                </a:solidFill>
              </a:rPr>
              <a:t>Breakeven  Point</a:t>
            </a:r>
          </a:p>
          <a:p>
            <a:pPr lvl="1" algn="l">
              <a:buFontTx/>
              <a:buChar char="•"/>
            </a:pPr>
            <a:r>
              <a:rPr lang="en-US" i="0">
                <a:solidFill>
                  <a:schemeClr val="tx1"/>
                </a:solidFill>
              </a:rPr>
              <a:t> Expressed as duration or in money terms</a:t>
            </a:r>
          </a:p>
          <a:p>
            <a:pPr lvl="1" algn="l">
              <a:buFontTx/>
              <a:buChar char="•"/>
            </a:pPr>
            <a:r>
              <a:rPr lang="en-US" i="0">
                <a:solidFill>
                  <a:schemeClr val="tx1"/>
                </a:solidFill>
              </a:rPr>
              <a:t> Defines a point where the costs are exactly equal to the income</a:t>
            </a:r>
          </a:p>
          <a:p>
            <a:pPr lvl="1" algn="l">
              <a:buFontTx/>
              <a:buChar char="•"/>
            </a:pPr>
            <a:r>
              <a:rPr lang="en-US" i="0">
                <a:solidFill>
                  <a:schemeClr val="tx1"/>
                </a:solidFill>
              </a:rPr>
              <a:t> Projects with earlier breakeven point are preferred over projects with late break even points</a:t>
            </a:r>
          </a:p>
        </p:txBody>
      </p:sp>
      <p:sp>
        <p:nvSpPr>
          <p:cNvPr id="1041" name="Rectangle 32"/>
          <p:cNvSpPr>
            <a:spLocks noChangeArrowheads="1"/>
          </p:cNvSpPr>
          <p:nvPr/>
        </p:nvSpPr>
        <p:spPr bwMode="auto">
          <a:xfrm>
            <a:off x="5203825" y="1139825"/>
            <a:ext cx="3556000" cy="1990725"/>
          </a:xfrm>
          <a:prstGeom prst="rect">
            <a:avLst/>
          </a:prstGeom>
          <a:gradFill rotWithShape="1">
            <a:gsLst>
              <a:gs pos="0">
                <a:schemeClr val="bg1"/>
              </a:gs>
              <a:gs pos="100000">
                <a:schemeClr val="bg2">
                  <a:alpha val="62999"/>
                </a:schemeClr>
              </a:gs>
            </a:gsLst>
            <a:path path="shape">
              <a:fillToRect l="50000" t="50000" r="50000" b="50000"/>
            </a:path>
          </a:gradFill>
          <a:ln w="9525" algn="ctr">
            <a:solidFill>
              <a:schemeClr val="tx1"/>
            </a:solidFill>
            <a:miter lim="800000"/>
            <a:headEnd/>
            <a:tailEnd/>
          </a:ln>
        </p:spPr>
        <p:txBody>
          <a:bodyPr/>
          <a:lstStyle/>
          <a:p>
            <a:pPr algn="l"/>
            <a:r>
              <a:rPr lang="en-US" b="1" i="0">
                <a:solidFill>
                  <a:schemeClr val="tx1"/>
                </a:solidFill>
              </a:rPr>
              <a:t>Payback Period</a:t>
            </a:r>
          </a:p>
          <a:p>
            <a:pPr lvl="1" algn="l">
              <a:buFontTx/>
              <a:buChar char="•"/>
            </a:pPr>
            <a:r>
              <a:rPr lang="en-US" b="1" i="0">
                <a:solidFill>
                  <a:schemeClr val="tx1"/>
                </a:solidFill>
              </a:rPr>
              <a:t> </a:t>
            </a:r>
            <a:r>
              <a:rPr lang="en-US" i="0">
                <a:solidFill>
                  <a:schemeClr val="tx1"/>
                </a:solidFill>
              </a:rPr>
              <a:t>Defines the minimum period (time or duration) required to recover the investment</a:t>
            </a:r>
          </a:p>
          <a:p>
            <a:pPr lvl="1" algn="l">
              <a:buFontTx/>
              <a:buChar char="•"/>
            </a:pPr>
            <a:r>
              <a:rPr lang="en-US" i="0">
                <a:solidFill>
                  <a:schemeClr val="tx1"/>
                </a:solidFill>
              </a:rPr>
              <a:t> Project with lower payback period are preferred over projects with higher payback period (other things remaining constant)</a:t>
            </a:r>
            <a:endParaRPr lang="en-US" b="1" i="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rtus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txDef>
      <a:spPr>
        <a:noFill/>
      </a:spPr>
      <a:bodyPr wrap="square" rtlCol="0">
        <a:spAutoFit/>
      </a:bodyPr>
      <a:lstStyle>
        <a:defPPr algn="l">
          <a:defRPr i="0" dirty="0" err="1" smtClean="0">
            <a:solidFill>
              <a:schemeClr val="tx1"/>
            </a:solidFill>
            <a:latin typeface="+mn-lt"/>
          </a:defRPr>
        </a:defPPr>
      </a:lstStyle>
    </a:tx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75CE9E57E52F458DB1C7BF0FCA4710" ma:contentTypeVersion="0" ma:contentTypeDescription="Create a new document." ma:contentTypeScope="" ma:versionID="71d2b2eef781c6df151beb17825a1c5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85D3B79-4F21-427C-B768-2E5DB9DCE758}">
  <ds:schemaRefs>
    <ds:schemaRef ds:uri="http://schemas.microsoft.com/sharepoint/v3/contenttype/forms"/>
  </ds:schemaRefs>
</ds:datastoreItem>
</file>

<file path=customXml/itemProps2.xml><?xml version="1.0" encoding="utf-8"?>
<ds:datastoreItem xmlns:ds="http://schemas.openxmlformats.org/officeDocument/2006/customXml" ds:itemID="{A517332C-5A73-4960-B121-9D5AB00B9154}">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0C26F9DE-0ADA-4995-8955-2865B2F9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4444</TotalTime>
  <Words>2156</Words>
  <Application>Microsoft Office PowerPoint</Application>
  <PresentationFormat>On-screen Show (4:3)</PresentationFormat>
  <Paragraphs>293</Paragraphs>
  <Slides>25</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Virtusa Template</vt:lpstr>
      <vt:lpstr>Worksheet</vt:lpstr>
      <vt:lpstr>Slide 1</vt:lpstr>
      <vt:lpstr>Contents</vt:lpstr>
      <vt:lpstr>Slide 3</vt:lpstr>
      <vt:lpstr>Overview</vt:lpstr>
      <vt:lpstr>Test automation is considered successful if it can reduce costs &amp; test effort</vt:lpstr>
      <vt:lpstr>While complete test automation is a great thing to have, it is essential to acknowledge that not everything can / needs to be automated</vt:lpstr>
      <vt:lpstr>Slide 7</vt:lpstr>
      <vt:lpstr>Overview</vt:lpstr>
      <vt:lpstr>Developing a general awareness on some of the commonly used financial terms will help in measuring success of test automation </vt:lpstr>
      <vt:lpstr>Any test automation effort is considered successful when the financial benefits outweigh the financial costs </vt:lpstr>
      <vt:lpstr>Slide 11</vt:lpstr>
      <vt:lpstr>Overview</vt:lpstr>
      <vt:lpstr>Need for Assessment</vt:lpstr>
      <vt:lpstr>What To Assess?</vt:lpstr>
      <vt:lpstr>When And How To Assess?</vt:lpstr>
      <vt:lpstr>Assessment Summary</vt:lpstr>
      <vt:lpstr>Assessment Templates</vt:lpstr>
      <vt:lpstr>Slide 18</vt:lpstr>
      <vt:lpstr>Overview</vt:lpstr>
      <vt:lpstr>Key challenges for  test automation are maintainability and reliability</vt:lpstr>
      <vt:lpstr>Traditional approach relies on Record and Playback approach towards test automation</vt:lpstr>
      <vt:lpstr>Traditional approach fails in ensuring maintainability and reliability of test scripts</vt:lpstr>
      <vt:lpstr>Automation Architecture serves as a means of managing and communicating the fundamental characteristics and features of the automation software system</vt:lpstr>
      <vt:lpstr>While automation architecture is product and situation dependent, any architecture model displays common attributes</vt:lpstr>
      <vt:lpstr>Slide 25</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&lt;Author&gt;</dc:creator>
  <cp:lastModifiedBy>mrifa</cp:lastModifiedBy>
  <cp:revision>820</cp:revision>
  <dcterms:created xsi:type="dcterms:W3CDTF">2006-08-30T12:12:53Z</dcterms:created>
  <dcterms:modified xsi:type="dcterms:W3CDTF">2011-03-08T11:33:31Z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ies>
</file>