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customXml/itemProps1.xml" ContentType="application/vnd.openxmlformats-officedocument.customXmlPropertie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4"/>
  </p:notesMasterIdLst>
  <p:handoutMasterIdLst>
    <p:handoutMasterId r:id="rId35"/>
  </p:handoutMasterIdLst>
  <p:sldIdLst>
    <p:sldId id="256" r:id="rId2"/>
    <p:sldId id="1070" r:id="rId3"/>
    <p:sldId id="1071" r:id="rId4"/>
    <p:sldId id="1072" r:id="rId5"/>
    <p:sldId id="1073" r:id="rId6"/>
    <p:sldId id="1074" r:id="rId7"/>
    <p:sldId id="1078" r:id="rId8"/>
    <p:sldId id="1075" r:id="rId9"/>
    <p:sldId id="1076" r:id="rId10"/>
    <p:sldId id="1077" r:id="rId11"/>
    <p:sldId id="1101" r:id="rId12"/>
    <p:sldId id="1102" r:id="rId13"/>
    <p:sldId id="1079" r:id="rId14"/>
    <p:sldId id="1080" r:id="rId15"/>
    <p:sldId id="1081" r:id="rId16"/>
    <p:sldId id="1082" r:id="rId17"/>
    <p:sldId id="1103" r:id="rId18"/>
    <p:sldId id="1084" r:id="rId19"/>
    <p:sldId id="1085" r:id="rId20"/>
    <p:sldId id="1087" r:id="rId21"/>
    <p:sldId id="1088" r:id="rId22"/>
    <p:sldId id="1089" r:id="rId23"/>
    <p:sldId id="1090" r:id="rId24"/>
    <p:sldId id="1091" r:id="rId25"/>
    <p:sldId id="1095" r:id="rId26"/>
    <p:sldId id="1100" r:id="rId27"/>
    <p:sldId id="1096" r:id="rId28"/>
    <p:sldId id="1097" r:id="rId29"/>
    <p:sldId id="1104" r:id="rId30"/>
    <p:sldId id="1098" r:id="rId31"/>
    <p:sldId id="1099" r:id="rId32"/>
    <p:sldId id="1027" r:id="rId33"/>
  </p:sldIdLst>
  <p:sldSz cx="9144000" cy="6858000" type="screen4x3"/>
  <p:notesSz cx="6735763" cy="9866313"/>
  <p:defaultTextStyle>
    <a:defPPr>
      <a:defRPr lang="en-US"/>
    </a:defPPr>
    <a:lvl1pPr algn="l" rtl="0" fontAlgn="base">
      <a:spcBef>
        <a:spcPct val="0"/>
      </a:spcBef>
      <a:spcAft>
        <a:spcPct val="0"/>
      </a:spcAft>
      <a:defRPr sz="1400" i="1" kern="1200">
        <a:solidFill>
          <a:schemeClr val="bg1"/>
        </a:solidFill>
        <a:latin typeface="Trebuchet MS" pitchFamily="34" charset="0"/>
        <a:ea typeface="+mn-ea"/>
        <a:cs typeface="+mn-cs"/>
      </a:defRPr>
    </a:lvl1pPr>
    <a:lvl2pPr marL="457200" algn="l" rtl="0" fontAlgn="base">
      <a:spcBef>
        <a:spcPct val="0"/>
      </a:spcBef>
      <a:spcAft>
        <a:spcPct val="0"/>
      </a:spcAft>
      <a:defRPr sz="1400" i="1" kern="1200">
        <a:solidFill>
          <a:schemeClr val="bg1"/>
        </a:solidFill>
        <a:latin typeface="Trebuchet MS" pitchFamily="34" charset="0"/>
        <a:ea typeface="+mn-ea"/>
        <a:cs typeface="+mn-cs"/>
      </a:defRPr>
    </a:lvl2pPr>
    <a:lvl3pPr marL="914400" algn="l" rtl="0" fontAlgn="base">
      <a:spcBef>
        <a:spcPct val="0"/>
      </a:spcBef>
      <a:spcAft>
        <a:spcPct val="0"/>
      </a:spcAft>
      <a:defRPr sz="1400" i="1" kern="1200">
        <a:solidFill>
          <a:schemeClr val="bg1"/>
        </a:solidFill>
        <a:latin typeface="Trebuchet MS" pitchFamily="34" charset="0"/>
        <a:ea typeface="+mn-ea"/>
        <a:cs typeface="+mn-cs"/>
      </a:defRPr>
    </a:lvl3pPr>
    <a:lvl4pPr marL="1371600" algn="l" rtl="0" fontAlgn="base">
      <a:spcBef>
        <a:spcPct val="0"/>
      </a:spcBef>
      <a:spcAft>
        <a:spcPct val="0"/>
      </a:spcAft>
      <a:defRPr sz="1400" i="1" kern="1200">
        <a:solidFill>
          <a:schemeClr val="bg1"/>
        </a:solidFill>
        <a:latin typeface="Trebuchet MS" pitchFamily="34" charset="0"/>
        <a:ea typeface="+mn-ea"/>
        <a:cs typeface="+mn-cs"/>
      </a:defRPr>
    </a:lvl4pPr>
    <a:lvl5pPr marL="1828800" algn="l" rtl="0" fontAlgn="base">
      <a:spcBef>
        <a:spcPct val="0"/>
      </a:spcBef>
      <a:spcAft>
        <a:spcPct val="0"/>
      </a:spcAft>
      <a:defRPr sz="1400" i="1" kern="1200">
        <a:solidFill>
          <a:schemeClr val="bg1"/>
        </a:solidFill>
        <a:latin typeface="Trebuchet MS" pitchFamily="34" charset="0"/>
        <a:ea typeface="+mn-ea"/>
        <a:cs typeface="+mn-cs"/>
      </a:defRPr>
    </a:lvl5pPr>
    <a:lvl6pPr marL="2286000" algn="l" defTabSz="914400" rtl="0" eaLnBrk="1" latinLnBrk="0" hangingPunct="1">
      <a:defRPr sz="1400" i="1" kern="1200">
        <a:solidFill>
          <a:schemeClr val="bg1"/>
        </a:solidFill>
        <a:latin typeface="Trebuchet MS" pitchFamily="34" charset="0"/>
        <a:ea typeface="+mn-ea"/>
        <a:cs typeface="+mn-cs"/>
      </a:defRPr>
    </a:lvl6pPr>
    <a:lvl7pPr marL="2743200" algn="l" defTabSz="914400" rtl="0" eaLnBrk="1" latinLnBrk="0" hangingPunct="1">
      <a:defRPr sz="1400" i="1" kern="1200">
        <a:solidFill>
          <a:schemeClr val="bg1"/>
        </a:solidFill>
        <a:latin typeface="Trebuchet MS" pitchFamily="34" charset="0"/>
        <a:ea typeface="+mn-ea"/>
        <a:cs typeface="+mn-cs"/>
      </a:defRPr>
    </a:lvl7pPr>
    <a:lvl8pPr marL="3200400" algn="l" defTabSz="914400" rtl="0" eaLnBrk="1" latinLnBrk="0" hangingPunct="1">
      <a:defRPr sz="1400" i="1" kern="1200">
        <a:solidFill>
          <a:schemeClr val="bg1"/>
        </a:solidFill>
        <a:latin typeface="Trebuchet MS" pitchFamily="34" charset="0"/>
        <a:ea typeface="+mn-ea"/>
        <a:cs typeface="+mn-cs"/>
      </a:defRPr>
    </a:lvl8pPr>
    <a:lvl9pPr marL="3657600" algn="l" defTabSz="914400" rtl="0" eaLnBrk="1" latinLnBrk="0" hangingPunct="1">
      <a:defRPr sz="1400" i="1" kern="1200">
        <a:solidFill>
          <a:schemeClr val="bg1"/>
        </a:solidFill>
        <a:latin typeface="Trebuchet M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600"/>
    <a:srgbClr val="B0DEFE"/>
    <a:srgbClr val="61A6D5"/>
    <a:srgbClr val="FFFFFF"/>
    <a:srgbClr val="FFDD71"/>
    <a:srgbClr val="B1D86A"/>
    <a:srgbClr val="E6F1F8"/>
    <a:srgbClr val="00CCFF"/>
    <a:srgbClr val="003258"/>
    <a:srgbClr val="CCE9A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09" autoAdjust="0"/>
    <p:restoredTop sz="92355" autoAdjust="0"/>
  </p:normalViewPr>
  <p:slideViewPr>
    <p:cSldViewPr snapToGrid="0">
      <p:cViewPr>
        <p:scale>
          <a:sx n="90" d="100"/>
          <a:sy n="90" d="100"/>
        </p:scale>
        <p:origin x="-1278" y="-78"/>
      </p:cViewPr>
      <p:guideLst>
        <p:guide orient="horz" pos="2106"/>
        <p:guide orient="horz" pos="3930"/>
        <p:guide orient="horz" pos="786"/>
        <p:guide orient="horz" pos="4266"/>
        <p:guide orient="horz" pos="126"/>
        <p:guide orient="horz" pos="4146"/>
        <p:guide pos="2880"/>
        <p:guide pos="186"/>
        <p:guide pos="5580"/>
        <p:guide pos="2766"/>
        <p:guide pos="2994"/>
        <p:guide pos="1170"/>
        <p:guide pos="18"/>
        <p:guide pos="5742"/>
      </p:guideLst>
    </p:cSldViewPr>
  </p:slideViewPr>
  <p:outlineViewPr>
    <p:cViewPr>
      <p:scale>
        <a:sx n="33" d="100"/>
        <a:sy n="33" d="100"/>
      </p:scale>
      <p:origin x="0" y="609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p:scale>
        <a:sx n="60" d="100"/>
        <a:sy n="60" d="100"/>
      </p:scale>
      <p:origin x="0" y="0"/>
    </p:cViewPr>
  </p:sorterViewPr>
  <p:notesViewPr>
    <p:cSldViewPr snapToGrid="0">
      <p:cViewPr varScale="1">
        <p:scale>
          <a:sx n="83" d="100"/>
          <a:sy n="83" d="100"/>
        </p:scale>
        <p:origin x="-2040" y="-84"/>
      </p:cViewPr>
      <p:guideLst>
        <p:guide orient="horz" pos="3108"/>
        <p:guide pos="2122"/>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3" Type="http://schemas.openxmlformats.org/officeDocument/2006/relationships/slide" Target="slides/slide5.xml"/><Relationship Id="rId7" Type="http://schemas.openxmlformats.org/officeDocument/2006/relationships/slide" Target="slides/slide9.xml"/><Relationship Id="rId12" Type="http://schemas.openxmlformats.org/officeDocument/2006/relationships/slide" Target="slides/slide18.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8.xml"/><Relationship Id="rId11" Type="http://schemas.openxmlformats.org/officeDocument/2006/relationships/slide" Target="slides/slide17.xml"/><Relationship Id="rId5" Type="http://schemas.openxmlformats.org/officeDocument/2006/relationships/slide" Target="slides/slide7.xml"/><Relationship Id="rId10" Type="http://schemas.openxmlformats.org/officeDocument/2006/relationships/slide" Target="slides/slide13.xml"/><Relationship Id="rId4" Type="http://schemas.openxmlformats.org/officeDocument/2006/relationships/slide" Target="slides/slide6.xml"/><Relationship Id="rId9"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4914" name="Rectangle 2"/>
          <p:cNvSpPr>
            <a:spLocks noGrp="1" noChangeArrowheads="1"/>
          </p:cNvSpPr>
          <p:nvPr>
            <p:ph type="hdr" sz="quarter"/>
          </p:nvPr>
        </p:nvSpPr>
        <p:spPr bwMode="auto">
          <a:xfrm>
            <a:off x="0" y="0"/>
            <a:ext cx="2918831" cy="4933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solidFill>
                  <a:schemeClr val="tx1"/>
                </a:solidFill>
              </a:defRPr>
            </a:lvl1pPr>
          </a:lstStyle>
          <a:p>
            <a:pPr>
              <a:defRPr/>
            </a:pPr>
            <a:endParaRPr lang="en-GB" dirty="0"/>
          </a:p>
        </p:txBody>
      </p:sp>
      <p:sp>
        <p:nvSpPr>
          <p:cNvPr id="294915" name="Rectangle 3"/>
          <p:cNvSpPr>
            <a:spLocks noGrp="1" noChangeArrowheads="1"/>
          </p:cNvSpPr>
          <p:nvPr>
            <p:ph type="dt" sz="quarter" idx="1"/>
          </p:nvPr>
        </p:nvSpPr>
        <p:spPr bwMode="auto">
          <a:xfrm>
            <a:off x="3815373" y="0"/>
            <a:ext cx="2918831" cy="4933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defRPr>
            </a:lvl1pPr>
          </a:lstStyle>
          <a:p>
            <a:pPr>
              <a:defRPr/>
            </a:pPr>
            <a:endParaRPr lang="en-GB" dirty="0"/>
          </a:p>
        </p:txBody>
      </p:sp>
      <p:sp>
        <p:nvSpPr>
          <p:cNvPr id="294916" name="Rectangle 4"/>
          <p:cNvSpPr>
            <a:spLocks noGrp="1" noChangeArrowheads="1"/>
          </p:cNvSpPr>
          <p:nvPr>
            <p:ph type="ftr" sz="quarter" idx="2"/>
          </p:nvPr>
        </p:nvSpPr>
        <p:spPr bwMode="auto">
          <a:xfrm>
            <a:off x="0" y="9371285"/>
            <a:ext cx="2918831" cy="49331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solidFill>
                  <a:schemeClr val="tx1"/>
                </a:solidFill>
              </a:defRPr>
            </a:lvl1pPr>
          </a:lstStyle>
          <a:p>
            <a:pPr>
              <a:defRPr/>
            </a:pPr>
            <a:endParaRPr lang="en-GB" dirty="0"/>
          </a:p>
        </p:txBody>
      </p:sp>
      <p:sp>
        <p:nvSpPr>
          <p:cNvPr id="294917" name="Rectangle 5"/>
          <p:cNvSpPr>
            <a:spLocks noGrp="1" noChangeArrowheads="1"/>
          </p:cNvSpPr>
          <p:nvPr>
            <p:ph type="sldNum" sz="quarter" idx="3"/>
          </p:nvPr>
        </p:nvSpPr>
        <p:spPr bwMode="auto">
          <a:xfrm>
            <a:off x="3815373" y="9371285"/>
            <a:ext cx="2918831" cy="49331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defRPr>
            </a:lvl1pPr>
          </a:lstStyle>
          <a:p>
            <a:pPr>
              <a:defRPr/>
            </a:pPr>
            <a:fld id="{8431EB84-C2F7-4C80-9D8D-5E91CD39B9AB}" type="slidenum">
              <a:rPr lang="en-GB"/>
              <a:pPr>
                <a:defRPr/>
              </a:pPr>
              <a:t>‹#›</a:t>
            </a:fld>
            <a:endParaRPr lang="en-GB" dirty="0"/>
          </a:p>
        </p:txBody>
      </p:sp>
    </p:spTree>
    <p:extLst>
      <p:ext uri="{BB962C8B-B14F-4D97-AF65-F5344CB8AC3E}">
        <p14:creationId xmlns:p14="http://schemas.microsoft.com/office/powerpoint/2010/main" xmlns="" val="3708782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18831" cy="4933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solidFill>
                  <a:schemeClr val="tx1"/>
                </a:solidFill>
              </a:defRPr>
            </a:lvl1pPr>
          </a:lstStyle>
          <a:p>
            <a:pPr>
              <a:defRPr/>
            </a:pPr>
            <a:endParaRPr lang="en-US" dirty="0"/>
          </a:p>
        </p:txBody>
      </p:sp>
      <p:sp>
        <p:nvSpPr>
          <p:cNvPr id="9219" name="Rectangle 3"/>
          <p:cNvSpPr>
            <a:spLocks noGrp="1" noChangeArrowheads="1"/>
          </p:cNvSpPr>
          <p:nvPr>
            <p:ph type="dt" idx="1"/>
          </p:nvPr>
        </p:nvSpPr>
        <p:spPr bwMode="auto">
          <a:xfrm>
            <a:off x="3815373" y="0"/>
            <a:ext cx="2918831" cy="4933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73577" y="4686499"/>
            <a:ext cx="5388610" cy="443984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9371285"/>
            <a:ext cx="2918831" cy="49331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solidFill>
                  <a:schemeClr val="tx1"/>
                </a:solidFill>
              </a:defRPr>
            </a:lvl1pPr>
          </a:lstStyle>
          <a:p>
            <a:pPr>
              <a:defRPr/>
            </a:pPr>
            <a:endParaRPr lang="en-US" dirty="0"/>
          </a:p>
        </p:txBody>
      </p:sp>
      <p:sp>
        <p:nvSpPr>
          <p:cNvPr id="9223" name="Rectangle 7"/>
          <p:cNvSpPr>
            <a:spLocks noGrp="1" noChangeArrowheads="1"/>
          </p:cNvSpPr>
          <p:nvPr>
            <p:ph type="sldNum" sz="quarter" idx="5"/>
          </p:nvPr>
        </p:nvSpPr>
        <p:spPr bwMode="auto">
          <a:xfrm>
            <a:off x="3815373" y="9371285"/>
            <a:ext cx="2918831" cy="49331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defRPr>
            </a:lvl1pPr>
          </a:lstStyle>
          <a:p>
            <a:pPr>
              <a:defRPr/>
            </a:pPr>
            <a:fld id="{46494AC5-FE4F-4CF0-A5C3-870ACD4BF68B}" type="slidenum">
              <a:rPr lang="en-US"/>
              <a:pPr>
                <a:defRPr/>
              </a:pPr>
              <a:t>‹#›</a:t>
            </a:fld>
            <a:endParaRPr lang="en-US" dirty="0"/>
          </a:p>
        </p:txBody>
      </p:sp>
    </p:spTree>
    <p:extLst>
      <p:ext uri="{BB962C8B-B14F-4D97-AF65-F5344CB8AC3E}">
        <p14:creationId xmlns:p14="http://schemas.microsoft.com/office/powerpoint/2010/main" xmlns="" val="18326227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A76901A3-047E-448C-91AA-D8CDB80869A4}" type="slidenum">
              <a:rPr lang="en-US" smtClean="0"/>
              <a:pPr/>
              <a:t>1</a:t>
            </a:fld>
            <a:endParaRPr lang="en-US" dirty="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04702-E026-4003-B934-ECC672F61CA7}" type="slidenum">
              <a:rPr lang="en-US"/>
              <a:pPr/>
              <a:t>12</a:t>
            </a:fld>
            <a:endParaRPr lang="en-US"/>
          </a:p>
        </p:txBody>
      </p:sp>
      <p:sp>
        <p:nvSpPr>
          <p:cNvPr id="500738" name="Rectangle 2"/>
          <p:cNvSpPr>
            <a:spLocks noGrp="1" noRot="1" noChangeAspect="1" noChangeArrowheads="1" noTextEdit="1"/>
          </p:cNvSpPr>
          <p:nvPr>
            <p:ph type="sldImg"/>
          </p:nvPr>
        </p:nvSpPr>
        <p:spPr>
          <a:xfrm>
            <a:off x="925513" y="762000"/>
            <a:ext cx="4883150" cy="3662363"/>
          </a:xfrm>
          <a:ln/>
        </p:spPr>
      </p:sp>
      <p:sp>
        <p:nvSpPr>
          <p:cNvPr id="500739" name="Rectangle 3"/>
          <p:cNvSpPr>
            <a:spLocks noGrp="1" noChangeArrowheads="1"/>
          </p:cNvSpPr>
          <p:nvPr>
            <p:ph type="body" idx="1"/>
          </p:nvPr>
        </p:nvSpPr>
        <p:spPr>
          <a:xfrm>
            <a:off x="907457" y="4652241"/>
            <a:ext cx="4917731" cy="4499793"/>
          </a:xfrm>
        </p:spPr>
        <p:txBody>
          <a:bodyPr/>
          <a:lstStyle/>
          <a:p>
            <a:r>
              <a:rPr lang="en-US"/>
              <a:t>Flow? 15 items? Grouping?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04702-E026-4003-B934-ECC672F61CA7}" type="slidenum">
              <a:rPr lang="en-US"/>
              <a:pPr/>
              <a:t>13</a:t>
            </a:fld>
            <a:endParaRPr lang="en-US"/>
          </a:p>
        </p:txBody>
      </p:sp>
      <p:sp>
        <p:nvSpPr>
          <p:cNvPr id="500738" name="Rectangle 2"/>
          <p:cNvSpPr>
            <a:spLocks noGrp="1" noRot="1" noChangeAspect="1" noChangeArrowheads="1" noTextEdit="1"/>
          </p:cNvSpPr>
          <p:nvPr>
            <p:ph type="sldImg"/>
          </p:nvPr>
        </p:nvSpPr>
        <p:spPr>
          <a:xfrm>
            <a:off x="925513" y="762000"/>
            <a:ext cx="4883150" cy="3662363"/>
          </a:xfrm>
          <a:ln/>
        </p:spPr>
      </p:sp>
      <p:sp>
        <p:nvSpPr>
          <p:cNvPr id="500739" name="Rectangle 3"/>
          <p:cNvSpPr>
            <a:spLocks noGrp="1" noChangeArrowheads="1"/>
          </p:cNvSpPr>
          <p:nvPr>
            <p:ph type="body" idx="1"/>
          </p:nvPr>
        </p:nvSpPr>
        <p:spPr>
          <a:xfrm>
            <a:off x="907457" y="4652241"/>
            <a:ext cx="4917731" cy="4499793"/>
          </a:xfrm>
        </p:spPr>
        <p:txBody>
          <a:bodyPr/>
          <a:lstStyle/>
          <a:p>
            <a:r>
              <a:rPr lang="en-US"/>
              <a:t>Flow? 15 items? Grouping?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87A5D5-69D9-4201-9E36-5CDBDE4E98C0}" type="slidenum">
              <a:rPr lang="en-US"/>
              <a:pPr/>
              <a:t>17</a:t>
            </a:fld>
            <a:endParaRPr lang="en-US"/>
          </a:p>
        </p:txBody>
      </p:sp>
      <p:sp>
        <p:nvSpPr>
          <p:cNvPr id="505858" name="Rectangle 2"/>
          <p:cNvSpPr>
            <a:spLocks noGrp="1" noRot="1" noChangeAspect="1" noChangeArrowheads="1" noTextEdit="1"/>
          </p:cNvSpPr>
          <p:nvPr>
            <p:ph type="sldImg"/>
          </p:nvPr>
        </p:nvSpPr>
        <p:spPr>
          <a:xfrm>
            <a:off x="925513" y="762000"/>
            <a:ext cx="4883150" cy="3662363"/>
          </a:xfrm>
          <a:ln/>
        </p:spPr>
      </p:sp>
      <p:sp>
        <p:nvSpPr>
          <p:cNvPr id="505859" name="Rectangle 3"/>
          <p:cNvSpPr>
            <a:spLocks noGrp="1" noChangeArrowheads="1"/>
          </p:cNvSpPr>
          <p:nvPr>
            <p:ph type="body" idx="1"/>
          </p:nvPr>
        </p:nvSpPr>
        <p:spPr>
          <a:xfrm>
            <a:off x="907457" y="4652241"/>
            <a:ext cx="4917731" cy="4499793"/>
          </a:xfrm>
        </p:spPr>
        <p:txBody>
          <a:bodyPr/>
          <a:lstStyle/>
          <a:p>
            <a:r>
              <a:rPr lang="en-US"/>
              <a:t>Flow? 15 items? Grouping?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A2CD41-8C88-4FBA-BC6A-BE70387316A6}" type="slidenum">
              <a:rPr lang="en-US"/>
              <a:pPr/>
              <a:t>18</a:t>
            </a:fld>
            <a:endParaRPr lang="en-US"/>
          </a:p>
        </p:txBody>
      </p:sp>
      <p:sp>
        <p:nvSpPr>
          <p:cNvPr id="507906" name="Rectangle 2"/>
          <p:cNvSpPr>
            <a:spLocks noGrp="1" noRot="1" noChangeAspect="1" noChangeArrowheads="1" noTextEdit="1"/>
          </p:cNvSpPr>
          <p:nvPr>
            <p:ph type="sldImg"/>
          </p:nvPr>
        </p:nvSpPr>
        <p:spPr>
          <a:xfrm>
            <a:off x="925513" y="762000"/>
            <a:ext cx="4883150" cy="3662363"/>
          </a:xfrm>
          <a:ln/>
        </p:spPr>
      </p:sp>
      <p:sp>
        <p:nvSpPr>
          <p:cNvPr id="507907" name="Rectangle 3"/>
          <p:cNvSpPr>
            <a:spLocks noGrp="1" noChangeArrowheads="1"/>
          </p:cNvSpPr>
          <p:nvPr>
            <p:ph type="body" idx="1"/>
          </p:nvPr>
        </p:nvSpPr>
        <p:spPr>
          <a:xfrm>
            <a:off x="907457" y="4652241"/>
            <a:ext cx="4917731" cy="4499793"/>
          </a:xfrm>
        </p:spPr>
        <p:txBody>
          <a:bodyPr/>
          <a:lstStyle/>
          <a:p>
            <a:r>
              <a:rPr lang="en-US"/>
              <a:t>Flow? 15 items? Grouping?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494AC5-FE4F-4CF0-A5C3-870ACD4BF68B}" type="slidenum">
              <a:rPr lang="en-US" smtClean="0"/>
              <a:pPr>
                <a:defRPr/>
              </a:pPr>
              <a:t>31</a:t>
            </a:fld>
            <a:endParaRPr lang="en-US" dirty="0"/>
          </a:p>
        </p:txBody>
      </p:sp>
    </p:spTree>
    <p:extLst>
      <p:ext uri="{BB962C8B-B14F-4D97-AF65-F5344CB8AC3E}">
        <p14:creationId xmlns:p14="http://schemas.microsoft.com/office/powerpoint/2010/main" xmlns="" val="3945351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AEEFFF74-D8C9-45FA-AA8B-AB68EC591BFE}" type="slidenum">
              <a:rPr lang="en-US">
                <a:solidFill>
                  <a:prstClr val="black"/>
                </a:solidFill>
              </a:rPr>
              <a:pPr/>
              <a:t>32</a:t>
            </a:fld>
            <a:endParaRPr lang="en-US" dirty="0">
              <a:solidFill>
                <a:prstClr val="black"/>
              </a:solidFill>
            </a:endParaRPr>
          </a:p>
        </p:txBody>
      </p:sp>
      <p:sp>
        <p:nvSpPr>
          <p:cNvPr id="35843" name="Rectangle 2"/>
          <p:cNvSpPr>
            <a:spLocks noGrp="1" noRot="1" noChangeAspect="1" noChangeArrowheads="1" noTextEdit="1"/>
          </p:cNvSpPr>
          <p:nvPr>
            <p:ph type="sldImg"/>
          </p:nvPr>
        </p:nvSpPr>
        <p:spPr>
          <a:xfrm>
            <a:off x="858838" y="717550"/>
            <a:ext cx="4981575" cy="3736975"/>
          </a:xfrm>
          <a:ln/>
        </p:spPr>
      </p:sp>
      <p:sp>
        <p:nvSpPr>
          <p:cNvPr id="35844" name="Rectangle 3"/>
          <p:cNvSpPr>
            <a:spLocks noGrp="1" noChangeArrowheads="1"/>
          </p:cNvSpPr>
          <p:nvPr>
            <p:ph type="body" idx="1"/>
          </p:nvPr>
        </p:nvSpPr>
        <p:spPr>
          <a:xfrm>
            <a:off x="873155" y="4695065"/>
            <a:ext cx="4952033" cy="4456970"/>
          </a:xfrm>
          <a:noFill/>
          <a:ln/>
        </p:spPr>
        <p:txBody>
          <a:bodyPr/>
          <a:lstStyle/>
          <a:p>
            <a:pPr eaLnBrk="1" hangingPunct="1"/>
            <a:endParaRPr lang="en-GB"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DCFA25-4D94-4370-AA7C-54AE57BD800C}" type="slidenum">
              <a:rPr lang="en-US"/>
              <a:pPr/>
              <a:t>3</a:t>
            </a:fld>
            <a:endParaRPr lang="en-US"/>
          </a:p>
        </p:txBody>
      </p:sp>
      <p:sp>
        <p:nvSpPr>
          <p:cNvPr id="485378" name="Rectangle 2"/>
          <p:cNvSpPr>
            <a:spLocks noGrp="1" noRot="1" noChangeAspect="1" noChangeArrowheads="1" noTextEdit="1"/>
          </p:cNvSpPr>
          <p:nvPr>
            <p:ph type="sldImg"/>
          </p:nvPr>
        </p:nvSpPr>
        <p:spPr>
          <a:xfrm>
            <a:off x="925513" y="762000"/>
            <a:ext cx="4883150" cy="3662363"/>
          </a:xfrm>
          <a:ln/>
        </p:spPr>
      </p:sp>
      <p:sp>
        <p:nvSpPr>
          <p:cNvPr id="485379" name="Rectangle 3"/>
          <p:cNvSpPr>
            <a:spLocks noGrp="1" noChangeArrowheads="1"/>
          </p:cNvSpPr>
          <p:nvPr>
            <p:ph type="body" idx="1"/>
          </p:nvPr>
        </p:nvSpPr>
        <p:spPr>
          <a:xfrm>
            <a:off x="907457" y="4652241"/>
            <a:ext cx="4917731" cy="4499793"/>
          </a:xfrm>
        </p:spPr>
        <p:txBody>
          <a:bodyPr/>
          <a:lstStyle/>
          <a:p>
            <a:r>
              <a:rPr lang="en-US"/>
              <a:t>Flow? 15 items? Grouping?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949D32-1971-409A-8BE9-A2B2A643DFE3}" type="slidenum">
              <a:rPr lang="en-US"/>
              <a:pPr/>
              <a:t>4</a:t>
            </a:fld>
            <a:endParaRPr lang="en-US"/>
          </a:p>
        </p:txBody>
      </p:sp>
      <p:sp>
        <p:nvSpPr>
          <p:cNvPr id="487426" name="Rectangle 2"/>
          <p:cNvSpPr>
            <a:spLocks noGrp="1" noRot="1" noChangeAspect="1" noChangeArrowheads="1" noTextEdit="1"/>
          </p:cNvSpPr>
          <p:nvPr>
            <p:ph type="sldImg"/>
          </p:nvPr>
        </p:nvSpPr>
        <p:spPr>
          <a:xfrm>
            <a:off x="925513" y="762000"/>
            <a:ext cx="4883150" cy="3662363"/>
          </a:xfrm>
          <a:ln/>
        </p:spPr>
      </p:sp>
      <p:sp>
        <p:nvSpPr>
          <p:cNvPr id="487427" name="Rectangle 3"/>
          <p:cNvSpPr>
            <a:spLocks noGrp="1" noChangeArrowheads="1"/>
          </p:cNvSpPr>
          <p:nvPr>
            <p:ph type="body" idx="1"/>
          </p:nvPr>
        </p:nvSpPr>
        <p:spPr>
          <a:xfrm>
            <a:off x="907457" y="4652241"/>
            <a:ext cx="4917731" cy="4499793"/>
          </a:xfrm>
        </p:spPr>
        <p:txBody>
          <a:bodyPr/>
          <a:lstStyle/>
          <a:p>
            <a:r>
              <a:rPr lang="en-US"/>
              <a:t>Flow? 15 items? Grouping?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DBC932-6479-4E68-B212-44B5E5B0E3DE}" type="slidenum">
              <a:rPr lang="en-US"/>
              <a:pPr/>
              <a:t>5</a:t>
            </a:fld>
            <a:endParaRPr lang="en-US"/>
          </a:p>
        </p:txBody>
      </p:sp>
      <p:sp>
        <p:nvSpPr>
          <p:cNvPr id="489474" name="Rectangle 2"/>
          <p:cNvSpPr>
            <a:spLocks noGrp="1" noRot="1" noChangeAspect="1" noChangeArrowheads="1" noTextEdit="1"/>
          </p:cNvSpPr>
          <p:nvPr>
            <p:ph type="sldImg"/>
          </p:nvPr>
        </p:nvSpPr>
        <p:spPr>
          <a:xfrm>
            <a:off x="925513" y="762000"/>
            <a:ext cx="4883150" cy="3662363"/>
          </a:xfrm>
          <a:ln/>
        </p:spPr>
      </p:sp>
      <p:sp>
        <p:nvSpPr>
          <p:cNvPr id="489475" name="Rectangle 3"/>
          <p:cNvSpPr>
            <a:spLocks noGrp="1" noChangeArrowheads="1"/>
          </p:cNvSpPr>
          <p:nvPr>
            <p:ph type="body" idx="1"/>
          </p:nvPr>
        </p:nvSpPr>
        <p:spPr>
          <a:xfrm>
            <a:off x="907457" y="4652241"/>
            <a:ext cx="4917731" cy="4499793"/>
          </a:xfrm>
        </p:spPr>
        <p:txBody>
          <a:bodyPr/>
          <a:lstStyle/>
          <a:p>
            <a:r>
              <a:rPr lang="en-US"/>
              <a:t>Flow? 15 items? Grouping?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60186C-4D2E-47B4-A336-27FE1C09E99A}" type="slidenum">
              <a:rPr lang="en-US"/>
              <a:pPr/>
              <a:t>6</a:t>
            </a:fld>
            <a:endParaRPr lang="en-US"/>
          </a:p>
        </p:txBody>
      </p:sp>
      <p:sp>
        <p:nvSpPr>
          <p:cNvPr id="491522" name="Rectangle 2"/>
          <p:cNvSpPr>
            <a:spLocks noGrp="1" noRot="1" noChangeAspect="1" noChangeArrowheads="1" noTextEdit="1"/>
          </p:cNvSpPr>
          <p:nvPr>
            <p:ph type="sldImg"/>
          </p:nvPr>
        </p:nvSpPr>
        <p:spPr>
          <a:xfrm>
            <a:off x="925513" y="762000"/>
            <a:ext cx="4883150" cy="3662363"/>
          </a:xfrm>
          <a:ln/>
        </p:spPr>
      </p:sp>
      <p:sp>
        <p:nvSpPr>
          <p:cNvPr id="491523" name="Rectangle 3"/>
          <p:cNvSpPr>
            <a:spLocks noGrp="1" noChangeArrowheads="1"/>
          </p:cNvSpPr>
          <p:nvPr>
            <p:ph type="body" idx="1"/>
          </p:nvPr>
        </p:nvSpPr>
        <p:spPr>
          <a:xfrm>
            <a:off x="907457" y="4652241"/>
            <a:ext cx="4917731" cy="4499793"/>
          </a:xfrm>
        </p:spPr>
        <p:txBody>
          <a:bodyPr/>
          <a:lstStyle/>
          <a:p>
            <a:r>
              <a:rPr lang="en-US"/>
              <a:t>Flow? 15 items? Grouping?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9B91BC-35DB-4DA0-9452-052F7DCBF6D9}" type="slidenum">
              <a:rPr lang="en-US"/>
              <a:pPr/>
              <a:t>7</a:t>
            </a:fld>
            <a:endParaRPr lang="en-US"/>
          </a:p>
        </p:txBody>
      </p:sp>
      <p:sp>
        <p:nvSpPr>
          <p:cNvPr id="498690" name="Rectangle 2"/>
          <p:cNvSpPr>
            <a:spLocks noGrp="1" noRot="1" noChangeAspect="1" noChangeArrowheads="1" noTextEdit="1"/>
          </p:cNvSpPr>
          <p:nvPr>
            <p:ph type="sldImg"/>
          </p:nvPr>
        </p:nvSpPr>
        <p:spPr>
          <a:xfrm>
            <a:off x="925513" y="762000"/>
            <a:ext cx="4883150" cy="3662363"/>
          </a:xfrm>
          <a:ln/>
        </p:spPr>
      </p:sp>
      <p:sp>
        <p:nvSpPr>
          <p:cNvPr id="498691" name="Rectangle 3"/>
          <p:cNvSpPr>
            <a:spLocks noGrp="1" noChangeArrowheads="1"/>
          </p:cNvSpPr>
          <p:nvPr>
            <p:ph type="body" idx="1"/>
          </p:nvPr>
        </p:nvSpPr>
        <p:spPr>
          <a:xfrm>
            <a:off x="907457" y="4652241"/>
            <a:ext cx="4917731" cy="4499793"/>
          </a:xfrm>
        </p:spPr>
        <p:txBody>
          <a:bodyPr/>
          <a:lstStyle/>
          <a:p>
            <a:r>
              <a:rPr lang="en-US"/>
              <a:t>Flow? 15 items? Grouping?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C1D136-26B4-4FCB-AF7F-63263E244732}" type="slidenum">
              <a:rPr lang="en-US"/>
              <a:pPr/>
              <a:t>8</a:t>
            </a:fld>
            <a:endParaRPr lang="en-US"/>
          </a:p>
        </p:txBody>
      </p:sp>
      <p:sp>
        <p:nvSpPr>
          <p:cNvPr id="493570" name="Rectangle 2"/>
          <p:cNvSpPr>
            <a:spLocks noGrp="1" noRot="1" noChangeAspect="1" noChangeArrowheads="1" noTextEdit="1"/>
          </p:cNvSpPr>
          <p:nvPr>
            <p:ph type="sldImg"/>
          </p:nvPr>
        </p:nvSpPr>
        <p:spPr>
          <a:xfrm>
            <a:off x="925513" y="762000"/>
            <a:ext cx="4883150" cy="3662363"/>
          </a:xfrm>
          <a:ln/>
        </p:spPr>
      </p:sp>
      <p:sp>
        <p:nvSpPr>
          <p:cNvPr id="493571" name="Rectangle 3"/>
          <p:cNvSpPr>
            <a:spLocks noGrp="1" noChangeArrowheads="1"/>
          </p:cNvSpPr>
          <p:nvPr>
            <p:ph type="body" idx="1"/>
          </p:nvPr>
        </p:nvSpPr>
        <p:spPr>
          <a:xfrm>
            <a:off x="907457" y="4652241"/>
            <a:ext cx="4917731" cy="4499793"/>
          </a:xfrm>
        </p:spPr>
        <p:txBody>
          <a:bodyPr/>
          <a:lstStyle/>
          <a:p>
            <a:r>
              <a:rPr lang="en-US"/>
              <a:t>Flow? 15 items? Grouping?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7B951C-4206-455D-A729-B71D53875E86}" type="slidenum">
              <a:rPr lang="en-US"/>
              <a:pPr/>
              <a:t>9</a:t>
            </a:fld>
            <a:endParaRPr lang="en-US"/>
          </a:p>
        </p:txBody>
      </p:sp>
      <p:sp>
        <p:nvSpPr>
          <p:cNvPr id="495618" name="Rectangle 2"/>
          <p:cNvSpPr>
            <a:spLocks noGrp="1" noRot="1" noChangeAspect="1" noChangeArrowheads="1" noTextEdit="1"/>
          </p:cNvSpPr>
          <p:nvPr>
            <p:ph type="sldImg"/>
          </p:nvPr>
        </p:nvSpPr>
        <p:spPr>
          <a:xfrm>
            <a:off x="925513" y="762000"/>
            <a:ext cx="4883150" cy="3662363"/>
          </a:xfrm>
          <a:ln/>
        </p:spPr>
      </p:sp>
      <p:sp>
        <p:nvSpPr>
          <p:cNvPr id="495619" name="Rectangle 3"/>
          <p:cNvSpPr>
            <a:spLocks noGrp="1" noChangeArrowheads="1"/>
          </p:cNvSpPr>
          <p:nvPr>
            <p:ph type="body" idx="1"/>
          </p:nvPr>
        </p:nvSpPr>
        <p:spPr>
          <a:xfrm>
            <a:off x="907457" y="4652241"/>
            <a:ext cx="4917731" cy="4499793"/>
          </a:xfrm>
        </p:spPr>
        <p:txBody>
          <a:bodyPr/>
          <a:lstStyle/>
          <a:p>
            <a:r>
              <a:rPr lang="en-US"/>
              <a:t>Flow? 15 items? Grouping?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04702-E026-4003-B934-ECC672F61CA7}" type="slidenum">
              <a:rPr lang="en-US"/>
              <a:pPr/>
              <a:t>11</a:t>
            </a:fld>
            <a:endParaRPr lang="en-US"/>
          </a:p>
        </p:txBody>
      </p:sp>
      <p:sp>
        <p:nvSpPr>
          <p:cNvPr id="500738" name="Rectangle 2"/>
          <p:cNvSpPr>
            <a:spLocks noGrp="1" noRot="1" noChangeAspect="1" noChangeArrowheads="1" noTextEdit="1"/>
          </p:cNvSpPr>
          <p:nvPr>
            <p:ph type="sldImg"/>
          </p:nvPr>
        </p:nvSpPr>
        <p:spPr>
          <a:xfrm>
            <a:off x="925513" y="762000"/>
            <a:ext cx="4883150" cy="3662363"/>
          </a:xfrm>
          <a:ln/>
        </p:spPr>
      </p:sp>
      <p:sp>
        <p:nvSpPr>
          <p:cNvPr id="500739" name="Rectangle 3"/>
          <p:cNvSpPr>
            <a:spLocks noGrp="1" noChangeArrowheads="1"/>
          </p:cNvSpPr>
          <p:nvPr>
            <p:ph type="body" idx="1"/>
          </p:nvPr>
        </p:nvSpPr>
        <p:spPr>
          <a:xfrm>
            <a:off x="907457" y="4652241"/>
            <a:ext cx="4917731" cy="4499793"/>
          </a:xfrm>
        </p:spPr>
        <p:txBody>
          <a:bodyPr/>
          <a:lstStyle/>
          <a:p>
            <a:r>
              <a:rPr lang="en-US"/>
              <a:t>Flow? 15 items? Grouping?</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2" descr="footer small banner.jpg"/>
          <p:cNvPicPr>
            <a:picLocks noChangeAspect="1"/>
          </p:cNvPicPr>
          <p:nvPr userDrawn="1"/>
        </p:nvPicPr>
        <p:blipFill>
          <a:blip r:embed="rId2" cstate="email"/>
          <a:srcRect/>
          <a:stretch>
            <a:fillRect/>
          </a:stretch>
        </p:blipFill>
        <p:spPr bwMode="auto">
          <a:xfrm>
            <a:off x="0" y="6613525"/>
            <a:ext cx="9144000" cy="254000"/>
          </a:xfrm>
          <a:prstGeom prst="rect">
            <a:avLst/>
          </a:prstGeom>
          <a:noFill/>
          <a:ln w="9525">
            <a:noFill/>
            <a:miter lim="800000"/>
            <a:headEnd/>
            <a:tailEnd/>
          </a:ln>
        </p:spPr>
      </p:pic>
      <p:pic>
        <p:nvPicPr>
          <p:cNvPr id="3" name="Picture 13" descr="logo.wmf"/>
          <p:cNvPicPr>
            <a:picLocks noChangeAspect="1"/>
          </p:cNvPicPr>
          <p:nvPr userDrawn="1"/>
        </p:nvPicPr>
        <p:blipFill>
          <a:blip r:embed="rId3" cstate="email"/>
          <a:srcRect/>
          <a:stretch>
            <a:fillRect/>
          </a:stretch>
        </p:blipFill>
        <p:spPr bwMode="auto">
          <a:xfrm>
            <a:off x="7496175" y="6053138"/>
            <a:ext cx="1419225" cy="484187"/>
          </a:xfrm>
          <a:prstGeom prst="rect">
            <a:avLst/>
          </a:prstGeom>
          <a:noFill/>
          <a:ln w="9525">
            <a:noFill/>
            <a:miter lim="800000"/>
            <a:headEnd/>
            <a:tailEnd/>
          </a:ln>
        </p:spPr>
      </p:pic>
      <p:sp>
        <p:nvSpPr>
          <p:cNvPr id="5" name="TextBox 4"/>
          <p:cNvSpPr txBox="1"/>
          <p:nvPr userDrawn="1"/>
        </p:nvSpPr>
        <p:spPr>
          <a:xfrm>
            <a:off x="276225" y="6038850"/>
            <a:ext cx="6753225" cy="554038"/>
          </a:xfrm>
          <a:prstGeom prst="rect">
            <a:avLst/>
          </a:prstGeom>
          <a:noFill/>
        </p:spPr>
        <p:txBody>
          <a:bodyPr>
            <a:spAutoFit/>
          </a:bodyPr>
          <a:lstStyle/>
          <a:p>
            <a:pPr>
              <a:defRPr/>
            </a:pPr>
            <a:r>
              <a:rPr lang="en-US" sz="750" i="0" dirty="0">
                <a:solidFill>
                  <a:schemeClr val="tx1"/>
                </a:solidFill>
                <a:latin typeface="Calibri" pitchFamily="34" charset="0"/>
              </a:rPr>
              <a:t>The entire contents of this document are subject to copyright with all rights reserved. All copyrightable text and graphics, the selection, arrangement and presentation of all information and the overall design of the document are the sole and exclusive property of Virtusa.</a:t>
            </a:r>
          </a:p>
          <a:p>
            <a:pPr>
              <a:defRPr/>
            </a:pPr>
            <a:r>
              <a:rPr lang="en-US" sz="750" i="0" dirty="0">
                <a:solidFill>
                  <a:schemeClr val="tx1"/>
                </a:solidFill>
                <a:latin typeface="Calibri" pitchFamily="34" charset="0"/>
              </a:rPr>
              <a:t> </a:t>
            </a:r>
          </a:p>
          <a:p>
            <a:pPr>
              <a:defRPr/>
            </a:pPr>
            <a:r>
              <a:rPr lang="en-US" sz="750" i="0" dirty="0">
                <a:solidFill>
                  <a:schemeClr val="tx1"/>
                </a:solidFill>
                <a:latin typeface="Calibri" pitchFamily="34" charset="0"/>
              </a:rPr>
              <a:t>Copyright © 2010 Virtusa Corporation. All rights reserved</a:t>
            </a:r>
          </a:p>
        </p:txBody>
      </p:sp>
      <p:sp>
        <p:nvSpPr>
          <p:cNvPr id="6" name="Rectangle 5"/>
          <p:cNvSpPr>
            <a:spLocks noChangeArrowheads="1"/>
          </p:cNvSpPr>
          <p:nvPr userDrawn="1"/>
        </p:nvSpPr>
        <p:spPr bwMode="gray">
          <a:xfrm>
            <a:off x="381000" y="5368925"/>
            <a:ext cx="2343150" cy="641350"/>
          </a:xfrm>
          <a:prstGeom prst="rect">
            <a:avLst/>
          </a:prstGeom>
          <a:noFill/>
          <a:ln w="9525">
            <a:noFill/>
            <a:miter lim="800000"/>
            <a:headEnd/>
            <a:tailEnd/>
          </a:ln>
        </p:spPr>
        <p:txBody>
          <a:bodyPr lIns="0" tIns="0" rIns="0" bIns="0"/>
          <a:lstStyle/>
          <a:p>
            <a:pPr algn="just">
              <a:defRPr/>
            </a:pPr>
            <a:endParaRPr lang="en-US" sz="800" i="0" dirty="0">
              <a:solidFill>
                <a:schemeClr val="tx1"/>
              </a:solidFill>
              <a:latin typeface="Calibri" pitchFamily="34" charset="0"/>
            </a:endParaRPr>
          </a:p>
          <a:p>
            <a:pPr algn="just">
              <a:defRPr/>
            </a:pPr>
            <a:endParaRPr lang="en-US" sz="800" i="0" dirty="0">
              <a:solidFill>
                <a:schemeClr val="tx1"/>
              </a:solidFill>
              <a:latin typeface="Calibri" pitchFamily="34" charset="0"/>
            </a:endParaRPr>
          </a:p>
          <a:p>
            <a:pPr algn="just">
              <a:defRPr/>
            </a:pPr>
            <a:r>
              <a:rPr lang="en-US" sz="800" i="0" dirty="0">
                <a:solidFill>
                  <a:schemeClr val="tx1"/>
                </a:solidFill>
                <a:latin typeface="Calibri" pitchFamily="34" charset="0"/>
              </a:rPr>
              <a:t>2000 West Park Drive</a:t>
            </a:r>
          </a:p>
          <a:p>
            <a:pPr algn="just">
              <a:defRPr/>
            </a:pPr>
            <a:r>
              <a:rPr lang="en-US" sz="800" i="0" dirty="0">
                <a:solidFill>
                  <a:schemeClr val="tx1"/>
                </a:solidFill>
                <a:latin typeface="Calibri" pitchFamily="34" charset="0"/>
              </a:rPr>
              <a:t>Westborough MA 01581 USA</a:t>
            </a:r>
          </a:p>
          <a:p>
            <a:pPr algn="just">
              <a:defRPr/>
            </a:pPr>
            <a:r>
              <a:rPr lang="en-US" sz="800" i="0" dirty="0">
                <a:solidFill>
                  <a:schemeClr val="tx1"/>
                </a:solidFill>
                <a:latin typeface="Calibri" pitchFamily="34" charset="0"/>
              </a:rPr>
              <a:t>Phone: 508 389 7300 Fax: 508 366 9901</a:t>
            </a:r>
          </a:p>
        </p:txBody>
      </p:sp>
      <p:pic>
        <p:nvPicPr>
          <p:cNvPr id="7" name="Picture 2" descr="C:\Documents and Settings\ppankaj\My Documents\My Pictures\Virtusa Master Presentation.JPG"/>
          <p:cNvPicPr>
            <a:picLocks noChangeAspect="1" noChangeArrowheads="1"/>
          </p:cNvPicPr>
          <p:nvPr userDrawn="1"/>
        </p:nvPicPr>
        <p:blipFill>
          <a:blip r:embed="rId4" cstate="email"/>
          <a:srcRect/>
          <a:stretch>
            <a:fillRect/>
          </a:stretch>
        </p:blipFill>
        <p:spPr bwMode="auto">
          <a:xfrm>
            <a:off x="0" y="-739"/>
            <a:ext cx="9145361" cy="2352675"/>
          </a:xfrm>
          <a:prstGeom prst="rect">
            <a:avLst/>
          </a:prstGeom>
          <a:noFill/>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95275" y="1176337"/>
            <a:ext cx="8562975" cy="4887005"/>
          </a:xfrm>
        </p:spPr>
        <p:txBody>
          <a:bodyPr lIns="72000" tIns="72000" rIns="72000" bIns="7200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2" descr="C:\Documents and Settings\ppankaj\My Documents\My Pictures\Virtusa Divider.JPG"/>
          <p:cNvPicPr>
            <a:picLocks noChangeAspect="1" noChangeArrowheads="1"/>
          </p:cNvPicPr>
          <p:nvPr userDrawn="1"/>
        </p:nvPicPr>
        <p:blipFill>
          <a:blip r:embed="rId2" cstate="email"/>
          <a:srcRect/>
          <a:stretch>
            <a:fillRect/>
          </a:stretch>
        </p:blipFill>
        <p:spPr bwMode="auto">
          <a:xfrm>
            <a:off x="-9525" y="-13807"/>
            <a:ext cx="9163050" cy="914400"/>
          </a:xfrm>
          <a:prstGeom prst="rect">
            <a:avLst/>
          </a:prstGeom>
          <a:noFill/>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95275" y="1176338"/>
            <a:ext cx="8562975" cy="483257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14400"/>
            <a:ext cx="4076700" cy="5216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838700" y="914400"/>
            <a:ext cx="4076700" cy="5216525"/>
          </a:xfrm>
        </p:spPr>
        <p:txBody>
          <a:bodyPr/>
          <a:lstStyle/>
          <a:p>
            <a:endParaRPr lang="en-US"/>
          </a:p>
        </p:txBody>
      </p:sp>
      <p:sp>
        <p:nvSpPr>
          <p:cNvPr id="5" name="Date Placeholder 4"/>
          <p:cNvSpPr>
            <a:spLocks noGrp="1"/>
          </p:cNvSpPr>
          <p:nvPr>
            <p:ph type="dt" sz="half" idx="10"/>
          </p:nvPr>
        </p:nvSpPr>
        <p:spPr>
          <a:xfrm>
            <a:off x="914400" y="6251575"/>
            <a:ext cx="19812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352800" y="6248400"/>
            <a:ext cx="2971800"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781800" y="6248400"/>
            <a:ext cx="1905000" cy="457200"/>
          </a:xfrm>
          <a:prstGeom prst="rect">
            <a:avLst/>
          </a:prstGeom>
        </p:spPr>
        <p:txBody>
          <a:bodyPr/>
          <a:lstStyle>
            <a:lvl1pPr>
              <a:defRPr/>
            </a:lvl1pPr>
          </a:lstStyle>
          <a:p>
            <a:fld id="{AEEFE806-055C-4A9D-982A-A0ED27A97DE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2"/>
          <p:cNvGrpSpPr>
            <a:grpSpLocks/>
          </p:cNvGrpSpPr>
          <p:nvPr/>
        </p:nvGrpSpPr>
        <p:grpSpPr bwMode="auto">
          <a:xfrm>
            <a:off x="8273146" y="6379030"/>
            <a:ext cx="820511" cy="296636"/>
            <a:chOff x="5000625" y="4319772"/>
            <a:chExt cx="1419009" cy="490353"/>
          </a:xfrm>
        </p:grpSpPr>
        <p:pic>
          <p:nvPicPr>
            <p:cNvPr id="1033" name="Picture 10" descr="logo.wmf"/>
            <p:cNvPicPr>
              <a:picLocks noChangeAspect="1"/>
            </p:cNvPicPr>
            <p:nvPr userDrawn="1"/>
          </p:nvPicPr>
          <p:blipFill>
            <a:blip r:embed="rId7" cstate="email"/>
            <a:srcRect/>
            <a:stretch>
              <a:fillRect/>
            </a:stretch>
          </p:blipFill>
          <p:spPr bwMode="auto">
            <a:xfrm>
              <a:off x="5000625" y="4319772"/>
              <a:ext cx="1419009" cy="484003"/>
            </a:xfrm>
            <a:prstGeom prst="rect">
              <a:avLst/>
            </a:prstGeom>
            <a:noFill/>
            <a:ln w="9525">
              <a:noFill/>
              <a:miter lim="800000"/>
              <a:headEnd/>
              <a:tailEnd/>
            </a:ln>
          </p:spPr>
        </p:pic>
        <p:sp>
          <p:nvSpPr>
            <p:cNvPr id="12" name="Rectangle 11"/>
            <p:cNvSpPr/>
            <p:nvPr userDrawn="1"/>
          </p:nvSpPr>
          <p:spPr bwMode="auto">
            <a:xfrm>
              <a:off x="5018788" y="4685267"/>
              <a:ext cx="1344086" cy="124858"/>
            </a:xfrm>
            <a:prstGeom prst="rect">
              <a:avLst/>
            </a:prstGeom>
            <a:solidFill>
              <a:schemeClr val="bg1"/>
            </a:solidFill>
            <a:ln w="9525" cap="flat" cmpd="sng" algn="ctr">
              <a:noFill/>
              <a:prstDash val="solid"/>
              <a:round/>
              <a:headEnd type="none" w="med" len="med"/>
              <a:tailEnd type="none" w="med" len="med"/>
            </a:ln>
            <a:effectLst/>
          </p:spPr>
          <p:txBody>
            <a:bodyPr wrap="none" anchor="ctr"/>
            <a:lstStyle/>
            <a:p>
              <a:pPr algn="ctr">
                <a:defRPr/>
              </a:pPr>
              <a:endParaRPr lang="en-US" dirty="0"/>
            </a:p>
          </p:txBody>
        </p:sp>
      </p:grpSp>
      <p:pic>
        <p:nvPicPr>
          <p:cNvPr id="1027" name="Picture 19" descr="footer small banner.jpg"/>
          <p:cNvPicPr>
            <a:picLocks noChangeAspect="1"/>
          </p:cNvPicPr>
          <p:nvPr/>
        </p:nvPicPr>
        <p:blipFill>
          <a:blip r:embed="rId8" cstate="email"/>
          <a:srcRect/>
          <a:stretch>
            <a:fillRect/>
          </a:stretch>
        </p:blipFill>
        <p:spPr bwMode="auto">
          <a:xfrm>
            <a:off x="0" y="6613525"/>
            <a:ext cx="9144000" cy="254000"/>
          </a:xfrm>
          <a:prstGeom prst="rect">
            <a:avLst/>
          </a:prstGeom>
          <a:noFill/>
          <a:ln w="9525">
            <a:noFill/>
            <a:miter lim="800000"/>
            <a:headEnd/>
            <a:tailEnd/>
          </a:ln>
        </p:spPr>
      </p:pic>
      <p:sp>
        <p:nvSpPr>
          <p:cNvPr id="1028" name="Rectangle 4"/>
          <p:cNvSpPr>
            <a:spLocks noGrp="1" noChangeArrowheads="1"/>
          </p:cNvSpPr>
          <p:nvPr>
            <p:ph type="title"/>
          </p:nvPr>
        </p:nvSpPr>
        <p:spPr bwMode="gray">
          <a:xfrm>
            <a:off x="295275" y="103188"/>
            <a:ext cx="8562975" cy="5334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smtClean="0"/>
              <a:t>Click to edit Master title style</a:t>
            </a:r>
          </a:p>
        </p:txBody>
      </p:sp>
      <p:sp>
        <p:nvSpPr>
          <p:cNvPr id="1029" name="Rectangle 5"/>
          <p:cNvSpPr>
            <a:spLocks noGrp="1" noChangeArrowheads="1"/>
          </p:cNvSpPr>
          <p:nvPr>
            <p:ph type="body" idx="1"/>
          </p:nvPr>
        </p:nvSpPr>
        <p:spPr bwMode="gray">
          <a:xfrm>
            <a:off x="295275" y="1176337"/>
            <a:ext cx="8587468" cy="5104720"/>
          </a:xfrm>
          <a:prstGeom prst="rect">
            <a:avLst/>
          </a:prstGeom>
          <a:noFill/>
          <a:ln w="9525">
            <a:noFill/>
            <a:miter lim="800000"/>
            <a:headEnd/>
            <a:tailEnd/>
          </a:ln>
        </p:spPr>
        <p:txBody>
          <a:bodyPr vert="horz" wrap="square" lIns="72000" tIns="72000" rIns="72000" bIns="7200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108" name="Text Box 12"/>
          <p:cNvSpPr txBox="1">
            <a:spLocks noChangeArrowheads="1"/>
          </p:cNvSpPr>
          <p:nvPr/>
        </p:nvSpPr>
        <p:spPr bwMode="gray">
          <a:xfrm>
            <a:off x="114300" y="6627813"/>
            <a:ext cx="266700" cy="200025"/>
          </a:xfrm>
          <a:prstGeom prst="rect">
            <a:avLst/>
          </a:prstGeom>
          <a:noFill/>
          <a:ln w="9525">
            <a:noFill/>
            <a:miter lim="800000"/>
            <a:headEnd/>
            <a:tailEnd/>
          </a:ln>
        </p:spPr>
        <p:txBody>
          <a:bodyPr lIns="18000" tIns="18000" rIns="18000" bIns="18000" anchor="ctr" anchorCtr="1"/>
          <a:lstStyle/>
          <a:p>
            <a:pPr algn="ctr" eaLnBrk="0" hangingPunct="0">
              <a:spcBef>
                <a:spcPct val="50000"/>
              </a:spcBef>
              <a:defRPr/>
            </a:pPr>
            <a:fld id="{F78B1E58-A1D9-4E1C-BE54-394DE7873B6C}" type="slidenum">
              <a:rPr lang="en-US" sz="900" b="1" i="0">
                <a:solidFill>
                  <a:srgbClr val="FFFFFF"/>
                </a:solidFill>
              </a:rPr>
              <a:pPr algn="ctr" eaLnBrk="0" hangingPunct="0">
                <a:spcBef>
                  <a:spcPct val="50000"/>
                </a:spcBef>
                <a:defRPr/>
              </a:pPr>
              <a:t>‹#›</a:t>
            </a:fld>
            <a:endParaRPr lang="en-US" sz="900" b="1" i="0" dirty="0">
              <a:solidFill>
                <a:srgbClr val="FFFFFF"/>
              </a:solidFill>
            </a:endParaRPr>
          </a:p>
        </p:txBody>
      </p:sp>
      <p:sp>
        <p:nvSpPr>
          <p:cNvPr id="4114" name="Text Box 18"/>
          <p:cNvSpPr txBox="1">
            <a:spLocks noChangeArrowheads="1"/>
          </p:cNvSpPr>
          <p:nvPr/>
        </p:nvSpPr>
        <p:spPr bwMode="auto">
          <a:xfrm>
            <a:off x="7650163" y="6683375"/>
            <a:ext cx="1362075" cy="107950"/>
          </a:xfrm>
          <a:prstGeom prst="rect">
            <a:avLst/>
          </a:prstGeom>
          <a:noFill/>
          <a:ln w="9525" algn="ctr">
            <a:noFill/>
            <a:miter lim="800000"/>
            <a:headEnd/>
            <a:tailEnd/>
          </a:ln>
          <a:effectLst/>
        </p:spPr>
        <p:txBody>
          <a:bodyPr wrap="none" lIns="0" tIns="0" rIns="0" bIns="0">
            <a:spAutoFit/>
          </a:bodyPr>
          <a:lstStyle/>
          <a:p>
            <a:pPr algn="ctr">
              <a:defRPr/>
            </a:pPr>
            <a:r>
              <a:rPr lang="en-US" sz="700" i="0" dirty="0">
                <a:latin typeface="Calibri" pitchFamily="34" charset="0"/>
              </a:rPr>
              <a:t>© Virtusa Corporation ● Confidential</a:t>
            </a:r>
          </a:p>
        </p:txBody>
      </p:sp>
      <p:pic>
        <p:nvPicPr>
          <p:cNvPr id="1032" name="Picture 9" descr="small band.jpg"/>
          <p:cNvPicPr>
            <a:picLocks noChangeAspect="1"/>
          </p:cNvPicPr>
          <p:nvPr/>
        </p:nvPicPr>
        <p:blipFill>
          <a:blip r:embed="rId9" cstate="email"/>
          <a:srcRect/>
          <a:stretch>
            <a:fillRect/>
          </a:stretch>
        </p:blipFill>
        <p:spPr bwMode="auto">
          <a:xfrm>
            <a:off x="0" y="754063"/>
            <a:ext cx="9144000" cy="349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8" r:id="rId1"/>
    <p:sldLayoutId id="2147483686" r:id="rId2"/>
    <p:sldLayoutId id="2147483689" r:id="rId3"/>
    <p:sldLayoutId id="2147483687" r:id="rId4"/>
    <p:sldLayoutId id="2147483690" r:id="rId5"/>
  </p:sldLayoutIdLst>
  <p:txStyles>
    <p:titleStyle>
      <a:lvl1pPr algn="l" rtl="0" eaLnBrk="0" fontAlgn="base" hangingPunct="0">
        <a:spcBef>
          <a:spcPct val="0"/>
        </a:spcBef>
        <a:spcAft>
          <a:spcPct val="0"/>
        </a:spcAft>
        <a:defRPr sz="2400" b="1">
          <a:solidFill>
            <a:srgbClr val="003258"/>
          </a:solidFill>
          <a:latin typeface="Calibri" pitchFamily="34" charset="0"/>
          <a:ea typeface="+mj-ea"/>
          <a:cs typeface="+mj-cs"/>
        </a:defRPr>
      </a:lvl1pPr>
      <a:lvl2pPr algn="l" rtl="0" eaLnBrk="0" fontAlgn="base" hangingPunct="0">
        <a:spcBef>
          <a:spcPct val="0"/>
        </a:spcBef>
        <a:spcAft>
          <a:spcPct val="0"/>
        </a:spcAft>
        <a:defRPr sz="2800" b="1">
          <a:solidFill>
            <a:srgbClr val="003258"/>
          </a:solidFill>
          <a:latin typeface="Calibri" pitchFamily="34" charset="0"/>
        </a:defRPr>
      </a:lvl2pPr>
      <a:lvl3pPr algn="l" rtl="0" eaLnBrk="0" fontAlgn="base" hangingPunct="0">
        <a:spcBef>
          <a:spcPct val="0"/>
        </a:spcBef>
        <a:spcAft>
          <a:spcPct val="0"/>
        </a:spcAft>
        <a:defRPr sz="2800" b="1">
          <a:solidFill>
            <a:srgbClr val="003258"/>
          </a:solidFill>
          <a:latin typeface="Calibri" pitchFamily="34" charset="0"/>
        </a:defRPr>
      </a:lvl3pPr>
      <a:lvl4pPr algn="l" rtl="0" eaLnBrk="0" fontAlgn="base" hangingPunct="0">
        <a:spcBef>
          <a:spcPct val="0"/>
        </a:spcBef>
        <a:spcAft>
          <a:spcPct val="0"/>
        </a:spcAft>
        <a:defRPr sz="2800" b="1">
          <a:solidFill>
            <a:srgbClr val="003258"/>
          </a:solidFill>
          <a:latin typeface="Calibri" pitchFamily="34" charset="0"/>
        </a:defRPr>
      </a:lvl4pPr>
      <a:lvl5pPr algn="l" rtl="0" eaLnBrk="0" fontAlgn="base" hangingPunct="0">
        <a:spcBef>
          <a:spcPct val="0"/>
        </a:spcBef>
        <a:spcAft>
          <a:spcPct val="0"/>
        </a:spcAft>
        <a:defRPr sz="2800" b="1">
          <a:solidFill>
            <a:srgbClr val="003258"/>
          </a:solidFill>
          <a:latin typeface="Calibri" pitchFamily="34" charset="0"/>
        </a:defRPr>
      </a:lvl5pPr>
      <a:lvl6pPr marL="457200" algn="l" rtl="0" fontAlgn="base">
        <a:spcBef>
          <a:spcPct val="0"/>
        </a:spcBef>
        <a:spcAft>
          <a:spcPct val="0"/>
        </a:spcAft>
        <a:defRPr sz="2400" b="1">
          <a:solidFill>
            <a:schemeClr val="tx1"/>
          </a:solidFill>
          <a:latin typeface="Trebuchet MS" pitchFamily="34" charset="0"/>
        </a:defRPr>
      </a:lvl6pPr>
      <a:lvl7pPr marL="914400" algn="l" rtl="0" fontAlgn="base">
        <a:spcBef>
          <a:spcPct val="0"/>
        </a:spcBef>
        <a:spcAft>
          <a:spcPct val="0"/>
        </a:spcAft>
        <a:defRPr sz="2400" b="1">
          <a:solidFill>
            <a:schemeClr val="tx1"/>
          </a:solidFill>
          <a:latin typeface="Trebuchet MS" pitchFamily="34" charset="0"/>
        </a:defRPr>
      </a:lvl7pPr>
      <a:lvl8pPr marL="1371600" algn="l" rtl="0" fontAlgn="base">
        <a:spcBef>
          <a:spcPct val="0"/>
        </a:spcBef>
        <a:spcAft>
          <a:spcPct val="0"/>
        </a:spcAft>
        <a:defRPr sz="2400" b="1">
          <a:solidFill>
            <a:schemeClr val="tx1"/>
          </a:solidFill>
          <a:latin typeface="Trebuchet MS" pitchFamily="34" charset="0"/>
        </a:defRPr>
      </a:lvl8pPr>
      <a:lvl9pPr marL="1828800" algn="l" rtl="0" fontAlgn="base">
        <a:spcBef>
          <a:spcPct val="0"/>
        </a:spcBef>
        <a:spcAft>
          <a:spcPct val="0"/>
        </a:spcAft>
        <a:defRPr sz="2400" b="1">
          <a:solidFill>
            <a:schemeClr val="tx1"/>
          </a:solidFill>
          <a:latin typeface="Trebuchet MS" pitchFamily="34" charset="0"/>
        </a:defRPr>
      </a:lvl9pPr>
    </p:titleStyle>
    <p:bodyStyle>
      <a:lvl1pPr marL="276225" indent="-276225" algn="l" rtl="0" eaLnBrk="0" fontAlgn="base" hangingPunct="0">
        <a:spcBef>
          <a:spcPct val="80000"/>
        </a:spcBef>
        <a:spcAft>
          <a:spcPct val="0"/>
        </a:spcAft>
        <a:buClr>
          <a:srgbClr val="EFAA2D"/>
        </a:buClr>
        <a:buChar char="•"/>
        <a:defRPr sz="2000">
          <a:solidFill>
            <a:srgbClr val="01406B"/>
          </a:solidFill>
          <a:latin typeface="Calibri" pitchFamily="34" charset="0"/>
          <a:ea typeface="+mn-ea"/>
          <a:cs typeface="+mn-cs"/>
        </a:defRPr>
      </a:lvl1pPr>
      <a:lvl2pPr marL="600075" indent="-322263" algn="l" rtl="0" eaLnBrk="0" fontAlgn="base" hangingPunct="0">
        <a:spcBef>
          <a:spcPct val="40000"/>
        </a:spcBef>
        <a:spcAft>
          <a:spcPct val="0"/>
        </a:spcAft>
        <a:buClr>
          <a:srgbClr val="EFAA2D"/>
        </a:buClr>
        <a:buFont typeface="Arial" charset="0"/>
        <a:buChar char="–"/>
        <a:defRPr>
          <a:solidFill>
            <a:srgbClr val="01406B"/>
          </a:solidFill>
          <a:latin typeface="Calibri" pitchFamily="34" charset="0"/>
        </a:defRPr>
      </a:lvl2pPr>
      <a:lvl3pPr marL="933450" indent="-331788" algn="l" rtl="0" eaLnBrk="0" fontAlgn="base" hangingPunct="0">
        <a:spcBef>
          <a:spcPct val="20000"/>
        </a:spcBef>
        <a:spcAft>
          <a:spcPct val="0"/>
        </a:spcAft>
        <a:buClr>
          <a:srgbClr val="EFAA2D"/>
        </a:buClr>
        <a:buChar char="•"/>
        <a:defRPr sz="1600">
          <a:solidFill>
            <a:srgbClr val="01406B"/>
          </a:solidFill>
          <a:latin typeface="Calibri" pitchFamily="34" charset="0"/>
        </a:defRPr>
      </a:lvl3pPr>
      <a:lvl4pPr marL="1209675" indent="-274638" algn="l" rtl="0" eaLnBrk="0" fontAlgn="base" hangingPunct="0">
        <a:spcBef>
          <a:spcPct val="20000"/>
        </a:spcBef>
        <a:spcAft>
          <a:spcPct val="0"/>
        </a:spcAft>
        <a:buClr>
          <a:srgbClr val="EFAA2D"/>
        </a:buClr>
        <a:buFont typeface="Trebuchet MS" pitchFamily="34" charset="0"/>
        <a:buChar char="–"/>
        <a:defRPr sz="1400">
          <a:solidFill>
            <a:srgbClr val="01406B"/>
          </a:solidFill>
          <a:latin typeface="Calibri" pitchFamily="34" charset="0"/>
        </a:defRPr>
      </a:lvl4pPr>
      <a:lvl5pPr marL="2560638" indent="-228600" algn="l" rtl="0" eaLnBrk="0" fontAlgn="base" hangingPunct="0">
        <a:spcBef>
          <a:spcPct val="20000"/>
        </a:spcBef>
        <a:spcAft>
          <a:spcPct val="0"/>
        </a:spcAft>
        <a:buClr>
          <a:srgbClr val="FF9900"/>
        </a:buClr>
        <a:buFont typeface="Trebuchet MS" pitchFamily="34" charset="0"/>
        <a:buChar char="»"/>
        <a:defRPr>
          <a:solidFill>
            <a:srgbClr val="000000"/>
          </a:solidFill>
          <a:latin typeface="+mn-lt"/>
        </a:defRPr>
      </a:lvl5pPr>
      <a:lvl6pPr marL="30178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6pPr>
      <a:lvl7pPr marL="34750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7pPr>
      <a:lvl8pPr marL="39322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8pPr>
      <a:lvl9pPr marL="43894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3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http://www.coleyconsulting.co.uk/images/badplan.gif"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http://www.coleyconsulting.co.uk/images/plan5.gi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ctrTitle" idx="4294967295"/>
          </p:nvPr>
        </p:nvSpPr>
        <p:spPr bwMode="auto">
          <a:xfrm>
            <a:off x="1669936" y="3105307"/>
            <a:ext cx="6874137" cy="619312"/>
          </a:xfrm>
        </p:spPr>
        <p:txBody>
          <a:bodyPr/>
          <a:lstStyle/>
          <a:p>
            <a:pPr eaLnBrk="1" hangingPunct="1"/>
            <a:r>
              <a:rPr lang="en-US" sz="3200" dirty="0" smtClean="0">
                <a:solidFill>
                  <a:schemeClr val="tx1"/>
                </a:solidFill>
                <a:ea typeface="Geneva"/>
                <a:cs typeface="Geneva"/>
              </a:rPr>
              <a:t>SQE Role Based Training</a:t>
            </a:r>
            <a:br>
              <a:rPr lang="en-US" sz="3200" dirty="0" smtClean="0">
                <a:solidFill>
                  <a:schemeClr val="tx1"/>
                </a:solidFill>
                <a:ea typeface="Geneva"/>
                <a:cs typeface="Geneva"/>
              </a:rPr>
            </a:br>
            <a:r>
              <a:rPr lang="en-US" sz="2800" dirty="0" smtClean="0">
                <a:solidFill>
                  <a:schemeClr val="tx1"/>
                </a:solidFill>
                <a:ea typeface="Geneva"/>
                <a:cs typeface="Geneva"/>
              </a:rPr>
              <a:t>Test Planning</a:t>
            </a:r>
            <a:endParaRPr lang="en-US" sz="3200" b="0" dirty="0" smtClean="0">
              <a:solidFill>
                <a:srgbClr val="1F2B35"/>
              </a:solidFill>
            </a:endParaRPr>
          </a:p>
        </p:txBody>
      </p:sp>
      <p:sp>
        <p:nvSpPr>
          <p:cNvPr id="4" name="Rectangle 14"/>
          <p:cNvSpPr txBox="1">
            <a:spLocks noChangeArrowheads="1"/>
          </p:cNvSpPr>
          <p:nvPr/>
        </p:nvSpPr>
        <p:spPr bwMode="auto">
          <a:xfrm>
            <a:off x="1381420" y="4974856"/>
            <a:ext cx="6454775" cy="307777"/>
          </a:xfrm>
          <a:prstGeom prst="rect">
            <a:avLst/>
          </a:prstGeom>
          <a:solidFill>
            <a:srgbClr val="FFFFFF"/>
          </a:solidFill>
          <a:ln w="9525">
            <a:noFill/>
            <a:miter lim="800000"/>
            <a:headEnd/>
            <a:tailEnd/>
          </a:ln>
        </p:spPr>
        <p:txBody>
          <a:bodyPr lIns="0" tIns="0" rIns="0" bIns="0">
            <a:spAutoFit/>
          </a:bodyPr>
          <a:lstStyle/>
          <a:p>
            <a:pPr marL="276225" indent="-276225">
              <a:spcBef>
                <a:spcPct val="80000"/>
              </a:spcBef>
              <a:buClr>
                <a:srgbClr val="FA9819"/>
              </a:buClr>
              <a:buSzPct val="120000"/>
              <a:defRPr/>
            </a:pPr>
            <a:endParaRPr lang="en-US" sz="2000" i="0" kern="0" dirty="0">
              <a:solidFill>
                <a:srgbClr val="1F2B35"/>
              </a:solidFill>
              <a:latin typeface="Calibri" pitchFamily="34" charset="0"/>
            </a:endParaRPr>
          </a:p>
        </p:txBody>
      </p:sp>
      <p:sp>
        <p:nvSpPr>
          <p:cNvPr id="3076" name="Rectangle 4"/>
          <p:cNvSpPr>
            <a:spLocks noChangeArrowheads="1"/>
          </p:cNvSpPr>
          <p:nvPr/>
        </p:nvSpPr>
        <p:spPr bwMode="gray">
          <a:xfrm>
            <a:off x="384175" y="5060950"/>
            <a:ext cx="2035175" cy="257175"/>
          </a:xfrm>
          <a:prstGeom prst="rect">
            <a:avLst/>
          </a:prstGeom>
          <a:noFill/>
          <a:ln w="9525">
            <a:noFill/>
            <a:miter lim="800000"/>
            <a:headEnd/>
            <a:tailEnd/>
          </a:ln>
        </p:spPr>
        <p:txBody>
          <a:bodyPr lIns="0" tIns="0" rIns="0" bIns="0"/>
          <a:lstStyle/>
          <a:p>
            <a:r>
              <a:rPr lang="en-US" sz="1100" b="1" i="0" dirty="0" smtClean="0">
                <a:solidFill>
                  <a:srgbClr val="1F2B35"/>
                </a:solidFill>
                <a:latin typeface="Calibri" pitchFamily="34" charset="0"/>
              </a:rPr>
              <a:t>March 2011</a:t>
            </a:r>
            <a:endParaRPr lang="en-US" sz="1100" b="1" i="0" dirty="0">
              <a:solidFill>
                <a:srgbClr val="1F2B35"/>
              </a:solidFill>
              <a:latin typeface="Calibri" pitchFamily="34"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4294967295"/>
          </p:nvPr>
        </p:nvSpPr>
        <p:spPr>
          <a:xfrm>
            <a:off x="6781800" y="6248400"/>
            <a:ext cx="1905000" cy="457200"/>
          </a:xfrm>
          <a:prstGeom prst="rect">
            <a:avLst/>
          </a:prstGeom>
        </p:spPr>
        <p:txBody>
          <a:bodyPr/>
          <a:lstStyle/>
          <a:p>
            <a:fld id="{8DB8CF23-126A-4EE2-9D9F-7CAD5E938EFE}" type="slidenum">
              <a:rPr lang="en-US"/>
              <a:pPr/>
              <a:t>10</a:t>
            </a:fld>
            <a:endParaRPr lang="en-US"/>
          </a:p>
        </p:txBody>
      </p:sp>
      <p:sp>
        <p:nvSpPr>
          <p:cNvPr id="496642" name="Rectangle 2"/>
          <p:cNvSpPr>
            <a:spLocks noChangeArrowheads="1"/>
          </p:cNvSpPr>
          <p:nvPr/>
        </p:nvSpPr>
        <p:spPr bwMode="auto">
          <a:xfrm>
            <a:off x="1143000" y="1143000"/>
            <a:ext cx="5562600" cy="1600200"/>
          </a:xfrm>
          <a:prstGeom prst="rect">
            <a:avLst/>
          </a:prstGeom>
          <a:noFill/>
          <a:ln w="9525">
            <a:noFill/>
            <a:miter lim="800000"/>
            <a:headEnd/>
            <a:tailEnd/>
          </a:ln>
          <a:effectLst/>
        </p:spPr>
        <p:txBody>
          <a:bodyPr/>
          <a:lstStyle/>
          <a:p>
            <a:pPr marL="457200" indent="-457200" eaLnBrk="1" hangingPunct="1">
              <a:lnSpc>
                <a:spcPct val="110000"/>
              </a:lnSpc>
              <a:spcBef>
                <a:spcPct val="20000"/>
              </a:spcBef>
              <a:buClr>
                <a:schemeClr val="bg2"/>
              </a:buClr>
              <a:buFont typeface="Wingdings" pitchFamily="2" charset="2"/>
              <a:buChar char="§"/>
            </a:pPr>
            <a:r>
              <a:rPr lang="en-US" sz="2200" i="0" dirty="0">
                <a:solidFill>
                  <a:schemeClr val="tx1"/>
                </a:solidFill>
                <a:latin typeface="Trebuchet MS" pitchFamily="34" charset="0"/>
              </a:rPr>
              <a:t>The </a:t>
            </a:r>
            <a:r>
              <a:rPr lang="en-US" sz="2200" i="0" dirty="0">
                <a:solidFill>
                  <a:srgbClr val="FF0000"/>
                </a:solidFill>
                <a:latin typeface="Trebuchet MS" pitchFamily="34" charset="0"/>
              </a:rPr>
              <a:t>Scope &amp; Quality </a:t>
            </a:r>
            <a:r>
              <a:rPr lang="en-US" sz="2200" i="0" dirty="0">
                <a:solidFill>
                  <a:schemeClr val="tx1"/>
                </a:solidFill>
                <a:latin typeface="Trebuchet MS" pitchFamily="34" charset="0"/>
              </a:rPr>
              <a:t>constraint against</a:t>
            </a:r>
          </a:p>
          <a:p>
            <a:pPr marL="457200" indent="-457200" eaLnBrk="1" hangingPunct="1">
              <a:lnSpc>
                <a:spcPct val="110000"/>
              </a:lnSpc>
              <a:spcBef>
                <a:spcPct val="20000"/>
              </a:spcBef>
              <a:buClr>
                <a:schemeClr val="bg2"/>
              </a:buClr>
              <a:buFont typeface="Wingdings" pitchFamily="2" charset="2"/>
              <a:buChar char="§"/>
            </a:pPr>
            <a:r>
              <a:rPr lang="en-US" sz="2200" i="0" dirty="0">
                <a:solidFill>
                  <a:schemeClr val="tx1"/>
                </a:solidFill>
                <a:latin typeface="Trebuchet MS" pitchFamily="34" charset="0"/>
              </a:rPr>
              <a:t>The </a:t>
            </a:r>
            <a:r>
              <a:rPr lang="en-US" sz="2200" i="0" dirty="0">
                <a:solidFill>
                  <a:srgbClr val="FF0000"/>
                </a:solidFill>
                <a:latin typeface="Trebuchet MS" pitchFamily="34" charset="0"/>
              </a:rPr>
              <a:t>Time &amp; Resources </a:t>
            </a:r>
            <a:r>
              <a:rPr lang="en-US" sz="2200" i="0" dirty="0">
                <a:solidFill>
                  <a:schemeClr val="tx1"/>
                </a:solidFill>
                <a:latin typeface="Trebuchet MS" pitchFamily="34" charset="0"/>
              </a:rPr>
              <a:t>constraint,</a:t>
            </a:r>
          </a:p>
          <a:p>
            <a:pPr marL="457200" indent="-457200" eaLnBrk="1" hangingPunct="1">
              <a:lnSpc>
                <a:spcPct val="110000"/>
              </a:lnSpc>
              <a:spcBef>
                <a:spcPct val="20000"/>
              </a:spcBef>
              <a:buClr>
                <a:schemeClr val="bg2"/>
              </a:buClr>
              <a:buFont typeface="Wingdings" pitchFamily="2" charset="2"/>
              <a:buChar char="§"/>
            </a:pPr>
            <a:r>
              <a:rPr lang="en-US" sz="2200" i="0" dirty="0">
                <a:solidFill>
                  <a:schemeClr val="tx1"/>
                </a:solidFill>
                <a:latin typeface="Trebuchet MS" pitchFamily="34" charset="0"/>
              </a:rPr>
              <a:t>While minimizing the </a:t>
            </a:r>
            <a:r>
              <a:rPr lang="en-US" sz="2200" i="0" dirty="0">
                <a:solidFill>
                  <a:srgbClr val="FF0000"/>
                </a:solidFill>
                <a:latin typeface="Trebuchet MS" pitchFamily="34" charset="0"/>
              </a:rPr>
              <a:t>Risk</a:t>
            </a:r>
          </a:p>
        </p:txBody>
      </p:sp>
      <p:sp>
        <p:nvSpPr>
          <p:cNvPr id="496643" name="Rectangle 3"/>
          <p:cNvSpPr>
            <a:spLocks noChangeArrowheads="1"/>
          </p:cNvSpPr>
          <p:nvPr/>
        </p:nvSpPr>
        <p:spPr bwMode="auto">
          <a:xfrm>
            <a:off x="1981200" y="3276600"/>
            <a:ext cx="5638800" cy="2590800"/>
          </a:xfrm>
          <a:prstGeom prst="rect">
            <a:avLst/>
          </a:prstGeom>
          <a:solidFill>
            <a:srgbClr val="99CCFF"/>
          </a:solidFill>
          <a:ln w="9525">
            <a:solidFill>
              <a:schemeClr val="tx1"/>
            </a:solidFill>
            <a:miter lim="800000"/>
            <a:headEnd/>
            <a:tailEnd/>
          </a:ln>
          <a:effectLst/>
        </p:spPr>
        <p:txBody>
          <a:bodyPr wrap="none" anchor="ctr"/>
          <a:lstStyle/>
          <a:p>
            <a:endParaRPr lang="en-US"/>
          </a:p>
        </p:txBody>
      </p:sp>
      <p:sp>
        <p:nvSpPr>
          <p:cNvPr id="496644" name="Rectangle 4"/>
          <p:cNvSpPr>
            <a:spLocks noGrp="1" noChangeArrowheads="1"/>
          </p:cNvSpPr>
          <p:nvPr>
            <p:ph type="title" idx="4294967295"/>
          </p:nvPr>
        </p:nvSpPr>
        <p:spPr/>
        <p:txBody>
          <a:bodyPr/>
          <a:lstStyle/>
          <a:p>
            <a:r>
              <a:rPr lang="en-US" sz="2800" dirty="0"/>
              <a:t>Balanced Plan</a:t>
            </a:r>
          </a:p>
        </p:txBody>
      </p:sp>
      <p:sp>
        <p:nvSpPr>
          <p:cNvPr id="496645" name="Line 5"/>
          <p:cNvSpPr>
            <a:spLocks noChangeShapeType="1"/>
          </p:cNvSpPr>
          <p:nvPr/>
        </p:nvSpPr>
        <p:spPr bwMode="auto">
          <a:xfrm>
            <a:off x="2286000" y="4800600"/>
            <a:ext cx="4953000" cy="0"/>
          </a:xfrm>
          <a:prstGeom prst="line">
            <a:avLst/>
          </a:prstGeom>
          <a:noFill/>
          <a:ln w="57150">
            <a:solidFill>
              <a:schemeClr val="tx1"/>
            </a:solidFill>
            <a:round/>
            <a:headEnd/>
            <a:tailEnd/>
          </a:ln>
          <a:effectLst/>
        </p:spPr>
        <p:txBody>
          <a:bodyPr/>
          <a:lstStyle/>
          <a:p>
            <a:endParaRPr lang="en-US"/>
          </a:p>
        </p:txBody>
      </p:sp>
      <p:sp>
        <p:nvSpPr>
          <p:cNvPr id="496646" name="Oval 6"/>
          <p:cNvSpPr>
            <a:spLocks noChangeArrowheads="1"/>
          </p:cNvSpPr>
          <p:nvPr/>
        </p:nvSpPr>
        <p:spPr bwMode="auto">
          <a:xfrm>
            <a:off x="3962400" y="4876800"/>
            <a:ext cx="1295400" cy="533400"/>
          </a:xfrm>
          <a:prstGeom prst="ellipse">
            <a:avLst/>
          </a:prstGeom>
          <a:solidFill>
            <a:schemeClr val="accent1"/>
          </a:solidFill>
          <a:ln w="38100">
            <a:solidFill>
              <a:schemeClr val="tx1"/>
            </a:solidFill>
            <a:round/>
            <a:headEnd/>
            <a:tailEnd/>
          </a:ln>
          <a:effectLst/>
        </p:spPr>
        <p:txBody>
          <a:bodyPr wrap="none" anchor="ctr"/>
          <a:lstStyle/>
          <a:p>
            <a:endParaRPr lang="en-US"/>
          </a:p>
        </p:txBody>
      </p:sp>
      <p:sp>
        <p:nvSpPr>
          <p:cNvPr id="496647" name="Text Box 7"/>
          <p:cNvSpPr txBox="1">
            <a:spLocks noChangeArrowheads="1"/>
          </p:cNvSpPr>
          <p:nvPr/>
        </p:nvSpPr>
        <p:spPr bwMode="auto">
          <a:xfrm>
            <a:off x="4191000" y="4953000"/>
            <a:ext cx="838200" cy="396875"/>
          </a:xfrm>
          <a:prstGeom prst="rect">
            <a:avLst/>
          </a:prstGeom>
          <a:noFill/>
          <a:ln w="9525">
            <a:noFill/>
            <a:miter lim="800000"/>
            <a:headEnd/>
            <a:tailEnd/>
          </a:ln>
          <a:effectLst/>
        </p:spPr>
        <p:txBody>
          <a:bodyPr>
            <a:spAutoFit/>
          </a:bodyPr>
          <a:lstStyle/>
          <a:p>
            <a:pPr eaLnBrk="1" hangingPunct="1">
              <a:spcBef>
                <a:spcPct val="50000"/>
              </a:spcBef>
            </a:pPr>
            <a:r>
              <a:rPr lang="en-US" sz="2000" b="1">
                <a:latin typeface="Verdana" pitchFamily="34" charset="0"/>
              </a:rPr>
              <a:t>Risk</a:t>
            </a:r>
          </a:p>
        </p:txBody>
      </p:sp>
      <p:sp>
        <p:nvSpPr>
          <p:cNvPr id="496648" name="Text Box 8"/>
          <p:cNvSpPr txBox="1">
            <a:spLocks noChangeArrowheads="1"/>
          </p:cNvSpPr>
          <p:nvPr/>
        </p:nvSpPr>
        <p:spPr bwMode="auto">
          <a:xfrm>
            <a:off x="2209800" y="4343400"/>
            <a:ext cx="1600200" cy="434975"/>
          </a:xfrm>
          <a:prstGeom prst="rect">
            <a:avLst/>
          </a:prstGeom>
          <a:solidFill>
            <a:schemeClr val="accent1"/>
          </a:solidFill>
          <a:ln w="38100">
            <a:solidFill>
              <a:schemeClr val="tx1"/>
            </a:solidFill>
            <a:miter lim="800000"/>
            <a:headEnd/>
            <a:tailEnd/>
          </a:ln>
          <a:effectLst/>
        </p:spPr>
        <p:txBody>
          <a:bodyPr>
            <a:spAutoFit/>
          </a:bodyPr>
          <a:lstStyle/>
          <a:p>
            <a:pPr eaLnBrk="1" hangingPunct="1">
              <a:spcBef>
                <a:spcPct val="50000"/>
              </a:spcBef>
            </a:pPr>
            <a:r>
              <a:rPr lang="en-US" sz="2000" b="1">
                <a:latin typeface="Verdana" pitchFamily="34" charset="0"/>
              </a:rPr>
              <a:t> Quality</a:t>
            </a:r>
          </a:p>
        </p:txBody>
      </p:sp>
      <p:sp>
        <p:nvSpPr>
          <p:cNvPr id="496649" name="Text Box 9"/>
          <p:cNvSpPr txBox="1">
            <a:spLocks noChangeArrowheads="1"/>
          </p:cNvSpPr>
          <p:nvPr/>
        </p:nvSpPr>
        <p:spPr bwMode="auto">
          <a:xfrm>
            <a:off x="2209800" y="3886200"/>
            <a:ext cx="1600200" cy="434975"/>
          </a:xfrm>
          <a:prstGeom prst="rect">
            <a:avLst/>
          </a:prstGeom>
          <a:solidFill>
            <a:schemeClr val="accent1"/>
          </a:solidFill>
          <a:ln w="38100">
            <a:solidFill>
              <a:schemeClr val="tx1"/>
            </a:solidFill>
            <a:miter lim="800000"/>
            <a:headEnd/>
            <a:tailEnd/>
          </a:ln>
          <a:effectLst/>
        </p:spPr>
        <p:txBody>
          <a:bodyPr>
            <a:spAutoFit/>
          </a:bodyPr>
          <a:lstStyle/>
          <a:p>
            <a:pPr eaLnBrk="1" hangingPunct="1">
              <a:spcBef>
                <a:spcPct val="50000"/>
              </a:spcBef>
            </a:pPr>
            <a:r>
              <a:rPr lang="en-US" sz="2000" b="1">
                <a:latin typeface="Verdana" pitchFamily="34" charset="0"/>
              </a:rPr>
              <a:t>  Scope</a:t>
            </a:r>
          </a:p>
        </p:txBody>
      </p:sp>
      <p:sp>
        <p:nvSpPr>
          <p:cNvPr id="496650" name="Text Box 10"/>
          <p:cNvSpPr txBox="1">
            <a:spLocks noChangeArrowheads="1"/>
          </p:cNvSpPr>
          <p:nvPr/>
        </p:nvSpPr>
        <p:spPr bwMode="auto">
          <a:xfrm>
            <a:off x="5715000" y="4343400"/>
            <a:ext cx="1600200" cy="434975"/>
          </a:xfrm>
          <a:prstGeom prst="rect">
            <a:avLst/>
          </a:prstGeom>
          <a:solidFill>
            <a:schemeClr val="accent1"/>
          </a:solidFill>
          <a:ln w="38100">
            <a:solidFill>
              <a:schemeClr val="tx1"/>
            </a:solidFill>
            <a:miter lim="800000"/>
            <a:headEnd/>
            <a:tailEnd/>
          </a:ln>
          <a:effectLst/>
        </p:spPr>
        <p:txBody>
          <a:bodyPr>
            <a:spAutoFit/>
          </a:bodyPr>
          <a:lstStyle/>
          <a:p>
            <a:pPr eaLnBrk="1" hangingPunct="1">
              <a:spcBef>
                <a:spcPct val="50000"/>
              </a:spcBef>
            </a:pPr>
            <a:r>
              <a:rPr lang="en-US" sz="2000" b="1">
                <a:latin typeface="Verdana" pitchFamily="34" charset="0"/>
              </a:rPr>
              <a:t>Resource</a:t>
            </a:r>
          </a:p>
        </p:txBody>
      </p:sp>
      <p:sp>
        <p:nvSpPr>
          <p:cNvPr id="496651" name="Text Box 11"/>
          <p:cNvSpPr txBox="1">
            <a:spLocks noChangeArrowheads="1"/>
          </p:cNvSpPr>
          <p:nvPr/>
        </p:nvSpPr>
        <p:spPr bwMode="auto">
          <a:xfrm>
            <a:off x="5715000" y="3886200"/>
            <a:ext cx="1600200" cy="434975"/>
          </a:xfrm>
          <a:prstGeom prst="rect">
            <a:avLst/>
          </a:prstGeom>
          <a:solidFill>
            <a:schemeClr val="accent1"/>
          </a:solidFill>
          <a:ln w="38100">
            <a:solidFill>
              <a:schemeClr val="tx1"/>
            </a:solidFill>
            <a:miter lim="800000"/>
            <a:headEnd/>
            <a:tailEnd/>
          </a:ln>
          <a:effectLst/>
        </p:spPr>
        <p:txBody>
          <a:bodyPr>
            <a:spAutoFit/>
          </a:bodyPr>
          <a:lstStyle/>
          <a:p>
            <a:pPr eaLnBrk="1" hangingPunct="1">
              <a:spcBef>
                <a:spcPct val="50000"/>
              </a:spcBef>
            </a:pPr>
            <a:r>
              <a:rPr lang="en-US" sz="2000" b="1">
                <a:latin typeface="Verdana" pitchFamily="34" charset="0"/>
              </a:rPr>
              <a:t>    Time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248400"/>
            <a:ext cx="1905000" cy="457200"/>
          </a:xfrm>
          <a:prstGeom prst="rect">
            <a:avLst/>
          </a:prstGeom>
        </p:spPr>
        <p:txBody>
          <a:bodyPr/>
          <a:lstStyle/>
          <a:p>
            <a:fld id="{750E34F2-09D0-47B6-8A70-8FD9D7FA1AED}" type="slidenum">
              <a:rPr lang="en-US"/>
              <a:pPr/>
              <a:t>11</a:t>
            </a:fld>
            <a:endParaRPr lang="en-US"/>
          </a:p>
        </p:txBody>
      </p:sp>
      <p:sp>
        <p:nvSpPr>
          <p:cNvPr id="499714" name="Rectangle 2"/>
          <p:cNvSpPr>
            <a:spLocks noGrp="1" noChangeArrowheads="1"/>
          </p:cNvSpPr>
          <p:nvPr>
            <p:ph type="title"/>
          </p:nvPr>
        </p:nvSpPr>
        <p:spPr/>
        <p:txBody>
          <a:bodyPr/>
          <a:lstStyle/>
          <a:p>
            <a:r>
              <a:rPr lang="en-US" sz="2800" dirty="0" smtClean="0"/>
              <a:t>Content of QATP – The GIP Template</a:t>
            </a:r>
            <a:endParaRPr lang="en-US" sz="2800" dirty="0"/>
          </a:p>
        </p:txBody>
      </p:sp>
      <p:sp>
        <p:nvSpPr>
          <p:cNvPr id="499715" name="Rectangle 3"/>
          <p:cNvSpPr>
            <a:spLocks noGrp="1" noChangeArrowheads="1"/>
          </p:cNvSpPr>
          <p:nvPr>
            <p:ph type="body" idx="1"/>
          </p:nvPr>
        </p:nvSpPr>
        <p:spPr>
          <a:xfrm>
            <a:off x="609600" y="914400"/>
            <a:ext cx="8305800" cy="5146675"/>
          </a:xfrm>
        </p:spPr>
        <p:txBody>
          <a:bodyPr>
            <a:normAutofit fontScale="92500" lnSpcReduction="20000"/>
          </a:bodyPr>
          <a:lstStyle/>
          <a:p>
            <a:pPr marL="457200" indent="-457200">
              <a:buFont typeface="Wingdings" pitchFamily="2" charset="2"/>
              <a:buChar char="§"/>
            </a:pPr>
            <a:r>
              <a:rPr lang="en-US" sz="2800" dirty="0" smtClean="0"/>
              <a:t>QA Test Plan is the GIP document, of which the template is available in GIP repository</a:t>
            </a:r>
          </a:p>
          <a:p>
            <a:pPr marL="457200" indent="-457200">
              <a:spcBef>
                <a:spcPts val="600"/>
              </a:spcBef>
              <a:buFont typeface="Wingdings" pitchFamily="2" charset="2"/>
              <a:buChar char="§"/>
            </a:pPr>
            <a:r>
              <a:rPr lang="en-US" sz="2800" dirty="0" smtClean="0"/>
              <a:t>It is being created as a test strategy at Inception phase of the project and develops into a test plan during Elaboration</a:t>
            </a:r>
          </a:p>
          <a:p>
            <a:pPr marL="457200" indent="-457200">
              <a:spcBef>
                <a:spcPts val="600"/>
              </a:spcBef>
              <a:buFont typeface="Wingdings" pitchFamily="2" charset="2"/>
              <a:buChar char="§"/>
            </a:pPr>
            <a:r>
              <a:rPr lang="en-US" sz="2800" dirty="0" smtClean="0"/>
              <a:t>It has the following sections</a:t>
            </a:r>
            <a:endParaRPr lang="en-US" sz="2800" dirty="0"/>
          </a:p>
          <a:p>
            <a:pPr marL="838200" lvl="1" indent="-381000">
              <a:buFont typeface="Wingdings" pitchFamily="2" charset="2"/>
              <a:buChar char="§"/>
            </a:pPr>
            <a:r>
              <a:rPr lang="en-US" sz="2400" b="1" dirty="0" smtClean="0"/>
              <a:t>Introduction:</a:t>
            </a:r>
            <a:r>
              <a:rPr lang="en-US" sz="2400" dirty="0" smtClean="0"/>
              <a:t> Contains descriptions of the document, product under test, scope and references and terminology used </a:t>
            </a:r>
            <a:endParaRPr lang="en-US" sz="2400" dirty="0"/>
          </a:p>
          <a:p>
            <a:pPr marL="838200" lvl="1" indent="-381000">
              <a:buFont typeface="Wingdings" pitchFamily="2" charset="2"/>
              <a:buChar char="§"/>
            </a:pPr>
            <a:r>
              <a:rPr lang="en-US" sz="2400" b="1" dirty="0" smtClean="0"/>
              <a:t>Deliverables</a:t>
            </a:r>
            <a:r>
              <a:rPr lang="en-US" sz="2400" dirty="0" smtClean="0"/>
              <a:t> – The output from testing team and the delivery dates </a:t>
            </a:r>
            <a:endParaRPr lang="en-US" sz="2400" dirty="0"/>
          </a:p>
          <a:p>
            <a:pPr marL="838200" lvl="1" indent="-381000">
              <a:buFont typeface="Wingdings" pitchFamily="2" charset="2"/>
              <a:buChar char="§"/>
            </a:pPr>
            <a:r>
              <a:rPr lang="en-US" sz="2400" b="1" dirty="0" smtClean="0"/>
              <a:t>Test Design</a:t>
            </a:r>
            <a:r>
              <a:rPr lang="en-US" sz="2400" dirty="0" smtClean="0"/>
              <a:t> – Approach to test case design based on functional and non-functional requirements </a:t>
            </a:r>
            <a:endParaRPr lang="en-US" sz="2400" dirty="0"/>
          </a:p>
          <a:p>
            <a:pPr marL="838200" lvl="1" indent="-381000">
              <a:buFont typeface="Wingdings" pitchFamily="2" charset="2"/>
              <a:buChar char="§"/>
            </a:pPr>
            <a:r>
              <a:rPr lang="en-US" sz="2400" b="1" dirty="0" smtClean="0"/>
              <a:t>Automation</a:t>
            </a:r>
            <a:r>
              <a:rPr lang="en-US" sz="2400" dirty="0" smtClean="0"/>
              <a:t> – Approach to test automation (as applicable), the environment and the architecture</a:t>
            </a:r>
          </a:p>
          <a:p>
            <a:pPr marL="838200" lvl="1" indent="-381000"/>
            <a:endParaRPr lang="en-US" b="1" dirty="0"/>
          </a:p>
          <a:p>
            <a:pPr marL="457200" indent="-457200"/>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248400"/>
            <a:ext cx="1905000" cy="457200"/>
          </a:xfrm>
          <a:prstGeom prst="rect">
            <a:avLst/>
          </a:prstGeom>
        </p:spPr>
        <p:txBody>
          <a:bodyPr/>
          <a:lstStyle/>
          <a:p>
            <a:fld id="{750E34F2-09D0-47B6-8A70-8FD9D7FA1AED}" type="slidenum">
              <a:rPr lang="en-US"/>
              <a:pPr/>
              <a:t>12</a:t>
            </a:fld>
            <a:endParaRPr lang="en-US" dirty="0"/>
          </a:p>
        </p:txBody>
      </p:sp>
      <p:sp>
        <p:nvSpPr>
          <p:cNvPr id="499714" name="Rectangle 2"/>
          <p:cNvSpPr>
            <a:spLocks noGrp="1" noChangeArrowheads="1"/>
          </p:cNvSpPr>
          <p:nvPr>
            <p:ph type="title"/>
          </p:nvPr>
        </p:nvSpPr>
        <p:spPr/>
        <p:txBody>
          <a:bodyPr/>
          <a:lstStyle/>
          <a:p>
            <a:r>
              <a:rPr lang="en-US" sz="2800" dirty="0" smtClean="0"/>
              <a:t>Content of QATP – The GIP Template </a:t>
            </a:r>
            <a:r>
              <a:rPr lang="en-US" sz="2800" dirty="0" smtClean="0"/>
              <a:t>contd.</a:t>
            </a:r>
            <a:endParaRPr lang="en-US" sz="2800" dirty="0"/>
          </a:p>
        </p:txBody>
      </p:sp>
      <p:sp>
        <p:nvSpPr>
          <p:cNvPr id="499715" name="Rectangle 3"/>
          <p:cNvSpPr>
            <a:spLocks noGrp="1" noChangeArrowheads="1"/>
          </p:cNvSpPr>
          <p:nvPr>
            <p:ph type="body" idx="1"/>
          </p:nvPr>
        </p:nvSpPr>
        <p:spPr>
          <a:xfrm>
            <a:off x="609600" y="914400"/>
            <a:ext cx="8305800" cy="5146675"/>
          </a:xfrm>
        </p:spPr>
        <p:txBody>
          <a:bodyPr>
            <a:normAutofit/>
          </a:bodyPr>
          <a:lstStyle/>
          <a:p>
            <a:pPr marL="838200" lvl="1" indent="-381000">
              <a:buFont typeface="Wingdings" pitchFamily="2" charset="2"/>
              <a:buChar char="§"/>
            </a:pPr>
            <a:r>
              <a:rPr lang="en-US" sz="2000" b="1" dirty="0" smtClean="0"/>
              <a:t>Test Execution</a:t>
            </a:r>
            <a:r>
              <a:rPr lang="en-US" sz="2000" dirty="0" smtClean="0"/>
              <a:t> – Approach to executing the test cases, the techniques used, test data creation, defect entry, results reporting</a:t>
            </a:r>
            <a:endParaRPr lang="en-US" sz="2200" b="1" dirty="0" smtClean="0"/>
          </a:p>
          <a:p>
            <a:pPr marL="838200" lvl="1" indent="-381000">
              <a:buFont typeface="Wingdings" pitchFamily="2" charset="2"/>
              <a:buChar char="§"/>
            </a:pPr>
            <a:r>
              <a:rPr lang="en-US" sz="2200" b="1" dirty="0" smtClean="0"/>
              <a:t>Test Team</a:t>
            </a:r>
            <a:r>
              <a:rPr lang="en-US" sz="2200" dirty="0" smtClean="0"/>
              <a:t> – Details of the structure of the team, member responsibilities and (any) </a:t>
            </a:r>
            <a:r>
              <a:rPr lang="en-US" sz="2200" dirty="0" smtClean="0"/>
              <a:t>specific </a:t>
            </a:r>
            <a:r>
              <a:rPr lang="en-US" sz="2200" dirty="0" smtClean="0"/>
              <a:t>training needs</a:t>
            </a:r>
          </a:p>
          <a:p>
            <a:pPr marL="838200" lvl="1" indent="-381000">
              <a:buFont typeface="Wingdings" pitchFamily="2" charset="2"/>
              <a:buChar char="§"/>
            </a:pPr>
            <a:r>
              <a:rPr lang="en-US" sz="2200" b="1" dirty="0" smtClean="0"/>
              <a:t>Environment</a:t>
            </a:r>
            <a:r>
              <a:rPr lang="en-US" sz="2200" dirty="0" smtClean="0"/>
              <a:t> – Details of the test environment, the hardware, software, utilities, tools with quantity and their versions</a:t>
            </a:r>
          </a:p>
          <a:p>
            <a:pPr marL="838200" lvl="1" indent="-381000">
              <a:buFont typeface="Wingdings" pitchFamily="2" charset="2"/>
              <a:buChar char="§"/>
            </a:pPr>
            <a:r>
              <a:rPr lang="en-US" sz="2200" b="1" dirty="0" smtClean="0"/>
              <a:t>Assumptions</a:t>
            </a:r>
            <a:r>
              <a:rPr lang="en-US" sz="2200" dirty="0" smtClean="0"/>
              <a:t> – Lists the assumptions that are the basis for the particular testing approach</a:t>
            </a:r>
            <a:endParaRPr lang="en-US" sz="2200" dirty="0"/>
          </a:p>
          <a:p>
            <a:pPr marL="838200" lvl="1" indent="-381000"/>
            <a:endParaRPr lang="en-US" b="1" dirty="0"/>
          </a:p>
          <a:p>
            <a:pPr marL="457200" indent="-457200"/>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248400"/>
            <a:ext cx="1905000" cy="457200"/>
          </a:xfrm>
          <a:prstGeom prst="rect">
            <a:avLst/>
          </a:prstGeom>
        </p:spPr>
        <p:txBody>
          <a:bodyPr/>
          <a:lstStyle/>
          <a:p>
            <a:fld id="{750E34F2-09D0-47B6-8A70-8FD9D7FA1AED}" type="slidenum">
              <a:rPr lang="en-US"/>
              <a:pPr/>
              <a:t>13</a:t>
            </a:fld>
            <a:endParaRPr lang="en-US"/>
          </a:p>
        </p:txBody>
      </p:sp>
      <p:sp>
        <p:nvSpPr>
          <p:cNvPr id="499714" name="Rectangle 2"/>
          <p:cNvSpPr>
            <a:spLocks noGrp="1" noChangeArrowheads="1"/>
          </p:cNvSpPr>
          <p:nvPr>
            <p:ph type="title"/>
          </p:nvPr>
        </p:nvSpPr>
        <p:spPr/>
        <p:txBody>
          <a:bodyPr/>
          <a:lstStyle/>
          <a:p>
            <a:r>
              <a:rPr lang="en-US" sz="2800" dirty="0" smtClean="0"/>
              <a:t>Key Components </a:t>
            </a:r>
            <a:r>
              <a:rPr lang="en-US" sz="2800" dirty="0"/>
              <a:t>of a Test Plan - Scope</a:t>
            </a:r>
          </a:p>
        </p:txBody>
      </p:sp>
      <p:sp>
        <p:nvSpPr>
          <p:cNvPr id="499715" name="Rectangle 3"/>
          <p:cNvSpPr>
            <a:spLocks noGrp="1" noChangeArrowheads="1"/>
          </p:cNvSpPr>
          <p:nvPr>
            <p:ph type="body" idx="1"/>
          </p:nvPr>
        </p:nvSpPr>
        <p:spPr>
          <a:xfrm>
            <a:off x="609600" y="1052629"/>
            <a:ext cx="8305800" cy="5146675"/>
          </a:xfrm>
        </p:spPr>
        <p:txBody>
          <a:bodyPr/>
          <a:lstStyle/>
          <a:p>
            <a:pPr marL="457200" indent="-457200">
              <a:buFont typeface="Wingdings" pitchFamily="2" charset="2"/>
              <a:buChar char="§"/>
            </a:pPr>
            <a:r>
              <a:rPr lang="en-US" sz="2800" b="1" dirty="0" smtClean="0">
                <a:solidFill>
                  <a:srgbClr val="FF0000"/>
                </a:solidFill>
              </a:rPr>
              <a:t>Scope</a:t>
            </a:r>
            <a:r>
              <a:rPr lang="en-US" sz="2800" b="1" dirty="0">
                <a:solidFill>
                  <a:srgbClr val="FF0000"/>
                </a:solidFill>
              </a:rPr>
              <a:t>: </a:t>
            </a:r>
            <a:r>
              <a:rPr lang="en-US" sz="2800" b="1" dirty="0"/>
              <a:t>What features will be tested?</a:t>
            </a:r>
          </a:p>
          <a:p>
            <a:pPr marL="457200" indent="-457200"/>
            <a:endParaRPr lang="en-US" b="1" dirty="0"/>
          </a:p>
          <a:p>
            <a:pPr marL="838200" lvl="1" indent="-381000">
              <a:buFont typeface="Wingdings" pitchFamily="2" charset="2"/>
              <a:buChar char="§"/>
            </a:pPr>
            <a:r>
              <a:rPr lang="en-US" sz="2900" b="1" dirty="0"/>
              <a:t>Test Items:</a:t>
            </a:r>
            <a:r>
              <a:rPr lang="en-US" sz="2900" dirty="0"/>
              <a:t> Software, Hardware and combination of these that will be tested.</a:t>
            </a:r>
          </a:p>
          <a:p>
            <a:pPr marL="838200" lvl="1" indent="-381000">
              <a:buFont typeface="Wingdings" pitchFamily="2" charset="2"/>
              <a:buChar char="§"/>
            </a:pPr>
            <a:r>
              <a:rPr lang="en-US" sz="2900" b="1" dirty="0"/>
              <a:t>Features to be Tested</a:t>
            </a:r>
          </a:p>
          <a:p>
            <a:pPr marL="838200" lvl="1" indent="-381000">
              <a:buFont typeface="Wingdings" pitchFamily="2" charset="2"/>
              <a:buChar char="§"/>
            </a:pPr>
            <a:r>
              <a:rPr lang="en-US" sz="2900" b="1" dirty="0"/>
              <a:t>Features Not to be Tested</a:t>
            </a:r>
          </a:p>
          <a:p>
            <a:pPr marL="838200" lvl="1" indent="-381000">
              <a:buFont typeface="Wingdings" pitchFamily="2" charset="2"/>
              <a:buChar char="§"/>
            </a:pPr>
            <a:r>
              <a:rPr lang="en-US" sz="2900" b="1" dirty="0"/>
              <a:t>Non functional </a:t>
            </a:r>
            <a:r>
              <a:rPr lang="en-US" sz="2900" b="1" dirty="0" smtClean="0"/>
              <a:t>requirements</a:t>
            </a:r>
            <a:endParaRPr lang="en-US" sz="2900" b="1" dirty="0"/>
          </a:p>
          <a:p>
            <a:pPr marL="838200" lvl="1" indent="-381000"/>
            <a:endParaRPr lang="en-US" b="1" dirty="0"/>
          </a:p>
          <a:p>
            <a:pPr marL="457200" indent="-457200"/>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6781800" y="6248400"/>
            <a:ext cx="1905000" cy="457200"/>
          </a:xfrm>
          <a:prstGeom prst="rect">
            <a:avLst/>
          </a:prstGeom>
        </p:spPr>
        <p:txBody>
          <a:bodyPr/>
          <a:lstStyle/>
          <a:p>
            <a:fld id="{4F64EDB7-2C09-4CAB-AF80-11AE7A48BAFE}" type="slidenum">
              <a:rPr lang="en-US"/>
              <a:pPr/>
              <a:t>14</a:t>
            </a:fld>
            <a:endParaRPr lang="en-US"/>
          </a:p>
        </p:txBody>
      </p:sp>
      <p:sp>
        <p:nvSpPr>
          <p:cNvPr id="501762" name="Rectangle 2"/>
          <p:cNvSpPr>
            <a:spLocks noGrp="1" noChangeArrowheads="1"/>
          </p:cNvSpPr>
          <p:nvPr>
            <p:ph type="title" idx="4294967295"/>
          </p:nvPr>
        </p:nvSpPr>
        <p:spPr/>
        <p:txBody>
          <a:bodyPr/>
          <a:lstStyle/>
          <a:p>
            <a:r>
              <a:rPr lang="en-US" sz="2800" dirty="0" smtClean="0"/>
              <a:t>Key Components </a:t>
            </a:r>
            <a:r>
              <a:rPr lang="en-US" sz="2800" dirty="0"/>
              <a:t>of a Test Plan - Resources</a:t>
            </a:r>
          </a:p>
        </p:txBody>
      </p:sp>
      <p:sp>
        <p:nvSpPr>
          <p:cNvPr id="501763" name="Rectangle 3"/>
          <p:cNvSpPr>
            <a:spLocks noChangeArrowheads="1"/>
          </p:cNvSpPr>
          <p:nvPr/>
        </p:nvSpPr>
        <p:spPr bwMode="auto">
          <a:xfrm>
            <a:off x="914400" y="1295400"/>
            <a:ext cx="8077200" cy="3539430"/>
          </a:xfrm>
          <a:prstGeom prst="rect">
            <a:avLst/>
          </a:prstGeom>
          <a:noFill/>
          <a:ln w="9525">
            <a:noFill/>
            <a:miter lim="800000"/>
            <a:headEnd/>
            <a:tailEnd/>
          </a:ln>
          <a:effectLst/>
        </p:spPr>
        <p:txBody>
          <a:bodyPr>
            <a:spAutoFit/>
          </a:bodyPr>
          <a:lstStyle/>
          <a:p>
            <a:pPr eaLnBrk="1" hangingPunct="1">
              <a:spcBef>
                <a:spcPct val="50000"/>
              </a:spcBef>
              <a:buClr>
                <a:schemeClr val="bg2"/>
              </a:buClr>
              <a:buFont typeface="Wingdings" pitchFamily="2" charset="2"/>
              <a:buChar char="§"/>
            </a:pPr>
            <a:r>
              <a:rPr lang="en-US" sz="2400" i="0" dirty="0">
                <a:solidFill>
                  <a:schemeClr val="tx1"/>
                </a:solidFill>
                <a:latin typeface="Trebuchet MS" pitchFamily="34" charset="0"/>
              </a:rPr>
              <a:t>     </a:t>
            </a:r>
            <a:r>
              <a:rPr lang="en-US" sz="2400" b="1" i="0" dirty="0">
                <a:solidFill>
                  <a:srgbClr val="FF0000"/>
                </a:solidFill>
                <a:latin typeface="Trebuchet MS" pitchFamily="34" charset="0"/>
              </a:rPr>
              <a:t>Resource:</a:t>
            </a:r>
            <a:r>
              <a:rPr lang="en-US" sz="2400" b="1" i="0" dirty="0">
                <a:solidFill>
                  <a:schemeClr val="tx1"/>
                </a:solidFill>
                <a:latin typeface="Trebuchet MS" pitchFamily="34" charset="0"/>
              </a:rPr>
              <a:t> </a:t>
            </a:r>
            <a:r>
              <a:rPr lang="en-US" sz="2800" b="1" i="0" dirty="0">
                <a:solidFill>
                  <a:srgbClr val="01406B"/>
                </a:solidFill>
                <a:latin typeface="Calibri" pitchFamily="34" charset="0"/>
              </a:rPr>
              <a:t>Lists overall view of the resources to 	deliver the tasks.</a:t>
            </a:r>
          </a:p>
          <a:p>
            <a:pPr eaLnBrk="1" hangingPunct="1">
              <a:spcBef>
                <a:spcPct val="50000"/>
              </a:spcBef>
              <a:buClr>
                <a:schemeClr val="bg2"/>
              </a:buClr>
              <a:buFont typeface="Wingdings" pitchFamily="2" charset="2"/>
              <a:buChar char="§"/>
            </a:pPr>
            <a:endParaRPr lang="en-US" sz="2400" b="1" i="0" dirty="0">
              <a:solidFill>
                <a:schemeClr val="tx1"/>
              </a:solidFill>
              <a:latin typeface="Trebuchet MS" pitchFamily="34" charset="0"/>
            </a:endParaRPr>
          </a:p>
          <a:p>
            <a:pPr lvl="1" eaLnBrk="1" hangingPunct="1">
              <a:spcBef>
                <a:spcPct val="50000"/>
              </a:spcBef>
              <a:buClr>
                <a:schemeClr val="bg2"/>
              </a:buClr>
              <a:buFont typeface="Wingdings" pitchFamily="2" charset="2"/>
              <a:buChar char="§"/>
            </a:pPr>
            <a:r>
              <a:rPr lang="en-US" sz="1600" b="1" i="0" dirty="0">
                <a:solidFill>
                  <a:schemeClr val="tx1"/>
                </a:solidFill>
                <a:latin typeface="Trebuchet MS" pitchFamily="34" charset="0"/>
              </a:rPr>
              <a:t>   </a:t>
            </a:r>
            <a:r>
              <a:rPr lang="en-US" sz="2400" b="1" i="0" dirty="0">
                <a:solidFill>
                  <a:srgbClr val="01406B"/>
                </a:solidFill>
                <a:latin typeface="Calibri" pitchFamily="34" charset="0"/>
              </a:rPr>
              <a:t>Environmental Needs       : </a:t>
            </a:r>
            <a:r>
              <a:rPr lang="en-US" sz="2400" i="0" dirty="0">
                <a:solidFill>
                  <a:srgbClr val="01406B"/>
                </a:solidFill>
                <a:latin typeface="Calibri" pitchFamily="34" charset="0"/>
              </a:rPr>
              <a:t>Lists hardware, software 					     needed</a:t>
            </a:r>
          </a:p>
          <a:p>
            <a:pPr lvl="1" eaLnBrk="1" hangingPunct="1">
              <a:spcBef>
                <a:spcPct val="50000"/>
              </a:spcBef>
              <a:buClr>
                <a:schemeClr val="bg2"/>
              </a:buClr>
              <a:buFont typeface="Wingdings" pitchFamily="2" charset="2"/>
              <a:buChar char="§"/>
            </a:pPr>
            <a:r>
              <a:rPr lang="en-US" sz="2400" b="1" i="0" dirty="0">
                <a:solidFill>
                  <a:srgbClr val="01406B"/>
                </a:solidFill>
                <a:latin typeface="Calibri" pitchFamily="34" charset="0"/>
              </a:rPr>
              <a:t>   Responsibilities                : </a:t>
            </a:r>
            <a:r>
              <a:rPr lang="en-US" sz="2400" i="0" dirty="0">
                <a:solidFill>
                  <a:srgbClr val="01406B"/>
                </a:solidFill>
                <a:latin typeface="Calibri" pitchFamily="34" charset="0"/>
              </a:rPr>
              <a:t>Who does what?</a:t>
            </a:r>
          </a:p>
          <a:p>
            <a:pPr lvl="1" eaLnBrk="1" hangingPunct="1">
              <a:spcBef>
                <a:spcPct val="50000"/>
              </a:spcBef>
              <a:buClr>
                <a:schemeClr val="bg2"/>
              </a:buClr>
              <a:buFont typeface="Wingdings" pitchFamily="2" charset="2"/>
              <a:buChar char="§"/>
            </a:pPr>
            <a:r>
              <a:rPr lang="en-US" sz="2400" b="1" i="0" dirty="0">
                <a:solidFill>
                  <a:srgbClr val="01406B"/>
                </a:solidFill>
                <a:latin typeface="Calibri" pitchFamily="34" charset="0"/>
              </a:rPr>
              <a:t>   Staffing &amp; Training Needs : </a:t>
            </a:r>
            <a:r>
              <a:rPr lang="en-US" sz="2400" i="0" dirty="0">
                <a:solidFill>
                  <a:srgbClr val="01406B"/>
                </a:solidFill>
                <a:latin typeface="Calibri" pitchFamily="34" charset="0"/>
              </a:rPr>
              <a:t>People &amp; skills needed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6781800" y="6248400"/>
            <a:ext cx="1905000" cy="457200"/>
          </a:xfrm>
          <a:prstGeom prst="rect">
            <a:avLst/>
          </a:prstGeom>
        </p:spPr>
        <p:txBody>
          <a:bodyPr/>
          <a:lstStyle/>
          <a:p>
            <a:fld id="{79BB6FE7-54A2-4C27-8920-9BD0BF373503}" type="slidenum">
              <a:rPr lang="en-US"/>
              <a:pPr/>
              <a:t>15</a:t>
            </a:fld>
            <a:endParaRPr lang="en-US"/>
          </a:p>
        </p:txBody>
      </p:sp>
      <p:sp>
        <p:nvSpPr>
          <p:cNvPr id="502786" name="Rectangle 2"/>
          <p:cNvSpPr>
            <a:spLocks noGrp="1" noChangeArrowheads="1"/>
          </p:cNvSpPr>
          <p:nvPr>
            <p:ph type="title" idx="4294967295"/>
          </p:nvPr>
        </p:nvSpPr>
        <p:spPr/>
        <p:txBody>
          <a:bodyPr/>
          <a:lstStyle/>
          <a:p>
            <a:r>
              <a:rPr lang="en-US" sz="2800" dirty="0" smtClean="0"/>
              <a:t>Key Components </a:t>
            </a:r>
            <a:r>
              <a:rPr lang="en-US" sz="2800" dirty="0"/>
              <a:t>of a Test Plan - Time</a:t>
            </a:r>
          </a:p>
        </p:txBody>
      </p:sp>
      <p:sp>
        <p:nvSpPr>
          <p:cNvPr id="502787" name="Rectangle 3"/>
          <p:cNvSpPr>
            <a:spLocks noChangeArrowheads="1"/>
          </p:cNvSpPr>
          <p:nvPr/>
        </p:nvSpPr>
        <p:spPr bwMode="auto">
          <a:xfrm>
            <a:off x="838200" y="1600200"/>
            <a:ext cx="7924800" cy="2369880"/>
          </a:xfrm>
          <a:prstGeom prst="rect">
            <a:avLst/>
          </a:prstGeom>
          <a:noFill/>
          <a:ln w="9525">
            <a:noFill/>
            <a:miter lim="800000"/>
            <a:headEnd/>
            <a:tailEnd/>
          </a:ln>
          <a:effectLst/>
        </p:spPr>
        <p:txBody>
          <a:bodyPr>
            <a:spAutoFit/>
          </a:bodyPr>
          <a:lstStyle/>
          <a:p>
            <a:pPr eaLnBrk="1" hangingPunct="1">
              <a:spcBef>
                <a:spcPct val="50000"/>
              </a:spcBef>
              <a:buClr>
                <a:schemeClr val="bg2"/>
              </a:buClr>
              <a:buFont typeface="Wingdings" pitchFamily="2" charset="2"/>
              <a:buChar char="§"/>
            </a:pPr>
            <a:r>
              <a:rPr lang="en-US" sz="2400" i="0" dirty="0">
                <a:solidFill>
                  <a:schemeClr val="tx1"/>
                </a:solidFill>
                <a:latin typeface="Trebuchet MS" pitchFamily="34" charset="0"/>
              </a:rPr>
              <a:t>     </a:t>
            </a:r>
            <a:r>
              <a:rPr lang="en-US" sz="2400" b="1" i="0" dirty="0">
                <a:solidFill>
                  <a:schemeClr val="tx1"/>
                </a:solidFill>
                <a:latin typeface="Trebuchet MS" pitchFamily="34" charset="0"/>
              </a:rPr>
              <a:t>Time: Lists </a:t>
            </a:r>
            <a:r>
              <a:rPr lang="en-US" sz="2400" b="1" i="0" dirty="0">
                <a:solidFill>
                  <a:srgbClr val="FF0000"/>
                </a:solidFill>
                <a:latin typeface="Trebuchet MS" pitchFamily="34" charset="0"/>
              </a:rPr>
              <a:t>what</a:t>
            </a:r>
            <a:r>
              <a:rPr lang="en-US" sz="2400" b="1" i="0" dirty="0">
                <a:solidFill>
                  <a:schemeClr val="tx1"/>
                </a:solidFill>
                <a:latin typeface="Trebuchet MS" pitchFamily="34" charset="0"/>
              </a:rPr>
              <a:t> tasks to be undertaken &amp; </a:t>
            </a:r>
            <a:r>
              <a:rPr lang="en-US" sz="2400" b="1" i="0" dirty="0">
                <a:solidFill>
                  <a:srgbClr val="FF0000"/>
                </a:solidFill>
                <a:latin typeface="Trebuchet MS" pitchFamily="34" charset="0"/>
              </a:rPr>
              <a:t>when</a:t>
            </a:r>
            <a:r>
              <a:rPr lang="en-US" sz="2400" b="1" i="0" dirty="0">
                <a:solidFill>
                  <a:schemeClr val="tx1"/>
                </a:solidFill>
                <a:latin typeface="Trebuchet MS" pitchFamily="34" charset="0"/>
              </a:rPr>
              <a:t>?</a:t>
            </a:r>
          </a:p>
          <a:p>
            <a:pPr eaLnBrk="1" hangingPunct="1">
              <a:spcBef>
                <a:spcPct val="50000"/>
              </a:spcBef>
              <a:buClr>
                <a:schemeClr val="bg2"/>
              </a:buClr>
              <a:buFont typeface="Wingdings" pitchFamily="2" charset="2"/>
              <a:buNone/>
            </a:pPr>
            <a:endParaRPr lang="en-US" sz="2400" b="1" i="0" dirty="0">
              <a:solidFill>
                <a:schemeClr val="tx1"/>
              </a:solidFill>
              <a:latin typeface="Trebuchet MS" pitchFamily="34" charset="0"/>
            </a:endParaRPr>
          </a:p>
          <a:p>
            <a:pPr lvl="1" eaLnBrk="1" hangingPunct="1">
              <a:spcBef>
                <a:spcPct val="50000"/>
              </a:spcBef>
              <a:buClr>
                <a:schemeClr val="bg2"/>
              </a:buClr>
              <a:buFont typeface="Wingdings" pitchFamily="2" charset="2"/>
              <a:buChar char="§"/>
            </a:pPr>
            <a:r>
              <a:rPr lang="en-US" sz="2000" b="1" i="0" dirty="0">
                <a:solidFill>
                  <a:schemeClr val="tx1"/>
                </a:solidFill>
                <a:latin typeface="Trebuchet MS" pitchFamily="34" charset="0"/>
              </a:rPr>
              <a:t>   </a:t>
            </a:r>
            <a:r>
              <a:rPr lang="en-US" sz="2200" b="1" i="0" dirty="0">
                <a:solidFill>
                  <a:schemeClr val="tx1"/>
                </a:solidFill>
                <a:latin typeface="Trebuchet MS" pitchFamily="34" charset="0"/>
              </a:rPr>
              <a:t>Testing Tasks : </a:t>
            </a:r>
            <a:r>
              <a:rPr lang="en-US" sz="2200" i="0" dirty="0">
                <a:solidFill>
                  <a:schemeClr val="tx1"/>
                </a:solidFill>
                <a:latin typeface="Trebuchet MS" pitchFamily="34" charset="0"/>
              </a:rPr>
              <a:t>What tasks, dependencies, elapsed 			</a:t>
            </a:r>
            <a:r>
              <a:rPr lang="en-US" sz="2200" i="0" dirty="0" smtClean="0">
                <a:solidFill>
                  <a:schemeClr val="tx1"/>
                </a:solidFill>
                <a:latin typeface="Trebuchet MS" pitchFamily="34" charset="0"/>
              </a:rPr>
              <a:t>           </a:t>
            </a:r>
            <a:r>
              <a:rPr lang="en-US" sz="2200" i="0" dirty="0">
                <a:solidFill>
                  <a:schemeClr val="tx1"/>
                </a:solidFill>
                <a:latin typeface="Trebuchet MS" pitchFamily="34" charset="0"/>
              </a:rPr>
              <a:t>time?</a:t>
            </a:r>
          </a:p>
          <a:p>
            <a:pPr lvl="1" eaLnBrk="1" hangingPunct="1">
              <a:spcBef>
                <a:spcPct val="50000"/>
              </a:spcBef>
              <a:buClr>
                <a:schemeClr val="bg2"/>
              </a:buClr>
              <a:buFont typeface="Wingdings" pitchFamily="2" charset="2"/>
              <a:buChar char="§"/>
            </a:pPr>
            <a:r>
              <a:rPr lang="en-US" sz="2200" b="1" i="0" dirty="0">
                <a:solidFill>
                  <a:schemeClr val="tx1"/>
                </a:solidFill>
                <a:latin typeface="Trebuchet MS" pitchFamily="34" charset="0"/>
              </a:rPr>
              <a:t>   Schedule     </a:t>
            </a:r>
            <a:r>
              <a:rPr lang="en-US" sz="2200" b="1" i="0" dirty="0" smtClean="0">
                <a:solidFill>
                  <a:schemeClr val="tx1"/>
                </a:solidFill>
                <a:latin typeface="Trebuchet MS" pitchFamily="34" charset="0"/>
              </a:rPr>
              <a:t>  </a:t>
            </a:r>
            <a:r>
              <a:rPr lang="en-US" sz="2200" b="1" i="0" dirty="0">
                <a:solidFill>
                  <a:schemeClr val="tx1"/>
                </a:solidFill>
                <a:latin typeface="Trebuchet MS" pitchFamily="34" charset="0"/>
              </a:rPr>
              <a:t>: </a:t>
            </a:r>
            <a:r>
              <a:rPr lang="en-US" sz="2200" i="0" dirty="0">
                <a:solidFill>
                  <a:schemeClr val="tx1"/>
                </a:solidFill>
                <a:latin typeface="Trebuchet MS" pitchFamily="34" charset="0"/>
              </a:rPr>
              <a:t>When the tasks will take place?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6781800" y="6248400"/>
            <a:ext cx="1905000" cy="457200"/>
          </a:xfrm>
          <a:prstGeom prst="rect">
            <a:avLst/>
          </a:prstGeom>
        </p:spPr>
        <p:txBody>
          <a:bodyPr/>
          <a:lstStyle/>
          <a:p>
            <a:fld id="{D05B9D7C-9E03-4F7E-B6A9-0F15AE30B70D}" type="slidenum">
              <a:rPr lang="en-US"/>
              <a:pPr/>
              <a:t>16</a:t>
            </a:fld>
            <a:endParaRPr lang="en-US"/>
          </a:p>
        </p:txBody>
      </p:sp>
      <p:sp>
        <p:nvSpPr>
          <p:cNvPr id="503810" name="Rectangle 2"/>
          <p:cNvSpPr>
            <a:spLocks noGrp="1" noChangeArrowheads="1"/>
          </p:cNvSpPr>
          <p:nvPr>
            <p:ph type="title" idx="4294967295"/>
          </p:nvPr>
        </p:nvSpPr>
        <p:spPr/>
        <p:txBody>
          <a:bodyPr/>
          <a:lstStyle/>
          <a:p>
            <a:r>
              <a:rPr lang="en-US" sz="2800" dirty="0" smtClean="0"/>
              <a:t>Key Components </a:t>
            </a:r>
            <a:r>
              <a:rPr lang="en-US" sz="2800" dirty="0"/>
              <a:t>of a Test Plan - Quality</a:t>
            </a:r>
          </a:p>
        </p:txBody>
      </p:sp>
      <p:sp>
        <p:nvSpPr>
          <p:cNvPr id="503811" name="Rectangle 3"/>
          <p:cNvSpPr>
            <a:spLocks noChangeArrowheads="1"/>
          </p:cNvSpPr>
          <p:nvPr/>
        </p:nvSpPr>
        <p:spPr bwMode="auto">
          <a:xfrm>
            <a:off x="1066800" y="1295400"/>
            <a:ext cx="7848600" cy="4678204"/>
          </a:xfrm>
          <a:prstGeom prst="rect">
            <a:avLst/>
          </a:prstGeom>
          <a:noFill/>
          <a:ln w="9525">
            <a:noFill/>
            <a:miter lim="800000"/>
            <a:headEnd/>
            <a:tailEnd/>
          </a:ln>
          <a:effectLst/>
        </p:spPr>
        <p:txBody>
          <a:bodyPr>
            <a:spAutoFit/>
          </a:bodyPr>
          <a:lstStyle/>
          <a:p>
            <a:pPr eaLnBrk="1" hangingPunct="1">
              <a:spcBef>
                <a:spcPct val="50000"/>
              </a:spcBef>
              <a:buClr>
                <a:schemeClr val="bg2"/>
              </a:buClr>
              <a:buFont typeface="Wingdings" pitchFamily="2" charset="2"/>
              <a:buChar char="§"/>
            </a:pPr>
            <a:r>
              <a:rPr lang="en-US" sz="2400" b="1" dirty="0">
                <a:solidFill>
                  <a:schemeClr val="tx1"/>
                </a:solidFill>
                <a:latin typeface="Trebuchet MS" pitchFamily="34" charset="0"/>
              </a:rPr>
              <a:t>     </a:t>
            </a:r>
            <a:r>
              <a:rPr lang="en-US" sz="2400" b="1" i="0" dirty="0">
                <a:solidFill>
                  <a:srgbClr val="FF0000"/>
                </a:solidFill>
                <a:latin typeface="Trebuchet MS" pitchFamily="34" charset="0"/>
              </a:rPr>
              <a:t>Quality:</a:t>
            </a:r>
            <a:r>
              <a:rPr lang="en-US" sz="2400" b="1" i="0" dirty="0">
                <a:solidFill>
                  <a:schemeClr val="tx1"/>
                </a:solidFill>
                <a:latin typeface="Trebuchet MS" pitchFamily="34" charset="0"/>
              </a:rPr>
              <a:t> Defines the standard required from the 		testing activities</a:t>
            </a:r>
          </a:p>
          <a:p>
            <a:pPr eaLnBrk="1" hangingPunct="1">
              <a:spcBef>
                <a:spcPct val="50000"/>
              </a:spcBef>
              <a:buClr>
                <a:schemeClr val="bg2"/>
              </a:buClr>
              <a:buFont typeface="Wingdings" pitchFamily="2" charset="2"/>
              <a:buNone/>
            </a:pPr>
            <a:endParaRPr lang="en-US" sz="2000" b="1" i="0" dirty="0">
              <a:solidFill>
                <a:schemeClr val="tx1"/>
              </a:solidFill>
              <a:latin typeface="Trebuchet MS" pitchFamily="34" charset="0"/>
            </a:endParaRPr>
          </a:p>
          <a:p>
            <a:pPr lvl="1" eaLnBrk="1" hangingPunct="1">
              <a:spcBef>
                <a:spcPct val="50000"/>
              </a:spcBef>
              <a:buClr>
                <a:schemeClr val="bg2"/>
              </a:buClr>
              <a:buFont typeface="Wingdings" pitchFamily="2" charset="2"/>
              <a:buChar char="§"/>
            </a:pPr>
            <a:r>
              <a:rPr lang="en-US" sz="2000" b="1" i="0" dirty="0">
                <a:solidFill>
                  <a:schemeClr val="tx1"/>
                </a:solidFill>
                <a:latin typeface="Trebuchet MS" pitchFamily="34" charset="0"/>
              </a:rPr>
              <a:t>   </a:t>
            </a:r>
            <a:r>
              <a:rPr lang="en-US" sz="2200" b="1" i="0" dirty="0">
                <a:solidFill>
                  <a:schemeClr val="tx1"/>
                </a:solidFill>
                <a:latin typeface="Trebuchet MS" pitchFamily="34" charset="0"/>
              </a:rPr>
              <a:t>Introduction        : </a:t>
            </a:r>
            <a:r>
              <a:rPr lang="en-US" sz="2200" i="0" dirty="0">
                <a:solidFill>
                  <a:schemeClr val="tx1"/>
                </a:solidFill>
                <a:latin typeface="Trebuchet MS" pitchFamily="34" charset="0"/>
              </a:rPr>
              <a:t>Overview of testing standards 				      required including what type of 			     </a:t>
            </a:r>
            <a:r>
              <a:rPr lang="en-US" sz="2200" i="0" dirty="0" smtClean="0">
                <a:solidFill>
                  <a:schemeClr val="tx1"/>
                </a:solidFill>
                <a:latin typeface="Trebuchet MS" pitchFamily="34" charset="0"/>
              </a:rPr>
              <a:t>           </a:t>
            </a:r>
            <a:r>
              <a:rPr lang="en-US" sz="2200" i="0" dirty="0">
                <a:solidFill>
                  <a:schemeClr val="tx1"/>
                </a:solidFill>
                <a:latin typeface="Trebuchet MS" pitchFamily="34" charset="0"/>
              </a:rPr>
              <a:t>testing used</a:t>
            </a:r>
          </a:p>
          <a:p>
            <a:pPr lvl="1" eaLnBrk="1" hangingPunct="1">
              <a:spcBef>
                <a:spcPct val="50000"/>
              </a:spcBef>
              <a:buClr>
                <a:schemeClr val="bg2"/>
              </a:buClr>
              <a:buFont typeface="Wingdings" pitchFamily="2" charset="2"/>
              <a:buChar char="§"/>
            </a:pPr>
            <a:r>
              <a:rPr lang="en-US" sz="2200" b="1" i="0" dirty="0">
                <a:solidFill>
                  <a:schemeClr val="tx1"/>
                </a:solidFill>
                <a:latin typeface="Trebuchet MS" pitchFamily="34" charset="0"/>
              </a:rPr>
              <a:t>   Approach             : </a:t>
            </a:r>
            <a:r>
              <a:rPr lang="en-US" sz="2200" i="0" dirty="0">
                <a:solidFill>
                  <a:schemeClr val="tx1"/>
                </a:solidFill>
                <a:latin typeface="Trebuchet MS" pitchFamily="34" charset="0"/>
              </a:rPr>
              <a:t>Details on how testing process 			      </a:t>
            </a:r>
            <a:r>
              <a:rPr lang="en-US" sz="2200" i="0" dirty="0" smtClean="0">
                <a:solidFill>
                  <a:schemeClr val="tx1"/>
                </a:solidFill>
                <a:latin typeface="Trebuchet MS" pitchFamily="34" charset="0"/>
              </a:rPr>
              <a:t>            </a:t>
            </a:r>
            <a:r>
              <a:rPr lang="en-US" sz="2200" i="0" dirty="0">
                <a:solidFill>
                  <a:schemeClr val="tx1"/>
                </a:solidFill>
                <a:latin typeface="Trebuchet MS" pitchFamily="34" charset="0"/>
              </a:rPr>
              <a:t>will be followed</a:t>
            </a:r>
          </a:p>
          <a:p>
            <a:pPr lvl="1" eaLnBrk="1" hangingPunct="1">
              <a:spcBef>
                <a:spcPct val="50000"/>
              </a:spcBef>
              <a:buClr>
                <a:schemeClr val="bg2"/>
              </a:buClr>
              <a:buFont typeface="Wingdings" pitchFamily="2" charset="2"/>
              <a:buChar char="§"/>
            </a:pPr>
            <a:r>
              <a:rPr lang="en-US" sz="2200" b="1" i="0" dirty="0">
                <a:solidFill>
                  <a:schemeClr val="tx1"/>
                </a:solidFill>
                <a:latin typeface="Trebuchet MS" pitchFamily="34" charset="0"/>
              </a:rPr>
              <a:t>   Pass/Fail Criteria : </a:t>
            </a:r>
            <a:r>
              <a:rPr lang="en-US" sz="2200" i="0" dirty="0">
                <a:solidFill>
                  <a:schemeClr val="tx1"/>
                </a:solidFill>
                <a:latin typeface="Trebuchet MS" pitchFamily="34" charset="0"/>
              </a:rPr>
              <a:t>How determined</a:t>
            </a:r>
          </a:p>
          <a:p>
            <a:pPr lvl="1" eaLnBrk="1" hangingPunct="1">
              <a:spcBef>
                <a:spcPct val="50000"/>
              </a:spcBef>
              <a:buClr>
                <a:schemeClr val="bg2"/>
              </a:buClr>
              <a:buFont typeface="Wingdings" pitchFamily="2" charset="2"/>
              <a:buChar char="§"/>
            </a:pPr>
            <a:r>
              <a:rPr lang="en-US" sz="2200" b="1" i="0" dirty="0">
                <a:solidFill>
                  <a:schemeClr val="tx1"/>
                </a:solidFill>
                <a:latin typeface="Trebuchet MS" pitchFamily="34" charset="0"/>
              </a:rPr>
              <a:t>   Test deliverables : </a:t>
            </a:r>
            <a:r>
              <a:rPr lang="en-US" sz="2200" i="0" dirty="0">
                <a:solidFill>
                  <a:schemeClr val="tx1"/>
                </a:solidFill>
                <a:latin typeface="Trebuchet MS" pitchFamily="34" charset="0"/>
              </a:rPr>
              <a:t>Types of test documentation &amp; 			       </a:t>
            </a:r>
            <a:r>
              <a:rPr lang="en-US" sz="2200" i="0" dirty="0" smtClean="0">
                <a:solidFill>
                  <a:schemeClr val="tx1"/>
                </a:solidFill>
                <a:latin typeface="Trebuchet MS" pitchFamily="34" charset="0"/>
              </a:rPr>
              <a:t>           schedule </a:t>
            </a:r>
            <a:r>
              <a:rPr lang="en-US" sz="2200" i="0" dirty="0">
                <a:solidFill>
                  <a:schemeClr val="tx1"/>
                </a:solidFill>
                <a:latin typeface="Trebuchet MS" pitchFamily="34" charset="0"/>
              </a:rPr>
              <a:t>of delivery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248400"/>
            <a:ext cx="1905000" cy="457200"/>
          </a:xfrm>
          <a:prstGeom prst="rect">
            <a:avLst/>
          </a:prstGeom>
        </p:spPr>
        <p:txBody>
          <a:bodyPr/>
          <a:lstStyle/>
          <a:p>
            <a:fld id="{0A933904-0D13-41CE-9765-7718107B559B}" type="slidenum">
              <a:rPr lang="en-US"/>
              <a:pPr/>
              <a:t>17</a:t>
            </a:fld>
            <a:endParaRPr lang="en-US"/>
          </a:p>
        </p:txBody>
      </p:sp>
      <p:sp>
        <p:nvSpPr>
          <p:cNvPr id="504834" name="Rectangle 2"/>
          <p:cNvSpPr>
            <a:spLocks noGrp="1" noChangeArrowheads="1"/>
          </p:cNvSpPr>
          <p:nvPr>
            <p:ph type="title"/>
          </p:nvPr>
        </p:nvSpPr>
        <p:spPr/>
        <p:txBody>
          <a:bodyPr/>
          <a:lstStyle/>
          <a:p>
            <a:r>
              <a:rPr lang="en-US" sz="2800" dirty="0" smtClean="0"/>
              <a:t>Process of Creating the Test Plan</a:t>
            </a:r>
            <a:endParaRPr lang="en-US" sz="2800" dirty="0"/>
          </a:p>
        </p:txBody>
      </p:sp>
      <p:sp>
        <p:nvSpPr>
          <p:cNvPr id="7" name="Flowchart: Off-page Connector 6"/>
          <p:cNvSpPr/>
          <p:nvPr/>
        </p:nvSpPr>
        <p:spPr bwMode="auto">
          <a:xfrm rot="16200000">
            <a:off x="7150744" y="2213338"/>
            <a:ext cx="2498652" cy="1084520"/>
          </a:xfrm>
          <a:prstGeom prst="flowChartOffpageConnector">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algn="ctr"/>
            <a:endParaRPr lang="en-US" smtClean="0">
              <a:solidFill>
                <a:schemeClr val="lt1"/>
              </a:solidFill>
              <a:latin typeface="+mn-lt"/>
            </a:endParaRPr>
          </a:p>
        </p:txBody>
      </p:sp>
      <p:sp>
        <p:nvSpPr>
          <p:cNvPr id="8" name="Rounded Rectangle 7"/>
          <p:cNvSpPr/>
          <p:nvPr/>
        </p:nvSpPr>
        <p:spPr bwMode="auto">
          <a:xfrm>
            <a:off x="1329070" y="1233377"/>
            <a:ext cx="6326372" cy="3157870"/>
          </a:xfrm>
          <a:prstGeom prst="roundRect">
            <a:avLst>
              <a:gd name="adj" fmla="val 8246"/>
            </a:avLst>
          </a:prstGeom>
          <a:solidFill>
            <a:srgbClr val="E2F5FE"/>
          </a:solidFill>
          <a:ln w="9525" cap="flat" cmpd="sng" algn="ctr">
            <a:solidFill>
              <a:srgbClr val="01015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1" u="none" strike="noStrike" cap="none" normalizeH="0" baseline="0" smtClean="0">
              <a:ln>
                <a:noFill/>
              </a:ln>
              <a:solidFill>
                <a:schemeClr val="bg1"/>
              </a:solidFill>
              <a:effectLst/>
              <a:latin typeface="Trebuchet MS" pitchFamily="34" charset="0"/>
            </a:endParaRPr>
          </a:p>
        </p:txBody>
      </p:sp>
      <p:sp>
        <p:nvSpPr>
          <p:cNvPr id="9" name="Flowchart: Off-page Connector 8"/>
          <p:cNvSpPr/>
          <p:nvPr/>
        </p:nvSpPr>
        <p:spPr bwMode="auto">
          <a:xfrm rot="16200000">
            <a:off x="-561719" y="2209800"/>
            <a:ext cx="2498652" cy="1084520"/>
          </a:xfrm>
          <a:prstGeom prst="flowChartOffpageConnector">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algn="ctr"/>
            <a:endParaRPr lang="en-US" smtClean="0">
              <a:solidFill>
                <a:schemeClr val="lt1"/>
              </a:solidFill>
              <a:latin typeface="+mn-lt"/>
            </a:endParaRPr>
          </a:p>
        </p:txBody>
      </p:sp>
      <p:sp>
        <p:nvSpPr>
          <p:cNvPr id="10" name="Flowchart: Document 9"/>
          <p:cNvSpPr/>
          <p:nvPr/>
        </p:nvSpPr>
        <p:spPr bwMode="auto">
          <a:xfrm>
            <a:off x="4433824" y="1467293"/>
            <a:ext cx="1084521" cy="669851"/>
          </a:xfrm>
          <a:prstGeom prst="flowChartDocument">
            <a:avLst/>
          </a:prstGeom>
          <a:solidFill>
            <a:schemeClr val="bg2">
              <a:lumMod val="40000"/>
              <a:lumOff val="6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1" u="none" strike="noStrike" cap="none" normalizeH="0" baseline="0" smtClean="0">
              <a:ln>
                <a:noFill/>
              </a:ln>
              <a:solidFill>
                <a:schemeClr val="bg1"/>
              </a:solidFill>
              <a:effectLst/>
              <a:latin typeface="Trebuchet MS" pitchFamily="34" charset="0"/>
            </a:endParaRPr>
          </a:p>
        </p:txBody>
      </p:sp>
      <p:sp>
        <p:nvSpPr>
          <p:cNvPr id="11" name="Freeform 14"/>
          <p:cNvSpPr>
            <a:spLocks noEditPoints="1"/>
          </p:cNvSpPr>
          <p:nvPr/>
        </p:nvSpPr>
        <p:spPr bwMode="auto">
          <a:xfrm>
            <a:off x="1617322" y="2990706"/>
            <a:ext cx="328465" cy="528704"/>
          </a:xfrm>
          <a:custGeom>
            <a:avLst/>
            <a:gdLst>
              <a:gd name="T0" fmla="*/ 70 w 257"/>
              <a:gd name="T1" fmla="*/ 173 h 364"/>
              <a:gd name="T2" fmla="*/ 80 w 257"/>
              <a:gd name="T3" fmla="*/ 181 h 364"/>
              <a:gd name="T4" fmla="*/ 91 w 257"/>
              <a:gd name="T5" fmla="*/ 181 h 364"/>
              <a:gd name="T6" fmla="*/ 97 w 257"/>
              <a:gd name="T7" fmla="*/ 176 h 364"/>
              <a:gd name="T8" fmla="*/ 102 w 257"/>
              <a:gd name="T9" fmla="*/ 173 h 364"/>
              <a:gd name="T10" fmla="*/ 102 w 257"/>
              <a:gd name="T11" fmla="*/ 53 h 364"/>
              <a:gd name="T12" fmla="*/ 106 w 257"/>
              <a:gd name="T13" fmla="*/ 102 h 364"/>
              <a:gd name="T14" fmla="*/ 112 w 257"/>
              <a:gd name="T15" fmla="*/ 106 h 364"/>
              <a:gd name="T16" fmla="*/ 118 w 257"/>
              <a:gd name="T17" fmla="*/ 109 h 364"/>
              <a:gd name="T18" fmla="*/ 124 w 257"/>
              <a:gd name="T19" fmla="*/ 106 h 364"/>
              <a:gd name="T20" fmla="*/ 128 w 257"/>
              <a:gd name="T21" fmla="*/ 102 h 364"/>
              <a:gd name="T22" fmla="*/ 128 w 257"/>
              <a:gd name="T23" fmla="*/ 42 h 364"/>
              <a:gd name="T24" fmla="*/ 124 w 257"/>
              <a:gd name="T25" fmla="*/ 38 h 364"/>
              <a:gd name="T26" fmla="*/ 10 w 257"/>
              <a:gd name="T27" fmla="*/ 38 h 364"/>
              <a:gd name="T28" fmla="*/ 6 w 257"/>
              <a:gd name="T29" fmla="*/ 42 h 364"/>
              <a:gd name="T30" fmla="*/ 0 w 257"/>
              <a:gd name="T31" fmla="*/ 46 h 364"/>
              <a:gd name="T32" fmla="*/ 0 w 257"/>
              <a:gd name="T33" fmla="*/ 106 h 364"/>
              <a:gd name="T34" fmla="*/ 6 w 257"/>
              <a:gd name="T35" fmla="*/ 109 h 364"/>
              <a:gd name="T36" fmla="*/ 15 w 257"/>
              <a:gd name="T37" fmla="*/ 106 h 364"/>
              <a:gd name="T38" fmla="*/ 21 w 257"/>
              <a:gd name="T39" fmla="*/ 53 h 364"/>
              <a:gd name="T40" fmla="*/ 27 w 257"/>
              <a:gd name="T41" fmla="*/ 170 h 364"/>
              <a:gd name="T42" fmla="*/ 27 w 257"/>
              <a:gd name="T43" fmla="*/ 176 h 364"/>
              <a:gd name="T44" fmla="*/ 32 w 257"/>
              <a:gd name="T45" fmla="*/ 181 h 364"/>
              <a:gd name="T46" fmla="*/ 43 w 257"/>
              <a:gd name="T47" fmla="*/ 181 h 364"/>
              <a:gd name="T48" fmla="*/ 54 w 257"/>
              <a:gd name="T49" fmla="*/ 176 h 364"/>
              <a:gd name="T50" fmla="*/ 58 w 257"/>
              <a:gd name="T51" fmla="*/ 170 h 364"/>
              <a:gd name="T52" fmla="*/ 58 w 257"/>
              <a:gd name="T53" fmla="*/ 106 h 364"/>
              <a:gd name="T54" fmla="*/ 70 w 257"/>
              <a:gd name="T55" fmla="*/ 106 h 364"/>
              <a:gd name="T56" fmla="*/ 70 w 257"/>
              <a:gd name="T57" fmla="*/ 170 h 364"/>
              <a:gd name="T58" fmla="*/ 37 w 257"/>
              <a:gd name="T59" fmla="*/ 15 h 364"/>
              <a:gd name="T60" fmla="*/ 37 w 257"/>
              <a:gd name="T61" fmla="*/ 8 h 364"/>
              <a:gd name="T62" fmla="*/ 43 w 257"/>
              <a:gd name="T63" fmla="*/ 5 h 364"/>
              <a:gd name="T64" fmla="*/ 54 w 257"/>
              <a:gd name="T65" fmla="*/ 0 h 364"/>
              <a:gd name="T66" fmla="*/ 64 w 257"/>
              <a:gd name="T67" fmla="*/ 0 h 364"/>
              <a:gd name="T68" fmla="*/ 75 w 257"/>
              <a:gd name="T69" fmla="*/ 0 h 364"/>
              <a:gd name="T70" fmla="*/ 85 w 257"/>
              <a:gd name="T71" fmla="*/ 5 h 364"/>
              <a:gd name="T72" fmla="*/ 91 w 257"/>
              <a:gd name="T73" fmla="*/ 8 h 364"/>
              <a:gd name="T74" fmla="*/ 91 w 257"/>
              <a:gd name="T75" fmla="*/ 15 h 364"/>
              <a:gd name="T76" fmla="*/ 91 w 257"/>
              <a:gd name="T77" fmla="*/ 23 h 364"/>
              <a:gd name="T78" fmla="*/ 85 w 257"/>
              <a:gd name="T79" fmla="*/ 27 h 364"/>
              <a:gd name="T80" fmla="*/ 80 w 257"/>
              <a:gd name="T81" fmla="*/ 30 h 364"/>
              <a:gd name="T82" fmla="*/ 75 w 257"/>
              <a:gd name="T83" fmla="*/ 34 h 364"/>
              <a:gd name="T84" fmla="*/ 64 w 257"/>
              <a:gd name="T85" fmla="*/ 34 h 364"/>
              <a:gd name="T86" fmla="*/ 54 w 257"/>
              <a:gd name="T87" fmla="*/ 34 h 364"/>
              <a:gd name="T88" fmla="*/ 48 w 257"/>
              <a:gd name="T89" fmla="*/ 30 h 364"/>
              <a:gd name="T90" fmla="*/ 43 w 257"/>
              <a:gd name="T91" fmla="*/ 27 h 364"/>
              <a:gd name="T92" fmla="*/ 37 w 257"/>
              <a:gd name="T93" fmla="*/ 23 h 36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57"/>
              <a:gd name="T142" fmla="*/ 0 h 364"/>
              <a:gd name="T143" fmla="*/ 257 w 257"/>
              <a:gd name="T144" fmla="*/ 364 h 36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57" h="364">
                <a:moveTo>
                  <a:pt x="140" y="341"/>
                </a:moveTo>
                <a:lnTo>
                  <a:pt x="140" y="347"/>
                </a:lnTo>
                <a:lnTo>
                  <a:pt x="150" y="354"/>
                </a:lnTo>
                <a:lnTo>
                  <a:pt x="161" y="364"/>
                </a:lnTo>
                <a:lnTo>
                  <a:pt x="171" y="364"/>
                </a:lnTo>
                <a:lnTo>
                  <a:pt x="182" y="364"/>
                </a:lnTo>
                <a:lnTo>
                  <a:pt x="194" y="364"/>
                </a:lnTo>
                <a:lnTo>
                  <a:pt x="194" y="354"/>
                </a:lnTo>
                <a:lnTo>
                  <a:pt x="204" y="354"/>
                </a:lnTo>
                <a:lnTo>
                  <a:pt x="204" y="347"/>
                </a:lnTo>
                <a:lnTo>
                  <a:pt x="204" y="341"/>
                </a:lnTo>
                <a:lnTo>
                  <a:pt x="204" y="107"/>
                </a:lnTo>
                <a:lnTo>
                  <a:pt x="213" y="107"/>
                </a:lnTo>
                <a:lnTo>
                  <a:pt x="213" y="205"/>
                </a:lnTo>
                <a:lnTo>
                  <a:pt x="225" y="205"/>
                </a:lnTo>
                <a:lnTo>
                  <a:pt x="225" y="213"/>
                </a:lnTo>
                <a:lnTo>
                  <a:pt x="236" y="213"/>
                </a:lnTo>
                <a:lnTo>
                  <a:pt x="236" y="220"/>
                </a:lnTo>
                <a:lnTo>
                  <a:pt x="248" y="220"/>
                </a:lnTo>
                <a:lnTo>
                  <a:pt x="248" y="213"/>
                </a:lnTo>
                <a:lnTo>
                  <a:pt x="257" y="213"/>
                </a:lnTo>
                <a:lnTo>
                  <a:pt x="257" y="205"/>
                </a:lnTo>
                <a:lnTo>
                  <a:pt x="257" y="92"/>
                </a:lnTo>
                <a:lnTo>
                  <a:pt x="257" y="84"/>
                </a:lnTo>
                <a:lnTo>
                  <a:pt x="248" y="84"/>
                </a:lnTo>
                <a:lnTo>
                  <a:pt x="248" y="77"/>
                </a:lnTo>
                <a:lnTo>
                  <a:pt x="236" y="77"/>
                </a:lnTo>
                <a:lnTo>
                  <a:pt x="21" y="77"/>
                </a:lnTo>
                <a:lnTo>
                  <a:pt x="12" y="77"/>
                </a:lnTo>
                <a:lnTo>
                  <a:pt x="12" y="84"/>
                </a:lnTo>
                <a:lnTo>
                  <a:pt x="0" y="84"/>
                </a:lnTo>
                <a:lnTo>
                  <a:pt x="0" y="92"/>
                </a:lnTo>
                <a:lnTo>
                  <a:pt x="0" y="205"/>
                </a:lnTo>
                <a:lnTo>
                  <a:pt x="0" y="213"/>
                </a:lnTo>
                <a:lnTo>
                  <a:pt x="12" y="213"/>
                </a:lnTo>
                <a:lnTo>
                  <a:pt x="12" y="220"/>
                </a:lnTo>
                <a:lnTo>
                  <a:pt x="21" y="220"/>
                </a:lnTo>
                <a:lnTo>
                  <a:pt x="31" y="213"/>
                </a:lnTo>
                <a:lnTo>
                  <a:pt x="42" y="205"/>
                </a:lnTo>
                <a:lnTo>
                  <a:pt x="42" y="107"/>
                </a:lnTo>
                <a:lnTo>
                  <a:pt x="54" y="107"/>
                </a:lnTo>
                <a:lnTo>
                  <a:pt x="54" y="341"/>
                </a:lnTo>
                <a:lnTo>
                  <a:pt x="54" y="347"/>
                </a:lnTo>
                <a:lnTo>
                  <a:pt x="54" y="354"/>
                </a:lnTo>
                <a:lnTo>
                  <a:pt x="65" y="354"/>
                </a:lnTo>
                <a:lnTo>
                  <a:pt x="65" y="364"/>
                </a:lnTo>
                <a:lnTo>
                  <a:pt x="75" y="364"/>
                </a:lnTo>
                <a:lnTo>
                  <a:pt x="87" y="364"/>
                </a:lnTo>
                <a:lnTo>
                  <a:pt x="96" y="364"/>
                </a:lnTo>
                <a:lnTo>
                  <a:pt x="108" y="354"/>
                </a:lnTo>
                <a:lnTo>
                  <a:pt x="117" y="347"/>
                </a:lnTo>
                <a:lnTo>
                  <a:pt x="117" y="341"/>
                </a:lnTo>
                <a:lnTo>
                  <a:pt x="117" y="220"/>
                </a:lnTo>
                <a:lnTo>
                  <a:pt x="117" y="213"/>
                </a:lnTo>
                <a:lnTo>
                  <a:pt x="129" y="213"/>
                </a:lnTo>
                <a:lnTo>
                  <a:pt x="140" y="213"/>
                </a:lnTo>
                <a:lnTo>
                  <a:pt x="140" y="220"/>
                </a:lnTo>
                <a:lnTo>
                  <a:pt x="140" y="341"/>
                </a:lnTo>
                <a:close/>
                <a:moveTo>
                  <a:pt x="75" y="38"/>
                </a:moveTo>
                <a:lnTo>
                  <a:pt x="75" y="31"/>
                </a:lnTo>
                <a:lnTo>
                  <a:pt x="75" y="23"/>
                </a:lnTo>
                <a:lnTo>
                  <a:pt x="75" y="17"/>
                </a:lnTo>
                <a:lnTo>
                  <a:pt x="87" y="17"/>
                </a:lnTo>
                <a:lnTo>
                  <a:pt x="87" y="10"/>
                </a:lnTo>
                <a:lnTo>
                  <a:pt x="96" y="10"/>
                </a:lnTo>
                <a:lnTo>
                  <a:pt x="108" y="0"/>
                </a:lnTo>
                <a:lnTo>
                  <a:pt x="117" y="0"/>
                </a:lnTo>
                <a:lnTo>
                  <a:pt x="129" y="0"/>
                </a:lnTo>
                <a:lnTo>
                  <a:pt x="140" y="0"/>
                </a:lnTo>
                <a:lnTo>
                  <a:pt x="150" y="0"/>
                </a:lnTo>
                <a:lnTo>
                  <a:pt x="161" y="10"/>
                </a:lnTo>
                <a:lnTo>
                  <a:pt x="171" y="10"/>
                </a:lnTo>
                <a:lnTo>
                  <a:pt x="171" y="17"/>
                </a:lnTo>
                <a:lnTo>
                  <a:pt x="182" y="17"/>
                </a:lnTo>
                <a:lnTo>
                  <a:pt x="182" y="23"/>
                </a:lnTo>
                <a:lnTo>
                  <a:pt x="182" y="31"/>
                </a:lnTo>
                <a:lnTo>
                  <a:pt x="182" y="38"/>
                </a:lnTo>
                <a:lnTo>
                  <a:pt x="182" y="46"/>
                </a:lnTo>
                <a:lnTo>
                  <a:pt x="182" y="54"/>
                </a:lnTo>
                <a:lnTo>
                  <a:pt x="171" y="54"/>
                </a:lnTo>
                <a:lnTo>
                  <a:pt x="171" y="61"/>
                </a:lnTo>
                <a:lnTo>
                  <a:pt x="161" y="61"/>
                </a:lnTo>
                <a:lnTo>
                  <a:pt x="161" y="69"/>
                </a:lnTo>
                <a:lnTo>
                  <a:pt x="150" y="69"/>
                </a:lnTo>
                <a:lnTo>
                  <a:pt x="140" y="69"/>
                </a:lnTo>
                <a:lnTo>
                  <a:pt x="129" y="69"/>
                </a:lnTo>
                <a:lnTo>
                  <a:pt x="117" y="69"/>
                </a:lnTo>
                <a:lnTo>
                  <a:pt x="108" y="69"/>
                </a:lnTo>
                <a:lnTo>
                  <a:pt x="96" y="69"/>
                </a:lnTo>
                <a:lnTo>
                  <a:pt x="96" y="61"/>
                </a:lnTo>
                <a:lnTo>
                  <a:pt x="87" y="61"/>
                </a:lnTo>
                <a:lnTo>
                  <a:pt x="87" y="54"/>
                </a:lnTo>
                <a:lnTo>
                  <a:pt x="75" y="54"/>
                </a:lnTo>
                <a:lnTo>
                  <a:pt x="75" y="46"/>
                </a:lnTo>
                <a:lnTo>
                  <a:pt x="75" y="38"/>
                </a:lnTo>
                <a:close/>
              </a:path>
            </a:pathLst>
          </a:custGeom>
          <a:solidFill>
            <a:srgbClr val="C0000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2" name="TextBox 11"/>
          <p:cNvSpPr txBox="1"/>
          <p:nvPr/>
        </p:nvSpPr>
        <p:spPr>
          <a:xfrm>
            <a:off x="1403527" y="3561928"/>
            <a:ext cx="754911" cy="26161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100" i="0" dirty="0" smtClean="0">
                <a:solidFill>
                  <a:schemeClr val="tx1"/>
                </a:solidFill>
                <a:latin typeface="+mn-lt"/>
              </a:rPr>
              <a:t>Test Lead</a:t>
            </a:r>
          </a:p>
        </p:txBody>
      </p:sp>
      <p:sp>
        <p:nvSpPr>
          <p:cNvPr id="13" name="TextBox 12"/>
          <p:cNvSpPr txBox="1"/>
          <p:nvPr/>
        </p:nvSpPr>
        <p:spPr>
          <a:xfrm>
            <a:off x="4465716" y="1626774"/>
            <a:ext cx="1020726" cy="26161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100" i="0" dirty="0" smtClean="0">
                <a:solidFill>
                  <a:schemeClr val="tx1"/>
                </a:solidFill>
                <a:latin typeface="+mn-lt"/>
              </a:rPr>
              <a:t>Project Plan</a:t>
            </a:r>
          </a:p>
        </p:txBody>
      </p:sp>
      <p:sp>
        <p:nvSpPr>
          <p:cNvPr id="14" name="Flowchart: Document 13"/>
          <p:cNvSpPr/>
          <p:nvPr/>
        </p:nvSpPr>
        <p:spPr bwMode="auto">
          <a:xfrm>
            <a:off x="3076338" y="1470831"/>
            <a:ext cx="1084521" cy="669851"/>
          </a:xfrm>
          <a:prstGeom prst="flowChartDocument">
            <a:avLst/>
          </a:prstGeom>
          <a:solidFill>
            <a:schemeClr val="bg2">
              <a:lumMod val="40000"/>
              <a:lumOff val="6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algn="ctr"/>
            <a:endParaRPr lang="en-US" smtClean="0"/>
          </a:p>
        </p:txBody>
      </p:sp>
      <p:sp>
        <p:nvSpPr>
          <p:cNvPr id="15" name="TextBox 14"/>
          <p:cNvSpPr txBox="1"/>
          <p:nvPr/>
        </p:nvSpPr>
        <p:spPr>
          <a:xfrm>
            <a:off x="3097597" y="1555881"/>
            <a:ext cx="1020726" cy="43088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100" i="0" dirty="0" smtClean="0">
                <a:solidFill>
                  <a:schemeClr val="tx1"/>
                </a:solidFill>
                <a:latin typeface="+mn-lt"/>
              </a:rPr>
              <a:t>Requirement Specifications</a:t>
            </a:r>
          </a:p>
        </p:txBody>
      </p:sp>
      <p:sp>
        <p:nvSpPr>
          <p:cNvPr id="16" name="Flowchart: Document 15"/>
          <p:cNvSpPr/>
          <p:nvPr/>
        </p:nvSpPr>
        <p:spPr bwMode="auto">
          <a:xfrm>
            <a:off x="6393834" y="2938185"/>
            <a:ext cx="1084521" cy="669851"/>
          </a:xfrm>
          <a:prstGeom prst="flowChartDocument">
            <a:avLst/>
          </a:prstGeom>
          <a:solidFill>
            <a:schemeClr val="bg2">
              <a:lumMod val="40000"/>
              <a:lumOff val="6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endParaRPr lang="en-US" smtClean="0"/>
          </a:p>
        </p:txBody>
      </p:sp>
      <p:sp>
        <p:nvSpPr>
          <p:cNvPr id="17" name="TextBox 16"/>
          <p:cNvSpPr txBox="1"/>
          <p:nvPr/>
        </p:nvSpPr>
        <p:spPr>
          <a:xfrm>
            <a:off x="6415093" y="3087033"/>
            <a:ext cx="1020726" cy="26161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100" i="0" dirty="0" smtClean="0">
                <a:solidFill>
                  <a:schemeClr val="tx1"/>
                </a:solidFill>
                <a:latin typeface="+mn-lt"/>
              </a:rPr>
              <a:t>QA Test Plan</a:t>
            </a:r>
          </a:p>
        </p:txBody>
      </p:sp>
      <p:sp>
        <p:nvSpPr>
          <p:cNvPr id="18" name="Rectangle 17"/>
          <p:cNvSpPr/>
          <p:nvPr/>
        </p:nvSpPr>
        <p:spPr bwMode="auto">
          <a:xfrm>
            <a:off x="3646999" y="2892053"/>
            <a:ext cx="1212111" cy="659219"/>
          </a:xfrm>
          <a:prstGeom prst="rect">
            <a:avLst/>
          </a:prstGeom>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1002">
            <a:schemeClr val="lt2"/>
          </a:fillRef>
          <a:effectRef idx="0">
            <a:scrgbClr r="0" g="0" b="0"/>
          </a:effectRef>
          <a:fontRef idx="major"/>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1" u="none" strike="noStrike" cap="none" normalizeH="0" baseline="0" smtClean="0">
              <a:ln>
                <a:noFill/>
              </a:ln>
              <a:solidFill>
                <a:schemeClr val="bg1"/>
              </a:solidFill>
              <a:effectLst/>
              <a:latin typeface="Trebuchet MS" pitchFamily="34" charset="0"/>
            </a:endParaRPr>
          </a:p>
        </p:txBody>
      </p:sp>
      <p:sp>
        <p:nvSpPr>
          <p:cNvPr id="19" name="TextBox 18"/>
          <p:cNvSpPr txBox="1"/>
          <p:nvPr/>
        </p:nvSpPr>
        <p:spPr>
          <a:xfrm>
            <a:off x="3753322" y="2987747"/>
            <a:ext cx="1010093" cy="46166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200" i="0" dirty="0" smtClean="0">
                <a:solidFill>
                  <a:schemeClr val="tx1"/>
                </a:solidFill>
                <a:latin typeface="+mn-lt"/>
              </a:rPr>
              <a:t>Create Test Plan</a:t>
            </a:r>
          </a:p>
        </p:txBody>
      </p:sp>
      <p:cxnSp>
        <p:nvCxnSpPr>
          <p:cNvPr id="20" name="Straight Arrow Connector 19"/>
          <p:cNvCxnSpPr>
            <a:endCxn id="18" idx="1"/>
          </p:cNvCxnSpPr>
          <p:nvPr/>
        </p:nvCxnSpPr>
        <p:spPr bwMode="auto">
          <a:xfrm flipV="1">
            <a:off x="2009572" y="3221663"/>
            <a:ext cx="1637427" cy="21274"/>
          </a:xfrm>
          <a:prstGeom prst="straightConnector1">
            <a:avLst/>
          </a:prstGeom>
          <a:solidFill>
            <a:schemeClr val="accent1"/>
          </a:solidFill>
          <a:ln w="9525" cap="flat" cmpd="sng" algn="ctr">
            <a:no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21" name="Straight Arrow Connector 20"/>
          <p:cNvCxnSpPr>
            <a:stCxn id="18" idx="3"/>
            <a:endCxn id="16" idx="1"/>
          </p:cNvCxnSpPr>
          <p:nvPr/>
        </p:nvCxnSpPr>
        <p:spPr bwMode="auto">
          <a:xfrm>
            <a:off x="4859110" y="3221663"/>
            <a:ext cx="1534724" cy="51448"/>
          </a:xfrm>
          <a:prstGeom prst="straightConnector1">
            <a:avLst/>
          </a:prstGeom>
          <a:solidFill>
            <a:schemeClr val="accent1"/>
          </a:solidFill>
          <a:ln w="9525" cap="flat" cmpd="sng" algn="ctr">
            <a:no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sp>
        <p:nvSpPr>
          <p:cNvPr id="22" name="Right Arrow 21"/>
          <p:cNvSpPr/>
          <p:nvPr/>
        </p:nvSpPr>
        <p:spPr bwMode="auto">
          <a:xfrm>
            <a:off x="765548" y="4423146"/>
            <a:ext cx="1020726" cy="2073349"/>
          </a:xfrm>
          <a:prstGeom prst="rightArrow">
            <a:avLst>
              <a:gd name="adj1" fmla="val 89646"/>
              <a:gd name="adj2" fmla="val 21875"/>
            </a:avLst>
          </a:prstGeom>
          <a:solidFill>
            <a:srgbClr val="000D26"/>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endParaRPr lang="en-US" smtClean="0"/>
          </a:p>
        </p:txBody>
      </p:sp>
      <p:sp>
        <p:nvSpPr>
          <p:cNvPr id="23" name="TextBox 22"/>
          <p:cNvSpPr txBox="1"/>
          <p:nvPr/>
        </p:nvSpPr>
        <p:spPr>
          <a:xfrm>
            <a:off x="769096" y="4550737"/>
            <a:ext cx="985280" cy="1446550"/>
          </a:xfrm>
          <a:prstGeom prst="rect">
            <a:avLst/>
          </a:prstGeom>
          <a:noFill/>
        </p:spPr>
        <p:txBody>
          <a:bodyPr wrap="square" rtlCol="0">
            <a:spAutoFit/>
          </a:bodyPr>
          <a:lstStyle/>
          <a:p>
            <a:pPr algn="l"/>
            <a:r>
              <a:rPr lang="en-US" sz="1100" i="0" dirty="0" smtClean="0">
                <a:latin typeface="+mn-lt"/>
              </a:rPr>
              <a:t> </a:t>
            </a:r>
            <a:r>
              <a:rPr lang="en-US" sz="1100" b="1" i="0" dirty="0" smtClean="0">
                <a:latin typeface="+mn-lt"/>
              </a:rPr>
              <a:t>Agree on</a:t>
            </a:r>
          </a:p>
          <a:p>
            <a:pPr algn="l"/>
            <a:r>
              <a:rPr lang="en-US" sz="1100" b="1" i="0" dirty="0" smtClean="0">
                <a:latin typeface="+mn-lt"/>
              </a:rPr>
              <a:t>the mission</a:t>
            </a:r>
          </a:p>
          <a:p>
            <a:pPr algn="l">
              <a:spcBef>
                <a:spcPts val="500"/>
              </a:spcBef>
              <a:buFont typeface="Arial" pitchFamily="34" charset="0"/>
              <a:buChar char="•"/>
            </a:pPr>
            <a:r>
              <a:rPr lang="en-US" sz="1100" i="0" dirty="0" smtClean="0">
                <a:latin typeface="+mn-lt"/>
              </a:rPr>
              <a:t> </a:t>
            </a:r>
            <a:r>
              <a:rPr lang="en-US" sz="900" i="0" dirty="0" smtClean="0">
                <a:latin typeface="+mn-lt"/>
              </a:rPr>
              <a:t>Identify the project scope &amp; objectives</a:t>
            </a:r>
          </a:p>
          <a:p>
            <a:pPr algn="l">
              <a:spcBef>
                <a:spcPts val="500"/>
              </a:spcBef>
              <a:buFont typeface="Arial" pitchFamily="34" charset="0"/>
              <a:buChar char="•"/>
            </a:pPr>
            <a:r>
              <a:rPr lang="en-US" sz="900" i="0" dirty="0" smtClean="0">
                <a:latin typeface="+mn-lt"/>
              </a:rPr>
              <a:t> Understand the expectations of stakeholders</a:t>
            </a:r>
            <a:endParaRPr lang="en-US" sz="1100" i="0" dirty="0" smtClean="0">
              <a:latin typeface="+mn-lt"/>
            </a:endParaRPr>
          </a:p>
        </p:txBody>
      </p:sp>
      <p:sp>
        <p:nvSpPr>
          <p:cNvPr id="24" name="Right Arrow 23"/>
          <p:cNvSpPr/>
          <p:nvPr/>
        </p:nvSpPr>
        <p:spPr bwMode="auto">
          <a:xfrm>
            <a:off x="1864285" y="4433780"/>
            <a:ext cx="1020726" cy="2066254"/>
          </a:xfrm>
          <a:prstGeom prst="rightArrow">
            <a:avLst>
              <a:gd name="adj1" fmla="val 90678"/>
              <a:gd name="adj2" fmla="val 21875"/>
            </a:avLst>
          </a:prstGeom>
          <a:solidFill>
            <a:srgbClr val="000D26"/>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endParaRPr lang="en-US" smtClean="0"/>
          </a:p>
        </p:txBody>
      </p:sp>
      <p:sp>
        <p:nvSpPr>
          <p:cNvPr id="25" name="TextBox 24"/>
          <p:cNvSpPr txBox="1"/>
          <p:nvPr/>
        </p:nvSpPr>
        <p:spPr>
          <a:xfrm>
            <a:off x="1828805" y="4540104"/>
            <a:ext cx="1045574" cy="1777410"/>
          </a:xfrm>
          <a:prstGeom prst="rect">
            <a:avLst/>
          </a:prstGeom>
          <a:noFill/>
        </p:spPr>
        <p:txBody>
          <a:bodyPr wrap="square" rtlCol="0">
            <a:spAutoFit/>
          </a:bodyPr>
          <a:lstStyle/>
          <a:p>
            <a:pPr algn="l"/>
            <a:r>
              <a:rPr lang="en-US" sz="1200" i="0" dirty="0" smtClean="0">
                <a:solidFill>
                  <a:schemeClr val="tx1"/>
                </a:solidFill>
                <a:latin typeface="+mn-lt"/>
              </a:rPr>
              <a:t> </a:t>
            </a:r>
            <a:r>
              <a:rPr lang="en-US" sz="1100" b="1" i="0" dirty="0" smtClean="0">
                <a:latin typeface="+mn-lt"/>
              </a:rPr>
              <a:t>Identify test requirements</a:t>
            </a:r>
            <a:endParaRPr lang="en-US" sz="1200" b="1" i="0" dirty="0" smtClean="0">
              <a:latin typeface="+mn-lt"/>
            </a:endParaRPr>
          </a:p>
          <a:p>
            <a:pPr algn="l">
              <a:spcBef>
                <a:spcPts val="500"/>
              </a:spcBef>
              <a:buFont typeface="Arial" pitchFamily="34" charset="0"/>
              <a:buChar char="•"/>
            </a:pPr>
            <a:r>
              <a:rPr lang="en-US" sz="1100" i="0" dirty="0" smtClean="0">
                <a:latin typeface="+mn-lt"/>
              </a:rPr>
              <a:t> </a:t>
            </a:r>
            <a:r>
              <a:rPr lang="en-US" sz="900" i="0" dirty="0" smtClean="0">
                <a:latin typeface="+mn-lt"/>
              </a:rPr>
              <a:t>Identify the scope of testing</a:t>
            </a:r>
          </a:p>
          <a:p>
            <a:pPr algn="l">
              <a:spcBef>
                <a:spcPts val="500"/>
              </a:spcBef>
              <a:buFont typeface="Arial" pitchFamily="34" charset="0"/>
              <a:buChar char="•"/>
            </a:pPr>
            <a:r>
              <a:rPr lang="en-US" sz="900" i="0" dirty="0" smtClean="0">
                <a:latin typeface="+mn-lt"/>
              </a:rPr>
              <a:t> Understand the requirements</a:t>
            </a:r>
          </a:p>
          <a:p>
            <a:pPr algn="l">
              <a:spcBef>
                <a:spcPts val="500"/>
              </a:spcBef>
              <a:buFont typeface="Arial" pitchFamily="34" charset="0"/>
              <a:buChar char="•"/>
            </a:pPr>
            <a:r>
              <a:rPr lang="en-US" sz="900" i="0" dirty="0" smtClean="0">
                <a:latin typeface="+mn-lt"/>
              </a:rPr>
              <a:t> Determine testability of req. &amp; measurable outcomes</a:t>
            </a:r>
            <a:endParaRPr lang="en-US" sz="1100" i="0" dirty="0" smtClean="0">
              <a:latin typeface="+mn-lt"/>
            </a:endParaRPr>
          </a:p>
        </p:txBody>
      </p:sp>
      <p:cxnSp>
        <p:nvCxnSpPr>
          <p:cNvPr id="26" name="Elbow Connector 25"/>
          <p:cNvCxnSpPr>
            <a:stCxn id="14" idx="2"/>
            <a:endCxn id="18" idx="0"/>
          </p:cNvCxnSpPr>
          <p:nvPr/>
        </p:nvCxnSpPr>
        <p:spPr bwMode="auto">
          <a:xfrm rot="16200000" flipH="1">
            <a:off x="3537999" y="2176997"/>
            <a:ext cx="795656" cy="634456"/>
          </a:xfrm>
          <a:prstGeom prst="bentConnector3">
            <a:avLst>
              <a:gd name="adj1" fmla="val 50000"/>
            </a:avLst>
          </a:prstGeom>
          <a:solidFill>
            <a:schemeClr val="accent1"/>
          </a:solidFill>
          <a:ln w="9525" cap="flat" cmpd="sng" algn="ctr">
            <a:solidFill>
              <a:srgbClr val="01015B"/>
            </a:solidFill>
            <a:prstDash val="solid"/>
            <a:round/>
            <a:headEnd type="none" w="med" len="med"/>
            <a:tailEnd type="arrow"/>
          </a:ln>
          <a:effectLst/>
        </p:spPr>
      </p:cxnSp>
      <p:cxnSp>
        <p:nvCxnSpPr>
          <p:cNvPr id="27" name="Elbow Connector 26"/>
          <p:cNvCxnSpPr>
            <a:stCxn id="10" idx="2"/>
            <a:endCxn id="18" idx="0"/>
          </p:cNvCxnSpPr>
          <p:nvPr/>
        </p:nvCxnSpPr>
        <p:spPr bwMode="auto">
          <a:xfrm rot="5400000">
            <a:off x="4214973" y="2130941"/>
            <a:ext cx="799194" cy="723030"/>
          </a:xfrm>
          <a:prstGeom prst="bentConnector3">
            <a:avLst>
              <a:gd name="adj1" fmla="val 50000"/>
            </a:avLst>
          </a:prstGeom>
          <a:solidFill>
            <a:schemeClr val="accent1"/>
          </a:solidFill>
          <a:ln w="9525" cap="flat" cmpd="sng" algn="ctr">
            <a:solidFill>
              <a:srgbClr val="01015B"/>
            </a:solidFill>
            <a:prstDash val="solid"/>
            <a:round/>
            <a:headEnd type="none" w="med" len="med"/>
            <a:tailEnd type="arrow"/>
          </a:ln>
          <a:effectLst/>
        </p:spPr>
      </p:cxnSp>
      <p:cxnSp>
        <p:nvCxnSpPr>
          <p:cNvPr id="28" name="Straight Arrow Connector 27"/>
          <p:cNvCxnSpPr>
            <a:endCxn id="18" idx="1"/>
          </p:cNvCxnSpPr>
          <p:nvPr/>
        </p:nvCxnSpPr>
        <p:spPr bwMode="auto">
          <a:xfrm flipV="1">
            <a:off x="2211572" y="3221663"/>
            <a:ext cx="1435427" cy="2"/>
          </a:xfrm>
          <a:prstGeom prst="straightConnector1">
            <a:avLst/>
          </a:prstGeom>
          <a:solidFill>
            <a:schemeClr val="accent1"/>
          </a:solidFill>
          <a:ln w="9525" cap="flat" cmpd="sng" algn="ctr">
            <a:solidFill>
              <a:srgbClr val="01015B"/>
            </a:solidFill>
            <a:prstDash val="solid"/>
            <a:round/>
            <a:headEnd type="none" w="med" len="med"/>
            <a:tailEnd type="arrow"/>
          </a:ln>
          <a:effectLst/>
        </p:spPr>
      </p:cxnSp>
      <p:cxnSp>
        <p:nvCxnSpPr>
          <p:cNvPr id="29" name="Straight Arrow Connector 28"/>
          <p:cNvCxnSpPr>
            <a:stCxn id="18" idx="3"/>
            <a:endCxn id="17" idx="1"/>
          </p:cNvCxnSpPr>
          <p:nvPr/>
        </p:nvCxnSpPr>
        <p:spPr bwMode="auto">
          <a:xfrm flipV="1">
            <a:off x="4859110" y="3217838"/>
            <a:ext cx="1555983" cy="3825"/>
          </a:xfrm>
          <a:prstGeom prst="straightConnector1">
            <a:avLst/>
          </a:prstGeom>
          <a:solidFill>
            <a:schemeClr val="accent1"/>
          </a:solidFill>
          <a:ln w="9525" cap="flat" cmpd="sng" algn="ctr">
            <a:solidFill>
              <a:srgbClr val="01015B"/>
            </a:solidFill>
            <a:prstDash val="solid"/>
            <a:round/>
            <a:headEnd type="none" w="med" len="med"/>
            <a:tailEnd type="arrow"/>
          </a:ln>
          <a:effectLst/>
        </p:spPr>
      </p:cxnSp>
      <p:sp>
        <p:nvSpPr>
          <p:cNvPr id="30" name="Right Arrow 29"/>
          <p:cNvSpPr/>
          <p:nvPr/>
        </p:nvSpPr>
        <p:spPr bwMode="auto">
          <a:xfrm>
            <a:off x="2963022" y="4437318"/>
            <a:ext cx="1020726" cy="2066254"/>
          </a:xfrm>
          <a:prstGeom prst="rightArrow">
            <a:avLst>
              <a:gd name="adj1" fmla="val 90678"/>
              <a:gd name="adj2" fmla="val 21875"/>
            </a:avLst>
          </a:prstGeom>
          <a:solidFill>
            <a:srgbClr val="000D26"/>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endParaRPr lang="en-US" smtClean="0"/>
          </a:p>
        </p:txBody>
      </p:sp>
      <p:sp>
        <p:nvSpPr>
          <p:cNvPr id="31" name="TextBox 30"/>
          <p:cNvSpPr txBox="1"/>
          <p:nvPr/>
        </p:nvSpPr>
        <p:spPr>
          <a:xfrm>
            <a:off x="2966570" y="4543642"/>
            <a:ext cx="985280" cy="1731243"/>
          </a:xfrm>
          <a:prstGeom prst="rect">
            <a:avLst/>
          </a:prstGeom>
          <a:noFill/>
        </p:spPr>
        <p:txBody>
          <a:bodyPr wrap="square" rtlCol="0">
            <a:spAutoFit/>
          </a:bodyPr>
          <a:lstStyle/>
          <a:p>
            <a:pPr algn="l"/>
            <a:r>
              <a:rPr lang="en-US" sz="1100" i="0" dirty="0" smtClean="0">
                <a:latin typeface="+mn-lt"/>
              </a:rPr>
              <a:t> </a:t>
            </a:r>
            <a:r>
              <a:rPr lang="en-US" sz="1100" b="1" i="0" dirty="0" smtClean="0">
                <a:latin typeface="+mn-lt"/>
              </a:rPr>
              <a:t>Assess risks</a:t>
            </a:r>
          </a:p>
          <a:p>
            <a:pPr algn="l">
              <a:spcBef>
                <a:spcPts val="500"/>
              </a:spcBef>
              <a:buFont typeface="Arial" pitchFamily="34" charset="0"/>
              <a:buChar char="•"/>
            </a:pPr>
            <a:r>
              <a:rPr lang="en-US" sz="1100" i="0" dirty="0" smtClean="0">
                <a:latin typeface="+mn-lt"/>
              </a:rPr>
              <a:t> </a:t>
            </a:r>
            <a:r>
              <a:rPr lang="en-US" sz="900" i="0" dirty="0" smtClean="0">
                <a:latin typeface="+mn-lt"/>
              </a:rPr>
              <a:t>Identify risk factors for test</a:t>
            </a:r>
          </a:p>
          <a:p>
            <a:pPr algn="l">
              <a:spcBef>
                <a:spcPts val="500"/>
              </a:spcBef>
              <a:buFont typeface="Arial" pitchFamily="34" charset="0"/>
              <a:buChar char="•"/>
            </a:pPr>
            <a:r>
              <a:rPr lang="en-US" sz="900" i="0" dirty="0" smtClean="0">
                <a:latin typeface="+mn-lt"/>
              </a:rPr>
              <a:t> Identify operational factors that contribute to the risk impact</a:t>
            </a:r>
          </a:p>
          <a:p>
            <a:pPr algn="l">
              <a:spcBef>
                <a:spcPts val="500"/>
              </a:spcBef>
              <a:buFont typeface="Arial" pitchFamily="34" charset="0"/>
              <a:buChar char="•"/>
            </a:pPr>
            <a:r>
              <a:rPr lang="en-US" sz="900" i="0" dirty="0" smtClean="0">
                <a:latin typeface="+mn-lt"/>
              </a:rPr>
              <a:t> Identify test priority factor</a:t>
            </a:r>
            <a:endParaRPr lang="en-US" sz="1100" i="0" dirty="0" smtClean="0">
              <a:latin typeface="+mn-lt"/>
            </a:endParaRPr>
          </a:p>
        </p:txBody>
      </p:sp>
      <p:sp>
        <p:nvSpPr>
          <p:cNvPr id="32" name="TextBox 31"/>
          <p:cNvSpPr txBox="1"/>
          <p:nvPr/>
        </p:nvSpPr>
        <p:spPr>
          <a:xfrm>
            <a:off x="138236" y="2307265"/>
            <a:ext cx="1095153" cy="67967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en-US" sz="1200" b="1" u="sng" dirty="0" smtClean="0">
                <a:solidFill>
                  <a:schemeClr val="tx1"/>
                </a:solidFill>
                <a:latin typeface="+mn-lt"/>
              </a:rPr>
              <a:t>Entry Criteria</a:t>
            </a:r>
          </a:p>
          <a:p>
            <a:pPr algn="l">
              <a:spcBef>
                <a:spcPts val="500"/>
              </a:spcBef>
              <a:buFont typeface="Arial" pitchFamily="34" charset="0"/>
              <a:buChar char="•"/>
            </a:pPr>
            <a:r>
              <a:rPr lang="en-US" sz="1100" i="0" dirty="0" smtClean="0">
                <a:solidFill>
                  <a:schemeClr val="tx1"/>
                </a:solidFill>
                <a:latin typeface="+mn-lt"/>
              </a:rPr>
              <a:t>  Requirements base-lined</a:t>
            </a:r>
          </a:p>
        </p:txBody>
      </p:sp>
      <p:sp>
        <p:nvSpPr>
          <p:cNvPr id="33" name="TextBox 32"/>
          <p:cNvSpPr txBox="1"/>
          <p:nvPr/>
        </p:nvSpPr>
        <p:spPr>
          <a:xfrm>
            <a:off x="7829372" y="2342700"/>
            <a:ext cx="1095153" cy="67967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en-US" sz="1200" b="1" u="sng" dirty="0" smtClean="0">
                <a:solidFill>
                  <a:schemeClr val="tx1"/>
                </a:solidFill>
                <a:latin typeface="+mn-lt"/>
              </a:rPr>
              <a:t>Exit Criteria</a:t>
            </a:r>
          </a:p>
          <a:p>
            <a:pPr algn="l">
              <a:spcBef>
                <a:spcPts val="500"/>
              </a:spcBef>
              <a:buFont typeface="Arial" pitchFamily="34" charset="0"/>
              <a:buChar char="•"/>
            </a:pPr>
            <a:r>
              <a:rPr lang="en-US" sz="1100" i="0" dirty="0" smtClean="0">
                <a:solidFill>
                  <a:schemeClr val="tx1"/>
                </a:solidFill>
                <a:latin typeface="+mn-lt"/>
              </a:rPr>
              <a:t>  QA Test Plan base-lined</a:t>
            </a:r>
          </a:p>
        </p:txBody>
      </p:sp>
      <p:sp>
        <p:nvSpPr>
          <p:cNvPr id="34" name="Right Arrow 33"/>
          <p:cNvSpPr/>
          <p:nvPr/>
        </p:nvSpPr>
        <p:spPr bwMode="auto">
          <a:xfrm>
            <a:off x="4061759" y="4440856"/>
            <a:ext cx="1020726" cy="2066254"/>
          </a:xfrm>
          <a:prstGeom prst="rightArrow">
            <a:avLst>
              <a:gd name="adj1" fmla="val 92738"/>
              <a:gd name="adj2" fmla="val 21875"/>
            </a:avLst>
          </a:prstGeom>
          <a:solidFill>
            <a:srgbClr val="000D26"/>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endParaRPr lang="en-US" smtClean="0"/>
          </a:p>
        </p:txBody>
      </p:sp>
      <p:sp>
        <p:nvSpPr>
          <p:cNvPr id="35" name="TextBox 34"/>
          <p:cNvSpPr txBox="1"/>
          <p:nvPr/>
        </p:nvSpPr>
        <p:spPr>
          <a:xfrm>
            <a:off x="4065307" y="4568446"/>
            <a:ext cx="985280" cy="1485022"/>
          </a:xfrm>
          <a:prstGeom prst="rect">
            <a:avLst/>
          </a:prstGeom>
          <a:noFill/>
        </p:spPr>
        <p:txBody>
          <a:bodyPr wrap="square" rtlCol="0">
            <a:spAutoFit/>
          </a:bodyPr>
          <a:lstStyle/>
          <a:p>
            <a:pPr algn="l"/>
            <a:r>
              <a:rPr lang="en-US" sz="1100" i="0" dirty="0" smtClean="0">
                <a:latin typeface="+mn-lt"/>
              </a:rPr>
              <a:t> </a:t>
            </a:r>
            <a:r>
              <a:rPr lang="en-US" sz="1100" b="1" i="0" dirty="0" smtClean="0">
                <a:latin typeface="+mn-lt"/>
              </a:rPr>
              <a:t>Develop </a:t>
            </a:r>
          </a:p>
          <a:p>
            <a:pPr algn="l"/>
            <a:r>
              <a:rPr lang="en-US" sz="1100" b="1" i="0" dirty="0" smtClean="0">
                <a:latin typeface="+mn-lt"/>
              </a:rPr>
              <a:t>test plan</a:t>
            </a:r>
          </a:p>
          <a:p>
            <a:pPr algn="l">
              <a:spcBef>
                <a:spcPts val="500"/>
              </a:spcBef>
              <a:buFont typeface="Arial" pitchFamily="34" charset="0"/>
              <a:buChar char="•"/>
            </a:pPr>
            <a:r>
              <a:rPr lang="en-US" sz="1100" i="0" dirty="0" smtClean="0">
                <a:latin typeface="+mn-lt"/>
              </a:rPr>
              <a:t> </a:t>
            </a:r>
            <a:r>
              <a:rPr lang="en-US" sz="900" i="0" dirty="0" smtClean="0">
                <a:latin typeface="+mn-lt"/>
              </a:rPr>
              <a:t>Describe approach to test</a:t>
            </a:r>
          </a:p>
          <a:p>
            <a:pPr algn="l">
              <a:spcBef>
                <a:spcPts val="500"/>
              </a:spcBef>
              <a:buFont typeface="Arial" pitchFamily="34" charset="0"/>
              <a:buChar char="•"/>
            </a:pPr>
            <a:r>
              <a:rPr lang="en-US" sz="900" i="0" dirty="0" smtClean="0">
                <a:latin typeface="+mn-lt"/>
              </a:rPr>
              <a:t> Identify criteria for test</a:t>
            </a:r>
          </a:p>
          <a:p>
            <a:pPr algn="l">
              <a:spcBef>
                <a:spcPts val="500"/>
              </a:spcBef>
              <a:buFont typeface="Arial" pitchFamily="34" charset="0"/>
              <a:buChar char="•"/>
            </a:pPr>
            <a:r>
              <a:rPr lang="en-US" sz="900" i="0" dirty="0" smtClean="0">
                <a:latin typeface="+mn-lt"/>
              </a:rPr>
              <a:t> Identify criteria for automation</a:t>
            </a:r>
            <a:endParaRPr lang="en-US" sz="1100" i="0" dirty="0" smtClean="0">
              <a:latin typeface="+mn-lt"/>
            </a:endParaRPr>
          </a:p>
        </p:txBody>
      </p:sp>
      <p:sp>
        <p:nvSpPr>
          <p:cNvPr id="36" name="Right Arrow 35"/>
          <p:cNvSpPr/>
          <p:nvPr/>
        </p:nvSpPr>
        <p:spPr bwMode="auto">
          <a:xfrm>
            <a:off x="5171129" y="4444394"/>
            <a:ext cx="1020726" cy="2066254"/>
          </a:xfrm>
          <a:prstGeom prst="rightArrow">
            <a:avLst>
              <a:gd name="adj1" fmla="val 91707"/>
              <a:gd name="adj2" fmla="val 21875"/>
            </a:avLst>
          </a:prstGeom>
          <a:solidFill>
            <a:srgbClr val="000D26"/>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endParaRPr lang="en-US" smtClean="0"/>
          </a:p>
        </p:txBody>
      </p:sp>
      <p:sp>
        <p:nvSpPr>
          <p:cNvPr id="37" name="TextBox 36"/>
          <p:cNvSpPr txBox="1"/>
          <p:nvPr/>
        </p:nvSpPr>
        <p:spPr>
          <a:xfrm>
            <a:off x="5174677" y="4571984"/>
            <a:ext cx="985280" cy="1485022"/>
          </a:xfrm>
          <a:prstGeom prst="rect">
            <a:avLst/>
          </a:prstGeom>
          <a:noFill/>
        </p:spPr>
        <p:txBody>
          <a:bodyPr wrap="square" rtlCol="0">
            <a:spAutoFit/>
          </a:bodyPr>
          <a:lstStyle/>
          <a:p>
            <a:pPr algn="l"/>
            <a:r>
              <a:rPr lang="en-US" sz="1100" i="0" dirty="0" smtClean="0">
                <a:latin typeface="+mn-lt"/>
              </a:rPr>
              <a:t> </a:t>
            </a:r>
            <a:r>
              <a:rPr lang="en-US" sz="1100" b="1" i="0" dirty="0" smtClean="0">
                <a:latin typeface="+mn-lt"/>
              </a:rPr>
              <a:t>Identify resources</a:t>
            </a:r>
          </a:p>
          <a:p>
            <a:pPr algn="l">
              <a:spcBef>
                <a:spcPts val="500"/>
              </a:spcBef>
              <a:buFont typeface="Arial" pitchFamily="34" charset="0"/>
              <a:buChar char="•"/>
            </a:pPr>
            <a:r>
              <a:rPr lang="en-US" sz="1100" i="0" dirty="0" smtClean="0">
                <a:latin typeface="+mn-lt"/>
              </a:rPr>
              <a:t> </a:t>
            </a:r>
            <a:r>
              <a:rPr lang="en-US" sz="900" i="0" dirty="0" smtClean="0">
                <a:latin typeface="+mn-lt"/>
              </a:rPr>
              <a:t>Identify human resources</a:t>
            </a:r>
          </a:p>
          <a:p>
            <a:pPr algn="l">
              <a:spcBef>
                <a:spcPts val="500"/>
              </a:spcBef>
              <a:buFont typeface="Arial" pitchFamily="34" charset="0"/>
              <a:buChar char="•"/>
            </a:pPr>
            <a:r>
              <a:rPr lang="en-US" sz="900" i="0" dirty="0" smtClean="0">
                <a:latin typeface="+mn-lt"/>
              </a:rPr>
              <a:t> Identify non-human resources</a:t>
            </a:r>
          </a:p>
          <a:p>
            <a:pPr algn="l">
              <a:spcBef>
                <a:spcPts val="500"/>
              </a:spcBef>
              <a:buFont typeface="Arial" pitchFamily="34" charset="0"/>
              <a:buChar char="•"/>
            </a:pPr>
            <a:r>
              <a:rPr lang="en-US" sz="900" i="0" dirty="0" smtClean="0">
                <a:latin typeface="+mn-lt"/>
              </a:rPr>
              <a:t> Identify data</a:t>
            </a:r>
            <a:endParaRPr lang="en-US" sz="1100" i="0" dirty="0" smtClean="0">
              <a:latin typeface="+mn-lt"/>
            </a:endParaRPr>
          </a:p>
        </p:txBody>
      </p:sp>
      <p:sp>
        <p:nvSpPr>
          <p:cNvPr id="38" name="Right Arrow 37"/>
          <p:cNvSpPr/>
          <p:nvPr/>
        </p:nvSpPr>
        <p:spPr bwMode="auto">
          <a:xfrm>
            <a:off x="6269866" y="4437299"/>
            <a:ext cx="1020726" cy="2066254"/>
          </a:xfrm>
          <a:prstGeom prst="rightArrow">
            <a:avLst>
              <a:gd name="adj1" fmla="val 89650"/>
              <a:gd name="adj2" fmla="val 21875"/>
            </a:avLst>
          </a:prstGeom>
          <a:solidFill>
            <a:srgbClr val="000D26"/>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endParaRPr lang="en-US" smtClean="0"/>
          </a:p>
        </p:txBody>
      </p:sp>
      <p:sp>
        <p:nvSpPr>
          <p:cNvPr id="39" name="TextBox 38"/>
          <p:cNvSpPr txBox="1"/>
          <p:nvPr/>
        </p:nvSpPr>
        <p:spPr>
          <a:xfrm>
            <a:off x="6273414" y="4564889"/>
            <a:ext cx="985280" cy="1143903"/>
          </a:xfrm>
          <a:prstGeom prst="rect">
            <a:avLst/>
          </a:prstGeom>
          <a:noFill/>
        </p:spPr>
        <p:txBody>
          <a:bodyPr wrap="square" rtlCol="0">
            <a:spAutoFit/>
          </a:bodyPr>
          <a:lstStyle/>
          <a:p>
            <a:pPr algn="l"/>
            <a:r>
              <a:rPr lang="en-US" sz="1100" b="1" i="0" dirty="0" smtClean="0">
                <a:latin typeface="+mn-lt"/>
              </a:rPr>
              <a:t>Create schedule</a:t>
            </a:r>
          </a:p>
          <a:p>
            <a:pPr algn="l">
              <a:spcBef>
                <a:spcPts val="500"/>
              </a:spcBef>
              <a:buFont typeface="Arial" pitchFamily="34" charset="0"/>
              <a:buChar char="•"/>
            </a:pPr>
            <a:r>
              <a:rPr lang="en-US" sz="1100" i="0" dirty="0" smtClean="0">
                <a:latin typeface="+mn-lt"/>
              </a:rPr>
              <a:t> </a:t>
            </a:r>
            <a:r>
              <a:rPr lang="en-US" sz="900" i="0" dirty="0" smtClean="0">
                <a:latin typeface="+mn-lt"/>
              </a:rPr>
              <a:t>Estimate test effort</a:t>
            </a:r>
          </a:p>
          <a:p>
            <a:pPr algn="l">
              <a:spcBef>
                <a:spcPts val="500"/>
              </a:spcBef>
              <a:buFont typeface="Arial" pitchFamily="34" charset="0"/>
              <a:buChar char="•"/>
            </a:pPr>
            <a:r>
              <a:rPr lang="en-US" sz="900" i="0" dirty="0" smtClean="0">
                <a:latin typeface="+mn-lt"/>
              </a:rPr>
              <a:t> Generate test schedule</a:t>
            </a:r>
            <a:endParaRPr lang="en-US" sz="1100" i="0" dirty="0" smtClean="0">
              <a:latin typeface="+mn-lt"/>
            </a:endParaRPr>
          </a:p>
        </p:txBody>
      </p:sp>
      <p:sp>
        <p:nvSpPr>
          <p:cNvPr id="40" name="Right Arrow 39"/>
          <p:cNvSpPr/>
          <p:nvPr/>
        </p:nvSpPr>
        <p:spPr bwMode="auto">
          <a:xfrm>
            <a:off x="7389869" y="4440837"/>
            <a:ext cx="1020726" cy="2066254"/>
          </a:xfrm>
          <a:prstGeom prst="rightArrow">
            <a:avLst>
              <a:gd name="adj1" fmla="val 91708"/>
              <a:gd name="adj2" fmla="val 21875"/>
            </a:avLst>
          </a:prstGeom>
          <a:solidFill>
            <a:srgbClr val="000D26"/>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endParaRPr lang="en-US" smtClean="0"/>
          </a:p>
        </p:txBody>
      </p:sp>
      <p:sp>
        <p:nvSpPr>
          <p:cNvPr id="41" name="TextBox 40"/>
          <p:cNvSpPr txBox="1"/>
          <p:nvPr/>
        </p:nvSpPr>
        <p:spPr>
          <a:xfrm>
            <a:off x="7393417" y="4547161"/>
            <a:ext cx="985280" cy="1762021"/>
          </a:xfrm>
          <a:prstGeom prst="rect">
            <a:avLst/>
          </a:prstGeom>
          <a:noFill/>
        </p:spPr>
        <p:txBody>
          <a:bodyPr wrap="square" rtlCol="0">
            <a:spAutoFit/>
          </a:bodyPr>
          <a:lstStyle/>
          <a:p>
            <a:pPr algn="l"/>
            <a:r>
              <a:rPr lang="en-US" sz="1100" b="1" i="0" dirty="0" smtClean="0">
                <a:latin typeface="+mn-lt"/>
              </a:rPr>
              <a:t>Generate </a:t>
            </a:r>
          </a:p>
          <a:p>
            <a:pPr algn="l"/>
            <a:r>
              <a:rPr lang="en-US" sz="1100" b="1" i="0" dirty="0" smtClean="0">
                <a:latin typeface="+mn-lt"/>
              </a:rPr>
              <a:t>test plan</a:t>
            </a:r>
          </a:p>
          <a:p>
            <a:pPr algn="l">
              <a:spcBef>
                <a:spcPts val="500"/>
              </a:spcBef>
              <a:buFont typeface="Arial" pitchFamily="34" charset="0"/>
              <a:buChar char="•"/>
            </a:pPr>
            <a:r>
              <a:rPr lang="en-US" sz="1100" i="0" dirty="0" smtClean="0">
                <a:latin typeface="+mn-lt"/>
              </a:rPr>
              <a:t> </a:t>
            </a:r>
            <a:r>
              <a:rPr lang="en-US" sz="900" i="0" dirty="0" smtClean="0">
                <a:latin typeface="+mn-lt"/>
              </a:rPr>
              <a:t>Review &amp; refine existing material as necessary</a:t>
            </a:r>
          </a:p>
          <a:p>
            <a:pPr algn="l">
              <a:spcBef>
                <a:spcPts val="500"/>
              </a:spcBef>
              <a:buFont typeface="Arial" pitchFamily="34" charset="0"/>
              <a:buChar char="•"/>
            </a:pPr>
            <a:r>
              <a:rPr lang="en-US" sz="900" i="0" dirty="0" smtClean="0">
                <a:latin typeface="+mn-lt"/>
              </a:rPr>
              <a:t> Identify test deliverables</a:t>
            </a:r>
          </a:p>
          <a:p>
            <a:pPr algn="l">
              <a:spcBef>
                <a:spcPts val="500"/>
              </a:spcBef>
              <a:buFont typeface="Arial" pitchFamily="34" charset="0"/>
              <a:buChar char="•"/>
            </a:pPr>
            <a:r>
              <a:rPr lang="en-US" sz="900" i="0" dirty="0" smtClean="0">
                <a:latin typeface="+mn-lt"/>
              </a:rPr>
              <a:t> Generate test plan</a:t>
            </a:r>
            <a:endParaRPr lang="en-US" sz="1100" i="0" dirty="0" smtClean="0">
              <a:latin typeface="+mn-lt"/>
            </a:endParaRPr>
          </a:p>
        </p:txBody>
      </p:sp>
      <p:sp>
        <p:nvSpPr>
          <p:cNvPr id="42" name="TextBox 41"/>
          <p:cNvSpPr txBox="1"/>
          <p:nvPr/>
        </p:nvSpPr>
        <p:spPr>
          <a:xfrm>
            <a:off x="871870" y="829334"/>
            <a:ext cx="7198241" cy="307777"/>
          </a:xfrm>
          <a:prstGeom prst="rect">
            <a:avLst/>
          </a:prstGeom>
          <a:noFill/>
        </p:spPr>
        <p:txBody>
          <a:bodyPr wrap="square" rtlCol="0">
            <a:spAutoFit/>
          </a:bodyPr>
          <a:lstStyle/>
          <a:p>
            <a:pPr algn="ctr"/>
            <a:r>
              <a:rPr lang="en-US" b="1" i="0" dirty="0" smtClean="0">
                <a:solidFill>
                  <a:schemeClr val="tx1"/>
                </a:solidFill>
                <a:latin typeface="+mn-lt"/>
              </a:rPr>
              <a:t>Purpose:</a:t>
            </a:r>
            <a:r>
              <a:rPr lang="en-US" i="0" dirty="0" smtClean="0">
                <a:solidFill>
                  <a:schemeClr val="tx1"/>
                </a:solidFill>
                <a:latin typeface="+mn-lt"/>
              </a:rPr>
              <a:t> Identify and collect test information for test planning and generate the test strategy</a:t>
            </a:r>
            <a:endParaRPr lang="en-US" sz="1600" i="0" dirty="0" smtClean="0">
              <a:solidFill>
                <a:schemeClr val="tx1"/>
              </a:solidFill>
              <a:latin typeface="+mn-lt"/>
            </a:endParaRPr>
          </a:p>
        </p:txBody>
      </p:sp>
      <p:sp>
        <p:nvSpPr>
          <p:cNvPr id="43" name="TextBox 42"/>
          <p:cNvSpPr txBox="1"/>
          <p:nvPr/>
        </p:nvSpPr>
        <p:spPr>
          <a:xfrm>
            <a:off x="42522" y="5178038"/>
            <a:ext cx="754912" cy="307777"/>
          </a:xfrm>
          <a:prstGeom prst="rect">
            <a:avLst/>
          </a:prstGeom>
          <a:noFill/>
        </p:spPr>
        <p:txBody>
          <a:bodyPr wrap="square" rtlCol="0">
            <a:spAutoFit/>
          </a:bodyPr>
          <a:lstStyle/>
          <a:p>
            <a:pPr algn="l"/>
            <a:r>
              <a:rPr lang="en-US" b="1" i="0" dirty="0" smtClean="0">
                <a:solidFill>
                  <a:schemeClr val="tx1"/>
                </a:solidFill>
                <a:latin typeface="Arial Narrow" pitchFamily="34" charset="0"/>
              </a:rPr>
              <a:t>Steps: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CBE3256-336C-4A95-A1F7-176DEEBB595A}" type="slidenum">
              <a:rPr lang="en-US"/>
              <a:pPr/>
              <a:t>18</a:t>
            </a:fld>
            <a:endParaRPr lang="en-US"/>
          </a:p>
        </p:txBody>
      </p:sp>
      <p:sp>
        <p:nvSpPr>
          <p:cNvPr id="506884" name="Text Box 4"/>
          <p:cNvSpPr txBox="1">
            <a:spLocks noChangeArrowheads="1"/>
          </p:cNvSpPr>
          <p:nvPr/>
        </p:nvSpPr>
        <p:spPr bwMode="auto">
          <a:xfrm>
            <a:off x="990600" y="1143000"/>
            <a:ext cx="7924800" cy="4603750"/>
          </a:xfrm>
          <a:prstGeom prst="rect">
            <a:avLst/>
          </a:prstGeom>
          <a:noFill/>
          <a:ln w="9525">
            <a:noFill/>
            <a:miter lim="800000"/>
            <a:headEnd/>
            <a:tailEnd/>
          </a:ln>
          <a:effectLst/>
        </p:spPr>
        <p:txBody>
          <a:bodyPr>
            <a:spAutoFit/>
          </a:bodyPr>
          <a:lstStyle/>
          <a:p>
            <a:pPr eaLnBrk="1" hangingPunct="1">
              <a:spcBef>
                <a:spcPct val="50000"/>
              </a:spcBef>
            </a:pPr>
            <a:r>
              <a:rPr lang="en-US" sz="2400" b="1" i="0" dirty="0">
                <a:solidFill>
                  <a:schemeClr val="tx1"/>
                </a:solidFill>
                <a:latin typeface="Trebuchet MS" pitchFamily="34" charset="0"/>
              </a:rPr>
              <a:t>Keep the following in mind</a:t>
            </a:r>
            <a:r>
              <a:rPr lang="en-US" sz="2400" i="0" dirty="0">
                <a:solidFill>
                  <a:schemeClr val="tx1"/>
                </a:solidFill>
                <a:latin typeface="Trebuchet MS" pitchFamily="34" charset="0"/>
              </a:rPr>
              <a:t>:</a:t>
            </a:r>
          </a:p>
          <a:p>
            <a:pPr eaLnBrk="1" hangingPunct="1">
              <a:spcBef>
                <a:spcPct val="50000"/>
              </a:spcBef>
            </a:pPr>
            <a:endParaRPr lang="en-US" sz="800" i="0" dirty="0">
              <a:solidFill>
                <a:schemeClr val="tx1"/>
              </a:solidFill>
              <a:latin typeface="Trebuchet MS" pitchFamily="34" charset="0"/>
            </a:endParaRPr>
          </a:p>
          <a:p>
            <a:pPr eaLnBrk="1" hangingPunct="1">
              <a:spcBef>
                <a:spcPct val="50000"/>
              </a:spcBef>
              <a:buClr>
                <a:schemeClr val="bg2">
                  <a:lumMod val="75000"/>
                </a:schemeClr>
              </a:buClr>
              <a:buFont typeface="Wingdings" pitchFamily="2" charset="2"/>
              <a:buChar char="§"/>
            </a:pPr>
            <a:r>
              <a:rPr lang="en-US" sz="2000" i="0" dirty="0">
                <a:solidFill>
                  <a:schemeClr val="tx1"/>
                </a:solidFill>
                <a:latin typeface="Trebuchet MS" pitchFamily="34" charset="0"/>
              </a:rPr>
              <a:t>    Study the </a:t>
            </a:r>
            <a:r>
              <a:rPr lang="en-US" sz="2000" i="0" dirty="0" smtClean="0">
                <a:solidFill>
                  <a:schemeClr val="tx1"/>
                </a:solidFill>
                <a:latin typeface="Trebuchet MS" pitchFamily="34" charset="0"/>
              </a:rPr>
              <a:t>system/product </a:t>
            </a:r>
            <a:r>
              <a:rPr lang="en-US" sz="2000" i="0" dirty="0">
                <a:solidFill>
                  <a:schemeClr val="tx1"/>
                </a:solidFill>
                <a:latin typeface="Trebuchet MS" pitchFamily="34" charset="0"/>
              </a:rPr>
              <a:t>thoroughly, know the objectives well</a:t>
            </a:r>
          </a:p>
          <a:p>
            <a:pPr eaLnBrk="1" hangingPunct="1">
              <a:spcBef>
                <a:spcPct val="50000"/>
              </a:spcBef>
              <a:buClr>
                <a:schemeClr val="bg2">
                  <a:lumMod val="75000"/>
                </a:schemeClr>
              </a:buClr>
              <a:buFont typeface="Wingdings" pitchFamily="2" charset="2"/>
              <a:buChar char="§"/>
            </a:pPr>
            <a:r>
              <a:rPr lang="en-US" sz="2000" i="0" dirty="0">
                <a:solidFill>
                  <a:schemeClr val="tx1"/>
                </a:solidFill>
                <a:latin typeface="Trebuchet MS" pitchFamily="34" charset="0"/>
              </a:rPr>
              <a:t>    Ensure all the information needed to complete the plan is </a:t>
            </a:r>
            <a:r>
              <a:rPr lang="en-US" sz="2000" i="0" dirty="0" smtClean="0">
                <a:solidFill>
                  <a:schemeClr val="tx1"/>
                </a:solidFill>
                <a:latin typeface="Trebuchet MS" pitchFamily="34" charset="0"/>
              </a:rPr>
              <a:t>in-	hand</a:t>
            </a:r>
            <a:r>
              <a:rPr lang="en-US" sz="2000" i="0" dirty="0">
                <a:solidFill>
                  <a:schemeClr val="tx1"/>
                </a:solidFill>
                <a:latin typeface="Trebuchet MS" pitchFamily="34" charset="0"/>
              </a:rPr>
              <a:t>. Leave minimum room for changes later.</a:t>
            </a:r>
          </a:p>
          <a:p>
            <a:pPr eaLnBrk="1" hangingPunct="1">
              <a:spcBef>
                <a:spcPct val="50000"/>
              </a:spcBef>
              <a:buClr>
                <a:schemeClr val="bg2">
                  <a:lumMod val="75000"/>
                </a:schemeClr>
              </a:buClr>
              <a:buFont typeface="Wingdings" pitchFamily="2" charset="2"/>
              <a:buChar char="§"/>
            </a:pPr>
            <a:r>
              <a:rPr lang="en-US" sz="2000" i="0" dirty="0">
                <a:solidFill>
                  <a:schemeClr val="tx1"/>
                </a:solidFill>
                <a:latin typeface="Trebuchet MS" pitchFamily="34" charset="0"/>
              </a:rPr>
              <a:t>    Use the previous project experience in the current context</a:t>
            </a:r>
          </a:p>
          <a:p>
            <a:pPr eaLnBrk="1" hangingPunct="1">
              <a:spcBef>
                <a:spcPct val="50000"/>
              </a:spcBef>
              <a:buClr>
                <a:schemeClr val="bg2">
                  <a:lumMod val="75000"/>
                </a:schemeClr>
              </a:buClr>
              <a:buFont typeface="Wingdings" pitchFamily="2" charset="2"/>
              <a:buChar char="§"/>
            </a:pPr>
            <a:r>
              <a:rPr lang="en-US" sz="2000" i="0" dirty="0">
                <a:solidFill>
                  <a:schemeClr val="tx1"/>
                </a:solidFill>
                <a:latin typeface="Trebuchet MS" pitchFamily="34" charset="0"/>
              </a:rPr>
              <a:t>    Take each project as a new exercise, keep improving on </a:t>
            </a:r>
            <a:r>
              <a:rPr lang="en-US" sz="2000" i="0" dirty="0" smtClean="0">
                <a:solidFill>
                  <a:schemeClr val="tx1"/>
                </a:solidFill>
                <a:latin typeface="Trebuchet MS" pitchFamily="34" charset="0"/>
              </a:rPr>
              <a:t>	previous projects (do not just “copy &amp; paste” content)</a:t>
            </a:r>
            <a:endParaRPr lang="en-US" sz="2000" i="0" dirty="0">
              <a:solidFill>
                <a:schemeClr val="tx1"/>
              </a:solidFill>
              <a:latin typeface="Trebuchet MS" pitchFamily="34" charset="0"/>
            </a:endParaRPr>
          </a:p>
          <a:p>
            <a:pPr eaLnBrk="1" hangingPunct="1">
              <a:spcBef>
                <a:spcPct val="50000"/>
              </a:spcBef>
              <a:buClr>
                <a:schemeClr val="bg2">
                  <a:lumMod val="75000"/>
                </a:schemeClr>
              </a:buClr>
              <a:buFont typeface="Wingdings" pitchFamily="2" charset="2"/>
              <a:buChar char="§"/>
            </a:pPr>
            <a:r>
              <a:rPr lang="en-US" sz="2000" i="0" dirty="0">
                <a:solidFill>
                  <a:schemeClr val="tx1"/>
                </a:solidFill>
                <a:latin typeface="Trebuchet MS" pitchFamily="34" charset="0"/>
              </a:rPr>
              <a:t>    Identify the product risks early, they are the </a:t>
            </a:r>
            <a:r>
              <a:rPr lang="en-US" sz="2000" i="0" dirty="0" smtClean="0">
                <a:solidFill>
                  <a:schemeClr val="tx1"/>
                </a:solidFill>
                <a:latin typeface="Trebuchet MS" pitchFamily="34" charset="0"/>
              </a:rPr>
              <a:t>primary focus </a:t>
            </a:r>
            <a:r>
              <a:rPr lang="en-US" sz="2000" i="0" dirty="0">
                <a:solidFill>
                  <a:schemeClr val="tx1"/>
                </a:solidFill>
                <a:latin typeface="Trebuchet MS" pitchFamily="34" charset="0"/>
              </a:rPr>
              <a:t>of </a:t>
            </a:r>
            <a:r>
              <a:rPr lang="en-US" sz="2000" i="0" dirty="0" smtClean="0">
                <a:solidFill>
                  <a:schemeClr val="tx1"/>
                </a:solidFill>
                <a:latin typeface="Trebuchet MS" pitchFamily="34" charset="0"/>
              </a:rPr>
              <a:t>	testing</a:t>
            </a:r>
            <a:endParaRPr lang="en-US" sz="2000" i="0" dirty="0">
              <a:solidFill>
                <a:schemeClr val="tx1"/>
              </a:solidFill>
              <a:latin typeface="Trebuchet MS" pitchFamily="34" charset="0"/>
            </a:endParaRPr>
          </a:p>
          <a:p>
            <a:pPr eaLnBrk="1" hangingPunct="1">
              <a:spcBef>
                <a:spcPct val="50000"/>
              </a:spcBef>
              <a:buClr>
                <a:schemeClr val="bg2">
                  <a:lumMod val="75000"/>
                </a:schemeClr>
              </a:buClr>
              <a:buFont typeface="Wingdings" pitchFamily="2" charset="2"/>
              <a:buChar char="§"/>
            </a:pPr>
            <a:r>
              <a:rPr lang="en-US" sz="2000" i="0" dirty="0">
                <a:solidFill>
                  <a:schemeClr val="tx1"/>
                </a:solidFill>
                <a:latin typeface="Trebuchet MS" pitchFamily="34" charset="0"/>
              </a:rPr>
              <a:t>    Keep time buffers in-between tasks to accommodate </a:t>
            </a:r>
            <a:r>
              <a:rPr lang="en-US" sz="2000" i="0" dirty="0" smtClean="0">
                <a:solidFill>
                  <a:schemeClr val="tx1"/>
                </a:solidFill>
                <a:latin typeface="Trebuchet MS" pitchFamily="34" charset="0"/>
              </a:rPr>
              <a:t>	unexpected </a:t>
            </a:r>
            <a:r>
              <a:rPr lang="en-US" sz="2000" i="0" dirty="0">
                <a:solidFill>
                  <a:schemeClr val="tx1"/>
                </a:solidFill>
                <a:latin typeface="Trebuchet MS" pitchFamily="34" charset="0"/>
              </a:rPr>
              <a:t>delays. </a:t>
            </a:r>
          </a:p>
        </p:txBody>
      </p:sp>
      <p:sp>
        <p:nvSpPr>
          <p:cNvPr id="9" name="Rectangle 2"/>
          <p:cNvSpPr>
            <a:spLocks noGrp="1" noChangeArrowheads="1"/>
          </p:cNvSpPr>
          <p:nvPr>
            <p:ph type="title"/>
          </p:nvPr>
        </p:nvSpPr>
        <p:spPr>
          <a:xfrm>
            <a:off x="295275" y="103188"/>
            <a:ext cx="8562975" cy="533400"/>
          </a:xfrm>
        </p:spPr>
        <p:txBody>
          <a:bodyPr/>
          <a:lstStyle/>
          <a:p>
            <a:r>
              <a:rPr lang="en-US" sz="2800" dirty="0" smtClean="0"/>
              <a:t>Test Planning Tips</a:t>
            </a:r>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294967295"/>
          </p:nvPr>
        </p:nvSpPr>
        <p:spPr>
          <a:xfrm>
            <a:off x="6781800" y="6248400"/>
            <a:ext cx="1905000" cy="457200"/>
          </a:xfrm>
          <a:prstGeom prst="rect">
            <a:avLst/>
          </a:prstGeom>
        </p:spPr>
        <p:txBody>
          <a:bodyPr/>
          <a:lstStyle/>
          <a:p>
            <a:fld id="{CA5E574C-13A4-492E-BE09-3B75297EC7EA}" type="slidenum">
              <a:rPr lang="en-US"/>
              <a:pPr/>
              <a:t>19</a:t>
            </a:fld>
            <a:endParaRPr lang="en-US"/>
          </a:p>
        </p:txBody>
      </p:sp>
      <p:sp>
        <p:nvSpPr>
          <p:cNvPr id="508930" name="Rectangle 2"/>
          <p:cNvSpPr>
            <a:spLocks noGrp="1" noChangeArrowheads="1"/>
          </p:cNvSpPr>
          <p:nvPr>
            <p:ph type="title" idx="4294967295"/>
          </p:nvPr>
        </p:nvSpPr>
        <p:spPr/>
        <p:txBody>
          <a:bodyPr/>
          <a:lstStyle/>
          <a:p>
            <a:endParaRPr lang="en-US" sz="2800" dirty="0"/>
          </a:p>
        </p:txBody>
      </p:sp>
      <p:sp>
        <p:nvSpPr>
          <p:cNvPr id="508932" name="Text Box 4"/>
          <p:cNvSpPr txBox="1">
            <a:spLocks noChangeArrowheads="1"/>
          </p:cNvSpPr>
          <p:nvPr/>
        </p:nvSpPr>
        <p:spPr bwMode="auto">
          <a:xfrm>
            <a:off x="962247" y="2200914"/>
            <a:ext cx="7543800" cy="2677656"/>
          </a:xfrm>
          <a:prstGeom prst="rect">
            <a:avLst/>
          </a:prstGeom>
          <a:noFill/>
          <a:ln w="38100" cap="rnd" cmpd="tri">
            <a:solidFill>
              <a:srgbClr val="3366FF"/>
            </a:solidFill>
            <a:prstDash val="sysDot"/>
            <a:miter lim="800000"/>
            <a:headEnd/>
            <a:tailEnd/>
          </a:ln>
          <a:effectLst/>
        </p:spPr>
        <p:txBody>
          <a:bodyPr>
            <a:spAutoFit/>
          </a:bodyPr>
          <a:lstStyle/>
          <a:p>
            <a:pPr algn="ctr" eaLnBrk="1" hangingPunct="1">
              <a:spcBef>
                <a:spcPct val="50000"/>
              </a:spcBef>
            </a:pPr>
            <a:r>
              <a:rPr lang="en-US" sz="2800" b="1" dirty="0">
                <a:solidFill>
                  <a:srgbClr val="FF0000"/>
                </a:solidFill>
                <a:latin typeface="Trebuchet MS" pitchFamily="34" charset="0"/>
              </a:rPr>
              <a:t>Properly constructed, the test plan is a contract between the testers and the project team/users describing the role of testing in the project. Thus, </a:t>
            </a:r>
            <a:r>
              <a:rPr lang="en-US" sz="2800" b="1" dirty="0" smtClean="0">
                <a:solidFill>
                  <a:srgbClr val="FF0000"/>
                </a:solidFill>
                <a:latin typeface="Trebuchet MS" pitchFamily="34" charset="0"/>
              </a:rPr>
              <a:t>the testers tasks, goals and status reports </a:t>
            </a:r>
            <a:r>
              <a:rPr lang="en-US" sz="2800" b="1" dirty="0">
                <a:solidFill>
                  <a:srgbClr val="FF0000"/>
                </a:solidFill>
                <a:latin typeface="Trebuchet MS" pitchFamily="34" charset="0"/>
              </a:rPr>
              <a:t>will be based on </a:t>
            </a:r>
            <a:r>
              <a:rPr lang="en-US" sz="2800" b="1" dirty="0" smtClean="0">
                <a:solidFill>
                  <a:srgbClr val="FF0000"/>
                </a:solidFill>
                <a:latin typeface="Trebuchet MS" pitchFamily="34" charset="0"/>
              </a:rPr>
              <a:t>that contract</a:t>
            </a:r>
            <a:r>
              <a:rPr lang="en-US" sz="2800" b="1" dirty="0" smtClean="0">
                <a:solidFill>
                  <a:srgbClr val="FF0000"/>
                </a:solidFill>
              </a:rPr>
              <a:t>.</a:t>
            </a:r>
            <a:endParaRPr lang="en-US" sz="2800" b="1" dirty="0">
              <a:solidFill>
                <a:srgbClr val="FF0000"/>
              </a:solidFill>
              <a:latin typeface="Trebuchet MS"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7A268619-96F5-4E99-A04A-DAC950A731C8}" type="slidenum">
              <a:rPr lang="en-US"/>
              <a:pPr/>
              <a:t>2</a:t>
            </a:fld>
            <a:endParaRPr lang="en-US"/>
          </a:p>
        </p:txBody>
      </p:sp>
      <p:sp>
        <p:nvSpPr>
          <p:cNvPr id="483331" name="Rectangle 3"/>
          <p:cNvSpPr>
            <a:spLocks noGrp="1" noChangeArrowheads="1"/>
          </p:cNvSpPr>
          <p:nvPr>
            <p:ph type="body" sz="half" idx="1"/>
          </p:nvPr>
        </p:nvSpPr>
        <p:spPr>
          <a:xfrm>
            <a:off x="609600" y="1125538"/>
            <a:ext cx="8305800" cy="846137"/>
          </a:xfrm>
        </p:spPr>
        <p:txBody>
          <a:bodyPr/>
          <a:lstStyle/>
          <a:p>
            <a:pPr algn="ctr">
              <a:buFont typeface="Wingdings" pitchFamily="2" charset="2"/>
              <a:buNone/>
            </a:pPr>
            <a:r>
              <a:rPr lang="en-US" sz="3600" b="1" u="sng" dirty="0">
                <a:solidFill>
                  <a:srgbClr val="FF3300"/>
                </a:solidFill>
              </a:rPr>
              <a:t>IF YOU FAIL TO PLAN, YOU PLAN TO FAIL</a:t>
            </a:r>
          </a:p>
          <a:p>
            <a:endParaRPr lang="en-US" dirty="0"/>
          </a:p>
        </p:txBody>
      </p:sp>
      <p:pic>
        <p:nvPicPr>
          <p:cNvPr id="483332" name="Picture 4" descr="pe01605_"/>
          <p:cNvPicPr>
            <a:picLocks noGrp="1" noChangeAspect="1" noChangeArrowheads="1"/>
          </p:cNvPicPr>
          <p:nvPr>
            <p:ph type="clipArt" sz="half" idx="2"/>
          </p:nvPr>
        </p:nvPicPr>
        <p:blipFill>
          <a:blip r:embed="rId2" cstate="print"/>
          <a:srcRect/>
          <a:stretch>
            <a:fillRect/>
          </a:stretch>
        </p:blipFill>
        <p:spPr>
          <a:xfrm>
            <a:off x="1717675" y="2112963"/>
            <a:ext cx="6208713" cy="3573462"/>
          </a:xfrm>
        </p:spPr>
      </p:pic>
      <p:sp>
        <p:nvSpPr>
          <p:cNvPr id="8" name="Rectangle 2"/>
          <p:cNvSpPr>
            <a:spLocks noGrp="1" noChangeArrowheads="1"/>
          </p:cNvSpPr>
          <p:nvPr>
            <p:ph type="title"/>
          </p:nvPr>
        </p:nvSpPr>
        <p:spPr>
          <a:xfrm>
            <a:off x="295275" y="103188"/>
            <a:ext cx="8562975" cy="533400"/>
          </a:xfrm>
        </p:spPr>
        <p:txBody>
          <a:bodyPr/>
          <a:lstStyle/>
          <a:p>
            <a:r>
              <a:rPr lang="en-US" dirty="0" smtClean="0"/>
              <a:t>“</a:t>
            </a:r>
            <a:r>
              <a:rPr lang="en-US" sz="2800" dirty="0" smtClean="0"/>
              <a:t>Where’s the Plan…?”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
          <p:cNvSpPr>
            <a:spLocks noGrp="1"/>
          </p:cNvSpPr>
          <p:nvPr>
            <p:ph type="sldNum" sz="quarter" idx="4294967295"/>
          </p:nvPr>
        </p:nvSpPr>
        <p:spPr>
          <a:xfrm>
            <a:off x="6781800" y="6248400"/>
            <a:ext cx="1905000" cy="457200"/>
          </a:xfrm>
          <a:prstGeom prst="rect">
            <a:avLst/>
          </a:prstGeom>
        </p:spPr>
        <p:txBody>
          <a:bodyPr/>
          <a:lstStyle/>
          <a:p>
            <a:fld id="{887BE7D3-2DDE-4724-AA89-1D15280BF168}" type="slidenum">
              <a:rPr lang="en-US"/>
              <a:pPr/>
              <a:t>20</a:t>
            </a:fld>
            <a:endParaRPr lang="en-US"/>
          </a:p>
        </p:txBody>
      </p:sp>
      <p:sp>
        <p:nvSpPr>
          <p:cNvPr id="512002" name="Rectangle 2"/>
          <p:cNvSpPr>
            <a:spLocks noGrp="1" noChangeArrowheads="1"/>
          </p:cNvSpPr>
          <p:nvPr>
            <p:ph type="title" idx="4294967295"/>
          </p:nvPr>
        </p:nvSpPr>
        <p:spPr/>
        <p:txBody>
          <a:bodyPr/>
          <a:lstStyle/>
          <a:p>
            <a:r>
              <a:rPr lang="en-US" sz="2800" dirty="0"/>
              <a:t>Test Planning Process</a:t>
            </a:r>
          </a:p>
        </p:txBody>
      </p:sp>
      <p:sp>
        <p:nvSpPr>
          <p:cNvPr id="512003" name="Rectangle 3"/>
          <p:cNvSpPr>
            <a:spLocks noChangeArrowheads="1"/>
          </p:cNvSpPr>
          <p:nvPr/>
        </p:nvSpPr>
        <p:spPr bwMode="auto">
          <a:xfrm>
            <a:off x="1219200" y="914400"/>
            <a:ext cx="7620000" cy="5486400"/>
          </a:xfrm>
          <a:prstGeom prst="rect">
            <a:avLst/>
          </a:prstGeom>
          <a:noFill/>
          <a:ln w="9525">
            <a:solidFill>
              <a:schemeClr val="tx1"/>
            </a:solidFill>
            <a:miter lim="800000"/>
            <a:headEnd/>
            <a:tailEnd/>
          </a:ln>
          <a:effectLst/>
        </p:spPr>
        <p:txBody>
          <a:bodyPr wrap="none" anchor="ctr"/>
          <a:lstStyle/>
          <a:p>
            <a:endParaRPr lang="en-US"/>
          </a:p>
        </p:txBody>
      </p:sp>
      <p:sp>
        <p:nvSpPr>
          <p:cNvPr id="512004" name="Rectangle 4"/>
          <p:cNvSpPr>
            <a:spLocks noChangeArrowheads="1"/>
          </p:cNvSpPr>
          <p:nvPr/>
        </p:nvSpPr>
        <p:spPr bwMode="auto">
          <a:xfrm>
            <a:off x="3200400" y="1143000"/>
            <a:ext cx="4038600" cy="5029200"/>
          </a:xfrm>
          <a:prstGeom prst="rect">
            <a:avLst/>
          </a:prstGeom>
          <a:noFill/>
          <a:ln w="9525">
            <a:solidFill>
              <a:schemeClr val="tx1"/>
            </a:solidFill>
            <a:miter lim="800000"/>
            <a:headEnd/>
            <a:tailEnd/>
          </a:ln>
          <a:effectLst/>
        </p:spPr>
        <p:txBody>
          <a:bodyPr wrap="none" anchor="ctr"/>
          <a:lstStyle/>
          <a:p>
            <a:endParaRPr lang="en-US"/>
          </a:p>
        </p:txBody>
      </p:sp>
      <p:sp>
        <p:nvSpPr>
          <p:cNvPr id="512005" name="Line 5"/>
          <p:cNvSpPr>
            <a:spLocks noChangeShapeType="1"/>
          </p:cNvSpPr>
          <p:nvPr/>
        </p:nvSpPr>
        <p:spPr bwMode="auto">
          <a:xfrm>
            <a:off x="3200400" y="1524000"/>
            <a:ext cx="4038600" cy="0"/>
          </a:xfrm>
          <a:prstGeom prst="line">
            <a:avLst/>
          </a:prstGeom>
          <a:noFill/>
          <a:ln w="9525">
            <a:solidFill>
              <a:schemeClr val="tx1"/>
            </a:solidFill>
            <a:round/>
            <a:headEnd/>
            <a:tailEnd/>
          </a:ln>
          <a:effectLst/>
        </p:spPr>
        <p:txBody>
          <a:bodyPr/>
          <a:lstStyle/>
          <a:p>
            <a:endParaRPr lang="en-US"/>
          </a:p>
        </p:txBody>
      </p:sp>
      <p:sp>
        <p:nvSpPr>
          <p:cNvPr id="512006" name="Line 6"/>
          <p:cNvSpPr>
            <a:spLocks noChangeShapeType="1"/>
          </p:cNvSpPr>
          <p:nvPr/>
        </p:nvSpPr>
        <p:spPr bwMode="auto">
          <a:xfrm>
            <a:off x="5257800" y="1143000"/>
            <a:ext cx="0" cy="381000"/>
          </a:xfrm>
          <a:prstGeom prst="line">
            <a:avLst/>
          </a:prstGeom>
          <a:noFill/>
          <a:ln w="9525">
            <a:solidFill>
              <a:schemeClr val="tx1"/>
            </a:solidFill>
            <a:round/>
            <a:headEnd/>
            <a:tailEnd/>
          </a:ln>
          <a:effectLst/>
        </p:spPr>
        <p:txBody>
          <a:bodyPr/>
          <a:lstStyle/>
          <a:p>
            <a:endParaRPr lang="en-US"/>
          </a:p>
        </p:txBody>
      </p:sp>
      <p:sp>
        <p:nvSpPr>
          <p:cNvPr id="512007" name="Text Box 7"/>
          <p:cNvSpPr txBox="1">
            <a:spLocks noChangeArrowheads="1"/>
          </p:cNvSpPr>
          <p:nvPr/>
        </p:nvSpPr>
        <p:spPr bwMode="auto">
          <a:xfrm>
            <a:off x="3962400" y="1143000"/>
            <a:ext cx="1143000" cy="457200"/>
          </a:xfrm>
          <a:prstGeom prst="rect">
            <a:avLst/>
          </a:prstGeom>
          <a:noFill/>
          <a:ln w="9525">
            <a:noFill/>
            <a:miter lim="800000"/>
            <a:headEnd/>
            <a:tailEnd/>
          </a:ln>
          <a:effectLst/>
        </p:spPr>
        <p:txBody>
          <a:bodyPr>
            <a:spAutoFit/>
          </a:bodyPr>
          <a:lstStyle/>
          <a:p>
            <a:pPr eaLnBrk="1" hangingPunct="1">
              <a:spcBef>
                <a:spcPct val="50000"/>
              </a:spcBef>
            </a:pPr>
            <a:r>
              <a:rPr lang="en-US" sz="2400">
                <a:solidFill>
                  <a:schemeClr val="tx1"/>
                </a:solidFill>
                <a:latin typeface="Times New Roman" pitchFamily="18" charset="0"/>
              </a:rPr>
              <a:t>Do</a:t>
            </a:r>
          </a:p>
        </p:txBody>
      </p:sp>
      <p:sp>
        <p:nvSpPr>
          <p:cNvPr id="512008" name="Text Box 8"/>
          <p:cNvSpPr txBox="1">
            <a:spLocks noChangeArrowheads="1"/>
          </p:cNvSpPr>
          <p:nvPr/>
        </p:nvSpPr>
        <p:spPr bwMode="auto">
          <a:xfrm>
            <a:off x="5791200" y="1143000"/>
            <a:ext cx="1143000" cy="457200"/>
          </a:xfrm>
          <a:prstGeom prst="rect">
            <a:avLst/>
          </a:prstGeom>
          <a:noFill/>
          <a:ln w="9525">
            <a:noFill/>
            <a:miter lim="800000"/>
            <a:headEnd/>
            <a:tailEnd/>
          </a:ln>
          <a:effectLst/>
        </p:spPr>
        <p:txBody>
          <a:bodyPr>
            <a:spAutoFit/>
          </a:bodyPr>
          <a:lstStyle/>
          <a:p>
            <a:pPr eaLnBrk="1" hangingPunct="1">
              <a:spcBef>
                <a:spcPct val="50000"/>
              </a:spcBef>
            </a:pPr>
            <a:r>
              <a:rPr lang="en-US" sz="2400" dirty="0">
                <a:solidFill>
                  <a:schemeClr val="tx1"/>
                </a:solidFill>
                <a:latin typeface="Times New Roman" pitchFamily="18" charset="0"/>
              </a:rPr>
              <a:t>Check</a:t>
            </a:r>
          </a:p>
        </p:txBody>
      </p:sp>
      <p:sp>
        <p:nvSpPr>
          <p:cNvPr id="512009" name="AutoShape 9"/>
          <p:cNvSpPr>
            <a:spLocks noChangeArrowheads="1"/>
          </p:cNvSpPr>
          <p:nvPr/>
        </p:nvSpPr>
        <p:spPr bwMode="auto">
          <a:xfrm>
            <a:off x="1524000" y="1905000"/>
            <a:ext cx="1676400" cy="1447800"/>
          </a:xfrm>
          <a:prstGeom prst="rightArrow">
            <a:avLst>
              <a:gd name="adj1" fmla="val 50000"/>
              <a:gd name="adj2" fmla="val 28947"/>
            </a:avLst>
          </a:prstGeom>
          <a:solidFill>
            <a:srgbClr val="FFCC00"/>
          </a:solidFill>
          <a:ln w="9525">
            <a:solidFill>
              <a:schemeClr val="tx1"/>
            </a:solidFill>
            <a:miter lim="800000"/>
            <a:headEnd/>
            <a:tailEnd/>
          </a:ln>
          <a:effectLst/>
        </p:spPr>
        <p:txBody>
          <a:bodyPr wrap="none" anchor="ctr"/>
          <a:lstStyle/>
          <a:p>
            <a:pPr algn="ctr" eaLnBrk="1" hangingPunct="1"/>
            <a:r>
              <a:rPr lang="en-US" sz="1600" b="1">
                <a:solidFill>
                  <a:schemeClr val="tx1"/>
                </a:solidFill>
                <a:latin typeface="Times New Roman" pitchFamily="18" charset="0"/>
              </a:rPr>
              <a:t>Project Plan</a:t>
            </a:r>
          </a:p>
        </p:txBody>
      </p:sp>
      <p:sp>
        <p:nvSpPr>
          <p:cNvPr id="512010" name="Rectangle 10"/>
          <p:cNvSpPr>
            <a:spLocks noChangeArrowheads="1"/>
          </p:cNvSpPr>
          <p:nvPr/>
        </p:nvSpPr>
        <p:spPr bwMode="auto">
          <a:xfrm>
            <a:off x="5181600" y="4572000"/>
            <a:ext cx="1524000" cy="304800"/>
          </a:xfrm>
          <a:prstGeom prst="rect">
            <a:avLst/>
          </a:prstGeom>
          <a:solidFill>
            <a:srgbClr val="FFFF00"/>
          </a:solidFill>
          <a:ln w="9525">
            <a:solidFill>
              <a:schemeClr val="tx1"/>
            </a:solidFill>
            <a:miter lim="800000"/>
            <a:headEnd/>
            <a:tailEnd/>
          </a:ln>
          <a:effectLst/>
        </p:spPr>
        <p:txBody>
          <a:bodyPr wrap="none" anchor="ctr"/>
          <a:lstStyle/>
          <a:p>
            <a:pPr algn="ctr" eaLnBrk="1" hangingPunct="1"/>
            <a:r>
              <a:rPr lang="en-US">
                <a:solidFill>
                  <a:schemeClr val="tx1"/>
                </a:solidFill>
                <a:latin typeface="Times New Roman" pitchFamily="18" charset="0"/>
              </a:rPr>
              <a:t>Rework</a:t>
            </a:r>
          </a:p>
        </p:txBody>
      </p:sp>
      <p:sp>
        <p:nvSpPr>
          <p:cNvPr id="512011" name="Rectangle 11"/>
          <p:cNvSpPr>
            <a:spLocks noChangeArrowheads="1"/>
          </p:cNvSpPr>
          <p:nvPr/>
        </p:nvSpPr>
        <p:spPr bwMode="auto">
          <a:xfrm>
            <a:off x="3581400" y="1676400"/>
            <a:ext cx="1447800" cy="835025"/>
          </a:xfrm>
          <a:prstGeom prst="rect">
            <a:avLst/>
          </a:prstGeom>
          <a:solidFill>
            <a:srgbClr val="99CCFF"/>
          </a:solidFill>
          <a:ln w="9525">
            <a:solidFill>
              <a:schemeClr val="tx1"/>
            </a:solidFill>
            <a:miter lim="800000"/>
            <a:headEnd/>
            <a:tailEnd/>
          </a:ln>
          <a:effectLst/>
        </p:spPr>
        <p:txBody>
          <a:bodyPr anchor="ctr">
            <a:spAutoFit/>
          </a:bodyPr>
          <a:lstStyle/>
          <a:p>
            <a:pPr algn="ctr" eaLnBrk="1" hangingPunct="1"/>
            <a:r>
              <a:rPr lang="en-US" sz="1600" b="1">
                <a:solidFill>
                  <a:schemeClr val="tx1"/>
                </a:solidFill>
                <a:latin typeface="Times New Roman" pitchFamily="18" charset="0"/>
              </a:rPr>
              <a:t>Task 1</a:t>
            </a:r>
          </a:p>
          <a:p>
            <a:pPr algn="ctr" eaLnBrk="1" hangingPunct="1"/>
            <a:r>
              <a:rPr lang="en-US" sz="1600">
                <a:solidFill>
                  <a:schemeClr val="tx1"/>
                </a:solidFill>
                <a:latin typeface="Times New Roman" pitchFamily="18" charset="0"/>
              </a:rPr>
              <a:t>Form Test Team</a:t>
            </a:r>
          </a:p>
        </p:txBody>
      </p:sp>
      <p:sp>
        <p:nvSpPr>
          <p:cNvPr id="512012" name="Rectangle 12"/>
          <p:cNvSpPr>
            <a:spLocks noChangeArrowheads="1"/>
          </p:cNvSpPr>
          <p:nvPr/>
        </p:nvSpPr>
        <p:spPr bwMode="auto">
          <a:xfrm>
            <a:off x="3581400" y="2819400"/>
            <a:ext cx="1447800" cy="952500"/>
          </a:xfrm>
          <a:prstGeom prst="rect">
            <a:avLst/>
          </a:prstGeom>
          <a:solidFill>
            <a:srgbClr val="99CCFF"/>
          </a:solidFill>
          <a:ln w="9525">
            <a:solidFill>
              <a:schemeClr val="tx1"/>
            </a:solidFill>
            <a:miter lim="800000"/>
            <a:headEnd/>
            <a:tailEnd/>
          </a:ln>
          <a:effectLst/>
        </p:spPr>
        <p:txBody>
          <a:bodyPr anchor="ctr">
            <a:spAutoFit/>
          </a:bodyPr>
          <a:lstStyle/>
          <a:p>
            <a:pPr algn="ctr" eaLnBrk="1" hangingPunct="1"/>
            <a:r>
              <a:rPr lang="en-US" sz="1400" b="1" dirty="0">
                <a:solidFill>
                  <a:schemeClr val="tx1"/>
                </a:solidFill>
                <a:latin typeface="Times New Roman" pitchFamily="18" charset="0"/>
              </a:rPr>
              <a:t>Task 2</a:t>
            </a:r>
          </a:p>
          <a:p>
            <a:pPr algn="ctr" eaLnBrk="1" hangingPunct="1"/>
            <a:r>
              <a:rPr lang="en-US" sz="1400" dirty="0">
                <a:solidFill>
                  <a:schemeClr val="tx1"/>
                </a:solidFill>
                <a:latin typeface="Times New Roman" pitchFamily="18" charset="0"/>
              </a:rPr>
              <a:t>Understand the Project Risks/Concerns</a:t>
            </a:r>
          </a:p>
        </p:txBody>
      </p:sp>
      <p:sp>
        <p:nvSpPr>
          <p:cNvPr id="512013" name="Rectangle 13"/>
          <p:cNvSpPr>
            <a:spLocks noChangeArrowheads="1"/>
          </p:cNvSpPr>
          <p:nvPr/>
        </p:nvSpPr>
        <p:spPr bwMode="auto">
          <a:xfrm>
            <a:off x="3581400" y="5029200"/>
            <a:ext cx="1447800" cy="527050"/>
          </a:xfrm>
          <a:prstGeom prst="rect">
            <a:avLst/>
          </a:prstGeom>
          <a:solidFill>
            <a:srgbClr val="99CCFF"/>
          </a:solidFill>
          <a:ln w="9525">
            <a:solidFill>
              <a:schemeClr val="tx1"/>
            </a:solidFill>
            <a:miter lim="800000"/>
            <a:headEnd/>
            <a:tailEnd/>
          </a:ln>
          <a:effectLst/>
        </p:spPr>
        <p:txBody>
          <a:bodyPr anchor="ctr">
            <a:spAutoFit/>
          </a:bodyPr>
          <a:lstStyle/>
          <a:p>
            <a:pPr algn="ctr" eaLnBrk="1" hangingPunct="1"/>
            <a:r>
              <a:rPr lang="en-US" sz="1400" b="1">
                <a:solidFill>
                  <a:schemeClr val="tx1"/>
                </a:solidFill>
                <a:latin typeface="Times New Roman" pitchFamily="18" charset="0"/>
              </a:rPr>
              <a:t>Task 4</a:t>
            </a:r>
          </a:p>
          <a:p>
            <a:pPr algn="ctr" eaLnBrk="1" hangingPunct="1"/>
            <a:r>
              <a:rPr lang="en-US" sz="1400">
                <a:solidFill>
                  <a:schemeClr val="tx1"/>
                </a:solidFill>
                <a:latin typeface="Times New Roman" pitchFamily="18" charset="0"/>
              </a:rPr>
              <a:t>Inspect Test Plan</a:t>
            </a:r>
          </a:p>
        </p:txBody>
      </p:sp>
      <p:sp>
        <p:nvSpPr>
          <p:cNvPr id="512014" name="AutoShape 14"/>
          <p:cNvSpPr>
            <a:spLocks noChangeArrowheads="1"/>
          </p:cNvSpPr>
          <p:nvPr/>
        </p:nvSpPr>
        <p:spPr bwMode="auto">
          <a:xfrm>
            <a:off x="5146159" y="5349056"/>
            <a:ext cx="1690576" cy="917079"/>
          </a:xfrm>
          <a:prstGeom prst="flowChartDecision">
            <a:avLst/>
          </a:prstGeom>
          <a:solidFill>
            <a:srgbClr val="99CCFF"/>
          </a:solidFill>
          <a:ln w="9525">
            <a:solidFill>
              <a:schemeClr val="tx1"/>
            </a:solidFill>
            <a:miter lim="800000"/>
            <a:headEnd/>
            <a:tailEnd/>
          </a:ln>
          <a:effectLst/>
        </p:spPr>
        <p:txBody>
          <a:bodyPr wrap="square" anchor="ctr">
            <a:spAutoFit/>
          </a:bodyPr>
          <a:lstStyle/>
          <a:p>
            <a:pPr algn="ctr" eaLnBrk="1" hangingPunct="1"/>
            <a:r>
              <a:rPr lang="en-US" sz="1200" dirty="0">
                <a:solidFill>
                  <a:schemeClr val="tx1"/>
                </a:solidFill>
                <a:latin typeface="Times New Roman" pitchFamily="18" charset="0"/>
              </a:rPr>
              <a:t>Test Plan Complete?</a:t>
            </a:r>
          </a:p>
        </p:txBody>
      </p:sp>
      <p:sp>
        <p:nvSpPr>
          <p:cNvPr id="512015" name="AutoShape 15"/>
          <p:cNvSpPr>
            <a:spLocks noChangeArrowheads="1"/>
          </p:cNvSpPr>
          <p:nvPr/>
        </p:nvSpPr>
        <p:spPr bwMode="auto">
          <a:xfrm>
            <a:off x="7467600" y="2971800"/>
            <a:ext cx="1219200" cy="1447800"/>
          </a:xfrm>
          <a:prstGeom prst="rightArrow">
            <a:avLst>
              <a:gd name="adj1" fmla="val 50000"/>
              <a:gd name="adj2" fmla="val 25000"/>
            </a:avLst>
          </a:prstGeom>
          <a:solidFill>
            <a:srgbClr val="FFCC99"/>
          </a:solidFill>
          <a:ln w="9525">
            <a:solidFill>
              <a:schemeClr val="tx1"/>
            </a:solidFill>
            <a:miter lim="800000"/>
            <a:headEnd/>
            <a:tailEnd/>
          </a:ln>
          <a:effectLst/>
        </p:spPr>
        <p:txBody>
          <a:bodyPr wrap="none" anchor="ctr"/>
          <a:lstStyle/>
          <a:p>
            <a:pPr algn="ctr" eaLnBrk="1" hangingPunct="1"/>
            <a:r>
              <a:rPr lang="en-US" sz="1600" b="1">
                <a:solidFill>
                  <a:schemeClr val="tx1"/>
                </a:solidFill>
                <a:latin typeface="Times New Roman" pitchFamily="18" charset="0"/>
              </a:rPr>
              <a:t>Test Plan</a:t>
            </a:r>
          </a:p>
        </p:txBody>
      </p:sp>
      <p:sp>
        <p:nvSpPr>
          <p:cNvPr id="512016" name="Line 16"/>
          <p:cNvSpPr>
            <a:spLocks noChangeShapeType="1"/>
          </p:cNvSpPr>
          <p:nvPr/>
        </p:nvSpPr>
        <p:spPr bwMode="auto">
          <a:xfrm>
            <a:off x="4267200" y="2514600"/>
            <a:ext cx="0" cy="304800"/>
          </a:xfrm>
          <a:prstGeom prst="line">
            <a:avLst/>
          </a:prstGeom>
          <a:noFill/>
          <a:ln w="9525">
            <a:solidFill>
              <a:schemeClr val="tx1"/>
            </a:solidFill>
            <a:round/>
            <a:headEnd/>
            <a:tailEnd type="triangle" w="med" len="med"/>
          </a:ln>
          <a:effectLst/>
        </p:spPr>
        <p:txBody>
          <a:bodyPr/>
          <a:lstStyle/>
          <a:p>
            <a:endParaRPr lang="en-US"/>
          </a:p>
        </p:txBody>
      </p:sp>
      <p:sp>
        <p:nvSpPr>
          <p:cNvPr id="512017" name="Line 17"/>
          <p:cNvSpPr>
            <a:spLocks noChangeShapeType="1"/>
          </p:cNvSpPr>
          <p:nvPr/>
        </p:nvSpPr>
        <p:spPr bwMode="auto">
          <a:xfrm>
            <a:off x="4267200" y="3733800"/>
            <a:ext cx="0" cy="304800"/>
          </a:xfrm>
          <a:prstGeom prst="line">
            <a:avLst/>
          </a:prstGeom>
          <a:noFill/>
          <a:ln w="9525">
            <a:solidFill>
              <a:schemeClr val="tx1"/>
            </a:solidFill>
            <a:round/>
            <a:headEnd/>
            <a:tailEnd type="triangle" w="med" len="med"/>
          </a:ln>
          <a:effectLst/>
        </p:spPr>
        <p:txBody>
          <a:bodyPr/>
          <a:lstStyle/>
          <a:p>
            <a:endParaRPr lang="en-US"/>
          </a:p>
        </p:txBody>
      </p:sp>
      <p:sp>
        <p:nvSpPr>
          <p:cNvPr id="512018" name="Line 18"/>
          <p:cNvSpPr>
            <a:spLocks noChangeShapeType="1"/>
          </p:cNvSpPr>
          <p:nvPr/>
        </p:nvSpPr>
        <p:spPr bwMode="auto">
          <a:xfrm>
            <a:off x="4267200" y="5562600"/>
            <a:ext cx="0" cy="228600"/>
          </a:xfrm>
          <a:prstGeom prst="line">
            <a:avLst/>
          </a:prstGeom>
          <a:noFill/>
          <a:ln w="9525">
            <a:solidFill>
              <a:schemeClr val="tx1"/>
            </a:solidFill>
            <a:round/>
            <a:headEnd/>
            <a:tailEnd/>
          </a:ln>
          <a:effectLst/>
        </p:spPr>
        <p:txBody>
          <a:bodyPr/>
          <a:lstStyle/>
          <a:p>
            <a:endParaRPr lang="en-US"/>
          </a:p>
        </p:txBody>
      </p:sp>
      <p:sp>
        <p:nvSpPr>
          <p:cNvPr id="512019" name="Line 19"/>
          <p:cNvSpPr>
            <a:spLocks noChangeShapeType="1"/>
          </p:cNvSpPr>
          <p:nvPr/>
        </p:nvSpPr>
        <p:spPr bwMode="auto">
          <a:xfrm>
            <a:off x="4267200" y="5791200"/>
            <a:ext cx="914400" cy="0"/>
          </a:xfrm>
          <a:prstGeom prst="line">
            <a:avLst/>
          </a:prstGeom>
          <a:noFill/>
          <a:ln w="9525">
            <a:solidFill>
              <a:schemeClr val="tx1"/>
            </a:solidFill>
            <a:round/>
            <a:headEnd/>
            <a:tailEnd type="triangle" w="med" len="med"/>
          </a:ln>
          <a:effectLst/>
        </p:spPr>
        <p:txBody>
          <a:bodyPr/>
          <a:lstStyle/>
          <a:p>
            <a:endParaRPr lang="en-US"/>
          </a:p>
        </p:txBody>
      </p:sp>
      <p:sp>
        <p:nvSpPr>
          <p:cNvPr id="512020" name="Line 20"/>
          <p:cNvSpPr>
            <a:spLocks noChangeShapeType="1"/>
          </p:cNvSpPr>
          <p:nvPr/>
        </p:nvSpPr>
        <p:spPr bwMode="auto">
          <a:xfrm>
            <a:off x="6934200" y="3657600"/>
            <a:ext cx="533400" cy="0"/>
          </a:xfrm>
          <a:prstGeom prst="line">
            <a:avLst/>
          </a:prstGeom>
          <a:noFill/>
          <a:ln w="9525">
            <a:solidFill>
              <a:schemeClr val="tx1"/>
            </a:solidFill>
            <a:round/>
            <a:headEnd/>
            <a:tailEnd type="triangle" w="med" len="med"/>
          </a:ln>
          <a:effectLst/>
        </p:spPr>
        <p:txBody>
          <a:bodyPr/>
          <a:lstStyle/>
          <a:p>
            <a:endParaRPr lang="en-US"/>
          </a:p>
        </p:txBody>
      </p:sp>
      <p:sp>
        <p:nvSpPr>
          <p:cNvPr id="512021" name="Line 21"/>
          <p:cNvSpPr>
            <a:spLocks noChangeShapeType="1"/>
          </p:cNvSpPr>
          <p:nvPr/>
        </p:nvSpPr>
        <p:spPr bwMode="auto">
          <a:xfrm flipV="1">
            <a:off x="6934200" y="3657600"/>
            <a:ext cx="0" cy="2133600"/>
          </a:xfrm>
          <a:prstGeom prst="line">
            <a:avLst/>
          </a:prstGeom>
          <a:noFill/>
          <a:ln w="9525">
            <a:solidFill>
              <a:schemeClr val="tx1"/>
            </a:solidFill>
            <a:round/>
            <a:headEnd/>
            <a:tailEnd/>
          </a:ln>
          <a:effectLst/>
        </p:spPr>
        <p:txBody>
          <a:bodyPr/>
          <a:lstStyle/>
          <a:p>
            <a:endParaRPr lang="en-US"/>
          </a:p>
        </p:txBody>
      </p:sp>
      <p:sp>
        <p:nvSpPr>
          <p:cNvPr id="512022" name="Text Box 22"/>
          <p:cNvSpPr txBox="1">
            <a:spLocks noChangeArrowheads="1"/>
          </p:cNvSpPr>
          <p:nvPr/>
        </p:nvSpPr>
        <p:spPr bwMode="auto">
          <a:xfrm>
            <a:off x="5947138" y="4963633"/>
            <a:ext cx="381000" cy="274638"/>
          </a:xfrm>
          <a:prstGeom prst="rect">
            <a:avLst/>
          </a:prstGeom>
          <a:noFill/>
          <a:ln w="9525">
            <a:noFill/>
            <a:miter lim="800000"/>
            <a:headEnd/>
            <a:tailEnd/>
          </a:ln>
          <a:effectLst/>
        </p:spPr>
        <p:txBody>
          <a:bodyPr>
            <a:spAutoFit/>
          </a:bodyPr>
          <a:lstStyle/>
          <a:p>
            <a:pPr eaLnBrk="1" hangingPunct="1">
              <a:spcBef>
                <a:spcPct val="50000"/>
              </a:spcBef>
            </a:pPr>
            <a:r>
              <a:rPr lang="en-US" sz="1200" b="1" dirty="0">
                <a:solidFill>
                  <a:schemeClr val="tx1"/>
                </a:solidFill>
                <a:latin typeface="Times New Roman" pitchFamily="18" charset="0"/>
              </a:rPr>
              <a:t>No</a:t>
            </a:r>
          </a:p>
        </p:txBody>
      </p:sp>
      <p:sp>
        <p:nvSpPr>
          <p:cNvPr id="512023" name="Text Box 23"/>
          <p:cNvSpPr txBox="1">
            <a:spLocks noChangeArrowheads="1"/>
          </p:cNvSpPr>
          <p:nvPr/>
        </p:nvSpPr>
        <p:spPr bwMode="auto">
          <a:xfrm>
            <a:off x="6893437" y="5334000"/>
            <a:ext cx="457200" cy="274638"/>
          </a:xfrm>
          <a:prstGeom prst="rect">
            <a:avLst/>
          </a:prstGeom>
          <a:noFill/>
          <a:ln w="9525">
            <a:noFill/>
            <a:miter lim="800000"/>
            <a:headEnd/>
            <a:tailEnd/>
          </a:ln>
          <a:effectLst/>
        </p:spPr>
        <p:txBody>
          <a:bodyPr>
            <a:spAutoFit/>
          </a:bodyPr>
          <a:lstStyle/>
          <a:p>
            <a:pPr eaLnBrk="1" hangingPunct="1">
              <a:spcBef>
                <a:spcPct val="50000"/>
              </a:spcBef>
            </a:pPr>
            <a:r>
              <a:rPr lang="en-US" sz="1200" b="1" dirty="0">
                <a:solidFill>
                  <a:schemeClr val="tx1"/>
                </a:solidFill>
                <a:latin typeface="Times New Roman" pitchFamily="18" charset="0"/>
              </a:rPr>
              <a:t>Yes</a:t>
            </a:r>
          </a:p>
        </p:txBody>
      </p:sp>
      <p:sp>
        <p:nvSpPr>
          <p:cNvPr id="512024" name="Line 24"/>
          <p:cNvSpPr>
            <a:spLocks noChangeShapeType="1"/>
          </p:cNvSpPr>
          <p:nvPr/>
        </p:nvSpPr>
        <p:spPr bwMode="auto">
          <a:xfrm>
            <a:off x="6781800" y="5791200"/>
            <a:ext cx="152400" cy="0"/>
          </a:xfrm>
          <a:prstGeom prst="line">
            <a:avLst/>
          </a:prstGeom>
          <a:noFill/>
          <a:ln w="9525">
            <a:solidFill>
              <a:schemeClr val="tx1"/>
            </a:solidFill>
            <a:round/>
            <a:headEnd/>
            <a:tailEnd/>
          </a:ln>
          <a:effectLst/>
        </p:spPr>
        <p:txBody>
          <a:bodyPr/>
          <a:lstStyle/>
          <a:p>
            <a:endParaRPr lang="en-US"/>
          </a:p>
        </p:txBody>
      </p:sp>
      <p:sp>
        <p:nvSpPr>
          <p:cNvPr id="512025" name="Rectangle 25"/>
          <p:cNvSpPr>
            <a:spLocks noChangeArrowheads="1"/>
          </p:cNvSpPr>
          <p:nvPr/>
        </p:nvSpPr>
        <p:spPr bwMode="auto">
          <a:xfrm>
            <a:off x="3581400" y="4038600"/>
            <a:ext cx="1447800" cy="527050"/>
          </a:xfrm>
          <a:prstGeom prst="rect">
            <a:avLst/>
          </a:prstGeom>
          <a:solidFill>
            <a:srgbClr val="99CCFF"/>
          </a:solidFill>
          <a:ln w="9525">
            <a:solidFill>
              <a:schemeClr val="tx1"/>
            </a:solidFill>
            <a:miter lim="800000"/>
            <a:headEnd/>
            <a:tailEnd/>
          </a:ln>
          <a:effectLst/>
        </p:spPr>
        <p:txBody>
          <a:bodyPr anchor="ctr">
            <a:spAutoFit/>
          </a:bodyPr>
          <a:lstStyle/>
          <a:p>
            <a:pPr algn="ctr" eaLnBrk="1" hangingPunct="1"/>
            <a:r>
              <a:rPr lang="en-US" sz="1400" b="1">
                <a:solidFill>
                  <a:schemeClr val="tx1"/>
                </a:solidFill>
                <a:latin typeface="Times New Roman" pitchFamily="18" charset="0"/>
              </a:rPr>
              <a:t>Task 3</a:t>
            </a:r>
          </a:p>
          <a:p>
            <a:pPr algn="ctr" eaLnBrk="1" hangingPunct="1"/>
            <a:r>
              <a:rPr lang="en-US" sz="1400">
                <a:solidFill>
                  <a:schemeClr val="tx1"/>
                </a:solidFill>
                <a:latin typeface="Times New Roman" pitchFamily="18" charset="0"/>
              </a:rPr>
              <a:t>Build Test Plan</a:t>
            </a:r>
          </a:p>
        </p:txBody>
      </p:sp>
      <p:sp>
        <p:nvSpPr>
          <p:cNvPr id="512026" name="Line 26"/>
          <p:cNvSpPr>
            <a:spLocks noChangeShapeType="1"/>
          </p:cNvSpPr>
          <p:nvPr/>
        </p:nvSpPr>
        <p:spPr bwMode="auto">
          <a:xfrm flipV="1">
            <a:off x="5986130" y="4876800"/>
            <a:ext cx="1771" cy="482009"/>
          </a:xfrm>
          <a:prstGeom prst="line">
            <a:avLst/>
          </a:prstGeom>
          <a:noFill/>
          <a:ln w="9525">
            <a:solidFill>
              <a:schemeClr val="tx1"/>
            </a:solidFill>
            <a:round/>
            <a:headEnd/>
            <a:tailEnd type="triangle" w="med" len="med"/>
          </a:ln>
          <a:effectLst/>
        </p:spPr>
        <p:txBody>
          <a:bodyPr/>
          <a:lstStyle/>
          <a:p>
            <a:endParaRPr lang="en-US"/>
          </a:p>
        </p:txBody>
      </p:sp>
      <p:sp>
        <p:nvSpPr>
          <p:cNvPr id="512027" name="Line 27"/>
          <p:cNvSpPr>
            <a:spLocks noChangeShapeType="1"/>
          </p:cNvSpPr>
          <p:nvPr/>
        </p:nvSpPr>
        <p:spPr bwMode="auto">
          <a:xfrm>
            <a:off x="4267200" y="4572000"/>
            <a:ext cx="0" cy="457200"/>
          </a:xfrm>
          <a:prstGeom prst="line">
            <a:avLst/>
          </a:prstGeom>
          <a:noFill/>
          <a:ln w="9525">
            <a:solidFill>
              <a:schemeClr val="tx1"/>
            </a:solidFill>
            <a:round/>
            <a:headEnd/>
            <a:tailEnd type="triangle" w="med" len="med"/>
          </a:ln>
          <a:effectLst/>
        </p:spPr>
        <p:txBody>
          <a:bodyPr/>
          <a:lstStyle/>
          <a:p>
            <a:endParaRPr lang="en-US"/>
          </a:p>
        </p:txBody>
      </p:sp>
      <p:sp>
        <p:nvSpPr>
          <p:cNvPr id="512028" name="Line 28"/>
          <p:cNvSpPr>
            <a:spLocks noChangeShapeType="1"/>
          </p:cNvSpPr>
          <p:nvPr/>
        </p:nvSpPr>
        <p:spPr bwMode="auto">
          <a:xfrm flipH="1">
            <a:off x="4267200" y="4724400"/>
            <a:ext cx="914400" cy="0"/>
          </a:xfrm>
          <a:prstGeom prst="line">
            <a:avLst/>
          </a:prstGeom>
          <a:noFill/>
          <a:ln w="9525">
            <a:solidFill>
              <a:schemeClr val="tx1"/>
            </a:solidFill>
            <a:round/>
            <a:headEnd/>
            <a:tailEnd type="triangle" w="med" len="med"/>
          </a:ln>
          <a:effectLst/>
        </p:spPr>
        <p:txBody>
          <a:bodyPr/>
          <a:lstStyle/>
          <a:p>
            <a:endParaRPr lang="en-US"/>
          </a:p>
        </p:txBody>
      </p:sp>
      <p:sp>
        <p:nvSpPr>
          <p:cNvPr id="512029" name="AutoShape 29"/>
          <p:cNvSpPr>
            <a:spLocks noChangeArrowheads="1"/>
          </p:cNvSpPr>
          <p:nvPr/>
        </p:nvSpPr>
        <p:spPr bwMode="auto">
          <a:xfrm>
            <a:off x="1524000" y="3657600"/>
            <a:ext cx="1676400" cy="1447800"/>
          </a:xfrm>
          <a:prstGeom prst="rightArrow">
            <a:avLst>
              <a:gd name="adj1" fmla="val 50000"/>
              <a:gd name="adj2" fmla="val 28947"/>
            </a:avLst>
          </a:prstGeom>
          <a:solidFill>
            <a:srgbClr val="FFCC00"/>
          </a:solidFill>
          <a:ln w="9525">
            <a:solidFill>
              <a:schemeClr val="tx1"/>
            </a:solidFill>
            <a:miter lim="800000"/>
            <a:headEnd/>
            <a:tailEnd/>
          </a:ln>
          <a:effectLst/>
        </p:spPr>
        <p:txBody>
          <a:bodyPr wrap="none" anchor="ctr"/>
          <a:lstStyle/>
          <a:p>
            <a:pPr algn="ctr" eaLnBrk="1" hangingPunct="1"/>
            <a:r>
              <a:rPr lang="en-US" sz="1600" b="1">
                <a:solidFill>
                  <a:schemeClr val="tx1"/>
                </a:solidFill>
                <a:latin typeface="Times New Roman" pitchFamily="18" charset="0"/>
              </a:rPr>
              <a:t>Requirements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6781800" y="6248400"/>
            <a:ext cx="1905000" cy="457200"/>
          </a:xfrm>
          <a:prstGeom prst="rect">
            <a:avLst/>
          </a:prstGeom>
        </p:spPr>
        <p:txBody>
          <a:bodyPr/>
          <a:lstStyle/>
          <a:p>
            <a:fld id="{CCA2823B-6375-4E50-8023-7FF6B8F0C558}" type="slidenum">
              <a:rPr lang="en-US"/>
              <a:pPr/>
              <a:t>21</a:t>
            </a:fld>
            <a:endParaRPr lang="en-US"/>
          </a:p>
        </p:txBody>
      </p:sp>
      <p:sp>
        <p:nvSpPr>
          <p:cNvPr id="513026" name="Rectangle 2"/>
          <p:cNvSpPr>
            <a:spLocks noGrp="1" noChangeArrowheads="1"/>
          </p:cNvSpPr>
          <p:nvPr>
            <p:ph type="title" idx="4294967295"/>
          </p:nvPr>
        </p:nvSpPr>
        <p:spPr/>
        <p:txBody>
          <a:bodyPr/>
          <a:lstStyle/>
          <a:p>
            <a:r>
              <a:rPr lang="en-US" sz="2800" dirty="0"/>
              <a:t>Form the Test Team</a:t>
            </a:r>
          </a:p>
        </p:txBody>
      </p:sp>
      <p:sp>
        <p:nvSpPr>
          <p:cNvPr id="513027" name="Text Box 3"/>
          <p:cNvSpPr txBox="1">
            <a:spLocks noChangeArrowheads="1"/>
          </p:cNvSpPr>
          <p:nvPr/>
        </p:nvSpPr>
        <p:spPr bwMode="auto">
          <a:xfrm>
            <a:off x="990600" y="1052513"/>
            <a:ext cx="7848600" cy="3893374"/>
          </a:xfrm>
          <a:prstGeom prst="rect">
            <a:avLst/>
          </a:prstGeom>
          <a:noFill/>
          <a:ln w="9525">
            <a:noFill/>
            <a:miter lim="800000"/>
            <a:headEnd/>
            <a:tailEnd/>
          </a:ln>
          <a:effectLst/>
        </p:spPr>
        <p:txBody>
          <a:bodyPr>
            <a:spAutoFit/>
          </a:bodyPr>
          <a:lstStyle/>
          <a:p>
            <a:pPr eaLnBrk="1" hangingPunct="1">
              <a:spcBef>
                <a:spcPct val="50000"/>
              </a:spcBef>
            </a:pPr>
            <a:r>
              <a:rPr lang="en-US" sz="2400" i="0" dirty="0">
                <a:solidFill>
                  <a:schemeClr val="tx1"/>
                </a:solidFill>
                <a:latin typeface="Trebuchet MS" pitchFamily="34" charset="0"/>
              </a:rPr>
              <a:t>Three Steps to form the best test team </a:t>
            </a:r>
          </a:p>
          <a:p>
            <a:pPr eaLnBrk="1" hangingPunct="1">
              <a:spcBef>
                <a:spcPct val="50000"/>
              </a:spcBef>
            </a:pPr>
            <a:endParaRPr lang="en-US" sz="2400" b="1" i="0" dirty="0">
              <a:solidFill>
                <a:schemeClr val="tx1"/>
              </a:solidFill>
              <a:latin typeface="Trebuchet MS" pitchFamily="34" charset="0"/>
            </a:endParaRPr>
          </a:p>
          <a:p>
            <a:pPr lvl="1" eaLnBrk="1" hangingPunct="1">
              <a:spcBef>
                <a:spcPct val="50000"/>
              </a:spcBef>
              <a:buClr>
                <a:schemeClr val="bg2">
                  <a:lumMod val="75000"/>
                </a:schemeClr>
              </a:buClr>
              <a:buFont typeface="Wingdings" pitchFamily="2" charset="2"/>
              <a:buChar char="§"/>
            </a:pPr>
            <a:r>
              <a:rPr lang="en-US" sz="2000" i="0" dirty="0">
                <a:solidFill>
                  <a:schemeClr val="tx1"/>
                </a:solidFill>
                <a:latin typeface="Trebuchet MS" pitchFamily="34" charset="0"/>
              </a:rPr>
              <a:t>     </a:t>
            </a:r>
            <a:r>
              <a:rPr lang="en-US" sz="2200" i="0" dirty="0">
                <a:solidFill>
                  <a:srgbClr val="FF0000"/>
                </a:solidFill>
                <a:latin typeface="Trebuchet MS" pitchFamily="34" charset="0"/>
              </a:rPr>
              <a:t>Identify</a:t>
            </a:r>
            <a:r>
              <a:rPr lang="en-US" sz="2200" i="0" dirty="0">
                <a:solidFill>
                  <a:schemeClr val="tx1"/>
                </a:solidFill>
                <a:latin typeface="Trebuchet MS" pitchFamily="34" charset="0"/>
              </a:rPr>
              <a:t> potential test team members</a:t>
            </a:r>
          </a:p>
          <a:p>
            <a:pPr lvl="1" eaLnBrk="1" hangingPunct="1">
              <a:spcBef>
                <a:spcPct val="50000"/>
              </a:spcBef>
              <a:buClr>
                <a:schemeClr val="bg2">
                  <a:lumMod val="75000"/>
                </a:schemeClr>
              </a:buClr>
              <a:buFont typeface="Wingdings" pitchFamily="2" charset="2"/>
              <a:buChar char="§"/>
            </a:pPr>
            <a:r>
              <a:rPr lang="en-US" sz="2200" i="0" dirty="0">
                <a:solidFill>
                  <a:schemeClr val="tx1"/>
                </a:solidFill>
                <a:latin typeface="Trebuchet MS" pitchFamily="34" charset="0"/>
              </a:rPr>
              <a:t>    </a:t>
            </a:r>
            <a:r>
              <a:rPr lang="en-US" sz="2200" i="0" dirty="0">
                <a:solidFill>
                  <a:srgbClr val="FF0000"/>
                </a:solidFill>
                <a:latin typeface="Trebuchet MS" pitchFamily="34" charset="0"/>
              </a:rPr>
              <a:t>Recruit </a:t>
            </a:r>
            <a:r>
              <a:rPr lang="en-US" sz="2200" i="0" dirty="0">
                <a:solidFill>
                  <a:schemeClr val="tx1"/>
                </a:solidFill>
                <a:latin typeface="Trebuchet MS" pitchFamily="34" charset="0"/>
              </a:rPr>
              <a:t>test team members and develop tentative 	 test assignments</a:t>
            </a:r>
          </a:p>
          <a:p>
            <a:pPr lvl="1" eaLnBrk="1" hangingPunct="1">
              <a:spcBef>
                <a:spcPct val="50000"/>
              </a:spcBef>
              <a:buClr>
                <a:schemeClr val="bg2">
                  <a:lumMod val="75000"/>
                </a:schemeClr>
              </a:buClr>
              <a:buFont typeface="Wingdings" pitchFamily="2" charset="2"/>
              <a:buChar char="§"/>
            </a:pPr>
            <a:r>
              <a:rPr lang="en-US" sz="2200" i="0" dirty="0">
                <a:solidFill>
                  <a:schemeClr val="tx1"/>
                </a:solidFill>
                <a:latin typeface="Trebuchet MS" pitchFamily="34" charset="0"/>
              </a:rPr>
              <a:t>    </a:t>
            </a:r>
            <a:r>
              <a:rPr lang="en-US" sz="2200" i="0" dirty="0" smtClean="0">
                <a:solidFill>
                  <a:srgbClr val="FF0000"/>
                </a:solidFill>
                <a:latin typeface="Trebuchet MS" pitchFamily="34" charset="0"/>
              </a:rPr>
              <a:t>Determine skill gaps</a:t>
            </a:r>
            <a:r>
              <a:rPr lang="en-US" sz="2200" i="0" dirty="0" smtClean="0">
                <a:solidFill>
                  <a:schemeClr val="tx1"/>
                </a:solidFill>
                <a:latin typeface="Trebuchet MS" pitchFamily="34" charset="0"/>
              </a:rPr>
              <a:t> </a:t>
            </a:r>
            <a:r>
              <a:rPr lang="en-US" sz="2200" i="0" dirty="0">
                <a:solidFill>
                  <a:schemeClr val="tx1"/>
                </a:solidFill>
                <a:latin typeface="Trebuchet MS" pitchFamily="34" charset="0"/>
              </a:rPr>
              <a:t>individual work </a:t>
            </a:r>
            <a:r>
              <a:rPr lang="en-US" sz="2200" i="0" dirty="0" smtClean="0">
                <a:solidFill>
                  <a:schemeClr val="tx1"/>
                </a:solidFill>
                <a:latin typeface="Trebuchet MS" pitchFamily="34" charset="0"/>
              </a:rPr>
              <a:t>assignments</a:t>
            </a:r>
          </a:p>
          <a:p>
            <a:pPr lvl="1" eaLnBrk="1" hangingPunct="1">
              <a:spcBef>
                <a:spcPct val="50000"/>
              </a:spcBef>
              <a:buClr>
                <a:schemeClr val="bg2">
                  <a:lumMod val="75000"/>
                </a:schemeClr>
              </a:buClr>
              <a:buFont typeface="Wingdings" pitchFamily="2" charset="2"/>
              <a:buChar char="§"/>
            </a:pPr>
            <a:r>
              <a:rPr lang="en-US" sz="2200" i="0" dirty="0" smtClean="0">
                <a:solidFill>
                  <a:srgbClr val="FF0000"/>
                </a:solidFill>
              </a:rPr>
              <a:t>    Train</a:t>
            </a:r>
            <a:r>
              <a:rPr lang="en-US" sz="2200" i="0" dirty="0" smtClean="0">
                <a:solidFill>
                  <a:schemeClr val="tx1"/>
                </a:solidFill>
              </a:rPr>
              <a:t> individuals to fill skill gaps</a:t>
            </a:r>
            <a:endParaRPr lang="en-US" sz="2200" i="0" dirty="0" smtClean="0">
              <a:solidFill>
                <a:srgbClr val="FF0000"/>
              </a:solidFill>
            </a:endParaRPr>
          </a:p>
          <a:p>
            <a:pPr lvl="1" eaLnBrk="1" hangingPunct="1">
              <a:spcBef>
                <a:spcPct val="50000"/>
              </a:spcBef>
              <a:buClr>
                <a:schemeClr val="bg2">
                  <a:lumMod val="75000"/>
                </a:schemeClr>
              </a:buClr>
              <a:buFont typeface="Wingdings" pitchFamily="2" charset="2"/>
              <a:buChar char="§"/>
            </a:pPr>
            <a:r>
              <a:rPr lang="en-US" sz="2200" i="0" dirty="0" smtClean="0">
                <a:solidFill>
                  <a:srgbClr val="FF0000"/>
                </a:solidFill>
              </a:rPr>
              <a:t>    Define</a:t>
            </a:r>
            <a:r>
              <a:rPr lang="en-US" sz="2200" i="0" dirty="0" smtClean="0">
                <a:solidFill>
                  <a:schemeClr val="tx1"/>
                </a:solidFill>
              </a:rPr>
              <a:t> individual role assignments</a:t>
            </a:r>
            <a:endParaRPr lang="en-US" sz="2200" i="0" dirty="0" smtClean="0">
              <a:solidFill>
                <a:schemeClr val="tx1"/>
              </a:solidFill>
              <a:latin typeface="Trebuchet MS"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6781800" y="6248400"/>
            <a:ext cx="1905000" cy="457200"/>
          </a:xfrm>
          <a:prstGeom prst="rect">
            <a:avLst/>
          </a:prstGeom>
        </p:spPr>
        <p:txBody>
          <a:bodyPr/>
          <a:lstStyle/>
          <a:p>
            <a:fld id="{2ED47DEB-B380-4719-B142-616EC1D2CA2A}" type="slidenum">
              <a:rPr lang="en-US"/>
              <a:pPr/>
              <a:t>22</a:t>
            </a:fld>
            <a:endParaRPr lang="en-US"/>
          </a:p>
        </p:txBody>
      </p:sp>
      <p:sp>
        <p:nvSpPr>
          <p:cNvPr id="514050" name="Rectangle 2"/>
          <p:cNvSpPr>
            <a:spLocks noGrp="1" noChangeArrowheads="1"/>
          </p:cNvSpPr>
          <p:nvPr>
            <p:ph type="title" idx="4294967295"/>
          </p:nvPr>
        </p:nvSpPr>
        <p:spPr/>
        <p:txBody>
          <a:bodyPr/>
          <a:lstStyle/>
          <a:p>
            <a:r>
              <a:rPr lang="en-US" sz="2800" dirty="0"/>
              <a:t>Form the Test Team – Contd.</a:t>
            </a:r>
          </a:p>
        </p:txBody>
      </p:sp>
      <p:sp>
        <p:nvSpPr>
          <p:cNvPr id="514051" name="Text Box 3"/>
          <p:cNvSpPr txBox="1">
            <a:spLocks noChangeArrowheads="1"/>
          </p:cNvSpPr>
          <p:nvPr/>
        </p:nvSpPr>
        <p:spPr bwMode="auto">
          <a:xfrm>
            <a:off x="1066800" y="990600"/>
            <a:ext cx="7848600" cy="4570482"/>
          </a:xfrm>
          <a:prstGeom prst="rect">
            <a:avLst/>
          </a:prstGeom>
          <a:noFill/>
          <a:ln w="9525">
            <a:noFill/>
            <a:miter lim="800000"/>
            <a:headEnd/>
            <a:tailEnd/>
          </a:ln>
          <a:effectLst/>
        </p:spPr>
        <p:txBody>
          <a:bodyPr>
            <a:spAutoFit/>
          </a:bodyPr>
          <a:lstStyle/>
          <a:p>
            <a:pPr eaLnBrk="1" hangingPunct="1">
              <a:spcBef>
                <a:spcPct val="50000"/>
              </a:spcBef>
            </a:pPr>
            <a:r>
              <a:rPr lang="en-US" sz="2400" i="0" dirty="0">
                <a:solidFill>
                  <a:schemeClr val="tx1"/>
                </a:solidFill>
                <a:latin typeface="Trebuchet MS" pitchFamily="34" charset="0"/>
              </a:rPr>
              <a:t>Keep Management informed about </a:t>
            </a:r>
            <a:r>
              <a:rPr lang="en-US" sz="2400" i="0" dirty="0" smtClean="0">
                <a:solidFill>
                  <a:schemeClr val="tx1"/>
                </a:solidFill>
                <a:latin typeface="Trebuchet MS" pitchFamily="34" charset="0"/>
              </a:rPr>
              <a:t>the following… </a:t>
            </a:r>
            <a:endParaRPr lang="en-US" sz="2400" i="0" dirty="0">
              <a:solidFill>
                <a:schemeClr val="tx1"/>
              </a:solidFill>
              <a:latin typeface="Trebuchet MS" pitchFamily="34" charset="0"/>
            </a:endParaRPr>
          </a:p>
          <a:p>
            <a:pPr eaLnBrk="1" hangingPunct="1">
              <a:spcBef>
                <a:spcPct val="50000"/>
              </a:spcBef>
            </a:pPr>
            <a:endParaRPr lang="en-US" sz="2400" i="0" dirty="0">
              <a:solidFill>
                <a:schemeClr val="tx1"/>
              </a:solidFill>
              <a:latin typeface="Trebuchet MS" pitchFamily="34" charset="0"/>
            </a:endParaRPr>
          </a:p>
          <a:p>
            <a:pPr lvl="1" eaLnBrk="1" hangingPunct="1">
              <a:spcBef>
                <a:spcPct val="50000"/>
              </a:spcBef>
              <a:buClr>
                <a:schemeClr val="bg2">
                  <a:lumMod val="75000"/>
                </a:schemeClr>
              </a:buClr>
              <a:buFont typeface="Wingdings" pitchFamily="2" charset="2"/>
              <a:buChar char="§"/>
            </a:pPr>
            <a:r>
              <a:rPr lang="en-US" sz="2000" b="1" i="0" dirty="0">
                <a:solidFill>
                  <a:schemeClr val="tx1"/>
                </a:solidFill>
                <a:latin typeface="Trebuchet MS" pitchFamily="34" charset="0"/>
              </a:rPr>
              <a:t>   </a:t>
            </a:r>
            <a:r>
              <a:rPr lang="en-US" sz="2200" i="0" dirty="0" smtClean="0">
                <a:solidFill>
                  <a:schemeClr val="tx1"/>
                </a:solidFill>
                <a:latin typeface="Trebuchet MS" pitchFamily="34" charset="0"/>
              </a:rPr>
              <a:t>Candidate’s </a:t>
            </a:r>
            <a:r>
              <a:rPr lang="en-US" sz="2200" i="0" dirty="0">
                <a:solidFill>
                  <a:srgbClr val="FF0000"/>
                </a:solidFill>
                <a:latin typeface="Trebuchet MS" pitchFamily="34" charset="0"/>
              </a:rPr>
              <a:t>specific importance </a:t>
            </a:r>
            <a:r>
              <a:rPr lang="en-US" sz="2200" i="0" dirty="0">
                <a:solidFill>
                  <a:schemeClr val="tx1"/>
                </a:solidFill>
                <a:latin typeface="Trebuchet MS" pitchFamily="34" charset="0"/>
              </a:rPr>
              <a:t>to the effort</a:t>
            </a:r>
          </a:p>
          <a:p>
            <a:pPr lvl="1" eaLnBrk="1" hangingPunct="1">
              <a:spcBef>
                <a:spcPct val="50000"/>
              </a:spcBef>
              <a:buClr>
                <a:schemeClr val="bg2">
                  <a:lumMod val="75000"/>
                </a:schemeClr>
              </a:buClr>
              <a:buFont typeface="Wingdings" pitchFamily="2" charset="2"/>
              <a:buChar char="§"/>
            </a:pPr>
            <a:r>
              <a:rPr lang="en-US" sz="2200" i="0" dirty="0">
                <a:solidFill>
                  <a:schemeClr val="tx1"/>
                </a:solidFill>
                <a:latin typeface="Trebuchet MS" pitchFamily="34" charset="0"/>
              </a:rPr>
              <a:t>  </a:t>
            </a:r>
            <a:r>
              <a:rPr lang="en-US" sz="2200" i="0" dirty="0" smtClean="0">
                <a:solidFill>
                  <a:schemeClr val="tx1"/>
                </a:solidFill>
                <a:latin typeface="Trebuchet MS" pitchFamily="34" charset="0"/>
              </a:rPr>
              <a:t> </a:t>
            </a:r>
            <a:r>
              <a:rPr lang="en-US" sz="2200" i="0" dirty="0" smtClean="0">
                <a:solidFill>
                  <a:srgbClr val="FF0000"/>
                </a:solidFill>
                <a:latin typeface="Trebuchet MS" pitchFamily="34" charset="0"/>
              </a:rPr>
              <a:t>Tasks </a:t>
            </a:r>
            <a:r>
              <a:rPr lang="en-US" sz="2200" i="0" dirty="0">
                <a:solidFill>
                  <a:schemeClr val="tx1"/>
                </a:solidFill>
                <a:latin typeface="Trebuchet MS" pitchFamily="34" charset="0"/>
              </a:rPr>
              <a:t>he/she would perform</a:t>
            </a:r>
          </a:p>
          <a:p>
            <a:pPr lvl="1" eaLnBrk="1" hangingPunct="1">
              <a:spcBef>
                <a:spcPct val="50000"/>
              </a:spcBef>
              <a:buClr>
                <a:schemeClr val="bg2">
                  <a:lumMod val="75000"/>
                </a:schemeClr>
              </a:buClr>
              <a:buFont typeface="Wingdings" pitchFamily="2" charset="2"/>
              <a:buChar char="§"/>
            </a:pPr>
            <a:r>
              <a:rPr lang="en-US" sz="2200" i="0" dirty="0">
                <a:solidFill>
                  <a:schemeClr val="tx1"/>
                </a:solidFill>
                <a:latin typeface="Trebuchet MS" pitchFamily="34" charset="0"/>
              </a:rPr>
              <a:t>   </a:t>
            </a:r>
            <a:r>
              <a:rPr lang="en-US" sz="2200" i="0" dirty="0" smtClean="0">
                <a:solidFill>
                  <a:srgbClr val="FF0000"/>
                </a:solidFill>
                <a:latin typeface="Trebuchet MS" pitchFamily="34" charset="0"/>
              </a:rPr>
              <a:t>Correlation</a:t>
            </a:r>
            <a:r>
              <a:rPr lang="en-US" sz="2200" i="0" dirty="0" smtClean="0">
                <a:solidFill>
                  <a:schemeClr val="tx1"/>
                </a:solidFill>
                <a:latin typeface="Trebuchet MS" pitchFamily="34" charset="0"/>
              </a:rPr>
              <a:t> </a:t>
            </a:r>
            <a:r>
              <a:rPr lang="en-US" sz="2200" i="0" dirty="0">
                <a:solidFill>
                  <a:schemeClr val="tx1"/>
                </a:solidFill>
                <a:latin typeface="Trebuchet MS" pitchFamily="34" charset="0"/>
              </a:rPr>
              <a:t>between candidate’s skills and testing 	  </a:t>
            </a:r>
            <a:r>
              <a:rPr lang="en-US" sz="2200" i="0" dirty="0" smtClean="0">
                <a:solidFill>
                  <a:schemeClr val="tx1"/>
                </a:solidFill>
                <a:latin typeface="Trebuchet MS" pitchFamily="34" charset="0"/>
              </a:rPr>
              <a:t>	skills </a:t>
            </a:r>
            <a:r>
              <a:rPr lang="en-US" sz="2200" i="0" dirty="0">
                <a:solidFill>
                  <a:schemeClr val="tx1"/>
                </a:solidFill>
                <a:latin typeface="Trebuchet MS" pitchFamily="34" charset="0"/>
              </a:rPr>
              <a:t>needed</a:t>
            </a:r>
          </a:p>
          <a:p>
            <a:pPr lvl="1" eaLnBrk="1" hangingPunct="1">
              <a:spcBef>
                <a:spcPct val="50000"/>
              </a:spcBef>
              <a:buClr>
                <a:schemeClr val="bg2">
                  <a:lumMod val="75000"/>
                </a:schemeClr>
              </a:buClr>
              <a:buFont typeface="Wingdings" pitchFamily="2" charset="2"/>
              <a:buChar char="§"/>
            </a:pPr>
            <a:r>
              <a:rPr lang="en-US" sz="2200" i="0" dirty="0">
                <a:solidFill>
                  <a:schemeClr val="tx1"/>
                </a:solidFill>
                <a:latin typeface="Trebuchet MS" pitchFamily="34" charset="0"/>
              </a:rPr>
              <a:t>   </a:t>
            </a:r>
            <a:r>
              <a:rPr lang="en-US" sz="2200" i="0" dirty="0" smtClean="0">
                <a:solidFill>
                  <a:schemeClr val="tx1"/>
                </a:solidFill>
                <a:latin typeface="Trebuchet MS" pitchFamily="34" charset="0"/>
              </a:rPr>
              <a:t>Candidate’s </a:t>
            </a:r>
            <a:r>
              <a:rPr lang="en-US" sz="2200" i="0" dirty="0">
                <a:solidFill>
                  <a:srgbClr val="FF0000"/>
                </a:solidFill>
                <a:latin typeface="Trebuchet MS" pitchFamily="34" charset="0"/>
              </a:rPr>
              <a:t>willingness</a:t>
            </a:r>
            <a:r>
              <a:rPr lang="en-US" sz="2200" i="0" dirty="0">
                <a:solidFill>
                  <a:schemeClr val="tx1"/>
                </a:solidFill>
                <a:latin typeface="Trebuchet MS" pitchFamily="34" charset="0"/>
              </a:rPr>
              <a:t> to participate on the test 	  </a:t>
            </a:r>
            <a:r>
              <a:rPr lang="en-US" sz="2200" i="0" dirty="0" smtClean="0">
                <a:solidFill>
                  <a:schemeClr val="tx1"/>
                </a:solidFill>
                <a:latin typeface="Trebuchet MS" pitchFamily="34" charset="0"/>
              </a:rPr>
              <a:t>	team</a:t>
            </a:r>
            <a:endParaRPr lang="en-US" sz="2200" i="0" dirty="0">
              <a:solidFill>
                <a:schemeClr val="tx1"/>
              </a:solidFill>
              <a:latin typeface="Trebuchet MS" pitchFamily="34" charset="0"/>
            </a:endParaRPr>
          </a:p>
          <a:p>
            <a:pPr lvl="1" eaLnBrk="1" hangingPunct="1">
              <a:spcBef>
                <a:spcPct val="50000"/>
              </a:spcBef>
              <a:buClr>
                <a:schemeClr val="bg2">
                  <a:lumMod val="75000"/>
                </a:schemeClr>
              </a:buClr>
              <a:buFont typeface="Wingdings" pitchFamily="2" charset="2"/>
              <a:buChar char="§"/>
            </a:pPr>
            <a:r>
              <a:rPr lang="en-US" sz="2200" i="0" dirty="0">
                <a:solidFill>
                  <a:schemeClr val="tx1"/>
                </a:solidFill>
                <a:latin typeface="Trebuchet MS" pitchFamily="34" charset="0"/>
              </a:rPr>
              <a:t>   </a:t>
            </a:r>
            <a:r>
              <a:rPr lang="en-US" sz="2200" i="0" dirty="0" smtClean="0">
                <a:solidFill>
                  <a:schemeClr val="tx1"/>
                </a:solidFill>
                <a:latin typeface="Trebuchet MS" pitchFamily="34" charset="0"/>
              </a:rPr>
              <a:t>Amount </a:t>
            </a:r>
            <a:r>
              <a:rPr lang="en-US" sz="2200" i="0" dirty="0">
                <a:solidFill>
                  <a:schemeClr val="tx1"/>
                </a:solidFill>
                <a:latin typeface="Trebuchet MS" pitchFamily="34" charset="0"/>
              </a:rPr>
              <a:t>of </a:t>
            </a:r>
            <a:r>
              <a:rPr lang="en-US" sz="2200" i="0" dirty="0">
                <a:solidFill>
                  <a:srgbClr val="FF0000"/>
                </a:solidFill>
                <a:latin typeface="Trebuchet MS" pitchFamily="34" charset="0"/>
              </a:rPr>
              <a:t>time</a:t>
            </a:r>
            <a:r>
              <a:rPr lang="en-US" sz="2200" i="0" dirty="0">
                <a:solidFill>
                  <a:schemeClr val="tx1"/>
                </a:solidFill>
                <a:latin typeface="Trebuchet MS" pitchFamily="34" charset="0"/>
              </a:rPr>
              <a:t> candidate will have to devote to 	  </a:t>
            </a:r>
            <a:r>
              <a:rPr lang="en-US" sz="2200" i="0" dirty="0" smtClean="0">
                <a:solidFill>
                  <a:schemeClr val="tx1"/>
                </a:solidFill>
                <a:latin typeface="Trebuchet MS" pitchFamily="34" charset="0"/>
              </a:rPr>
              <a:t>	the </a:t>
            </a:r>
            <a:r>
              <a:rPr lang="en-US" sz="2200" i="0" dirty="0">
                <a:solidFill>
                  <a:schemeClr val="tx1"/>
                </a:solidFill>
                <a:latin typeface="Trebuchet MS" pitchFamily="34" charset="0"/>
              </a:rPr>
              <a:t>effort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C27A216-C1A0-46AC-ACEE-3EE2745A8F29}" type="slidenum">
              <a:rPr lang="en-US"/>
              <a:pPr/>
              <a:t>23</a:t>
            </a:fld>
            <a:endParaRPr lang="en-US"/>
          </a:p>
        </p:txBody>
      </p:sp>
      <p:sp>
        <p:nvSpPr>
          <p:cNvPr id="515075" name="Rectangle 3"/>
          <p:cNvSpPr>
            <a:spLocks noGrp="1" noChangeArrowheads="1"/>
          </p:cNvSpPr>
          <p:nvPr>
            <p:ph type="body" sz="half" idx="1"/>
          </p:nvPr>
        </p:nvSpPr>
        <p:spPr>
          <a:xfrm>
            <a:off x="768350" y="914400"/>
            <a:ext cx="7988300" cy="1329070"/>
          </a:xfrm>
        </p:spPr>
        <p:txBody>
          <a:bodyPr>
            <a:normAutofit fontScale="62500" lnSpcReduction="20000"/>
          </a:bodyPr>
          <a:lstStyle/>
          <a:p>
            <a:pPr algn="ctr">
              <a:spcBef>
                <a:spcPct val="50000"/>
              </a:spcBef>
              <a:buClrTx/>
              <a:buFontTx/>
              <a:buNone/>
            </a:pPr>
            <a:r>
              <a:rPr lang="en-US" sz="5100" b="1" dirty="0">
                <a:solidFill>
                  <a:srgbClr val="FF3399"/>
                </a:solidFill>
              </a:rPr>
              <a:t>Project risk management is about having the confidence of knowing what to do if the worse occurs, and what this will cost.</a:t>
            </a:r>
          </a:p>
          <a:p>
            <a:pPr>
              <a:buFont typeface="Wingdings" pitchFamily="2" charset="2"/>
              <a:buNone/>
            </a:pPr>
            <a:endParaRPr lang="en-US" dirty="0"/>
          </a:p>
        </p:txBody>
      </p:sp>
      <p:pic>
        <p:nvPicPr>
          <p:cNvPr id="515076" name="Picture 4" descr="bd05537_"/>
          <p:cNvPicPr>
            <a:picLocks noGrp="1" noChangeAspect="1" noChangeArrowheads="1"/>
          </p:cNvPicPr>
          <p:nvPr>
            <p:ph type="clipArt" sz="half" idx="2"/>
          </p:nvPr>
        </p:nvPicPr>
        <p:blipFill>
          <a:blip r:embed="rId2" cstate="print"/>
          <a:srcRect/>
          <a:stretch>
            <a:fillRect/>
          </a:stretch>
        </p:blipFill>
        <p:spPr>
          <a:xfrm>
            <a:off x="2349500" y="2182813"/>
            <a:ext cx="4587875" cy="3879850"/>
          </a:xfrm>
        </p:spPr>
      </p:pic>
      <p:sp>
        <p:nvSpPr>
          <p:cNvPr id="8" name="Rectangle 2"/>
          <p:cNvSpPr>
            <a:spLocks noGrp="1" noChangeArrowheads="1"/>
          </p:cNvSpPr>
          <p:nvPr>
            <p:ph type="title" idx="4294967295"/>
          </p:nvPr>
        </p:nvSpPr>
        <p:spPr>
          <a:xfrm>
            <a:off x="295275" y="103188"/>
            <a:ext cx="8562975" cy="533400"/>
          </a:xfrm>
        </p:spPr>
        <p:txBody>
          <a:bodyPr/>
          <a:lstStyle/>
          <a:p>
            <a:r>
              <a:rPr lang="en-US" sz="2800" dirty="0" smtClean="0"/>
              <a:t>Risk Management</a:t>
            </a:r>
            <a:endParaRPr 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6781800" y="6248400"/>
            <a:ext cx="1905000" cy="457200"/>
          </a:xfrm>
          <a:prstGeom prst="rect">
            <a:avLst/>
          </a:prstGeom>
        </p:spPr>
        <p:txBody>
          <a:bodyPr/>
          <a:lstStyle/>
          <a:p>
            <a:fld id="{2BFB8B63-9A01-4DD5-8BA5-23C65DA7A642}" type="slidenum">
              <a:rPr lang="en-US"/>
              <a:pPr/>
              <a:t>24</a:t>
            </a:fld>
            <a:endParaRPr lang="en-US"/>
          </a:p>
        </p:txBody>
      </p:sp>
      <p:sp>
        <p:nvSpPr>
          <p:cNvPr id="516098" name="Rectangle 2"/>
          <p:cNvSpPr>
            <a:spLocks noGrp="1" noChangeArrowheads="1"/>
          </p:cNvSpPr>
          <p:nvPr>
            <p:ph type="title" idx="4294967295"/>
          </p:nvPr>
        </p:nvSpPr>
        <p:spPr/>
        <p:txBody>
          <a:bodyPr/>
          <a:lstStyle/>
          <a:p>
            <a:r>
              <a:rPr lang="en-US" sz="2800" dirty="0"/>
              <a:t>Understand the Project Risks</a:t>
            </a:r>
          </a:p>
        </p:txBody>
      </p:sp>
      <p:sp>
        <p:nvSpPr>
          <p:cNvPr id="516099" name="Text Box 3"/>
          <p:cNvSpPr txBox="1">
            <a:spLocks noChangeArrowheads="1"/>
          </p:cNvSpPr>
          <p:nvPr/>
        </p:nvSpPr>
        <p:spPr bwMode="auto">
          <a:xfrm>
            <a:off x="838200" y="914400"/>
            <a:ext cx="8153400" cy="3862596"/>
          </a:xfrm>
          <a:prstGeom prst="rect">
            <a:avLst/>
          </a:prstGeom>
          <a:noFill/>
          <a:ln w="9525">
            <a:noFill/>
            <a:miter lim="800000"/>
            <a:headEnd/>
            <a:tailEnd/>
          </a:ln>
          <a:effectLst/>
        </p:spPr>
        <p:txBody>
          <a:bodyPr>
            <a:spAutoFit/>
          </a:bodyPr>
          <a:lstStyle/>
          <a:p>
            <a:pPr algn="ctr" eaLnBrk="1" hangingPunct="1">
              <a:spcBef>
                <a:spcPct val="50000"/>
              </a:spcBef>
            </a:pPr>
            <a:endParaRPr lang="en-US" sz="2000" dirty="0">
              <a:solidFill>
                <a:schemeClr val="tx1"/>
              </a:solidFill>
              <a:latin typeface="Times New Roman" pitchFamily="18" charset="0"/>
            </a:endParaRPr>
          </a:p>
          <a:p>
            <a:pPr eaLnBrk="1" hangingPunct="1">
              <a:spcBef>
                <a:spcPct val="50000"/>
              </a:spcBef>
            </a:pPr>
            <a:r>
              <a:rPr lang="en-US" sz="2400" i="0" dirty="0">
                <a:solidFill>
                  <a:schemeClr val="tx1"/>
                </a:solidFill>
                <a:latin typeface="Trebuchet MS" pitchFamily="34" charset="0"/>
              </a:rPr>
              <a:t>Determining Risk : There are three key aspects to 			         consider</a:t>
            </a:r>
          </a:p>
          <a:p>
            <a:pPr eaLnBrk="1" hangingPunct="1">
              <a:spcBef>
                <a:spcPct val="50000"/>
              </a:spcBef>
            </a:pPr>
            <a:endParaRPr lang="en-US" sz="2400" i="0" dirty="0">
              <a:solidFill>
                <a:schemeClr val="tx1"/>
              </a:solidFill>
              <a:latin typeface="Trebuchet MS" pitchFamily="34" charset="0"/>
            </a:endParaRPr>
          </a:p>
          <a:p>
            <a:pPr lvl="1" eaLnBrk="1" hangingPunct="1">
              <a:spcBef>
                <a:spcPct val="50000"/>
              </a:spcBef>
              <a:buClr>
                <a:schemeClr val="bg2">
                  <a:lumMod val="75000"/>
                </a:schemeClr>
              </a:buClr>
              <a:buFont typeface="Wingdings" pitchFamily="2" charset="2"/>
              <a:buChar char="§"/>
            </a:pPr>
            <a:r>
              <a:rPr lang="en-US" sz="2000" i="0" dirty="0">
                <a:solidFill>
                  <a:schemeClr val="tx1"/>
                </a:solidFill>
              </a:rPr>
              <a:t>      The event causing the risk. </a:t>
            </a:r>
          </a:p>
          <a:p>
            <a:pPr lvl="1" eaLnBrk="1" hangingPunct="1">
              <a:spcBef>
                <a:spcPct val="50000"/>
              </a:spcBef>
              <a:buClr>
                <a:schemeClr val="bg2">
                  <a:lumMod val="75000"/>
                </a:schemeClr>
              </a:buClr>
              <a:buFont typeface="Wingdings" pitchFamily="2" charset="2"/>
              <a:buChar char="§"/>
            </a:pPr>
            <a:r>
              <a:rPr lang="en-US" sz="2000" i="0" dirty="0">
                <a:solidFill>
                  <a:schemeClr val="tx1"/>
                </a:solidFill>
              </a:rPr>
              <a:t>     The likelihood of the event happening. </a:t>
            </a:r>
          </a:p>
          <a:p>
            <a:pPr lvl="1" eaLnBrk="1" hangingPunct="1">
              <a:spcBef>
                <a:spcPct val="50000"/>
              </a:spcBef>
              <a:buClr>
                <a:schemeClr val="bg2">
                  <a:lumMod val="75000"/>
                </a:schemeClr>
              </a:buClr>
              <a:buFont typeface="Wingdings" pitchFamily="2" charset="2"/>
              <a:buChar char="§"/>
            </a:pPr>
            <a:r>
              <a:rPr lang="en-US" sz="2000" i="0" dirty="0">
                <a:solidFill>
                  <a:schemeClr val="tx1"/>
                </a:solidFill>
              </a:rPr>
              <a:t>     The impact on the plan if the event occurs. </a:t>
            </a:r>
          </a:p>
          <a:p>
            <a:pPr eaLnBrk="1" hangingPunct="1">
              <a:spcBef>
                <a:spcPct val="50000"/>
              </a:spcBef>
              <a:buClr>
                <a:schemeClr val="bg2">
                  <a:lumMod val="75000"/>
                </a:schemeClr>
              </a:buClr>
              <a:buFont typeface="Wingdings" pitchFamily="2" charset="2"/>
              <a:buChar char="§"/>
            </a:pPr>
            <a:endParaRPr lang="en-US" sz="2000" b="1" dirty="0">
              <a:solidFill>
                <a:schemeClr val="accent2"/>
              </a:solidFill>
              <a:latin typeface="Trebuchet MS"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294967295"/>
          </p:nvPr>
        </p:nvSpPr>
        <p:spPr>
          <a:xfrm>
            <a:off x="6781800" y="6248400"/>
            <a:ext cx="1905000" cy="457200"/>
          </a:xfrm>
          <a:prstGeom prst="rect">
            <a:avLst/>
          </a:prstGeom>
        </p:spPr>
        <p:txBody>
          <a:bodyPr/>
          <a:lstStyle/>
          <a:p>
            <a:fld id="{1692FB9B-7BEF-4D56-A554-0530F4E4D3AD}" type="slidenum">
              <a:rPr lang="en-US"/>
              <a:pPr/>
              <a:t>25</a:t>
            </a:fld>
            <a:endParaRPr lang="en-US"/>
          </a:p>
        </p:txBody>
      </p:sp>
      <p:sp>
        <p:nvSpPr>
          <p:cNvPr id="520194" name="Rectangle 2"/>
          <p:cNvSpPr>
            <a:spLocks noGrp="1" noChangeArrowheads="1"/>
          </p:cNvSpPr>
          <p:nvPr>
            <p:ph type="title" idx="4294967295"/>
          </p:nvPr>
        </p:nvSpPr>
        <p:spPr/>
        <p:txBody>
          <a:bodyPr/>
          <a:lstStyle/>
          <a:p>
            <a:r>
              <a:rPr lang="en-US" sz="2800" dirty="0"/>
              <a:t>Develop Test </a:t>
            </a:r>
            <a:r>
              <a:rPr lang="en-US" sz="2800" dirty="0" smtClean="0"/>
              <a:t>Type Matrix</a:t>
            </a:r>
            <a:endParaRPr lang="en-US" sz="2800" dirty="0"/>
          </a:p>
        </p:txBody>
      </p:sp>
      <p:sp>
        <p:nvSpPr>
          <p:cNvPr id="520195" name="Text Box 3"/>
          <p:cNvSpPr txBox="1">
            <a:spLocks noChangeArrowheads="1"/>
          </p:cNvSpPr>
          <p:nvPr/>
        </p:nvSpPr>
        <p:spPr bwMode="auto">
          <a:xfrm>
            <a:off x="914400" y="914400"/>
            <a:ext cx="8001000" cy="1785104"/>
          </a:xfrm>
          <a:prstGeom prst="rect">
            <a:avLst/>
          </a:prstGeom>
          <a:noFill/>
          <a:ln w="9525">
            <a:noFill/>
            <a:miter lim="800000"/>
            <a:headEnd/>
            <a:tailEnd/>
          </a:ln>
          <a:effectLst/>
        </p:spPr>
        <p:txBody>
          <a:bodyPr>
            <a:spAutoFit/>
          </a:bodyPr>
          <a:lstStyle/>
          <a:p>
            <a:pPr eaLnBrk="1" hangingPunct="1">
              <a:spcBef>
                <a:spcPct val="50000"/>
              </a:spcBef>
              <a:buClr>
                <a:schemeClr val="bg2">
                  <a:lumMod val="75000"/>
                </a:schemeClr>
              </a:buClr>
              <a:buFont typeface="Wingdings" pitchFamily="2" charset="2"/>
              <a:buChar char="§"/>
            </a:pPr>
            <a:r>
              <a:rPr lang="en-US" sz="2000" b="1" i="0" dirty="0">
                <a:solidFill>
                  <a:schemeClr val="tx1"/>
                </a:solidFill>
                <a:latin typeface="Trebuchet MS" pitchFamily="34" charset="0"/>
              </a:rPr>
              <a:t>   </a:t>
            </a:r>
            <a:r>
              <a:rPr lang="en-US" sz="2000" i="0" dirty="0">
                <a:solidFill>
                  <a:schemeClr val="tx1"/>
                </a:solidFill>
                <a:latin typeface="Trebuchet MS" pitchFamily="34" charset="0"/>
              </a:rPr>
              <a:t>A key </a:t>
            </a:r>
            <a:r>
              <a:rPr lang="en-US" sz="2000" i="0" dirty="0" smtClean="0">
                <a:solidFill>
                  <a:schemeClr val="tx1"/>
                </a:solidFill>
                <a:latin typeface="Trebuchet MS" pitchFamily="34" charset="0"/>
              </a:rPr>
              <a:t>input to the </a:t>
            </a:r>
            <a:r>
              <a:rPr lang="en-US" sz="2000" i="0" dirty="0">
                <a:solidFill>
                  <a:schemeClr val="tx1"/>
                </a:solidFill>
                <a:latin typeface="Trebuchet MS" pitchFamily="34" charset="0"/>
              </a:rPr>
              <a:t>test plan, the Test </a:t>
            </a:r>
            <a:r>
              <a:rPr lang="en-US" sz="2000" i="0" dirty="0" smtClean="0">
                <a:solidFill>
                  <a:schemeClr val="tx1"/>
                </a:solidFill>
                <a:latin typeface="Trebuchet MS" pitchFamily="34" charset="0"/>
              </a:rPr>
              <a:t>Type Matrix </a:t>
            </a:r>
            <a:r>
              <a:rPr lang="en-US" sz="2000" i="0" dirty="0">
                <a:solidFill>
                  <a:schemeClr val="tx1"/>
                </a:solidFill>
                <a:latin typeface="Trebuchet MS" pitchFamily="34" charset="0"/>
              </a:rPr>
              <a:t>lists What 	is to </a:t>
            </a:r>
            <a:r>
              <a:rPr lang="en-US" sz="2000" i="0" dirty="0" smtClean="0">
                <a:solidFill>
                  <a:schemeClr val="tx1"/>
                </a:solidFill>
                <a:latin typeface="Trebuchet MS" pitchFamily="34" charset="0"/>
              </a:rPr>
              <a:t>	be </a:t>
            </a:r>
            <a:r>
              <a:rPr lang="en-US" sz="2000" i="0" dirty="0">
                <a:solidFill>
                  <a:schemeClr val="tx1"/>
                </a:solidFill>
                <a:latin typeface="Trebuchet MS" pitchFamily="34" charset="0"/>
              </a:rPr>
              <a:t>tested on one side &amp; </a:t>
            </a:r>
            <a:r>
              <a:rPr lang="en-US" sz="2000" i="0" dirty="0" smtClean="0">
                <a:solidFill>
                  <a:schemeClr val="tx1"/>
                </a:solidFill>
                <a:latin typeface="Trebuchet MS" pitchFamily="34" charset="0"/>
              </a:rPr>
              <a:t>how </a:t>
            </a:r>
            <a:r>
              <a:rPr lang="en-US" sz="2000" i="0" dirty="0">
                <a:solidFill>
                  <a:schemeClr val="tx1"/>
                </a:solidFill>
                <a:latin typeface="Trebuchet MS" pitchFamily="34" charset="0"/>
              </a:rPr>
              <a:t>it would be tested </a:t>
            </a:r>
            <a:r>
              <a:rPr lang="en-US" sz="2000" i="0" dirty="0" smtClean="0">
                <a:solidFill>
                  <a:schemeClr val="tx1"/>
                </a:solidFill>
                <a:latin typeface="Trebuchet MS" pitchFamily="34" charset="0"/>
              </a:rPr>
              <a:t>on the </a:t>
            </a:r>
            <a:r>
              <a:rPr lang="en-US" sz="2000" i="0" dirty="0">
                <a:solidFill>
                  <a:schemeClr val="tx1"/>
                </a:solidFill>
                <a:latin typeface="Trebuchet MS" pitchFamily="34" charset="0"/>
              </a:rPr>
              <a:t>other </a:t>
            </a:r>
            <a:r>
              <a:rPr lang="en-US" sz="2000" i="0" dirty="0" smtClean="0">
                <a:solidFill>
                  <a:schemeClr val="tx1"/>
                </a:solidFill>
                <a:latin typeface="Trebuchet MS" pitchFamily="34" charset="0"/>
              </a:rPr>
              <a:t>	side</a:t>
            </a:r>
            <a:endParaRPr lang="en-US" sz="2000" i="0" dirty="0">
              <a:solidFill>
                <a:schemeClr val="tx1"/>
              </a:solidFill>
              <a:latin typeface="Trebuchet MS" pitchFamily="34" charset="0"/>
            </a:endParaRPr>
          </a:p>
          <a:p>
            <a:pPr eaLnBrk="1" hangingPunct="1">
              <a:spcBef>
                <a:spcPct val="50000"/>
              </a:spcBef>
              <a:buClr>
                <a:schemeClr val="bg2">
                  <a:lumMod val="75000"/>
                </a:schemeClr>
              </a:buClr>
              <a:buFont typeface="Wingdings" pitchFamily="2" charset="2"/>
              <a:buChar char="§"/>
            </a:pPr>
            <a:r>
              <a:rPr lang="en-US" sz="2000" i="0" dirty="0">
                <a:solidFill>
                  <a:schemeClr val="tx1"/>
                </a:solidFill>
                <a:latin typeface="Trebuchet MS" pitchFamily="34" charset="0"/>
              </a:rPr>
              <a:t>   </a:t>
            </a:r>
            <a:r>
              <a:rPr lang="en-US" sz="2000" i="0" dirty="0" smtClean="0">
                <a:solidFill>
                  <a:schemeClr val="tx1"/>
                </a:solidFill>
                <a:latin typeface="Trebuchet MS" pitchFamily="34" charset="0"/>
              </a:rPr>
              <a:t>Test </a:t>
            </a:r>
            <a:r>
              <a:rPr lang="en-US" sz="2000" i="0" dirty="0">
                <a:solidFill>
                  <a:schemeClr val="tx1"/>
                </a:solidFill>
                <a:latin typeface="Trebuchet MS" pitchFamily="34" charset="0"/>
              </a:rPr>
              <a:t>Matrix can also list the test schedule against each type 	of </a:t>
            </a:r>
            <a:r>
              <a:rPr lang="en-US" sz="2000" i="0" dirty="0" smtClean="0">
                <a:solidFill>
                  <a:schemeClr val="tx1"/>
                </a:solidFill>
                <a:latin typeface="Trebuchet MS" pitchFamily="34" charset="0"/>
              </a:rPr>
              <a:t>	test</a:t>
            </a:r>
            <a:endParaRPr lang="en-US" sz="2000" i="0" dirty="0">
              <a:solidFill>
                <a:schemeClr val="tx1"/>
              </a:solidFill>
              <a:latin typeface="Trebuchet MS" pitchFamily="34" charset="0"/>
            </a:endParaRPr>
          </a:p>
        </p:txBody>
      </p:sp>
      <p:graphicFrame>
        <p:nvGraphicFramePr>
          <p:cNvPr id="6" name="Table 5"/>
          <p:cNvGraphicFramePr>
            <a:graphicFrameLocks noGrp="1"/>
          </p:cNvGraphicFramePr>
          <p:nvPr/>
        </p:nvGraphicFramePr>
        <p:xfrm>
          <a:off x="967549" y="3051527"/>
          <a:ext cx="7559750" cy="2632976"/>
        </p:xfrm>
        <a:graphic>
          <a:graphicData uri="http://schemas.openxmlformats.org/drawingml/2006/table">
            <a:tbl>
              <a:tblPr firstRow="1" bandRow="1">
                <a:tableStyleId>{5C22544A-7EE6-4342-B048-85BDC9FD1C3A}</a:tableStyleId>
              </a:tblPr>
              <a:tblGrid>
                <a:gridCol w="4167977"/>
                <a:gridCol w="680483"/>
                <a:gridCol w="691117"/>
                <a:gridCol w="648586"/>
                <a:gridCol w="691116"/>
                <a:gridCol w="680471"/>
              </a:tblGrid>
              <a:tr h="1520456">
                <a:tc>
                  <a:txBody>
                    <a:bodyPr/>
                    <a:lstStyle/>
                    <a:p>
                      <a:pPr algn="ctr"/>
                      <a:r>
                        <a:rPr lang="en-US" dirty="0" smtClean="0"/>
                        <a:t>Function</a:t>
                      </a:r>
                      <a:r>
                        <a:rPr lang="en-US" baseline="0" dirty="0" smtClean="0"/>
                        <a:t> to be Tested</a:t>
                      </a:r>
                      <a:endParaRPr lang="en-US" dirty="0"/>
                    </a:p>
                  </a:txBody>
                  <a:tcPr anchor="ctr"/>
                </a:tc>
                <a:tc>
                  <a:txBody>
                    <a:bodyPr/>
                    <a:lstStyle/>
                    <a:p>
                      <a:pPr algn="ctr"/>
                      <a:r>
                        <a:rPr lang="en-US" sz="1600" dirty="0" smtClean="0"/>
                        <a:t>Functional</a:t>
                      </a:r>
                      <a:endParaRPr lang="en-US" sz="1600" dirty="0"/>
                    </a:p>
                  </a:txBody>
                  <a:tcPr vert="vert270" anchor="ctr"/>
                </a:tc>
                <a:tc>
                  <a:txBody>
                    <a:bodyPr/>
                    <a:lstStyle/>
                    <a:p>
                      <a:pPr algn="ctr"/>
                      <a:r>
                        <a:rPr lang="en-US" sz="1600" dirty="0" smtClean="0"/>
                        <a:t>Performance</a:t>
                      </a:r>
                      <a:endParaRPr lang="en-US" sz="1600" dirty="0"/>
                    </a:p>
                  </a:txBody>
                  <a:tcPr vert="vert270" anchor="ctr"/>
                </a:tc>
                <a:tc>
                  <a:txBody>
                    <a:bodyPr/>
                    <a:lstStyle/>
                    <a:p>
                      <a:pPr algn="ctr"/>
                      <a:r>
                        <a:rPr lang="en-US" sz="1600" dirty="0" smtClean="0"/>
                        <a:t>Security</a:t>
                      </a:r>
                      <a:endParaRPr lang="en-US" sz="1600" dirty="0"/>
                    </a:p>
                  </a:txBody>
                  <a:tcPr vert="vert270" anchor="ctr"/>
                </a:tc>
                <a:tc>
                  <a:txBody>
                    <a:bodyPr/>
                    <a:lstStyle/>
                    <a:p>
                      <a:pPr algn="ctr"/>
                      <a:r>
                        <a:rPr lang="en-US" sz="1600" dirty="0" smtClean="0"/>
                        <a:t>Usability</a:t>
                      </a:r>
                      <a:endParaRPr lang="en-US" sz="1600" dirty="0"/>
                    </a:p>
                  </a:txBody>
                  <a:tcPr vert="vert270" anchor="ctr"/>
                </a:tc>
                <a:tc>
                  <a:txBody>
                    <a:bodyPr/>
                    <a:lstStyle/>
                    <a:p>
                      <a:pPr algn="ctr"/>
                      <a:endParaRPr lang="en-US" sz="1600" dirty="0"/>
                    </a:p>
                  </a:txBody>
                  <a:tcPr vert="vert270" anchor="ctr"/>
                </a:tc>
              </a:tr>
              <a:tr h="370840">
                <a:tc>
                  <a:txBody>
                    <a:bodyPr/>
                    <a:lstStyle/>
                    <a:p>
                      <a:r>
                        <a:rPr lang="en-US" dirty="0" smtClean="0"/>
                        <a:t>Log in</a:t>
                      </a:r>
                      <a:endParaRPr lang="en-US" dirty="0"/>
                    </a:p>
                  </a:txBody>
                  <a:tcPr/>
                </a:tc>
                <a:tc>
                  <a:txBody>
                    <a:bodyPr/>
                    <a:lstStyle/>
                    <a:p>
                      <a:r>
                        <a:rPr lang="en-US" dirty="0" smtClean="0"/>
                        <a:t>Yes</a:t>
                      </a:r>
                      <a:endParaRPr lang="en-US" dirty="0"/>
                    </a:p>
                  </a:txBody>
                  <a:tcPr anchor="ctr"/>
                </a:tc>
                <a:tc>
                  <a:txBody>
                    <a:bodyPr/>
                    <a:lstStyle/>
                    <a:p>
                      <a:r>
                        <a:rPr lang="en-US" dirty="0" smtClean="0"/>
                        <a:t>No</a:t>
                      </a:r>
                      <a:endParaRPr lang="en-US" dirty="0"/>
                    </a:p>
                  </a:txBody>
                  <a:tcPr anchor="ctr"/>
                </a:tc>
                <a:tc>
                  <a:txBody>
                    <a:bodyPr/>
                    <a:lstStyle/>
                    <a:p>
                      <a:r>
                        <a:rPr lang="en-US" dirty="0" smtClean="0"/>
                        <a:t>Yes</a:t>
                      </a:r>
                      <a:endParaRPr lang="en-US" dirty="0"/>
                    </a:p>
                  </a:txBody>
                  <a:tcPr anchor="ctr"/>
                </a:tc>
                <a:tc>
                  <a:txBody>
                    <a:bodyPr/>
                    <a:lstStyle/>
                    <a:p>
                      <a:r>
                        <a:rPr lang="en-US" dirty="0" smtClean="0"/>
                        <a:t>Yes</a:t>
                      </a:r>
                      <a:endParaRPr lang="en-US" dirty="0"/>
                    </a:p>
                  </a:txBody>
                  <a:tcPr anchor="ctr"/>
                </a:tc>
                <a:tc>
                  <a:txBody>
                    <a:bodyPr/>
                    <a:lstStyle/>
                    <a:p>
                      <a:endParaRPr lang="en-US" dirty="0"/>
                    </a:p>
                  </a:txBody>
                  <a:tcPr anchor="ctr"/>
                </a:tc>
              </a:tr>
              <a:tr h="370840">
                <a:tc>
                  <a:txBody>
                    <a:bodyPr/>
                    <a:lstStyle/>
                    <a:p>
                      <a:r>
                        <a:rPr lang="en-US" dirty="0" smtClean="0"/>
                        <a:t>Create</a:t>
                      </a:r>
                      <a:r>
                        <a:rPr lang="en-US" baseline="0" dirty="0" smtClean="0"/>
                        <a:t> a customer record</a:t>
                      </a:r>
                      <a:endParaRPr lang="en-US" dirty="0"/>
                    </a:p>
                  </a:txBody>
                  <a:tcPr/>
                </a:tc>
                <a:tc>
                  <a:txBody>
                    <a:bodyPr/>
                    <a:lstStyle/>
                    <a:p>
                      <a:r>
                        <a:rPr lang="en-US" dirty="0" smtClean="0"/>
                        <a:t>Yes</a:t>
                      </a:r>
                      <a:endParaRPr lang="en-US" dirty="0"/>
                    </a:p>
                  </a:txBody>
                  <a:tcPr anchor="ctr"/>
                </a:tc>
                <a:tc>
                  <a:txBody>
                    <a:bodyPr/>
                    <a:lstStyle/>
                    <a:p>
                      <a:r>
                        <a:rPr lang="en-US" dirty="0" smtClean="0"/>
                        <a:t>Yes</a:t>
                      </a:r>
                      <a:endParaRPr lang="en-US" dirty="0"/>
                    </a:p>
                  </a:txBody>
                  <a:tcPr anchor="ctr"/>
                </a:tc>
                <a:tc>
                  <a:txBody>
                    <a:bodyPr/>
                    <a:lstStyle/>
                    <a:p>
                      <a:r>
                        <a:rPr lang="en-US" dirty="0" smtClean="0"/>
                        <a:t>No</a:t>
                      </a:r>
                      <a:endParaRPr lang="en-US" dirty="0"/>
                    </a:p>
                  </a:txBody>
                  <a:tcPr anchor="ctr"/>
                </a:tc>
                <a:tc>
                  <a:txBody>
                    <a:bodyPr/>
                    <a:lstStyle/>
                    <a:p>
                      <a:r>
                        <a:rPr lang="en-US" dirty="0" smtClean="0"/>
                        <a:t>Yes</a:t>
                      </a:r>
                      <a:endParaRPr lang="en-US" dirty="0"/>
                    </a:p>
                  </a:txBody>
                  <a:tcPr anchor="ctr"/>
                </a:tc>
                <a:tc>
                  <a:txBody>
                    <a:bodyPr/>
                    <a:lstStyle/>
                    <a:p>
                      <a:endParaRPr lang="en-US" dirty="0"/>
                    </a:p>
                  </a:txBody>
                  <a:tcPr anchor="ctr"/>
                </a:tc>
              </a:tr>
              <a:tr h="370840">
                <a:tc>
                  <a:txBody>
                    <a:bodyPr/>
                    <a:lstStyle/>
                    <a:p>
                      <a:r>
                        <a:rPr lang="en-US" dirty="0" smtClean="0"/>
                        <a:t>Update stock item record</a:t>
                      </a:r>
                      <a:endParaRPr lang="en-US" dirty="0"/>
                    </a:p>
                  </a:txBody>
                  <a:tcPr/>
                </a:tc>
                <a:tc>
                  <a:txBody>
                    <a:bodyPr/>
                    <a:lstStyle/>
                    <a:p>
                      <a:r>
                        <a:rPr lang="en-US" dirty="0" smtClean="0"/>
                        <a:t>Yes</a:t>
                      </a:r>
                      <a:endParaRPr lang="en-US" dirty="0"/>
                    </a:p>
                  </a:txBody>
                  <a:tcPr anchor="ctr"/>
                </a:tc>
                <a:tc>
                  <a:txBody>
                    <a:bodyPr/>
                    <a:lstStyle/>
                    <a:p>
                      <a:r>
                        <a:rPr lang="en-US" dirty="0" smtClean="0"/>
                        <a:t>No</a:t>
                      </a:r>
                      <a:endParaRPr lang="en-US" dirty="0"/>
                    </a:p>
                  </a:txBody>
                  <a:tcPr anchor="ctr"/>
                </a:tc>
                <a:tc>
                  <a:txBody>
                    <a:bodyPr/>
                    <a:lstStyle/>
                    <a:p>
                      <a:r>
                        <a:rPr lang="en-US" dirty="0" smtClean="0"/>
                        <a:t>No</a:t>
                      </a:r>
                      <a:endParaRPr lang="en-US" dirty="0"/>
                    </a:p>
                  </a:txBody>
                  <a:tcPr anchor="ctr"/>
                </a:tc>
                <a:tc>
                  <a:txBody>
                    <a:bodyPr/>
                    <a:lstStyle/>
                    <a:p>
                      <a:r>
                        <a:rPr lang="en-US" dirty="0" smtClean="0"/>
                        <a:t>Yes</a:t>
                      </a:r>
                      <a:endParaRPr lang="en-US" dirty="0"/>
                    </a:p>
                  </a:txBody>
                  <a:tcPr anchor="ctr"/>
                </a:tc>
                <a:tc>
                  <a:txBody>
                    <a:bodyPr/>
                    <a:lstStyle/>
                    <a:p>
                      <a:endParaRPr lang="en-US" dirty="0"/>
                    </a:p>
                  </a:txBody>
                  <a:tcPr anchor="ct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294967295"/>
          </p:nvPr>
        </p:nvSpPr>
        <p:spPr>
          <a:xfrm>
            <a:off x="6781800" y="6248400"/>
            <a:ext cx="1905000" cy="457200"/>
          </a:xfrm>
          <a:prstGeom prst="rect">
            <a:avLst/>
          </a:prstGeom>
        </p:spPr>
        <p:txBody>
          <a:bodyPr/>
          <a:lstStyle/>
          <a:p>
            <a:fld id="{1692FB9B-7BEF-4D56-A554-0530F4E4D3AD}" type="slidenum">
              <a:rPr lang="en-US"/>
              <a:pPr/>
              <a:t>26</a:t>
            </a:fld>
            <a:endParaRPr lang="en-US" dirty="0"/>
          </a:p>
        </p:txBody>
      </p:sp>
      <p:sp>
        <p:nvSpPr>
          <p:cNvPr id="520194" name="Rectangle 2"/>
          <p:cNvSpPr>
            <a:spLocks noGrp="1" noChangeArrowheads="1"/>
          </p:cNvSpPr>
          <p:nvPr>
            <p:ph type="title" idx="4294967295"/>
          </p:nvPr>
        </p:nvSpPr>
        <p:spPr/>
        <p:txBody>
          <a:bodyPr/>
          <a:lstStyle/>
          <a:p>
            <a:r>
              <a:rPr lang="en-US" sz="2800" dirty="0"/>
              <a:t>Develop Test </a:t>
            </a:r>
            <a:r>
              <a:rPr lang="en-US" sz="2800" dirty="0" smtClean="0"/>
              <a:t>Case Matrix</a:t>
            </a:r>
            <a:endParaRPr lang="en-US" sz="2800" dirty="0"/>
          </a:p>
        </p:txBody>
      </p:sp>
      <p:sp>
        <p:nvSpPr>
          <p:cNvPr id="520195" name="Text Box 3"/>
          <p:cNvSpPr txBox="1">
            <a:spLocks noChangeArrowheads="1"/>
          </p:cNvSpPr>
          <p:nvPr/>
        </p:nvSpPr>
        <p:spPr bwMode="auto">
          <a:xfrm>
            <a:off x="914400" y="914400"/>
            <a:ext cx="8001000" cy="1785104"/>
          </a:xfrm>
          <a:prstGeom prst="rect">
            <a:avLst/>
          </a:prstGeom>
          <a:noFill/>
          <a:ln w="9525">
            <a:noFill/>
            <a:miter lim="800000"/>
            <a:headEnd/>
            <a:tailEnd/>
          </a:ln>
          <a:effectLst/>
        </p:spPr>
        <p:txBody>
          <a:bodyPr>
            <a:spAutoFit/>
          </a:bodyPr>
          <a:lstStyle/>
          <a:p>
            <a:pPr eaLnBrk="1" hangingPunct="1">
              <a:spcBef>
                <a:spcPct val="50000"/>
              </a:spcBef>
              <a:buClr>
                <a:schemeClr val="bg2">
                  <a:lumMod val="75000"/>
                </a:schemeClr>
              </a:buClr>
              <a:buFont typeface="Wingdings" pitchFamily="2" charset="2"/>
              <a:buChar char="§"/>
            </a:pPr>
            <a:r>
              <a:rPr lang="en-US" sz="2000" b="1" i="0" dirty="0">
                <a:solidFill>
                  <a:schemeClr val="tx1"/>
                </a:solidFill>
                <a:latin typeface="Trebuchet MS" pitchFamily="34" charset="0"/>
              </a:rPr>
              <a:t>   </a:t>
            </a:r>
            <a:r>
              <a:rPr lang="en-US" sz="2000" i="0" dirty="0">
                <a:solidFill>
                  <a:schemeClr val="tx1"/>
                </a:solidFill>
                <a:latin typeface="Trebuchet MS" pitchFamily="34" charset="0"/>
              </a:rPr>
              <a:t>A key </a:t>
            </a:r>
            <a:r>
              <a:rPr lang="en-US" sz="2000" i="0" dirty="0" smtClean="0">
                <a:solidFill>
                  <a:schemeClr val="tx1"/>
                </a:solidFill>
                <a:latin typeface="Trebuchet MS" pitchFamily="34" charset="0"/>
              </a:rPr>
              <a:t>input to the </a:t>
            </a:r>
            <a:r>
              <a:rPr lang="en-US" sz="2000" i="0" dirty="0">
                <a:solidFill>
                  <a:schemeClr val="tx1"/>
                </a:solidFill>
                <a:latin typeface="Trebuchet MS" pitchFamily="34" charset="0"/>
              </a:rPr>
              <a:t>test plan, the Test </a:t>
            </a:r>
            <a:r>
              <a:rPr lang="en-US" sz="2000" i="0" dirty="0" smtClean="0">
                <a:solidFill>
                  <a:schemeClr val="tx1"/>
                </a:solidFill>
                <a:latin typeface="Trebuchet MS" pitchFamily="34" charset="0"/>
              </a:rPr>
              <a:t>Case Matrix </a:t>
            </a:r>
            <a:r>
              <a:rPr lang="en-US" sz="2000" i="0" dirty="0">
                <a:solidFill>
                  <a:schemeClr val="tx1"/>
                </a:solidFill>
                <a:latin typeface="Trebuchet MS" pitchFamily="34" charset="0"/>
              </a:rPr>
              <a:t>lists What 	is to </a:t>
            </a:r>
            <a:r>
              <a:rPr lang="en-US" sz="2000" i="0" dirty="0" smtClean="0">
                <a:solidFill>
                  <a:schemeClr val="tx1"/>
                </a:solidFill>
                <a:latin typeface="Trebuchet MS" pitchFamily="34" charset="0"/>
              </a:rPr>
              <a:t>	be </a:t>
            </a:r>
            <a:r>
              <a:rPr lang="en-US" sz="2000" i="0" dirty="0">
                <a:solidFill>
                  <a:schemeClr val="tx1"/>
                </a:solidFill>
                <a:latin typeface="Trebuchet MS" pitchFamily="34" charset="0"/>
              </a:rPr>
              <a:t>tested on one side &amp; </a:t>
            </a:r>
            <a:r>
              <a:rPr lang="en-US" sz="2000" i="0" dirty="0" smtClean="0">
                <a:solidFill>
                  <a:schemeClr val="tx1"/>
                </a:solidFill>
                <a:latin typeface="Trebuchet MS" pitchFamily="34" charset="0"/>
              </a:rPr>
              <a:t>the test cases that would be used 	to test them </a:t>
            </a:r>
            <a:r>
              <a:rPr lang="en-US" sz="2000" i="0" dirty="0">
                <a:solidFill>
                  <a:schemeClr val="tx1"/>
                </a:solidFill>
                <a:latin typeface="Trebuchet MS" pitchFamily="34" charset="0"/>
              </a:rPr>
              <a:t>on </a:t>
            </a:r>
            <a:r>
              <a:rPr lang="en-US" sz="2000" i="0" dirty="0" smtClean="0">
                <a:solidFill>
                  <a:schemeClr val="tx1"/>
                </a:solidFill>
                <a:latin typeface="Trebuchet MS" pitchFamily="34" charset="0"/>
              </a:rPr>
              <a:t>the </a:t>
            </a:r>
            <a:r>
              <a:rPr lang="en-US" sz="2000" i="0" dirty="0">
                <a:solidFill>
                  <a:schemeClr val="tx1"/>
                </a:solidFill>
                <a:latin typeface="Trebuchet MS" pitchFamily="34" charset="0"/>
              </a:rPr>
              <a:t>other </a:t>
            </a:r>
            <a:r>
              <a:rPr lang="en-US" sz="2000" i="0" dirty="0" smtClean="0">
                <a:solidFill>
                  <a:schemeClr val="tx1"/>
                </a:solidFill>
                <a:latin typeface="Trebuchet MS" pitchFamily="34" charset="0"/>
              </a:rPr>
              <a:t>side</a:t>
            </a:r>
            <a:endParaRPr lang="en-US" sz="2000" i="0" dirty="0">
              <a:solidFill>
                <a:schemeClr val="tx1"/>
              </a:solidFill>
              <a:latin typeface="Trebuchet MS" pitchFamily="34" charset="0"/>
            </a:endParaRPr>
          </a:p>
          <a:p>
            <a:pPr eaLnBrk="1" hangingPunct="1">
              <a:spcBef>
                <a:spcPct val="50000"/>
              </a:spcBef>
              <a:buClr>
                <a:schemeClr val="bg2">
                  <a:lumMod val="75000"/>
                </a:schemeClr>
              </a:buClr>
              <a:buFont typeface="Wingdings" pitchFamily="2" charset="2"/>
              <a:buChar char="§"/>
            </a:pPr>
            <a:r>
              <a:rPr lang="en-US" sz="2000" i="0" dirty="0">
                <a:solidFill>
                  <a:schemeClr val="tx1"/>
                </a:solidFill>
                <a:latin typeface="Trebuchet MS" pitchFamily="34" charset="0"/>
              </a:rPr>
              <a:t>   </a:t>
            </a:r>
            <a:r>
              <a:rPr lang="en-US" sz="2000" i="0" dirty="0" smtClean="0">
                <a:solidFill>
                  <a:schemeClr val="tx1"/>
                </a:solidFill>
                <a:latin typeface="Trebuchet MS" pitchFamily="34" charset="0"/>
              </a:rPr>
              <a:t>Test Case Matrix shows if the planned tests cover all essential 	functionality of the product</a:t>
            </a:r>
            <a:endParaRPr lang="en-US" sz="2000" dirty="0">
              <a:latin typeface="Trebuchet MS" pitchFamily="34" charset="0"/>
            </a:endParaRPr>
          </a:p>
        </p:txBody>
      </p:sp>
      <p:graphicFrame>
        <p:nvGraphicFramePr>
          <p:cNvPr id="6" name="Table 5"/>
          <p:cNvGraphicFramePr>
            <a:graphicFrameLocks noGrp="1"/>
          </p:cNvGraphicFramePr>
          <p:nvPr/>
        </p:nvGraphicFramePr>
        <p:xfrm>
          <a:off x="967549" y="3051527"/>
          <a:ext cx="7559750" cy="2632976"/>
        </p:xfrm>
        <a:graphic>
          <a:graphicData uri="http://schemas.openxmlformats.org/drawingml/2006/table">
            <a:tbl>
              <a:tblPr firstRow="1" bandRow="1">
                <a:tableStyleId>{5C22544A-7EE6-4342-B048-85BDC9FD1C3A}</a:tableStyleId>
              </a:tblPr>
              <a:tblGrid>
                <a:gridCol w="4167977"/>
                <a:gridCol w="680483"/>
                <a:gridCol w="691117"/>
                <a:gridCol w="648586"/>
                <a:gridCol w="691116"/>
                <a:gridCol w="680471"/>
              </a:tblGrid>
              <a:tr h="1520456">
                <a:tc>
                  <a:txBody>
                    <a:bodyPr/>
                    <a:lstStyle/>
                    <a:p>
                      <a:pPr algn="ctr"/>
                      <a:r>
                        <a:rPr lang="en-US" dirty="0" smtClean="0"/>
                        <a:t>Function</a:t>
                      </a:r>
                      <a:r>
                        <a:rPr lang="en-US" baseline="0" dirty="0" smtClean="0"/>
                        <a:t> to be Tested</a:t>
                      </a:r>
                      <a:endParaRPr lang="en-US" dirty="0"/>
                    </a:p>
                  </a:txBody>
                  <a:tcPr anchor="ctr"/>
                </a:tc>
                <a:tc>
                  <a:txBody>
                    <a:bodyPr/>
                    <a:lstStyle/>
                    <a:p>
                      <a:pPr algn="ctr"/>
                      <a:r>
                        <a:rPr lang="en-US" sz="1600" dirty="0" smtClean="0"/>
                        <a:t>Test Scenario 1</a:t>
                      </a:r>
                      <a:endParaRPr lang="en-US" sz="1600" dirty="0"/>
                    </a:p>
                  </a:txBody>
                  <a:tcPr vert="vert270" anchor="ctr"/>
                </a:tc>
                <a:tc>
                  <a:txBody>
                    <a:bodyPr/>
                    <a:lstStyle/>
                    <a:p>
                      <a:pPr algn="ctr"/>
                      <a:r>
                        <a:rPr lang="en-US" sz="1600" dirty="0" smtClean="0"/>
                        <a:t>Test Scenario 2</a:t>
                      </a:r>
                      <a:endParaRPr lang="en-US" sz="1600" dirty="0"/>
                    </a:p>
                  </a:txBody>
                  <a:tcPr vert="vert270" anchor="ctr"/>
                </a:tc>
                <a:tc>
                  <a:txBody>
                    <a:bodyPr/>
                    <a:lstStyle/>
                    <a:p>
                      <a:pPr algn="ctr"/>
                      <a:r>
                        <a:rPr lang="en-US" sz="1600" dirty="0" smtClean="0"/>
                        <a:t>Test Scenario 3</a:t>
                      </a:r>
                      <a:endParaRPr lang="en-US" sz="1600" dirty="0"/>
                    </a:p>
                  </a:txBody>
                  <a:tcPr vert="vert270" anchor="ctr"/>
                </a:tc>
                <a:tc>
                  <a:txBody>
                    <a:bodyPr/>
                    <a:lstStyle/>
                    <a:p>
                      <a:pPr algn="ctr"/>
                      <a:r>
                        <a:rPr lang="en-US" sz="1600" dirty="0" smtClean="0"/>
                        <a:t>Test Scenario 4</a:t>
                      </a:r>
                      <a:endParaRPr lang="en-US" sz="1600" dirty="0"/>
                    </a:p>
                  </a:txBody>
                  <a:tcPr vert="vert270" anchor="ctr"/>
                </a:tc>
                <a:tc>
                  <a:txBody>
                    <a:bodyPr/>
                    <a:lstStyle/>
                    <a:p>
                      <a:pPr algn="ctr"/>
                      <a:r>
                        <a:rPr lang="en-US" sz="1600" dirty="0" smtClean="0"/>
                        <a:t>Test Scenario 5</a:t>
                      </a:r>
                      <a:endParaRPr lang="en-US" sz="1600" dirty="0"/>
                    </a:p>
                  </a:txBody>
                  <a:tcPr vert="vert270" anchor="ctr"/>
                </a:tc>
              </a:tr>
              <a:tr h="370840">
                <a:tc>
                  <a:txBody>
                    <a:bodyPr/>
                    <a:lstStyle/>
                    <a:p>
                      <a:r>
                        <a:rPr lang="en-US" dirty="0" smtClean="0"/>
                        <a:t>Log in</a:t>
                      </a:r>
                      <a:endParaRPr lang="en-US" dirty="0"/>
                    </a:p>
                  </a:txBody>
                  <a:tcPr/>
                </a:tc>
                <a:tc>
                  <a:txBody>
                    <a:bodyPr/>
                    <a:lstStyle/>
                    <a:p>
                      <a:pPr algn="ctr"/>
                      <a:r>
                        <a:rPr lang="en-US" dirty="0" smtClean="0"/>
                        <a:t>X</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r>
                        <a:rPr lang="en-US" dirty="0" smtClean="0"/>
                        <a:t>X</a:t>
                      </a:r>
                      <a:endParaRPr lang="en-US" dirty="0"/>
                    </a:p>
                  </a:txBody>
                  <a:tcPr anchor="ctr"/>
                </a:tc>
                <a:tc>
                  <a:txBody>
                    <a:bodyPr/>
                    <a:lstStyle/>
                    <a:p>
                      <a:pPr algn="ctr"/>
                      <a:endParaRPr lang="en-US" dirty="0"/>
                    </a:p>
                  </a:txBody>
                  <a:tcPr anchor="ctr"/>
                </a:tc>
              </a:tr>
              <a:tr h="370840">
                <a:tc>
                  <a:txBody>
                    <a:bodyPr/>
                    <a:lstStyle/>
                    <a:p>
                      <a:r>
                        <a:rPr lang="en-US" dirty="0" smtClean="0"/>
                        <a:t>Create</a:t>
                      </a:r>
                      <a:r>
                        <a:rPr lang="en-US" baseline="0" dirty="0" smtClean="0"/>
                        <a:t> a customer record</a:t>
                      </a:r>
                      <a:endParaRPr lang="en-US" dirty="0"/>
                    </a:p>
                  </a:txBody>
                  <a:tcPr/>
                </a:tc>
                <a:tc>
                  <a:txBody>
                    <a:bodyPr/>
                    <a:lstStyle/>
                    <a:p>
                      <a:pPr algn="ctr"/>
                      <a:r>
                        <a:rPr lang="en-US" dirty="0" smtClean="0"/>
                        <a:t>X</a:t>
                      </a:r>
                      <a:endParaRPr lang="en-US" dirty="0"/>
                    </a:p>
                  </a:txBody>
                  <a:tcPr anchor="ctr"/>
                </a:tc>
                <a:tc>
                  <a:txBody>
                    <a:bodyPr/>
                    <a:lstStyle/>
                    <a:p>
                      <a:pPr algn="ct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X</a:t>
                      </a:r>
                      <a:endParaRPr lang="en-US" dirty="0"/>
                    </a:p>
                  </a:txBody>
                  <a:tcPr anchor="ctr"/>
                </a:tc>
                <a:tc>
                  <a:txBody>
                    <a:bodyPr/>
                    <a:lstStyle/>
                    <a:p>
                      <a:pPr algn="ctr"/>
                      <a:endParaRPr lang="en-US" dirty="0"/>
                    </a:p>
                  </a:txBody>
                  <a:tcPr anchor="ctr"/>
                </a:tc>
              </a:tr>
              <a:tr h="370840">
                <a:tc>
                  <a:txBody>
                    <a:bodyPr/>
                    <a:lstStyle/>
                    <a:p>
                      <a:r>
                        <a:rPr lang="en-US" dirty="0" smtClean="0"/>
                        <a:t>Update stock item record</a:t>
                      </a:r>
                      <a:endParaRPr lang="en-US" dirty="0"/>
                    </a:p>
                  </a:txBody>
                  <a:tcPr/>
                </a:tc>
                <a:tc>
                  <a:txBody>
                    <a:bodyPr/>
                    <a:lstStyle/>
                    <a:p>
                      <a:pPr algn="ct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X</a:t>
                      </a:r>
                      <a:endParaRPr lang="en-US" dirty="0"/>
                    </a:p>
                  </a:txBody>
                  <a:tcPr anchor="ctr"/>
                </a:tc>
                <a:tc>
                  <a:txBody>
                    <a:bodyPr/>
                    <a:lstStyle/>
                    <a:p>
                      <a:pPr algn="ctr"/>
                      <a:endParaRPr lang="en-US" dirty="0"/>
                    </a:p>
                  </a:txBody>
                  <a:tcPr anchor="ct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6781800" y="6248400"/>
            <a:ext cx="1905000" cy="457200"/>
          </a:xfrm>
          <a:prstGeom prst="rect">
            <a:avLst/>
          </a:prstGeom>
        </p:spPr>
        <p:txBody>
          <a:bodyPr/>
          <a:lstStyle/>
          <a:p>
            <a:fld id="{BFC0FDAD-E77A-47F8-9439-EE4B2084289C}" type="slidenum">
              <a:rPr lang="en-US"/>
              <a:pPr/>
              <a:t>27</a:t>
            </a:fld>
            <a:endParaRPr lang="en-US"/>
          </a:p>
        </p:txBody>
      </p:sp>
      <p:sp>
        <p:nvSpPr>
          <p:cNvPr id="521218" name="Rectangle 2"/>
          <p:cNvSpPr>
            <a:spLocks noGrp="1" noChangeArrowheads="1"/>
          </p:cNvSpPr>
          <p:nvPr>
            <p:ph type="title" idx="4294967295"/>
          </p:nvPr>
        </p:nvSpPr>
        <p:spPr/>
        <p:txBody>
          <a:bodyPr/>
          <a:lstStyle/>
          <a:p>
            <a:r>
              <a:rPr lang="en-US" sz="2800" dirty="0"/>
              <a:t>Inspect the Test Plan</a:t>
            </a:r>
          </a:p>
        </p:txBody>
      </p:sp>
      <p:sp>
        <p:nvSpPr>
          <p:cNvPr id="521219" name="Text Box 3"/>
          <p:cNvSpPr txBox="1">
            <a:spLocks noChangeArrowheads="1"/>
          </p:cNvSpPr>
          <p:nvPr/>
        </p:nvSpPr>
        <p:spPr bwMode="auto">
          <a:xfrm>
            <a:off x="990600" y="914400"/>
            <a:ext cx="7848600" cy="3785652"/>
          </a:xfrm>
          <a:prstGeom prst="rect">
            <a:avLst/>
          </a:prstGeom>
          <a:noFill/>
          <a:ln w="9525">
            <a:noFill/>
            <a:miter lim="800000"/>
            <a:headEnd/>
            <a:tailEnd/>
          </a:ln>
          <a:effectLst/>
        </p:spPr>
        <p:txBody>
          <a:bodyPr>
            <a:spAutoFit/>
          </a:bodyPr>
          <a:lstStyle/>
          <a:p>
            <a:pPr eaLnBrk="1" hangingPunct="1">
              <a:spcBef>
                <a:spcPct val="50000"/>
              </a:spcBef>
            </a:pPr>
            <a:r>
              <a:rPr lang="en-US" sz="2400" i="0" dirty="0">
                <a:solidFill>
                  <a:schemeClr val="tx1"/>
                </a:solidFill>
                <a:latin typeface="Trebuchet MS" pitchFamily="34" charset="0"/>
              </a:rPr>
              <a:t>Inspection includes Formal &amp; Informal methods</a:t>
            </a:r>
          </a:p>
          <a:p>
            <a:pPr lvl="1" eaLnBrk="1" hangingPunct="1">
              <a:spcBef>
                <a:spcPct val="50000"/>
              </a:spcBef>
              <a:buClr>
                <a:schemeClr val="bg2">
                  <a:lumMod val="75000"/>
                </a:schemeClr>
              </a:buClr>
              <a:buFont typeface="Wingdings" pitchFamily="2" charset="2"/>
              <a:buChar char="§"/>
            </a:pPr>
            <a:r>
              <a:rPr lang="en-US" sz="2400" i="0" dirty="0">
                <a:solidFill>
                  <a:schemeClr val="tx1"/>
                </a:solidFill>
                <a:latin typeface="Trebuchet MS" pitchFamily="34" charset="0"/>
              </a:rPr>
              <a:t>     Self Inspection</a:t>
            </a:r>
          </a:p>
          <a:p>
            <a:pPr lvl="1" eaLnBrk="1" hangingPunct="1">
              <a:spcBef>
                <a:spcPct val="50000"/>
              </a:spcBef>
              <a:buClr>
                <a:schemeClr val="bg2">
                  <a:lumMod val="75000"/>
                </a:schemeClr>
              </a:buClr>
              <a:buFont typeface="Wingdings" pitchFamily="2" charset="2"/>
              <a:buChar char="§"/>
            </a:pPr>
            <a:r>
              <a:rPr lang="en-US" sz="2400" i="0" dirty="0">
                <a:solidFill>
                  <a:schemeClr val="tx1"/>
                </a:solidFill>
                <a:latin typeface="Trebuchet MS" pitchFamily="34" charset="0"/>
              </a:rPr>
              <a:t>     Peer Review</a:t>
            </a:r>
          </a:p>
          <a:p>
            <a:pPr lvl="1" eaLnBrk="1" hangingPunct="1">
              <a:spcBef>
                <a:spcPct val="50000"/>
              </a:spcBef>
              <a:buClr>
                <a:schemeClr val="bg2">
                  <a:lumMod val="75000"/>
                </a:schemeClr>
              </a:buClr>
              <a:buFont typeface="Wingdings" pitchFamily="2" charset="2"/>
              <a:buChar char="§"/>
            </a:pPr>
            <a:r>
              <a:rPr lang="en-US" sz="2400" i="0" dirty="0">
                <a:solidFill>
                  <a:schemeClr val="tx1"/>
                </a:solidFill>
                <a:latin typeface="Trebuchet MS" pitchFamily="34" charset="0"/>
              </a:rPr>
              <a:t>     Follow Guidelines</a:t>
            </a:r>
          </a:p>
          <a:p>
            <a:pPr lvl="1" eaLnBrk="1" hangingPunct="1">
              <a:spcBef>
                <a:spcPct val="50000"/>
              </a:spcBef>
              <a:buClr>
                <a:schemeClr val="bg2">
                  <a:lumMod val="75000"/>
                </a:schemeClr>
              </a:buClr>
              <a:buFont typeface="Wingdings" pitchFamily="2" charset="2"/>
              <a:buChar char="§"/>
            </a:pPr>
            <a:r>
              <a:rPr lang="en-US" sz="2400" i="0" dirty="0">
                <a:solidFill>
                  <a:schemeClr val="tx1"/>
                </a:solidFill>
                <a:latin typeface="Trebuchet MS" pitchFamily="34" charset="0"/>
              </a:rPr>
              <a:t>     Checklists</a:t>
            </a:r>
          </a:p>
          <a:p>
            <a:pPr lvl="1" eaLnBrk="1" hangingPunct="1">
              <a:spcBef>
                <a:spcPct val="50000"/>
              </a:spcBef>
              <a:buClr>
                <a:schemeClr val="bg2">
                  <a:lumMod val="75000"/>
                </a:schemeClr>
              </a:buClr>
              <a:buFont typeface="Wingdings" pitchFamily="2" charset="2"/>
              <a:buChar char="§"/>
            </a:pPr>
            <a:r>
              <a:rPr lang="en-US" sz="2400" i="0" dirty="0">
                <a:solidFill>
                  <a:schemeClr val="tx1"/>
                </a:solidFill>
                <a:latin typeface="Trebuchet MS" pitchFamily="34" charset="0"/>
              </a:rPr>
              <a:t>     SQARB (SQA Review Board)</a:t>
            </a:r>
          </a:p>
          <a:p>
            <a:pPr lvl="1" eaLnBrk="1" hangingPunct="1">
              <a:spcBef>
                <a:spcPct val="50000"/>
              </a:spcBef>
              <a:buClr>
                <a:schemeClr val="bg2">
                  <a:lumMod val="75000"/>
                </a:schemeClr>
              </a:buClr>
              <a:buFontTx/>
              <a:buChar char="•"/>
            </a:pPr>
            <a:endParaRPr lang="en-US" sz="2400" b="1" dirty="0">
              <a:latin typeface="Trebuchet MS"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6781800" y="6248400"/>
            <a:ext cx="1905000" cy="457200"/>
          </a:xfrm>
          <a:prstGeom prst="rect">
            <a:avLst/>
          </a:prstGeom>
        </p:spPr>
        <p:txBody>
          <a:bodyPr/>
          <a:lstStyle/>
          <a:p>
            <a:fld id="{762E23B0-726D-420F-B443-6238DE10DD4A}" type="slidenum">
              <a:rPr lang="en-US"/>
              <a:pPr/>
              <a:t>28</a:t>
            </a:fld>
            <a:endParaRPr lang="en-US"/>
          </a:p>
        </p:txBody>
      </p:sp>
      <p:sp>
        <p:nvSpPr>
          <p:cNvPr id="522242" name="Rectangle 2"/>
          <p:cNvSpPr>
            <a:spLocks noGrp="1" noChangeArrowheads="1"/>
          </p:cNvSpPr>
          <p:nvPr>
            <p:ph type="title" idx="4294967295"/>
          </p:nvPr>
        </p:nvSpPr>
        <p:spPr/>
        <p:txBody>
          <a:bodyPr/>
          <a:lstStyle/>
          <a:p>
            <a:r>
              <a:rPr lang="en-US" sz="2800" dirty="0" smtClean="0"/>
              <a:t>Tips for Creating a Test Plan</a:t>
            </a:r>
            <a:endParaRPr lang="en-US" sz="2800" dirty="0"/>
          </a:p>
        </p:txBody>
      </p:sp>
      <p:sp>
        <p:nvSpPr>
          <p:cNvPr id="522243" name="Text Box 3"/>
          <p:cNvSpPr txBox="1">
            <a:spLocks noChangeArrowheads="1"/>
          </p:cNvSpPr>
          <p:nvPr/>
        </p:nvSpPr>
        <p:spPr bwMode="auto">
          <a:xfrm>
            <a:off x="990600" y="1295400"/>
            <a:ext cx="7848600" cy="4708981"/>
          </a:xfrm>
          <a:prstGeom prst="rect">
            <a:avLst/>
          </a:prstGeom>
          <a:noFill/>
          <a:ln w="9525">
            <a:noFill/>
            <a:miter lim="800000"/>
            <a:headEnd/>
            <a:tailEnd/>
          </a:ln>
          <a:effectLst/>
        </p:spPr>
        <p:txBody>
          <a:bodyPr>
            <a:spAutoFit/>
          </a:bodyPr>
          <a:lstStyle/>
          <a:p>
            <a:pPr eaLnBrk="1" hangingPunct="1">
              <a:spcBef>
                <a:spcPct val="50000"/>
              </a:spcBef>
              <a:buClr>
                <a:schemeClr val="bg2">
                  <a:lumMod val="75000"/>
                </a:schemeClr>
              </a:buClr>
              <a:buFont typeface="Wingdings" pitchFamily="2" charset="2"/>
              <a:buChar char="§"/>
            </a:pPr>
            <a:r>
              <a:rPr lang="en-US" sz="2400" b="1" dirty="0">
                <a:solidFill>
                  <a:schemeClr val="tx1"/>
                </a:solidFill>
                <a:latin typeface="Trebuchet MS" pitchFamily="34" charset="0"/>
              </a:rPr>
              <a:t>    </a:t>
            </a:r>
            <a:r>
              <a:rPr lang="en-US" sz="2400" i="0" dirty="0">
                <a:solidFill>
                  <a:schemeClr val="tx1"/>
                </a:solidFill>
                <a:latin typeface="Trebuchet MS" pitchFamily="34" charset="0"/>
              </a:rPr>
              <a:t>Start </a:t>
            </a:r>
            <a:r>
              <a:rPr lang="en-US" sz="2400" i="0" dirty="0" smtClean="0">
                <a:solidFill>
                  <a:schemeClr val="tx1"/>
                </a:solidFill>
                <a:latin typeface="Trebuchet MS" pitchFamily="34" charset="0"/>
              </a:rPr>
              <a:t>early in the project</a:t>
            </a:r>
          </a:p>
          <a:p>
            <a:pPr eaLnBrk="1" hangingPunct="1">
              <a:spcBef>
                <a:spcPct val="50000"/>
              </a:spcBef>
              <a:buClr>
                <a:schemeClr val="bg2">
                  <a:lumMod val="75000"/>
                </a:schemeClr>
              </a:buClr>
              <a:buFont typeface="Wingdings" pitchFamily="2" charset="2"/>
              <a:buChar char="§"/>
            </a:pPr>
            <a:r>
              <a:rPr lang="en-US" sz="2400" i="0" dirty="0" smtClean="0">
                <a:solidFill>
                  <a:schemeClr val="tx1"/>
                </a:solidFill>
              </a:rPr>
              <a:t>    Prepare well</a:t>
            </a:r>
          </a:p>
          <a:p>
            <a:pPr eaLnBrk="1" hangingPunct="1">
              <a:spcBef>
                <a:spcPct val="50000"/>
              </a:spcBef>
              <a:buClr>
                <a:schemeClr val="bg2">
                  <a:lumMod val="75000"/>
                </a:schemeClr>
              </a:buClr>
              <a:buFont typeface="Wingdings" pitchFamily="2" charset="2"/>
              <a:buChar char="§"/>
            </a:pPr>
            <a:r>
              <a:rPr lang="en-US" sz="2400" i="0" dirty="0" smtClean="0">
                <a:solidFill>
                  <a:schemeClr val="tx1"/>
                </a:solidFill>
              </a:rPr>
              <a:t>    Keep the Test Plan concise and readable</a:t>
            </a:r>
            <a:endParaRPr lang="en-US" sz="2400" i="0" dirty="0">
              <a:solidFill>
                <a:schemeClr val="tx1"/>
              </a:solidFill>
              <a:latin typeface="Trebuchet MS" pitchFamily="34" charset="0"/>
            </a:endParaRPr>
          </a:p>
          <a:p>
            <a:pPr eaLnBrk="1" hangingPunct="1">
              <a:spcBef>
                <a:spcPct val="50000"/>
              </a:spcBef>
              <a:buClr>
                <a:schemeClr val="bg2">
                  <a:lumMod val="75000"/>
                </a:schemeClr>
              </a:buClr>
              <a:buFont typeface="Wingdings" pitchFamily="2" charset="2"/>
              <a:buChar char="§"/>
            </a:pPr>
            <a:r>
              <a:rPr lang="en-US" sz="2400" i="0" dirty="0">
                <a:solidFill>
                  <a:schemeClr val="tx1"/>
                </a:solidFill>
                <a:latin typeface="Trebuchet MS" pitchFamily="34" charset="0"/>
              </a:rPr>
              <a:t>    Keep </a:t>
            </a:r>
            <a:r>
              <a:rPr lang="en-US" sz="2400" i="0" dirty="0" smtClean="0">
                <a:solidFill>
                  <a:schemeClr val="tx1"/>
                </a:solidFill>
                <a:latin typeface="Trebuchet MS" pitchFamily="34" charset="0"/>
              </a:rPr>
              <a:t>it flexible – content may change as project                  	progresses</a:t>
            </a:r>
            <a:endParaRPr lang="en-US" sz="2400" i="0" dirty="0">
              <a:solidFill>
                <a:schemeClr val="tx1"/>
              </a:solidFill>
              <a:latin typeface="Trebuchet MS" pitchFamily="34" charset="0"/>
            </a:endParaRPr>
          </a:p>
          <a:p>
            <a:pPr eaLnBrk="1" hangingPunct="1">
              <a:spcBef>
                <a:spcPct val="50000"/>
              </a:spcBef>
              <a:buClr>
                <a:schemeClr val="bg2">
                  <a:lumMod val="75000"/>
                </a:schemeClr>
              </a:buClr>
              <a:buFont typeface="Wingdings" pitchFamily="2" charset="2"/>
              <a:buChar char="§"/>
            </a:pPr>
            <a:r>
              <a:rPr lang="en-US" sz="2400" i="0" dirty="0">
                <a:solidFill>
                  <a:schemeClr val="tx1"/>
                </a:solidFill>
                <a:latin typeface="Trebuchet MS" pitchFamily="34" charset="0"/>
              </a:rPr>
              <a:t>    Frequently </a:t>
            </a:r>
            <a:r>
              <a:rPr lang="en-US" sz="2400" i="0" dirty="0" smtClean="0">
                <a:solidFill>
                  <a:schemeClr val="tx1"/>
                </a:solidFill>
                <a:latin typeface="Trebuchet MS" pitchFamily="34" charset="0"/>
              </a:rPr>
              <a:t>review </a:t>
            </a:r>
            <a:r>
              <a:rPr lang="en-US" sz="2400" i="0" dirty="0">
                <a:solidFill>
                  <a:schemeClr val="tx1"/>
                </a:solidFill>
                <a:latin typeface="Trebuchet MS" pitchFamily="34" charset="0"/>
              </a:rPr>
              <a:t>the Test </a:t>
            </a:r>
            <a:r>
              <a:rPr lang="en-US" sz="2400" i="0" dirty="0" smtClean="0">
                <a:solidFill>
                  <a:schemeClr val="tx1"/>
                </a:solidFill>
                <a:latin typeface="Trebuchet MS" pitchFamily="34" charset="0"/>
              </a:rPr>
              <a:t>Plan</a:t>
            </a:r>
            <a:endParaRPr lang="en-US" sz="2400" i="0" dirty="0">
              <a:solidFill>
                <a:schemeClr val="tx1"/>
              </a:solidFill>
              <a:latin typeface="Trebuchet MS" pitchFamily="34" charset="0"/>
            </a:endParaRPr>
          </a:p>
          <a:p>
            <a:pPr eaLnBrk="1" hangingPunct="1">
              <a:spcBef>
                <a:spcPct val="50000"/>
              </a:spcBef>
              <a:buClr>
                <a:schemeClr val="bg2">
                  <a:lumMod val="75000"/>
                </a:schemeClr>
              </a:buClr>
              <a:buFont typeface="Wingdings" pitchFamily="2" charset="2"/>
              <a:buChar char="§"/>
            </a:pPr>
            <a:r>
              <a:rPr lang="en-US" sz="2400" i="0" dirty="0">
                <a:solidFill>
                  <a:schemeClr val="tx1"/>
                </a:solidFill>
                <a:latin typeface="Trebuchet MS" pitchFamily="34" charset="0"/>
              </a:rPr>
              <a:t>    Calculate the planning effort</a:t>
            </a:r>
          </a:p>
          <a:p>
            <a:pPr eaLnBrk="1" hangingPunct="1">
              <a:spcBef>
                <a:spcPct val="50000"/>
              </a:spcBef>
              <a:buClr>
                <a:schemeClr val="bg2">
                  <a:lumMod val="75000"/>
                </a:schemeClr>
              </a:buClr>
              <a:buFont typeface="Wingdings" pitchFamily="2" charset="2"/>
              <a:buChar char="§"/>
            </a:pPr>
            <a:r>
              <a:rPr lang="en-US" sz="2400" i="0" dirty="0">
                <a:solidFill>
                  <a:schemeClr val="tx1"/>
                </a:solidFill>
                <a:latin typeface="Trebuchet MS" pitchFamily="34" charset="0"/>
              </a:rPr>
              <a:t>    Spend the time to do a complete test plan</a:t>
            </a:r>
            <a:r>
              <a:rPr lang="en-US" sz="2400" i="0" dirty="0">
                <a:solidFill>
                  <a:schemeClr val="tx1"/>
                </a:solidFill>
                <a:latin typeface="Times New Roman" pitchFamily="18" charset="0"/>
              </a:rPr>
              <a:t> </a:t>
            </a:r>
          </a:p>
          <a:p>
            <a:pPr lvl="1" eaLnBrk="1" hangingPunct="1">
              <a:spcBef>
                <a:spcPct val="50000"/>
              </a:spcBef>
              <a:buFontTx/>
              <a:buChar char="•"/>
            </a:pPr>
            <a:endParaRPr lang="en-US" sz="2400" i="0" dirty="0">
              <a:latin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6781800" y="6248400"/>
            <a:ext cx="1905000" cy="457200"/>
          </a:xfrm>
          <a:prstGeom prst="rect">
            <a:avLst/>
          </a:prstGeom>
        </p:spPr>
        <p:txBody>
          <a:bodyPr/>
          <a:lstStyle/>
          <a:p>
            <a:fld id="{762E23B0-726D-420F-B443-6238DE10DD4A}" type="slidenum">
              <a:rPr lang="en-US"/>
              <a:pPr/>
              <a:t>29</a:t>
            </a:fld>
            <a:endParaRPr lang="en-US"/>
          </a:p>
        </p:txBody>
      </p:sp>
      <p:sp>
        <p:nvSpPr>
          <p:cNvPr id="522242" name="Rectangle 2"/>
          <p:cNvSpPr>
            <a:spLocks noGrp="1" noChangeArrowheads="1"/>
          </p:cNvSpPr>
          <p:nvPr>
            <p:ph type="title" idx="4294967295"/>
          </p:nvPr>
        </p:nvSpPr>
        <p:spPr/>
        <p:txBody>
          <a:bodyPr/>
          <a:lstStyle/>
          <a:p>
            <a:r>
              <a:rPr lang="en-US" sz="2800" dirty="0" smtClean="0"/>
              <a:t>Post Planning Activities</a:t>
            </a:r>
            <a:endParaRPr lang="en-US" sz="2800" dirty="0"/>
          </a:p>
        </p:txBody>
      </p:sp>
      <p:sp>
        <p:nvSpPr>
          <p:cNvPr id="5" name="Rectangle 3"/>
          <p:cNvSpPr>
            <a:spLocks noChangeArrowheads="1"/>
          </p:cNvSpPr>
          <p:nvPr/>
        </p:nvSpPr>
        <p:spPr bwMode="auto">
          <a:xfrm>
            <a:off x="1066800" y="1295400"/>
            <a:ext cx="7848600" cy="3416320"/>
          </a:xfrm>
          <a:prstGeom prst="rect">
            <a:avLst/>
          </a:prstGeom>
          <a:noFill/>
          <a:ln w="9525">
            <a:noFill/>
            <a:miter lim="800000"/>
            <a:headEnd/>
            <a:tailEnd/>
          </a:ln>
          <a:effectLst/>
        </p:spPr>
        <p:txBody>
          <a:bodyPr>
            <a:spAutoFit/>
          </a:bodyPr>
          <a:lstStyle/>
          <a:p>
            <a:pPr eaLnBrk="1" hangingPunct="1">
              <a:spcBef>
                <a:spcPct val="50000"/>
              </a:spcBef>
              <a:buClr>
                <a:schemeClr val="bg2"/>
              </a:buClr>
              <a:buFont typeface="Wingdings" pitchFamily="2" charset="2"/>
              <a:buChar char="§"/>
            </a:pPr>
            <a:r>
              <a:rPr lang="en-US" sz="2400" b="1" dirty="0">
                <a:solidFill>
                  <a:schemeClr val="tx1"/>
                </a:solidFill>
              </a:rPr>
              <a:t> </a:t>
            </a:r>
            <a:r>
              <a:rPr lang="en-US" sz="2400" b="1" i="0" dirty="0" smtClean="0">
                <a:solidFill>
                  <a:srgbClr val="FF0000"/>
                </a:solidFill>
                <a:latin typeface="Trebuchet MS" pitchFamily="34" charset="0"/>
              </a:rPr>
              <a:t>Change Management - </a:t>
            </a:r>
            <a:r>
              <a:rPr lang="en-US" sz="2400" i="0" dirty="0" smtClean="0">
                <a:solidFill>
                  <a:schemeClr val="tx1"/>
                </a:solidFill>
              </a:rPr>
              <a:t>Modify </a:t>
            </a:r>
            <a:r>
              <a:rPr lang="en-US" sz="2400" i="0" dirty="0" smtClean="0">
                <a:solidFill>
                  <a:schemeClr val="tx1"/>
                </a:solidFill>
              </a:rPr>
              <a:t>and </a:t>
            </a:r>
            <a:r>
              <a:rPr lang="en-US" sz="2400" i="0" dirty="0" smtClean="0">
                <a:solidFill>
                  <a:schemeClr val="tx1"/>
                </a:solidFill>
              </a:rPr>
              <a:t>control </a:t>
            </a:r>
            <a:r>
              <a:rPr lang="en-US" sz="2400" i="0" dirty="0" smtClean="0">
                <a:solidFill>
                  <a:schemeClr val="tx1"/>
                </a:solidFill>
              </a:rPr>
              <a:t>the plan in relationship to the actual progress and scope of the system </a:t>
            </a:r>
            <a:r>
              <a:rPr lang="en-US" sz="2400" i="0" dirty="0" smtClean="0">
                <a:solidFill>
                  <a:schemeClr val="tx1"/>
                </a:solidFill>
              </a:rPr>
              <a:t>development</a:t>
            </a:r>
          </a:p>
          <a:p>
            <a:pPr eaLnBrk="1" hangingPunct="1">
              <a:spcBef>
                <a:spcPct val="50000"/>
              </a:spcBef>
              <a:buClr>
                <a:schemeClr val="bg2"/>
              </a:buClr>
              <a:buFont typeface="Wingdings" pitchFamily="2" charset="2"/>
              <a:buChar char="§"/>
            </a:pPr>
            <a:r>
              <a:rPr lang="en-US" sz="2400" i="0" dirty="0" smtClean="0">
                <a:solidFill>
                  <a:schemeClr val="tx1"/>
                </a:solidFill>
              </a:rPr>
              <a:t> </a:t>
            </a:r>
            <a:r>
              <a:rPr lang="en-US" sz="2400" b="1" i="0" dirty="0" smtClean="0">
                <a:solidFill>
                  <a:srgbClr val="FF0000"/>
                </a:solidFill>
              </a:rPr>
              <a:t>Versioning </a:t>
            </a:r>
            <a:r>
              <a:rPr lang="en-US" sz="2400" i="0" dirty="0" smtClean="0">
                <a:solidFill>
                  <a:schemeClr val="tx1"/>
                </a:solidFill>
              </a:rPr>
              <a:t>- The </a:t>
            </a:r>
            <a:r>
              <a:rPr lang="en-US" sz="2400" i="0" dirty="0" smtClean="0">
                <a:solidFill>
                  <a:schemeClr val="tx1"/>
                </a:solidFill>
              </a:rPr>
              <a:t>ability to maintain control over the changes made to </a:t>
            </a:r>
            <a:r>
              <a:rPr lang="en-US" sz="2400" i="0" dirty="0" smtClean="0">
                <a:solidFill>
                  <a:schemeClr val="tx1"/>
                </a:solidFill>
              </a:rPr>
              <a:t>the test plan is </a:t>
            </a:r>
            <a:r>
              <a:rPr lang="en-US" sz="2400" i="0" dirty="0" smtClean="0">
                <a:solidFill>
                  <a:schemeClr val="tx1"/>
                </a:solidFill>
              </a:rPr>
              <a:t>critical to the success of a </a:t>
            </a:r>
            <a:r>
              <a:rPr lang="en-US" sz="2400" i="0" dirty="0" smtClean="0">
                <a:solidFill>
                  <a:schemeClr val="tx1"/>
                </a:solidFill>
              </a:rPr>
              <a:t>project (we use the configuration management systems such as Chorus™ or Keystone™ for this purpose)</a:t>
            </a:r>
            <a:endParaRPr lang="en-US" sz="2400" i="0" dirty="0" smtClean="0">
              <a:solidFill>
                <a:schemeClr val="tx1"/>
              </a:solidFill>
            </a:endParaRPr>
          </a:p>
          <a:p>
            <a:pPr lvl="1">
              <a:spcBef>
                <a:spcPct val="50000"/>
              </a:spcBef>
              <a:buClr>
                <a:schemeClr val="bg2"/>
              </a:buClr>
              <a:buFont typeface="Wingdings" pitchFamily="2" charset="2"/>
              <a:buChar char="§"/>
            </a:pPr>
            <a:endParaRPr lang="en-US" sz="2400" b="1" i="0" dirty="0">
              <a:solidFill>
                <a:schemeClr val="tx1"/>
              </a:solidFill>
              <a:latin typeface="Trebuchet MS"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248400"/>
            <a:ext cx="1905000" cy="457200"/>
          </a:xfrm>
          <a:prstGeom prst="rect">
            <a:avLst/>
          </a:prstGeom>
        </p:spPr>
        <p:txBody>
          <a:bodyPr/>
          <a:lstStyle/>
          <a:p>
            <a:fld id="{0DA2F9BF-94B4-4946-B068-51F177C1695A}" type="slidenum">
              <a:rPr lang="en-US"/>
              <a:pPr/>
              <a:t>3</a:t>
            </a:fld>
            <a:endParaRPr lang="en-US"/>
          </a:p>
        </p:txBody>
      </p:sp>
      <p:sp>
        <p:nvSpPr>
          <p:cNvPr id="484354" name="Rectangle 2"/>
          <p:cNvSpPr>
            <a:spLocks noGrp="1" noChangeArrowheads="1"/>
          </p:cNvSpPr>
          <p:nvPr>
            <p:ph type="title"/>
          </p:nvPr>
        </p:nvSpPr>
        <p:spPr/>
        <p:txBody>
          <a:bodyPr/>
          <a:lstStyle/>
          <a:p>
            <a:r>
              <a:rPr lang="en-US" sz="2800" dirty="0"/>
              <a:t>IEEE 829 Standard</a:t>
            </a:r>
          </a:p>
        </p:txBody>
      </p:sp>
      <p:sp>
        <p:nvSpPr>
          <p:cNvPr id="484355" name="Text Box 3"/>
          <p:cNvSpPr txBox="1">
            <a:spLocks noChangeArrowheads="1"/>
          </p:cNvSpPr>
          <p:nvPr/>
        </p:nvSpPr>
        <p:spPr bwMode="auto">
          <a:xfrm>
            <a:off x="1066800" y="1447800"/>
            <a:ext cx="7315200" cy="4478149"/>
          </a:xfrm>
          <a:prstGeom prst="rect">
            <a:avLst/>
          </a:prstGeom>
          <a:noFill/>
          <a:ln w="9525">
            <a:noFill/>
            <a:miter lim="800000"/>
            <a:headEnd/>
            <a:tailEnd/>
          </a:ln>
          <a:effectLst/>
        </p:spPr>
        <p:txBody>
          <a:bodyPr>
            <a:spAutoFit/>
          </a:bodyPr>
          <a:lstStyle/>
          <a:p>
            <a:pPr eaLnBrk="1" hangingPunct="1">
              <a:spcBef>
                <a:spcPct val="50000"/>
              </a:spcBef>
            </a:pPr>
            <a:r>
              <a:rPr lang="en-US" sz="2400" b="1" i="0" dirty="0">
                <a:solidFill>
                  <a:schemeClr val="tx1"/>
                </a:solidFill>
                <a:latin typeface="Trebuchet MS" pitchFamily="34" charset="0"/>
              </a:rPr>
              <a:t>The IEEE 829 standard says a test plan shall include;</a:t>
            </a:r>
            <a:r>
              <a:rPr lang="en-US" sz="2400" i="0" dirty="0">
                <a:solidFill>
                  <a:schemeClr val="tx1"/>
                </a:solidFill>
                <a:latin typeface="Trebuchet MS" pitchFamily="34" charset="0"/>
              </a:rPr>
              <a:t> </a:t>
            </a:r>
          </a:p>
          <a:p>
            <a:pPr eaLnBrk="1" hangingPunct="1">
              <a:spcBef>
                <a:spcPct val="50000"/>
              </a:spcBef>
            </a:pPr>
            <a:endParaRPr lang="en-US" sz="2400" dirty="0">
              <a:solidFill>
                <a:schemeClr val="tx1"/>
              </a:solidFill>
              <a:latin typeface="Trebuchet MS" pitchFamily="34" charset="0"/>
            </a:endParaRPr>
          </a:p>
          <a:p>
            <a:pPr lvl="1" eaLnBrk="1" hangingPunct="1">
              <a:spcBef>
                <a:spcPct val="50000"/>
              </a:spcBef>
              <a:buClr>
                <a:schemeClr val="bg2">
                  <a:lumMod val="75000"/>
                </a:schemeClr>
              </a:buClr>
              <a:buFont typeface="Wingdings" pitchFamily="2" charset="2"/>
              <a:buChar char="§"/>
            </a:pPr>
            <a:r>
              <a:rPr lang="en-US" sz="2400" dirty="0">
                <a:solidFill>
                  <a:schemeClr val="tx1"/>
                </a:solidFill>
                <a:latin typeface="Trebuchet MS" pitchFamily="34" charset="0"/>
              </a:rPr>
              <a:t> </a:t>
            </a:r>
            <a:r>
              <a:rPr lang="en-US" sz="2200" dirty="0">
                <a:solidFill>
                  <a:schemeClr val="tx1"/>
                </a:solidFill>
                <a:latin typeface="Trebuchet MS" pitchFamily="34" charset="0"/>
              </a:rPr>
              <a:t>A list of features or combinations of features to </a:t>
            </a:r>
            <a:r>
              <a:rPr lang="en-US" sz="2200" dirty="0" smtClean="0">
                <a:solidFill>
                  <a:schemeClr val="tx1"/>
                </a:solidFill>
                <a:latin typeface="Trebuchet MS" pitchFamily="34" charset="0"/>
              </a:rPr>
              <a:t>	be </a:t>
            </a:r>
            <a:r>
              <a:rPr lang="en-US" sz="2200" dirty="0">
                <a:solidFill>
                  <a:schemeClr val="tx1"/>
                </a:solidFill>
                <a:latin typeface="Trebuchet MS" pitchFamily="34" charset="0"/>
              </a:rPr>
              <a:t>tested.</a:t>
            </a:r>
          </a:p>
          <a:p>
            <a:pPr lvl="1" eaLnBrk="1" hangingPunct="1">
              <a:spcBef>
                <a:spcPct val="50000"/>
              </a:spcBef>
              <a:buClr>
                <a:schemeClr val="bg2">
                  <a:lumMod val="75000"/>
                </a:schemeClr>
              </a:buClr>
              <a:buFont typeface="Wingdings" pitchFamily="2" charset="2"/>
              <a:buChar char="§"/>
            </a:pPr>
            <a:r>
              <a:rPr lang="en-US" sz="2200" dirty="0">
                <a:solidFill>
                  <a:schemeClr val="tx1"/>
                </a:solidFill>
                <a:latin typeface="Trebuchet MS" pitchFamily="34" charset="0"/>
              </a:rPr>
              <a:t> A general Statement of approach for each feature </a:t>
            </a:r>
            <a:r>
              <a:rPr lang="en-US" sz="2200" dirty="0" smtClean="0">
                <a:solidFill>
                  <a:schemeClr val="tx1"/>
                </a:solidFill>
                <a:latin typeface="Trebuchet MS" pitchFamily="34" charset="0"/>
              </a:rPr>
              <a:t>	or </a:t>
            </a:r>
            <a:r>
              <a:rPr lang="en-US" sz="2200" dirty="0">
                <a:solidFill>
                  <a:schemeClr val="tx1"/>
                </a:solidFill>
                <a:latin typeface="Trebuchet MS" pitchFamily="34" charset="0"/>
              </a:rPr>
              <a:t>combination of features.</a:t>
            </a:r>
          </a:p>
          <a:p>
            <a:pPr lvl="1" eaLnBrk="1" hangingPunct="1">
              <a:spcBef>
                <a:spcPct val="50000"/>
              </a:spcBef>
              <a:buClr>
                <a:schemeClr val="bg2">
                  <a:lumMod val="75000"/>
                </a:schemeClr>
              </a:buClr>
              <a:buFont typeface="Wingdings" pitchFamily="2" charset="2"/>
              <a:buChar char="§"/>
            </a:pPr>
            <a:r>
              <a:rPr lang="en-US" sz="2200" dirty="0">
                <a:solidFill>
                  <a:schemeClr val="tx1"/>
                </a:solidFill>
                <a:latin typeface="Trebuchet MS" pitchFamily="34" charset="0"/>
              </a:rPr>
              <a:t> Identification of the test design associated with </a:t>
            </a:r>
            <a:r>
              <a:rPr lang="en-US" sz="2200" dirty="0" smtClean="0">
                <a:solidFill>
                  <a:schemeClr val="tx1"/>
                </a:solidFill>
                <a:latin typeface="Trebuchet MS" pitchFamily="34" charset="0"/>
              </a:rPr>
              <a:t>	each </a:t>
            </a:r>
            <a:r>
              <a:rPr lang="en-US" sz="2200" dirty="0">
                <a:solidFill>
                  <a:schemeClr val="tx1"/>
                </a:solidFill>
                <a:latin typeface="Trebuchet MS" pitchFamily="34" charset="0"/>
              </a:rPr>
              <a:t>of those features and combinations.</a:t>
            </a:r>
          </a:p>
          <a:p>
            <a:pPr lvl="1" eaLnBrk="1" hangingPunct="1">
              <a:spcBef>
                <a:spcPct val="50000"/>
              </a:spcBef>
              <a:buClr>
                <a:schemeClr val="accent2"/>
              </a:buClr>
              <a:buFont typeface="Wingdings" pitchFamily="2" charset="2"/>
              <a:buChar char="ü"/>
            </a:pPr>
            <a:endParaRPr lang="en-US" sz="2200" dirty="0">
              <a:latin typeface="Trebuchet MS"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6781800" y="6248400"/>
            <a:ext cx="1905000" cy="457200"/>
          </a:xfrm>
          <a:prstGeom prst="rect">
            <a:avLst/>
          </a:prstGeom>
        </p:spPr>
        <p:txBody>
          <a:bodyPr/>
          <a:lstStyle/>
          <a:p>
            <a:fld id="{6BBBD2C3-A206-45BF-9202-07121FAAD1E5}" type="slidenum">
              <a:rPr lang="en-US"/>
              <a:pPr/>
              <a:t>30</a:t>
            </a:fld>
            <a:endParaRPr lang="en-US"/>
          </a:p>
        </p:txBody>
      </p:sp>
      <p:sp>
        <p:nvSpPr>
          <p:cNvPr id="523266" name="Rectangle 2"/>
          <p:cNvSpPr>
            <a:spLocks noGrp="1" noChangeArrowheads="1"/>
          </p:cNvSpPr>
          <p:nvPr>
            <p:ph type="title" idx="4294967295"/>
          </p:nvPr>
        </p:nvSpPr>
        <p:spPr/>
        <p:txBody>
          <a:bodyPr/>
          <a:lstStyle/>
          <a:p>
            <a:r>
              <a:rPr lang="en-US" sz="2800" dirty="0"/>
              <a:t>Checklist</a:t>
            </a:r>
          </a:p>
        </p:txBody>
      </p:sp>
      <p:graphicFrame>
        <p:nvGraphicFramePr>
          <p:cNvPr id="523267" name="Object 3"/>
          <p:cNvGraphicFramePr>
            <a:graphicFrameLocks noChangeAspect="1"/>
          </p:cNvGraphicFramePr>
          <p:nvPr/>
        </p:nvGraphicFramePr>
        <p:xfrm>
          <a:off x="758825" y="762000"/>
          <a:ext cx="8385175" cy="5562600"/>
        </p:xfrm>
        <a:graphic>
          <a:graphicData uri="http://schemas.openxmlformats.org/presentationml/2006/ole">
            <p:oleObj spid="_x0000_s2050" name="Bitmap Image" r:id="rId3" imgW="7628571" imgH="4600000" progId="PBrush">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3200" dirty="0" smtClean="0"/>
              <a:t>Questions</a:t>
            </a:r>
          </a:p>
        </p:txBody>
      </p:sp>
      <p:pic>
        <p:nvPicPr>
          <p:cNvPr id="5" name="Picture 3" descr="bd00028_"/>
          <p:cNvPicPr>
            <a:picLocks noChangeAspect="1" noChangeArrowheads="1"/>
          </p:cNvPicPr>
          <p:nvPr/>
        </p:nvPicPr>
        <p:blipFill>
          <a:blip r:embed="rId3" cstate="print"/>
          <a:srcRect/>
          <a:stretch>
            <a:fillRect/>
          </a:stretch>
        </p:blipFill>
        <p:spPr bwMode="auto">
          <a:xfrm>
            <a:off x="2661690" y="2065965"/>
            <a:ext cx="3124200" cy="3060700"/>
          </a:xfrm>
          <a:prstGeom prst="rect">
            <a:avLst/>
          </a:prstGeom>
          <a:noFill/>
          <a:ln w="9525">
            <a:noFill/>
            <a:miter lim="800000"/>
            <a:headEnd/>
            <a:tailEnd/>
          </a:ln>
        </p:spPr>
      </p:pic>
    </p:spTree>
    <p:extLst>
      <p:ext uri="{BB962C8B-B14F-4D97-AF65-F5344CB8AC3E}">
        <p14:creationId xmlns:p14="http://schemas.microsoft.com/office/powerpoint/2010/main" xmlns="" val="3761188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Text Box 6"/>
          <p:cNvSpPr txBox="1">
            <a:spLocks noChangeArrowheads="1"/>
          </p:cNvSpPr>
          <p:nvPr/>
        </p:nvSpPr>
        <p:spPr bwMode="auto">
          <a:xfrm>
            <a:off x="428626" y="6119813"/>
            <a:ext cx="8277224" cy="246221"/>
          </a:xfrm>
          <a:prstGeom prst="rect">
            <a:avLst/>
          </a:prstGeom>
          <a:noFill/>
          <a:ln w="9525">
            <a:noFill/>
            <a:miter lim="800000"/>
            <a:headEnd/>
            <a:tailEnd/>
          </a:ln>
        </p:spPr>
        <p:txBody>
          <a:bodyPr wrap="square" lIns="0" tIns="0" rIns="0" bIns="0">
            <a:spAutoFit/>
          </a:bodyPr>
          <a:lstStyle/>
          <a:p>
            <a:r>
              <a:rPr lang="en-US" sz="800" b="1" i="0" dirty="0">
                <a:solidFill>
                  <a:srgbClr val="3C5669"/>
                </a:solidFill>
                <a:latin typeface="Calibri" pitchFamily="34" charset="0"/>
                <a:ea typeface="ＭＳ Ｐゴシック"/>
              </a:rPr>
              <a:t>© </a:t>
            </a:r>
            <a:r>
              <a:rPr lang="en-US" sz="800" b="1" i="0" dirty="0" smtClean="0">
                <a:solidFill>
                  <a:srgbClr val="3C5669"/>
                </a:solidFill>
                <a:latin typeface="Calibri" pitchFamily="34" charset="0"/>
                <a:ea typeface="ＭＳ Ｐゴシック"/>
              </a:rPr>
              <a:t>2010 </a:t>
            </a:r>
            <a:r>
              <a:rPr lang="en-US" sz="800" b="1" i="0" dirty="0">
                <a:solidFill>
                  <a:srgbClr val="3C5669"/>
                </a:solidFill>
                <a:latin typeface="Calibri" pitchFamily="34" charset="0"/>
                <a:ea typeface="ＭＳ Ｐゴシック"/>
              </a:rPr>
              <a:t>All rights reserved. Virtusa and all other related logos are either registered trademarks or trademarks of Virtusa Corporation in the United States, the European Union, and/or India. All other company and service names are the property of their respective holders and may be registered trademarks or trademarks in the United States and/or other countries.</a:t>
            </a:r>
          </a:p>
        </p:txBody>
      </p:sp>
      <p:pic>
        <p:nvPicPr>
          <p:cNvPr id="16" name="Picture 15" descr="logo.jpg"/>
          <p:cNvPicPr>
            <a:picLocks noChangeAspect="1"/>
          </p:cNvPicPr>
          <p:nvPr/>
        </p:nvPicPr>
        <p:blipFill>
          <a:blip r:embed="rId3" cstate="email"/>
          <a:stretch>
            <a:fillRect/>
          </a:stretch>
        </p:blipFill>
        <p:spPr>
          <a:xfrm>
            <a:off x="3307653" y="3078671"/>
            <a:ext cx="2528694" cy="700659"/>
          </a:xfrm>
          <a:prstGeom prst="rect">
            <a:avLst/>
          </a:prstGeom>
        </p:spPr>
      </p:pic>
      <p:sp>
        <p:nvSpPr>
          <p:cNvPr id="4" name="TextBox 3"/>
          <p:cNvSpPr txBox="1"/>
          <p:nvPr/>
        </p:nvSpPr>
        <p:spPr>
          <a:xfrm>
            <a:off x="1085851" y="5734050"/>
            <a:ext cx="6962775" cy="246221"/>
          </a:xfrm>
          <a:prstGeom prst="rect">
            <a:avLst/>
          </a:prstGeom>
          <a:noFill/>
        </p:spPr>
        <p:txBody>
          <a:bodyPr wrap="square" rtlCol="0">
            <a:spAutoFit/>
          </a:bodyPr>
          <a:lstStyle/>
          <a:p>
            <a:r>
              <a:rPr lang="en-US" sz="1000" b="1" i="0" dirty="0" smtClean="0">
                <a:solidFill>
                  <a:srgbClr val="3C5669"/>
                </a:solidFill>
                <a:latin typeface="Calibri" pitchFamily="34" charset="0"/>
                <a:ea typeface="ＭＳ Ｐゴシック"/>
              </a:rPr>
              <a:t>US</a:t>
            </a:r>
            <a:r>
              <a:rPr lang="en-US" sz="1000" i="0" dirty="0" smtClean="0">
                <a:solidFill>
                  <a:srgbClr val="3C5669"/>
                </a:solidFill>
                <a:latin typeface="Calibri" pitchFamily="34" charset="0"/>
                <a:ea typeface="ＭＳ Ｐゴシック"/>
              </a:rPr>
              <a:t> - Boston, New York       </a:t>
            </a:r>
            <a:r>
              <a:rPr lang="en-US" sz="1000" b="1" i="0" dirty="0" smtClean="0">
                <a:solidFill>
                  <a:srgbClr val="3C5669"/>
                </a:solidFill>
                <a:latin typeface="Calibri" pitchFamily="34" charset="0"/>
                <a:ea typeface="ＭＳ Ｐゴシック"/>
              </a:rPr>
              <a:t>UK</a:t>
            </a:r>
            <a:r>
              <a:rPr lang="en-US" sz="1000" i="0" dirty="0" smtClean="0">
                <a:solidFill>
                  <a:srgbClr val="3C5669"/>
                </a:solidFill>
                <a:latin typeface="Calibri" pitchFamily="34" charset="0"/>
                <a:ea typeface="ＭＳ Ｐゴシック"/>
              </a:rPr>
              <a:t> - Windsor, London       </a:t>
            </a:r>
            <a:r>
              <a:rPr lang="en-US" sz="1000" b="1" i="0" dirty="0" smtClean="0">
                <a:solidFill>
                  <a:srgbClr val="3C5669"/>
                </a:solidFill>
                <a:latin typeface="Calibri" pitchFamily="34" charset="0"/>
                <a:ea typeface="ＭＳ Ｐゴシック"/>
              </a:rPr>
              <a:t>India </a:t>
            </a:r>
            <a:r>
              <a:rPr lang="en-US" sz="1000" i="0" dirty="0" smtClean="0">
                <a:solidFill>
                  <a:srgbClr val="3C5669"/>
                </a:solidFill>
                <a:latin typeface="Calibri" pitchFamily="34" charset="0"/>
                <a:ea typeface="ＭＳ Ｐゴシック"/>
              </a:rPr>
              <a:t>– Hyderabad, Chennai       </a:t>
            </a:r>
            <a:r>
              <a:rPr lang="en-US" sz="1000" b="1" i="0" dirty="0" smtClean="0">
                <a:solidFill>
                  <a:srgbClr val="3C5669"/>
                </a:solidFill>
                <a:latin typeface="Calibri" pitchFamily="34" charset="0"/>
                <a:ea typeface="ＭＳ Ｐゴシック"/>
              </a:rPr>
              <a:t>Sri Lanka </a:t>
            </a:r>
            <a:r>
              <a:rPr lang="en-US" sz="1000" i="0" dirty="0" smtClean="0">
                <a:solidFill>
                  <a:srgbClr val="3C5669"/>
                </a:solidFill>
                <a:latin typeface="Calibri" pitchFamily="34" charset="0"/>
                <a:ea typeface="ＭＳ Ｐゴシック"/>
              </a:rPr>
              <a:t>- Colombo</a:t>
            </a:r>
            <a:endParaRPr lang="en-US" sz="1000" i="0" dirty="0">
              <a:solidFill>
                <a:srgbClr val="3C5669"/>
              </a:solidFill>
              <a:latin typeface="Calibri" pitchFamily="34" charset="0"/>
              <a:ea typeface="ＭＳ Ｐゴシック"/>
            </a:endParaRPr>
          </a:p>
        </p:txBody>
      </p:sp>
      <p:sp>
        <p:nvSpPr>
          <p:cNvPr id="5" name="TextBox 4"/>
          <p:cNvSpPr txBox="1"/>
          <p:nvPr/>
        </p:nvSpPr>
        <p:spPr>
          <a:xfrm>
            <a:off x="1038226" y="5372100"/>
            <a:ext cx="6962775" cy="276999"/>
          </a:xfrm>
          <a:prstGeom prst="rect">
            <a:avLst/>
          </a:prstGeom>
          <a:noFill/>
        </p:spPr>
        <p:txBody>
          <a:bodyPr wrap="square" rtlCol="0">
            <a:spAutoFit/>
          </a:bodyPr>
          <a:lstStyle/>
          <a:p>
            <a:r>
              <a:rPr lang="en-US" sz="1200" b="1" i="0" dirty="0" smtClean="0">
                <a:solidFill>
                  <a:srgbClr val="3C5669"/>
                </a:solidFill>
                <a:latin typeface="Calibri" pitchFamily="34" charset="0"/>
                <a:ea typeface="ＭＳ Ｐゴシック"/>
              </a:rPr>
              <a:t>www.virtusa.com</a:t>
            </a:r>
            <a:endParaRPr lang="en-US" sz="1200" i="0" dirty="0">
              <a:solidFill>
                <a:srgbClr val="3C5669"/>
              </a:solidFill>
              <a:latin typeface="Calibri" pitchFamily="34" charset="0"/>
              <a:ea typeface="ＭＳ Ｐゴシック"/>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B3E1D88-E23B-4B2E-9DA3-CEBB5340D908}" type="slidenum">
              <a:rPr lang="en-US"/>
              <a:pPr/>
              <a:t>4</a:t>
            </a:fld>
            <a:endParaRPr lang="en-US"/>
          </a:p>
        </p:txBody>
      </p:sp>
      <p:sp>
        <p:nvSpPr>
          <p:cNvPr id="486404" name="Text Box 4"/>
          <p:cNvSpPr txBox="1">
            <a:spLocks noChangeArrowheads="1"/>
          </p:cNvSpPr>
          <p:nvPr/>
        </p:nvSpPr>
        <p:spPr bwMode="auto">
          <a:xfrm>
            <a:off x="990600" y="1143000"/>
            <a:ext cx="7924800" cy="3323987"/>
          </a:xfrm>
          <a:prstGeom prst="rect">
            <a:avLst/>
          </a:prstGeom>
          <a:noFill/>
          <a:ln w="9525">
            <a:noFill/>
            <a:miter lim="800000"/>
            <a:headEnd/>
            <a:tailEnd/>
          </a:ln>
          <a:effectLst/>
        </p:spPr>
        <p:txBody>
          <a:bodyPr>
            <a:spAutoFit/>
          </a:bodyPr>
          <a:lstStyle/>
          <a:p>
            <a:pPr eaLnBrk="1" hangingPunct="1">
              <a:spcBef>
                <a:spcPct val="50000"/>
              </a:spcBef>
            </a:pPr>
            <a:r>
              <a:rPr lang="en-US" sz="2400" b="1" i="0" dirty="0">
                <a:solidFill>
                  <a:schemeClr val="tx1"/>
                </a:solidFill>
                <a:latin typeface="Trebuchet MS" pitchFamily="34" charset="0"/>
              </a:rPr>
              <a:t>Test Plan enables you to decide in advance</a:t>
            </a:r>
            <a:r>
              <a:rPr lang="en-US" sz="2400" i="0" dirty="0">
                <a:solidFill>
                  <a:schemeClr val="tx1"/>
                </a:solidFill>
                <a:latin typeface="Trebuchet MS" pitchFamily="34" charset="0"/>
              </a:rPr>
              <a:t> </a:t>
            </a:r>
          </a:p>
          <a:p>
            <a:pPr eaLnBrk="1" hangingPunct="1">
              <a:spcBef>
                <a:spcPct val="50000"/>
              </a:spcBef>
            </a:pPr>
            <a:endParaRPr lang="en-US" sz="2400" dirty="0">
              <a:solidFill>
                <a:schemeClr val="tx1"/>
              </a:solidFill>
              <a:latin typeface="Trebuchet MS" pitchFamily="34" charset="0"/>
            </a:endParaRPr>
          </a:p>
          <a:p>
            <a:pPr eaLnBrk="1" hangingPunct="1">
              <a:spcBef>
                <a:spcPct val="50000"/>
              </a:spcBef>
              <a:buClr>
                <a:schemeClr val="bg2">
                  <a:lumMod val="75000"/>
                </a:schemeClr>
              </a:buClr>
              <a:buFont typeface="Wingdings" pitchFamily="2" charset="2"/>
              <a:buChar char="§"/>
            </a:pPr>
            <a:r>
              <a:rPr lang="en-US" sz="2000" dirty="0">
                <a:solidFill>
                  <a:schemeClr val="tx1"/>
                </a:solidFill>
                <a:latin typeface="Trebuchet MS" pitchFamily="34" charset="0"/>
              </a:rPr>
              <a:t>    How a project’s </a:t>
            </a:r>
            <a:r>
              <a:rPr lang="en-US" sz="2000" dirty="0">
                <a:solidFill>
                  <a:srgbClr val="FF0000"/>
                </a:solidFill>
                <a:latin typeface="Trebuchet MS" pitchFamily="34" charset="0"/>
              </a:rPr>
              <a:t>objectives</a:t>
            </a:r>
            <a:r>
              <a:rPr lang="en-US" sz="2000" dirty="0">
                <a:solidFill>
                  <a:schemeClr val="tx1"/>
                </a:solidFill>
                <a:latin typeface="Trebuchet MS" pitchFamily="34" charset="0"/>
              </a:rPr>
              <a:t> will be met,</a:t>
            </a:r>
          </a:p>
          <a:p>
            <a:pPr eaLnBrk="1" hangingPunct="1">
              <a:spcBef>
                <a:spcPct val="50000"/>
              </a:spcBef>
              <a:buClr>
                <a:schemeClr val="bg2">
                  <a:lumMod val="75000"/>
                </a:schemeClr>
              </a:buClr>
              <a:buFont typeface="Wingdings" pitchFamily="2" charset="2"/>
              <a:buChar char="§"/>
            </a:pPr>
            <a:r>
              <a:rPr lang="en-US" sz="2000" dirty="0">
                <a:solidFill>
                  <a:schemeClr val="tx1"/>
                </a:solidFill>
                <a:latin typeface="Trebuchet MS" pitchFamily="34" charset="0"/>
              </a:rPr>
              <a:t>    With the </a:t>
            </a:r>
            <a:r>
              <a:rPr lang="en-US" sz="2000" dirty="0">
                <a:solidFill>
                  <a:srgbClr val="FF0000"/>
                </a:solidFill>
                <a:latin typeface="Trebuchet MS" pitchFamily="34" charset="0"/>
              </a:rPr>
              <a:t>resources</a:t>
            </a:r>
            <a:r>
              <a:rPr lang="en-US" sz="2000" dirty="0">
                <a:solidFill>
                  <a:schemeClr val="tx1"/>
                </a:solidFill>
                <a:latin typeface="Trebuchet MS" pitchFamily="34" charset="0"/>
              </a:rPr>
              <a:t> available,</a:t>
            </a:r>
          </a:p>
          <a:p>
            <a:pPr eaLnBrk="1" hangingPunct="1">
              <a:spcBef>
                <a:spcPct val="50000"/>
              </a:spcBef>
              <a:buClr>
                <a:schemeClr val="bg2">
                  <a:lumMod val="75000"/>
                </a:schemeClr>
              </a:buClr>
              <a:buFont typeface="Wingdings" pitchFamily="2" charset="2"/>
              <a:buChar char="§"/>
            </a:pPr>
            <a:r>
              <a:rPr lang="en-US" sz="2000" dirty="0">
                <a:solidFill>
                  <a:schemeClr val="tx1"/>
                </a:solidFill>
                <a:latin typeface="Trebuchet MS" pitchFamily="34" charset="0"/>
              </a:rPr>
              <a:t>    To the </a:t>
            </a:r>
            <a:r>
              <a:rPr lang="en-US" sz="2000" dirty="0">
                <a:solidFill>
                  <a:srgbClr val="FF0000"/>
                </a:solidFill>
                <a:latin typeface="Trebuchet MS" pitchFamily="34" charset="0"/>
              </a:rPr>
              <a:t>time scales </a:t>
            </a:r>
            <a:r>
              <a:rPr lang="en-US" sz="2000" dirty="0">
                <a:solidFill>
                  <a:schemeClr val="tx1"/>
                </a:solidFill>
                <a:latin typeface="Trebuchet MS" pitchFamily="34" charset="0"/>
              </a:rPr>
              <a:t>required,</a:t>
            </a:r>
          </a:p>
          <a:p>
            <a:pPr eaLnBrk="1" hangingPunct="1">
              <a:spcBef>
                <a:spcPct val="50000"/>
              </a:spcBef>
              <a:buClr>
                <a:schemeClr val="bg2">
                  <a:lumMod val="75000"/>
                </a:schemeClr>
              </a:buClr>
              <a:buFont typeface="Wingdings" pitchFamily="2" charset="2"/>
              <a:buChar char="§"/>
            </a:pPr>
            <a:r>
              <a:rPr lang="en-US" sz="2000" dirty="0">
                <a:solidFill>
                  <a:schemeClr val="tx1"/>
                </a:solidFill>
                <a:latin typeface="Trebuchet MS" pitchFamily="34" charset="0"/>
              </a:rPr>
              <a:t>    To the </a:t>
            </a:r>
            <a:r>
              <a:rPr lang="en-US" sz="2000" dirty="0">
                <a:solidFill>
                  <a:srgbClr val="FF0000"/>
                </a:solidFill>
                <a:latin typeface="Trebuchet MS" pitchFamily="34" charset="0"/>
              </a:rPr>
              <a:t>quality</a:t>
            </a:r>
            <a:r>
              <a:rPr lang="en-US" sz="2000" dirty="0">
                <a:solidFill>
                  <a:schemeClr val="tx1"/>
                </a:solidFill>
                <a:latin typeface="Trebuchet MS" pitchFamily="34" charset="0"/>
              </a:rPr>
              <a:t> desired,</a:t>
            </a:r>
          </a:p>
          <a:p>
            <a:pPr eaLnBrk="1" hangingPunct="1">
              <a:spcBef>
                <a:spcPct val="50000"/>
              </a:spcBef>
              <a:buClr>
                <a:schemeClr val="bg2">
                  <a:lumMod val="75000"/>
                </a:schemeClr>
              </a:buClr>
              <a:buFont typeface="Wingdings" pitchFamily="2" charset="2"/>
              <a:buChar char="§"/>
            </a:pPr>
            <a:r>
              <a:rPr lang="en-US" sz="2000" dirty="0">
                <a:solidFill>
                  <a:schemeClr val="tx1"/>
                </a:solidFill>
                <a:latin typeface="Trebuchet MS" pitchFamily="34" charset="0"/>
              </a:rPr>
              <a:t>    While controlling the </a:t>
            </a:r>
            <a:r>
              <a:rPr lang="en-US" sz="2000" dirty="0">
                <a:solidFill>
                  <a:srgbClr val="FF0000"/>
                </a:solidFill>
                <a:latin typeface="Trebuchet MS" pitchFamily="34" charset="0"/>
              </a:rPr>
              <a:t>risk</a:t>
            </a:r>
            <a:r>
              <a:rPr lang="en-US" sz="2000" dirty="0">
                <a:solidFill>
                  <a:schemeClr val="tx1"/>
                </a:solidFill>
                <a:latin typeface="Trebuchet MS" pitchFamily="34" charset="0"/>
              </a:rPr>
              <a:t>.</a:t>
            </a:r>
          </a:p>
        </p:txBody>
      </p:sp>
      <p:sp>
        <p:nvSpPr>
          <p:cNvPr id="8" name="Rectangle 2"/>
          <p:cNvSpPr>
            <a:spLocks noGrp="1" noChangeArrowheads="1"/>
          </p:cNvSpPr>
          <p:nvPr>
            <p:ph type="title"/>
          </p:nvPr>
        </p:nvSpPr>
        <p:spPr>
          <a:xfrm>
            <a:off x="295275" y="103188"/>
            <a:ext cx="8562975" cy="533400"/>
          </a:xfrm>
        </p:spPr>
        <p:txBody>
          <a:bodyPr/>
          <a:lstStyle/>
          <a:p>
            <a:r>
              <a:rPr lang="en-US" sz="2800" dirty="0" smtClean="0"/>
              <a:t>Importance of a Test Plan</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248400"/>
            <a:ext cx="1905000" cy="457200"/>
          </a:xfrm>
          <a:prstGeom prst="rect">
            <a:avLst/>
          </a:prstGeom>
        </p:spPr>
        <p:txBody>
          <a:bodyPr/>
          <a:lstStyle/>
          <a:p>
            <a:fld id="{39250D63-6F6F-45FB-9252-6562D0AF440C}" type="slidenum">
              <a:rPr lang="en-US"/>
              <a:pPr/>
              <a:t>5</a:t>
            </a:fld>
            <a:endParaRPr lang="en-US"/>
          </a:p>
        </p:txBody>
      </p:sp>
      <p:sp>
        <p:nvSpPr>
          <p:cNvPr id="488450" name="Rectangle 2"/>
          <p:cNvSpPr>
            <a:spLocks noGrp="1" noChangeArrowheads="1"/>
          </p:cNvSpPr>
          <p:nvPr>
            <p:ph type="title"/>
          </p:nvPr>
        </p:nvSpPr>
        <p:spPr/>
        <p:txBody>
          <a:bodyPr/>
          <a:lstStyle/>
          <a:p>
            <a:r>
              <a:rPr lang="en-US" sz="2800" dirty="0"/>
              <a:t>What limits </a:t>
            </a:r>
            <a:r>
              <a:rPr lang="en-US" sz="2800" dirty="0" smtClean="0"/>
              <a:t>the test </a:t>
            </a:r>
            <a:r>
              <a:rPr lang="en-US" sz="2800" dirty="0"/>
              <a:t>planning</a:t>
            </a:r>
          </a:p>
        </p:txBody>
      </p:sp>
      <p:sp>
        <p:nvSpPr>
          <p:cNvPr id="488451" name="Text Box 3"/>
          <p:cNvSpPr txBox="1">
            <a:spLocks noChangeArrowheads="1"/>
          </p:cNvSpPr>
          <p:nvPr/>
        </p:nvSpPr>
        <p:spPr bwMode="auto">
          <a:xfrm>
            <a:off x="1066800" y="1447800"/>
            <a:ext cx="7715250" cy="4154984"/>
          </a:xfrm>
          <a:prstGeom prst="rect">
            <a:avLst/>
          </a:prstGeom>
          <a:noFill/>
          <a:ln w="9525">
            <a:noFill/>
            <a:miter lim="800000"/>
            <a:headEnd/>
            <a:tailEnd/>
          </a:ln>
          <a:effectLst/>
        </p:spPr>
        <p:txBody>
          <a:bodyPr wrap="square">
            <a:spAutoFit/>
          </a:bodyPr>
          <a:lstStyle/>
          <a:p>
            <a:pPr eaLnBrk="1" hangingPunct="1">
              <a:spcBef>
                <a:spcPct val="50000"/>
              </a:spcBef>
            </a:pPr>
            <a:r>
              <a:rPr lang="en-US" sz="2400" b="1" i="0" dirty="0">
                <a:solidFill>
                  <a:schemeClr val="tx1"/>
                </a:solidFill>
                <a:latin typeface="Trebuchet MS" pitchFamily="34" charset="0"/>
              </a:rPr>
              <a:t>The quality of Test Planning is </a:t>
            </a:r>
            <a:r>
              <a:rPr lang="en-US" sz="2400" b="1" i="0" dirty="0" smtClean="0">
                <a:solidFill>
                  <a:schemeClr val="tx1"/>
                </a:solidFill>
                <a:latin typeface="Trebuchet MS" pitchFamily="34" charset="0"/>
              </a:rPr>
              <a:t>generally constrained </a:t>
            </a:r>
            <a:r>
              <a:rPr lang="en-US" sz="2400" b="1" i="0" dirty="0">
                <a:solidFill>
                  <a:schemeClr val="tx1"/>
                </a:solidFill>
                <a:latin typeface="Trebuchet MS" pitchFamily="34" charset="0"/>
              </a:rPr>
              <a:t>by:</a:t>
            </a:r>
          </a:p>
          <a:p>
            <a:pPr eaLnBrk="1" hangingPunct="1">
              <a:spcBef>
                <a:spcPct val="50000"/>
              </a:spcBef>
            </a:pPr>
            <a:endParaRPr lang="en-US" sz="2400" b="1" dirty="0">
              <a:solidFill>
                <a:schemeClr val="tx1"/>
              </a:solidFill>
              <a:latin typeface="Trebuchet MS" pitchFamily="34" charset="0"/>
            </a:endParaRPr>
          </a:p>
          <a:p>
            <a:pPr lvl="1" eaLnBrk="1" hangingPunct="1">
              <a:spcBef>
                <a:spcPct val="50000"/>
              </a:spcBef>
              <a:buClr>
                <a:schemeClr val="bg2">
                  <a:lumMod val="75000"/>
                </a:schemeClr>
              </a:buClr>
              <a:buFont typeface="Wingdings" pitchFamily="2" charset="2"/>
              <a:buChar char="§"/>
            </a:pPr>
            <a:r>
              <a:rPr lang="en-US" sz="2400" dirty="0">
                <a:solidFill>
                  <a:schemeClr val="tx1"/>
                </a:solidFill>
                <a:latin typeface="Times New Roman" pitchFamily="18" charset="0"/>
              </a:rPr>
              <a:t> </a:t>
            </a:r>
            <a:r>
              <a:rPr lang="en-US" sz="2400" i="0" dirty="0">
                <a:solidFill>
                  <a:schemeClr val="tx1"/>
                </a:solidFill>
                <a:latin typeface="Trebuchet MS" pitchFamily="34" charset="0"/>
              </a:rPr>
              <a:t>Lack of </a:t>
            </a:r>
            <a:r>
              <a:rPr lang="en-US" sz="2400" i="0" dirty="0" smtClean="0">
                <a:solidFill>
                  <a:schemeClr val="tx1"/>
                </a:solidFill>
                <a:latin typeface="Trebuchet MS" pitchFamily="34" charset="0"/>
              </a:rPr>
              <a:t>time – team starts planning too late</a:t>
            </a:r>
            <a:endParaRPr lang="en-US" sz="2400" i="0" dirty="0">
              <a:solidFill>
                <a:schemeClr val="tx1"/>
              </a:solidFill>
              <a:latin typeface="Trebuchet MS" pitchFamily="34" charset="0"/>
            </a:endParaRPr>
          </a:p>
          <a:p>
            <a:pPr lvl="1" eaLnBrk="1" hangingPunct="1">
              <a:spcBef>
                <a:spcPct val="50000"/>
              </a:spcBef>
              <a:buClr>
                <a:schemeClr val="bg2">
                  <a:lumMod val="75000"/>
                </a:schemeClr>
              </a:buClr>
              <a:buFont typeface="Wingdings" pitchFamily="2" charset="2"/>
              <a:buChar char="§"/>
            </a:pPr>
            <a:r>
              <a:rPr lang="en-US" sz="2400" i="0" dirty="0">
                <a:solidFill>
                  <a:schemeClr val="tx1"/>
                </a:solidFill>
                <a:latin typeface="Trebuchet MS" pitchFamily="34" charset="0"/>
              </a:rPr>
              <a:t> Ignorance of the </a:t>
            </a:r>
            <a:r>
              <a:rPr lang="en-US" sz="2400" i="0" dirty="0" smtClean="0">
                <a:solidFill>
                  <a:schemeClr val="tx1"/>
                </a:solidFill>
                <a:latin typeface="Trebuchet MS" pitchFamily="34" charset="0"/>
              </a:rPr>
              <a:t>value – team realizes the miss 	when firefighting starts</a:t>
            </a:r>
            <a:endParaRPr lang="en-US" sz="2400" i="0" dirty="0">
              <a:solidFill>
                <a:schemeClr val="tx1"/>
              </a:solidFill>
              <a:latin typeface="Trebuchet MS" pitchFamily="34" charset="0"/>
            </a:endParaRPr>
          </a:p>
          <a:p>
            <a:pPr lvl="1" eaLnBrk="1" hangingPunct="1">
              <a:spcBef>
                <a:spcPct val="50000"/>
              </a:spcBef>
              <a:buClr>
                <a:schemeClr val="bg2">
                  <a:lumMod val="75000"/>
                </a:schemeClr>
              </a:buClr>
              <a:buFont typeface="Wingdings" pitchFamily="2" charset="2"/>
              <a:buChar char="§"/>
            </a:pPr>
            <a:r>
              <a:rPr lang="en-US" sz="2400" i="0" dirty="0">
                <a:solidFill>
                  <a:schemeClr val="tx1"/>
                </a:solidFill>
                <a:latin typeface="Trebuchet MS" pitchFamily="34" charset="0"/>
              </a:rPr>
              <a:t> Lack of </a:t>
            </a:r>
            <a:r>
              <a:rPr lang="en-US" sz="2400" i="0" dirty="0" smtClean="0">
                <a:solidFill>
                  <a:schemeClr val="tx1"/>
                </a:solidFill>
                <a:latin typeface="Trebuchet MS" pitchFamily="34" charset="0"/>
              </a:rPr>
              <a:t>skills – Task of planning assigned to junior 	team members without proper guidance and 	training</a:t>
            </a:r>
            <a:endParaRPr lang="en-US" sz="2400" i="0" dirty="0">
              <a:solidFill>
                <a:schemeClr val="tx1"/>
              </a:solidFill>
              <a:latin typeface="Trebuchet MS"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4946D7F6-B3B4-4988-8390-7CF9B95D0AAE}" type="slidenum">
              <a:rPr lang="en-US"/>
              <a:pPr/>
              <a:t>6</a:t>
            </a:fld>
            <a:endParaRPr lang="en-US"/>
          </a:p>
        </p:txBody>
      </p:sp>
      <p:sp>
        <p:nvSpPr>
          <p:cNvPr id="490499" name="Rectangle 3"/>
          <p:cNvSpPr>
            <a:spLocks noGrp="1" noChangeArrowheads="1"/>
          </p:cNvSpPr>
          <p:nvPr>
            <p:ph type="body" sz="half" idx="1"/>
          </p:nvPr>
        </p:nvSpPr>
        <p:spPr>
          <a:xfrm>
            <a:off x="514350" y="1025525"/>
            <a:ext cx="4826000" cy="5137150"/>
          </a:xfrm>
        </p:spPr>
        <p:txBody>
          <a:bodyPr>
            <a:noAutofit/>
          </a:bodyPr>
          <a:lstStyle/>
          <a:p>
            <a:pPr marL="457200" indent="-457200">
              <a:lnSpc>
                <a:spcPct val="120000"/>
              </a:lnSpc>
              <a:buClr>
                <a:srgbClr val="FF3300"/>
              </a:buClr>
              <a:buFont typeface="Wingdings" pitchFamily="2" charset="2"/>
              <a:buChar char="N"/>
            </a:pPr>
            <a:r>
              <a:rPr lang="en-US" dirty="0"/>
              <a:t>No fixed scope</a:t>
            </a:r>
          </a:p>
          <a:p>
            <a:pPr marL="457200" indent="-457200">
              <a:lnSpc>
                <a:spcPct val="120000"/>
              </a:lnSpc>
              <a:buClr>
                <a:srgbClr val="FF3300"/>
              </a:buClr>
              <a:buFont typeface="Wingdings" pitchFamily="2" charset="2"/>
              <a:buChar char="N"/>
            </a:pPr>
            <a:r>
              <a:rPr lang="en-US" dirty="0"/>
              <a:t>No Priorities on Testing effort</a:t>
            </a:r>
          </a:p>
          <a:p>
            <a:pPr marL="457200" indent="-457200">
              <a:lnSpc>
                <a:spcPct val="120000"/>
              </a:lnSpc>
              <a:buClr>
                <a:srgbClr val="FF3300"/>
              </a:buClr>
              <a:buFont typeface="Wingdings" pitchFamily="2" charset="2"/>
              <a:buChar char="N"/>
            </a:pPr>
            <a:r>
              <a:rPr lang="en-US" dirty="0"/>
              <a:t>No acceptable Test sequence</a:t>
            </a:r>
          </a:p>
          <a:p>
            <a:pPr marL="457200" indent="-457200">
              <a:lnSpc>
                <a:spcPct val="120000"/>
              </a:lnSpc>
              <a:buClr>
                <a:srgbClr val="FF3300"/>
              </a:buClr>
              <a:buFont typeface="Wingdings" pitchFamily="2" charset="2"/>
              <a:buChar char="N"/>
            </a:pPr>
            <a:r>
              <a:rPr lang="en-US" dirty="0"/>
              <a:t>No Risks identified</a:t>
            </a:r>
          </a:p>
          <a:p>
            <a:pPr marL="457200" indent="-457200">
              <a:lnSpc>
                <a:spcPct val="120000"/>
              </a:lnSpc>
              <a:buClr>
                <a:srgbClr val="FF3300"/>
              </a:buClr>
              <a:buFont typeface="Wingdings" pitchFamily="2" charset="2"/>
              <a:buChar char="N"/>
            </a:pPr>
            <a:r>
              <a:rPr lang="en-US" dirty="0"/>
              <a:t>No clarity on Resource structure</a:t>
            </a:r>
          </a:p>
          <a:p>
            <a:pPr marL="457200" indent="-457200">
              <a:lnSpc>
                <a:spcPct val="120000"/>
              </a:lnSpc>
              <a:buClr>
                <a:srgbClr val="FF3300"/>
              </a:buClr>
              <a:buFont typeface="Wingdings" pitchFamily="2" charset="2"/>
              <a:buChar char="N"/>
            </a:pPr>
            <a:r>
              <a:rPr lang="en-US" dirty="0"/>
              <a:t>Ambiguity in expectations</a:t>
            </a:r>
          </a:p>
          <a:p>
            <a:pPr marL="457200" indent="-457200">
              <a:lnSpc>
                <a:spcPct val="120000"/>
              </a:lnSpc>
              <a:buClr>
                <a:srgbClr val="FF3300"/>
              </a:buClr>
              <a:buFont typeface="Wingdings" pitchFamily="2" charset="2"/>
              <a:buChar char="N"/>
            </a:pPr>
            <a:r>
              <a:rPr lang="en-US" dirty="0"/>
              <a:t>Fire fighting</a:t>
            </a:r>
          </a:p>
          <a:p>
            <a:pPr marL="457200" indent="-457200">
              <a:lnSpc>
                <a:spcPct val="120000"/>
              </a:lnSpc>
              <a:buClr>
                <a:srgbClr val="FF3300"/>
              </a:buClr>
              <a:buFont typeface="Wingdings" pitchFamily="2" charset="2"/>
              <a:buChar char="N"/>
            </a:pPr>
            <a:r>
              <a:rPr lang="en-US" dirty="0"/>
              <a:t>Lack of accountability</a:t>
            </a:r>
          </a:p>
        </p:txBody>
      </p:sp>
      <p:pic>
        <p:nvPicPr>
          <p:cNvPr id="490500" name="Picture 4" descr="BD19771_"/>
          <p:cNvPicPr>
            <a:picLocks noGrp="1" noChangeAspect="1" noChangeArrowheads="1"/>
          </p:cNvPicPr>
          <p:nvPr>
            <p:ph type="clipArt" sz="half" idx="2"/>
          </p:nvPr>
        </p:nvPicPr>
        <p:blipFill>
          <a:blip r:embed="rId3" cstate="print"/>
          <a:srcRect/>
          <a:stretch>
            <a:fillRect/>
          </a:stretch>
        </p:blipFill>
        <p:spPr>
          <a:xfrm>
            <a:off x="5334000" y="1295400"/>
            <a:ext cx="3733800" cy="3860800"/>
          </a:xfrm>
        </p:spPr>
      </p:pic>
      <p:sp>
        <p:nvSpPr>
          <p:cNvPr id="6" name="Rectangle 2"/>
          <p:cNvSpPr txBox="1">
            <a:spLocks noChangeArrowheads="1"/>
          </p:cNvSpPr>
          <p:nvPr/>
        </p:nvSpPr>
        <p:spPr bwMode="gray">
          <a:xfrm>
            <a:off x="295275" y="103188"/>
            <a:ext cx="8562975" cy="5334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3258"/>
                </a:solidFill>
                <a:effectLst/>
                <a:uLnTx/>
                <a:uFillTx/>
                <a:latin typeface="Calibri" pitchFamily="34" charset="0"/>
                <a:ea typeface="+mj-ea"/>
                <a:cs typeface="+mj-cs"/>
              </a:rPr>
              <a:t>Consequences of a Bad Test Plan</a:t>
            </a:r>
            <a:endParaRPr kumimoji="0" lang="en-US" sz="2800" b="1" i="0" u="none" strike="noStrike" kern="0" cap="none" spc="0" normalizeH="0" baseline="0" noProof="0" dirty="0">
              <a:ln>
                <a:noFill/>
              </a:ln>
              <a:solidFill>
                <a:srgbClr val="003258"/>
              </a:solidFill>
              <a:effectLst/>
              <a:uLnTx/>
              <a:uFillTx/>
              <a:latin typeface="Calibri" pitchFamily="34" charset="0"/>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4294967295"/>
          </p:nvPr>
        </p:nvSpPr>
        <p:spPr>
          <a:xfrm>
            <a:off x="6781800" y="6248400"/>
            <a:ext cx="1905000" cy="457200"/>
          </a:xfrm>
          <a:prstGeom prst="rect">
            <a:avLst/>
          </a:prstGeom>
        </p:spPr>
        <p:txBody>
          <a:bodyPr/>
          <a:lstStyle/>
          <a:p>
            <a:fld id="{B233FC89-5104-4333-A14B-87C51DB705AA}" type="slidenum">
              <a:rPr lang="en-US"/>
              <a:pPr/>
              <a:t>7</a:t>
            </a:fld>
            <a:endParaRPr lang="en-US"/>
          </a:p>
        </p:txBody>
      </p:sp>
      <p:sp>
        <p:nvSpPr>
          <p:cNvPr id="497666" name="Rectangle 2"/>
          <p:cNvSpPr>
            <a:spLocks noGrp="1" noChangeArrowheads="1"/>
          </p:cNvSpPr>
          <p:nvPr>
            <p:ph type="title"/>
          </p:nvPr>
        </p:nvSpPr>
        <p:spPr/>
        <p:txBody>
          <a:bodyPr/>
          <a:lstStyle/>
          <a:p>
            <a:r>
              <a:rPr lang="en-US" sz="2800" dirty="0"/>
              <a:t>Bad Plan Example</a:t>
            </a:r>
            <a:endParaRPr lang="en-US" sz="3600" b="1" dirty="0"/>
          </a:p>
        </p:txBody>
      </p:sp>
      <p:sp>
        <p:nvSpPr>
          <p:cNvPr id="497667" name="Rectangle 3"/>
          <p:cNvSpPr>
            <a:spLocks noGrp="1" noChangeArrowheads="1"/>
          </p:cNvSpPr>
          <p:nvPr>
            <p:ph type="body" idx="1"/>
          </p:nvPr>
        </p:nvSpPr>
        <p:spPr>
          <a:xfrm>
            <a:off x="609600" y="1196975"/>
            <a:ext cx="3954463" cy="1973263"/>
          </a:xfrm>
        </p:spPr>
        <p:txBody>
          <a:bodyPr>
            <a:normAutofit fontScale="92500" lnSpcReduction="20000"/>
          </a:bodyPr>
          <a:lstStyle/>
          <a:p>
            <a:pPr marL="457200" indent="-457200">
              <a:lnSpc>
                <a:spcPct val="120000"/>
              </a:lnSpc>
              <a:buFont typeface="Wingdings" pitchFamily="2" charset="2"/>
              <a:buChar char="§"/>
            </a:pPr>
            <a:r>
              <a:rPr lang="en-US" sz="2600" dirty="0"/>
              <a:t>Scope is larger than time, resource &amp; quality constraints</a:t>
            </a:r>
          </a:p>
          <a:p>
            <a:pPr marL="457200" indent="-457200">
              <a:lnSpc>
                <a:spcPct val="120000"/>
              </a:lnSpc>
              <a:buFont typeface="Wingdings" pitchFamily="2" charset="2"/>
              <a:buChar char="§"/>
            </a:pPr>
            <a:r>
              <a:rPr lang="en-US" sz="2600" dirty="0"/>
              <a:t>Results in enormous risks</a:t>
            </a:r>
          </a:p>
          <a:p>
            <a:pPr marL="457200" indent="-457200"/>
            <a:endParaRPr lang="en-US" sz="2400" dirty="0"/>
          </a:p>
        </p:txBody>
      </p:sp>
      <p:sp>
        <p:nvSpPr>
          <p:cNvPr id="497668" name="Rectangle 4"/>
          <p:cNvSpPr>
            <a:spLocks noChangeArrowheads="1"/>
          </p:cNvSpPr>
          <p:nvPr/>
        </p:nvSpPr>
        <p:spPr bwMode="auto">
          <a:xfrm>
            <a:off x="4953000" y="1066800"/>
            <a:ext cx="3886200" cy="3048000"/>
          </a:xfrm>
          <a:prstGeom prst="rect">
            <a:avLst/>
          </a:prstGeom>
          <a:solidFill>
            <a:srgbClr val="99CCFF"/>
          </a:solidFill>
          <a:ln w="9525">
            <a:solidFill>
              <a:schemeClr val="tx1"/>
            </a:solidFill>
            <a:miter lim="800000"/>
            <a:headEnd/>
            <a:tailEnd/>
          </a:ln>
          <a:effectLst/>
        </p:spPr>
        <p:txBody>
          <a:bodyPr wrap="none" anchor="ctr"/>
          <a:lstStyle/>
          <a:p>
            <a:endParaRPr lang="en-US"/>
          </a:p>
        </p:txBody>
      </p:sp>
      <p:pic>
        <p:nvPicPr>
          <p:cNvPr id="497669" name="Picture 5" descr="A circle containing the word scope which partially contains a triangle to show scope exceeds resource available. The corners of the triangle are outside the circle. Each corner of the triangle is marked with time, resource, or quality. There are two large arrows pointing at each corner of the triangle all marked risk to symbolise increased risk."/>
          <p:cNvPicPr>
            <a:picLocks noChangeAspect="1" noChangeArrowheads="1"/>
          </p:cNvPicPr>
          <p:nvPr/>
        </p:nvPicPr>
        <p:blipFill>
          <a:blip r:embed="rId3" r:link="rId4" cstate="print"/>
          <a:srcRect/>
          <a:stretch>
            <a:fillRect/>
          </a:stretch>
        </p:blipFill>
        <p:spPr bwMode="auto">
          <a:xfrm>
            <a:off x="5029200" y="1143000"/>
            <a:ext cx="3771900" cy="2882900"/>
          </a:xfrm>
          <a:prstGeom prst="rect">
            <a:avLst/>
          </a:prstGeom>
          <a:noFill/>
        </p:spPr>
      </p:pic>
      <p:sp>
        <p:nvSpPr>
          <p:cNvPr id="497670" name="Rectangle 6"/>
          <p:cNvSpPr>
            <a:spLocks noChangeArrowheads="1"/>
          </p:cNvSpPr>
          <p:nvPr/>
        </p:nvSpPr>
        <p:spPr bwMode="auto">
          <a:xfrm>
            <a:off x="1066800" y="5029200"/>
            <a:ext cx="8077200" cy="1066800"/>
          </a:xfrm>
          <a:prstGeom prst="rect">
            <a:avLst/>
          </a:prstGeom>
          <a:noFill/>
          <a:ln w="9525">
            <a:noFill/>
            <a:miter lim="800000"/>
            <a:headEnd/>
            <a:tailEnd/>
          </a:ln>
          <a:effectLst/>
        </p:spPr>
        <p:txBody>
          <a:bodyPr/>
          <a:lstStyle/>
          <a:p>
            <a:pPr marL="457200" indent="-457200" eaLnBrk="1" hangingPunct="1">
              <a:spcBef>
                <a:spcPct val="20000"/>
              </a:spcBef>
              <a:buClr>
                <a:schemeClr val="bg2"/>
              </a:buClr>
              <a:buFont typeface="Wingdings" pitchFamily="2" charset="2"/>
              <a:buNone/>
            </a:pPr>
            <a:r>
              <a:rPr lang="en-US" sz="2600" b="1" dirty="0">
                <a:solidFill>
                  <a:srgbClr val="FF3300"/>
                </a:solidFill>
                <a:latin typeface="Comic Sans MS" pitchFamily="66" charset="0"/>
              </a:rPr>
              <a:t>	</a:t>
            </a:r>
            <a:r>
              <a:rPr lang="en-US" sz="2600" b="1" i="0" dirty="0">
                <a:solidFill>
                  <a:srgbClr val="FF3300"/>
                </a:solidFill>
                <a:latin typeface="Comic Sans MS" pitchFamily="66" charset="0"/>
              </a:rPr>
              <a:t>Plans have to be balanced within the project constraints if they are to deliver.</a:t>
            </a:r>
          </a:p>
        </p:txBody>
      </p:sp>
      <p:sp>
        <p:nvSpPr>
          <p:cNvPr id="497671" name="WordArt 7"/>
          <p:cNvSpPr>
            <a:spLocks noChangeArrowheads="1" noChangeShapeType="1" noTextEdit="1"/>
          </p:cNvSpPr>
          <p:nvPr/>
        </p:nvSpPr>
        <p:spPr bwMode="auto">
          <a:xfrm>
            <a:off x="1143000" y="3962400"/>
            <a:ext cx="1438275" cy="828675"/>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Key Point: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248400"/>
            <a:ext cx="1905000" cy="457200"/>
          </a:xfrm>
          <a:prstGeom prst="rect">
            <a:avLst/>
          </a:prstGeom>
        </p:spPr>
        <p:txBody>
          <a:bodyPr/>
          <a:lstStyle/>
          <a:p>
            <a:fld id="{AF5727D0-3F72-4676-81E6-405ACB28AEEE}" type="slidenum">
              <a:rPr lang="en-US"/>
              <a:pPr/>
              <a:t>8</a:t>
            </a:fld>
            <a:endParaRPr lang="en-US"/>
          </a:p>
        </p:txBody>
      </p:sp>
      <p:sp>
        <p:nvSpPr>
          <p:cNvPr id="492546" name="Rectangle 2"/>
          <p:cNvSpPr>
            <a:spLocks noGrp="1" noChangeArrowheads="1"/>
          </p:cNvSpPr>
          <p:nvPr>
            <p:ph type="title"/>
          </p:nvPr>
        </p:nvSpPr>
        <p:spPr/>
        <p:txBody>
          <a:bodyPr/>
          <a:lstStyle/>
          <a:p>
            <a:r>
              <a:rPr lang="en-US" sz="2800" dirty="0"/>
              <a:t>Characteristics of a Good Test Plan</a:t>
            </a:r>
          </a:p>
        </p:txBody>
      </p:sp>
      <p:sp>
        <p:nvSpPr>
          <p:cNvPr id="492547" name="Rectangle 3"/>
          <p:cNvSpPr>
            <a:spLocks noGrp="1" noChangeArrowheads="1"/>
          </p:cNvSpPr>
          <p:nvPr>
            <p:ph type="body" idx="1"/>
          </p:nvPr>
        </p:nvSpPr>
        <p:spPr>
          <a:xfrm>
            <a:off x="609600" y="1266825"/>
            <a:ext cx="8305800" cy="4159250"/>
          </a:xfrm>
        </p:spPr>
        <p:txBody>
          <a:bodyPr>
            <a:normAutofit fontScale="77500" lnSpcReduction="20000"/>
          </a:bodyPr>
          <a:lstStyle/>
          <a:p>
            <a:pPr marL="457200" indent="-457200">
              <a:lnSpc>
                <a:spcPct val="110000"/>
              </a:lnSpc>
              <a:buClr>
                <a:schemeClr val="bg2">
                  <a:lumMod val="75000"/>
                </a:schemeClr>
              </a:buClr>
              <a:buFont typeface="Wingdings" pitchFamily="2" charset="2"/>
              <a:buChar char="§"/>
            </a:pPr>
            <a:r>
              <a:rPr lang="en-US" sz="2600" dirty="0"/>
              <a:t>Written document </a:t>
            </a:r>
          </a:p>
          <a:p>
            <a:pPr marL="457200" indent="-457200">
              <a:lnSpc>
                <a:spcPct val="110000"/>
              </a:lnSpc>
              <a:buClr>
                <a:schemeClr val="bg2">
                  <a:lumMod val="75000"/>
                </a:schemeClr>
              </a:buClr>
              <a:buFont typeface="Wingdings" pitchFamily="2" charset="2"/>
              <a:buChar char="§"/>
            </a:pPr>
            <a:r>
              <a:rPr lang="en-US" sz="2600" dirty="0"/>
              <a:t>Clarifies on “Why” &amp; “How” of product validation</a:t>
            </a:r>
          </a:p>
          <a:p>
            <a:pPr marL="457200" indent="-457200">
              <a:lnSpc>
                <a:spcPct val="110000"/>
              </a:lnSpc>
              <a:buClr>
                <a:schemeClr val="bg2">
                  <a:lumMod val="75000"/>
                </a:schemeClr>
              </a:buClr>
              <a:buFont typeface="Wingdings" pitchFamily="2" charset="2"/>
              <a:buChar char="§"/>
            </a:pPr>
            <a:r>
              <a:rPr lang="en-US" sz="2600" dirty="0"/>
              <a:t>Thorough enough to be useful </a:t>
            </a:r>
          </a:p>
          <a:p>
            <a:pPr marL="457200" indent="-457200">
              <a:lnSpc>
                <a:spcPct val="110000"/>
              </a:lnSpc>
              <a:buClr>
                <a:schemeClr val="bg2">
                  <a:lumMod val="75000"/>
                </a:schemeClr>
              </a:buClr>
              <a:buFont typeface="Wingdings" pitchFamily="2" charset="2"/>
              <a:buChar char="§"/>
            </a:pPr>
            <a:r>
              <a:rPr lang="en-US" sz="2600" dirty="0"/>
              <a:t>Not too exhaustive that no one outside the test group understands it.</a:t>
            </a:r>
          </a:p>
          <a:p>
            <a:pPr marL="457200" indent="-457200">
              <a:lnSpc>
                <a:spcPct val="110000"/>
              </a:lnSpc>
              <a:buClr>
                <a:schemeClr val="bg2">
                  <a:lumMod val="75000"/>
                </a:schemeClr>
              </a:buClr>
              <a:buFont typeface="Wingdings" pitchFamily="2" charset="2"/>
              <a:buChar char="§"/>
            </a:pPr>
            <a:r>
              <a:rPr lang="en-US" sz="2600" dirty="0"/>
              <a:t>Sets common expectations among stakeholders</a:t>
            </a:r>
          </a:p>
          <a:p>
            <a:pPr marL="457200" indent="-457200">
              <a:lnSpc>
                <a:spcPct val="110000"/>
              </a:lnSpc>
              <a:buClr>
                <a:schemeClr val="bg2">
                  <a:lumMod val="75000"/>
                </a:schemeClr>
              </a:buClr>
              <a:buFont typeface="Wingdings" pitchFamily="2" charset="2"/>
              <a:buChar char="§"/>
            </a:pPr>
            <a:r>
              <a:rPr lang="en-US" sz="2600" dirty="0"/>
              <a:t>Should identify risks</a:t>
            </a:r>
          </a:p>
          <a:p>
            <a:pPr marL="457200" indent="-457200">
              <a:lnSpc>
                <a:spcPct val="110000"/>
              </a:lnSpc>
              <a:buClr>
                <a:schemeClr val="bg2">
                  <a:lumMod val="75000"/>
                </a:schemeClr>
              </a:buClr>
              <a:buFont typeface="Wingdings" pitchFamily="2" charset="2"/>
              <a:buChar char="§"/>
            </a:pPr>
            <a:r>
              <a:rPr lang="en-US" sz="2600" dirty="0"/>
              <a:t>Reviewed &amp; base-lined</a:t>
            </a:r>
          </a:p>
          <a:p>
            <a:pPr marL="457200" indent="-457200">
              <a:lnSpc>
                <a:spcPct val="110000"/>
              </a:lnSpc>
              <a:buClr>
                <a:schemeClr val="bg2">
                  <a:lumMod val="75000"/>
                </a:schemeClr>
              </a:buClr>
              <a:buFont typeface="Wingdings" pitchFamily="2" charset="2"/>
              <a:buChar char="§"/>
            </a:pPr>
            <a:r>
              <a:rPr lang="en-US" sz="2600" dirty="0"/>
              <a:t>Living document</a:t>
            </a:r>
          </a:p>
          <a:p>
            <a:pPr marL="457200" indent="-457200">
              <a:buFont typeface="Wingdings" pitchFamily="2" charset="2"/>
              <a:buNone/>
            </a:pPr>
            <a:endParaRPr lang="en-US" sz="2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4294967295"/>
          </p:nvPr>
        </p:nvSpPr>
        <p:spPr>
          <a:xfrm>
            <a:off x="6781800" y="6248400"/>
            <a:ext cx="1905000" cy="457200"/>
          </a:xfrm>
          <a:prstGeom prst="rect">
            <a:avLst/>
          </a:prstGeom>
        </p:spPr>
        <p:txBody>
          <a:bodyPr/>
          <a:lstStyle/>
          <a:p>
            <a:fld id="{4B9FCEE6-ECE0-48F1-9530-2E17038438D4}" type="slidenum">
              <a:rPr lang="en-US"/>
              <a:pPr/>
              <a:t>9</a:t>
            </a:fld>
            <a:endParaRPr lang="en-US"/>
          </a:p>
        </p:txBody>
      </p:sp>
      <p:sp>
        <p:nvSpPr>
          <p:cNvPr id="494594" name="Rectangle 2"/>
          <p:cNvSpPr>
            <a:spLocks noGrp="1" noChangeArrowheads="1"/>
          </p:cNvSpPr>
          <p:nvPr>
            <p:ph type="title"/>
          </p:nvPr>
        </p:nvSpPr>
        <p:spPr/>
        <p:txBody>
          <a:bodyPr/>
          <a:lstStyle/>
          <a:p>
            <a:r>
              <a:rPr lang="en-US" sz="2800" dirty="0"/>
              <a:t>Basic Plan Characteristics</a:t>
            </a:r>
          </a:p>
        </p:txBody>
      </p:sp>
      <p:sp>
        <p:nvSpPr>
          <p:cNvPr id="494595" name="Rectangle 3"/>
          <p:cNvSpPr>
            <a:spLocks noGrp="1" noChangeArrowheads="1"/>
          </p:cNvSpPr>
          <p:nvPr>
            <p:ph type="body" idx="1"/>
          </p:nvPr>
        </p:nvSpPr>
        <p:spPr>
          <a:xfrm>
            <a:off x="768350" y="1477963"/>
            <a:ext cx="3243263" cy="3878262"/>
          </a:xfrm>
        </p:spPr>
        <p:txBody>
          <a:bodyPr>
            <a:normAutofit fontScale="92500" lnSpcReduction="10000"/>
          </a:bodyPr>
          <a:lstStyle/>
          <a:p>
            <a:pPr marL="457200" indent="-457200">
              <a:lnSpc>
                <a:spcPct val="120000"/>
              </a:lnSpc>
              <a:buFont typeface="Wingdings" pitchFamily="2" charset="2"/>
              <a:buChar char="§"/>
            </a:pPr>
            <a:r>
              <a:rPr lang="en-US" sz="3000" dirty="0"/>
              <a:t>Scope</a:t>
            </a:r>
          </a:p>
          <a:p>
            <a:pPr marL="457200" indent="-457200">
              <a:lnSpc>
                <a:spcPct val="120000"/>
              </a:lnSpc>
              <a:buFont typeface="Wingdings" pitchFamily="2" charset="2"/>
              <a:buChar char="§"/>
            </a:pPr>
            <a:r>
              <a:rPr lang="en-US" sz="3000" dirty="0"/>
              <a:t>Resource</a:t>
            </a:r>
          </a:p>
          <a:p>
            <a:pPr marL="457200" indent="-457200">
              <a:lnSpc>
                <a:spcPct val="120000"/>
              </a:lnSpc>
              <a:buFont typeface="Wingdings" pitchFamily="2" charset="2"/>
              <a:buChar char="§"/>
            </a:pPr>
            <a:r>
              <a:rPr lang="en-US" sz="3000" dirty="0"/>
              <a:t>Time</a:t>
            </a:r>
          </a:p>
          <a:p>
            <a:pPr marL="457200" indent="-457200">
              <a:lnSpc>
                <a:spcPct val="120000"/>
              </a:lnSpc>
              <a:buFont typeface="Wingdings" pitchFamily="2" charset="2"/>
              <a:buChar char="§"/>
            </a:pPr>
            <a:r>
              <a:rPr lang="en-US" sz="3000" dirty="0"/>
              <a:t>Quality</a:t>
            </a:r>
          </a:p>
          <a:p>
            <a:pPr marL="457200" indent="-457200">
              <a:lnSpc>
                <a:spcPct val="120000"/>
              </a:lnSpc>
              <a:buFont typeface="Wingdings" pitchFamily="2" charset="2"/>
              <a:buChar char="§"/>
            </a:pPr>
            <a:r>
              <a:rPr lang="en-US" sz="3000" dirty="0"/>
              <a:t>Risk</a:t>
            </a:r>
          </a:p>
        </p:txBody>
      </p:sp>
      <p:sp>
        <p:nvSpPr>
          <p:cNvPr id="494596" name="Rectangle 4"/>
          <p:cNvSpPr>
            <a:spLocks noChangeArrowheads="1"/>
          </p:cNvSpPr>
          <p:nvPr/>
        </p:nvSpPr>
        <p:spPr bwMode="auto">
          <a:xfrm>
            <a:off x="3143250" y="2438400"/>
            <a:ext cx="9144000" cy="0"/>
          </a:xfrm>
          <a:prstGeom prst="rect">
            <a:avLst/>
          </a:prstGeom>
          <a:noFill/>
          <a:ln w="9525">
            <a:noFill/>
            <a:miter lim="800000"/>
            <a:headEnd/>
            <a:tailEnd/>
          </a:ln>
          <a:effectLst/>
        </p:spPr>
        <p:txBody>
          <a:bodyPr>
            <a:spAutoFit/>
          </a:bodyPr>
          <a:lstStyle/>
          <a:p>
            <a:endParaRPr lang="en-US"/>
          </a:p>
        </p:txBody>
      </p:sp>
      <p:sp>
        <p:nvSpPr>
          <p:cNvPr id="494597" name="Rectangle 5"/>
          <p:cNvSpPr>
            <a:spLocks noChangeArrowheads="1"/>
          </p:cNvSpPr>
          <p:nvPr/>
        </p:nvSpPr>
        <p:spPr bwMode="auto">
          <a:xfrm>
            <a:off x="3143250" y="2924175"/>
            <a:ext cx="9144000" cy="0"/>
          </a:xfrm>
          <a:prstGeom prst="rect">
            <a:avLst/>
          </a:prstGeom>
          <a:noFill/>
          <a:ln w="9525">
            <a:noFill/>
            <a:miter lim="800000"/>
            <a:headEnd/>
            <a:tailEnd/>
          </a:ln>
          <a:effectLst/>
        </p:spPr>
        <p:txBody>
          <a:bodyPr>
            <a:spAutoFit/>
          </a:bodyPr>
          <a:lstStyle/>
          <a:p>
            <a:endParaRPr lang="en-US"/>
          </a:p>
        </p:txBody>
      </p:sp>
      <p:sp>
        <p:nvSpPr>
          <p:cNvPr id="494598" name="Rectangle 6"/>
          <p:cNvSpPr>
            <a:spLocks noChangeArrowheads="1"/>
          </p:cNvSpPr>
          <p:nvPr/>
        </p:nvSpPr>
        <p:spPr bwMode="auto">
          <a:xfrm>
            <a:off x="4572000" y="1905000"/>
            <a:ext cx="3733800" cy="3581400"/>
          </a:xfrm>
          <a:prstGeom prst="rect">
            <a:avLst/>
          </a:prstGeom>
          <a:solidFill>
            <a:srgbClr val="99CCFF"/>
          </a:solidFill>
          <a:ln w="9525">
            <a:solidFill>
              <a:schemeClr val="tx1"/>
            </a:solidFill>
            <a:miter lim="800000"/>
            <a:headEnd/>
            <a:tailEnd/>
          </a:ln>
          <a:effectLst/>
        </p:spPr>
        <p:txBody>
          <a:bodyPr wrap="none" anchor="ctr"/>
          <a:lstStyle/>
          <a:p>
            <a:endParaRPr lang="en-US"/>
          </a:p>
        </p:txBody>
      </p:sp>
      <p:pic>
        <p:nvPicPr>
          <p:cNvPr id="494599" name="Picture 7" descr="A circle containing the word scope surrounded by a triangle. Each corner of the triangle is marked with time, resource, or quality. There are two small arrows pointing at each corner of the triangle all marked risk."/>
          <p:cNvPicPr>
            <a:picLocks noChangeAspect="1" noChangeArrowheads="1"/>
          </p:cNvPicPr>
          <p:nvPr/>
        </p:nvPicPr>
        <p:blipFill>
          <a:blip r:embed="rId3" r:link="rId4" cstate="print"/>
          <a:srcRect/>
          <a:stretch>
            <a:fillRect/>
          </a:stretch>
        </p:blipFill>
        <p:spPr bwMode="auto">
          <a:xfrm>
            <a:off x="4648200" y="1981200"/>
            <a:ext cx="3582988" cy="3440113"/>
          </a:xfrm>
          <a:prstGeom prst="rect">
            <a:avLst/>
          </a:prstGeom>
          <a:noFill/>
        </p:spPr>
      </p:pic>
    </p:spTree>
  </p:cSld>
  <p:clrMapOvr>
    <a:masterClrMapping/>
  </p:clrMapOvr>
</p:sld>
</file>

<file path=ppt/theme/theme1.xml><?xml version="1.0" encoding="utf-8"?>
<a:theme xmlns:a="http://schemas.openxmlformats.org/drawingml/2006/main" name="Virtusa Template">
  <a:themeElements>
    <a:clrScheme name="Virtusa Final Color Pallette">
      <a:dk1>
        <a:srgbClr val="000000"/>
      </a:dk1>
      <a:lt1>
        <a:srgbClr val="FFFFFF"/>
      </a:lt1>
      <a:dk2>
        <a:srgbClr val="000000"/>
      </a:dk2>
      <a:lt2>
        <a:srgbClr val="FA9819"/>
      </a:lt2>
      <a:accent1>
        <a:srgbClr val="0171BB"/>
      </a:accent1>
      <a:accent2>
        <a:srgbClr val="80B8DD"/>
      </a:accent2>
      <a:accent3>
        <a:srgbClr val="53B949"/>
      </a:accent3>
      <a:accent4>
        <a:srgbClr val="000000"/>
      </a:accent4>
      <a:accent5>
        <a:srgbClr val="AABBDA"/>
      </a:accent5>
      <a:accent6>
        <a:srgbClr val="73A6C8"/>
      </a:accent6>
      <a:hlink>
        <a:srgbClr val="3EB1FD"/>
      </a:hlink>
      <a:folHlink>
        <a:srgbClr val="B2D4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lnDef>
    <a:txDef>
      <a:spPr>
        <a:noFill/>
      </a:spPr>
      <a:bodyPr wrap="square" rtlCol="0">
        <a:spAutoFit/>
      </a:bodyPr>
      <a:lstStyle>
        <a:defPPr algn="l">
          <a:defRPr i="0" dirty="0" err="1" smtClean="0">
            <a:solidFill>
              <a:schemeClr val="tx1"/>
            </a:solidFill>
            <a:latin typeface="+mn-lt"/>
          </a:defRPr>
        </a:defPPr>
      </a:lstStyle>
    </a:txDef>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Virtusa Template 13">
        <a:dk1>
          <a:srgbClr val="01015B"/>
        </a:dk1>
        <a:lt1>
          <a:srgbClr val="FFFFFF"/>
        </a:lt1>
        <a:dk2>
          <a:srgbClr val="000000"/>
        </a:dk2>
        <a:lt2>
          <a:srgbClr val="53B949"/>
        </a:lt2>
        <a:accent1>
          <a:srgbClr val="0171BB"/>
        </a:accent1>
        <a:accent2>
          <a:srgbClr val="80B8DD"/>
        </a:accent2>
        <a:accent3>
          <a:srgbClr val="FFFFFF"/>
        </a:accent3>
        <a:accent4>
          <a:srgbClr val="01014C"/>
        </a:accent4>
        <a:accent5>
          <a:srgbClr val="AABBDA"/>
        </a:accent5>
        <a:accent6>
          <a:srgbClr val="73A6C8"/>
        </a:accent6>
        <a:hlink>
          <a:srgbClr val="FA9819"/>
        </a:hlink>
        <a:folHlink>
          <a:srgbClr val="FCCB8E"/>
        </a:folHlink>
      </a:clrScheme>
      <a:clrMap bg1="lt1" tx1="dk1" bg2="lt2" tx2="dk2" accent1="accent1" accent2="accent2" accent3="accent3" accent4="accent4" accent5="accent5" accent6="accent6" hlink="hlink" folHlink="folHlink"/>
    </a:extraClrScheme>
    <a:extraClrScheme>
      <a:clrScheme name="Virtusa Template 14">
        <a:dk1>
          <a:srgbClr val="01015B"/>
        </a:dk1>
        <a:lt1>
          <a:srgbClr val="FFFFFF"/>
        </a:lt1>
        <a:dk2>
          <a:srgbClr val="000000"/>
        </a:dk2>
        <a:lt2>
          <a:srgbClr val="E1E5F3"/>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5">
        <a:dk1>
          <a:srgbClr val="01015B"/>
        </a:dk1>
        <a:lt1>
          <a:srgbClr val="FFFFFF"/>
        </a:lt1>
        <a:dk2>
          <a:srgbClr val="000000"/>
        </a:dk2>
        <a:lt2>
          <a:srgbClr val="FA9819"/>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4A8D2F47485B4F8C568C252C7783F6" ma:contentTypeVersion="0" ma:contentTypeDescription="Create a new document." ma:contentTypeScope="" ma:versionID="0f7b87b3c1291ad912e6bf44294da12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23F62B5-9871-4B2F-BB87-702601D3913A}"/>
</file>

<file path=customXml/itemProps2.xml><?xml version="1.0" encoding="utf-8"?>
<ds:datastoreItem xmlns:ds="http://schemas.openxmlformats.org/officeDocument/2006/customXml" ds:itemID="{581E9D44-B2E4-44EA-943D-BE219CA52301}"/>
</file>

<file path=customXml/itemProps3.xml><?xml version="1.0" encoding="utf-8"?>
<ds:datastoreItem xmlns:ds="http://schemas.openxmlformats.org/officeDocument/2006/customXml" ds:itemID="{D4F755B1-66B2-479C-96DB-A267A2B4F649}"/>
</file>

<file path=docProps/app.xml><?xml version="1.0" encoding="utf-8"?>
<Properties xmlns="http://schemas.openxmlformats.org/officeDocument/2006/extended-properties" xmlns:vt="http://schemas.openxmlformats.org/officeDocument/2006/docPropsVTypes">
  <Template/>
  <TotalTime>36902</TotalTime>
  <Words>1397</Words>
  <Application>Microsoft Office PowerPoint</Application>
  <PresentationFormat>On-screen Show (4:3)</PresentationFormat>
  <Paragraphs>316</Paragraphs>
  <Slides>32</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Virtusa Template</vt:lpstr>
      <vt:lpstr>Bitmap Image</vt:lpstr>
      <vt:lpstr>SQE Role Based Training Test Planning</vt:lpstr>
      <vt:lpstr>“Where’s the Plan…?”</vt:lpstr>
      <vt:lpstr>IEEE 829 Standard</vt:lpstr>
      <vt:lpstr>Importance of a Test Plan</vt:lpstr>
      <vt:lpstr>What limits the test planning</vt:lpstr>
      <vt:lpstr>Slide 6</vt:lpstr>
      <vt:lpstr>Bad Plan Example</vt:lpstr>
      <vt:lpstr>Characteristics of a Good Test Plan</vt:lpstr>
      <vt:lpstr>Basic Plan Characteristics</vt:lpstr>
      <vt:lpstr>Balanced Plan</vt:lpstr>
      <vt:lpstr>Content of QATP – The GIP Template</vt:lpstr>
      <vt:lpstr>Content of QATP – The GIP Template contd.</vt:lpstr>
      <vt:lpstr>Key Components of a Test Plan - Scope</vt:lpstr>
      <vt:lpstr>Key Components of a Test Plan - Resources</vt:lpstr>
      <vt:lpstr>Key Components of a Test Plan - Time</vt:lpstr>
      <vt:lpstr>Key Components of a Test Plan - Quality</vt:lpstr>
      <vt:lpstr>Process of Creating the Test Plan</vt:lpstr>
      <vt:lpstr>Test Planning Tips</vt:lpstr>
      <vt:lpstr>Slide 19</vt:lpstr>
      <vt:lpstr>Test Planning Process</vt:lpstr>
      <vt:lpstr>Form the Test Team</vt:lpstr>
      <vt:lpstr>Form the Test Team – Contd.</vt:lpstr>
      <vt:lpstr>Risk Management</vt:lpstr>
      <vt:lpstr>Understand the Project Risks</vt:lpstr>
      <vt:lpstr>Develop Test Type Matrix</vt:lpstr>
      <vt:lpstr>Develop Test Case Matrix</vt:lpstr>
      <vt:lpstr>Inspect the Test Plan</vt:lpstr>
      <vt:lpstr>Tips for Creating a Test Plan</vt:lpstr>
      <vt:lpstr>Post Planning Activities</vt:lpstr>
      <vt:lpstr>Checklist</vt:lpstr>
      <vt:lpstr>Questions</vt:lpstr>
      <vt:lpstr>Slide 32</vt:lpstr>
    </vt:vector>
  </TitlesOfParts>
  <Company>Virtusa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Idol Program</dc:title>
  <dc:subject>Presentation Template</dc:subject>
  <dc:creator>Pankaj Parakh</dc:creator>
  <cp:lastModifiedBy>chinthaka</cp:lastModifiedBy>
  <cp:revision>2559</cp:revision>
  <dcterms:created xsi:type="dcterms:W3CDTF">2006-08-30T12:12:53Z</dcterms:created>
  <dcterms:modified xsi:type="dcterms:W3CDTF">2011-03-08T09:14:43Z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
  </property>
  <property fmtid="{D5CDD505-2E9C-101B-9397-08002B2CF9AE}" pid="3" name="ContentTypeId">
    <vt:lpwstr>0x0101003F4A8D2F47485B4F8C568C252C7783F6</vt:lpwstr>
  </property>
</Properties>
</file>