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jpeg" ContentType="image/jpeg"/>
  <Default Extension="emf" ContentType="image/x-emf"/>
  <Default Extension="xml" ContentType="application/xml"/>
  <Default Extension="vml" ContentType="application/vnd.openxmlformats-officedocument.vmlDrawing"/>
  <Default Extension="xlsx" ContentType="application/vnd.openxmlformats-officedocument.spreadsheetml.sheet"/>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layout3.xml" ContentType="application/vnd.openxmlformats-officedocument.drawingml.diagramLayout+xml"/>
  <Override PartName="/ppt/diagrams/quickStyle3.xml" ContentType="application/vnd.openxmlformats-officedocument.drawingml.diagramStyle+xml"/>
  <Override PartName="/ppt/diagrams/drawing3.xml" ContentType="application/vnd.ms-office.drawingml.diagramDrawing+xml"/>
  <Override PartName="/ppt/diagrams/colors3.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theme/theme2.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handoutMasterIdLst>
    <p:handoutMasterId r:id="rId33"/>
  </p:handoutMasterIdLst>
  <p:sldIdLst>
    <p:sldId id="451" r:id="rId2"/>
    <p:sldId id="437" r:id="rId3"/>
    <p:sldId id="459" r:id="rId4"/>
    <p:sldId id="463" r:id="rId5"/>
    <p:sldId id="460" r:id="rId6"/>
    <p:sldId id="461" r:id="rId7"/>
    <p:sldId id="462" r:id="rId8"/>
    <p:sldId id="464" r:id="rId9"/>
    <p:sldId id="465" r:id="rId10"/>
    <p:sldId id="466" r:id="rId11"/>
    <p:sldId id="467" r:id="rId12"/>
    <p:sldId id="468" r:id="rId13"/>
    <p:sldId id="470" r:id="rId14"/>
    <p:sldId id="469" r:id="rId15"/>
    <p:sldId id="477" r:id="rId16"/>
    <p:sldId id="471" r:id="rId17"/>
    <p:sldId id="478" r:id="rId18"/>
    <p:sldId id="472" r:id="rId19"/>
    <p:sldId id="479" r:id="rId20"/>
    <p:sldId id="480" r:id="rId21"/>
    <p:sldId id="481" r:id="rId22"/>
    <p:sldId id="487" r:id="rId23"/>
    <p:sldId id="483" r:id="rId24"/>
    <p:sldId id="484" r:id="rId25"/>
    <p:sldId id="485" r:id="rId26"/>
    <p:sldId id="486" r:id="rId27"/>
    <p:sldId id="473" r:id="rId28"/>
    <p:sldId id="474" r:id="rId29"/>
    <p:sldId id="488" r:id="rId30"/>
    <p:sldId id="450" r:id="rId31"/>
  </p:sldIdLst>
  <p:sldSz cx="9144000" cy="6858000" type="screen4x3"/>
  <p:notesSz cx="6794500" cy="9906000"/>
  <p:defaultTextStyle>
    <a:defPPr>
      <a:defRPr lang="en-US"/>
    </a:defPPr>
    <a:lvl1pPr algn="ctr" rtl="0" eaLnBrk="0" fontAlgn="base" hangingPunct="0">
      <a:spcBef>
        <a:spcPct val="20000"/>
      </a:spcBef>
      <a:spcAft>
        <a:spcPct val="0"/>
      </a:spcAft>
      <a:buClr>
        <a:srgbClr val="FF9900"/>
      </a:buClr>
      <a:buSzPct val="150000"/>
      <a:defRPr sz="1000" b="1" kern="1200">
        <a:solidFill>
          <a:schemeClr val="bg1"/>
        </a:solidFill>
        <a:latin typeface="Trebuchet MS" pitchFamily="34" charset="0"/>
        <a:ea typeface="+mn-ea"/>
        <a:cs typeface="+mn-cs"/>
      </a:defRPr>
    </a:lvl1pPr>
    <a:lvl2pPr marL="457200" algn="ctr" rtl="0" eaLnBrk="0" fontAlgn="base" hangingPunct="0">
      <a:spcBef>
        <a:spcPct val="20000"/>
      </a:spcBef>
      <a:spcAft>
        <a:spcPct val="0"/>
      </a:spcAft>
      <a:buClr>
        <a:srgbClr val="FF9900"/>
      </a:buClr>
      <a:buSzPct val="150000"/>
      <a:defRPr sz="1000" b="1" kern="1200">
        <a:solidFill>
          <a:schemeClr val="bg1"/>
        </a:solidFill>
        <a:latin typeface="Trebuchet MS" pitchFamily="34" charset="0"/>
        <a:ea typeface="+mn-ea"/>
        <a:cs typeface="+mn-cs"/>
      </a:defRPr>
    </a:lvl2pPr>
    <a:lvl3pPr marL="914400" algn="ctr" rtl="0" eaLnBrk="0" fontAlgn="base" hangingPunct="0">
      <a:spcBef>
        <a:spcPct val="20000"/>
      </a:spcBef>
      <a:spcAft>
        <a:spcPct val="0"/>
      </a:spcAft>
      <a:buClr>
        <a:srgbClr val="FF9900"/>
      </a:buClr>
      <a:buSzPct val="150000"/>
      <a:defRPr sz="1000" b="1" kern="1200">
        <a:solidFill>
          <a:schemeClr val="bg1"/>
        </a:solidFill>
        <a:latin typeface="Trebuchet MS" pitchFamily="34" charset="0"/>
        <a:ea typeface="+mn-ea"/>
        <a:cs typeface="+mn-cs"/>
      </a:defRPr>
    </a:lvl3pPr>
    <a:lvl4pPr marL="1371600" algn="ctr" rtl="0" eaLnBrk="0" fontAlgn="base" hangingPunct="0">
      <a:spcBef>
        <a:spcPct val="20000"/>
      </a:spcBef>
      <a:spcAft>
        <a:spcPct val="0"/>
      </a:spcAft>
      <a:buClr>
        <a:srgbClr val="FF9900"/>
      </a:buClr>
      <a:buSzPct val="150000"/>
      <a:defRPr sz="1000" b="1" kern="1200">
        <a:solidFill>
          <a:schemeClr val="bg1"/>
        </a:solidFill>
        <a:latin typeface="Trebuchet MS" pitchFamily="34" charset="0"/>
        <a:ea typeface="+mn-ea"/>
        <a:cs typeface="+mn-cs"/>
      </a:defRPr>
    </a:lvl4pPr>
    <a:lvl5pPr marL="1828800" algn="ctr" rtl="0" eaLnBrk="0" fontAlgn="base" hangingPunct="0">
      <a:spcBef>
        <a:spcPct val="20000"/>
      </a:spcBef>
      <a:spcAft>
        <a:spcPct val="0"/>
      </a:spcAft>
      <a:buClr>
        <a:srgbClr val="FF9900"/>
      </a:buClr>
      <a:buSzPct val="150000"/>
      <a:defRPr sz="1000" b="1" kern="1200">
        <a:solidFill>
          <a:schemeClr val="bg1"/>
        </a:solidFill>
        <a:latin typeface="Trebuchet MS" pitchFamily="34" charset="0"/>
        <a:ea typeface="+mn-ea"/>
        <a:cs typeface="+mn-cs"/>
      </a:defRPr>
    </a:lvl5pPr>
    <a:lvl6pPr marL="2286000" algn="l" defTabSz="914400" rtl="0" eaLnBrk="1" latinLnBrk="0" hangingPunct="1">
      <a:defRPr sz="1000" b="1" kern="1200">
        <a:solidFill>
          <a:schemeClr val="bg1"/>
        </a:solidFill>
        <a:latin typeface="Trebuchet MS" pitchFamily="34" charset="0"/>
        <a:ea typeface="+mn-ea"/>
        <a:cs typeface="+mn-cs"/>
      </a:defRPr>
    </a:lvl6pPr>
    <a:lvl7pPr marL="2743200" algn="l" defTabSz="914400" rtl="0" eaLnBrk="1" latinLnBrk="0" hangingPunct="1">
      <a:defRPr sz="1000" b="1" kern="1200">
        <a:solidFill>
          <a:schemeClr val="bg1"/>
        </a:solidFill>
        <a:latin typeface="Trebuchet MS" pitchFamily="34" charset="0"/>
        <a:ea typeface="+mn-ea"/>
        <a:cs typeface="+mn-cs"/>
      </a:defRPr>
    </a:lvl7pPr>
    <a:lvl8pPr marL="3200400" algn="l" defTabSz="914400" rtl="0" eaLnBrk="1" latinLnBrk="0" hangingPunct="1">
      <a:defRPr sz="1000" b="1" kern="1200">
        <a:solidFill>
          <a:schemeClr val="bg1"/>
        </a:solidFill>
        <a:latin typeface="Trebuchet MS" pitchFamily="34" charset="0"/>
        <a:ea typeface="+mn-ea"/>
        <a:cs typeface="+mn-cs"/>
      </a:defRPr>
    </a:lvl8pPr>
    <a:lvl9pPr marL="3657600" algn="l" defTabSz="914400" rtl="0" eaLnBrk="1" latinLnBrk="0" hangingPunct="1">
      <a:defRPr sz="1000" b="1" kern="1200">
        <a:solidFill>
          <a:schemeClr val="bg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DDDDDD"/>
    <a:srgbClr val="B4B4E6"/>
    <a:srgbClr val="7DDDFF"/>
    <a:srgbClr val="F2BA82"/>
    <a:srgbClr val="F79FA7"/>
    <a:srgbClr val="6699FF"/>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9" autoAdjust="0"/>
    <p:restoredTop sz="92934" autoAdjust="0"/>
  </p:normalViewPr>
  <p:slideViewPr>
    <p:cSldViewPr>
      <p:cViewPr>
        <p:scale>
          <a:sx n="67" d="100"/>
          <a:sy n="67" d="100"/>
        </p:scale>
        <p:origin x="-1962" y="-5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18" y="-90"/>
      </p:cViewPr>
      <p:guideLst>
        <p:guide orient="horz" pos="3120"/>
        <p:guide pos="214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CD0E1B-8285-4588-B5BC-14E429A57105}" type="doc">
      <dgm:prSet loTypeId="urn:microsoft.com/office/officeart/2005/8/layout/hProcess11" loCatId="process" qsTypeId="urn:microsoft.com/office/officeart/2005/8/quickstyle/simple1#1" qsCatId="simple" csTypeId="urn:microsoft.com/office/officeart/2005/8/colors/accent1_2#1" csCatId="accent1" phldr="1"/>
      <dgm:spPr/>
    </dgm:pt>
    <dgm:pt modelId="{0AB74D98-2984-4313-99C2-1DB31DF27E5A}">
      <dgm:prSet phldrT="[Text]" custT="1"/>
      <dgm:spPr/>
      <dgm:t>
        <a:bodyPr/>
        <a:lstStyle/>
        <a:p>
          <a:r>
            <a:rPr lang="en-US" sz="1200" b="1" dirty="0" smtClean="0">
              <a:latin typeface="+mn-lt"/>
            </a:rPr>
            <a:t>Used By the Clients</a:t>
          </a:r>
        </a:p>
        <a:p>
          <a:r>
            <a:rPr lang="en-US" sz="1200" b="1" dirty="0" smtClean="0">
              <a:latin typeface="+mn-lt"/>
            </a:rPr>
            <a:t>For Comparison of</a:t>
          </a:r>
        </a:p>
        <a:p>
          <a:r>
            <a:rPr lang="en-US" sz="1200" b="1" dirty="0" smtClean="0">
              <a:latin typeface="+mn-lt"/>
            </a:rPr>
            <a:t>Vendors</a:t>
          </a:r>
        </a:p>
      </dgm:t>
    </dgm:pt>
    <dgm:pt modelId="{8594068F-84D5-4887-8AAE-2B58CA943EF2}" type="parTrans" cxnId="{F0A79E99-573E-48BF-B842-AD89232684C8}">
      <dgm:prSet/>
      <dgm:spPr/>
      <dgm:t>
        <a:bodyPr/>
        <a:lstStyle/>
        <a:p>
          <a:endParaRPr lang="en-US"/>
        </a:p>
      </dgm:t>
    </dgm:pt>
    <dgm:pt modelId="{7CC8A747-0A7E-45B7-B137-64C753E848C7}" type="sibTrans" cxnId="{F0A79E99-573E-48BF-B842-AD89232684C8}">
      <dgm:prSet/>
      <dgm:spPr/>
      <dgm:t>
        <a:bodyPr/>
        <a:lstStyle/>
        <a:p>
          <a:endParaRPr lang="en-US"/>
        </a:p>
      </dgm:t>
    </dgm:pt>
    <dgm:pt modelId="{97A9FFF1-AE6F-47D2-A486-0239C23AB49E}">
      <dgm:prSet phldrT="[Text]" custT="1"/>
      <dgm:spPr/>
      <dgm:t>
        <a:bodyPr/>
        <a:lstStyle/>
        <a:p>
          <a:r>
            <a:rPr lang="en-US" sz="1200" b="1" dirty="0" smtClean="0"/>
            <a:t>Use by the Clients</a:t>
          </a:r>
        </a:p>
        <a:p>
          <a:r>
            <a:rPr lang="en-US" sz="1200" b="1" dirty="0" smtClean="0"/>
            <a:t>For Selection of</a:t>
          </a:r>
        </a:p>
        <a:p>
          <a:r>
            <a:rPr lang="en-US" sz="1200" b="1" dirty="0" smtClean="0"/>
            <a:t>Vendors</a:t>
          </a:r>
          <a:endParaRPr lang="en-US" sz="1200" b="1" dirty="0"/>
        </a:p>
      </dgm:t>
    </dgm:pt>
    <dgm:pt modelId="{BFC2E6E1-588A-4D62-B273-DB3E095558F2}" type="parTrans" cxnId="{5F61C5CB-3FEC-47D9-9251-C872C2491A19}">
      <dgm:prSet/>
      <dgm:spPr/>
      <dgm:t>
        <a:bodyPr/>
        <a:lstStyle/>
        <a:p>
          <a:endParaRPr lang="en-US"/>
        </a:p>
      </dgm:t>
    </dgm:pt>
    <dgm:pt modelId="{547C39A3-16C1-4CCC-9A07-9460FB49F499}" type="sibTrans" cxnId="{5F61C5CB-3FEC-47D9-9251-C872C2491A19}">
      <dgm:prSet/>
      <dgm:spPr/>
      <dgm:t>
        <a:bodyPr/>
        <a:lstStyle/>
        <a:p>
          <a:endParaRPr lang="en-US"/>
        </a:p>
      </dgm:t>
    </dgm:pt>
    <dgm:pt modelId="{E73D2AD3-D4A2-40DB-8EB7-907E718AF72B}">
      <dgm:prSet phldrT="[Text]" custT="1"/>
      <dgm:spPr/>
      <dgm:t>
        <a:bodyPr/>
        <a:lstStyle/>
        <a:p>
          <a:r>
            <a:rPr lang="en-US" sz="1200" b="1" dirty="0" smtClean="0"/>
            <a:t>Used by the Clients</a:t>
          </a:r>
        </a:p>
        <a:p>
          <a:r>
            <a:rPr lang="en-US" sz="1200" b="1" dirty="0" smtClean="0"/>
            <a:t>For Setting the SLAs</a:t>
          </a:r>
          <a:endParaRPr lang="en-US" sz="1200" b="1" dirty="0"/>
        </a:p>
      </dgm:t>
    </dgm:pt>
    <dgm:pt modelId="{7F7A22E3-2972-46A5-9618-D817F3BE06A5}" type="parTrans" cxnId="{09155163-4293-4BC8-BD9D-3EDC2461CD54}">
      <dgm:prSet/>
      <dgm:spPr/>
      <dgm:t>
        <a:bodyPr/>
        <a:lstStyle/>
        <a:p>
          <a:endParaRPr lang="en-US"/>
        </a:p>
      </dgm:t>
    </dgm:pt>
    <dgm:pt modelId="{D31AE967-CBA2-49C8-BDF3-37B4F6048F97}" type="sibTrans" cxnId="{09155163-4293-4BC8-BD9D-3EDC2461CD54}">
      <dgm:prSet/>
      <dgm:spPr/>
      <dgm:t>
        <a:bodyPr/>
        <a:lstStyle/>
        <a:p>
          <a:endParaRPr lang="en-US"/>
        </a:p>
      </dgm:t>
    </dgm:pt>
    <dgm:pt modelId="{B8F31B92-3C0F-458A-8ACC-FCD93C3709F9}" type="pres">
      <dgm:prSet presAssocID="{14CD0E1B-8285-4588-B5BC-14E429A57105}" presName="Name0" presStyleCnt="0">
        <dgm:presLayoutVars>
          <dgm:dir/>
          <dgm:resizeHandles val="exact"/>
        </dgm:presLayoutVars>
      </dgm:prSet>
      <dgm:spPr/>
    </dgm:pt>
    <dgm:pt modelId="{2C598AA7-B8CA-4BFA-8FE1-14C0AFB021F0}" type="pres">
      <dgm:prSet presAssocID="{14CD0E1B-8285-4588-B5BC-14E429A57105}" presName="arrow" presStyleLbl="bgShp" presStyleIdx="0" presStyleCnt="1"/>
      <dgm:spPr>
        <a:effectLst>
          <a:outerShdw blurRad="50800" dist="38100" dir="2700000" algn="tl" rotWithShape="0">
            <a:prstClr val="black">
              <a:alpha val="40000"/>
            </a:prstClr>
          </a:outerShdw>
        </a:effectLst>
      </dgm:spPr>
    </dgm:pt>
    <dgm:pt modelId="{0F60D4BE-94F8-474A-AE69-00D7AB82C055}" type="pres">
      <dgm:prSet presAssocID="{14CD0E1B-8285-4588-B5BC-14E429A57105}" presName="points" presStyleCnt="0"/>
      <dgm:spPr/>
    </dgm:pt>
    <dgm:pt modelId="{305A2C06-7A4F-4BB7-8968-65B87FCEDBDA}" type="pres">
      <dgm:prSet presAssocID="{0AB74D98-2984-4313-99C2-1DB31DF27E5A}" presName="compositeA" presStyleCnt="0"/>
      <dgm:spPr/>
    </dgm:pt>
    <dgm:pt modelId="{D6E250F3-3971-4B2E-86BA-50A32460464B}" type="pres">
      <dgm:prSet presAssocID="{0AB74D98-2984-4313-99C2-1DB31DF27E5A}" presName="textA" presStyleLbl="revTx" presStyleIdx="0" presStyleCnt="3">
        <dgm:presLayoutVars>
          <dgm:bulletEnabled val="1"/>
        </dgm:presLayoutVars>
      </dgm:prSet>
      <dgm:spPr/>
      <dgm:t>
        <a:bodyPr/>
        <a:lstStyle/>
        <a:p>
          <a:endParaRPr lang="en-US"/>
        </a:p>
      </dgm:t>
    </dgm:pt>
    <dgm:pt modelId="{9B9EFD66-6CC7-4481-854C-3049A11D5017}" type="pres">
      <dgm:prSet presAssocID="{0AB74D98-2984-4313-99C2-1DB31DF27E5A}" presName="circleA" presStyleLbl="node1" presStyleIdx="0" presStyleCnt="3"/>
      <dgm:spPr/>
    </dgm:pt>
    <dgm:pt modelId="{498DFE58-678C-4414-AE57-A268991E6BAB}" type="pres">
      <dgm:prSet presAssocID="{0AB74D98-2984-4313-99C2-1DB31DF27E5A}" presName="spaceA" presStyleCnt="0"/>
      <dgm:spPr/>
    </dgm:pt>
    <dgm:pt modelId="{632CEE0D-87C1-4C80-926C-ED833468B9BB}" type="pres">
      <dgm:prSet presAssocID="{7CC8A747-0A7E-45B7-B137-64C753E848C7}" presName="space" presStyleCnt="0"/>
      <dgm:spPr/>
    </dgm:pt>
    <dgm:pt modelId="{6D1E242E-7486-4ED7-97AA-E61E26EA664A}" type="pres">
      <dgm:prSet presAssocID="{97A9FFF1-AE6F-47D2-A486-0239C23AB49E}" presName="compositeB" presStyleCnt="0"/>
      <dgm:spPr/>
    </dgm:pt>
    <dgm:pt modelId="{411E166D-1A5B-49FF-A1B9-BB8D2DE84741}" type="pres">
      <dgm:prSet presAssocID="{97A9FFF1-AE6F-47D2-A486-0239C23AB49E}" presName="textB" presStyleLbl="revTx" presStyleIdx="1" presStyleCnt="3" custAng="0" custScaleX="64668" custScaleY="250000" custLinFactNeighborY="-63362">
        <dgm:presLayoutVars>
          <dgm:bulletEnabled val="1"/>
        </dgm:presLayoutVars>
      </dgm:prSet>
      <dgm:spPr/>
      <dgm:t>
        <a:bodyPr/>
        <a:lstStyle/>
        <a:p>
          <a:endParaRPr lang="en-US"/>
        </a:p>
      </dgm:t>
    </dgm:pt>
    <dgm:pt modelId="{3D94230E-76DB-41B0-8DAA-D1664BD144E8}" type="pres">
      <dgm:prSet presAssocID="{97A9FFF1-AE6F-47D2-A486-0239C23AB49E}" presName="circleB" presStyleLbl="node1" presStyleIdx="1" presStyleCnt="3"/>
      <dgm:spPr/>
    </dgm:pt>
    <dgm:pt modelId="{57D29EF3-2D46-4AAF-A7F3-0063E53F0C64}" type="pres">
      <dgm:prSet presAssocID="{97A9FFF1-AE6F-47D2-A486-0239C23AB49E}" presName="spaceB" presStyleCnt="0"/>
      <dgm:spPr/>
    </dgm:pt>
    <dgm:pt modelId="{71E4A578-0515-40A4-8308-6EC1DD95886A}" type="pres">
      <dgm:prSet presAssocID="{547C39A3-16C1-4CCC-9A07-9460FB49F499}" presName="space" presStyleCnt="0"/>
      <dgm:spPr/>
    </dgm:pt>
    <dgm:pt modelId="{E873102A-5BBA-4D83-9B27-C18CDF1ED643}" type="pres">
      <dgm:prSet presAssocID="{E73D2AD3-D4A2-40DB-8EB7-907E718AF72B}" presName="compositeA" presStyleCnt="0"/>
      <dgm:spPr/>
    </dgm:pt>
    <dgm:pt modelId="{55ADA2DA-53B0-4F7D-AF92-666A0DE57498}" type="pres">
      <dgm:prSet presAssocID="{E73D2AD3-D4A2-40DB-8EB7-907E718AF72B}" presName="textA" presStyleLbl="revTx" presStyleIdx="2" presStyleCnt="3">
        <dgm:presLayoutVars>
          <dgm:bulletEnabled val="1"/>
        </dgm:presLayoutVars>
      </dgm:prSet>
      <dgm:spPr/>
      <dgm:t>
        <a:bodyPr/>
        <a:lstStyle/>
        <a:p>
          <a:endParaRPr lang="en-US"/>
        </a:p>
      </dgm:t>
    </dgm:pt>
    <dgm:pt modelId="{C6DE6148-1A66-4FF3-BD40-EA3C5261D806}" type="pres">
      <dgm:prSet presAssocID="{E73D2AD3-D4A2-40DB-8EB7-907E718AF72B}" presName="circleA" presStyleLbl="node1" presStyleIdx="2" presStyleCnt="3"/>
      <dgm:spPr/>
    </dgm:pt>
    <dgm:pt modelId="{B799F256-FDDB-4859-9DBF-20F8A0D16EED}" type="pres">
      <dgm:prSet presAssocID="{E73D2AD3-D4A2-40DB-8EB7-907E718AF72B}" presName="spaceA" presStyleCnt="0"/>
      <dgm:spPr/>
    </dgm:pt>
  </dgm:ptLst>
  <dgm:cxnLst>
    <dgm:cxn modelId="{5F61C5CB-3FEC-47D9-9251-C872C2491A19}" srcId="{14CD0E1B-8285-4588-B5BC-14E429A57105}" destId="{97A9FFF1-AE6F-47D2-A486-0239C23AB49E}" srcOrd="1" destOrd="0" parTransId="{BFC2E6E1-588A-4D62-B273-DB3E095558F2}" sibTransId="{547C39A3-16C1-4CCC-9A07-9460FB49F499}"/>
    <dgm:cxn modelId="{23C32866-4667-4C8D-A381-E6F2B9136D6C}" type="presOf" srcId="{14CD0E1B-8285-4588-B5BC-14E429A57105}" destId="{B8F31B92-3C0F-458A-8ACC-FCD93C3709F9}" srcOrd="0" destOrd="0" presId="urn:microsoft.com/office/officeart/2005/8/layout/hProcess11"/>
    <dgm:cxn modelId="{91A23344-E9A6-47CC-8F85-4CC55278501D}" type="presOf" srcId="{97A9FFF1-AE6F-47D2-A486-0239C23AB49E}" destId="{411E166D-1A5B-49FF-A1B9-BB8D2DE84741}" srcOrd="0" destOrd="0" presId="urn:microsoft.com/office/officeart/2005/8/layout/hProcess11"/>
    <dgm:cxn modelId="{2605FA8D-1555-4727-A43A-1A6B63E43C52}" type="presOf" srcId="{0AB74D98-2984-4313-99C2-1DB31DF27E5A}" destId="{D6E250F3-3971-4B2E-86BA-50A32460464B}" srcOrd="0" destOrd="0" presId="urn:microsoft.com/office/officeart/2005/8/layout/hProcess11"/>
    <dgm:cxn modelId="{F0A79E99-573E-48BF-B842-AD89232684C8}" srcId="{14CD0E1B-8285-4588-B5BC-14E429A57105}" destId="{0AB74D98-2984-4313-99C2-1DB31DF27E5A}" srcOrd="0" destOrd="0" parTransId="{8594068F-84D5-4887-8AAE-2B58CA943EF2}" sibTransId="{7CC8A747-0A7E-45B7-B137-64C753E848C7}"/>
    <dgm:cxn modelId="{09155163-4293-4BC8-BD9D-3EDC2461CD54}" srcId="{14CD0E1B-8285-4588-B5BC-14E429A57105}" destId="{E73D2AD3-D4A2-40DB-8EB7-907E718AF72B}" srcOrd="2" destOrd="0" parTransId="{7F7A22E3-2972-46A5-9618-D817F3BE06A5}" sibTransId="{D31AE967-CBA2-49C8-BDF3-37B4F6048F97}"/>
    <dgm:cxn modelId="{8A392B88-C875-4855-B0A2-3C20DFE9274B}" type="presOf" srcId="{E73D2AD3-D4A2-40DB-8EB7-907E718AF72B}" destId="{55ADA2DA-53B0-4F7D-AF92-666A0DE57498}" srcOrd="0" destOrd="0" presId="urn:microsoft.com/office/officeart/2005/8/layout/hProcess11"/>
    <dgm:cxn modelId="{10154285-6B7B-420D-B325-8D1CB77FC312}" type="presParOf" srcId="{B8F31B92-3C0F-458A-8ACC-FCD93C3709F9}" destId="{2C598AA7-B8CA-4BFA-8FE1-14C0AFB021F0}" srcOrd="0" destOrd="0" presId="urn:microsoft.com/office/officeart/2005/8/layout/hProcess11"/>
    <dgm:cxn modelId="{987513D3-D70E-4BE6-93C9-64DF7A1FB6C3}" type="presParOf" srcId="{B8F31B92-3C0F-458A-8ACC-FCD93C3709F9}" destId="{0F60D4BE-94F8-474A-AE69-00D7AB82C055}" srcOrd="1" destOrd="0" presId="urn:microsoft.com/office/officeart/2005/8/layout/hProcess11"/>
    <dgm:cxn modelId="{A156EAC3-7E53-4B4B-8A9F-4BB553DA0AEF}" type="presParOf" srcId="{0F60D4BE-94F8-474A-AE69-00D7AB82C055}" destId="{305A2C06-7A4F-4BB7-8968-65B87FCEDBDA}" srcOrd="0" destOrd="0" presId="urn:microsoft.com/office/officeart/2005/8/layout/hProcess11"/>
    <dgm:cxn modelId="{2F270776-BA58-49BC-8C1B-B4346A3802C1}" type="presParOf" srcId="{305A2C06-7A4F-4BB7-8968-65B87FCEDBDA}" destId="{D6E250F3-3971-4B2E-86BA-50A32460464B}" srcOrd="0" destOrd="0" presId="urn:microsoft.com/office/officeart/2005/8/layout/hProcess11"/>
    <dgm:cxn modelId="{B01B962D-50B9-48C4-B0B8-97F6E2556F0F}" type="presParOf" srcId="{305A2C06-7A4F-4BB7-8968-65B87FCEDBDA}" destId="{9B9EFD66-6CC7-4481-854C-3049A11D5017}" srcOrd="1" destOrd="0" presId="urn:microsoft.com/office/officeart/2005/8/layout/hProcess11"/>
    <dgm:cxn modelId="{EE77E4F3-0905-49F1-8C1F-85AAE2CEECB6}" type="presParOf" srcId="{305A2C06-7A4F-4BB7-8968-65B87FCEDBDA}" destId="{498DFE58-678C-4414-AE57-A268991E6BAB}" srcOrd="2" destOrd="0" presId="urn:microsoft.com/office/officeart/2005/8/layout/hProcess11"/>
    <dgm:cxn modelId="{AFB7D255-21E1-4E03-8690-8DE561D7F128}" type="presParOf" srcId="{0F60D4BE-94F8-474A-AE69-00D7AB82C055}" destId="{632CEE0D-87C1-4C80-926C-ED833468B9BB}" srcOrd="1" destOrd="0" presId="urn:microsoft.com/office/officeart/2005/8/layout/hProcess11"/>
    <dgm:cxn modelId="{C1E2FC02-3C6E-4018-9820-14789F6345E6}" type="presParOf" srcId="{0F60D4BE-94F8-474A-AE69-00D7AB82C055}" destId="{6D1E242E-7486-4ED7-97AA-E61E26EA664A}" srcOrd="2" destOrd="0" presId="urn:microsoft.com/office/officeart/2005/8/layout/hProcess11"/>
    <dgm:cxn modelId="{DCC1B7A9-DCFB-4808-B194-F7D984FD923E}" type="presParOf" srcId="{6D1E242E-7486-4ED7-97AA-E61E26EA664A}" destId="{411E166D-1A5B-49FF-A1B9-BB8D2DE84741}" srcOrd="0" destOrd="0" presId="urn:microsoft.com/office/officeart/2005/8/layout/hProcess11"/>
    <dgm:cxn modelId="{D5BC4242-F907-411A-815E-58EA06F60EB3}" type="presParOf" srcId="{6D1E242E-7486-4ED7-97AA-E61E26EA664A}" destId="{3D94230E-76DB-41B0-8DAA-D1664BD144E8}" srcOrd="1" destOrd="0" presId="urn:microsoft.com/office/officeart/2005/8/layout/hProcess11"/>
    <dgm:cxn modelId="{2B534AFC-AAA9-43E1-AE27-2E680450DB76}" type="presParOf" srcId="{6D1E242E-7486-4ED7-97AA-E61E26EA664A}" destId="{57D29EF3-2D46-4AAF-A7F3-0063E53F0C64}" srcOrd="2" destOrd="0" presId="urn:microsoft.com/office/officeart/2005/8/layout/hProcess11"/>
    <dgm:cxn modelId="{B5CA0D2A-9AA5-4DF5-B04B-B4E380825D83}" type="presParOf" srcId="{0F60D4BE-94F8-474A-AE69-00D7AB82C055}" destId="{71E4A578-0515-40A4-8308-6EC1DD95886A}" srcOrd="3" destOrd="0" presId="urn:microsoft.com/office/officeart/2005/8/layout/hProcess11"/>
    <dgm:cxn modelId="{27B422B3-45A4-44A5-A580-644C870C8B89}" type="presParOf" srcId="{0F60D4BE-94F8-474A-AE69-00D7AB82C055}" destId="{E873102A-5BBA-4D83-9B27-C18CDF1ED643}" srcOrd="4" destOrd="0" presId="urn:microsoft.com/office/officeart/2005/8/layout/hProcess11"/>
    <dgm:cxn modelId="{B7970AE1-F3DB-4A9D-8129-05B059DC97E7}" type="presParOf" srcId="{E873102A-5BBA-4D83-9B27-C18CDF1ED643}" destId="{55ADA2DA-53B0-4F7D-AF92-666A0DE57498}" srcOrd="0" destOrd="0" presId="urn:microsoft.com/office/officeart/2005/8/layout/hProcess11"/>
    <dgm:cxn modelId="{DFA26035-BBCE-498E-B43F-599BEAE4582B}" type="presParOf" srcId="{E873102A-5BBA-4D83-9B27-C18CDF1ED643}" destId="{C6DE6148-1A66-4FF3-BD40-EA3C5261D806}" srcOrd="1" destOrd="0" presId="urn:microsoft.com/office/officeart/2005/8/layout/hProcess11"/>
    <dgm:cxn modelId="{EDD3EE47-6EB8-44F1-ADCF-CC582EA7E013}" type="presParOf" srcId="{E873102A-5BBA-4D83-9B27-C18CDF1ED643}" destId="{B799F256-FDDB-4859-9DBF-20F8A0D16EED}" srcOrd="2" destOrd="0" presId="urn:microsoft.com/office/officeart/2005/8/layout/hProcess1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7932FC-D385-466D-8F19-9491EF35692A}" type="doc">
      <dgm:prSet loTypeId="urn:microsoft.com/office/officeart/2005/8/layout/process1" loCatId="process" qsTypeId="urn:microsoft.com/office/officeart/2005/8/quickstyle/simple1#2" qsCatId="simple" csTypeId="urn:microsoft.com/office/officeart/2005/8/colors/colorful1" csCatId="colorful" phldr="1"/>
      <dgm:spPr/>
    </dgm:pt>
    <dgm:pt modelId="{62EF61AD-965B-4AE8-9B76-9D3F371AD4FF}">
      <dgm:prSet phldrT="[Text]"/>
      <dgm:spPr/>
      <dgm:t>
        <a:bodyPr/>
        <a:lstStyle/>
        <a:p>
          <a:r>
            <a:rPr lang="en-US" dirty="0" smtClean="0"/>
            <a:t>Size Estimates</a:t>
          </a:r>
          <a:endParaRPr lang="en-US" dirty="0"/>
        </a:p>
      </dgm:t>
    </dgm:pt>
    <dgm:pt modelId="{5C94C7E2-546D-46FF-AF36-B3F7FC27AFD1}" type="parTrans" cxnId="{40127731-4209-466B-A4A3-A10101541200}">
      <dgm:prSet/>
      <dgm:spPr/>
      <dgm:t>
        <a:bodyPr/>
        <a:lstStyle/>
        <a:p>
          <a:endParaRPr lang="en-US"/>
        </a:p>
      </dgm:t>
    </dgm:pt>
    <dgm:pt modelId="{D73303EB-42CF-4A15-B1F2-FC27B1221932}" type="sibTrans" cxnId="{40127731-4209-466B-A4A3-A10101541200}">
      <dgm:prSet/>
      <dgm:spPr/>
      <dgm:t>
        <a:bodyPr/>
        <a:lstStyle/>
        <a:p>
          <a:endParaRPr lang="en-US"/>
        </a:p>
      </dgm:t>
    </dgm:pt>
    <dgm:pt modelId="{E2B1B504-9748-4CA7-A871-DA9D98286AAC}">
      <dgm:prSet phldrT="[Text]"/>
      <dgm:spPr/>
      <dgm:t>
        <a:bodyPr/>
        <a:lstStyle/>
        <a:p>
          <a:r>
            <a:rPr lang="en-US" dirty="0" smtClean="0"/>
            <a:t>Effort Estimates</a:t>
          </a:r>
          <a:endParaRPr lang="en-US" dirty="0"/>
        </a:p>
      </dgm:t>
    </dgm:pt>
    <dgm:pt modelId="{8C8059DE-34DC-49CF-AAE3-721B45AE9F92}" type="parTrans" cxnId="{E1F9DFDF-D62D-47A1-ABB3-8F1B88822A4B}">
      <dgm:prSet/>
      <dgm:spPr/>
      <dgm:t>
        <a:bodyPr/>
        <a:lstStyle/>
        <a:p>
          <a:endParaRPr lang="en-US"/>
        </a:p>
      </dgm:t>
    </dgm:pt>
    <dgm:pt modelId="{8C4B35E9-8E02-4846-B70A-F53E00AFD8AD}" type="sibTrans" cxnId="{E1F9DFDF-D62D-47A1-ABB3-8F1B88822A4B}">
      <dgm:prSet/>
      <dgm:spPr/>
      <dgm:t>
        <a:bodyPr/>
        <a:lstStyle/>
        <a:p>
          <a:endParaRPr lang="en-US"/>
        </a:p>
      </dgm:t>
    </dgm:pt>
    <dgm:pt modelId="{D6B7BDCE-F2D1-4AEC-818E-4886F173C74E}">
      <dgm:prSet phldrT="[Text]"/>
      <dgm:spPr/>
      <dgm:t>
        <a:bodyPr/>
        <a:lstStyle/>
        <a:p>
          <a:r>
            <a:rPr lang="en-US" dirty="0" smtClean="0"/>
            <a:t>Summary Estimation Template</a:t>
          </a:r>
          <a:endParaRPr lang="en-US" dirty="0"/>
        </a:p>
      </dgm:t>
    </dgm:pt>
    <dgm:pt modelId="{12335660-81A1-40D1-B2E0-99F520DA25A1}" type="parTrans" cxnId="{465AC227-C4DC-4194-9196-285979424211}">
      <dgm:prSet/>
      <dgm:spPr/>
      <dgm:t>
        <a:bodyPr/>
        <a:lstStyle/>
        <a:p>
          <a:endParaRPr lang="en-US"/>
        </a:p>
      </dgm:t>
    </dgm:pt>
    <dgm:pt modelId="{9DD95BEC-D220-4F3B-AE60-9CEC68CF56C7}" type="sibTrans" cxnId="{465AC227-C4DC-4194-9196-285979424211}">
      <dgm:prSet/>
      <dgm:spPr/>
      <dgm:t>
        <a:bodyPr/>
        <a:lstStyle/>
        <a:p>
          <a:endParaRPr lang="en-US"/>
        </a:p>
      </dgm:t>
    </dgm:pt>
    <dgm:pt modelId="{615C00A2-7D27-40A9-A84B-90AED871F944}">
      <dgm:prSet phldrT="[Text]"/>
      <dgm:spPr/>
      <dgm:t>
        <a:bodyPr/>
        <a:lstStyle/>
        <a:p>
          <a:r>
            <a:rPr lang="en-US" dirty="0" smtClean="0"/>
            <a:t>Standardized Work Breakdown Structure</a:t>
          </a:r>
          <a:endParaRPr lang="en-US" dirty="0"/>
        </a:p>
      </dgm:t>
    </dgm:pt>
    <dgm:pt modelId="{64969542-3D0C-4EAE-B98D-BC8EDCEFB2F6}" type="parTrans" cxnId="{813AD03C-ED37-4BAA-9893-947D68EA7DA9}">
      <dgm:prSet/>
      <dgm:spPr/>
      <dgm:t>
        <a:bodyPr/>
        <a:lstStyle/>
        <a:p>
          <a:endParaRPr lang="en-US"/>
        </a:p>
      </dgm:t>
    </dgm:pt>
    <dgm:pt modelId="{F902768F-A2C9-4094-963C-B979C235FF13}" type="sibTrans" cxnId="{813AD03C-ED37-4BAA-9893-947D68EA7DA9}">
      <dgm:prSet/>
      <dgm:spPr/>
      <dgm:t>
        <a:bodyPr/>
        <a:lstStyle/>
        <a:p>
          <a:endParaRPr lang="en-US"/>
        </a:p>
      </dgm:t>
    </dgm:pt>
    <dgm:pt modelId="{EE9E6E89-C0FF-489F-B07F-1AB955186D73}" type="pres">
      <dgm:prSet presAssocID="{4B7932FC-D385-466D-8F19-9491EF35692A}" presName="Name0" presStyleCnt="0">
        <dgm:presLayoutVars>
          <dgm:dir/>
          <dgm:resizeHandles val="exact"/>
        </dgm:presLayoutVars>
      </dgm:prSet>
      <dgm:spPr/>
    </dgm:pt>
    <dgm:pt modelId="{665D00FF-13A4-4FEE-A3B0-19B415493FAE}" type="pres">
      <dgm:prSet presAssocID="{62EF61AD-965B-4AE8-9B76-9D3F371AD4FF}" presName="node" presStyleLbl="node1" presStyleIdx="0" presStyleCnt="4">
        <dgm:presLayoutVars>
          <dgm:bulletEnabled val="1"/>
        </dgm:presLayoutVars>
      </dgm:prSet>
      <dgm:spPr/>
      <dgm:t>
        <a:bodyPr/>
        <a:lstStyle/>
        <a:p>
          <a:endParaRPr lang="en-US"/>
        </a:p>
      </dgm:t>
    </dgm:pt>
    <dgm:pt modelId="{062854F9-1BAA-4EAC-BF3A-4F21D3624B4D}" type="pres">
      <dgm:prSet presAssocID="{D73303EB-42CF-4A15-B1F2-FC27B1221932}" presName="sibTrans" presStyleLbl="sibTrans2D1" presStyleIdx="0" presStyleCnt="3"/>
      <dgm:spPr/>
      <dgm:t>
        <a:bodyPr/>
        <a:lstStyle/>
        <a:p>
          <a:endParaRPr lang="en-US"/>
        </a:p>
      </dgm:t>
    </dgm:pt>
    <dgm:pt modelId="{0869F745-D4A7-4F30-A2B0-FB47B01668B7}" type="pres">
      <dgm:prSet presAssocID="{D73303EB-42CF-4A15-B1F2-FC27B1221932}" presName="connectorText" presStyleLbl="sibTrans2D1" presStyleIdx="0" presStyleCnt="3"/>
      <dgm:spPr/>
      <dgm:t>
        <a:bodyPr/>
        <a:lstStyle/>
        <a:p>
          <a:endParaRPr lang="en-US"/>
        </a:p>
      </dgm:t>
    </dgm:pt>
    <dgm:pt modelId="{50AAC235-9E2A-4DA8-AB1E-36E1A122A20B}" type="pres">
      <dgm:prSet presAssocID="{615C00A2-7D27-40A9-A84B-90AED871F944}" presName="node" presStyleLbl="node1" presStyleIdx="1" presStyleCnt="4">
        <dgm:presLayoutVars>
          <dgm:bulletEnabled val="1"/>
        </dgm:presLayoutVars>
      </dgm:prSet>
      <dgm:spPr/>
      <dgm:t>
        <a:bodyPr/>
        <a:lstStyle/>
        <a:p>
          <a:endParaRPr lang="en-US"/>
        </a:p>
      </dgm:t>
    </dgm:pt>
    <dgm:pt modelId="{38E2389E-350A-4BFF-B6E3-9934477684C3}" type="pres">
      <dgm:prSet presAssocID="{F902768F-A2C9-4094-963C-B979C235FF13}" presName="sibTrans" presStyleLbl="sibTrans2D1" presStyleIdx="1" presStyleCnt="3"/>
      <dgm:spPr/>
      <dgm:t>
        <a:bodyPr/>
        <a:lstStyle/>
        <a:p>
          <a:endParaRPr lang="en-US"/>
        </a:p>
      </dgm:t>
    </dgm:pt>
    <dgm:pt modelId="{68E92886-697F-4B3C-A8AD-E872D0150C69}" type="pres">
      <dgm:prSet presAssocID="{F902768F-A2C9-4094-963C-B979C235FF13}" presName="connectorText" presStyleLbl="sibTrans2D1" presStyleIdx="1" presStyleCnt="3"/>
      <dgm:spPr/>
      <dgm:t>
        <a:bodyPr/>
        <a:lstStyle/>
        <a:p>
          <a:endParaRPr lang="en-US"/>
        </a:p>
      </dgm:t>
    </dgm:pt>
    <dgm:pt modelId="{C97B9FAD-CE62-4FEB-9C54-885928E82BD4}" type="pres">
      <dgm:prSet presAssocID="{E2B1B504-9748-4CA7-A871-DA9D98286AAC}" presName="node" presStyleLbl="node1" presStyleIdx="2" presStyleCnt="4">
        <dgm:presLayoutVars>
          <dgm:bulletEnabled val="1"/>
        </dgm:presLayoutVars>
      </dgm:prSet>
      <dgm:spPr/>
      <dgm:t>
        <a:bodyPr/>
        <a:lstStyle/>
        <a:p>
          <a:endParaRPr lang="en-US"/>
        </a:p>
      </dgm:t>
    </dgm:pt>
    <dgm:pt modelId="{73ADBDCA-7053-49D4-8A1B-3E94368752E8}" type="pres">
      <dgm:prSet presAssocID="{8C4B35E9-8E02-4846-B70A-F53E00AFD8AD}" presName="sibTrans" presStyleLbl="sibTrans2D1" presStyleIdx="2" presStyleCnt="3"/>
      <dgm:spPr/>
      <dgm:t>
        <a:bodyPr/>
        <a:lstStyle/>
        <a:p>
          <a:endParaRPr lang="en-US"/>
        </a:p>
      </dgm:t>
    </dgm:pt>
    <dgm:pt modelId="{50187816-3B0A-4B74-AB49-47775D9C997C}" type="pres">
      <dgm:prSet presAssocID="{8C4B35E9-8E02-4846-B70A-F53E00AFD8AD}" presName="connectorText" presStyleLbl="sibTrans2D1" presStyleIdx="2" presStyleCnt="3"/>
      <dgm:spPr/>
      <dgm:t>
        <a:bodyPr/>
        <a:lstStyle/>
        <a:p>
          <a:endParaRPr lang="en-US"/>
        </a:p>
      </dgm:t>
    </dgm:pt>
    <dgm:pt modelId="{E935B78F-0ADC-43D0-8DC8-B3DBB0C5E606}" type="pres">
      <dgm:prSet presAssocID="{D6B7BDCE-F2D1-4AEC-818E-4886F173C74E}" presName="node" presStyleLbl="node1" presStyleIdx="3" presStyleCnt="4">
        <dgm:presLayoutVars>
          <dgm:bulletEnabled val="1"/>
        </dgm:presLayoutVars>
      </dgm:prSet>
      <dgm:spPr/>
      <dgm:t>
        <a:bodyPr/>
        <a:lstStyle/>
        <a:p>
          <a:endParaRPr lang="en-US"/>
        </a:p>
      </dgm:t>
    </dgm:pt>
  </dgm:ptLst>
  <dgm:cxnLst>
    <dgm:cxn modelId="{F781C291-68B3-4CD2-9667-FC4A265E34AE}" type="presOf" srcId="{615C00A2-7D27-40A9-A84B-90AED871F944}" destId="{50AAC235-9E2A-4DA8-AB1E-36E1A122A20B}" srcOrd="0" destOrd="0" presId="urn:microsoft.com/office/officeart/2005/8/layout/process1"/>
    <dgm:cxn modelId="{CED162E2-2618-4F12-BDB3-9C1452826B48}" type="presOf" srcId="{D73303EB-42CF-4A15-B1F2-FC27B1221932}" destId="{062854F9-1BAA-4EAC-BF3A-4F21D3624B4D}" srcOrd="0" destOrd="0" presId="urn:microsoft.com/office/officeart/2005/8/layout/process1"/>
    <dgm:cxn modelId="{E1F9DFDF-D62D-47A1-ABB3-8F1B88822A4B}" srcId="{4B7932FC-D385-466D-8F19-9491EF35692A}" destId="{E2B1B504-9748-4CA7-A871-DA9D98286AAC}" srcOrd="2" destOrd="0" parTransId="{8C8059DE-34DC-49CF-AAE3-721B45AE9F92}" sibTransId="{8C4B35E9-8E02-4846-B70A-F53E00AFD8AD}"/>
    <dgm:cxn modelId="{465AC227-C4DC-4194-9196-285979424211}" srcId="{4B7932FC-D385-466D-8F19-9491EF35692A}" destId="{D6B7BDCE-F2D1-4AEC-818E-4886F173C74E}" srcOrd="3" destOrd="0" parTransId="{12335660-81A1-40D1-B2E0-99F520DA25A1}" sibTransId="{9DD95BEC-D220-4F3B-AE60-9CEC68CF56C7}"/>
    <dgm:cxn modelId="{5EA92A94-7710-44E6-A3A1-A7F28BCA91DC}" type="presOf" srcId="{E2B1B504-9748-4CA7-A871-DA9D98286AAC}" destId="{C97B9FAD-CE62-4FEB-9C54-885928E82BD4}" srcOrd="0" destOrd="0" presId="urn:microsoft.com/office/officeart/2005/8/layout/process1"/>
    <dgm:cxn modelId="{416E9F65-4A97-4B40-B8C2-89A543BEDE86}" type="presOf" srcId="{62EF61AD-965B-4AE8-9B76-9D3F371AD4FF}" destId="{665D00FF-13A4-4FEE-A3B0-19B415493FAE}" srcOrd="0" destOrd="0" presId="urn:microsoft.com/office/officeart/2005/8/layout/process1"/>
    <dgm:cxn modelId="{760FD1E4-A487-442A-BD3C-6922C80A2F33}" type="presOf" srcId="{8C4B35E9-8E02-4846-B70A-F53E00AFD8AD}" destId="{50187816-3B0A-4B74-AB49-47775D9C997C}" srcOrd="1" destOrd="0" presId="urn:microsoft.com/office/officeart/2005/8/layout/process1"/>
    <dgm:cxn modelId="{D9FC7E2B-8558-4EE3-B3CC-8AB233AAF321}" type="presOf" srcId="{D73303EB-42CF-4A15-B1F2-FC27B1221932}" destId="{0869F745-D4A7-4F30-A2B0-FB47B01668B7}" srcOrd="1" destOrd="0" presId="urn:microsoft.com/office/officeart/2005/8/layout/process1"/>
    <dgm:cxn modelId="{44598AD0-528C-4309-A6AF-486CA6348743}" type="presOf" srcId="{D6B7BDCE-F2D1-4AEC-818E-4886F173C74E}" destId="{E935B78F-0ADC-43D0-8DC8-B3DBB0C5E606}" srcOrd="0" destOrd="0" presId="urn:microsoft.com/office/officeart/2005/8/layout/process1"/>
    <dgm:cxn modelId="{9C0C81FE-A153-4823-A54B-BFBED5357F64}" type="presOf" srcId="{4B7932FC-D385-466D-8F19-9491EF35692A}" destId="{EE9E6E89-C0FF-489F-B07F-1AB955186D73}" srcOrd="0" destOrd="0" presId="urn:microsoft.com/office/officeart/2005/8/layout/process1"/>
    <dgm:cxn modelId="{0314B32F-7903-479F-9547-CFEA11AFE92F}" type="presOf" srcId="{F902768F-A2C9-4094-963C-B979C235FF13}" destId="{68E92886-697F-4B3C-A8AD-E872D0150C69}" srcOrd="1" destOrd="0" presId="urn:microsoft.com/office/officeart/2005/8/layout/process1"/>
    <dgm:cxn modelId="{40127731-4209-466B-A4A3-A10101541200}" srcId="{4B7932FC-D385-466D-8F19-9491EF35692A}" destId="{62EF61AD-965B-4AE8-9B76-9D3F371AD4FF}" srcOrd="0" destOrd="0" parTransId="{5C94C7E2-546D-46FF-AF36-B3F7FC27AFD1}" sibTransId="{D73303EB-42CF-4A15-B1F2-FC27B1221932}"/>
    <dgm:cxn modelId="{813AD03C-ED37-4BAA-9893-947D68EA7DA9}" srcId="{4B7932FC-D385-466D-8F19-9491EF35692A}" destId="{615C00A2-7D27-40A9-A84B-90AED871F944}" srcOrd="1" destOrd="0" parTransId="{64969542-3D0C-4EAE-B98D-BC8EDCEFB2F6}" sibTransId="{F902768F-A2C9-4094-963C-B979C235FF13}"/>
    <dgm:cxn modelId="{CFAAD6C3-8B75-413D-931C-AC2AE0B581E7}" type="presOf" srcId="{8C4B35E9-8E02-4846-B70A-F53E00AFD8AD}" destId="{73ADBDCA-7053-49D4-8A1B-3E94368752E8}" srcOrd="0" destOrd="0" presId="urn:microsoft.com/office/officeart/2005/8/layout/process1"/>
    <dgm:cxn modelId="{A312124A-5D64-4585-9B4C-CBADB7DB2A17}" type="presOf" srcId="{F902768F-A2C9-4094-963C-B979C235FF13}" destId="{38E2389E-350A-4BFF-B6E3-9934477684C3}" srcOrd="0" destOrd="0" presId="urn:microsoft.com/office/officeart/2005/8/layout/process1"/>
    <dgm:cxn modelId="{2033D67A-5C24-4236-9CB6-DE1297CA42B8}" type="presParOf" srcId="{EE9E6E89-C0FF-489F-B07F-1AB955186D73}" destId="{665D00FF-13A4-4FEE-A3B0-19B415493FAE}" srcOrd="0" destOrd="0" presId="urn:microsoft.com/office/officeart/2005/8/layout/process1"/>
    <dgm:cxn modelId="{7642B721-0BD3-4D49-94F7-ED7C2F06B55E}" type="presParOf" srcId="{EE9E6E89-C0FF-489F-B07F-1AB955186D73}" destId="{062854F9-1BAA-4EAC-BF3A-4F21D3624B4D}" srcOrd="1" destOrd="0" presId="urn:microsoft.com/office/officeart/2005/8/layout/process1"/>
    <dgm:cxn modelId="{87C79815-8FF2-4894-B819-D3C23C29AEC6}" type="presParOf" srcId="{062854F9-1BAA-4EAC-BF3A-4F21D3624B4D}" destId="{0869F745-D4A7-4F30-A2B0-FB47B01668B7}" srcOrd="0" destOrd="0" presId="urn:microsoft.com/office/officeart/2005/8/layout/process1"/>
    <dgm:cxn modelId="{02251C29-A152-47CD-8145-1F32E1B3CDDD}" type="presParOf" srcId="{EE9E6E89-C0FF-489F-B07F-1AB955186D73}" destId="{50AAC235-9E2A-4DA8-AB1E-36E1A122A20B}" srcOrd="2" destOrd="0" presId="urn:microsoft.com/office/officeart/2005/8/layout/process1"/>
    <dgm:cxn modelId="{29546CC5-B8FB-40DF-9333-E1A31C3E8306}" type="presParOf" srcId="{EE9E6E89-C0FF-489F-B07F-1AB955186D73}" destId="{38E2389E-350A-4BFF-B6E3-9934477684C3}" srcOrd="3" destOrd="0" presId="urn:microsoft.com/office/officeart/2005/8/layout/process1"/>
    <dgm:cxn modelId="{D3F91F71-9459-4ECD-8EDD-B4F232A8930C}" type="presParOf" srcId="{38E2389E-350A-4BFF-B6E3-9934477684C3}" destId="{68E92886-697F-4B3C-A8AD-E872D0150C69}" srcOrd="0" destOrd="0" presId="urn:microsoft.com/office/officeart/2005/8/layout/process1"/>
    <dgm:cxn modelId="{03995671-99DE-4FF9-B46F-9F819CFDD393}" type="presParOf" srcId="{EE9E6E89-C0FF-489F-B07F-1AB955186D73}" destId="{C97B9FAD-CE62-4FEB-9C54-885928E82BD4}" srcOrd="4" destOrd="0" presId="urn:microsoft.com/office/officeart/2005/8/layout/process1"/>
    <dgm:cxn modelId="{D41A1E4D-DE24-4EF2-9F2C-C49E577FE644}" type="presParOf" srcId="{EE9E6E89-C0FF-489F-B07F-1AB955186D73}" destId="{73ADBDCA-7053-49D4-8A1B-3E94368752E8}" srcOrd="5" destOrd="0" presId="urn:microsoft.com/office/officeart/2005/8/layout/process1"/>
    <dgm:cxn modelId="{90035619-0885-446E-8A76-37284CF481B6}" type="presParOf" srcId="{73ADBDCA-7053-49D4-8A1B-3E94368752E8}" destId="{50187816-3B0A-4B74-AB49-47775D9C997C}" srcOrd="0" destOrd="0" presId="urn:microsoft.com/office/officeart/2005/8/layout/process1"/>
    <dgm:cxn modelId="{AABCBBBA-83CA-4980-953B-5B3A60C47A96}" type="presParOf" srcId="{EE9E6E89-C0FF-489F-B07F-1AB955186D73}" destId="{E935B78F-0ADC-43D0-8DC8-B3DBB0C5E606}" srcOrd="6"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168D52-6D1F-47D0-82F5-F00ECE990614}" type="doc">
      <dgm:prSet loTypeId="urn:microsoft.com/office/officeart/2005/8/layout/gear1" loCatId="cycle" qsTypeId="urn:microsoft.com/office/officeart/2005/8/quickstyle/simple5" qsCatId="simple" csTypeId="urn:microsoft.com/office/officeart/2005/8/colors/accent3_5" csCatId="accent3" phldr="1"/>
      <dgm:spPr/>
    </dgm:pt>
    <dgm:pt modelId="{0562F1F6-1E4A-4E4A-BE6E-0AE7D1D0A74F}">
      <dgm:prSet phldrT="[Text]"/>
      <dgm:spPr/>
      <dgm:t>
        <a:bodyPr/>
        <a:lstStyle/>
        <a:p>
          <a:r>
            <a:rPr lang="en-US" dirty="0" smtClean="0">
              <a:solidFill>
                <a:schemeClr val="tx1"/>
              </a:solidFill>
            </a:rPr>
            <a:t>Provide relevant risk factors belonging to respective testing type</a:t>
          </a:r>
          <a:endParaRPr lang="en-US" dirty="0">
            <a:solidFill>
              <a:schemeClr val="tx1"/>
            </a:solidFill>
          </a:endParaRPr>
        </a:p>
      </dgm:t>
    </dgm:pt>
    <dgm:pt modelId="{278EA125-5709-4FBA-AC81-ED00969F733C}" type="parTrans" cxnId="{9598F188-EB96-4065-AC5D-56C5BF8A0CA3}">
      <dgm:prSet/>
      <dgm:spPr/>
      <dgm:t>
        <a:bodyPr/>
        <a:lstStyle/>
        <a:p>
          <a:endParaRPr lang="en-US"/>
        </a:p>
      </dgm:t>
    </dgm:pt>
    <dgm:pt modelId="{2167945B-CF20-4762-BBA4-422CE9495A59}" type="sibTrans" cxnId="{9598F188-EB96-4065-AC5D-56C5BF8A0CA3}">
      <dgm:prSet/>
      <dgm:spPr/>
      <dgm:t>
        <a:bodyPr/>
        <a:lstStyle/>
        <a:p>
          <a:endParaRPr lang="en-US"/>
        </a:p>
      </dgm:t>
    </dgm:pt>
    <dgm:pt modelId="{2CDF9A2B-B429-4DDC-8FDD-C0109CE4D660}">
      <dgm:prSet phldrT="[Text]"/>
      <dgm:spPr/>
      <dgm:t>
        <a:bodyPr/>
        <a:lstStyle/>
        <a:p>
          <a:r>
            <a:rPr lang="en-US" dirty="0" smtClean="0">
              <a:solidFill>
                <a:schemeClr val="tx1"/>
              </a:solidFill>
            </a:rPr>
            <a:t>Determine Type of Testing to be executed</a:t>
          </a:r>
          <a:endParaRPr lang="en-US" dirty="0">
            <a:solidFill>
              <a:schemeClr val="tx1"/>
            </a:solidFill>
          </a:endParaRPr>
        </a:p>
      </dgm:t>
    </dgm:pt>
    <dgm:pt modelId="{ADBC2896-1CC2-4DD7-8ED5-B2212892697D}" type="parTrans" cxnId="{FF5B35C1-F07D-4D90-ABDB-4FB582775916}">
      <dgm:prSet/>
      <dgm:spPr/>
      <dgm:t>
        <a:bodyPr/>
        <a:lstStyle/>
        <a:p>
          <a:endParaRPr lang="en-US"/>
        </a:p>
      </dgm:t>
    </dgm:pt>
    <dgm:pt modelId="{A9B95EDE-8835-40A2-AC86-220E985611E7}" type="sibTrans" cxnId="{FF5B35C1-F07D-4D90-ABDB-4FB582775916}">
      <dgm:prSet/>
      <dgm:spPr/>
      <dgm:t>
        <a:bodyPr/>
        <a:lstStyle/>
        <a:p>
          <a:endParaRPr lang="en-US"/>
        </a:p>
      </dgm:t>
    </dgm:pt>
    <dgm:pt modelId="{F481643B-CE58-4726-AE68-5E2BF52752E7}">
      <dgm:prSet phldrT="[Text]"/>
      <dgm:spPr/>
      <dgm:t>
        <a:bodyPr/>
        <a:lstStyle/>
        <a:p>
          <a:r>
            <a:rPr lang="en-US" dirty="0" smtClean="0">
              <a:solidFill>
                <a:schemeClr val="tx1"/>
              </a:solidFill>
            </a:rPr>
            <a:t>Define Size</a:t>
          </a:r>
          <a:endParaRPr lang="en-US" dirty="0">
            <a:solidFill>
              <a:schemeClr val="tx1"/>
            </a:solidFill>
          </a:endParaRPr>
        </a:p>
      </dgm:t>
    </dgm:pt>
    <dgm:pt modelId="{5305C86F-B61E-4360-A8BB-9EE0232021DA}" type="parTrans" cxnId="{6CD7CEDC-74F0-4EF4-A67D-C86A81F3B701}">
      <dgm:prSet/>
      <dgm:spPr/>
      <dgm:t>
        <a:bodyPr/>
        <a:lstStyle/>
        <a:p>
          <a:endParaRPr lang="en-US"/>
        </a:p>
      </dgm:t>
    </dgm:pt>
    <dgm:pt modelId="{B128603C-1093-49D1-B2F7-64B36FE0217C}" type="sibTrans" cxnId="{6CD7CEDC-74F0-4EF4-A67D-C86A81F3B701}">
      <dgm:prSet/>
      <dgm:spPr/>
      <dgm:t>
        <a:bodyPr/>
        <a:lstStyle/>
        <a:p>
          <a:endParaRPr lang="en-US"/>
        </a:p>
      </dgm:t>
    </dgm:pt>
    <dgm:pt modelId="{3E3463C5-F7E9-4C03-B0C8-96271C320CC4}" type="pres">
      <dgm:prSet presAssocID="{12168D52-6D1F-47D0-82F5-F00ECE990614}" presName="composite" presStyleCnt="0">
        <dgm:presLayoutVars>
          <dgm:chMax val="3"/>
          <dgm:animLvl val="lvl"/>
          <dgm:resizeHandles val="exact"/>
        </dgm:presLayoutVars>
      </dgm:prSet>
      <dgm:spPr/>
    </dgm:pt>
    <dgm:pt modelId="{19914036-4B47-4E1B-945C-C56CB31D7EEF}" type="pres">
      <dgm:prSet presAssocID="{0562F1F6-1E4A-4E4A-BE6E-0AE7D1D0A74F}" presName="gear1" presStyleLbl="node1" presStyleIdx="0" presStyleCnt="3">
        <dgm:presLayoutVars>
          <dgm:chMax val="1"/>
          <dgm:bulletEnabled val="1"/>
        </dgm:presLayoutVars>
      </dgm:prSet>
      <dgm:spPr/>
      <dgm:t>
        <a:bodyPr/>
        <a:lstStyle/>
        <a:p>
          <a:endParaRPr lang="en-US"/>
        </a:p>
      </dgm:t>
    </dgm:pt>
    <dgm:pt modelId="{73E38348-8655-436F-8B2E-E975E83837E0}" type="pres">
      <dgm:prSet presAssocID="{0562F1F6-1E4A-4E4A-BE6E-0AE7D1D0A74F}" presName="gear1srcNode" presStyleLbl="node1" presStyleIdx="0" presStyleCnt="3"/>
      <dgm:spPr/>
      <dgm:t>
        <a:bodyPr/>
        <a:lstStyle/>
        <a:p>
          <a:endParaRPr lang="en-US"/>
        </a:p>
      </dgm:t>
    </dgm:pt>
    <dgm:pt modelId="{361CAF37-FD94-4EF3-8100-49233466A019}" type="pres">
      <dgm:prSet presAssocID="{0562F1F6-1E4A-4E4A-BE6E-0AE7D1D0A74F}" presName="gear1dstNode" presStyleLbl="node1" presStyleIdx="0" presStyleCnt="3"/>
      <dgm:spPr/>
      <dgm:t>
        <a:bodyPr/>
        <a:lstStyle/>
        <a:p>
          <a:endParaRPr lang="en-US"/>
        </a:p>
      </dgm:t>
    </dgm:pt>
    <dgm:pt modelId="{D3372ADA-1C6A-4A3F-9560-63F08F930E00}" type="pres">
      <dgm:prSet presAssocID="{2CDF9A2B-B429-4DDC-8FDD-C0109CE4D660}" presName="gear2" presStyleLbl="node1" presStyleIdx="1" presStyleCnt="3">
        <dgm:presLayoutVars>
          <dgm:chMax val="1"/>
          <dgm:bulletEnabled val="1"/>
        </dgm:presLayoutVars>
      </dgm:prSet>
      <dgm:spPr/>
      <dgm:t>
        <a:bodyPr/>
        <a:lstStyle/>
        <a:p>
          <a:endParaRPr lang="en-US"/>
        </a:p>
      </dgm:t>
    </dgm:pt>
    <dgm:pt modelId="{6D1F1FC9-1811-4B4E-BCF4-B293812F6BDB}" type="pres">
      <dgm:prSet presAssocID="{2CDF9A2B-B429-4DDC-8FDD-C0109CE4D660}" presName="gear2srcNode" presStyleLbl="node1" presStyleIdx="1" presStyleCnt="3"/>
      <dgm:spPr/>
      <dgm:t>
        <a:bodyPr/>
        <a:lstStyle/>
        <a:p>
          <a:endParaRPr lang="en-US"/>
        </a:p>
      </dgm:t>
    </dgm:pt>
    <dgm:pt modelId="{A92F3453-1039-4F9E-8F2E-AF25BC0ED1F9}" type="pres">
      <dgm:prSet presAssocID="{2CDF9A2B-B429-4DDC-8FDD-C0109CE4D660}" presName="gear2dstNode" presStyleLbl="node1" presStyleIdx="1" presStyleCnt="3"/>
      <dgm:spPr/>
      <dgm:t>
        <a:bodyPr/>
        <a:lstStyle/>
        <a:p>
          <a:endParaRPr lang="en-US"/>
        </a:p>
      </dgm:t>
    </dgm:pt>
    <dgm:pt modelId="{2DDE1F6F-37ED-4261-99CD-161EDE1E150F}" type="pres">
      <dgm:prSet presAssocID="{F481643B-CE58-4726-AE68-5E2BF52752E7}" presName="gear3" presStyleLbl="node1" presStyleIdx="2" presStyleCnt="3"/>
      <dgm:spPr/>
      <dgm:t>
        <a:bodyPr/>
        <a:lstStyle/>
        <a:p>
          <a:endParaRPr lang="en-US"/>
        </a:p>
      </dgm:t>
    </dgm:pt>
    <dgm:pt modelId="{E0DA1D60-F584-4462-BB23-81FA62E11065}" type="pres">
      <dgm:prSet presAssocID="{F481643B-CE58-4726-AE68-5E2BF52752E7}" presName="gear3tx" presStyleLbl="node1" presStyleIdx="2" presStyleCnt="3">
        <dgm:presLayoutVars>
          <dgm:chMax val="1"/>
          <dgm:bulletEnabled val="1"/>
        </dgm:presLayoutVars>
      </dgm:prSet>
      <dgm:spPr/>
      <dgm:t>
        <a:bodyPr/>
        <a:lstStyle/>
        <a:p>
          <a:endParaRPr lang="en-US"/>
        </a:p>
      </dgm:t>
    </dgm:pt>
    <dgm:pt modelId="{33BE44FD-7E88-4EA6-91BE-456D0BD9250B}" type="pres">
      <dgm:prSet presAssocID="{F481643B-CE58-4726-AE68-5E2BF52752E7}" presName="gear3srcNode" presStyleLbl="node1" presStyleIdx="2" presStyleCnt="3"/>
      <dgm:spPr/>
      <dgm:t>
        <a:bodyPr/>
        <a:lstStyle/>
        <a:p>
          <a:endParaRPr lang="en-US"/>
        </a:p>
      </dgm:t>
    </dgm:pt>
    <dgm:pt modelId="{128E9575-937F-49BB-9754-A44225F0A726}" type="pres">
      <dgm:prSet presAssocID="{F481643B-CE58-4726-AE68-5E2BF52752E7}" presName="gear3dstNode" presStyleLbl="node1" presStyleIdx="2" presStyleCnt="3"/>
      <dgm:spPr/>
      <dgm:t>
        <a:bodyPr/>
        <a:lstStyle/>
        <a:p>
          <a:endParaRPr lang="en-US"/>
        </a:p>
      </dgm:t>
    </dgm:pt>
    <dgm:pt modelId="{8EC94E94-DF5F-4E8C-A943-81E38EE8115C}" type="pres">
      <dgm:prSet presAssocID="{2167945B-CF20-4762-BBA4-422CE9495A59}" presName="connector1" presStyleLbl="sibTrans2D1" presStyleIdx="0" presStyleCnt="3"/>
      <dgm:spPr/>
      <dgm:t>
        <a:bodyPr/>
        <a:lstStyle/>
        <a:p>
          <a:endParaRPr lang="en-US"/>
        </a:p>
      </dgm:t>
    </dgm:pt>
    <dgm:pt modelId="{5F0BFCDB-877D-4C44-B787-0334A75AEA5B}" type="pres">
      <dgm:prSet presAssocID="{A9B95EDE-8835-40A2-AC86-220E985611E7}" presName="connector2" presStyleLbl="sibTrans2D1" presStyleIdx="1" presStyleCnt="3"/>
      <dgm:spPr/>
      <dgm:t>
        <a:bodyPr/>
        <a:lstStyle/>
        <a:p>
          <a:endParaRPr lang="en-US"/>
        </a:p>
      </dgm:t>
    </dgm:pt>
    <dgm:pt modelId="{38ADDF46-6938-4B2C-B271-A81720AB5D23}" type="pres">
      <dgm:prSet presAssocID="{B128603C-1093-49D1-B2F7-64B36FE0217C}" presName="connector3" presStyleLbl="sibTrans2D1" presStyleIdx="2" presStyleCnt="3"/>
      <dgm:spPr/>
      <dgm:t>
        <a:bodyPr/>
        <a:lstStyle/>
        <a:p>
          <a:endParaRPr lang="en-US"/>
        </a:p>
      </dgm:t>
    </dgm:pt>
  </dgm:ptLst>
  <dgm:cxnLst>
    <dgm:cxn modelId="{239C8139-EB0F-4041-82E1-922B8CE00DEA}" type="presOf" srcId="{0562F1F6-1E4A-4E4A-BE6E-0AE7D1D0A74F}" destId="{361CAF37-FD94-4EF3-8100-49233466A019}" srcOrd="2" destOrd="0" presId="urn:microsoft.com/office/officeart/2005/8/layout/gear1"/>
    <dgm:cxn modelId="{FF5B35C1-F07D-4D90-ABDB-4FB582775916}" srcId="{12168D52-6D1F-47D0-82F5-F00ECE990614}" destId="{2CDF9A2B-B429-4DDC-8FDD-C0109CE4D660}" srcOrd="1" destOrd="0" parTransId="{ADBC2896-1CC2-4DD7-8ED5-B2212892697D}" sibTransId="{A9B95EDE-8835-40A2-AC86-220E985611E7}"/>
    <dgm:cxn modelId="{6CD7CEDC-74F0-4EF4-A67D-C86A81F3B701}" srcId="{12168D52-6D1F-47D0-82F5-F00ECE990614}" destId="{F481643B-CE58-4726-AE68-5E2BF52752E7}" srcOrd="2" destOrd="0" parTransId="{5305C86F-B61E-4360-A8BB-9EE0232021DA}" sibTransId="{B128603C-1093-49D1-B2F7-64B36FE0217C}"/>
    <dgm:cxn modelId="{AB8D0F24-01B3-43A0-8CA0-0EEE2919FE7F}" type="presOf" srcId="{2167945B-CF20-4762-BBA4-422CE9495A59}" destId="{8EC94E94-DF5F-4E8C-A943-81E38EE8115C}" srcOrd="0" destOrd="0" presId="urn:microsoft.com/office/officeart/2005/8/layout/gear1"/>
    <dgm:cxn modelId="{4A7001C9-2520-4B8B-A70C-A9747D7DAEA8}" type="presOf" srcId="{F481643B-CE58-4726-AE68-5E2BF52752E7}" destId="{2DDE1F6F-37ED-4261-99CD-161EDE1E150F}" srcOrd="0" destOrd="0" presId="urn:microsoft.com/office/officeart/2005/8/layout/gear1"/>
    <dgm:cxn modelId="{BBD27E5F-6800-4C4A-86F4-EC2CB8E7FBAD}" type="presOf" srcId="{12168D52-6D1F-47D0-82F5-F00ECE990614}" destId="{3E3463C5-F7E9-4C03-B0C8-96271C320CC4}" srcOrd="0" destOrd="0" presId="urn:microsoft.com/office/officeart/2005/8/layout/gear1"/>
    <dgm:cxn modelId="{BB97DF50-9DA1-4B9B-8939-5747DAB7F730}" type="presOf" srcId="{2CDF9A2B-B429-4DDC-8FDD-C0109CE4D660}" destId="{A92F3453-1039-4F9E-8F2E-AF25BC0ED1F9}" srcOrd="2" destOrd="0" presId="urn:microsoft.com/office/officeart/2005/8/layout/gear1"/>
    <dgm:cxn modelId="{09EAC373-08AF-4FDC-AE83-664A38DF146C}" type="presOf" srcId="{2CDF9A2B-B429-4DDC-8FDD-C0109CE4D660}" destId="{D3372ADA-1C6A-4A3F-9560-63F08F930E00}" srcOrd="0" destOrd="0" presId="urn:microsoft.com/office/officeart/2005/8/layout/gear1"/>
    <dgm:cxn modelId="{2174DBB4-C154-4171-89F7-5917657EB78E}" type="presOf" srcId="{B128603C-1093-49D1-B2F7-64B36FE0217C}" destId="{38ADDF46-6938-4B2C-B271-A81720AB5D23}" srcOrd="0" destOrd="0" presId="urn:microsoft.com/office/officeart/2005/8/layout/gear1"/>
    <dgm:cxn modelId="{AEE74099-D286-470F-8E9D-A2B1ABD8FD8C}" type="presOf" srcId="{F481643B-CE58-4726-AE68-5E2BF52752E7}" destId="{33BE44FD-7E88-4EA6-91BE-456D0BD9250B}" srcOrd="2" destOrd="0" presId="urn:microsoft.com/office/officeart/2005/8/layout/gear1"/>
    <dgm:cxn modelId="{17A60B81-43B4-4440-82C7-4CE89126CD6F}" type="presOf" srcId="{A9B95EDE-8835-40A2-AC86-220E985611E7}" destId="{5F0BFCDB-877D-4C44-B787-0334A75AEA5B}" srcOrd="0" destOrd="0" presId="urn:microsoft.com/office/officeart/2005/8/layout/gear1"/>
    <dgm:cxn modelId="{7B1DA9ED-3988-4BD6-8244-EFEABC8958B8}" type="presOf" srcId="{2CDF9A2B-B429-4DDC-8FDD-C0109CE4D660}" destId="{6D1F1FC9-1811-4B4E-BCF4-B293812F6BDB}" srcOrd="1" destOrd="0" presId="urn:microsoft.com/office/officeart/2005/8/layout/gear1"/>
    <dgm:cxn modelId="{C277D59E-9997-4B97-9C41-518C17464405}" type="presOf" srcId="{0562F1F6-1E4A-4E4A-BE6E-0AE7D1D0A74F}" destId="{73E38348-8655-436F-8B2E-E975E83837E0}" srcOrd="1" destOrd="0" presId="urn:microsoft.com/office/officeart/2005/8/layout/gear1"/>
    <dgm:cxn modelId="{6853EF8E-1B11-4C96-974D-E46FF702FA10}" type="presOf" srcId="{0562F1F6-1E4A-4E4A-BE6E-0AE7D1D0A74F}" destId="{19914036-4B47-4E1B-945C-C56CB31D7EEF}" srcOrd="0" destOrd="0" presId="urn:microsoft.com/office/officeart/2005/8/layout/gear1"/>
    <dgm:cxn modelId="{5DA5FCE9-5378-4609-8334-A5971F1F15A6}" type="presOf" srcId="{F481643B-CE58-4726-AE68-5E2BF52752E7}" destId="{E0DA1D60-F584-4462-BB23-81FA62E11065}" srcOrd="1" destOrd="0" presId="urn:microsoft.com/office/officeart/2005/8/layout/gear1"/>
    <dgm:cxn modelId="{DABF667F-7EB2-45A8-AF80-69AF97569D4C}" type="presOf" srcId="{F481643B-CE58-4726-AE68-5E2BF52752E7}" destId="{128E9575-937F-49BB-9754-A44225F0A726}" srcOrd="3" destOrd="0" presId="urn:microsoft.com/office/officeart/2005/8/layout/gear1"/>
    <dgm:cxn modelId="{9598F188-EB96-4065-AC5D-56C5BF8A0CA3}" srcId="{12168D52-6D1F-47D0-82F5-F00ECE990614}" destId="{0562F1F6-1E4A-4E4A-BE6E-0AE7D1D0A74F}" srcOrd="0" destOrd="0" parTransId="{278EA125-5709-4FBA-AC81-ED00969F733C}" sibTransId="{2167945B-CF20-4762-BBA4-422CE9495A59}"/>
    <dgm:cxn modelId="{689DD75B-3B2D-448D-8375-77A3984115E2}" type="presParOf" srcId="{3E3463C5-F7E9-4C03-B0C8-96271C320CC4}" destId="{19914036-4B47-4E1B-945C-C56CB31D7EEF}" srcOrd="0" destOrd="0" presId="urn:microsoft.com/office/officeart/2005/8/layout/gear1"/>
    <dgm:cxn modelId="{39EB209A-865A-4C94-863F-22620793BCBF}" type="presParOf" srcId="{3E3463C5-F7E9-4C03-B0C8-96271C320CC4}" destId="{73E38348-8655-436F-8B2E-E975E83837E0}" srcOrd="1" destOrd="0" presId="urn:microsoft.com/office/officeart/2005/8/layout/gear1"/>
    <dgm:cxn modelId="{A470AB07-349E-4BBF-913A-6C064943B869}" type="presParOf" srcId="{3E3463C5-F7E9-4C03-B0C8-96271C320CC4}" destId="{361CAF37-FD94-4EF3-8100-49233466A019}" srcOrd="2" destOrd="0" presId="urn:microsoft.com/office/officeart/2005/8/layout/gear1"/>
    <dgm:cxn modelId="{F65CC712-31F9-46CF-9032-AE393A4B6961}" type="presParOf" srcId="{3E3463C5-F7E9-4C03-B0C8-96271C320CC4}" destId="{D3372ADA-1C6A-4A3F-9560-63F08F930E00}" srcOrd="3" destOrd="0" presId="urn:microsoft.com/office/officeart/2005/8/layout/gear1"/>
    <dgm:cxn modelId="{D17E3CCE-C8BC-4FBC-B500-DA333628DBC3}" type="presParOf" srcId="{3E3463C5-F7E9-4C03-B0C8-96271C320CC4}" destId="{6D1F1FC9-1811-4B4E-BCF4-B293812F6BDB}" srcOrd="4" destOrd="0" presId="urn:microsoft.com/office/officeart/2005/8/layout/gear1"/>
    <dgm:cxn modelId="{60A97323-F683-430F-B6B1-7B60222260F2}" type="presParOf" srcId="{3E3463C5-F7E9-4C03-B0C8-96271C320CC4}" destId="{A92F3453-1039-4F9E-8F2E-AF25BC0ED1F9}" srcOrd="5" destOrd="0" presId="urn:microsoft.com/office/officeart/2005/8/layout/gear1"/>
    <dgm:cxn modelId="{A8374967-799D-48E4-8B0D-82E006F80EAA}" type="presParOf" srcId="{3E3463C5-F7E9-4C03-B0C8-96271C320CC4}" destId="{2DDE1F6F-37ED-4261-99CD-161EDE1E150F}" srcOrd="6" destOrd="0" presId="urn:microsoft.com/office/officeart/2005/8/layout/gear1"/>
    <dgm:cxn modelId="{94D7BE94-4101-4FCB-BCE4-07743E21EBEE}" type="presParOf" srcId="{3E3463C5-F7E9-4C03-B0C8-96271C320CC4}" destId="{E0DA1D60-F584-4462-BB23-81FA62E11065}" srcOrd="7" destOrd="0" presId="urn:microsoft.com/office/officeart/2005/8/layout/gear1"/>
    <dgm:cxn modelId="{CBFF5126-A3C2-477D-8564-0F0C3861C9C4}" type="presParOf" srcId="{3E3463C5-F7E9-4C03-B0C8-96271C320CC4}" destId="{33BE44FD-7E88-4EA6-91BE-456D0BD9250B}" srcOrd="8" destOrd="0" presId="urn:microsoft.com/office/officeart/2005/8/layout/gear1"/>
    <dgm:cxn modelId="{A7D67FF9-5595-4BA8-8500-E35C70718A6A}" type="presParOf" srcId="{3E3463C5-F7E9-4C03-B0C8-96271C320CC4}" destId="{128E9575-937F-49BB-9754-A44225F0A726}" srcOrd="9" destOrd="0" presId="urn:microsoft.com/office/officeart/2005/8/layout/gear1"/>
    <dgm:cxn modelId="{89532969-BE54-46EE-B511-35C5EA767EC4}" type="presParOf" srcId="{3E3463C5-F7E9-4C03-B0C8-96271C320CC4}" destId="{8EC94E94-DF5F-4E8C-A943-81E38EE8115C}" srcOrd="10" destOrd="0" presId="urn:microsoft.com/office/officeart/2005/8/layout/gear1"/>
    <dgm:cxn modelId="{577A1E73-2199-41F6-A63F-AB45B67322A3}" type="presParOf" srcId="{3E3463C5-F7E9-4C03-B0C8-96271C320CC4}" destId="{5F0BFCDB-877D-4C44-B787-0334A75AEA5B}" srcOrd="11" destOrd="0" presId="urn:microsoft.com/office/officeart/2005/8/layout/gear1"/>
    <dgm:cxn modelId="{96D6BB02-72BB-427C-BA1A-AE500970C461}" type="presParOf" srcId="{3E3463C5-F7E9-4C03-B0C8-96271C320CC4}" destId="{38ADDF46-6938-4B2C-B271-A81720AB5D23}" srcOrd="12" destOrd="0" presId="urn:microsoft.com/office/officeart/2005/8/layout/gear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C598AA7-B8CA-4BFA-8FE1-14C0AFB021F0}">
      <dsp:nvSpPr>
        <dsp:cNvPr id="0" name=""/>
        <dsp:cNvSpPr/>
      </dsp:nvSpPr>
      <dsp:spPr>
        <a:xfrm>
          <a:off x="0" y="220980"/>
          <a:ext cx="7849038" cy="294640"/>
        </a:xfrm>
        <a:prstGeom prst="notchedRightArrow">
          <a:avLst/>
        </a:prstGeom>
        <a:solidFill>
          <a:schemeClr val="accent1">
            <a:tint val="40000"/>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D6E250F3-3971-4B2E-86BA-50A32460464B}">
      <dsp:nvSpPr>
        <dsp:cNvPr id="0" name=""/>
        <dsp:cNvSpPr/>
      </dsp:nvSpPr>
      <dsp:spPr>
        <a:xfrm>
          <a:off x="6895" y="0"/>
          <a:ext cx="2274304" cy="29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smtClean="0">
              <a:latin typeface="+mn-lt"/>
            </a:rPr>
            <a:t>Used By the Clients</a:t>
          </a:r>
        </a:p>
        <a:p>
          <a:pPr lvl="0" algn="ctr" defTabSz="533400">
            <a:lnSpc>
              <a:spcPct val="90000"/>
            </a:lnSpc>
            <a:spcBef>
              <a:spcPct val="0"/>
            </a:spcBef>
            <a:spcAft>
              <a:spcPct val="35000"/>
            </a:spcAft>
          </a:pPr>
          <a:r>
            <a:rPr lang="en-US" sz="1200" b="1" kern="1200" dirty="0" smtClean="0">
              <a:latin typeface="+mn-lt"/>
            </a:rPr>
            <a:t>For Comparison of</a:t>
          </a:r>
        </a:p>
        <a:p>
          <a:pPr lvl="0" algn="ctr" defTabSz="533400">
            <a:lnSpc>
              <a:spcPct val="90000"/>
            </a:lnSpc>
            <a:spcBef>
              <a:spcPct val="0"/>
            </a:spcBef>
            <a:spcAft>
              <a:spcPct val="35000"/>
            </a:spcAft>
          </a:pPr>
          <a:r>
            <a:rPr lang="en-US" sz="1200" b="1" kern="1200" dirty="0" smtClean="0">
              <a:latin typeface="+mn-lt"/>
            </a:rPr>
            <a:t>Vendors</a:t>
          </a:r>
        </a:p>
      </dsp:txBody>
      <dsp:txXfrm>
        <a:off x="6895" y="0"/>
        <a:ext cx="2274304" cy="294640"/>
      </dsp:txXfrm>
    </dsp:sp>
    <dsp:sp modelId="{9B9EFD66-6CC7-4481-854C-3049A11D5017}">
      <dsp:nvSpPr>
        <dsp:cNvPr id="0" name=""/>
        <dsp:cNvSpPr/>
      </dsp:nvSpPr>
      <dsp:spPr>
        <a:xfrm>
          <a:off x="1107217" y="331470"/>
          <a:ext cx="73660" cy="736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1E166D-1A5B-49FF-A1B9-BB8D2DE84741}">
      <dsp:nvSpPr>
        <dsp:cNvPr id="0" name=""/>
        <dsp:cNvSpPr/>
      </dsp:nvSpPr>
      <dsp:spPr>
        <a:xfrm>
          <a:off x="2796693" y="0"/>
          <a:ext cx="1470747" cy="73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1" kern="1200" dirty="0" smtClean="0"/>
            <a:t>Use by the Clients</a:t>
          </a:r>
        </a:p>
        <a:p>
          <a:pPr lvl="0" algn="ctr" defTabSz="533400">
            <a:lnSpc>
              <a:spcPct val="90000"/>
            </a:lnSpc>
            <a:spcBef>
              <a:spcPct val="0"/>
            </a:spcBef>
            <a:spcAft>
              <a:spcPct val="35000"/>
            </a:spcAft>
          </a:pPr>
          <a:r>
            <a:rPr lang="en-US" sz="1200" b="1" kern="1200" dirty="0" smtClean="0"/>
            <a:t>For Selection of</a:t>
          </a:r>
        </a:p>
        <a:p>
          <a:pPr lvl="0" algn="ctr" defTabSz="533400">
            <a:lnSpc>
              <a:spcPct val="90000"/>
            </a:lnSpc>
            <a:spcBef>
              <a:spcPct val="0"/>
            </a:spcBef>
            <a:spcAft>
              <a:spcPct val="35000"/>
            </a:spcAft>
          </a:pPr>
          <a:r>
            <a:rPr lang="en-US" sz="1200" b="1" kern="1200" dirty="0" smtClean="0"/>
            <a:t>Vendors</a:t>
          </a:r>
          <a:endParaRPr lang="en-US" sz="1200" b="1" kern="1200" dirty="0"/>
        </a:p>
      </dsp:txBody>
      <dsp:txXfrm>
        <a:off x="2796693" y="0"/>
        <a:ext cx="1470747" cy="736600"/>
      </dsp:txXfrm>
    </dsp:sp>
    <dsp:sp modelId="{3D94230E-76DB-41B0-8DAA-D1664BD144E8}">
      <dsp:nvSpPr>
        <dsp:cNvPr id="0" name=""/>
        <dsp:cNvSpPr/>
      </dsp:nvSpPr>
      <dsp:spPr>
        <a:xfrm>
          <a:off x="3495237" y="220980"/>
          <a:ext cx="73660" cy="736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DA2DA-53B0-4F7D-AF92-666A0DE57498}">
      <dsp:nvSpPr>
        <dsp:cNvPr id="0" name=""/>
        <dsp:cNvSpPr/>
      </dsp:nvSpPr>
      <dsp:spPr>
        <a:xfrm>
          <a:off x="4782934" y="0"/>
          <a:ext cx="2274304" cy="29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smtClean="0"/>
            <a:t>Used by the Clients</a:t>
          </a:r>
        </a:p>
        <a:p>
          <a:pPr lvl="0" algn="ctr" defTabSz="533400">
            <a:lnSpc>
              <a:spcPct val="90000"/>
            </a:lnSpc>
            <a:spcBef>
              <a:spcPct val="0"/>
            </a:spcBef>
            <a:spcAft>
              <a:spcPct val="35000"/>
            </a:spcAft>
          </a:pPr>
          <a:r>
            <a:rPr lang="en-US" sz="1200" b="1" kern="1200" dirty="0" smtClean="0"/>
            <a:t>For Setting the SLAs</a:t>
          </a:r>
          <a:endParaRPr lang="en-US" sz="1200" b="1" kern="1200" dirty="0"/>
        </a:p>
      </dsp:txBody>
      <dsp:txXfrm>
        <a:off x="4782934" y="0"/>
        <a:ext cx="2274304" cy="294640"/>
      </dsp:txXfrm>
    </dsp:sp>
    <dsp:sp modelId="{C6DE6148-1A66-4FF3-BD40-EA3C5261D806}">
      <dsp:nvSpPr>
        <dsp:cNvPr id="0" name=""/>
        <dsp:cNvSpPr/>
      </dsp:nvSpPr>
      <dsp:spPr>
        <a:xfrm>
          <a:off x="5883256" y="331470"/>
          <a:ext cx="73660" cy="736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5D00FF-13A4-4FEE-A3B0-19B415493FAE}">
      <dsp:nvSpPr>
        <dsp:cNvPr id="0" name=""/>
        <dsp:cNvSpPr/>
      </dsp:nvSpPr>
      <dsp:spPr>
        <a:xfrm>
          <a:off x="3763" y="1362"/>
          <a:ext cx="1645278" cy="112598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Size Estimates</a:t>
          </a:r>
          <a:endParaRPr lang="en-US" sz="1700" kern="1200" dirty="0"/>
        </a:p>
      </dsp:txBody>
      <dsp:txXfrm>
        <a:off x="3763" y="1362"/>
        <a:ext cx="1645278" cy="1125987"/>
      </dsp:txXfrm>
    </dsp:sp>
    <dsp:sp modelId="{062854F9-1BAA-4EAC-BF3A-4F21D3624B4D}">
      <dsp:nvSpPr>
        <dsp:cNvPr id="0" name=""/>
        <dsp:cNvSpPr/>
      </dsp:nvSpPr>
      <dsp:spPr>
        <a:xfrm>
          <a:off x="1813569" y="360341"/>
          <a:ext cx="348799" cy="40802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813569" y="360341"/>
        <a:ext cx="348799" cy="408029"/>
      </dsp:txXfrm>
    </dsp:sp>
    <dsp:sp modelId="{50AAC235-9E2A-4DA8-AB1E-36E1A122A20B}">
      <dsp:nvSpPr>
        <dsp:cNvPr id="0" name=""/>
        <dsp:cNvSpPr/>
      </dsp:nvSpPr>
      <dsp:spPr>
        <a:xfrm>
          <a:off x="2307153" y="1362"/>
          <a:ext cx="1645278" cy="112598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Standardized Work Breakdown Structure</a:t>
          </a:r>
          <a:endParaRPr lang="en-US" sz="1700" kern="1200" dirty="0"/>
        </a:p>
      </dsp:txBody>
      <dsp:txXfrm>
        <a:off x="2307153" y="1362"/>
        <a:ext cx="1645278" cy="1125987"/>
      </dsp:txXfrm>
    </dsp:sp>
    <dsp:sp modelId="{38E2389E-350A-4BFF-B6E3-9934477684C3}">
      <dsp:nvSpPr>
        <dsp:cNvPr id="0" name=""/>
        <dsp:cNvSpPr/>
      </dsp:nvSpPr>
      <dsp:spPr>
        <a:xfrm>
          <a:off x="4116959" y="360341"/>
          <a:ext cx="348799" cy="40802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116959" y="360341"/>
        <a:ext cx="348799" cy="408029"/>
      </dsp:txXfrm>
    </dsp:sp>
    <dsp:sp modelId="{C97B9FAD-CE62-4FEB-9C54-885928E82BD4}">
      <dsp:nvSpPr>
        <dsp:cNvPr id="0" name=""/>
        <dsp:cNvSpPr/>
      </dsp:nvSpPr>
      <dsp:spPr>
        <a:xfrm>
          <a:off x="4610543" y="1362"/>
          <a:ext cx="1645278" cy="112598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Effort Estimates</a:t>
          </a:r>
          <a:endParaRPr lang="en-US" sz="1700" kern="1200" dirty="0"/>
        </a:p>
      </dsp:txBody>
      <dsp:txXfrm>
        <a:off x="4610543" y="1362"/>
        <a:ext cx="1645278" cy="1125987"/>
      </dsp:txXfrm>
    </dsp:sp>
    <dsp:sp modelId="{73ADBDCA-7053-49D4-8A1B-3E94368752E8}">
      <dsp:nvSpPr>
        <dsp:cNvPr id="0" name=""/>
        <dsp:cNvSpPr/>
      </dsp:nvSpPr>
      <dsp:spPr>
        <a:xfrm>
          <a:off x="6420349" y="360341"/>
          <a:ext cx="348799" cy="40802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420349" y="360341"/>
        <a:ext cx="348799" cy="408029"/>
      </dsp:txXfrm>
    </dsp:sp>
    <dsp:sp modelId="{E935B78F-0ADC-43D0-8DC8-B3DBB0C5E606}">
      <dsp:nvSpPr>
        <dsp:cNvPr id="0" name=""/>
        <dsp:cNvSpPr/>
      </dsp:nvSpPr>
      <dsp:spPr>
        <a:xfrm>
          <a:off x="6913933" y="1362"/>
          <a:ext cx="1645278" cy="112598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Summary Estimation Template</a:t>
          </a:r>
          <a:endParaRPr lang="en-US" sz="1700" kern="1200" dirty="0"/>
        </a:p>
      </dsp:txBody>
      <dsp:txXfrm>
        <a:off x="6913933" y="1362"/>
        <a:ext cx="1645278" cy="112598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914036-4B47-4E1B-945C-C56CB31D7EEF}">
      <dsp:nvSpPr>
        <dsp:cNvPr id="0" name=""/>
        <dsp:cNvSpPr/>
      </dsp:nvSpPr>
      <dsp:spPr>
        <a:xfrm>
          <a:off x="2875678" y="1550897"/>
          <a:ext cx="1895540" cy="1895540"/>
        </a:xfrm>
        <a:prstGeom prst="gear9">
          <a:avLst/>
        </a:prstGeom>
        <a:gradFill rotWithShape="0">
          <a:gsLst>
            <a:gs pos="0">
              <a:schemeClr val="accent3">
                <a:alpha val="90000"/>
                <a:hueOff val="0"/>
                <a:satOff val="0"/>
                <a:lumOff val="0"/>
                <a:alphaOff val="0"/>
                <a:shade val="51000"/>
                <a:satMod val="130000"/>
              </a:schemeClr>
            </a:gs>
            <a:gs pos="80000">
              <a:schemeClr val="accent3">
                <a:alpha val="90000"/>
                <a:hueOff val="0"/>
                <a:satOff val="0"/>
                <a:lumOff val="0"/>
                <a:alphaOff val="0"/>
                <a:shade val="93000"/>
                <a:satMod val="130000"/>
              </a:schemeClr>
            </a:gs>
            <a:gs pos="100000">
              <a:schemeClr val="accent3">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Provide relevant risk factors belonging to respective testing type</a:t>
          </a:r>
          <a:endParaRPr lang="en-US" sz="900" kern="1200" dirty="0">
            <a:solidFill>
              <a:schemeClr val="tx1"/>
            </a:solidFill>
          </a:endParaRPr>
        </a:p>
      </dsp:txBody>
      <dsp:txXfrm>
        <a:off x="2875678" y="1550897"/>
        <a:ext cx="1895540" cy="1895540"/>
      </dsp:txXfrm>
    </dsp:sp>
    <dsp:sp modelId="{D3372ADA-1C6A-4A3F-9560-63F08F930E00}">
      <dsp:nvSpPr>
        <dsp:cNvPr id="0" name=""/>
        <dsp:cNvSpPr/>
      </dsp:nvSpPr>
      <dsp:spPr>
        <a:xfrm>
          <a:off x="1772817" y="1102860"/>
          <a:ext cx="1378575" cy="1378575"/>
        </a:xfrm>
        <a:prstGeom prst="gear6">
          <a:avLst/>
        </a:prstGeom>
        <a:gradFill rotWithShape="0">
          <a:gsLst>
            <a:gs pos="0">
              <a:schemeClr val="accent3">
                <a:alpha val="90000"/>
                <a:hueOff val="0"/>
                <a:satOff val="0"/>
                <a:lumOff val="0"/>
                <a:alphaOff val="-20000"/>
                <a:shade val="51000"/>
                <a:satMod val="130000"/>
              </a:schemeClr>
            </a:gs>
            <a:gs pos="80000">
              <a:schemeClr val="accent3">
                <a:alpha val="90000"/>
                <a:hueOff val="0"/>
                <a:satOff val="0"/>
                <a:lumOff val="0"/>
                <a:alphaOff val="-20000"/>
                <a:shade val="93000"/>
                <a:satMod val="130000"/>
              </a:schemeClr>
            </a:gs>
            <a:gs pos="100000">
              <a:schemeClr val="accent3">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Determine Type of Testing to be executed</a:t>
          </a:r>
          <a:endParaRPr lang="en-US" sz="900" kern="1200" dirty="0">
            <a:solidFill>
              <a:schemeClr val="tx1"/>
            </a:solidFill>
          </a:endParaRPr>
        </a:p>
      </dsp:txBody>
      <dsp:txXfrm>
        <a:off x="1772817" y="1102860"/>
        <a:ext cx="1378575" cy="1378575"/>
      </dsp:txXfrm>
    </dsp:sp>
    <dsp:sp modelId="{2DDE1F6F-37ED-4261-99CD-161EDE1E150F}">
      <dsp:nvSpPr>
        <dsp:cNvPr id="0" name=""/>
        <dsp:cNvSpPr/>
      </dsp:nvSpPr>
      <dsp:spPr>
        <a:xfrm rot="20700000">
          <a:off x="2544960" y="151783"/>
          <a:ext cx="1350722" cy="1350722"/>
        </a:xfrm>
        <a:prstGeom prst="gear6">
          <a:avLst/>
        </a:prstGeom>
        <a:gradFill rotWithShape="0">
          <a:gsLst>
            <a:gs pos="0">
              <a:schemeClr val="accent3">
                <a:alpha val="90000"/>
                <a:hueOff val="0"/>
                <a:satOff val="0"/>
                <a:lumOff val="0"/>
                <a:alphaOff val="-40000"/>
                <a:shade val="51000"/>
                <a:satMod val="130000"/>
              </a:schemeClr>
            </a:gs>
            <a:gs pos="80000">
              <a:schemeClr val="accent3">
                <a:alpha val="90000"/>
                <a:hueOff val="0"/>
                <a:satOff val="0"/>
                <a:lumOff val="0"/>
                <a:alphaOff val="-40000"/>
                <a:shade val="93000"/>
                <a:satMod val="130000"/>
              </a:schemeClr>
            </a:gs>
            <a:gs pos="100000">
              <a:schemeClr val="accent3">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Define Size</a:t>
          </a:r>
          <a:endParaRPr lang="en-US" sz="900" kern="1200" dirty="0">
            <a:solidFill>
              <a:schemeClr val="tx1"/>
            </a:solidFill>
          </a:endParaRPr>
        </a:p>
      </dsp:txBody>
      <dsp:txXfrm>
        <a:off x="2841213" y="448036"/>
        <a:ext cx="758216" cy="758216"/>
      </dsp:txXfrm>
    </dsp:sp>
    <dsp:sp modelId="{8EC94E94-DF5F-4E8C-A943-81E38EE8115C}">
      <dsp:nvSpPr>
        <dsp:cNvPr id="0" name=""/>
        <dsp:cNvSpPr/>
      </dsp:nvSpPr>
      <dsp:spPr>
        <a:xfrm>
          <a:off x="2721886" y="1269405"/>
          <a:ext cx="2426292" cy="2426292"/>
        </a:xfrm>
        <a:prstGeom prst="circularArrow">
          <a:avLst>
            <a:gd name="adj1" fmla="val 4688"/>
            <a:gd name="adj2" fmla="val 299029"/>
            <a:gd name="adj3" fmla="val 2495338"/>
            <a:gd name="adj4" fmla="val 15906895"/>
            <a:gd name="adj5" fmla="val 5469"/>
          </a:avLst>
        </a:prstGeom>
        <a:gradFill rotWithShape="0">
          <a:gsLst>
            <a:gs pos="0">
              <a:schemeClr val="accent3">
                <a:shade val="90000"/>
                <a:hueOff val="0"/>
                <a:satOff val="0"/>
                <a:lumOff val="0"/>
                <a:alphaOff val="0"/>
                <a:shade val="51000"/>
                <a:satMod val="130000"/>
              </a:schemeClr>
            </a:gs>
            <a:gs pos="80000">
              <a:schemeClr val="accent3">
                <a:shade val="90000"/>
                <a:hueOff val="0"/>
                <a:satOff val="0"/>
                <a:lumOff val="0"/>
                <a:alphaOff val="0"/>
                <a:shade val="93000"/>
                <a:satMod val="130000"/>
              </a:schemeClr>
            </a:gs>
            <a:gs pos="100000">
              <a:schemeClr val="accent3">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F0BFCDB-877D-4C44-B787-0334A75AEA5B}">
      <dsp:nvSpPr>
        <dsp:cNvPr id="0" name=""/>
        <dsp:cNvSpPr/>
      </dsp:nvSpPr>
      <dsp:spPr>
        <a:xfrm>
          <a:off x="1528674" y="801043"/>
          <a:ext cx="1762853" cy="1762853"/>
        </a:xfrm>
        <a:prstGeom prst="leftCircularArrow">
          <a:avLst>
            <a:gd name="adj1" fmla="val 6452"/>
            <a:gd name="adj2" fmla="val 429999"/>
            <a:gd name="adj3" fmla="val 10489124"/>
            <a:gd name="adj4" fmla="val 14837806"/>
            <a:gd name="adj5" fmla="val 7527"/>
          </a:avLst>
        </a:prstGeom>
        <a:gradFill rotWithShape="0">
          <a:gsLst>
            <a:gs pos="0">
              <a:schemeClr val="accent3">
                <a:shade val="90000"/>
                <a:hueOff val="0"/>
                <a:satOff val="0"/>
                <a:lumOff val="2266"/>
                <a:alphaOff val="0"/>
                <a:shade val="51000"/>
                <a:satMod val="130000"/>
              </a:schemeClr>
            </a:gs>
            <a:gs pos="80000">
              <a:schemeClr val="accent3">
                <a:shade val="90000"/>
                <a:hueOff val="0"/>
                <a:satOff val="0"/>
                <a:lumOff val="2266"/>
                <a:alphaOff val="0"/>
                <a:shade val="93000"/>
                <a:satMod val="130000"/>
              </a:schemeClr>
            </a:gs>
            <a:gs pos="100000">
              <a:schemeClr val="accent3">
                <a:shade val="90000"/>
                <a:hueOff val="0"/>
                <a:satOff val="0"/>
                <a:lumOff val="226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8ADDF46-6938-4B2C-B271-A81720AB5D23}">
      <dsp:nvSpPr>
        <dsp:cNvPr id="0" name=""/>
        <dsp:cNvSpPr/>
      </dsp:nvSpPr>
      <dsp:spPr>
        <a:xfrm>
          <a:off x="2232524" y="-140865"/>
          <a:ext cx="1900710" cy="1900710"/>
        </a:xfrm>
        <a:prstGeom prst="circularArrow">
          <a:avLst>
            <a:gd name="adj1" fmla="val 5984"/>
            <a:gd name="adj2" fmla="val 394124"/>
            <a:gd name="adj3" fmla="val 13313824"/>
            <a:gd name="adj4" fmla="val 10508221"/>
            <a:gd name="adj5" fmla="val 6981"/>
          </a:avLst>
        </a:prstGeom>
        <a:gradFill rotWithShape="0">
          <a:gsLst>
            <a:gs pos="0">
              <a:schemeClr val="accent3">
                <a:shade val="90000"/>
                <a:hueOff val="0"/>
                <a:satOff val="0"/>
                <a:lumOff val="4531"/>
                <a:alphaOff val="0"/>
                <a:shade val="51000"/>
                <a:satMod val="130000"/>
              </a:schemeClr>
            </a:gs>
            <a:gs pos="80000">
              <a:schemeClr val="accent3">
                <a:shade val="90000"/>
                <a:hueOff val="0"/>
                <a:satOff val="0"/>
                <a:lumOff val="4531"/>
                <a:alphaOff val="0"/>
                <a:shade val="93000"/>
                <a:satMod val="130000"/>
              </a:schemeClr>
            </a:gs>
            <a:gs pos="100000">
              <a:schemeClr val="accent3">
                <a:shade val="90000"/>
                <a:hueOff val="0"/>
                <a:satOff val="0"/>
                <a:lumOff val="45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defRPr sz="1200" b="0">
                <a:solidFill>
                  <a:schemeClr val="tx1"/>
                </a:solidFill>
                <a:latin typeface="Arial" charset="0"/>
              </a:defRPr>
            </a:lvl1pPr>
          </a:lstStyle>
          <a:p>
            <a:pPr>
              <a:defRPr/>
            </a:pPr>
            <a:endParaRPr lang="en-US"/>
          </a:p>
        </p:txBody>
      </p:sp>
      <p:sp>
        <p:nvSpPr>
          <p:cNvPr id="163843" name="Rectangle 3"/>
          <p:cNvSpPr>
            <a:spLocks noGrp="1" noChangeArrowheads="1"/>
          </p:cNvSpPr>
          <p:nvPr>
            <p:ph type="dt" sz="quarter" idx="1"/>
          </p:nvPr>
        </p:nvSpPr>
        <p:spPr bwMode="auto">
          <a:xfrm>
            <a:off x="3849688" y="0"/>
            <a:ext cx="2944812"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b="0">
                <a:solidFill>
                  <a:schemeClr val="tx1"/>
                </a:solidFill>
                <a:latin typeface="Arial" charset="0"/>
              </a:defRPr>
            </a:lvl1pPr>
          </a:lstStyle>
          <a:p>
            <a:pPr>
              <a:defRPr/>
            </a:pPr>
            <a:endParaRPr lang="en-US"/>
          </a:p>
        </p:txBody>
      </p:sp>
      <p:sp>
        <p:nvSpPr>
          <p:cNvPr id="163844" name="Rectangle 4"/>
          <p:cNvSpPr>
            <a:spLocks noGrp="1" noChangeArrowheads="1"/>
          </p:cNvSpPr>
          <p:nvPr>
            <p:ph type="ftr" sz="quarter" idx="2"/>
          </p:nvPr>
        </p:nvSpPr>
        <p:spPr bwMode="auto">
          <a:xfrm>
            <a:off x="0" y="9410700"/>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defRPr sz="1200" b="0">
                <a:solidFill>
                  <a:schemeClr val="tx1"/>
                </a:solidFill>
                <a:latin typeface="Arial" charset="0"/>
              </a:defRPr>
            </a:lvl1pPr>
          </a:lstStyle>
          <a:p>
            <a:pPr>
              <a:defRPr/>
            </a:pPr>
            <a:endParaRPr lang="en-US"/>
          </a:p>
        </p:txBody>
      </p:sp>
      <p:sp>
        <p:nvSpPr>
          <p:cNvPr id="163845" name="Rectangle 5"/>
          <p:cNvSpPr>
            <a:spLocks noGrp="1" noChangeArrowheads="1"/>
          </p:cNvSpPr>
          <p:nvPr>
            <p:ph type="sldNum" sz="quarter" idx="3"/>
          </p:nvPr>
        </p:nvSpPr>
        <p:spPr bwMode="auto">
          <a:xfrm>
            <a:off x="3849688" y="9410700"/>
            <a:ext cx="2944812"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b="0">
                <a:solidFill>
                  <a:schemeClr val="tx1"/>
                </a:solidFill>
                <a:latin typeface="Arial" charset="0"/>
              </a:defRPr>
            </a:lvl1pPr>
          </a:lstStyle>
          <a:p>
            <a:pPr>
              <a:defRPr/>
            </a:pPr>
            <a:fld id="{4AB964E5-BFE9-4A69-A12C-BBEEF3ECC1B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defRPr sz="1200" b="0">
                <a:solidFill>
                  <a:schemeClr val="tx1"/>
                </a:solidFill>
                <a:latin typeface="Arial" charset="0"/>
              </a:defRPr>
            </a:lvl1pPr>
          </a:lstStyle>
          <a:p>
            <a:pPr>
              <a:defRPr/>
            </a:pPr>
            <a:endParaRPr lang="en-US"/>
          </a:p>
        </p:txBody>
      </p:sp>
      <p:sp>
        <p:nvSpPr>
          <p:cNvPr id="2560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b="0">
                <a:solidFill>
                  <a:schemeClr val="tx1"/>
                </a:solidFill>
                <a:latin typeface="Arial" charset="0"/>
              </a:defRPr>
            </a:lvl1pPr>
          </a:lstStyle>
          <a:p>
            <a:pPr>
              <a:defRPr/>
            </a:pPr>
            <a:endParaRPr lang="en-US"/>
          </a:p>
        </p:txBody>
      </p:sp>
      <p:sp>
        <p:nvSpPr>
          <p:cNvPr id="19460" name="Rectangle 4"/>
          <p:cNvSpPr>
            <a:spLocks noRot="1" noChangeArrowheads="1" noTextEdit="1"/>
          </p:cNvSpPr>
          <p:nvPr>
            <p:ph type="sldImg" idx="2"/>
          </p:nvPr>
        </p:nvSpPr>
        <p:spPr bwMode="auto">
          <a:xfrm>
            <a:off x="920750" y="742950"/>
            <a:ext cx="4953000" cy="37147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679450" y="4705350"/>
            <a:ext cx="543560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defRPr sz="1200" b="0">
                <a:solidFill>
                  <a:schemeClr val="tx1"/>
                </a:solidFill>
                <a:latin typeface="Arial" charset="0"/>
              </a:defRPr>
            </a:lvl1pPr>
          </a:lstStyle>
          <a:p>
            <a:pPr>
              <a:defRPr/>
            </a:pPr>
            <a:endParaRPr lang="en-US"/>
          </a:p>
        </p:txBody>
      </p:sp>
      <p:sp>
        <p:nvSpPr>
          <p:cNvPr id="25607" name="Rectangle 7"/>
          <p:cNvSpPr>
            <a:spLocks noGrp="1" noChangeArrowheads="1"/>
          </p:cNvSpPr>
          <p:nvPr>
            <p:ph type="sldNum" sz="quarter" idx="5"/>
          </p:nvPr>
        </p:nvSpPr>
        <p:spPr bwMode="auto">
          <a:xfrm>
            <a:off x="384810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b="0">
                <a:solidFill>
                  <a:schemeClr val="tx1"/>
                </a:solidFill>
                <a:latin typeface="Arial" charset="0"/>
              </a:defRPr>
            </a:lvl1pPr>
          </a:lstStyle>
          <a:p>
            <a:pPr>
              <a:defRPr/>
            </a:pPr>
            <a:fld id="{8451E54F-600B-47C5-98CE-16DE9F71F97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eaLnBrk="1" hangingPunct="1">
              <a:spcBef>
                <a:spcPct val="0"/>
              </a:spcBef>
              <a:buClrTx/>
              <a:buSzTx/>
            </a:pPr>
            <a:fld id="{FF56E9CD-B585-4BF5-A58E-EB7B0185D2E1}" type="slidenum">
              <a:rPr lang="en-US" sz="1200" b="0">
                <a:solidFill>
                  <a:schemeClr val="tx1"/>
                </a:solidFill>
                <a:latin typeface="Arial" pitchFamily="34" charset="0"/>
              </a:rPr>
              <a:pPr algn="r" eaLnBrk="1" hangingPunct="1">
                <a:spcBef>
                  <a:spcPct val="0"/>
                </a:spcBef>
                <a:buClrTx/>
                <a:buSzTx/>
              </a:pPr>
              <a:t>1</a:t>
            </a:fld>
            <a:endParaRPr lang="en-US" sz="1200" b="0">
              <a:solidFill>
                <a:schemeClr val="tx1"/>
              </a:solidFill>
              <a:latin typeface="Arial" pitchFamily="34" charset="0"/>
            </a:endParaRPr>
          </a:p>
        </p:txBody>
      </p:sp>
      <p:sp>
        <p:nvSpPr>
          <p:cNvPr id="20483" name="Rectangle 2"/>
          <p:cNvSpPr>
            <a:spLocks noRot="1" noChangeArrowheads="1" noTextEdit="1"/>
          </p:cNvSpPr>
          <p:nvPr>
            <p:ph type="sldImg"/>
          </p:nvPr>
        </p:nvSpPr>
        <p:spPr>
          <a:xfrm>
            <a:off x="922338" y="741363"/>
            <a:ext cx="4953000" cy="3714750"/>
          </a:xfrm>
          <a:ln/>
        </p:spPr>
      </p:sp>
      <p:sp>
        <p:nvSpPr>
          <p:cNvPr id="20484" name="Rectangle 3"/>
          <p:cNvSpPr>
            <a:spLocks noGrp="1" noChangeArrowheads="1"/>
          </p:cNvSpPr>
          <p:nvPr>
            <p:ph type="body" idx="1"/>
          </p:nvPr>
        </p:nvSpPr>
        <p:spPr>
          <a:xfrm>
            <a:off x="679450" y="4705350"/>
            <a:ext cx="5435600" cy="4459288"/>
          </a:xfrm>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33124" name="Slide Number Placeholder 3"/>
          <p:cNvSpPr txBox="1">
            <a:spLocks noGrp="1"/>
          </p:cNvSpPr>
          <p:nvPr/>
        </p:nvSpPr>
        <p:spPr bwMode="auto">
          <a:xfrm>
            <a:off x="3848100" y="9409113"/>
            <a:ext cx="2944813" cy="495300"/>
          </a:xfrm>
          <a:prstGeom prst="rect">
            <a:avLst/>
          </a:prstGeom>
          <a:noFill/>
          <a:ln w="9525">
            <a:noFill/>
            <a:miter lim="800000"/>
            <a:headEnd/>
            <a:tailEnd/>
          </a:ln>
        </p:spPr>
        <p:txBody>
          <a:bodyPr anchor="b"/>
          <a:lstStyle/>
          <a:p>
            <a:pPr algn="r" eaLnBrk="1" hangingPunct="1">
              <a:spcBef>
                <a:spcPct val="0"/>
              </a:spcBef>
              <a:buClrTx/>
              <a:buSzTx/>
            </a:pPr>
            <a:fld id="{95333AC6-D9D0-402C-9023-140196897161}" type="slidenum">
              <a:rPr lang="en-US" sz="1200" b="0">
                <a:solidFill>
                  <a:schemeClr val="tx1"/>
                </a:solidFill>
              </a:rPr>
              <a:pPr algn="r" eaLnBrk="1" hangingPunct="1">
                <a:spcBef>
                  <a:spcPct val="0"/>
                </a:spcBef>
                <a:buClrTx/>
                <a:buSzTx/>
              </a:pPr>
              <a:t>4</a:t>
            </a:fld>
            <a:endParaRPr lang="en-US" sz="1200" b="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endParaRPr lang="en-US" smtClean="0">
              <a:latin typeface="Arial" pitchFamily="34" charset="0"/>
            </a:endParaRPr>
          </a:p>
        </p:txBody>
      </p:sp>
      <p:sp>
        <p:nvSpPr>
          <p:cNvPr id="141316" name="Slide Number Placeholder 3"/>
          <p:cNvSpPr txBox="1">
            <a:spLocks noGrp="1"/>
          </p:cNvSpPr>
          <p:nvPr/>
        </p:nvSpPr>
        <p:spPr bwMode="auto">
          <a:xfrm>
            <a:off x="3848100" y="9409113"/>
            <a:ext cx="2944813" cy="495300"/>
          </a:xfrm>
          <a:prstGeom prst="rect">
            <a:avLst/>
          </a:prstGeom>
          <a:noFill/>
          <a:ln w="9525">
            <a:noFill/>
            <a:miter lim="800000"/>
            <a:headEnd/>
            <a:tailEnd/>
          </a:ln>
        </p:spPr>
        <p:txBody>
          <a:bodyPr anchor="b"/>
          <a:lstStyle/>
          <a:p>
            <a:pPr algn="r" eaLnBrk="1" hangingPunct="1">
              <a:spcBef>
                <a:spcPct val="0"/>
              </a:spcBef>
              <a:buClrTx/>
              <a:buSzTx/>
            </a:pPr>
            <a:fld id="{8CF9B589-BDAE-47D3-BEE7-8E42EFDAD0C5}" type="slidenum">
              <a:rPr lang="en-US" sz="1200" b="0">
                <a:solidFill>
                  <a:schemeClr val="tx1"/>
                </a:solidFill>
              </a:rPr>
              <a:pPr algn="r" eaLnBrk="1" hangingPunct="1">
                <a:spcBef>
                  <a:spcPct val="0"/>
                </a:spcBef>
                <a:buClrTx/>
                <a:buSzTx/>
              </a:pPr>
              <a:t>13</a:t>
            </a:fld>
            <a:endParaRPr lang="en-US" sz="1200" b="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p:spPr>
        <p:txBody>
          <a:bodyPr/>
          <a:lstStyle/>
          <a:p>
            <a:endParaRPr lang="en-US" smtClean="0">
              <a:latin typeface="Arial" pitchFamily="34" charset="0"/>
            </a:endParaRPr>
          </a:p>
        </p:txBody>
      </p:sp>
      <p:sp>
        <p:nvSpPr>
          <p:cNvPr id="154628" name="Slide Number Placeholder 3"/>
          <p:cNvSpPr txBox="1">
            <a:spLocks noGrp="1"/>
          </p:cNvSpPr>
          <p:nvPr/>
        </p:nvSpPr>
        <p:spPr bwMode="auto">
          <a:xfrm>
            <a:off x="3848100" y="9409113"/>
            <a:ext cx="2944813" cy="495300"/>
          </a:xfrm>
          <a:prstGeom prst="rect">
            <a:avLst/>
          </a:prstGeom>
          <a:noFill/>
          <a:ln w="9525">
            <a:noFill/>
            <a:miter lim="800000"/>
            <a:headEnd/>
            <a:tailEnd/>
          </a:ln>
        </p:spPr>
        <p:txBody>
          <a:bodyPr anchor="b"/>
          <a:lstStyle/>
          <a:p>
            <a:pPr algn="r" eaLnBrk="1" hangingPunct="1">
              <a:spcBef>
                <a:spcPct val="0"/>
              </a:spcBef>
              <a:buClrTx/>
              <a:buSzTx/>
            </a:pPr>
            <a:fld id="{E5BC49F0-1735-4C9A-A99B-88D49C511577}" type="slidenum">
              <a:rPr lang="en-US" sz="1200" b="0">
                <a:solidFill>
                  <a:schemeClr val="tx1"/>
                </a:solidFill>
              </a:rPr>
              <a:pPr algn="r" eaLnBrk="1" hangingPunct="1">
                <a:spcBef>
                  <a:spcPct val="0"/>
                </a:spcBef>
                <a:buClrTx/>
                <a:buSzTx/>
              </a:pPr>
              <a:t>15</a:t>
            </a:fld>
            <a:endParaRPr lang="en-US" sz="1200" b="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66916" name="Slide Number Placeholder 3"/>
          <p:cNvSpPr txBox="1">
            <a:spLocks noGrp="1"/>
          </p:cNvSpPr>
          <p:nvPr/>
        </p:nvSpPr>
        <p:spPr bwMode="auto">
          <a:xfrm>
            <a:off x="3848100" y="9409113"/>
            <a:ext cx="2944813" cy="495300"/>
          </a:xfrm>
          <a:prstGeom prst="rect">
            <a:avLst/>
          </a:prstGeom>
          <a:noFill/>
          <a:ln w="9525">
            <a:noFill/>
            <a:miter lim="800000"/>
            <a:headEnd/>
            <a:tailEnd/>
          </a:ln>
        </p:spPr>
        <p:txBody>
          <a:bodyPr anchor="b"/>
          <a:lstStyle/>
          <a:p>
            <a:pPr algn="r" eaLnBrk="1" hangingPunct="1">
              <a:spcBef>
                <a:spcPct val="0"/>
              </a:spcBef>
              <a:buClrTx/>
              <a:buSzTx/>
            </a:pPr>
            <a:fld id="{D6A90FE1-518E-447F-AAA7-A2475AEA0A98}" type="slidenum">
              <a:rPr lang="en-US" sz="1200" b="0" i="1">
                <a:solidFill>
                  <a:schemeClr val="tx1"/>
                </a:solidFill>
                <a:latin typeface="Arial" pitchFamily="34" charset="0"/>
              </a:rPr>
              <a:pPr algn="r" eaLnBrk="1" hangingPunct="1">
                <a:spcBef>
                  <a:spcPct val="0"/>
                </a:spcBef>
                <a:buClrTx/>
                <a:buSzTx/>
              </a:pPr>
              <a:t>29</a:t>
            </a:fld>
            <a:endParaRPr lang="en-US" sz="1200" b="0" i="1">
              <a:solidFill>
                <a:schemeClr val="tx1"/>
              </a:solidFill>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848100" y="9409113"/>
            <a:ext cx="2944813" cy="495300"/>
          </a:xfrm>
          <a:prstGeom prst="rect">
            <a:avLst/>
          </a:prstGeom>
          <a:noFill/>
          <a:ln w="9525">
            <a:noFill/>
            <a:miter lim="800000"/>
            <a:headEnd/>
            <a:tailEnd/>
          </a:ln>
        </p:spPr>
        <p:txBody>
          <a:bodyPr anchor="b"/>
          <a:lstStyle/>
          <a:p>
            <a:pPr algn="r" eaLnBrk="1" hangingPunct="1">
              <a:spcBef>
                <a:spcPct val="0"/>
              </a:spcBef>
              <a:buClrTx/>
              <a:buSzTx/>
            </a:pPr>
            <a:fld id="{B8017DAC-C48A-4F76-9781-2C921DB76A85}" type="slidenum">
              <a:rPr lang="en-US" sz="1200" b="0">
                <a:solidFill>
                  <a:schemeClr val="tx1"/>
                </a:solidFill>
                <a:latin typeface="Arial" pitchFamily="34" charset="0"/>
              </a:rPr>
              <a:pPr algn="r" eaLnBrk="1" hangingPunct="1">
                <a:spcBef>
                  <a:spcPct val="0"/>
                </a:spcBef>
                <a:buClrTx/>
                <a:buSzTx/>
              </a:pPr>
              <a:t>30</a:t>
            </a:fld>
            <a:endParaRPr lang="en-US" sz="1200" b="0">
              <a:solidFill>
                <a:schemeClr val="tx1"/>
              </a:solidFill>
              <a:latin typeface="Arial" pitchFamily="34" charset="0"/>
            </a:endParaRPr>
          </a:p>
        </p:txBody>
      </p:sp>
      <p:sp>
        <p:nvSpPr>
          <p:cNvPr id="23555" name="Rectangle 2"/>
          <p:cNvSpPr>
            <a:spLocks noChangeArrowheads="1" noTextEdit="1"/>
          </p:cNvSpPr>
          <p:nvPr>
            <p:ph type="sldImg"/>
          </p:nvPr>
        </p:nvSpPr>
        <p:spPr>
          <a:xfrm>
            <a:off x="920750" y="741363"/>
            <a:ext cx="4954588" cy="3716337"/>
          </a:xfrm>
          <a:ln/>
        </p:spPr>
      </p:sp>
      <p:sp>
        <p:nvSpPr>
          <p:cNvPr id="23556" name="Rectangle 3"/>
          <p:cNvSpPr>
            <a:spLocks noGrp="1" noChangeArrowheads="1"/>
          </p:cNvSpPr>
          <p:nvPr>
            <p:ph type="body" idx="1"/>
          </p:nvPr>
        </p:nvSpPr>
        <p:spPr>
          <a:xfrm>
            <a:off x="681038" y="4706938"/>
            <a:ext cx="5432425" cy="4457700"/>
          </a:xfrm>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2" descr="cover page"/>
          <p:cNvPicPr>
            <a:picLocks noChangeAspect="1" noChangeArrowheads="1"/>
          </p:cNvPicPr>
          <p:nvPr userDrawn="1"/>
        </p:nvPicPr>
        <p:blipFill>
          <a:blip r:embed="rId2" cstate="print"/>
          <a:srcRect/>
          <a:stretch>
            <a:fillRect/>
          </a:stretch>
        </p:blipFill>
        <p:spPr bwMode="auto">
          <a:xfrm>
            <a:off x="0" y="0"/>
            <a:ext cx="9144000" cy="6805613"/>
          </a:xfrm>
          <a:prstGeom prst="rect">
            <a:avLst/>
          </a:prstGeom>
          <a:noFill/>
          <a:ln w="9525">
            <a:noFill/>
            <a:miter lim="800000"/>
            <a:headEnd/>
            <a:tailEnd/>
          </a:ln>
        </p:spPr>
      </p:pic>
      <p:sp>
        <p:nvSpPr>
          <p:cNvPr id="21" name="Rectangle 3"/>
          <p:cNvSpPr>
            <a:spLocks noGrp="1" noChangeArrowheads="1"/>
          </p:cNvSpPr>
          <p:nvPr>
            <p:ph type="subTitle" idx="1"/>
          </p:nvPr>
        </p:nvSpPr>
        <p:spPr>
          <a:xfrm>
            <a:off x="1152525" y="4791075"/>
            <a:ext cx="6992673" cy="619125"/>
          </a:xfrm>
          <a:prstGeom prst="rect">
            <a:avLst/>
          </a:prstGeom>
        </p:spPr>
        <p:txBody>
          <a:bodyPr lIns="0" tIns="0" rIns="0" bIns="0"/>
          <a:lstStyle>
            <a:lvl1pPr marL="0" indent="0" algn="ctr">
              <a:defRPr sz="2800">
                <a:solidFill>
                  <a:schemeClr val="tx1"/>
                </a:solidFill>
              </a:defRPr>
            </a:lvl1pPr>
          </a:lstStyle>
          <a:p>
            <a:endParaRPr lang="de-DE"/>
          </a:p>
        </p:txBody>
      </p:sp>
      <p:sp>
        <p:nvSpPr>
          <p:cNvPr id="22" name="Rectangle 4"/>
          <p:cNvSpPr>
            <a:spLocks noGrp="1" noChangeArrowheads="1"/>
          </p:cNvSpPr>
          <p:nvPr>
            <p:ph type="ctrTitle"/>
          </p:nvPr>
        </p:nvSpPr>
        <p:spPr>
          <a:xfrm>
            <a:off x="1152525" y="3733800"/>
            <a:ext cx="6992673" cy="762000"/>
          </a:xfrm>
          <a:prstGeom prst="rect">
            <a:avLst/>
          </a:prstGeom>
        </p:spPr>
        <p:txBody>
          <a:bodyPr lIns="0" tIns="0" rIns="0" bIns="0"/>
          <a:lstStyle>
            <a:lvl1pPr algn="ctr">
              <a:defRPr sz="3200">
                <a:solidFill>
                  <a:schemeClr val="tx1"/>
                </a:solidFill>
              </a:defRPr>
            </a:lvl1pPr>
          </a:lstStyle>
          <a:p>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93700" y="1206500"/>
            <a:ext cx="8407400" cy="51943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9250" y="152400"/>
            <a:ext cx="2101850" cy="6248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3700" y="152400"/>
            <a:ext cx="6153150" cy="6248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152400"/>
            <a:ext cx="8915400" cy="533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915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915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93700" y="1206500"/>
            <a:ext cx="8407400" cy="51943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93700" y="1206500"/>
            <a:ext cx="4127500" cy="51943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206500"/>
            <a:ext cx="4127500" cy="51943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inner page"/>
          <p:cNvPicPr>
            <a:picLocks noChangeAspect="1" noChangeArrowheads="1"/>
          </p:cNvPicPr>
          <p:nvPr userDrawn="1"/>
        </p:nvPicPr>
        <p:blipFill>
          <a:blip r:embed="rId16" cstate="print"/>
          <a:srcRect/>
          <a:stretch>
            <a:fillRect/>
          </a:stretch>
        </p:blipFill>
        <p:spPr bwMode="auto">
          <a:xfrm>
            <a:off x="0" y="0"/>
            <a:ext cx="9144000" cy="6859588"/>
          </a:xfrm>
          <a:prstGeom prst="rect">
            <a:avLst/>
          </a:prstGeom>
          <a:noFill/>
          <a:ln w="9525">
            <a:noFill/>
            <a:miter lim="800000"/>
            <a:headEnd/>
            <a:tailEnd/>
          </a:ln>
        </p:spPr>
      </p:pic>
      <p:sp>
        <p:nvSpPr>
          <p:cNvPr id="6147" name="Rectangle 3"/>
          <p:cNvSpPr>
            <a:spLocks noGrp="1" noChangeArrowheads="1"/>
          </p:cNvSpPr>
          <p:nvPr>
            <p:ph type="title"/>
          </p:nvPr>
        </p:nvSpPr>
        <p:spPr bwMode="auto">
          <a:xfrm>
            <a:off x="457200" y="152400"/>
            <a:ext cx="85344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 name="Text Box 5"/>
          <p:cNvSpPr txBox="1">
            <a:spLocks noChangeArrowheads="1"/>
          </p:cNvSpPr>
          <p:nvPr userDrawn="1"/>
        </p:nvSpPr>
        <p:spPr bwMode="auto">
          <a:xfrm>
            <a:off x="80963" y="6543675"/>
            <a:ext cx="382587" cy="238125"/>
          </a:xfrm>
          <a:prstGeom prst="rect">
            <a:avLst/>
          </a:prstGeom>
          <a:solidFill>
            <a:srgbClr val="000064"/>
          </a:solidFill>
          <a:ln w="9525">
            <a:solidFill>
              <a:srgbClr val="FFFFFF"/>
            </a:solidFill>
            <a:miter lim="800000"/>
            <a:headEnd/>
            <a:tailEnd/>
          </a:ln>
          <a:effectLst/>
        </p:spPr>
        <p:txBody>
          <a:bodyPr anchor="ctr" anchorCtr="1">
            <a:spAutoFit/>
          </a:bodyPr>
          <a:lstStyle/>
          <a:p>
            <a:pPr>
              <a:spcBef>
                <a:spcPct val="50000"/>
              </a:spcBef>
              <a:buClrTx/>
              <a:buSzTx/>
              <a:defRPr/>
            </a:pPr>
            <a:fld id="{80E8C1C5-5EBA-436E-A752-67EE27497301}" type="slidenum">
              <a:rPr lang="en-US" sz="900">
                <a:solidFill>
                  <a:srgbClr val="FFFFFF"/>
                </a:solidFill>
                <a:latin typeface="Arial" charset="0"/>
              </a:rPr>
              <a:pPr>
                <a:spcBef>
                  <a:spcPct val="50000"/>
                </a:spcBef>
                <a:buClrTx/>
                <a:buSzTx/>
                <a:defRPr/>
              </a:pPr>
              <a:t>‹#›</a:t>
            </a:fld>
            <a:endParaRPr lang="en-US" sz="900">
              <a:solidFill>
                <a:srgbClr val="FFFFFF"/>
              </a:solidFill>
              <a:latin typeface="Arial" charset="0"/>
            </a:endParaRPr>
          </a:p>
        </p:txBody>
      </p:sp>
      <p:sp>
        <p:nvSpPr>
          <p:cNvPr id="12" name="Rectangle 4"/>
          <p:cNvSpPr>
            <a:spLocks noGrp="1" noChangeArrowheads="1"/>
          </p:cNvSpPr>
          <p:nvPr userDrawn="1"/>
        </p:nvSpPr>
        <p:spPr bwMode="auto">
          <a:xfrm>
            <a:off x="381000" y="990600"/>
            <a:ext cx="8839200" cy="5135563"/>
          </a:xfrm>
          <a:prstGeom prst="rect">
            <a:avLst/>
          </a:prstGeom>
          <a:noFill/>
          <a:ln w="9525">
            <a:noFill/>
            <a:miter lim="800000"/>
            <a:headEnd/>
            <a:tailEnd/>
          </a:ln>
        </p:spPr>
        <p:txBody>
          <a:bodyPr/>
          <a:lstStyle/>
          <a:p>
            <a:pPr algn="l" eaLnBrk="1" hangingPunct="1">
              <a:spcBef>
                <a:spcPct val="0"/>
              </a:spcBef>
              <a:buClrTx/>
              <a:buSzTx/>
              <a:defRPr/>
            </a:pPr>
            <a:endParaRPr lang="en-US" sz="2800" kern="0" dirty="0"/>
          </a:p>
        </p:txBody>
      </p:sp>
    </p:spTree>
  </p:cSld>
  <p:clrMap bg1="lt1" tx1="dk1" bg2="lt2" tx2="dk2" accent1="accent1" accent2="accent2" accent3="accent3" accent4="accent4" accent5="accent5" accent6="accent6" hlink="hlink" folHlink="folHlink"/>
  <p:sldLayoutIdLst>
    <p:sldLayoutId id="2147483765" r:id="rId1"/>
    <p:sldLayoutId id="2147483764" r:id="rId2"/>
    <p:sldLayoutId id="2147483763" r:id="rId3"/>
    <p:sldLayoutId id="2147483762" r:id="rId4"/>
    <p:sldLayoutId id="2147483761" r:id="rId5"/>
    <p:sldLayoutId id="2147483760" r:id="rId6"/>
    <p:sldLayoutId id="2147483759" r:id="rId7"/>
    <p:sldLayoutId id="2147483758" r:id="rId8"/>
    <p:sldLayoutId id="2147483757" r:id="rId9"/>
    <p:sldLayoutId id="2147483756" r:id="rId10"/>
    <p:sldLayoutId id="2147483755" r:id="rId11"/>
    <p:sldLayoutId id="2147483754" r:id="rId12"/>
    <p:sldLayoutId id="2147483753" r:id="rId13"/>
    <p:sldLayoutId id="2147483752" r:id="rId14"/>
  </p:sldLayoutIdLst>
  <p:transition spd="slow">
    <p:fade/>
  </p:transition>
  <p:timing>
    <p:tnLst>
      <p:par>
        <p:cTn id="1" dur="indefinite" restart="never" nodeType="tmRoot"/>
      </p:par>
    </p:tnLst>
  </p:timing>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Trebuchet MS" pitchFamily="34" charset="0"/>
        </a:defRPr>
      </a:lvl2pPr>
      <a:lvl3pPr algn="l" rtl="0" eaLnBrk="0" fontAlgn="base" hangingPunct="0">
        <a:spcBef>
          <a:spcPct val="0"/>
        </a:spcBef>
        <a:spcAft>
          <a:spcPct val="0"/>
        </a:spcAft>
        <a:defRPr sz="2400" b="1">
          <a:solidFill>
            <a:schemeClr val="bg1"/>
          </a:solidFill>
          <a:latin typeface="Trebuchet MS" pitchFamily="34" charset="0"/>
        </a:defRPr>
      </a:lvl3pPr>
      <a:lvl4pPr algn="l" rtl="0" eaLnBrk="0" fontAlgn="base" hangingPunct="0">
        <a:spcBef>
          <a:spcPct val="0"/>
        </a:spcBef>
        <a:spcAft>
          <a:spcPct val="0"/>
        </a:spcAft>
        <a:defRPr sz="2400" b="1">
          <a:solidFill>
            <a:schemeClr val="bg1"/>
          </a:solidFill>
          <a:latin typeface="Trebuchet MS" pitchFamily="34" charset="0"/>
        </a:defRPr>
      </a:lvl4pPr>
      <a:lvl5pPr algn="l" rtl="0" eaLnBrk="0" fontAlgn="base" hangingPunct="0">
        <a:spcBef>
          <a:spcPct val="0"/>
        </a:spcBef>
        <a:spcAft>
          <a:spcPct val="0"/>
        </a:spcAft>
        <a:defRPr sz="2400" b="1">
          <a:solidFill>
            <a:schemeClr val="bg1"/>
          </a:solidFill>
          <a:latin typeface="Trebuchet MS" pitchFamily="34" charset="0"/>
        </a:defRPr>
      </a:lvl5pPr>
      <a:lvl6pPr marL="457200" algn="l" rtl="0" fontAlgn="base">
        <a:spcBef>
          <a:spcPct val="0"/>
        </a:spcBef>
        <a:spcAft>
          <a:spcPct val="0"/>
        </a:spcAft>
        <a:defRPr sz="2400" b="1">
          <a:solidFill>
            <a:schemeClr val="bg1"/>
          </a:solidFill>
          <a:latin typeface="Trebuchet MS" pitchFamily="34" charset="0"/>
        </a:defRPr>
      </a:lvl6pPr>
      <a:lvl7pPr marL="914400" algn="l" rtl="0" fontAlgn="base">
        <a:spcBef>
          <a:spcPct val="0"/>
        </a:spcBef>
        <a:spcAft>
          <a:spcPct val="0"/>
        </a:spcAft>
        <a:defRPr sz="2400" b="1">
          <a:solidFill>
            <a:schemeClr val="bg1"/>
          </a:solidFill>
          <a:latin typeface="Trebuchet MS" pitchFamily="34" charset="0"/>
        </a:defRPr>
      </a:lvl7pPr>
      <a:lvl8pPr marL="1371600" algn="l" rtl="0" fontAlgn="base">
        <a:spcBef>
          <a:spcPct val="0"/>
        </a:spcBef>
        <a:spcAft>
          <a:spcPct val="0"/>
        </a:spcAft>
        <a:defRPr sz="2400" b="1">
          <a:solidFill>
            <a:schemeClr val="bg1"/>
          </a:solidFill>
          <a:latin typeface="Trebuchet MS" pitchFamily="34" charset="0"/>
        </a:defRPr>
      </a:lvl8pPr>
      <a:lvl9pPr marL="1828800" algn="l" rtl="0" fontAlgn="base">
        <a:spcBef>
          <a:spcPct val="0"/>
        </a:spcBef>
        <a:spcAft>
          <a:spcPct val="0"/>
        </a:spcAft>
        <a:defRPr sz="2400" b="1">
          <a:solidFill>
            <a:schemeClr val="bg1"/>
          </a:solidFill>
          <a:latin typeface="Trebuchet MS" pitchFamily="34" charset="0"/>
        </a:defRPr>
      </a:lvl9pPr>
    </p:titleStyle>
    <p:bodyStyle>
      <a:lvl1pPr marL="342900" indent="-342900" algn="l" rtl="0" eaLnBrk="0" fontAlgn="base" hangingPunct="0">
        <a:spcBef>
          <a:spcPct val="20000"/>
        </a:spcBef>
        <a:spcAft>
          <a:spcPct val="0"/>
        </a:spcAft>
        <a:buClr>
          <a:srgbClr val="FF9900"/>
        </a:buClr>
        <a:buSzPct val="150000"/>
        <a:buChar char="•"/>
        <a:defRPr sz="2000">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SzPct val="125000"/>
        <a:buChar char="•"/>
        <a:defRPr sz="2800">
          <a:solidFill>
            <a:srgbClr val="000000"/>
          </a:solidFill>
          <a:latin typeface="+mn-lt"/>
        </a:defRPr>
      </a:lvl2pPr>
      <a:lvl3pPr marL="1143000" indent="-228600" algn="l" rtl="0" eaLnBrk="0" fontAlgn="base" hangingPunct="0">
        <a:spcBef>
          <a:spcPct val="20000"/>
        </a:spcBef>
        <a:spcAft>
          <a:spcPct val="0"/>
        </a:spcAft>
        <a:buClr>
          <a:srgbClr val="FF9900"/>
        </a:buClr>
        <a:buChar char="•"/>
        <a:defRPr sz="2400">
          <a:solidFill>
            <a:srgbClr val="000000"/>
          </a:solidFill>
          <a:latin typeface="+mn-lt"/>
        </a:defRPr>
      </a:lvl3pPr>
      <a:lvl4pPr marL="1600200" indent="-228600" algn="l" rtl="0" eaLnBrk="0" fontAlgn="base" hangingPunct="0">
        <a:spcBef>
          <a:spcPct val="20000"/>
        </a:spcBef>
        <a:spcAft>
          <a:spcPct val="0"/>
        </a:spcAft>
        <a:buClr>
          <a:srgbClr val="FF9900"/>
        </a:buClr>
        <a:buFont typeface="Arial" pitchFamily="34" charset="0"/>
        <a:buChar char="–"/>
        <a:defRPr sz="2000">
          <a:solidFill>
            <a:srgbClr val="000000"/>
          </a:solidFill>
          <a:latin typeface="+mn-lt"/>
        </a:defRPr>
      </a:lvl4pPr>
      <a:lvl5pPr marL="2057400" indent="-228600" algn="l" rtl="0" eaLnBrk="0" fontAlgn="base" hangingPunct="0">
        <a:spcBef>
          <a:spcPct val="20000"/>
        </a:spcBef>
        <a:spcAft>
          <a:spcPct val="0"/>
        </a:spcAft>
        <a:buClr>
          <a:srgbClr val="FF9900"/>
        </a:buClr>
        <a:buFont typeface="Arial" pitchFamily="34" charset="0"/>
        <a:buChar char="»"/>
        <a:defRPr sz="2000">
          <a:solidFill>
            <a:srgbClr val="000000"/>
          </a:solidFill>
          <a:latin typeface="+mn-lt"/>
        </a:defRPr>
      </a:lvl5pPr>
      <a:lvl6pPr marL="2514600" indent="-228600" algn="l" rtl="0" fontAlgn="base">
        <a:spcBef>
          <a:spcPct val="20000"/>
        </a:spcBef>
        <a:spcAft>
          <a:spcPct val="0"/>
        </a:spcAft>
        <a:buClr>
          <a:srgbClr val="FF9900"/>
        </a:buClr>
        <a:buFont typeface="Arial" charset="0"/>
        <a:buChar char="»"/>
        <a:defRPr>
          <a:solidFill>
            <a:srgbClr val="000000"/>
          </a:solidFill>
          <a:latin typeface="+mn-lt"/>
        </a:defRPr>
      </a:lvl6pPr>
      <a:lvl7pPr marL="2971800" indent="-228600" algn="l" rtl="0" fontAlgn="base">
        <a:spcBef>
          <a:spcPct val="20000"/>
        </a:spcBef>
        <a:spcAft>
          <a:spcPct val="0"/>
        </a:spcAft>
        <a:buClr>
          <a:srgbClr val="FF9900"/>
        </a:buClr>
        <a:buFont typeface="Arial" charset="0"/>
        <a:buChar char="»"/>
        <a:defRPr>
          <a:solidFill>
            <a:srgbClr val="000000"/>
          </a:solidFill>
          <a:latin typeface="+mn-lt"/>
        </a:defRPr>
      </a:lvl7pPr>
      <a:lvl8pPr marL="3429000" indent="-228600" algn="l" rtl="0" fontAlgn="base">
        <a:spcBef>
          <a:spcPct val="20000"/>
        </a:spcBef>
        <a:spcAft>
          <a:spcPct val="0"/>
        </a:spcAft>
        <a:buClr>
          <a:srgbClr val="FF9900"/>
        </a:buClr>
        <a:buFont typeface="Arial" charset="0"/>
        <a:buChar char="»"/>
        <a:defRPr>
          <a:solidFill>
            <a:srgbClr val="000000"/>
          </a:solidFill>
          <a:latin typeface="+mn-lt"/>
        </a:defRPr>
      </a:lvl8pPr>
      <a:lvl9pPr marL="3886200" indent="-228600" algn="l" rtl="0" fontAlgn="base">
        <a:spcBef>
          <a:spcPct val="20000"/>
        </a:spcBef>
        <a:spcAft>
          <a:spcPct val="0"/>
        </a:spcAft>
        <a:buClr>
          <a:srgbClr val="FF9900"/>
        </a:buClr>
        <a:buFont typeface="Arial"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diagramQuickStyle" Target="../diagrams/quickStyle1.xml"/><Relationship Id="rId11" Type="http://schemas.openxmlformats.org/officeDocument/2006/relationships/oleObject" Target="../embeddings/oleObject3.bin"/><Relationship Id="rId5" Type="http://schemas.openxmlformats.org/officeDocument/2006/relationships/diagramLayout" Target="../diagrams/layout1.xml"/><Relationship Id="rId10" Type="http://schemas.openxmlformats.org/officeDocument/2006/relationships/oleObject" Target="../embeddings/oleObject2.bin"/><Relationship Id="rId4" Type="http://schemas.openxmlformats.org/officeDocument/2006/relationships/diagramData" Target="../diagrams/data1.xml"/><Relationship Id="rId9"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package" Target="../embeddings/Microsoft_Office_Excel_Worksheet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ctrTitle" idx="4294967295"/>
          </p:nvPr>
        </p:nvSpPr>
        <p:spPr>
          <a:xfrm>
            <a:off x="1295400" y="3810000"/>
            <a:ext cx="6778625" cy="1525588"/>
          </a:xfrm>
          <a:noFill/>
        </p:spPr>
        <p:txBody>
          <a:bodyPr lIns="0" tIns="0" rIns="0" bIns="0"/>
          <a:lstStyle/>
          <a:p>
            <a:pPr algn="ctr" eaLnBrk="1" hangingPunct="1"/>
            <a:r>
              <a:rPr lang="en-US" sz="3600" smtClean="0">
                <a:solidFill>
                  <a:schemeClr val="tx1"/>
                </a:solidFill>
              </a:rPr>
              <a:t>Estimation</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57200" y="152400"/>
            <a:ext cx="8534400" cy="533400"/>
          </a:xfrm>
        </p:spPr>
        <p:txBody>
          <a:bodyPr/>
          <a:lstStyle/>
          <a:p>
            <a:r>
              <a:rPr lang="en-US" sz="2800" smtClean="0"/>
              <a:t>Introduction to 3 – Point Estimate</a:t>
            </a:r>
          </a:p>
        </p:txBody>
      </p:sp>
      <p:sp>
        <p:nvSpPr>
          <p:cNvPr id="136195" name="Rectangle 3"/>
          <p:cNvSpPr>
            <a:spLocks noGrp="1" noChangeArrowheads="1"/>
          </p:cNvSpPr>
          <p:nvPr>
            <p:ph type="body" idx="1"/>
          </p:nvPr>
        </p:nvSpPr>
        <p:spPr bwMode="auto">
          <a:xfrm>
            <a:off x="381000" y="914400"/>
            <a:ext cx="8382000" cy="50593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spcBef>
                <a:spcPct val="80000"/>
              </a:spcBef>
              <a:buClr>
                <a:srgbClr val="EFAA2D"/>
              </a:buClr>
              <a:buSzTx/>
            </a:pPr>
            <a:r>
              <a:rPr lang="en-US" sz="1800" b="1" smtClean="0">
                <a:solidFill>
                  <a:schemeClr val="tx1"/>
                </a:solidFill>
              </a:rPr>
              <a:t>"Three Point Estimation"</a:t>
            </a:r>
            <a:r>
              <a:rPr lang="en-US" sz="1800" smtClean="0">
                <a:solidFill>
                  <a:schemeClr val="tx1"/>
                </a:solidFill>
              </a:rPr>
              <a:t> is a technique used to estimate the time required for a project based on historical information. </a:t>
            </a:r>
            <a:br>
              <a:rPr lang="en-US" sz="1800" smtClean="0">
                <a:solidFill>
                  <a:schemeClr val="tx1"/>
                </a:solidFill>
              </a:rPr>
            </a:br>
            <a:r>
              <a:rPr lang="en-US" sz="1800" b="1" smtClean="0">
                <a:solidFill>
                  <a:schemeClr val="tx1"/>
                </a:solidFill>
              </a:rPr>
              <a:t>The 3 – P’s :</a:t>
            </a:r>
          </a:p>
          <a:p>
            <a:pPr>
              <a:lnSpc>
                <a:spcPct val="90000"/>
              </a:lnSpc>
              <a:spcBef>
                <a:spcPct val="80000"/>
              </a:spcBef>
              <a:buClr>
                <a:srgbClr val="EFAA2D"/>
              </a:buClr>
              <a:buSzTx/>
            </a:pPr>
            <a:r>
              <a:rPr lang="en-US" sz="1800" b="1" smtClean="0">
                <a:solidFill>
                  <a:schemeClr val="tx1"/>
                </a:solidFill>
              </a:rPr>
              <a:t>Most Optimistic  ( O )</a:t>
            </a:r>
            <a:br>
              <a:rPr lang="en-US" sz="1800" b="1" smtClean="0">
                <a:solidFill>
                  <a:schemeClr val="tx1"/>
                </a:solidFill>
              </a:rPr>
            </a:br>
            <a:r>
              <a:rPr lang="en-US" sz="1800" smtClean="0">
                <a:solidFill>
                  <a:schemeClr val="tx1"/>
                </a:solidFill>
              </a:rPr>
              <a:t>Best case scenario in which nothing goes wrong and all conditions are optimal.</a:t>
            </a:r>
            <a:br>
              <a:rPr lang="en-US" sz="1800" smtClean="0">
                <a:solidFill>
                  <a:schemeClr val="tx1"/>
                </a:solidFill>
              </a:rPr>
            </a:br>
            <a:endParaRPr lang="en-US" sz="1800" smtClean="0">
              <a:solidFill>
                <a:schemeClr val="tx1"/>
              </a:solidFill>
            </a:endParaRPr>
          </a:p>
          <a:p>
            <a:pPr>
              <a:lnSpc>
                <a:spcPct val="90000"/>
              </a:lnSpc>
              <a:spcBef>
                <a:spcPct val="80000"/>
              </a:spcBef>
              <a:buClr>
                <a:srgbClr val="EFAA2D"/>
              </a:buClr>
              <a:buSzTx/>
            </a:pPr>
            <a:r>
              <a:rPr lang="en-US" sz="1800" b="1" smtClean="0">
                <a:solidFill>
                  <a:schemeClr val="tx1"/>
                </a:solidFill>
              </a:rPr>
              <a:t>Most Likely ( M ) </a:t>
            </a:r>
            <a:r>
              <a:rPr lang="en-US" sz="1800" smtClean="0">
                <a:solidFill>
                  <a:schemeClr val="tx1"/>
                </a:solidFill>
              </a:rPr>
              <a:t/>
            </a:r>
            <a:br>
              <a:rPr lang="en-US" sz="1800" smtClean="0">
                <a:solidFill>
                  <a:schemeClr val="tx1"/>
                </a:solidFill>
              </a:rPr>
            </a:br>
            <a:r>
              <a:rPr lang="en-US" sz="1800" smtClean="0">
                <a:solidFill>
                  <a:schemeClr val="tx1"/>
                </a:solidFill>
              </a:rPr>
              <a:t>The most likely duration and there may be some problem but a lot will go right.</a:t>
            </a:r>
            <a:br>
              <a:rPr lang="en-US" sz="1800" smtClean="0">
                <a:solidFill>
                  <a:schemeClr val="tx1"/>
                </a:solidFill>
              </a:rPr>
            </a:br>
            <a:endParaRPr lang="en-US" sz="1800" smtClean="0">
              <a:solidFill>
                <a:schemeClr val="tx1"/>
              </a:solidFill>
            </a:endParaRPr>
          </a:p>
          <a:p>
            <a:pPr>
              <a:lnSpc>
                <a:spcPct val="90000"/>
              </a:lnSpc>
              <a:spcBef>
                <a:spcPct val="80000"/>
              </a:spcBef>
              <a:buClr>
                <a:srgbClr val="EFAA2D"/>
              </a:buClr>
              <a:buSzTx/>
            </a:pPr>
            <a:r>
              <a:rPr lang="en-US" sz="1800" b="1" smtClean="0">
                <a:solidFill>
                  <a:schemeClr val="tx1"/>
                </a:solidFill>
              </a:rPr>
              <a:t>Most Pessimistic ( P )</a:t>
            </a:r>
            <a:r>
              <a:rPr lang="en-US" sz="1800" smtClean="0">
                <a:solidFill>
                  <a:schemeClr val="tx1"/>
                </a:solidFill>
              </a:rPr>
              <a:t/>
            </a:r>
            <a:br>
              <a:rPr lang="en-US" sz="1800" smtClean="0">
                <a:solidFill>
                  <a:schemeClr val="tx1"/>
                </a:solidFill>
              </a:rPr>
            </a:br>
            <a:r>
              <a:rPr lang="en-US" sz="1800" smtClean="0">
                <a:solidFill>
                  <a:schemeClr val="tx1"/>
                </a:solidFill>
              </a:rPr>
              <a:t>The worst case scenario which everything goes wrong</a:t>
            </a:r>
          </a:p>
          <a:p>
            <a:pPr>
              <a:lnSpc>
                <a:spcPct val="90000"/>
              </a:lnSpc>
              <a:spcBef>
                <a:spcPct val="80000"/>
              </a:spcBef>
              <a:buClr>
                <a:srgbClr val="EFAA2D"/>
              </a:buClr>
              <a:buSzTx/>
              <a:buFontTx/>
              <a:buNone/>
            </a:pPr>
            <a:r>
              <a:rPr lang="en-US" sz="1800" smtClean="0">
                <a:solidFill>
                  <a:schemeClr val="tx1"/>
                </a:solidFill>
              </a:rPr>
              <a:t>    Formulae : E  = ( O + 4 * M + P ) / 6</a:t>
            </a:r>
          </a:p>
          <a:p>
            <a:pPr>
              <a:lnSpc>
                <a:spcPct val="90000"/>
              </a:lnSpc>
              <a:spcBef>
                <a:spcPct val="80000"/>
              </a:spcBef>
              <a:buClr>
                <a:srgbClr val="EFAA2D"/>
              </a:buClr>
              <a:buSzTx/>
              <a:buFontTx/>
              <a:buNone/>
            </a:pPr>
            <a:r>
              <a:rPr lang="en-US" sz="1800" smtClean="0">
                <a:solidFill>
                  <a:schemeClr val="tx1"/>
                </a:solidFill>
              </a:rPr>
              <a:t>                     SD – ( P - ) ) / 6</a:t>
            </a:r>
          </a:p>
          <a:p>
            <a:pPr>
              <a:lnSpc>
                <a:spcPct val="90000"/>
              </a:lnSpc>
              <a:spcBef>
                <a:spcPct val="80000"/>
              </a:spcBef>
              <a:buClr>
                <a:srgbClr val="EFAA2D"/>
              </a:buClr>
              <a:buSzTx/>
              <a:buFontTx/>
              <a:buNone/>
            </a:pPr>
            <a:r>
              <a:rPr lang="en-US" sz="1800" b="1" smtClean="0">
                <a:solidFill>
                  <a:schemeClr val="tx1"/>
                </a:solidFill>
              </a:rPr>
              <a:t>	E</a:t>
            </a:r>
            <a:r>
              <a:rPr lang="en-US" sz="1800" smtClean="0">
                <a:solidFill>
                  <a:schemeClr val="tx1"/>
                </a:solidFill>
              </a:rPr>
              <a:t> is a weighted average which takes into account (the 3 P’s) and </a:t>
            </a:r>
            <a:r>
              <a:rPr lang="en-US" sz="1800" b="1" smtClean="0">
                <a:solidFill>
                  <a:schemeClr val="tx1"/>
                </a:solidFill>
              </a:rPr>
              <a:t>SD</a:t>
            </a:r>
            <a:r>
              <a:rPr lang="en-US" sz="1800" smtClean="0">
                <a:solidFill>
                  <a:schemeClr val="tx1"/>
                </a:solidFill>
              </a:rPr>
              <a:t> measures the variability or uncertainty in the estimate.</a:t>
            </a:r>
            <a:r>
              <a:rPr lang="en-US" sz="1800" smtClean="0">
                <a:solidFill>
                  <a:srgbClr val="01406B"/>
                </a:solidFill>
              </a:rPr>
              <a:t> </a:t>
            </a:r>
          </a:p>
          <a:p>
            <a:pPr>
              <a:lnSpc>
                <a:spcPct val="90000"/>
              </a:lnSpc>
            </a:pPr>
            <a:endParaRPr lang="en-US" sz="1800" smtClean="0"/>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57200" y="152400"/>
            <a:ext cx="8534400" cy="533400"/>
          </a:xfrm>
        </p:spPr>
        <p:txBody>
          <a:bodyPr/>
          <a:lstStyle/>
          <a:p>
            <a:r>
              <a:rPr lang="en-US" sz="2800" smtClean="0"/>
              <a:t>Introduction to 3 – Point Estimate – Contd.</a:t>
            </a:r>
          </a:p>
        </p:txBody>
      </p:sp>
      <p:sp>
        <p:nvSpPr>
          <p:cNvPr id="137219" name="Rectangle 3"/>
          <p:cNvSpPr>
            <a:spLocks noGrp="1" noChangeArrowheads="1"/>
          </p:cNvSpPr>
          <p:nvPr>
            <p:ph type="body" idx="1"/>
          </p:nvPr>
        </p:nvSpPr>
        <p:spPr bwMode="auto">
          <a:xfrm>
            <a:off x="0" y="762000"/>
            <a:ext cx="8229600" cy="5486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10000"/>
              </a:lnSpc>
              <a:spcBef>
                <a:spcPct val="80000"/>
              </a:spcBef>
              <a:buClr>
                <a:srgbClr val="EFAA2D"/>
              </a:buClr>
              <a:buSzTx/>
            </a:pPr>
            <a:r>
              <a:rPr lang="en-US" sz="1800" smtClean="0">
                <a:solidFill>
                  <a:schemeClr val="tx1"/>
                </a:solidFill>
              </a:rPr>
              <a:t>Some tips / precautions in estimating the effort using 3 Point</a:t>
            </a:r>
          </a:p>
          <a:p>
            <a:pPr lvl="1" eaLnBrk="1" hangingPunct="1">
              <a:lnSpc>
                <a:spcPct val="110000"/>
              </a:lnSpc>
              <a:spcBef>
                <a:spcPct val="40000"/>
              </a:spcBef>
              <a:buClr>
                <a:srgbClr val="EFAA2D"/>
              </a:buClr>
              <a:buSzTx/>
              <a:buFont typeface="Arial" pitchFamily="34" charset="0"/>
              <a:buChar char="–"/>
            </a:pPr>
            <a:r>
              <a:rPr lang="en-US" sz="1800" smtClean="0">
                <a:solidFill>
                  <a:schemeClr val="tx1"/>
                </a:solidFill>
              </a:rPr>
              <a:t>Optimistic &gt;= 0.75 * Most Likely</a:t>
            </a:r>
          </a:p>
          <a:p>
            <a:pPr lvl="2" eaLnBrk="1" hangingPunct="1">
              <a:lnSpc>
                <a:spcPct val="110000"/>
              </a:lnSpc>
              <a:buClr>
                <a:srgbClr val="EFAA2D"/>
              </a:buClr>
            </a:pPr>
            <a:r>
              <a:rPr lang="en-US" sz="1800" smtClean="0">
                <a:solidFill>
                  <a:schemeClr val="tx1"/>
                </a:solidFill>
              </a:rPr>
              <a:t>If Most likely = 8Hrs, Optimistic can at best be 6 Hrs and not less than that</a:t>
            </a:r>
          </a:p>
          <a:p>
            <a:pPr lvl="1" eaLnBrk="1" hangingPunct="1">
              <a:lnSpc>
                <a:spcPct val="110000"/>
              </a:lnSpc>
              <a:spcBef>
                <a:spcPct val="40000"/>
              </a:spcBef>
              <a:buClr>
                <a:srgbClr val="EFAA2D"/>
              </a:buClr>
              <a:buSzTx/>
              <a:buFont typeface="Arial" pitchFamily="34" charset="0"/>
              <a:buChar char="–"/>
            </a:pPr>
            <a:r>
              <a:rPr lang="en-US" sz="1800" smtClean="0">
                <a:solidFill>
                  <a:schemeClr val="tx1"/>
                </a:solidFill>
              </a:rPr>
              <a:t>Pessimistic should be 50% to 300% more than Most Likely</a:t>
            </a:r>
          </a:p>
          <a:p>
            <a:pPr lvl="2" eaLnBrk="1" hangingPunct="1">
              <a:lnSpc>
                <a:spcPct val="110000"/>
              </a:lnSpc>
              <a:buClr>
                <a:srgbClr val="EFAA2D"/>
              </a:buClr>
            </a:pPr>
            <a:r>
              <a:rPr lang="en-US" sz="1800" smtClean="0">
                <a:solidFill>
                  <a:schemeClr val="tx1"/>
                </a:solidFill>
              </a:rPr>
              <a:t>If Most likely = 8Hrs, Pessimistic can be anywhere from 12 to 42 Hrs, something like 10 Hrs is not a good estimate</a:t>
            </a:r>
          </a:p>
          <a:p>
            <a:pPr lvl="1" eaLnBrk="1" hangingPunct="1">
              <a:lnSpc>
                <a:spcPct val="110000"/>
              </a:lnSpc>
              <a:spcBef>
                <a:spcPct val="40000"/>
              </a:spcBef>
              <a:buClr>
                <a:srgbClr val="EFAA2D"/>
              </a:buClr>
              <a:buSzTx/>
              <a:buFont typeface="Arial" pitchFamily="34" charset="0"/>
              <a:buChar char="–"/>
            </a:pPr>
            <a:r>
              <a:rPr lang="en-US" sz="1800" smtClean="0">
                <a:solidFill>
                  <a:schemeClr val="tx1"/>
                </a:solidFill>
              </a:rPr>
              <a:t>Risks should be documented and analyzed for impact</a:t>
            </a:r>
          </a:p>
          <a:p>
            <a:pPr lvl="2" eaLnBrk="1" hangingPunct="1">
              <a:lnSpc>
                <a:spcPct val="110000"/>
              </a:lnSpc>
              <a:buClr>
                <a:srgbClr val="EFAA2D"/>
              </a:buClr>
            </a:pPr>
            <a:r>
              <a:rPr lang="en-US" sz="1800" smtClean="0">
                <a:solidFill>
                  <a:schemeClr val="tx1"/>
                </a:solidFill>
              </a:rPr>
              <a:t>This is important because the risk buffer for the project estimate is generated as the sum of the risk buffer for each risk</a:t>
            </a:r>
          </a:p>
          <a:p>
            <a:pPr lvl="1" eaLnBrk="1" hangingPunct="1">
              <a:lnSpc>
                <a:spcPct val="110000"/>
              </a:lnSpc>
              <a:spcBef>
                <a:spcPct val="40000"/>
              </a:spcBef>
              <a:buClr>
                <a:srgbClr val="EFAA2D"/>
              </a:buClr>
              <a:buSzTx/>
              <a:buFont typeface="Arial" pitchFamily="34" charset="0"/>
              <a:buChar char="–"/>
            </a:pPr>
            <a:r>
              <a:rPr lang="en-US" sz="1800" smtClean="0">
                <a:solidFill>
                  <a:schemeClr val="tx1"/>
                </a:solidFill>
              </a:rPr>
              <a:t>The estimate should be taken off of the summary page</a:t>
            </a:r>
          </a:p>
          <a:p>
            <a:pPr lvl="2" eaLnBrk="1" hangingPunct="1">
              <a:lnSpc>
                <a:spcPct val="110000"/>
              </a:lnSpc>
              <a:buClr>
                <a:srgbClr val="EFAA2D"/>
              </a:buClr>
            </a:pPr>
            <a:r>
              <a:rPr lang="en-US" sz="1800" smtClean="0">
                <a:solidFill>
                  <a:schemeClr val="tx1"/>
                </a:solidFill>
              </a:rPr>
              <a:t>If a single number is desired than the 84% confidence level should be used</a:t>
            </a:r>
          </a:p>
          <a:p>
            <a:pPr lvl="2" eaLnBrk="1" hangingPunct="1">
              <a:lnSpc>
                <a:spcPct val="110000"/>
              </a:lnSpc>
              <a:buClr>
                <a:srgbClr val="EFAA2D"/>
              </a:buClr>
            </a:pPr>
            <a:r>
              <a:rPr lang="en-US" sz="1800" smtClean="0">
                <a:solidFill>
                  <a:schemeClr val="tx1"/>
                </a:solidFill>
              </a:rPr>
              <a:t>If a range is desired, then 50% and 98% confidence level values should be used</a:t>
            </a:r>
          </a:p>
          <a:p>
            <a:pPr lvl="2" eaLnBrk="1" hangingPunct="1">
              <a:lnSpc>
                <a:spcPct val="110000"/>
              </a:lnSpc>
              <a:buClr>
                <a:srgbClr val="EFAA2D"/>
              </a:buClr>
            </a:pPr>
            <a:r>
              <a:rPr lang="en-US" sz="1800" smtClean="0">
                <a:solidFill>
                  <a:schemeClr val="tx1"/>
                </a:solidFill>
              </a:rPr>
              <a:t>NEVER take total expected effort from the detailed task estimate sheet </a:t>
            </a:r>
          </a:p>
          <a:p>
            <a:endParaRPr lang="en-US" sz="1800" smtClean="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81000" y="2590800"/>
            <a:ext cx="8534400" cy="533400"/>
          </a:xfrm>
        </p:spPr>
        <p:txBody>
          <a:bodyPr/>
          <a:lstStyle/>
          <a:p>
            <a:pPr algn="ctr"/>
            <a:r>
              <a:rPr lang="en-US" sz="2800" i="1" smtClean="0">
                <a:solidFill>
                  <a:schemeClr val="tx1"/>
                </a:solidFill>
              </a:rPr>
              <a:t>Virtusa  3 Level Estimation Workflow</a:t>
            </a: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p:txBody>
          <a:bodyPr lIns="0" tIns="0" rIns="0" bIns="0" anchor="b"/>
          <a:lstStyle/>
          <a:p>
            <a:pPr eaLnBrk="1" hangingPunct="1"/>
            <a:r>
              <a:rPr lang="en-US" sz="2800" smtClean="0"/>
              <a:t>Overall Estimation Workflow</a:t>
            </a:r>
          </a:p>
        </p:txBody>
      </p:sp>
      <p:grpSp>
        <p:nvGrpSpPr>
          <p:cNvPr id="140291" name="Group 32"/>
          <p:cNvGrpSpPr>
            <a:grpSpLocks/>
          </p:cNvGrpSpPr>
          <p:nvPr/>
        </p:nvGrpSpPr>
        <p:grpSpPr bwMode="auto">
          <a:xfrm>
            <a:off x="609600" y="838200"/>
            <a:ext cx="7974013" cy="5827713"/>
            <a:chOff x="725424" y="749300"/>
            <a:chExt cx="7973568" cy="5827713"/>
          </a:xfrm>
        </p:grpSpPr>
        <p:sp>
          <p:nvSpPr>
            <p:cNvPr id="26" name="Document"/>
            <p:cNvSpPr>
              <a:spLocks noEditPoints="1" noChangeArrowheads="1"/>
            </p:cNvSpPr>
            <p:nvPr/>
          </p:nvSpPr>
          <p:spPr bwMode="auto">
            <a:xfrm>
              <a:off x="4800310" y="4648200"/>
              <a:ext cx="555594" cy="9604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lgn="l" eaLnBrk="1" hangingPunct="1">
                <a:spcBef>
                  <a:spcPct val="0"/>
                </a:spcBef>
                <a:buClrTx/>
                <a:buSzTx/>
                <a:defRPr/>
              </a:pPr>
              <a:endParaRPr lang="en-US" sz="1400" b="0" i="1" dirty="0"/>
            </a:p>
          </p:txBody>
        </p:sp>
        <p:sp>
          <p:nvSpPr>
            <p:cNvPr id="37" name="Rounded Rectangle 36"/>
            <p:cNvSpPr/>
            <p:nvPr/>
          </p:nvSpPr>
          <p:spPr bwMode="auto">
            <a:xfrm>
              <a:off x="3144639" y="6272213"/>
              <a:ext cx="2590655" cy="304800"/>
            </a:xfrm>
            <a:prstGeom prst="roundRect">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eaLnBrk="1" hangingPunct="1">
                <a:spcBef>
                  <a:spcPct val="0"/>
                </a:spcBef>
                <a:buClrTx/>
                <a:buSzTx/>
                <a:defRPr/>
              </a:pPr>
              <a:endParaRPr lang="en-US" sz="1400" b="0" i="1" dirty="0"/>
            </a:p>
          </p:txBody>
        </p:sp>
        <p:sp>
          <p:nvSpPr>
            <p:cNvPr id="34" name="Rounded Rectangle 33"/>
            <p:cNvSpPr/>
            <p:nvPr/>
          </p:nvSpPr>
          <p:spPr bwMode="auto">
            <a:xfrm>
              <a:off x="3082730" y="762000"/>
              <a:ext cx="2590655" cy="304800"/>
            </a:xfrm>
            <a:prstGeom prst="roundRect">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eaLnBrk="1" hangingPunct="1">
                <a:spcBef>
                  <a:spcPct val="0"/>
                </a:spcBef>
                <a:buClrTx/>
                <a:buSzTx/>
                <a:defRPr/>
              </a:pPr>
              <a:endParaRPr lang="en-US" sz="1400" b="0" i="1" dirty="0"/>
            </a:p>
          </p:txBody>
        </p:sp>
        <p:sp>
          <p:nvSpPr>
            <p:cNvPr id="22" name="Down Arrow 21"/>
            <p:cNvSpPr/>
            <p:nvPr/>
          </p:nvSpPr>
          <p:spPr bwMode="auto">
            <a:xfrm>
              <a:off x="6557574" y="2286000"/>
              <a:ext cx="300021" cy="1676400"/>
            </a:xfrm>
            <a:prstGeom prst="downArrow">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eaLnBrk="1" hangingPunct="1">
                <a:spcBef>
                  <a:spcPct val="0"/>
                </a:spcBef>
                <a:buClrTx/>
                <a:buSzTx/>
                <a:defRPr/>
              </a:pPr>
              <a:endParaRPr lang="en-US" sz="1400" b="0" i="1" dirty="0"/>
            </a:p>
          </p:txBody>
        </p:sp>
        <p:sp>
          <p:nvSpPr>
            <p:cNvPr id="21" name="Down Arrow 20"/>
            <p:cNvSpPr/>
            <p:nvPr/>
          </p:nvSpPr>
          <p:spPr bwMode="auto">
            <a:xfrm>
              <a:off x="4130422" y="2514600"/>
              <a:ext cx="301608" cy="1828800"/>
            </a:xfrm>
            <a:prstGeom prst="downArrow">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eaLnBrk="1" hangingPunct="1">
                <a:spcBef>
                  <a:spcPct val="0"/>
                </a:spcBef>
                <a:buClrTx/>
                <a:buSzTx/>
                <a:defRPr/>
              </a:pPr>
              <a:endParaRPr lang="en-US" sz="1400" b="0" i="1" dirty="0"/>
            </a:p>
          </p:txBody>
        </p:sp>
        <p:sp>
          <p:nvSpPr>
            <p:cNvPr id="20" name="Down Arrow 19"/>
            <p:cNvSpPr/>
            <p:nvPr/>
          </p:nvSpPr>
          <p:spPr bwMode="auto">
            <a:xfrm>
              <a:off x="1768354" y="2286000"/>
              <a:ext cx="301608" cy="2438400"/>
            </a:xfrm>
            <a:prstGeom prst="downArrow">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eaLnBrk="1" hangingPunct="1">
                <a:spcBef>
                  <a:spcPct val="0"/>
                </a:spcBef>
                <a:buClrTx/>
                <a:buSzTx/>
                <a:defRPr/>
              </a:pPr>
              <a:endParaRPr lang="en-US" sz="1400" b="0" i="1" dirty="0"/>
            </a:p>
          </p:txBody>
        </p:sp>
        <p:graphicFrame>
          <p:nvGraphicFramePr>
            <p:cNvPr id="5" name="Diagram 4"/>
            <p:cNvGraphicFramePr/>
            <p:nvPr/>
          </p:nvGraphicFramePr>
          <p:xfrm>
            <a:off x="762000" y="1752600"/>
            <a:ext cx="7848600" cy="736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0299" name="TextBox 5"/>
            <p:cNvSpPr txBox="1">
              <a:spLocks noChangeArrowheads="1"/>
            </p:cNvSpPr>
            <p:nvPr/>
          </p:nvSpPr>
          <p:spPr bwMode="auto">
            <a:xfrm>
              <a:off x="3089080" y="749300"/>
              <a:ext cx="3352613" cy="304800"/>
            </a:xfrm>
            <a:prstGeom prst="rect">
              <a:avLst/>
            </a:prstGeom>
            <a:noFill/>
            <a:ln w="9525">
              <a:noFill/>
              <a:miter lim="800000"/>
              <a:headEnd/>
              <a:tailEnd/>
            </a:ln>
          </p:spPr>
          <p:txBody>
            <a:bodyPr>
              <a:spAutoFit/>
            </a:bodyPr>
            <a:lstStyle/>
            <a:p>
              <a:pPr algn="l" eaLnBrk="1" hangingPunct="1">
                <a:spcBef>
                  <a:spcPct val="0"/>
                </a:spcBef>
                <a:buClrTx/>
                <a:buSzTx/>
              </a:pPr>
              <a:r>
                <a:rPr lang="en-US" sz="1400">
                  <a:solidFill>
                    <a:schemeClr val="tx1"/>
                  </a:solidFill>
                </a:rPr>
                <a:t>Requirement Clarity Increases</a:t>
              </a:r>
            </a:p>
          </p:txBody>
        </p:sp>
        <p:sp>
          <p:nvSpPr>
            <p:cNvPr id="7" name="Right Arrow 6"/>
            <p:cNvSpPr/>
            <p:nvPr/>
          </p:nvSpPr>
          <p:spPr bwMode="auto">
            <a:xfrm>
              <a:off x="5714659" y="808038"/>
              <a:ext cx="152391" cy="228600"/>
            </a:xfrm>
            <a:prstGeom prst="rightArrow">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eaLnBrk="1" hangingPunct="1">
                <a:spcBef>
                  <a:spcPct val="0"/>
                </a:spcBef>
                <a:buClrTx/>
                <a:buSzTx/>
                <a:defRPr/>
              </a:pPr>
              <a:endParaRPr lang="en-US" sz="1400" b="0" i="1" dirty="0"/>
            </a:p>
          </p:txBody>
        </p:sp>
        <p:sp>
          <p:nvSpPr>
            <p:cNvPr id="11" name="Rectangle 10"/>
            <p:cNvSpPr/>
            <p:nvPr/>
          </p:nvSpPr>
          <p:spPr bwMode="auto">
            <a:xfrm>
              <a:off x="6308350" y="3971925"/>
              <a:ext cx="838153" cy="1746250"/>
            </a:xfrm>
            <a:prstGeom prst="rect">
              <a:avLst/>
            </a:prstGeom>
            <a:solidFill>
              <a:srgbClr val="00B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eaLnBrk="1" hangingPunct="1">
                <a:spcBef>
                  <a:spcPct val="0"/>
                </a:spcBef>
                <a:buClrTx/>
                <a:buSzTx/>
                <a:defRPr/>
              </a:pPr>
              <a:r>
                <a:rPr lang="en-US" sz="1200" dirty="0">
                  <a:solidFill>
                    <a:schemeClr val="tx1"/>
                  </a:solidFill>
                </a:rPr>
                <a:t>95</a:t>
              </a:r>
              <a:r>
                <a:rPr lang="en-US" sz="1200" dirty="0">
                  <a:solidFill>
                    <a:schemeClr val="tx1"/>
                  </a:solidFill>
                </a:rPr>
                <a:t>%</a:t>
              </a:r>
            </a:p>
            <a:p>
              <a:pPr algn="l" eaLnBrk="1" hangingPunct="1">
                <a:spcBef>
                  <a:spcPct val="0"/>
                </a:spcBef>
                <a:buClrTx/>
                <a:buSzTx/>
                <a:defRPr/>
              </a:pPr>
              <a:r>
                <a:rPr lang="en-US" sz="1200" dirty="0">
                  <a:solidFill>
                    <a:schemeClr val="tx1"/>
                  </a:solidFill>
                </a:rPr>
                <a:t>Confidence</a:t>
              </a:r>
            </a:p>
          </p:txBody>
        </p:sp>
        <p:sp>
          <p:nvSpPr>
            <p:cNvPr id="12" name="Rectangle 11"/>
            <p:cNvSpPr/>
            <p:nvPr/>
          </p:nvSpPr>
          <p:spPr bwMode="auto">
            <a:xfrm>
              <a:off x="3876436" y="4346575"/>
              <a:ext cx="838153" cy="1371600"/>
            </a:xfrm>
            <a:prstGeom prst="rect">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eaLnBrk="1" hangingPunct="1">
                <a:spcBef>
                  <a:spcPct val="0"/>
                </a:spcBef>
                <a:buClrTx/>
                <a:buSzTx/>
                <a:defRPr/>
              </a:pPr>
              <a:r>
                <a:rPr lang="en-US" sz="1200" dirty="0"/>
                <a:t>75</a:t>
              </a:r>
              <a:r>
                <a:rPr lang="en-US" sz="1200" dirty="0"/>
                <a:t>%</a:t>
              </a:r>
            </a:p>
            <a:p>
              <a:pPr algn="l" eaLnBrk="1" hangingPunct="1">
                <a:spcBef>
                  <a:spcPct val="0"/>
                </a:spcBef>
                <a:buClrTx/>
                <a:buSzTx/>
                <a:defRPr/>
              </a:pPr>
              <a:r>
                <a:rPr lang="en-US" sz="1200" dirty="0"/>
                <a:t>Confidence</a:t>
              </a:r>
            </a:p>
          </p:txBody>
        </p:sp>
        <p:sp>
          <p:nvSpPr>
            <p:cNvPr id="13" name="Rectangle 12"/>
            <p:cNvSpPr/>
            <p:nvPr/>
          </p:nvSpPr>
          <p:spPr bwMode="auto">
            <a:xfrm>
              <a:off x="1517543" y="4727575"/>
              <a:ext cx="838153" cy="990600"/>
            </a:xfrm>
            <a:prstGeom prst="rect">
              <a:avLst/>
            </a:prstGeom>
            <a:solidFill>
              <a:schemeClr val="bg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eaLnBrk="1" hangingPunct="1">
                <a:spcBef>
                  <a:spcPct val="0"/>
                </a:spcBef>
                <a:buClrTx/>
                <a:buSzTx/>
                <a:defRPr/>
              </a:pPr>
              <a:r>
                <a:rPr lang="en-US" sz="1200" dirty="0">
                  <a:solidFill>
                    <a:schemeClr val="tx1"/>
                  </a:solidFill>
                </a:rPr>
                <a:t>50</a:t>
              </a:r>
              <a:r>
                <a:rPr lang="en-US" sz="1200" dirty="0">
                  <a:solidFill>
                    <a:schemeClr val="tx1"/>
                  </a:solidFill>
                </a:rPr>
                <a:t>%</a:t>
              </a:r>
            </a:p>
            <a:p>
              <a:pPr algn="l" eaLnBrk="1" hangingPunct="1">
                <a:spcBef>
                  <a:spcPct val="0"/>
                </a:spcBef>
                <a:buClrTx/>
                <a:buSzTx/>
                <a:defRPr/>
              </a:pPr>
              <a:r>
                <a:rPr lang="en-US" sz="1200" dirty="0">
                  <a:solidFill>
                    <a:schemeClr val="tx1"/>
                  </a:solidFill>
                </a:rPr>
                <a:t>Confidence</a:t>
              </a:r>
            </a:p>
          </p:txBody>
        </p:sp>
        <p:sp>
          <p:nvSpPr>
            <p:cNvPr id="14" name="Rounded Rectangle 13"/>
            <p:cNvSpPr/>
            <p:nvPr/>
          </p:nvSpPr>
          <p:spPr bwMode="auto">
            <a:xfrm>
              <a:off x="1047669" y="2603500"/>
              <a:ext cx="1752502" cy="1082675"/>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wrap="none" anchor="ctr"/>
            <a:lstStyle/>
            <a:p>
              <a:pPr algn="l" eaLnBrk="1" hangingPunct="1">
                <a:spcBef>
                  <a:spcPct val="0"/>
                </a:spcBef>
                <a:buClrTx/>
                <a:buSzTx/>
                <a:defRPr/>
              </a:pPr>
              <a:r>
                <a:rPr lang="en-US" sz="1200" dirty="0">
                  <a:solidFill>
                    <a:schemeClr val="tx1"/>
                  </a:solidFill>
                </a:rPr>
                <a:t>Driven by the </a:t>
              </a:r>
            </a:p>
            <a:p>
              <a:pPr algn="l" eaLnBrk="1" hangingPunct="1">
                <a:spcBef>
                  <a:spcPct val="0"/>
                </a:spcBef>
                <a:buClrTx/>
                <a:buSzTx/>
                <a:defRPr/>
              </a:pPr>
              <a:r>
                <a:rPr lang="en-US" sz="1200" dirty="0">
                  <a:solidFill>
                    <a:schemeClr val="tx1"/>
                  </a:solidFill>
                </a:rPr>
                <a:t>Feasibility</a:t>
              </a:r>
            </a:p>
            <a:p>
              <a:pPr algn="l" eaLnBrk="1" hangingPunct="1">
                <a:spcBef>
                  <a:spcPct val="0"/>
                </a:spcBef>
                <a:buClrTx/>
                <a:buSzTx/>
                <a:defRPr/>
              </a:pPr>
              <a:r>
                <a:rPr lang="en-US" sz="1200" dirty="0">
                  <a:solidFill>
                    <a:schemeClr val="tx1"/>
                  </a:solidFill>
                </a:rPr>
                <a:t>and budgeting needs</a:t>
              </a:r>
            </a:p>
            <a:p>
              <a:pPr algn="l" eaLnBrk="1" hangingPunct="1">
                <a:spcBef>
                  <a:spcPct val="0"/>
                </a:spcBef>
                <a:buClrTx/>
                <a:buSzTx/>
                <a:defRPr/>
              </a:pPr>
              <a:r>
                <a:rPr lang="en-US" sz="1200" dirty="0">
                  <a:solidFill>
                    <a:schemeClr val="tx1"/>
                  </a:solidFill>
                </a:rPr>
                <a:t>of the client. Offers </a:t>
              </a:r>
            </a:p>
            <a:p>
              <a:pPr algn="l" eaLnBrk="1" hangingPunct="1">
                <a:spcBef>
                  <a:spcPct val="0"/>
                </a:spcBef>
                <a:buClrTx/>
                <a:buSzTx/>
                <a:defRPr/>
              </a:pPr>
              <a:r>
                <a:rPr lang="en-US" sz="1200" dirty="0">
                  <a:solidFill>
                    <a:schemeClr val="tx1"/>
                  </a:solidFill>
                </a:rPr>
                <a:t>50</a:t>
              </a:r>
              <a:r>
                <a:rPr lang="en-US" sz="1200" dirty="0">
                  <a:solidFill>
                    <a:schemeClr val="tx1"/>
                  </a:solidFill>
                </a:rPr>
                <a:t>% Confidence </a:t>
              </a:r>
            </a:p>
            <a:p>
              <a:pPr algn="l" eaLnBrk="1" hangingPunct="1">
                <a:spcBef>
                  <a:spcPct val="0"/>
                </a:spcBef>
                <a:buClrTx/>
                <a:buSzTx/>
                <a:defRPr/>
              </a:pPr>
              <a:r>
                <a:rPr lang="en-US" sz="1200" dirty="0">
                  <a:solidFill>
                    <a:schemeClr val="tx1"/>
                  </a:solidFill>
                </a:rPr>
                <a:t>level</a:t>
              </a:r>
            </a:p>
          </p:txBody>
        </p:sp>
        <p:sp>
          <p:nvSpPr>
            <p:cNvPr id="15" name="Rounded Rectangle 14"/>
            <p:cNvSpPr/>
            <p:nvPr/>
          </p:nvSpPr>
          <p:spPr bwMode="auto">
            <a:xfrm>
              <a:off x="3408149" y="2603500"/>
              <a:ext cx="1752502" cy="1082675"/>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wrap="none" anchor="ctr"/>
            <a:lstStyle/>
            <a:p>
              <a:pPr algn="l" eaLnBrk="1" hangingPunct="1">
                <a:spcBef>
                  <a:spcPct val="0"/>
                </a:spcBef>
                <a:buClrTx/>
                <a:buSzTx/>
                <a:defRPr/>
              </a:pPr>
              <a:r>
                <a:rPr lang="en-US" sz="1200" dirty="0">
                  <a:solidFill>
                    <a:schemeClr val="tx1"/>
                  </a:solidFill>
                </a:rPr>
                <a:t>Driven by scope</a:t>
              </a:r>
            </a:p>
            <a:p>
              <a:pPr algn="l" eaLnBrk="1" hangingPunct="1">
                <a:spcBef>
                  <a:spcPct val="0"/>
                </a:spcBef>
                <a:buClrTx/>
                <a:buSzTx/>
                <a:defRPr/>
              </a:pPr>
              <a:r>
                <a:rPr lang="en-US" sz="1200" dirty="0">
                  <a:solidFill>
                    <a:schemeClr val="tx1"/>
                  </a:solidFill>
                </a:rPr>
                <a:t>defined in Business</a:t>
              </a:r>
            </a:p>
            <a:p>
              <a:pPr algn="l" eaLnBrk="1" hangingPunct="1">
                <a:spcBef>
                  <a:spcPct val="0"/>
                </a:spcBef>
                <a:buClrTx/>
                <a:buSzTx/>
                <a:defRPr/>
              </a:pPr>
              <a:r>
                <a:rPr lang="en-US" sz="1200" dirty="0">
                  <a:solidFill>
                    <a:schemeClr val="tx1"/>
                  </a:solidFill>
                </a:rPr>
                <a:t>Requirements. Offers </a:t>
              </a:r>
            </a:p>
            <a:p>
              <a:pPr algn="l" eaLnBrk="1" hangingPunct="1">
                <a:spcBef>
                  <a:spcPct val="0"/>
                </a:spcBef>
                <a:buClrTx/>
                <a:buSzTx/>
                <a:defRPr/>
              </a:pPr>
              <a:r>
                <a:rPr lang="en-US" sz="1200" dirty="0">
                  <a:solidFill>
                    <a:schemeClr val="tx1"/>
                  </a:solidFill>
                </a:rPr>
                <a:t>25</a:t>
              </a:r>
              <a:r>
                <a:rPr lang="en-US" sz="1200" dirty="0">
                  <a:solidFill>
                    <a:schemeClr val="tx1"/>
                  </a:solidFill>
                </a:rPr>
                <a:t>% Confidence</a:t>
              </a:r>
            </a:p>
            <a:p>
              <a:pPr algn="l" eaLnBrk="1" hangingPunct="1">
                <a:spcBef>
                  <a:spcPct val="0"/>
                </a:spcBef>
                <a:buClrTx/>
                <a:buSzTx/>
                <a:defRPr/>
              </a:pPr>
              <a:r>
                <a:rPr lang="en-US" sz="1200" dirty="0">
                  <a:solidFill>
                    <a:schemeClr val="tx1"/>
                  </a:solidFill>
                </a:rPr>
                <a:t>level</a:t>
              </a:r>
            </a:p>
          </p:txBody>
        </p:sp>
        <p:sp>
          <p:nvSpPr>
            <p:cNvPr id="16" name="Rounded Rectangle 15"/>
            <p:cNvSpPr/>
            <p:nvPr/>
          </p:nvSpPr>
          <p:spPr bwMode="auto">
            <a:xfrm>
              <a:off x="5841651" y="2606675"/>
              <a:ext cx="1752502" cy="1084263"/>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wrap="none" anchor="ctr"/>
            <a:lstStyle/>
            <a:p>
              <a:pPr algn="l" eaLnBrk="1" hangingPunct="1">
                <a:spcBef>
                  <a:spcPct val="0"/>
                </a:spcBef>
                <a:buClrTx/>
                <a:buSzTx/>
                <a:defRPr/>
              </a:pPr>
              <a:r>
                <a:rPr lang="en-US" sz="1200" dirty="0">
                  <a:solidFill>
                    <a:schemeClr val="tx1"/>
                  </a:solidFill>
                </a:rPr>
                <a:t>Driven by the Details</a:t>
              </a:r>
            </a:p>
            <a:p>
              <a:pPr algn="l" eaLnBrk="1" hangingPunct="1">
                <a:spcBef>
                  <a:spcPct val="0"/>
                </a:spcBef>
                <a:buClrTx/>
                <a:buSzTx/>
                <a:defRPr/>
              </a:pPr>
              <a:r>
                <a:rPr lang="en-US" sz="1200" dirty="0">
                  <a:solidFill>
                    <a:schemeClr val="tx1"/>
                  </a:solidFill>
                </a:rPr>
                <a:t>of the technical</a:t>
              </a:r>
            </a:p>
            <a:p>
              <a:pPr algn="l" eaLnBrk="1" hangingPunct="1">
                <a:spcBef>
                  <a:spcPct val="0"/>
                </a:spcBef>
                <a:buClrTx/>
                <a:buSzTx/>
                <a:defRPr/>
              </a:pPr>
              <a:r>
                <a:rPr lang="en-US" sz="1200" dirty="0">
                  <a:solidFill>
                    <a:schemeClr val="tx1"/>
                  </a:solidFill>
                </a:rPr>
                <a:t>Solution. Offers</a:t>
              </a:r>
            </a:p>
            <a:p>
              <a:pPr algn="l" eaLnBrk="1" hangingPunct="1">
                <a:spcBef>
                  <a:spcPct val="0"/>
                </a:spcBef>
                <a:buClrTx/>
                <a:buSzTx/>
                <a:defRPr/>
              </a:pPr>
              <a:r>
                <a:rPr lang="en-US" sz="1200" dirty="0">
                  <a:solidFill>
                    <a:schemeClr val="tx1"/>
                  </a:solidFill>
                </a:rPr>
                <a:t>5</a:t>
              </a:r>
              <a:r>
                <a:rPr lang="en-US" sz="1200" dirty="0">
                  <a:solidFill>
                    <a:schemeClr val="tx1"/>
                  </a:solidFill>
                </a:rPr>
                <a:t>% Confidence</a:t>
              </a:r>
            </a:p>
            <a:p>
              <a:pPr algn="l" eaLnBrk="1" hangingPunct="1">
                <a:spcBef>
                  <a:spcPct val="0"/>
                </a:spcBef>
                <a:buClrTx/>
                <a:buSzTx/>
                <a:defRPr/>
              </a:pPr>
              <a:r>
                <a:rPr lang="en-US" sz="1200" dirty="0">
                  <a:solidFill>
                    <a:schemeClr val="tx1"/>
                  </a:solidFill>
                </a:rPr>
                <a:t>level</a:t>
              </a:r>
            </a:p>
          </p:txBody>
        </p:sp>
        <p:sp>
          <p:nvSpPr>
            <p:cNvPr id="140307" name="TextBox 16"/>
            <p:cNvSpPr txBox="1">
              <a:spLocks noChangeArrowheads="1"/>
            </p:cNvSpPr>
            <p:nvPr/>
          </p:nvSpPr>
          <p:spPr bwMode="auto">
            <a:xfrm>
              <a:off x="1098466" y="5802313"/>
              <a:ext cx="1635034" cy="385762"/>
            </a:xfrm>
            <a:prstGeom prst="rect">
              <a:avLst/>
            </a:prstGeom>
            <a:noFill/>
            <a:ln w="19050" cap="rnd">
              <a:solidFill>
                <a:schemeClr val="tx1"/>
              </a:solidFill>
              <a:round/>
              <a:headEnd/>
              <a:tailEnd/>
            </a:ln>
          </p:spPr>
          <p:txBody>
            <a:bodyPr>
              <a:spAutoFit/>
            </a:bodyPr>
            <a:lstStyle/>
            <a:p>
              <a:pPr algn="l" eaLnBrk="1" hangingPunct="1">
                <a:spcBef>
                  <a:spcPct val="0"/>
                </a:spcBef>
                <a:buClrTx/>
                <a:buSzTx/>
              </a:pPr>
              <a:r>
                <a:rPr lang="en-US" sz="1800">
                  <a:solidFill>
                    <a:schemeClr val="tx1"/>
                  </a:solidFill>
                </a:rPr>
                <a:t>L0 Estimate</a:t>
              </a:r>
            </a:p>
          </p:txBody>
        </p:sp>
        <p:sp>
          <p:nvSpPr>
            <p:cNvPr id="3097" name="Documents"/>
            <p:cNvSpPr>
              <a:spLocks noEditPoints="1" noChangeArrowheads="1"/>
            </p:cNvSpPr>
            <p:nvPr/>
          </p:nvSpPr>
          <p:spPr bwMode="auto">
            <a:xfrm>
              <a:off x="2427129" y="4581525"/>
              <a:ext cx="600042" cy="113347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lgn="l" eaLnBrk="1" hangingPunct="1">
                <a:spcBef>
                  <a:spcPct val="0"/>
                </a:spcBef>
                <a:buClrTx/>
                <a:buSzTx/>
                <a:defRPr/>
              </a:pPr>
              <a:endParaRPr lang="en-US" sz="800" b="0" dirty="0"/>
            </a:p>
          </p:txBody>
        </p:sp>
        <p:sp>
          <p:nvSpPr>
            <p:cNvPr id="3098" name="Document"/>
            <p:cNvSpPr>
              <a:spLocks noEditPoints="1" noChangeArrowheads="1"/>
            </p:cNvSpPr>
            <p:nvPr/>
          </p:nvSpPr>
          <p:spPr bwMode="auto">
            <a:xfrm>
              <a:off x="4778086" y="4733925"/>
              <a:ext cx="555594" cy="9604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lgn="l" eaLnBrk="1" hangingPunct="1">
                <a:spcBef>
                  <a:spcPct val="0"/>
                </a:spcBef>
                <a:buClrTx/>
                <a:buSzTx/>
                <a:defRPr/>
              </a:pPr>
              <a:endParaRPr lang="en-US" sz="1400" b="0" i="1" dirty="0"/>
            </a:p>
          </p:txBody>
        </p:sp>
        <p:sp>
          <p:nvSpPr>
            <p:cNvPr id="27" name="TextBox 26"/>
            <p:cNvSpPr txBox="1"/>
            <p:nvPr/>
          </p:nvSpPr>
          <p:spPr>
            <a:xfrm>
              <a:off x="2537285" y="4674929"/>
              <a:ext cx="369332" cy="1115199"/>
            </a:xfrm>
            <a:prstGeom prst="rect">
              <a:avLst/>
            </a:prstGeom>
            <a:noFill/>
          </p:spPr>
          <p:txBody>
            <a:bodyPr vert="vert270">
              <a:spAutoFit/>
            </a:bodyPr>
            <a:lstStyle/>
            <a:p>
              <a:pPr algn="l" eaLnBrk="1" hangingPunct="1">
                <a:spcBef>
                  <a:spcPct val="0"/>
                </a:spcBef>
                <a:buClrTx/>
                <a:buSzTx/>
                <a:defRPr/>
              </a:pPr>
              <a:r>
                <a:rPr lang="en-US" sz="1200" dirty="0">
                  <a:solidFill>
                    <a:schemeClr val="tx1"/>
                  </a:solidFill>
                </a:rPr>
                <a:t>Assumptions</a:t>
              </a:r>
            </a:p>
          </p:txBody>
        </p:sp>
        <p:sp>
          <p:nvSpPr>
            <p:cNvPr id="140311" name="TextBox 16"/>
            <p:cNvSpPr txBox="1">
              <a:spLocks noChangeArrowheads="1"/>
            </p:cNvSpPr>
            <p:nvPr/>
          </p:nvSpPr>
          <p:spPr bwMode="auto">
            <a:xfrm>
              <a:off x="3470058" y="5800725"/>
              <a:ext cx="1635034" cy="385763"/>
            </a:xfrm>
            <a:prstGeom prst="rect">
              <a:avLst/>
            </a:prstGeom>
            <a:noFill/>
            <a:ln w="19050">
              <a:solidFill>
                <a:schemeClr val="tx1"/>
              </a:solidFill>
              <a:miter lim="800000"/>
              <a:headEnd/>
              <a:tailEnd/>
            </a:ln>
          </p:spPr>
          <p:txBody>
            <a:bodyPr>
              <a:spAutoFit/>
            </a:bodyPr>
            <a:lstStyle/>
            <a:p>
              <a:pPr algn="l" eaLnBrk="1" hangingPunct="1">
                <a:spcBef>
                  <a:spcPct val="0"/>
                </a:spcBef>
                <a:buClrTx/>
                <a:buSzTx/>
              </a:pPr>
              <a:r>
                <a:rPr lang="en-US" sz="1800">
                  <a:solidFill>
                    <a:schemeClr val="tx1"/>
                  </a:solidFill>
                </a:rPr>
                <a:t>L1 Estimate</a:t>
              </a:r>
            </a:p>
          </p:txBody>
        </p:sp>
        <p:sp>
          <p:nvSpPr>
            <p:cNvPr id="140312" name="TextBox 16"/>
            <p:cNvSpPr txBox="1">
              <a:spLocks noChangeArrowheads="1"/>
            </p:cNvSpPr>
            <p:nvPr/>
          </p:nvSpPr>
          <p:spPr bwMode="auto">
            <a:xfrm>
              <a:off x="5917847" y="5800725"/>
              <a:ext cx="1635034" cy="385763"/>
            </a:xfrm>
            <a:prstGeom prst="rect">
              <a:avLst/>
            </a:prstGeom>
            <a:noFill/>
            <a:ln w="19050">
              <a:solidFill>
                <a:schemeClr val="tx1"/>
              </a:solidFill>
              <a:miter lim="800000"/>
              <a:headEnd/>
              <a:tailEnd/>
            </a:ln>
          </p:spPr>
          <p:txBody>
            <a:bodyPr>
              <a:spAutoFit/>
            </a:bodyPr>
            <a:lstStyle/>
            <a:p>
              <a:pPr algn="l" eaLnBrk="1" hangingPunct="1">
                <a:spcBef>
                  <a:spcPct val="0"/>
                </a:spcBef>
                <a:buClrTx/>
                <a:buSzTx/>
              </a:pPr>
              <a:r>
                <a:rPr lang="en-US" sz="1800">
                  <a:solidFill>
                    <a:schemeClr val="tx1"/>
                  </a:solidFill>
                </a:rPr>
                <a:t>L2 Estimate</a:t>
              </a:r>
            </a:p>
          </p:txBody>
        </p:sp>
        <p:sp>
          <p:nvSpPr>
            <p:cNvPr id="32" name="TextBox 31"/>
            <p:cNvSpPr txBox="1"/>
            <p:nvPr/>
          </p:nvSpPr>
          <p:spPr>
            <a:xfrm>
              <a:off x="4942634" y="4663912"/>
              <a:ext cx="369332" cy="1115199"/>
            </a:xfrm>
            <a:prstGeom prst="rect">
              <a:avLst/>
            </a:prstGeom>
            <a:noFill/>
          </p:spPr>
          <p:txBody>
            <a:bodyPr vert="vert270">
              <a:spAutoFit/>
            </a:bodyPr>
            <a:lstStyle/>
            <a:p>
              <a:pPr algn="l" eaLnBrk="1" hangingPunct="1">
                <a:spcBef>
                  <a:spcPct val="0"/>
                </a:spcBef>
                <a:buClrTx/>
                <a:buSzTx/>
                <a:defRPr/>
              </a:pPr>
              <a:r>
                <a:rPr lang="en-US" sz="1200" dirty="0">
                  <a:solidFill>
                    <a:schemeClr val="tx1"/>
                  </a:solidFill>
                </a:rPr>
                <a:t>Assumptions</a:t>
              </a:r>
            </a:p>
          </p:txBody>
        </p:sp>
        <p:sp>
          <p:nvSpPr>
            <p:cNvPr id="140314" name="TextBox 5"/>
            <p:cNvSpPr txBox="1">
              <a:spLocks noChangeArrowheads="1"/>
            </p:cNvSpPr>
            <p:nvPr/>
          </p:nvSpPr>
          <p:spPr bwMode="auto">
            <a:xfrm>
              <a:off x="3186113" y="6272118"/>
              <a:ext cx="3352800" cy="304795"/>
            </a:xfrm>
            <a:prstGeom prst="rect">
              <a:avLst/>
            </a:prstGeom>
            <a:noFill/>
            <a:ln w="9525">
              <a:noFill/>
              <a:miter lim="800000"/>
              <a:headEnd/>
              <a:tailEnd/>
            </a:ln>
          </p:spPr>
          <p:txBody>
            <a:bodyPr>
              <a:spAutoFit/>
            </a:bodyPr>
            <a:lstStyle/>
            <a:p>
              <a:pPr algn="l" eaLnBrk="1" hangingPunct="1">
                <a:spcBef>
                  <a:spcPct val="0"/>
                </a:spcBef>
                <a:buClrTx/>
                <a:buSzTx/>
              </a:pPr>
              <a:r>
                <a:rPr lang="en-US" sz="1400">
                  <a:solidFill>
                    <a:schemeClr val="tx1"/>
                  </a:solidFill>
                </a:rPr>
                <a:t>Assumptions Reduced</a:t>
              </a:r>
            </a:p>
          </p:txBody>
        </p:sp>
        <p:sp>
          <p:nvSpPr>
            <p:cNvPr id="36" name="Right Arrow 35"/>
            <p:cNvSpPr/>
            <p:nvPr/>
          </p:nvSpPr>
          <p:spPr bwMode="auto">
            <a:xfrm>
              <a:off x="5778155" y="6345238"/>
              <a:ext cx="152391" cy="228600"/>
            </a:xfrm>
            <a:prstGeom prst="rightArrow">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eaLnBrk="1" hangingPunct="1">
                <a:spcBef>
                  <a:spcPct val="0"/>
                </a:spcBef>
                <a:buClrTx/>
                <a:buSzTx/>
                <a:defRPr/>
              </a:pPr>
              <a:endParaRPr lang="en-US" sz="1400" b="0" i="1" dirty="0"/>
            </a:p>
          </p:txBody>
        </p:sp>
        <p:sp>
          <p:nvSpPr>
            <p:cNvPr id="28" name="Document"/>
            <p:cNvSpPr>
              <a:spLocks noEditPoints="1" noChangeArrowheads="1"/>
            </p:cNvSpPr>
            <p:nvPr/>
          </p:nvSpPr>
          <p:spPr bwMode="auto">
            <a:xfrm>
              <a:off x="7216350" y="4746625"/>
              <a:ext cx="555594" cy="9604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lgn="l" eaLnBrk="1" hangingPunct="1">
                <a:spcBef>
                  <a:spcPct val="0"/>
                </a:spcBef>
                <a:buClrTx/>
                <a:buSzTx/>
                <a:defRPr/>
              </a:pPr>
              <a:endParaRPr lang="en-US" sz="1400" b="0" i="1" dirty="0"/>
            </a:p>
          </p:txBody>
        </p:sp>
        <p:sp>
          <p:nvSpPr>
            <p:cNvPr id="29" name="TextBox 28"/>
            <p:cNvSpPr txBox="1"/>
            <p:nvPr/>
          </p:nvSpPr>
          <p:spPr>
            <a:xfrm>
              <a:off x="7381034" y="4676001"/>
              <a:ext cx="369332" cy="1115199"/>
            </a:xfrm>
            <a:prstGeom prst="rect">
              <a:avLst/>
            </a:prstGeom>
            <a:noFill/>
          </p:spPr>
          <p:txBody>
            <a:bodyPr vert="vert270">
              <a:spAutoFit/>
            </a:bodyPr>
            <a:lstStyle/>
            <a:p>
              <a:pPr algn="l" eaLnBrk="1" hangingPunct="1">
                <a:spcBef>
                  <a:spcPct val="0"/>
                </a:spcBef>
                <a:buClrTx/>
                <a:buSzTx/>
                <a:defRPr/>
              </a:pPr>
              <a:r>
                <a:rPr lang="en-US" sz="1200" dirty="0">
                  <a:solidFill>
                    <a:schemeClr val="tx1"/>
                  </a:solidFill>
                </a:rPr>
                <a:t>Assumptions</a:t>
              </a:r>
            </a:p>
          </p:txBody>
        </p:sp>
        <p:graphicFrame>
          <p:nvGraphicFramePr>
            <p:cNvPr id="140318" name="Object 30"/>
            <p:cNvGraphicFramePr>
              <a:graphicFrameLocks noChangeAspect="1"/>
            </p:cNvGraphicFramePr>
            <p:nvPr/>
          </p:nvGraphicFramePr>
          <p:xfrm>
            <a:off x="990600" y="762000"/>
            <a:ext cx="1297781" cy="914400"/>
          </p:xfrm>
          <a:graphic>
            <a:graphicData uri="http://schemas.openxmlformats.org/presentationml/2006/ole">
              <p:oleObj spid="_x0000_s140318" name="Visio" r:id="rId9" imgW="1874670" imgH="1446497" progId="">
                <p:embed/>
              </p:oleObj>
            </a:graphicData>
          </a:graphic>
        </p:graphicFrame>
        <p:graphicFrame>
          <p:nvGraphicFramePr>
            <p:cNvPr id="140319" name="Object 31"/>
            <p:cNvGraphicFramePr>
              <a:graphicFrameLocks noChangeAspect="1"/>
            </p:cNvGraphicFramePr>
            <p:nvPr/>
          </p:nvGraphicFramePr>
          <p:xfrm>
            <a:off x="3733800" y="1295400"/>
            <a:ext cx="1163637" cy="861068"/>
          </p:xfrm>
          <a:graphic>
            <a:graphicData uri="http://schemas.openxmlformats.org/presentationml/2006/ole">
              <p:oleObj spid="_x0000_s140319" name="Visio" r:id="rId10" imgW="1688331" imgH="1445594" progId="">
                <p:embed/>
              </p:oleObj>
            </a:graphicData>
          </a:graphic>
        </p:graphicFrame>
        <p:graphicFrame>
          <p:nvGraphicFramePr>
            <p:cNvPr id="140320" name="Object 32"/>
            <p:cNvGraphicFramePr>
              <a:graphicFrameLocks noChangeAspect="1"/>
            </p:cNvGraphicFramePr>
            <p:nvPr/>
          </p:nvGraphicFramePr>
          <p:xfrm>
            <a:off x="6096000" y="876228"/>
            <a:ext cx="1295400" cy="876372"/>
          </p:xfrm>
          <a:graphic>
            <a:graphicData uri="http://schemas.openxmlformats.org/presentationml/2006/ole">
              <p:oleObj spid="_x0000_s140320" name="Visio" r:id="rId11" imgW="1806993" imgH="1328738" progId="">
                <p:embed/>
              </p:oleObj>
            </a:graphicData>
          </a:graphic>
        </p:graphicFrame>
      </p:gr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152400"/>
            <a:ext cx="8534400" cy="533400"/>
          </a:xfrm>
        </p:spPr>
        <p:txBody>
          <a:bodyPr/>
          <a:lstStyle/>
          <a:p>
            <a:r>
              <a:rPr lang="en-US" sz="2800" smtClean="0"/>
              <a:t>L1 Estimation</a:t>
            </a:r>
          </a:p>
        </p:txBody>
      </p:sp>
      <p:sp>
        <p:nvSpPr>
          <p:cNvPr id="139267" name="Rectangle 3"/>
          <p:cNvSpPr>
            <a:spLocks noGrp="1" noChangeArrowheads="1"/>
          </p:cNvSpPr>
          <p:nvPr>
            <p:ph type="body" idx="1"/>
          </p:nvPr>
        </p:nvSpPr>
        <p:spPr bwMode="auto">
          <a:xfrm>
            <a:off x="0" y="838200"/>
            <a:ext cx="8915400" cy="5638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spcBef>
                <a:spcPct val="80000"/>
              </a:spcBef>
              <a:buClr>
                <a:srgbClr val="EFAA2D"/>
              </a:buClr>
              <a:buSzTx/>
            </a:pPr>
            <a:r>
              <a:rPr lang="en-US" sz="1800" smtClean="0">
                <a:solidFill>
                  <a:schemeClr val="tx1"/>
                </a:solidFill>
              </a:rPr>
              <a:t>Following model is implemented as improvements</a:t>
            </a:r>
          </a:p>
          <a:p>
            <a:pPr lvl="1" eaLnBrk="1" hangingPunct="1">
              <a:lnSpc>
                <a:spcPct val="90000"/>
              </a:lnSpc>
              <a:spcBef>
                <a:spcPct val="40000"/>
              </a:spcBef>
              <a:buClr>
                <a:srgbClr val="EFAA2D"/>
              </a:buClr>
              <a:buSzTx/>
              <a:buFont typeface="Calibri" pitchFamily="34" charset="0"/>
              <a:buAutoNum type="arabicPeriod"/>
            </a:pPr>
            <a:r>
              <a:rPr lang="en-US" sz="1800" smtClean="0">
                <a:solidFill>
                  <a:schemeClr val="tx1"/>
                </a:solidFill>
              </a:rPr>
              <a:t>Standardized WBS – Used the 3 point estimate template. Refined the QA tasks and added the productivity factor fore Design and Execution phase</a:t>
            </a:r>
          </a:p>
          <a:p>
            <a:pPr lvl="1" eaLnBrk="1" hangingPunct="1">
              <a:lnSpc>
                <a:spcPct val="90000"/>
              </a:lnSpc>
              <a:spcBef>
                <a:spcPct val="40000"/>
              </a:spcBef>
              <a:buClr>
                <a:srgbClr val="EFAA2D"/>
              </a:buClr>
              <a:buSzTx/>
              <a:buFont typeface="Calibri" pitchFamily="34" charset="0"/>
              <a:buAutoNum type="arabicPeriod"/>
            </a:pPr>
            <a:r>
              <a:rPr lang="en-US" sz="1800" smtClean="0">
                <a:solidFill>
                  <a:schemeClr val="tx1"/>
                </a:solidFill>
              </a:rPr>
              <a:t>Mechanism to do a systematic Size estimation using</a:t>
            </a:r>
          </a:p>
          <a:p>
            <a:pPr lvl="2" eaLnBrk="1" hangingPunct="1">
              <a:lnSpc>
                <a:spcPct val="90000"/>
              </a:lnSpc>
              <a:buClr>
                <a:srgbClr val="EFAA2D"/>
              </a:buClr>
            </a:pPr>
            <a:r>
              <a:rPr lang="en-US" sz="1600" smtClean="0">
                <a:solidFill>
                  <a:schemeClr val="tx1"/>
                </a:solidFill>
              </a:rPr>
              <a:t>Option 1 – If your requirements document is presented in the form of use cases, Use Case Point Factor, a separate tab has been introduced to define the Size and complexity factor of the Use cases and thereby derive the Total No. of Test cases</a:t>
            </a:r>
          </a:p>
          <a:p>
            <a:pPr lvl="2" eaLnBrk="1" hangingPunct="1">
              <a:lnSpc>
                <a:spcPct val="90000"/>
              </a:lnSpc>
              <a:buClr>
                <a:srgbClr val="EFAA2D"/>
              </a:buClr>
            </a:pPr>
            <a:r>
              <a:rPr lang="en-US" sz="1600" smtClean="0">
                <a:solidFill>
                  <a:schemeClr val="tx1"/>
                </a:solidFill>
              </a:rPr>
              <a:t>Option 2 - If your requirements document is presented in the form of Business Functions, Functional point estimation model to count the No. of TCs from Data Functions and Transaction Functions Complexity using Function Point Analysis</a:t>
            </a:r>
          </a:p>
          <a:p>
            <a:pPr lvl="1" eaLnBrk="1" hangingPunct="1">
              <a:lnSpc>
                <a:spcPct val="90000"/>
              </a:lnSpc>
              <a:spcBef>
                <a:spcPct val="40000"/>
              </a:spcBef>
              <a:buClr>
                <a:srgbClr val="EFAA2D"/>
              </a:buClr>
              <a:buSzTx/>
              <a:buFont typeface="Calibri" pitchFamily="34" charset="0"/>
              <a:buAutoNum type="arabicPeriod"/>
            </a:pPr>
            <a:r>
              <a:rPr lang="en-US" sz="1800" smtClean="0">
                <a:solidFill>
                  <a:schemeClr val="tx1"/>
                </a:solidFill>
              </a:rPr>
              <a:t>Mechanism to convert the size to effort using standardized productivity numbers</a:t>
            </a:r>
          </a:p>
          <a:p>
            <a:pPr lvl="1" eaLnBrk="1" hangingPunct="1">
              <a:lnSpc>
                <a:spcPct val="90000"/>
              </a:lnSpc>
              <a:spcBef>
                <a:spcPct val="40000"/>
              </a:spcBef>
              <a:buClr>
                <a:srgbClr val="EFAA2D"/>
              </a:buClr>
              <a:buSzTx/>
              <a:buFont typeface="Calibri" pitchFamily="34" charset="0"/>
              <a:buAutoNum type="arabicPeriod"/>
            </a:pPr>
            <a:r>
              <a:rPr lang="en-US" sz="1800" smtClean="0">
                <a:solidFill>
                  <a:schemeClr val="tx1"/>
                </a:solidFill>
              </a:rPr>
              <a:t>Test Automation Estimate – added the Virtusa template (this could be used in the WBS to get the total effort for automation)</a:t>
            </a:r>
          </a:p>
          <a:p>
            <a:pPr lvl="1" eaLnBrk="1" hangingPunct="1">
              <a:lnSpc>
                <a:spcPct val="90000"/>
              </a:lnSpc>
              <a:spcBef>
                <a:spcPct val="40000"/>
              </a:spcBef>
              <a:buClr>
                <a:srgbClr val="EFAA2D"/>
              </a:buClr>
              <a:buSzTx/>
              <a:buFont typeface="Calibri" pitchFamily="34" charset="0"/>
              <a:buAutoNum type="arabicPeriod"/>
            </a:pPr>
            <a:r>
              <a:rPr lang="en-US" sz="1800" smtClean="0">
                <a:solidFill>
                  <a:schemeClr val="tx1"/>
                </a:solidFill>
              </a:rPr>
              <a:t>Performance Testing Estimate - added the Virtusa template (this could be used in the WBS to get the total effort for Performance)</a:t>
            </a:r>
          </a:p>
          <a:p>
            <a:pPr eaLnBrk="1" hangingPunct="1">
              <a:lnSpc>
                <a:spcPct val="90000"/>
              </a:lnSpc>
              <a:spcBef>
                <a:spcPct val="80000"/>
              </a:spcBef>
              <a:buClr>
                <a:srgbClr val="EFAA2D"/>
              </a:buClr>
              <a:buSzTx/>
            </a:pPr>
            <a:r>
              <a:rPr lang="en-US" sz="1800" smtClean="0">
                <a:solidFill>
                  <a:schemeClr val="tx1"/>
                </a:solidFill>
              </a:rPr>
              <a:t>Introduce a method to use multiplication factors based on</a:t>
            </a:r>
          </a:p>
          <a:p>
            <a:pPr lvl="1" eaLnBrk="1" hangingPunct="1">
              <a:lnSpc>
                <a:spcPct val="90000"/>
              </a:lnSpc>
              <a:spcBef>
                <a:spcPct val="40000"/>
              </a:spcBef>
              <a:buClr>
                <a:srgbClr val="EFAA2D"/>
              </a:buClr>
              <a:buSzTx/>
              <a:buFont typeface="Arial" pitchFamily="34" charset="0"/>
              <a:buChar char="–"/>
            </a:pPr>
            <a:r>
              <a:rPr lang="en-US" sz="1800" smtClean="0">
                <a:solidFill>
                  <a:schemeClr val="tx1"/>
                </a:solidFill>
              </a:rPr>
              <a:t>Size and the impact of Project risks</a:t>
            </a:r>
          </a:p>
          <a:p>
            <a:pPr lvl="1" eaLnBrk="1" hangingPunct="1">
              <a:lnSpc>
                <a:spcPct val="90000"/>
              </a:lnSpc>
              <a:spcBef>
                <a:spcPct val="40000"/>
              </a:spcBef>
              <a:buClr>
                <a:srgbClr val="EFAA2D"/>
              </a:buClr>
              <a:buSzTx/>
              <a:buFont typeface="Arial" pitchFamily="34" charset="0"/>
              <a:buChar char="–"/>
            </a:pPr>
            <a:r>
              <a:rPr lang="en-US" sz="1800" smtClean="0">
                <a:solidFill>
                  <a:schemeClr val="tx1"/>
                </a:solidFill>
              </a:rPr>
              <a:t>Weightage of Assumptions</a:t>
            </a:r>
          </a:p>
          <a:p>
            <a:pPr>
              <a:lnSpc>
                <a:spcPct val="90000"/>
              </a:lnSpc>
            </a:pPr>
            <a:endParaRPr lang="en-US" sz="1800" smtClean="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idx="4294967295"/>
          </p:nvPr>
        </p:nvSpPr>
        <p:spPr/>
        <p:txBody>
          <a:bodyPr lIns="0" tIns="0" rIns="0" bIns="0" anchor="b"/>
          <a:lstStyle/>
          <a:p>
            <a:pPr eaLnBrk="1" hangingPunct="1"/>
            <a:r>
              <a:rPr lang="en-US" sz="2800" smtClean="0"/>
              <a:t>Illustration of L1 Estimate workflow</a:t>
            </a:r>
          </a:p>
        </p:txBody>
      </p:sp>
      <p:graphicFrame>
        <p:nvGraphicFramePr>
          <p:cNvPr id="4" name="Content Placeholder 3"/>
          <p:cNvGraphicFramePr>
            <a:graphicFrameLocks noGrp="1"/>
          </p:cNvGraphicFramePr>
          <p:nvPr>
            <p:ph idx="4294967295"/>
          </p:nvPr>
        </p:nvGraphicFramePr>
        <p:xfrm>
          <a:off x="295275" y="1447800"/>
          <a:ext cx="8562975" cy="1128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bwMode="auto">
          <a:xfrm>
            <a:off x="304800" y="2895600"/>
            <a:ext cx="1828800" cy="2667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l" eaLnBrk="1" hangingPunct="1">
              <a:spcBef>
                <a:spcPct val="0"/>
              </a:spcBef>
              <a:buClrTx/>
              <a:buSzTx/>
              <a:defRPr/>
            </a:pPr>
            <a:r>
              <a:rPr lang="en-US" b="0" dirty="0">
                <a:solidFill>
                  <a:schemeClr val="tx1"/>
                </a:solidFill>
              </a:rPr>
              <a:t>If the </a:t>
            </a:r>
            <a:r>
              <a:rPr lang="en-US" b="0" dirty="0">
                <a:solidFill>
                  <a:schemeClr val="tx1"/>
                </a:solidFill>
              </a:rPr>
              <a:t>BRD is in Use case </a:t>
            </a:r>
            <a:endParaRPr lang="en-US" b="0" dirty="0">
              <a:solidFill>
                <a:schemeClr val="tx1"/>
              </a:solidFill>
            </a:endParaRPr>
          </a:p>
          <a:p>
            <a:pPr algn="l" eaLnBrk="1" hangingPunct="1">
              <a:spcBef>
                <a:spcPct val="0"/>
              </a:spcBef>
              <a:buClrTx/>
              <a:buSzTx/>
              <a:defRPr/>
            </a:pPr>
            <a:r>
              <a:rPr lang="en-US" b="0" dirty="0">
                <a:solidFill>
                  <a:schemeClr val="tx1"/>
                </a:solidFill>
              </a:rPr>
              <a:t>Format :</a:t>
            </a:r>
          </a:p>
          <a:p>
            <a:pPr algn="l" eaLnBrk="1" hangingPunct="1">
              <a:spcBef>
                <a:spcPct val="0"/>
              </a:spcBef>
              <a:buClrTx/>
              <a:buSzTx/>
              <a:defRPr/>
            </a:pPr>
            <a:r>
              <a:rPr lang="en-US" b="0" dirty="0">
                <a:solidFill>
                  <a:schemeClr val="tx1"/>
                </a:solidFill>
              </a:rPr>
              <a:t>Use case factor Template</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r>
              <a:rPr lang="en-US" b="0" dirty="0">
                <a:solidFill>
                  <a:schemeClr val="tx1"/>
                </a:solidFill>
              </a:rPr>
              <a:t>If the BRD is in Business </a:t>
            </a:r>
          </a:p>
          <a:p>
            <a:pPr algn="l" eaLnBrk="1" hangingPunct="1">
              <a:spcBef>
                <a:spcPct val="0"/>
              </a:spcBef>
              <a:buClrTx/>
              <a:buSzTx/>
              <a:defRPr/>
            </a:pPr>
            <a:r>
              <a:rPr lang="en-US" b="0" dirty="0">
                <a:solidFill>
                  <a:schemeClr val="tx1"/>
                </a:solidFill>
              </a:rPr>
              <a:t>Functions Format :</a:t>
            </a:r>
          </a:p>
          <a:p>
            <a:pPr algn="l" eaLnBrk="1" hangingPunct="1">
              <a:spcBef>
                <a:spcPct val="0"/>
              </a:spcBef>
              <a:buClrTx/>
              <a:buSzTx/>
              <a:defRPr/>
            </a:pPr>
            <a:r>
              <a:rPr lang="en-US" b="0" dirty="0">
                <a:solidFill>
                  <a:schemeClr val="tx1"/>
                </a:solidFill>
              </a:rPr>
              <a:t>Function Points Template</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r>
              <a:rPr lang="en-US" b="0" dirty="0">
                <a:solidFill>
                  <a:schemeClr val="tx1"/>
                </a:solidFill>
              </a:rPr>
              <a:t>If Project has Test </a:t>
            </a:r>
          </a:p>
          <a:p>
            <a:pPr algn="l" eaLnBrk="1" hangingPunct="1">
              <a:spcBef>
                <a:spcPct val="0"/>
              </a:spcBef>
              <a:buClrTx/>
              <a:buSzTx/>
              <a:defRPr/>
            </a:pPr>
            <a:r>
              <a:rPr lang="en-US" b="0" dirty="0">
                <a:solidFill>
                  <a:schemeClr val="tx1"/>
                </a:solidFill>
              </a:rPr>
              <a:t>Automation:</a:t>
            </a:r>
          </a:p>
          <a:p>
            <a:pPr algn="l" eaLnBrk="1" hangingPunct="1">
              <a:spcBef>
                <a:spcPct val="0"/>
              </a:spcBef>
              <a:buClrTx/>
              <a:buSzTx/>
              <a:defRPr/>
            </a:pPr>
            <a:r>
              <a:rPr lang="en-US" b="0" dirty="0">
                <a:solidFill>
                  <a:schemeClr val="tx1"/>
                </a:solidFill>
              </a:rPr>
              <a:t>Use TA Estimation Template</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r>
              <a:rPr lang="en-US" b="0" dirty="0">
                <a:solidFill>
                  <a:schemeClr val="tx1"/>
                </a:solidFill>
              </a:rPr>
              <a:t>If Project has Performance </a:t>
            </a:r>
          </a:p>
          <a:p>
            <a:pPr algn="l" eaLnBrk="1" hangingPunct="1">
              <a:spcBef>
                <a:spcPct val="0"/>
              </a:spcBef>
              <a:buClrTx/>
              <a:buSzTx/>
              <a:defRPr/>
            </a:pPr>
            <a:r>
              <a:rPr lang="en-US" b="0" dirty="0">
                <a:solidFill>
                  <a:schemeClr val="tx1"/>
                </a:solidFill>
              </a:rPr>
              <a:t>Testing:</a:t>
            </a:r>
          </a:p>
          <a:p>
            <a:pPr algn="l" eaLnBrk="1" hangingPunct="1">
              <a:spcBef>
                <a:spcPct val="0"/>
              </a:spcBef>
              <a:buClrTx/>
              <a:buSzTx/>
              <a:defRPr/>
            </a:pPr>
            <a:r>
              <a:rPr lang="en-US" b="0" dirty="0">
                <a:solidFill>
                  <a:schemeClr val="tx1"/>
                </a:solidFill>
              </a:rPr>
              <a:t>Use PT Estimation Template</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p:txBody>
      </p:sp>
      <p:sp>
        <p:nvSpPr>
          <p:cNvPr id="6" name="Rectangle 5"/>
          <p:cNvSpPr/>
          <p:nvPr/>
        </p:nvSpPr>
        <p:spPr bwMode="auto">
          <a:xfrm>
            <a:off x="4953000" y="2895600"/>
            <a:ext cx="1828800" cy="2667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l" eaLnBrk="1" hangingPunct="1">
              <a:spcBef>
                <a:spcPct val="0"/>
              </a:spcBef>
              <a:buClrTx/>
              <a:buSzTx/>
              <a:defRPr/>
            </a:pPr>
            <a:r>
              <a:rPr lang="en-US" b="0" dirty="0">
                <a:solidFill>
                  <a:schemeClr val="tx1"/>
                </a:solidFill>
              </a:rPr>
              <a:t>Use the standard productivity </a:t>
            </a:r>
          </a:p>
          <a:p>
            <a:pPr algn="l" eaLnBrk="1" hangingPunct="1">
              <a:spcBef>
                <a:spcPct val="0"/>
              </a:spcBef>
              <a:buClrTx/>
              <a:buSzTx/>
              <a:defRPr/>
            </a:pPr>
            <a:r>
              <a:rPr lang="en-US" b="0" dirty="0">
                <a:solidFill>
                  <a:schemeClr val="tx1"/>
                </a:solidFill>
              </a:rPr>
              <a:t>Numbers:</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r>
              <a:rPr lang="en-US" b="0" dirty="0">
                <a:solidFill>
                  <a:schemeClr val="tx1"/>
                </a:solidFill>
              </a:rPr>
              <a:t>Test case writing efficiency</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r>
              <a:rPr lang="en-US" b="0" dirty="0">
                <a:solidFill>
                  <a:schemeClr val="tx1"/>
                </a:solidFill>
              </a:rPr>
              <a:t>Test case review efficiency</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r>
              <a:rPr lang="en-US" b="0" dirty="0">
                <a:solidFill>
                  <a:schemeClr val="tx1"/>
                </a:solidFill>
              </a:rPr>
              <a:t>Test  Automation Efficiency</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r>
              <a:rPr lang="en-US" b="0" dirty="0">
                <a:solidFill>
                  <a:schemeClr val="tx1"/>
                </a:solidFill>
              </a:rPr>
              <a:t>Test Execution </a:t>
            </a:r>
            <a:r>
              <a:rPr lang="en-US" b="0" dirty="0">
                <a:solidFill>
                  <a:schemeClr val="tx1"/>
                </a:solidFill>
              </a:rPr>
              <a:t>Efficiency</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p:txBody>
      </p:sp>
      <p:sp>
        <p:nvSpPr>
          <p:cNvPr id="7" name="Rectangle 6"/>
          <p:cNvSpPr/>
          <p:nvPr/>
        </p:nvSpPr>
        <p:spPr bwMode="auto">
          <a:xfrm>
            <a:off x="2667000" y="2895600"/>
            <a:ext cx="1828800" cy="2667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l" eaLnBrk="1" hangingPunct="1">
              <a:spcBef>
                <a:spcPct val="0"/>
              </a:spcBef>
              <a:buClrTx/>
              <a:buSzTx/>
              <a:defRPr/>
            </a:pPr>
            <a:r>
              <a:rPr lang="en-US" b="0" dirty="0">
                <a:solidFill>
                  <a:schemeClr val="tx1"/>
                </a:solidFill>
              </a:rPr>
              <a:t>Use the standard Method to</a:t>
            </a:r>
          </a:p>
          <a:p>
            <a:pPr algn="l" eaLnBrk="1" hangingPunct="1">
              <a:spcBef>
                <a:spcPct val="0"/>
              </a:spcBef>
              <a:buClrTx/>
              <a:buSzTx/>
              <a:defRPr/>
            </a:pPr>
            <a:r>
              <a:rPr lang="en-US" b="0" dirty="0">
                <a:solidFill>
                  <a:schemeClr val="tx1"/>
                </a:solidFill>
              </a:rPr>
              <a:t>Calculate the estimate</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r>
              <a:rPr lang="en-US" b="0" dirty="0">
                <a:solidFill>
                  <a:schemeClr val="tx1"/>
                </a:solidFill>
              </a:rPr>
              <a:t>Three point estimate</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r>
              <a:rPr lang="en-US" b="0" dirty="0">
                <a:solidFill>
                  <a:schemeClr val="tx1"/>
                </a:solidFill>
              </a:rPr>
              <a:t>Factor to correct the estimate</a:t>
            </a:r>
          </a:p>
          <a:p>
            <a:pPr algn="l" eaLnBrk="1" hangingPunct="1">
              <a:spcBef>
                <a:spcPct val="0"/>
              </a:spcBef>
              <a:buClrTx/>
              <a:buSzTx/>
              <a:defRPr/>
            </a:pPr>
            <a:r>
              <a:rPr lang="en-US" b="0" dirty="0">
                <a:solidFill>
                  <a:schemeClr val="tx1"/>
                </a:solidFill>
              </a:rPr>
              <a:t>on team </a:t>
            </a:r>
            <a:r>
              <a:rPr lang="en-US" b="0" dirty="0">
                <a:solidFill>
                  <a:schemeClr val="tx1"/>
                </a:solidFill>
              </a:rPr>
              <a:t>skills</a:t>
            </a: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a:p>
            <a:pPr algn="l" eaLnBrk="1" hangingPunct="1">
              <a:spcBef>
                <a:spcPct val="0"/>
              </a:spcBef>
              <a:buClrTx/>
              <a:buSzTx/>
              <a:defRPr/>
            </a:pPr>
            <a:endParaRPr lang="en-US" b="0" dirty="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228600" y="2362200"/>
            <a:ext cx="8686800" cy="1295400"/>
          </a:xfrm>
        </p:spPr>
        <p:txBody>
          <a:bodyPr/>
          <a:lstStyle/>
          <a:p>
            <a:pPr algn="ctr"/>
            <a:r>
              <a:rPr lang="en-US" sz="2800" b="0" i="1" smtClean="0">
                <a:solidFill>
                  <a:schemeClr val="tx1"/>
                </a:solidFill>
              </a:rPr>
              <a:t>Estimate using </a:t>
            </a:r>
            <a:br>
              <a:rPr lang="en-US" sz="2800" b="0" i="1" smtClean="0">
                <a:solidFill>
                  <a:schemeClr val="tx1"/>
                </a:solidFill>
              </a:rPr>
            </a:br>
            <a:r>
              <a:rPr lang="en-US" sz="2800" b="0" i="1" smtClean="0">
                <a:solidFill>
                  <a:schemeClr val="tx1"/>
                </a:solidFill>
              </a:rPr>
              <a:t>Virtusa Level 1 Estimation Template</a:t>
            </a:r>
            <a:br>
              <a:rPr lang="en-US" sz="2800" b="0" i="1" smtClean="0">
                <a:solidFill>
                  <a:schemeClr val="tx1"/>
                </a:solidFill>
              </a:rPr>
            </a:br>
            <a:endParaRPr lang="en-US" sz="2800" b="0" i="1" smtClean="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p:cNvSpPr>
          <p:nvPr>
            <p:ph type="title" idx="4294967295"/>
          </p:nvPr>
        </p:nvSpPr>
        <p:spPr/>
        <p:txBody>
          <a:bodyPr lIns="0" tIns="0" rIns="0" bIns="0" anchor="b"/>
          <a:lstStyle/>
          <a:p>
            <a:r>
              <a:rPr lang="en-US" sz="2800" smtClean="0"/>
              <a:t>Overview</a:t>
            </a:r>
          </a:p>
        </p:txBody>
      </p:sp>
      <p:graphicFrame>
        <p:nvGraphicFramePr>
          <p:cNvPr id="4" name="Table 3"/>
          <p:cNvGraphicFramePr>
            <a:graphicFrameLocks noGrp="1"/>
          </p:cNvGraphicFramePr>
          <p:nvPr/>
        </p:nvGraphicFramePr>
        <p:xfrm>
          <a:off x="457200" y="914400"/>
          <a:ext cx="8229600" cy="3581403"/>
        </p:xfrm>
        <a:graphic>
          <a:graphicData uri="http://schemas.openxmlformats.org/drawingml/2006/table">
            <a:tbl>
              <a:tblPr/>
              <a:tblGrid>
                <a:gridCol w="4114800"/>
                <a:gridCol w="4114800"/>
              </a:tblGrid>
              <a:tr h="328613">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1" i="0" u="none" strike="noStrike" cap="none" normalizeH="0" baseline="0" smtClean="0">
                          <a:ln>
                            <a:noFill/>
                          </a:ln>
                          <a:solidFill>
                            <a:srgbClr val="FFFFFF"/>
                          </a:solidFill>
                          <a:effectLst/>
                          <a:latin typeface="Trebuchet MS" pitchFamily="34" charset="0"/>
                        </a:rPr>
                        <a:t>Tab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1" i="0" u="none" strike="noStrike" cap="none" normalizeH="0" baseline="0" smtClean="0">
                          <a:ln>
                            <a:noFill/>
                          </a:ln>
                          <a:solidFill>
                            <a:srgbClr val="FFFFFF"/>
                          </a:solidFill>
                          <a:effectLst/>
                          <a:latin typeface="Trebuchet MS" pitchFamily="34" charset="0"/>
                        </a:rPr>
                        <a:t>Purpose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37465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Estimation Summary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Provides Summarized details of the estimation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547688">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 Size &amp; Effort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The will be the starting point of the estimation providing the size of the testing work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54610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Detailed Task Estimates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This is an automated sheet illustrate the detail task breakdown with estimated values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376238">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Test Automation Estimate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Will be used to estimate test automation work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37465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Performance Testing Estimate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Will be used to estimate Performance testing work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376238">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Security Testing Estimate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Will be used to estimate Security Testing work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328613">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Assumptions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Define estimation related assumptions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328613">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Detailed Risk Impact Estimates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Define estimation related Risks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bl>
          </a:graphicData>
        </a:graphic>
      </p:graphicFrame>
      <p:pic>
        <p:nvPicPr>
          <p:cNvPr id="155683" name="Picture 2"/>
          <p:cNvPicPr>
            <a:picLocks noGrp="1" noChangeAspect="1" noChangeArrowheads="1"/>
          </p:cNvPicPr>
          <p:nvPr>
            <p:ph idx="4294967295"/>
          </p:nvPr>
        </p:nvPicPr>
        <p:blipFill>
          <a:blip r:embed="rId2" cstate="print"/>
          <a:srcRect/>
          <a:stretch>
            <a:fillRect/>
          </a:stretch>
        </p:blipFill>
        <p:spPr bwMode="auto">
          <a:xfrm>
            <a:off x="381000" y="4724400"/>
            <a:ext cx="8153400" cy="1390650"/>
          </a:xfrm>
          <a:prstGeom prst="rect">
            <a:avLst/>
          </a:prstGeom>
          <a:noFill/>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57200" y="152400"/>
            <a:ext cx="8534400" cy="533400"/>
          </a:xfrm>
        </p:spPr>
        <p:txBody>
          <a:bodyPr/>
          <a:lstStyle/>
          <a:p>
            <a:r>
              <a:rPr lang="en-US" sz="2800" smtClean="0"/>
              <a:t>Jump Start</a:t>
            </a:r>
          </a:p>
        </p:txBody>
      </p:sp>
      <p:sp>
        <p:nvSpPr>
          <p:cNvPr id="148483" name="Rectangle 3"/>
          <p:cNvSpPr>
            <a:spLocks noGrp="1" noChangeArrowheads="1"/>
          </p:cNvSpPr>
          <p:nvPr>
            <p:ph type="body" idx="1"/>
          </p:nvPr>
        </p:nvSpPr>
        <p:spPr bwMode="auto">
          <a:xfrm>
            <a:off x="457200" y="914400"/>
            <a:ext cx="8229600" cy="5105400"/>
          </a:xfrm>
          <a:noFill/>
          <a:ln>
            <a:miter lim="800000"/>
            <a:headEnd/>
            <a:tailEnd/>
          </a:ln>
        </p:spPr>
        <p:txBody>
          <a:bodyPr vert="horz" wrap="square" lIns="91440" tIns="45720" rIns="91440" bIns="45720" numCol="1" anchor="t" anchorCtr="0" compatLnSpc="1">
            <a:prstTxWarp prst="textNoShape">
              <a:avLst/>
            </a:prstTxWarp>
          </a:bodyPr>
          <a:lstStyle/>
          <a:p>
            <a:pPr>
              <a:spcBef>
                <a:spcPct val="80000"/>
              </a:spcBef>
              <a:buClr>
                <a:srgbClr val="EFAA2D"/>
              </a:buClr>
              <a:buSzTx/>
            </a:pPr>
            <a:r>
              <a:rPr lang="en-US" sz="1800" dirty="0" smtClean="0">
                <a:solidFill>
                  <a:schemeClr val="tx1"/>
                </a:solidFill>
              </a:rPr>
              <a:t>Following 3 steps can be followed in order to perform estimation using the framework</a:t>
            </a:r>
          </a:p>
          <a:p>
            <a:pPr>
              <a:spcBef>
                <a:spcPct val="80000"/>
              </a:spcBef>
              <a:buClr>
                <a:srgbClr val="EFAA2D"/>
              </a:buClr>
              <a:buSzTx/>
            </a:pPr>
            <a:endParaRPr lang="en-US" sz="1800" dirty="0" smtClean="0">
              <a:solidFill>
                <a:schemeClr val="tx1"/>
              </a:solidFill>
            </a:endParaRPr>
          </a:p>
          <a:p>
            <a:pPr>
              <a:spcBef>
                <a:spcPct val="80000"/>
              </a:spcBef>
              <a:buClr>
                <a:srgbClr val="EFAA2D"/>
              </a:buClr>
              <a:buSzTx/>
            </a:pPr>
            <a:endParaRPr lang="en-US" sz="1800" dirty="0" smtClean="0">
              <a:solidFill>
                <a:schemeClr val="tx1"/>
              </a:solidFill>
            </a:endParaRPr>
          </a:p>
          <a:p>
            <a:pPr>
              <a:spcBef>
                <a:spcPct val="80000"/>
              </a:spcBef>
              <a:buClr>
                <a:srgbClr val="EFAA2D"/>
              </a:buClr>
              <a:buSzTx/>
            </a:pPr>
            <a:endParaRPr lang="en-US" sz="1800" dirty="0" smtClean="0">
              <a:solidFill>
                <a:schemeClr val="tx1"/>
              </a:solidFill>
            </a:endParaRPr>
          </a:p>
          <a:p>
            <a:pPr>
              <a:spcBef>
                <a:spcPct val="80000"/>
              </a:spcBef>
              <a:buClr>
                <a:srgbClr val="EFAA2D"/>
              </a:buClr>
              <a:buSzTx/>
            </a:pPr>
            <a:endParaRPr lang="en-US" sz="1800" dirty="0" smtClean="0">
              <a:solidFill>
                <a:schemeClr val="tx1"/>
              </a:solidFill>
            </a:endParaRPr>
          </a:p>
          <a:p>
            <a:pPr>
              <a:spcBef>
                <a:spcPct val="80000"/>
              </a:spcBef>
              <a:buClr>
                <a:srgbClr val="EFAA2D"/>
              </a:buClr>
              <a:buSzTx/>
            </a:pPr>
            <a:endParaRPr lang="en-US" sz="1800" dirty="0" smtClean="0">
              <a:solidFill>
                <a:schemeClr val="tx1"/>
              </a:solidFill>
            </a:endParaRPr>
          </a:p>
          <a:p>
            <a:pPr>
              <a:spcBef>
                <a:spcPct val="80000"/>
              </a:spcBef>
              <a:buClr>
                <a:srgbClr val="EFAA2D"/>
              </a:buClr>
              <a:buSzTx/>
            </a:pPr>
            <a:endParaRPr lang="en-US" sz="1800" smtClean="0">
              <a:solidFill>
                <a:schemeClr val="tx1"/>
              </a:solidFill>
            </a:endParaRPr>
          </a:p>
          <a:p>
            <a:pPr>
              <a:spcBef>
                <a:spcPct val="80000"/>
              </a:spcBef>
              <a:buClr>
                <a:srgbClr val="EFAA2D"/>
              </a:buClr>
              <a:buSzTx/>
            </a:pPr>
            <a:endParaRPr lang="en-US" sz="1800" smtClean="0">
              <a:solidFill>
                <a:schemeClr val="tx1"/>
              </a:solidFill>
            </a:endParaRPr>
          </a:p>
          <a:p>
            <a:pPr>
              <a:spcBef>
                <a:spcPct val="80000"/>
              </a:spcBef>
              <a:buClr>
                <a:srgbClr val="EFAA2D"/>
              </a:buClr>
              <a:buSzTx/>
            </a:pPr>
            <a:r>
              <a:rPr lang="en-US" sz="1800" dirty="0" smtClean="0">
                <a:solidFill>
                  <a:schemeClr val="tx1"/>
                </a:solidFill>
              </a:rPr>
              <a:t>Estimation framework has already created a set of predefined task breakdown list which covers all the aspects of the relevant work type</a:t>
            </a:r>
          </a:p>
          <a:p>
            <a:pPr>
              <a:spcBef>
                <a:spcPct val="80000"/>
              </a:spcBef>
              <a:buClr>
                <a:srgbClr val="EFAA2D"/>
              </a:buClr>
              <a:buSzTx/>
            </a:pPr>
            <a:r>
              <a:rPr lang="en-US" sz="1800" dirty="0" smtClean="0">
                <a:solidFill>
                  <a:schemeClr val="tx1"/>
                </a:solidFill>
              </a:rPr>
              <a:t>The estimation values will be auto generated based on the risk factors provided</a:t>
            </a:r>
          </a:p>
          <a:p>
            <a:endParaRPr lang="en-US" sz="1800" dirty="0" smtClean="0">
              <a:solidFill>
                <a:schemeClr val="tx1"/>
              </a:solidFill>
            </a:endParaRPr>
          </a:p>
        </p:txBody>
      </p:sp>
      <p:graphicFrame>
        <p:nvGraphicFramePr>
          <p:cNvPr id="4" name="Diagram 3"/>
          <p:cNvGraphicFramePr/>
          <p:nvPr/>
        </p:nvGraphicFramePr>
        <p:xfrm>
          <a:off x="1149705" y="1379728"/>
          <a:ext cx="6096000" cy="3446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idx="4294967295"/>
          </p:nvPr>
        </p:nvSpPr>
        <p:spPr/>
        <p:txBody>
          <a:bodyPr lIns="0" tIns="0" rIns="0" bIns="0" anchor="b"/>
          <a:lstStyle/>
          <a:p>
            <a:r>
              <a:rPr lang="en-US" sz="2800" smtClean="0"/>
              <a:t>Define Testing Size</a:t>
            </a:r>
          </a:p>
        </p:txBody>
      </p:sp>
      <p:pic>
        <p:nvPicPr>
          <p:cNvPr id="156675" name="Picture 3"/>
          <p:cNvPicPr>
            <a:picLocks noChangeAspect="1" noChangeArrowheads="1"/>
          </p:cNvPicPr>
          <p:nvPr/>
        </p:nvPicPr>
        <p:blipFill>
          <a:blip r:embed="rId2" cstate="print"/>
          <a:srcRect/>
          <a:stretch>
            <a:fillRect/>
          </a:stretch>
        </p:blipFill>
        <p:spPr bwMode="auto">
          <a:xfrm>
            <a:off x="5486400" y="1295400"/>
            <a:ext cx="3390900" cy="647700"/>
          </a:xfrm>
          <a:prstGeom prst="rect">
            <a:avLst/>
          </a:prstGeom>
          <a:noFill/>
          <a:ln w="9525">
            <a:noFill/>
            <a:miter lim="800000"/>
            <a:headEnd/>
            <a:tailEnd/>
          </a:ln>
        </p:spPr>
      </p:pic>
      <p:graphicFrame>
        <p:nvGraphicFramePr>
          <p:cNvPr id="7" name="Table 6"/>
          <p:cNvGraphicFramePr>
            <a:graphicFrameLocks noGrp="1"/>
          </p:cNvGraphicFramePr>
          <p:nvPr/>
        </p:nvGraphicFramePr>
        <p:xfrm>
          <a:off x="304800" y="838200"/>
          <a:ext cx="8839200" cy="5412423"/>
        </p:xfrm>
        <a:graphic>
          <a:graphicData uri="http://schemas.openxmlformats.org/drawingml/2006/table">
            <a:tbl>
              <a:tblPr/>
              <a:tblGrid>
                <a:gridCol w="3713163"/>
                <a:gridCol w="5126037"/>
              </a:tblGrid>
              <a:tr h="257175">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Step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Screen Navigation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306388">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Navigate to &lt; Project Size &amp; Effort&gt; tab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68580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Select the Size Estimation Method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60960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If Method = FP , Specify the  # of Function Points</a:t>
                      </a: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2835275">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If Method = Use Cases, Specify Following</a:t>
                      </a: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Char char="•"/>
                        <a:tabLst/>
                      </a:pPr>
                      <a:r>
                        <a:rPr kumimoji="0" lang="en-US" sz="1200" b="0" i="0" u="none" strike="noStrike" cap="none" normalizeH="0" baseline="0" smtClean="0">
                          <a:ln>
                            <a:noFill/>
                          </a:ln>
                          <a:solidFill>
                            <a:srgbClr val="000000"/>
                          </a:solidFill>
                          <a:effectLst/>
                          <a:latin typeface="Trebuchet MS" pitchFamily="34" charset="0"/>
                        </a:rPr>
                        <a:t>Average Steps per flow </a:t>
                      </a:r>
                    </a:p>
                    <a:p>
                      <a:pPr marL="0" marR="0" lvl="0" indent="0" algn="l" defTabSz="914400" rtl="0" eaLnBrk="1" fontAlgn="base" latinLnBrk="0" hangingPunct="1">
                        <a:lnSpc>
                          <a:spcPct val="100000"/>
                        </a:lnSpc>
                        <a:spcBef>
                          <a:spcPct val="0"/>
                        </a:spcBef>
                        <a:spcAft>
                          <a:spcPct val="0"/>
                        </a:spcAft>
                        <a:buClrTx/>
                        <a:buSzPct val="150000"/>
                        <a:buFontTx/>
                        <a:buChar char="•"/>
                        <a:tabLst/>
                      </a:pPr>
                      <a:r>
                        <a:rPr kumimoji="0" lang="en-US" sz="1200" b="0" i="0" u="none" strike="noStrike" cap="none" normalizeH="0" baseline="0" smtClean="0">
                          <a:ln>
                            <a:noFill/>
                          </a:ln>
                          <a:solidFill>
                            <a:srgbClr val="000000"/>
                          </a:solidFill>
                          <a:effectLst/>
                          <a:latin typeface="Trebuchet MS" pitchFamily="34" charset="0"/>
                        </a:rPr>
                        <a:t># of Alternative flows per Scenario</a:t>
                      </a:r>
                    </a:p>
                    <a:p>
                      <a:pPr marL="0" marR="0" lvl="0" indent="0" algn="l" defTabSz="914400" rtl="0" eaLnBrk="1" fontAlgn="base" latinLnBrk="0" hangingPunct="1">
                        <a:lnSpc>
                          <a:spcPct val="100000"/>
                        </a:lnSpc>
                        <a:spcBef>
                          <a:spcPct val="0"/>
                        </a:spcBef>
                        <a:spcAft>
                          <a:spcPct val="0"/>
                        </a:spcAft>
                        <a:buClrTx/>
                        <a:buSzPct val="150000"/>
                        <a:buFontTx/>
                        <a:buChar char="•"/>
                        <a:tabLst/>
                      </a:pPr>
                      <a:r>
                        <a:rPr kumimoji="0" lang="en-US" sz="1200" b="0" i="0" u="none" strike="noStrike" cap="none" normalizeH="0" baseline="0" smtClean="0">
                          <a:ln>
                            <a:noFill/>
                          </a:ln>
                          <a:solidFill>
                            <a:srgbClr val="000000"/>
                          </a:solidFill>
                          <a:effectLst/>
                          <a:latin typeface="Trebuchet MS" pitchFamily="34" charset="0"/>
                        </a:rPr>
                        <a:t># of UIs or # Screens per Scenario</a:t>
                      </a:r>
                    </a:p>
                    <a:p>
                      <a:pPr marL="0" marR="0" lvl="0" indent="0" algn="l" defTabSz="914400" rtl="0" eaLnBrk="1" fontAlgn="base" latinLnBrk="0" hangingPunct="1">
                        <a:lnSpc>
                          <a:spcPct val="100000"/>
                        </a:lnSpc>
                        <a:spcBef>
                          <a:spcPct val="0"/>
                        </a:spcBef>
                        <a:spcAft>
                          <a:spcPct val="0"/>
                        </a:spcAft>
                        <a:buClrTx/>
                        <a:buSzPct val="150000"/>
                        <a:buFontTx/>
                        <a:buChar char="•"/>
                        <a:tabLst/>
                      </a:pPr>
                      <a:r>
                        <a:rPr kumimoji="0" lang="en-US" sz="1200" b="0" i="0" u="none" strike="noStrike" cap="none" normalizeH="0" baseline="0" smtClean="0">
                          <a:ln>
                            <a:noFill/>
                          </a:ln>
                          <a:solidFill>
                            <a:srgbClr val="000000"/>
                          </a:solidFill>
                          <a:effectLst/>
                          <a:latin typeface="Trebuchet MS" pitchFamily="34" charset="0"/>
                        </a:rPr>
                        <a:t># of average flows per Scenario</a:t>
                      </a:r>
                    </a:p>
                    <a:p>
                      <a:pPr marL="0" marR="0" lvl="0" indent="0" algn="l" defTabSz="914400" rtl="0" eaLnBrk="1" fontAlgn="base" latinLnBrk="0" hangingPunct="1">
                        <a:lnSpc>
                          <a:spcPct val="100000"/>
                        </a:lnSpc>
                        <a:spcBef>
                          <a:spcPct val="0"/>
                        </a:spcBef>
                        <a:spcAft>
                          <a:spcPct val="0"/>
                        </a:spcAft>
                        <a:buClrTx/>
                        <a:buSzPct val="150000"/>
                        <a:buFontTx/>
                        <a:buChar char="•"/>
                        <a:tabLst/>
                      </a:pPr>
                      <a:r>
                        <a:rPr kumimoji="0" lang="en-US" sz="1200" b="0" i="0" u="none" strike="noStrike" cap="none" normalizeH="0" baseline="0" smtClean="0">
                          <a:ln>
                            <a:noFill/>
                          </a:ln>
                          <a:solidFill>
                            <a:srgbClr val="000000"/>
                          </a:solidFill>
                          <a:effectLst/>
                          <a:latin typeface="Trebuchet MS" pitchFamily="34" charset="0"/>
                        </a:rPr>
                        <a:t>Total # of Scenarios</a:t>
                      </a:r>
                    </a:p>
                    <a:p>
                      <a:pPr marL="0" marR="0" lvl="0" indent="0" algn="l" defTabSz="914400" rtl="0" eaLnBrk="1" fontAlgn="base" latinLnBrk="0" hangingPunct="1">
                        <a:lnSpc>
                          <a:spcPct val="100000"/>
                        </a:lnSpc>
                        <a:spcBef>
                          <a:spcPct val="0"/>
                        </a:spcBef>
                        <a:spcAft>
                          <a:spcPct val="0"/>
                        </a:spcAft>
                        <a:buClrTx/>
                        <a:buSzPct val="150000"/>
                        <a:buFontTx/>
                        <a:buChar char="•"/>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Char char="•"/>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Char char="•"/>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Char char="•"/>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Char char="•"/>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Char char="•"/>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60960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Based on Above input data the Total number of projected Test Case will be auto calculated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pic>
        <p:nvPicPr>
          <p:cNvPr id="156699" name="Picture 2"/>
          <p:cNvPicPr>
            <a:picLocks noChangeAspect="1" noChangeArrowheads="1"/>
          </p:cNvPicPr>
          <p:nvPr/>
        </p:nvPicPr>
        <p:blipFill>
          <a:blip r:embed="rId3" cstate="print"/>
          <a:srcRect/>
          <a:stretch>
            <a:fillRect/>
          </a:stretch>
        </p:blipFill>
        <p:spPr bwMode="auto">
          <a:xfrm>
            <a:off x="3986213" y="1781175"/>
            <a:ext cx="3571875" cy="476250"/>
          </a:xfrm>
          <a:prstGeom prst="rect">
            <a:avLst/>
          </a:prstGeom>
          <a:noFill/>
          <a:ln w="9525">
            <a:noFill/>
            <a:miter lim="800000"/>
            <a:headEnd/>
            <a:tailEnd/>
          </a:ln>
        </p:spPr>
      </p:pic>
      <p:pic>
        <p:nvPicPr>
          <p:cNvPr id="156700" name="Picture 3"/>
          <p:cNvPicPr>
            <a:picLocks noChangeAspect="1" noChangeArrowheads="1"/>
          </p:cNvPicPr>
          <p:nvPr/>
        </p:nvPicPr>
        <p:blipFill>
          <a:blip r:embed="rId4" cstate="print"/>
          <a:srcRect/>
          <a:stretch>
            <a:fillRect/>
          </a:stretch>
        </p:blipFill>
        <p:spPr bwMode="auto">
          <a:xfrm>
            <a:off x="3943350" y="2409825"/>
            <a:ext cx="4905375" cy="514350"/>
          </a:xfrm>
          <a:prstGeom prst="rect">
            <a:avLst/>
          </a:prstGeom>
          <a:noFill/>
          <a:ln w="9525">
            <a:noFill/>
            <a:miter lim="800000"/>
            <a:headEnd/>
            <a:tailEnd/>
          </a:ln>
        </p:spPr>
      </p:pic>
      <p:pic>
        <p:nvPicPr>
          <p:cNvPr id="156701" name="Picture 4"/>
          <p:cNvPicPr>
            <a:picLocks noChangeAspect="1" noChangeArrowheads="1"/>
          </p:cNvPicPr>
          <p:nvPr/>
        </p:nvPicPr>
        <p:blipFill>
          <a:blip r:embed="rId5" cstate="print"/>
          <a:srcRect/>
          <a:stretch>
            <a:fillRect/>
          </a:stretch>
        </p:blipFill>
        <p:spPr bwMode="auto">
          <a:xfrm>
            <a:off x="3859213" y="3048000"/>
            <a:ext cx="3571875" cy="854075"/>
          </a:xfrm>
          <a:prstGeom prst="rect">
            <a:avLst/>
          </a:prstGeom>
          <a:noFill/>
          <a:ln w="9525">
            <a:noFill/>
            <a:miter lim="800000"/>
            <a:headEnd/>
            <a:tailEnd/>
          </a:ln>
        </p:spPr>
      </p:pic>
      <p:pic>
        <p:nvPicPr>
          <p:cNvPr id="156702" name="Picture 5"/>
          <p:cNvPicPr>
            <a:picLocks noChangeAspect="1" noChangeArrowheads="1"/>
          </p:cNvPicPr>
          <p:nvPr/>
        </p:nvPicPr>
        <p:blipFill>
          <a:blip r:embed="rId6" cstate="print"/>
          <a:srcRect/>
          <a:stretch>
            <a:fillRect/>
          </a:stretch>
        </p:blipFill>
        <p:spPr bwMode="auto">
          <a:xfrm>
            <a:off x="3871913" y="3975100"/>
            <a:ext cx="3571875" cy="733425"/>
          </a:xfrm>
          <a:prstGeom prst="rect">
            <a:avLst/>
          </a:prstGeom>
          <a:noFill/>
          <a:ln w="9525">
            <a:noFill/>
            <a:miter lim="800000"/>
            <a:headEnd/>
            <a:tailEnd/>
          </a:ln>
        </p:spPr>
      </p:pic>
      <p:pic>
        <p:nvPicPr>
          <p:cNvPr id="156703" name="Picture 6"/>
          <p:cNvPicPr>
            <a:picLocks noChangeAspect="1" noChangeArrowheads="1"/>
          </p:cNvPicPr>
          <p:nvPr/>
        </p:nvPicPr>
        <p:blipFill>
          <a:blip r:embed="rId7" cstate="print"/>
          <a:srcRect/>
          <a:stretch>
            <a:fillRect/>
          </a:stretch>
        </p:blipFill>
        <p:spPr bwMode="auto">
          <a:xfrm>
            <a:off x="3859213" y="4800600"/>
            <a:ext cx="3552825" cy="511175"/>
          </a:xfrm>
          <a:prstGeom prst="rect">
            <a:avLst/>
          </a:prstGeom>
          <a:noFill/>
          <a:ln w="9525">
            <a:noFill/>
            <a:miter lim="800000"/>
            <a:headEnd/>
            <a:tailEnd/>
          </a:ln>
        </p:spPr>
      </p:pic>
      <p:pic>
        <p:nvPicPr>
          <p:cNvPr id="156704" name="Picture 7"/>
          <p:cNvPicPr>
            <a:picLocks noChangeAspect="1" noChangeArrowheads="1"/>
          </p:cNvPicPr>
          <p:nvPr/>
        </p:nvPicPr>
        <p:blipFill>
          <a:blip r:embed="rId8" cstate="print"/>
          <a:srcRect/>
          <a:stretch>
            <a:fillRect/>
          </a:stretch>
        </p:blipFill>
        <p:spPr bwMode="auto">
          <a:xfrm>
            <a:off x="3797300" y="5346700"/>
            <a:ext cx="3619500" cy="466725"/>
          </a:xfrm>
          <a:prstGeom prst="rect">
            <a:avLst/>
          </a:prstGeom>
          <a:noFill/>
          <a:ln w="9525">
            <a:noFill/>
            <a:miter lim="800000"/>
            <a:headEnd/>
            <a:tailEnd/>
          </a:ln>
        </p:spPr>
      </p:pic>
      <p:pic>
        <p:nvPicPr>
          <p:cNvPr id="156705" name="Picture 10"/>
          <p:cNvPicPr>
            <a:picLocks noChangeAspect="1" noChangeArrowheads="1"/>
          </p:cNvPicPr>
          <p:nvPr/>
        </p:nvPicPr>
        <p:blipFill>
          <a:blip r:embed="rId9" cstate="print"/>
          <a:srcRect/>
          <a:stretch>
            <a:fillRect/>
          </a:stretch>
        </p:blipFill>
        <p:spPr bwMode="auto">
          <a:xfrm>
            <a:off x="3787775" y="5967413"/>
            <a:ext cx="3676650" cy="333375"/>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57200" y="152400"/>
            <a:ext cx="7885113" cy="533400"/>
          </a:xfrm>
        </p:spPr>
        <p:txBody>
          <a:bodyPr lIns="98261" tIns="49131" rIns="98261" bIns="49131"/>
          <a:lstStyle/>
          <a:p>
            <a:r>
              <a:rPr lang="en-US" sz="2800" smtClean="0"/>
              <a:t>Objectives</a:t>
            </a:r>
          </a:p>
        </p:txBody>
      </p:sp>
      <p:sp>
        <p:nvSpPr>
          <p:cNvPr id="98307" name="Rectangle 4"/>
          <p:cNvSpPr>
            <a:spLocks noChangeArrowheads="1"/>
          </p:cNvSpPr>
          <p:nvPr/>
        </p:nvSpPr>
        <p:spPr bwMode="auto">
          <a:xfrm>
            <a:off x="381000" y="914400"/>
            <a:ext cx="8534400" cy="5105400"/>
          </a:xfrm>
          <a:prstGeom prst="rect">
            <a:avLst/>
          </a:prstGeom>
          <a:noFill/>
          <a:ln w="9525">
            <a:noFill/>
            <a:miter lim="800000"/>
            <a:headEnd/>
            <a:tailEnd/>
          </a:ln>
        </p:spPr>
        <p:txBody>
          <a:bodyPr lIns="98261" tIns="49131" rIns="98261" bIns="49131"/>
          <a:lstStyle/>
          <a:p>
            <a:pPr marL="368300" indent="-368300" algn="l" defTabSz="982663">
              <a:buFontTx/>
              <a:buChar char="•"/>
            </a:pPr>
            <a:endParaRPr lang="en-US" sz="1800" b="0">
              <a:solidFill>
                <a:srgbClr val="01406B"/>
              </a:solidFill>
            </a:endParaRPr>
          </a:p>
          <a:p>
            <a:pPr marL="368300" indent="-368300" algn="l" defTabSz="982663">
              <a:buFontTx/>
              <a:buChar char="•"/>
            </a:pPr>
            <a:r>
              <a:rPr lang="en-US" sz="1800" b="0">
                <a:solidFill>
                  <a:schemeClr val="tx1"/>
                </a:solidFill>
              </a:rPr>
              <a:t>  Estimating Concepts and Principles</a:t>
            </a:r>
          </a:p>
          <a:p>
            <a:pPr marL="368300" indent="-368300" algn="l" defTabSz="982663">
              <a:buFontTx/>
              <a:buChar char="•"/>
            </a:pPr>
            <a:endParaRPr lang="en-US" sz="1800" b="0">
              <a:solidFill>
                <a:schemeClr val="tx1"/>
              </a:solidFill>
            </a:endParaRPr>
          </a:p>
          <a:p>
            <a:pPr marL="368300" indent="-368300" algn="l" defTabSz="982663">
              <a:buFontTx/>
              <a:buChar char="•"/>
            </a:pPr>
            <a:r>
              <a:rPr lang="en-US" sz="1800" b="0">
                <a:solidFill>
                  <a:schemeClr val="tx1"/>
                </a:solidFill>
              </a:rPr>
              <a:t>  Virtusa  3 Level Estimation Workflow</a:t>
            </a:r>
          </a:p>
          <a:p>
            <a:pPr marL="368300" indent="-368300" algn="l" defTabSz="982663"/>
            <a:endParaRPr lang="en-US" sz="1800" b="0">
              <a:solidFill>
                <a:schemeClr val="tx1"/>
              </a:solidFill>
            </a:endParaRPr>
          </a:p>
          <a:p>
            <a:pPr marL="368300" indent="-368300" algn="l" defTabSz="982663">
              <a:buFontTx/>
              <a:buChar char="•"/>
            </a:pPr>
            <a:r>
              <a:rPr lang="en-US" sz="1800" b="0">
                <a:solidFill>
                  <a:schemeClr val="tx1"/>
                </a:solidFill>
              </a:rPr>
              <a:t>  Estimate using Virtusa Level 1 Estimation Template</a:t>
            </a:r>
          </a:p>
          <a:p>
            <a:pPr marL="368300" indent="-368300" algn="l" defTabSz="982663"/>
            <a:endParaRPr lang="en-US" sz="1800" b="0">
              <a:solidFill>
                <a:schemeClr val="tx1"/>
              </a:solidFill>
            </a:endParaRPr>
          </a:p>
          <a:p>
            <a:pPr marL="368300" indent="-368300" algn="l" defTabSz="982663">
              <a:buFontTx/>
              <a:buChar char="•"/>
            </a:pPr>
            <a:r>
              <a:rPr lang="en-US" sz="1800" b="0">
                <a:solidFill>
                  <a:schemeClr val="tx1"/>
                </a:solidFill>
              </a:rPr>
              <a:t>  Outputs of Estimation Process</a:t>
            </a:r>
          </a:p>
          <a:p>
            <a:pPr marL="368300" indent="-368300" algn="l" defTabSz="982663">
              <a:buFontTx/>
              <a:buChar char="•"/>
            </a:pPr>
            <a:endParaRPr lang="en-US" sz="1800" b="0">
              <a:solidFill>
                <a:schemeClr val="tx1"/>
              </a:solidFill>
            </a:endParaRPr>
          </a:p>
          <a:p>
            <a:pPr marL="368300" indent="-368300" algn="l" defTabSz="982663">
              <a:buFontTx/>
              <a:buChar char="•"/>
            </a:pPr>
            <a:r>
              <a:rPr lang="en-US" sz="1800" b="0">
                <a:solidFill>
                  <a:schemeClr val="tx1"/>
                </a:solidFill>
              </a:rPr>
              <a:t>  Identify and Quantify Risks</a:t>
            </a:r>
          </a:p>
          <a:p>
            <a:pPr marL="368300" indent="-368300" algn="l" defTabSz="982663">
              <a:buFontTx/>
              <a:buChar char="•"/>
            </a:pPr>
            <a:endParaRPr lang="en-US" sz="1800" b="0">
              <a:solidFill>
                <a:schemeClr val="tx1"/>
              </a:solidFill>
            </a:endParaRPr>
          </a:p>
          <a:p>
            <a:pPr marL="368300" indent="-368300" algn="l" defTabSz="982663">
              <a:buFontTx/>
              <a:buChar char="•"/>
            </a:pPr>
            <a:r>
              <a:rPr lang="en-US" sz="1800" b="0">
                <a:solidFill>
                  <a:schemeClr val="tx1"/>
                </a:solidFill>
              </a:rPr>
              <a:t>  Estimation Tips – General</a:t>
            </a:r>
          </a:p>
          <a:p>
            <a:pPr marL="368300" indent="-368300" algn="l" defTabSz="982663">
              <a:buFontTx/>
              <a:buChar char="•"/>
            </a:pPr>
            <a:endParaRPr lang="en-US" sz="1800" b="0">
              <a:solidFill>
                <a:schemeClr val="tx1"/>
              </a:solidFill>
            </a:endParaRPr>
          </a:p>
          <a:p>
            <a:pPr marL="368300" indent="-368300" algn="l" defTabSz="982663">
              <a:buFontTx/>
              <a:buChar char="•"/>
            </a:pPr>
            <a:r>
              <a:rPr lang="en-US" sz="1800" b="0">
                <a:solidFill>
                  <a:schemeClr val="tx1"/>
                </a:solidFill>
              </a:rPr>
              <a:t>  Sample Level 1 Estimation Template</a:t>
            </a:r>
          </a:p>
          <a:p>
            <a:pPr marL="368300" indent="-368300" defTabSz="982663">
              <a:buFontTx/>
              <a:buChar char="•"/>
            </a:pPr>
            <a:endParaRPr lang="en-US" sz="1800" b="0">
              <a:solidFill>
                <a:schemeClr val="tx1"/>
              </a:solidFill>
            </a:endParaRPr>
          </a:p>
          <a:p>
            <a:pPr marL="368300" indent="-368300" algn="l" defTabSz="982663" eaLnBrk="1" hangingPunct="1"/>
            <a:endParaRPr lang="en-US" sz="2000" b="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ppt_w</p:attrName>
                                        </p:attrNameLst>
                                      </p:cBhvr>
                                      <p:tavLst>
                                        <p:tav tm="0" fmla="#ppt_w*sin(2.5*pi*$)">
                                          <p:val>
                                            <p:fltVal val="0"/>
                                          </p:val>
                                        </p:tav>
                                        <p:tav tm="100000">
                                          <p:val>
                                            <p:fltVal val="1"/>
                                          </p:val>
                                        </p:tav>
                                      </p:tavLst>
                                    </p:anim>
                                    <p:anim calcmode="lin" valueType="num">
                                      <p:cBhvr>
                                        <p:cTn id="9" dur="1000" fill="hold"/>
                                        <p:tgtEl>
                                          <p:spTgt spid="9218"/>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10" presetClass="entr" presetSubtype="0" fill="hold" nodeType="after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Effect transition="in" filter="fade">
                                      <p:cBhvr>
                                        <p:cTn id="13" dur="1000"/>
                                        <p:tgtEl>
                                          <p:spTgt spid="98307">
                                            <p:txEl>
                                              <p:pRg st="1" end="1"/>
                                            </p:txEl>
                                          </p:spTgt>
                                        </p:tgtEl>
                                      </p:cBhvr>
                                    </p:animEffect>
                                  </p:childTnLst>
                                </p:cTn>
                              </p:par>
                            </p:childTnLst>
                          </p:cTn>
                        </p:par>
                        <p:par>
                          <p:cTn id="14" fill="hold">
                            <p:stCondLst>
                              <p:cond delay="2900"/>
                            </p:stCondLst>
                            <p:childTnLst>
                              <p:par>
                                <p:cTn id="15" presetID="10" presetClass="entr" presetSubtype="0" fill="hold" nodeType="afterEffect">
                                  <p:stCondLst>
                                    <p:cond delay="0"/>
                                  </p:stCondLst>
                                  <p:childTnLst>
                                    <p:set>
                                      <p:cBhvr>
                                        <p:cTn id="16" dur="1" fill="hold">
                                          <p:stCondLst>
                                            <p:cond delay="0"/>
                                          </p:stCondLst>
                                        </p:cTn>
                                        <p:tgtEl>
                                          <p:spTgt spid="98307">
                                            <p:txEl>
                                              <p:pRg st="3" end="3"/>
                                            </p:txEl>
                                          </p:spTgt>
                                        </p:tgtEl>
                                        <p:attrNameLst>
                                          <p:attrName>style.visibility</p:attrName>
                                        </p:attrNameLst>
                                      </p:cBhvr>
                                      <p:to>
                                        <p:strVal val="visible"/>
                                      </p:to>
                                    </p:set>
                                    <p:animEffect transition="in" filter="fade">
                                      <p:cBhvr>
                                        <p:cTn id="17" dur="1000"/>
                                        <p:tgtEl>
                                          <p:spTgt spid="98307">
                                            <p:txEl>
                                              <p:pRg st="3" end="3"/>
                                            </p:txEl>
                                          </p:spTgt>
                                        </p:tgtEl>
                                      </p:cBhvr>
                                    </p:animEffect>
                                  </p:childTnLst>
                                </p:cTn>
                              </p:par>
                            </p:childTnLst>
                          </p:cTn>
                        </p:par>
                        <p:par>
                          <p:cTn id="18" fill="hold">
                            <p:stCondLst>
                              <p:cond delay="3900"/>
                            </p:stCondLst>
                            <p:childTnLst>
                              <p:par>
                                <p:cTn id="19" presetID="10" presetClass="entr" presetSubtype="0" fill="hold" nodeType="afterEffect">
                                  <p:stCondLst>
                                    <p:cond delay="0"/>
                                  </p:stCondLst>
                                  <p:childTnLst>
                                    <p:set>
                                      <p:cBhvr>
                                        <p:cTn id="20" dur="1" fill="hold">
                                          <p:stCondLst>
                                            <p:cond delay="0"/>
                                          </p:stCondLst>
                                        </p:cTn>
                                        <p:tgtEl>
                                          <p:spTgt spid="98307">
                                            <p:txEl>
                                              <p:pRg st="5" end="5"/>
                                            </p:txEl>
                                          </p:spTgt>
                                        </p:tgtEl>
                                        <p:attrNameLst>
                                          <p:attrName>style.visibility</p:attrName>
                                        </p:attrNameLst>
                                      </p:cBhvr>
                                      <p:to>
                                        <p:strVal val="visible"/>
                                      </p:to>
                                    </p:set>
                                    <p:animEffect transition="in" filter="fade">
                                      <p:cBhvr>
                                        <p:cTn id="21" dur="1000"/>
                                        <p:tgtEl>
                                          <p:spTgt spid="98307">
                                            <p:txEl>
                                              <p:pRg st="5" end="5"/>
                                            </p:txEl>
                                          </p:spTgt>
                                        </p:tgtEl>
                                      </p:cBhvr>
                                    </p:animEffect>
                                  </p:childTnLst>
                                </p:cTn>
                              </p:par>
                            </p:childTnLst>
                          </p:cTn>
                        </p:par>
                        <p:par>
                          <p:cTn id="22" fill="hold">
                            <p:stCondLst>
                              <p:cond delay="4900"/>
                            </p:stCondLst>
                            <p:childTnLst>
                              <p:par>
                                <p:cTn id="23" presetID="10" presetClass="entr" presetSubtype="0" fill="hold" nodeType="afterEffect">
                                  <p:stCondLst>
                                    <p:cond delay="0"/>
                                  </p:stCondLst>
                                  <p:childTnLst>
                                    <p:set>
                                      <p:cBhvr>
                                        <p:cTn id="24" dur="1" fill="hold">
                                          <p:stCondLst>
                                            <p:cond delay="0"/>
                                          </p:stCondLst>
                                        </p:cTn>
                                        <p:tgtEl>
                                          <p:spTgt spid="98307">
                                            <p:txEl>
                                              <p:pRg st="7" end="7"/>
                                            </p:txEl>
                                          </p:spTgt>
                                        </p:tgtEl>
                                        <p:attrNameLst>
                                          <p:attrName>style.visibility</p:attrName>
                                        </p:attrNameLst>
                                      </p:cBhvr>
                                      <p:to>
                                        <p:strVal val="visible"/>
                                      </p:to>
                                    </p:set>
                                    <p:animEffect transition="in" filter="fade">
                                      <p:cBhvr>
                                        <p:cTn id="25" dur="1000"/>
                                        <p:tgtEl>
                                          <p:spTgt spid="98307">
                                            <p:txEl>
                                              <p:pRg st="7" end="7"/>
                                            </p:txEl>
                                          </p:spTgt>
                                        </p:tgtEl>
                                      </p:cBhvr>
                                    </p:animEffect>
                                  </p:childTnLst>
                                </p:cTn>
                              </p:par>
                            </p:childTnLst>
                          </p:cTn>
                        </p:par>
                        <p:par>
                          <p:cTn id="26" fill="hold">
                            <p:stCondLst>
                              <p:cond delay="5900"/>
                            </p:stCondLst>
                            <p:childTnLst>
                              <p:par>
                                <p:cTn id="27" presetID="10" presetClass="entr" presetSubtype="0" fill="hold" nodeType="afterEffect">
                                  <p:stCondLst>
                                    <p:cond delay="0"/>
                                  </p:stCondLst>
                                  <p:childTnLst>
                                    <p:set>
                                      <p:cBhvr>
                                        <p:cTn id="28" dur="1" fill="hold">
                                          <p:stCondLst>
                                            <p:cond delay="0"/>
                                          </p:stCondLst>
                                        </p:cTn>
                                        <p:tgtEl>
                                          <p:spTgt spid="98307">
                                            <p:txEl>
                                              <p:pRg st="9" end="9"/>
                                            </p:txEl>
                                          </p:spTgt>
                                        </p:tgtEl>
                                        <p:attrNameLst>
                                          <p:attrName>style.visibility</p:attrName>
                                        </p:attrNameLst>
                                      </p:cBhvr>
                                      <p:to>
                                        <p:strVal val="visible"/>
                                      </p:to>
                                    </p:set>
                                    <p:animEffect transition="in" filter="fade">
                                      <p:cBhvr>
                                        <p:cTn id="29" dur="1000"/>
                                        <p:tgtEl>
                                          <p:spTgt spid="98307">
                                            <p:txEl>
                                              <p:pRg st="9" end="9"/>
                                            </p:txEl>
                                          </p:spTgt>
                                        </p:tgtEl>
                                      </p:cBhvr>
                                    </p:animEffect>
                                  </p:childTnLst>
                                </p:cTn>
                              </p:par>
                            </p:childTnLst>
                          </p:cTn>
                        </p:par>
                        <p:par>
                          <p:cTn id="30" fill="hold">
                            <p:stCondLst>
                              <p:cond delay="6900"/>
                            </p:stCondLst>
                            <p:childTnLst>
                              <p:par>
                                <p:cTn id="31" presetID="10" presetClass="entr" presetSubtype="0" fill="hold" nodeType="afterEffect">
                                  <p:stCondLst>
                                    <p:cond delay="0"/>
                                  </p:stCondLst>
                                  <p:childTnLst>
                                    <p:set>
                                      <p:cBhvr>
                                        <p:cTn id="32" dur="1" fill="hold">
                                          <p:stCondLst>
                                            <p:cond delay="0"/>
                                          </p:stCondLst>
                                        </p:cTn>
                                        <p:tgtEl>
                                          <p:spTgt spid="98307">
                                            <p:txEl>
                                              <p:pRg st="11" end="11"/>
                                            </p:txEl>
                                          </p:spTgt>
                                        </p:tgtEl>
                                        <p:attrNameLst>
                                          <p:attrName>style.visibility</p:attrName>
                                        </p:attrNameLst>
                                      </p:cBhvr>
                                      <p:to>
                                        <p:strVal val="visible"/>
                                      </p:to>
                                    </p:set>
                                    <p:animEffect transition="in" filter="fade">
                                      <p:cBhvr>
                                        <p:cTn id="33" dur="1000"/>
                                        <p:tgtEl>
                                          <p:spTgt spid="98307">
                                            <p:txEl>
                                              <p:pRg st="11" end="11"/>
                                            </p:txEl>
                                          </p:spTgt>
                                        </p:tgtEl>
                                      </p:cBhvr>
                                    </p:animEffect>
                                  </p:childTnLst>
                                </p:cTn>
                              </p:par>
                            </p:childTnLst>
                          </p:cTn>
                        </p:par>
                        <p:par>
                          <p:cTn id="34" fill="hold">
                            <p:stCondLst>
                              <p:cond delay="7900"/>
                            </p:stCondLst>
                            <p:childTnLst>
                              <p:par>
                                <p:cTn id="35" presetID="10" presetClass="entr" presetSubtype="0" fill="hold" nodeType="afterEffect">
                                  <p:stCondLst>
                                    <p:cond delay="0"/>
                                  </p:stCondLst>
                                  <p:childTnLst>
                                    <p:set>
                                      <p:cBhvr>
                                        <p:cTn id="36" dur="1" fill="hold">
                                          <p:stCondLst>
                                            <p:cond delay="0"/>
                                          </p:stCondLst>
                                        </p:cTn>
                                        <p:tgtEl>
                                          <p:spTgt spid="98307">
                                            <p:txEl>
                                              <p:pRg st="13" end="13"/>
                                            </p:txEl>
                                          </p:spTgt>
                                        </p:tgtEl>
                                        <p:attrNameLst>
                                          <p:attrName>style.visibility</p:attrName>
                                        </p:attrNameLst>
                                      </p:cBhvr>
                                      <p:to>
                                        <p:strVal val="visible"/>
                                      </p:to>
                                    </p:set>
                                    <p:animEffect transition="in" filter="fade">
                                      <p:cBhvr>
                                        <p:cTn id="37" dur="1000"/>
                                        <p:tgtEl>
                                          <p:spTgt spid="9830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3"/>
          <p:cNvPicPr>
            <a:picLocks noChangeAspect="1" noChangeArrowheads="1"/>
          </p:cNvPicPr>
          <p:nvPr/>
        </p:nvPicPr>
        <p:blipFill>
          <a:blip r:embed="rId2" cstate="print"/>
          <a:srcRect/>
          <a:stretch>
            <a:fillRect/>
          </a:stretch>
        </p:blipFill>
        <p:spPr bwMode="auto">
          <a:xfrm>
            <a:off x="200025" y="4665663"/>
            <a:ext cx="8943975" cy="1133475"/>
          </a:xfrm>
          <a:prstGeom prst="rect">
            <a:avLst/>
          </a:prstGeom>
          <a:noFill/>
          <a:ln w="9525">
            <a:noFill/>
            <a:miter lim="800000"/>
            <a:headEnd/>
            <a:tailEnd/>
          </a:ln>
        </p:spPr>
      </p:pic>
      <p:sp>
        <p:nvSpPr>
          <p:cNvPr id="157699" name="Title 1"/>
          <p:cNvSpPr>
            <a:spLocks noGrp="1"/>
          </p:cNvSpPr>
          <p:nvPr>
            <p:ph type="title" idx="4294967295"/>
          </p:nvPr>
        </p:nvSpPr>
        <p:spPr/>
        <p:txBody>
          <a:bodyPr lIns="0" tIns="0" rIns="0" bIns="0" anchor="b"/>
          <a:lstStyle/>
          <a:p>
            <a:r>
              <a:rPr lang="en-US" sz="2800" smtClean="0"/>
              <a:t>Estimating Manual Cycles</a:t>
            </a:r>
          </a:p>
        </p:txBody>
      </p:sp>
      <p:pic>
        <p:nvPicPr>
          <p:cNvPr id="157700" name="Picture 3"/>
          <p:cNvPicPr>
            <a:picLocks noChangeAspect="1" noChangeArrowheads="1"/>
          </p:cNvPicPr>
          <p:nvPr/>
        </p:nvPicPr>
        <p:blipFill>
          <a:blip r:embed="rId3" cstate="print"/>
          <a:srcRect/>
          <a:stretch>
            <a:fillRect/>
          </a:stretch>
        </p:blipFill>
        <p:spPr bwMode="auto">
          <a:xfrm>
            <a:off x="5486400" y="1295400"/>
            <a:ext cx="3390900" cy="647700"/>
          </a:xfrm>
          <a:prstGeom prst="rect">
            <a:avLst/>
          </a:prstGeom>
          <a:noFill/>
          <a:ln w="9525">
            <a:noFill/>
            <a:miter lim="800000"/>
            <a:headEnd/>
            <a:tailEnd/>
          </a:ln>
        </p:spPr>
      </p:pic>
      <p:graphicFrame>
        <p:nvGraphicFramePr>
          <p:cNvPr id="7" name="Table 6"/>
          <p:cNvGraphicFramePr>
            <a:graphicFrameLocks noGrp="1"/>
          </p:cNvGraphicFramePr>
          <p:nvPr/>
        </p:nvGraphicFramePr>
        <p:xfrm>
          <a:off x="96838" y="1004888"/>
          <a:ext cx="8839200" cy="3416301"/>
        </p:xfrm>
        <a:graphic>
          <a:graphicData uri="http://schemas.openxmlformats.org/drawingml/2006/table">
            <a:tbl>
              <a:tblPr/>
              <a:tblGrid>
                <a:gridCol w="3713162"/>
                <a:gridCol w="5126038"/>
              </a:tblGrid>
              <a:tr h="371475">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Step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Screen Navigation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2395538">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Specify Test Case Complexity %, Time Average time to write and execute a test case</a:t>
                      </a: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Based on the inputs , following will be auto calculated</a:t>
                      </a: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Char char="•"/>
                        <a:tabLst/>
                      </a:pPr>
                      <a:r>
                        <a:rPr kumimoji="0" lang="en-US" sz="1200" b="0" i="0" u="none" strike="noStrike" cap="none" normalizeH="0" baseline="0" smtClean="0">
                          <a:ln>
                            <a:noFill/>
                          </a:ln>
                          <a:solidFill>
                            <a:srgbClr val="000000"/>
                          </a:solidFill>
                          <a:effectLst/>
                          <a:latin typeface="Trebuchet MS" pitchFamily="34" charset="0"/>
                        </a:rPr>
                        <a:t>Total Effort to write test cases (Person Days)</a:t>
                      </a:r>
                    </a:p>
                    <a:p>
                      <a:pPr marL="0" marR="0" lvl="0" indent="0" algn="l" defTabSz="914400" rtl="0" eaLnBrk="1" fontAlgn="base" latinLnBrk="0" hangingPunct="1">
                        <a:lnSpc>
                          <a:spcPct val="100000"/>
                        </a:lnSpc>
                        <a:spcBef>
                          <a:spcPct val="0"/>
                        </a:spcBef>
                        <a:spcAft>
                          <a:spcPct val="0"/>
                        </a:spcAft>
                        <a:buClrTx/>
                        <a:buSzPct val="150000"/>
                        <a:buFontTx/>
                        <a:buChar char="•"/>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Char char="•"/>
                        <a:tabLst/>
                      </a:pPr>
                      <a:r>
                        <a:rPr kumimoji="0" lang="en-US" sz="1200" b="0" i="0" u="none" strike="noStrike" cap="none" normalizeH="0" baseline="0" smtClean="0">
                          <a:ln>
                            <a:noFill/>
                          </a:ln>
                          <a:solidFill>
                            <a:srgbClr val="000000"/>
                          </a:solidFill>
                          <a:effectLst/>
                          <a:latin typeface="Trebuchet MS" pitchFamily="34" charset="0"/>
                        </a:rPr>
                        <a:t>Total effort to Execute test cases (Person Days) for an individual Cycle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649288">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Define the following test execution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 of Execution Cycles</a:t>
                      </a:r>
                    </a:p>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 of OS to be Testing &amp; Percentage</a:t>
                      </a:r>
                    </a:p>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 of Browsers To Be Tested and Percentage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bl>
          </a:graphicData>
        </a:graphic>
      </p:graphicFrame>
      <p:cxnSp>
        <p:nvCxnSpPr>
          <p:cNvPr id="22" name="Straight Arrow Connector 21"/>
          <p:cNvCxnSpPr/>
          <p:nvPr/>
        </p:nvCxnSpPr>
        <p:spPr>
          <a:xfrm rot="16200000" flipV="1">
            <a:off x="762000" y="5943600"/>
            <a:ext cx="1066800" cy="457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p:nvPr/>
        </p:nvCxnSpPr>
        <p:spPr>
          <a:xfrm rot="16200000" flipV="1">
            <a:off x="2324100" y="5372100"/>
            <a:ext cx="1295400" cy="7620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7" name="Straight Arrow Connector 26"/>
          <p:cNvCxnSpPr/>
          <p:nvPr/>
        </p:nvCxnSpPr>
        <p:spPr>
          <a:xfrm rot="5400000" flipH="1" flipV="1">
            <a:off x="5067300" y="5448300"/>
            <a:ext cx="1371600" cy="838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p:nvPr/>
        </p:nvCxnSpPr>
        <p:spPr>
          <a:xfrm rot="5400000" flipH="1" flipV="1">
            <a:off x="6667500" y="5372100"/>
            <a:ext cx="1447800" cy="914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0" name="Straight Arrow Connector 29"/>
          <p:cNvCxnSpPr/>
          <p:nvPr/>
        </p:nvCxnSpPr>
        <p:spPr>
          <a:xfrm flipV="1">
            <a:off x="6934200" y="5181600"/>
            <a:ext cx="1676400" cy="1371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3" name="TextBox 32"/>
          <p:cNvSpPr txBox="1"/>
          <p:nvPr/>
        </p:nvSpPr>
        <p:spPr>
          <a:xfrm>
            <a:off x="666750" y="6362700"/>
            <a:ext cx="1212850" cy="215900"/>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l" eaLnBrk="1" hangingPunct="1">
              <a:spcBef>
                <a:spcPct val="0"/>
              </a:spcBef>
              <a:buClrTx/>
              <a:buSzTx/>
              <a:defRPr/>
            </a:pPr>
            <a:r>
              <a:rPr lang="en-US" sz="800" i="1" dirty="0">
                <a:solidFill>
                  <a:schemeClr val="bg1"/>
                </a:solidFill>
              </a:rPr>
              <a:t># of Execution Cycles</a:t>
            </a:r>
            <a:endParaRPr lang="en-US" sz="800" i="1" dirty="0">
              <a:solidFill>
                <a:schemeClr val="bg1"/>
              </a:solidFill>
            </a:endParaRPr>
          </a:p>
        </p:txBody>
      </p:sp>
      <p:sp>
        <p:nvSpPr>
          <p:cNvPr id="34" name="TextBox 33"/>
          <p:cNvSpPr txBox="1"/>
          <p:nvPr/>
        </p:nvSpPr>
        <p:spPr>
          <a:xfrm>
            <a:off x="2549525" y="6199188"/>
            <a:ext cx="1558925" cy="33813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l" eaLnBrk="1" hangingPunct="1">
              <a:spcBef>
                <a:spcPct val="0"/>
              </a:spcBef>
              <a:buClrTx/>
              <a:buSzTx/>
              <a:defRPr/>
            </a:pPr>
            <a:r>
              <a:rPr lang="en-US" sz="800" i="1" dirty="0">
                <a:solidFill>
                  <a:schemeClr val="bg1"/>
                </a:solidFill>
              </a:rPr>
              <a:t>Test Execution percentage on an OS</a:t>
            </a:r>
            <a:endParaRPr lang="en-US" sz="800" i="1" dirty="0">
              <a:solidFill>
                <a:schemeClr val="bg1"/>
              </a:solidFill>
            </a:endParaRPr>
          </a:p>
        </p:txBody>
      </p:sp>
      <p:sp>
        <p:nvSpPr>
          <p:cNvPr id="37" name="TextBox 36"/>
          <p:cNvSpPr txBox="1"/>
          <p:nvPr/>
        </p:nvSpPr>
        <p:spPr>
          <a:xfrm>
            <a:off x="4279900" y="6351588"/>
            <a:ext cx="1866900" cy="215900"/>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pPr algn="l" eaLnBrk="1" hangingPunct="1">
              <a:spcBef>
                <a:spcPct val="0"/>
              </a:spcBef>
              <a:buClrTx/>
              <a:buSzTx/>
              <a:defRPr/>
            </a:pPr>
            <a:r>
              <a:rPr lang="en-US" sz="800" i="1" dirty="0">
                <a:solidFill>
                  <a:schemeClr val="bg1"/>
                </a:solidFill>
              </a:rPr>
              <a:t>Test Execution percentage on browser</a:t>
            </a:r>
            <a:endParaRPr lang="en-US" sz="800" i="1" dirty="0">
              <a:solidFill>
                <a:schemeClr val="bg1"/>
              </a:solidFill>
            </a:endParaRPr>
          </a:p>
        </p:txBody>
      </p:sp>
      <p:sp>
        <p:nvSpPr>
          <p:cNvPr id="38" name="TextBox 37"/>
          <p:cNvSpPr txBox="1"/>
          <p:nvPr/>
        </p:nvSpPr>
        <p:spPr>
          <a:xfrm>
            <a:off x="6408738" y="6235700"/>
            <a:ext cx="1385887" cy="338138"/>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lgn="l" eaLnBrk="1" hangingPunct="1">
              <a:spcBef>
                <a:spcPct val="0"/>
              </a:spcBef>
              <a:buClrTx/>
              <a:buSzTx/>
              <a:defRPr/>
            </a:pPr>
            <a:r>
              <a:rPr lang="en-US" sz="800" i="1" dirty="0">
                <a:solidFill>
                  <a:schemeClr val="bg1"/>
                </a:solidFill>
              </a:rPr>
              <a:t>Execution Effort Auto Calculated</a:t>
            </a:r>
            <a:endParaRPr lang="en-US" sz="800" i="1" dirty="0">
              <a:solidFill>
                <a:schemeClr val="bg1"/>
              </a:solidFill>
            </a:endParaRPr>
          </a:p>
        </p:txBody>
      </p:sp>
      <p:pic>
        <p:nvPicPr>
          <p:cNvPr id="157724" name="Picture 9"/>
          <p:cNvPicPr>
            <a:picLocks noChangeAspect="1" noChangeArrowheads="1"/>
          </p:cNvPicPr>
          <p:nvPr/>
        </p:nvPicPr>
        <p:blipFill>
          <a:blip r:embed="rId4" cstate="print"/>
          <a:srcRect/>
          <a:stretch>
            <a:fillRect/>
          </a:stretch>
        </p:blipFill>
        <p:spPr bwMode="auto">
          <a:xfrm>
            <a:off x="3908425" y="1384300"/>
            <a:ext cx="3635375" cy="1663700"/>
          </a:xfrm>
          <a:prstGeom prst="rect">
            <a:avLst/>
          </a:prstGeom>
          <a:noFill/>
          <a:ln w="9525">
            <a:noFill/>
            <a:miter lim="800000"/>
            <a:headEnd/>
            <a:tailEnd/>
          </a:ln>
        </p:spPr>
      </p:pic>
      <p:pic>
        <p:nvPicPr>
          <p:cNvPr id="157725" name="Picture 4"/>
          <p:cNvPicPr>
            <a:picLocks noChangeAspect="1" noChangeArrowheads="1"/>
          </p:cNvPicPr>
          <p:nvPr/>
        </p:nvPicPr>
        <p:blipFill>
          <a:blip r:embed="rId5" cstate="print"/>
          <a:srcRect/>
          <a:stretch>
            <a:fillRect/>
          </a:stretch>
        </p:blipFill>
        <p:spPr bwMode="auto">
          <a:xfrm>
            <a:off x="3925888" y="3122613"/>
            <a:ext cx="2790825" cy="255587"/>
          </a:xfrm>
          <a:prstGeom prst="rect">
            <a:avLst/>
          </a:prstGeom>
          <a:noFill/>
          <a:ln w="9525">
            <a:noFill/>
            <a:miter lim="800000"/>
            <a:headEnd/>
            <a:tailEnd/>
          </a:ln>
        </p:spPr>
      </p:pic>
      <p:pic>
        <p:nvPicPr>
          <p:cNvPr id="157726" name="Picture 5"/>
          <p:cNvPicPr>
            <a:picLocks noChangeAspect="1" noChangeArrowheads="1"/>
          </p:cNvPicPr>
          <p:nvPr/>
        </p:nvPicPr>
        <p:blipFill>
          <a:blip r:embed="rId6" cstate="print"/>
          <a:srcRect/>
          <a:stretch>
            <a:fillRect/>
          </a:stretch>
        </p:blipFill>
        <p:spPr bwMode="auto">
          <a:xfrm>
            <a:off x="3948113" y="3422650"/>
            <a:ext cx="2771775" cy="28575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3"/>
          <p:cNvPicPr>
            <a:picLocks noChangeAspect="1" noChangeArrowheads="1"/>
          </p:cNvPicPr>
          <p:nvPr/>
        </p:nvPicPr>
        <p:blipFill>
          <a:blip r:embed="rId2" cstate="print"/>
          <a:srcRect/>
          <a:stretch>
            <a:fillRect/>
          </a:stretch>
        </p:blipFill>
        <p:spPr bwMode="auto">
          <a:xfrm>
            <a:off x="971550" y="2427288"/>
            <a:ext cx="6591300" cy="3705225"/>
          </a:xfrm>
          <a:prstGeom prst="rect">
            <a:avLst/>
          </a:prstGeom>
          <a:noFill/>
          <a:ln w="9525">
            <a:noFill/>
            <a:miter lim="800000"/>
            <a:headEnd/>
            <a:tailEnd/>
          </a:ln>
        </p:spPr>
      </p:pic>
      <p:sp>
        <p:nvSpPr>
          <p:cNvPr id="158723" name="Title 1"/>
          <p:cNvSpPr>
            <a:spLocks noGrp="1"/>
          </p:cNvSpPr>
          <p:nvPr>
            <p:ph type="title" idx="4294967295"/>
          </p:nvPr>
        </p:nvSpPr>
        <p:spPr/>
        <p:txBody>
          <a:bodyPr lIns="0" tIns="0" rIns="0" bIns="0" anchor="b"/>
          <a:lstStyle/>
          <a:p>
            <a:r>
              <a:rPr lang="en-US" sz="2800" smtClean="0"/>
              <a:t>Define Size - Contd.</a:t>
            </a:r>
          </a:p>
        </p:txBody>
      </p:sp>
      <p:graphicFrame>
        <p:nvGraphicFramePr>
          <p:cNvPr id="4" name="Table 3"/>
          <p:cNvGraphicFramePr>
            <a:graphicFrameLocks noGrp="1"/>
          </p:cNvGraphicFramePr>
          <p:nvPr/>
        </p:nvGraphicFramePr>
        <p:xfrm>
          <a:off x="96838" y="1004888"/>
          <a:ext cx="8839200" cy="1550988"/>
        </p:xfrm>
        <a:graphic>
          <a:graphicData uri="http://schemas.openxmlformats.org/drawingml/2006/table">
            <a:tbl>
              <a:tblPr/>
              <a:tblGrid>
                <a:gridCol w="3713162"/>
                <a:gridCol w="5126038"/>
              </a:tblGrid>
              <a:tr h="371475">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Step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Screen Navigation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530225">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Based on the inputs the final Test Execution Effort will be auto selected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649288">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Once the Size &amp; Effort is filled estimation for manual test execution will be auto calculated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bl>
          </a:graphicData>
        </a:graphic>
      </p:graphicFrame>
      <p:cxnSp>
        <p:nvCxnSpPr>
          <p:cNvPr id="9" name="Straight Arrow Connector 8"/>
          <p:cNvCxnSpPr/>
          <p:nvPr/>
        </p:nvCxnSpPr>
        <p:spPr>
          <a:xfrm rot="16200000" flipV="1">
            <a:off x="5842000" y="5791200"/>
            <a:ext cx="685800" cy="76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TextBox 9"/>
          <p:cNvSpPr txBox="1"/>
          <p:nvPr/>
        </p:nvSpPr>
        <p:spPr>
          <a:xfrm>
            <a:off x="4267200" y="6211888"/>
            <a:ext cx="2438400" cy="215900"/>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eaLnBrk="1" hangingPunct="1">
              <a:spcBef>
                <a:spcPct val="0"/>
              </a:spcBef>
              <a:buClrTx/>
              <a:buSzTx/>
              <a:defRPr/>
            </a:pPr>
            <a:r>
              <a:rPr lang="en-US" sz="800" i="1" dirty="0">
                <a:solidFill>
                  <a:schemeClr val="bg1"/>
                </a:solidFill>
              </a:rPr>
              <a:t>Auto calculated Estimation Values</a:t>
            </a:r>
            <a:endParaRPr lang="en-US" sz="800" i="1" dirty="0">
              <a:solidFill>
                <a:schemeClr val="bg1"/>
              </a:solidFill>
            </a:endParaRPr>
          </a:p>
        </p:txBody>
      </p:sp>
      <p:cxnSp>
        <p:nvCxnSpPr>
          <p:cNvPr id="13" name="Straight Arrow Connector 12"/>
          <p:cNvCxnSpPr/>
          <p:nvPr/>
        </p:nvCxnSpPr>
        <p:spPr>
          <a:xfrm rot="5400000" flipH="1" flipV="1">
            <a:off x="5003800" y="4762500"/>
            <a:ext cx="2743200" cy="76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pic>
        <p:nvPicPr>
          <p:cNvPr id="158741" name="Picture 2"/>
          <p:cNvPicPr>
            <a:picLocks noChangeAspect="1" noChangeArrowheads="1"/>
          </p:cNvPicPr>
          <p:nvPr/>
        </p:nvPicPr>
        <p:blipFill>
          <a:blip r:embed="rId3" cstate="print"/>
          <a:srcRect/>
          <a:stretch>
            <a:fillRect/>
          </a:stretch>
        </p:blipFill>
        <p:spPr bwMode="auto">
          <a:xfrm>
            <a:off x="3887788" y="1427163"/>
            <a:ext cx="2790825" cy="371475"/>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idx="4294967295"/>
          </p:nvPr>
        </p:nvSpPr>
        <p:spPr/>
        <p:txBody>
          <a:bodyPr lIns="0" tIns="0" rIns="0" bIns="0" anchor="b"/>
          <a:lstStyle/>
          <a:p>
            <a:r>
              <a:rPr lang="en-US" sz="2800" smtClean="0"/>
              <a:t>Testing Types : Test Automation Estimates</a:t>
            </a:r>
          </a:p>
        </p:txBody>
      </p:sp>
      <p:graphicFrame>
        <p:nvGraphicFramePr>
          <p:cNvPr id="164888" name="Group 24"/>
          <p:cNvGraphicFramePr>
            <a:graphicFrameLocks noGrp="1"/>
          </p:cNvGraphicFramePr>
          <p:nvPr/>
        </p:nvGraphicFramePr>
        <p:xfrm>
          <a:off x="0" y="838200"/>
          <a:ext cx="9144000" cy="5701348"/>
        </p:xfrm>
        <a:graphic>
          <a:graphicData uri="http://schemas.openxmlformats.org/drawingml/2006/table">
            <a:tbl>
              <a:tblPr/>
              <a:tblGrid>
                <a:gridCol w="3841750"/>
                <a:gridCol w="5302250"/>
              </a:tblGrid>
              <a:tr h="257175">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Step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Screen Navigation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306388">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Navigate to &lt; Test Automation Estimate&gt; tab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68580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Specify  the RISK Factors </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Framework Availability</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Application Complexity</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Test Data Availability</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Test Case Stability Status</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Application Stability</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Domain Knowledge Experience</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Application Knowledge Experience</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POC Requirement</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POC Test Case Classification</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Test Case Break Down</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Scenario Break Down</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Tool Used</a:t>
                      </a:r>
                    </a:p>
                    <a:p>
                      <a:pPr marL="457200" marR="0" lvl="1" indent="0" algn="l" defTabSz="914400" rtl="0" eaLnBrk="1" fontAlgn="base" latinLnBrk="0" hangingPunct="1">
                        <a:lnSpc>
                          <a:spcPct val="15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Number of Execution Cycles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60960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Based on the values given the Risk factors will be auto calculated</a:t>
                      </a: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pic>
        <p:nvPicPr>
          <p:cNvPr id="164884" name="Picture 2"/>
          <p:cNvPicPr>
            <a:picLocks noChangeAspect="1" noChangeArrowheads="1"/>
          </p:cNvPicPr>
          <p:nvPr/>
        </p:nvPicPr>
        <p:blipFill>
          <a:blip r:embed="rId2" cstate="print"/>
          <a:srcRect/>
          <a:stretch>
            <a:fillRect/>
          </a:stretch>
        </p:blipFill>
        <p:spPr bwMode="auto">
          <a:xfrm>
            <a:off x="3903663" y="1778000"/>
            <a:ext cx="4638675" cy="3416300"/>
          </a:xfrm>
          <a:prstGeom prst="rect">
            <a:avLst/>
          </a:prstGeom>
          <a:noFill/>
          <a:ln w="9525">
            <a:noFill/>
            <a:miter lim="800000"/>
            <a:headEnd/>
            <a:tailEnd/>
          </a:ln>
        </p:spPr>
      </p:pic>
      <p:pic>
        <p:nvPicPr>
          <p:cNvPr id="164885" name="Picture 4"/>
          <p:cNvPicPr>
            <a:picLocks noChangeAspect="1" noChangeArrowheads="1"/>
          </p:cNvPicPr>
          <p:nvPr/>
        </p:nvPicPr>
        <p:blipFill>
          <a:blip r:embed="rId3" cstate="print"/>
          <a:srcRect/>
          <a:stretch>
            <a:fillRect/>
          </a:stretch>
        </p:blipFill>
        <p:spPr bwMode="auto">
          <a:xfrm>
            <a:off x="3886200" y="5410200"/>
            <a:ext cx="4648200" cy="108585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idx="4294967295"/>
          </p:nvPr>
        </p:nvSpPr>
        <p:spPr>
          <a:xfrm>
            <a:off x="304800" y="228600"/>
            <a:ext cx="8839200" cy="533400"/>
          </a:xfrm>
        </p:spPr>
        <p:txBody>
          <a:bodyPr lIns="0" tIns="0" rIns="0" bIns="0" anchor="b"/>
          <a:lstStyle/>
          <a:p>
            <a:r>
              <a:rPr lang="en-US" sz="2800" smtClean="0"/>
              <a:t>Testing Types : Test Automation Estimates - Contd.</a:t>
            </a:r>
          </a:p>
        </p:txBody>
      </p:sp>
      <p:graphicFrame>
        <p:nvGraphicFramePr>
          <p:cNvPr id="160793" name="Group 25"/>
          <p:cNvGraphicFramePr>
            <a:graphicFrameLocks noGrp="1"/>
          </p:cNvGraphicFramePr>
          <p:nvPr/>
        </p:nvGraphicFramePr>
        <p:xfrm>
          <a:off x="0" y="838200"/>
          <a:ext cx="8936038" cy="5935345"/>
        </p:xfrm>
        <a:graphic>
          <a:graphicData uri="http://schemas.openxmlformats.org/drawingml/2006/table">
            <a:tbl>
              <a:tblPr/>
              <a:tblGrid>
                <a:gridCol w="3754438"/>
                <a:gridCol w="5181600"/>
              </a:tblGrid>
              <a:tr h="45720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Step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Screen Navigation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2765425">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Based on the inputs provided the Automation Estimate will be auto generated with a predefined task breakdown</a:t>
                      </a: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60960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The relevant area in the main task breakdown sheet  &lt;Detailed Task Estimates&gt;will be auto populated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1806575">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A tool wise testing effort compression will be auto generated in order for you aid the decision making process</a:t>
                      </a: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pic>
        <p:nvPicPr>
          <p:cNvPr id="160788" name="Picture 3"/>
          <p:cNvPicPr>
            <a:picLocks noChangeAspect="1" noChangeArrowheads="1"/>
          </p:cNvPicPr>
          <p:nvPr/>
        </p:nvPicPr>
        <p:blipFill>
          <a:blip r:embed="rId2" cstate="print"/>
          <a:srcRect/>
          <a:stretch>
            <a:fillRect/>
          </a:stretch>
        </p:blipFill>
        <p:spPr bwMode="auto">
          <a:xfrm>
            <a:off x="3943350" y="1470025"/>
            <a:ext cx="4305300" cy="2174875"/>
          </a:xfrm>
          <a:prstGeom prst="rect">
            <a:avLst/>
          </a:prstGeom>
          <a:noFill/>
          <a:ln w="9525">
            <a:noFill/>
            <a:miter lim="800000"/>
            <a:headEnd/>
            <a:tailEnd/>
          </a:ln>
        </p:spPr>
      </p:pic>
      <p:pic>
        <p:nvPicPr>
          <p:cNvPr id="160789" name="Picture 2"/>
          <p:cNvPicPr>
            <a:picLocks noChangeAspect="1" noChangeArrowheads="1"/>
          </p:cNvPicPr>
          <p:nvPr/>
        </p:nvPicPr>
        <p:blipFill>
          <a:blip r:embed="rId3" cstate="print"/>
          <a:srcRect/>
          <a:stretch>
            <a:fillRect/>
          </a:stretch>
        </p:blipFill>
        <p:spPr bwMode="auto">
          <a:xfrm>
            <a:off x="3924300" y="3952875"/>
            <a:ext cx="4826000" cy="400050"/>
          </a:xfrm>
          <a:prstGeom prst="rect">
            <a:avLst/>
          </a:prstGeom>
          <a:noFill/>
          <a:ln w="9525">
            <a:noFill/>
            <a:miter lim="800000"/>
            <a:headEnd/>
            <a:tailEnd/>
          </a:ln>
        </p:spPr>
      </p:pic>
      <p:pic>
        <p:nvPicPr>
          <p:cNvPr id="160790" name="Picture 4"/>
          <p:cNvPicPr>
            <a:picLocks noChangeAspect="1" noChangeArrowheads="1"/>
          </p:cNvPicPr>
          <p:nvPr/>
        </p:nvPicPr>
        <p:blipFill>
          <a:blip r:embed="rId4" cstate="print"/>
          <a:srcRect/>
          <a:stretch>
            <a:fillRect/>
          </a:stretch>
        </p:blipFill>
        <p:spPr bwMode="auto">
          <a:xfrm>
            <a:off x="3906838" y="4518025"/>
            <a:ext cx="4886325" cy="196215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idx="4294967295"/>
          </p:nvPr>
        </p:nvSpPr>
        <p:spPr/>
        <p:txBody>
          <a:bodyPr lIns="0" tIns="0" rIns="0" bIns="0" anchor="b"/>
          <a:lstStyle/>
          <a:p>
            <a:r>
              <a:rPr lang="en-US" sz="2800" smtClean="0"/>
              <a:t>Testing Types : Performance Testing Estimates</a:t>
            </a:r>
          </a:p>
        </p:txBody>
      </p:sp>
      <p:graphicFrame>
        <p:nvGraphicFramePr>
          <p:cNvPr id="161833" name="Group 41"/>
          <p:cNvGraphicFramePr>
            <a:graphicFrameLocks noGrp="1"/>
          </p:cNvGraphicFramePr>
          <p:nvPr/>
        </p:nvGraphicFramePr>
        <p:xfrm>
          <a:off x="0" y="841375"/>
          <a:ext cx="8839200" cy="5783263"/>
        </p:xfrm>
        <a:graphic>
          <a:graphicData uri="http://schemas.openxmlformats.org/drawingml/2006/table">
            <a:tbl>
              <a:tblPr/>
              <a:tblGrid>
                <a:gridCol w="3713163"/>
                <a:gridCol w="5126037"/>
              </a:tblGrid>
              <a:tr h="354013">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Step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Screen Navigation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296863">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Navigate to &lt; Performance Testing Estimate&gt; tab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3633788">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Specify  the RISK Factors </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POC Required</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Application Type</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Application complexity</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3</a:t>
                      </a:r>
                      <a:r>
                        <a:rPr kumimoji="0" lang="en-US" sz="1200" b="0" i="0" u="none" strike="noStrike" cap="none" normalizeH="0" baseline="30000" smtClean="0">
                          <a:ln>
                            <a:noFill/>
                          </a:ln>
                          <a:solidFill>
                            <a:srgbClr val="000000"/>
                          </a:solidFill>
                          <a:effectLst/>
                          <a:latin typeface="Trebuchet MS" pitchFamily="34" charset="0"/>
                        </a:rPr>
                        <a:t>rd</a:t>
                      </a:r>
                      <a:r>
                        <a:rPr kumimoji="0" lang="en-US" sz="1200" b="0" i="0" u="none" strike="noStrike" cap="none" normalizeH="0" baseline="0" smtClean="0">
                          <a:ln>
                            <a:noFill/>
                          </a:ln>
                          <a:solidFill>
                            <a:srgbClr val="000000"/>
                          </a:solidFill>
                          <a:effectLst/>
                          <a:latin typeface="Trebuchet MS" pitchFamily="34" charset="0"/>
                        </a:rPr>
                        <a:t> Party Tool Interaction</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Test Data preparation and complexity</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Test Environment preparation and     </a:t>
                      </a:r>
                    </a:p>
                    <a:p>
                      <a:pPr marL="457200" marR="0" lvl="1" indent="0" algn="l" defTabSz="914400" rtl="0" eaLnBrk="1" fontAlgn="base" latinLnBrk="0" hangingPunct="1">
                        <a:lnSpc>
                          <a:spcPct val="100000"/>
                        </a:lnSpc>
                        <a:spcBef>
                          <a:spcPct val="0"/>
                        </a:spcBef>
                        <a:spcAft>
                          <a:spcPct val="0"/>
                        </a:spcAft>
                        <a:buClrTx/>
                        <a:buSzPct val="125000"/>
                        <a:buFontTx/>
                        <a:buNone/>
                        <a:tabLst/>
                      </a:pPr>
                      <a:r>
                        <a:rPr kumimoji="0" lang="en-US" sz="1200" b="0" i="0" u="none" strike="noStrike" cap="none" normalizeH="0" baseline="0" smtClean="0">
                          <a:ln>
                            <a:noFill/>
                          </a:ln>
                          <a:solidFill>
                            <a:srgbClr val="000000"/>
                          </a:solidFill>
                          <a:effectLst/>
                          <a:latin typeface="Trebuchet MS" pitchFamily="34" charset="0"/>
                        </a:rPr>
                        <a:t>  complexity</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Domain Knowledge Experience</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Application Knowledge Experience</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Protocol Experience</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Clarity of business scenarios</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Testing type required</a:t>
                      </a:r>
                    </a:p>
                    <a:p>
                      <a:pPr marL="457200" marR="0" lvl="1" indent="0" algn="l" defTabSz="914400" rtl="0" eaLnBrk="1" fontAlgn="base" latinLnBrk="0" hangingPunct="1">
                        <a:lnSpc>
                          <a:spcPct val="100000"/>
                        </a:lnSpc>
                        <a:spcBef>
                          <a:spcPct val="0"/>
                        </a:spcBef>
                        <a:spcAft>
                          <a:spcPct val="0"/>
                        </a:spcAft>
                        <a:buClrTx/>
                        <a:buSzPct val="125000"/>
                        <a:buFontTx/>
                        <a:buChar char="•"/>
                        <a:tabLst/>
                      </a:pPr>
                      <a:r>
                        <a:rPr kumimoji="0" lang="en-US" sz="1200" b="0" i="0" u="none" strike="noStrike" cap="none" normalizeH="0" baseline="0" smtClean="0">
                          <a:ln>
                            <a:noFill/>
                          </a:ln>
                          <a:solidFill>
                            <a:srgbClr val="000000"/>
                          </a:solidFill>
                          <a:effectLst/>
                          <a:latin typeface="Trebuchet MS" pitchFamily="34" charset="0"/>
                        </a:rPr>
                        <a:t>Business process classification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1328738">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Based on the values given the Risk factors will be auto calculated</a:t>
                      </a: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pic>
        <p:nvPicPr>
          <p:cNvPr id="161812" name="Picture 2"/>
          <p:cNvPicPr>
            <a:picLocks noChangeAspect="1" noChangeArrowheads="1"/>
          </p:cNvPicPr>
          <p:nvPr/>
        </p:nvPicPr>
        <p:blipFill>
          <a:blip r:embed="rId2" cstate="print"/>
          <a:srcRect/>
          <a:stretch>
            <a:fillRect/>
          </a:stretch>
        </p:blipFill>
        <p:spPr bwMode="auto">
          <a:xfrm>
            <a:off x="3965575" y="1747838"/>
            <a:ext cx="4238625" cy="3319462"/>
          </a:xfrm>
          <a:prstGeom prst="rect">
            <a:avLst/>
          </a:prstGeom>
          <a:noFill/>
          <a:ln w="9525">
            <a:noFill/>
            <a:miter lim="800000"/>
            <a:headEnd/>
            <a:tailEnd/>
          </a:ln>
        </p:spPr>
      </p:pic>
      <p:pic>
        <p:nvPicPr>
          <p:cNvPr id="161813" name="Picture 3"/>
          <p:cNvPicPr>
            <a:picLocks noChangeAspect="1" noChangeArrowheads="1"/>
          </p:cNvPicPr>
          <p:nvPr/>
        </p:nvPicPr>
        <p:blipFill>
          <a:blip r:embed="rId3" cstate="print"/>
          <a:srcRect/>
          <a:stretch>
            <a:fillRect/>
          </a:stretch>
        </p:blipFill>
        <p:spPr bwMode="auto">
          <a:xfrm>
            <a:off x="3962400" y="5334000"/>
            <a:ext cx="4229100" cy="129540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idx="4294967295"/>
          </p:nvPr>
        </p:nvSpPr>
        <p:spPr>
          <a:xfrm>
            <a:off x="0" y="152400"/>
            <a:ext cx="9144000" cy="533400"/>
          </a:xfrm>
        </p:spPr>
        <p:txBody>
          <a:bodyPr lIns="0" tIns="0" rIns="0" bIns="0" anchor="b"/>
          <a:lstStyle/>
          <a:p>
            <a:r>
              <a:rPr lang="en-US" sz="2800" smtClean="0"/>
              <a:t>Testing Types : Performance Testing Estimates -Contd.</a:t>
            </a:r>
          </a:p>
        </p:txBody>
      </p:sp>
      <p:graphicFrame>
        <p:nvGraphicFramePr>
          <p:cNvPr id="4" name="Table 3"/>
          <p:cNvGraphicFramePr>
            <a:graphicFrameLocks noGrp="1"/>
          </p:cNvGraphicFramePr>
          <p:nvPr/>
        </p:nvGraphicFramePr>
        <p:xfrm>
          <a:off x="96838" y="1004888"/>
          <a:ext cx="8839200" cy="5760720"/>
        </p:xfrm>
        <a:graphic>
          <a:graphicData uri="http://schemas.openxmlformats.org/drawingml/2006/table">
            <a:tbl>
              <a:tblPr/>
              <a:tblGrid>
                <a:gridCol w="3713162"/>
                <a:gridCol w="5126038"/>
              </a:tblGrid>
              <a:tr h="257175">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Step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smtClean="0">
                          <a:ln>
                            <a:noFill/>
                          </a:ln>
                          <a:solidFill>
                            <a:srgbClr val="FFFFFF"/>
                          </a:solidFill>
                          <a:effectLst/>
                          <a:latin typeface="Trebuchet MS" pitchFamily="34" charset="0"/>
                        </a:rPr>
                        <a:t>Screen Navigation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306388">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Based on the inputs provided the Performance Testing Estimate will be auto generated with a predefined task breakdown</a:t>
                      </a: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60960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The relevant area in the main task breakdown sheet  &lt;Detailed Task Estimates&gt;will be auto populated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609600">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r>
                        <a:rPr kumimoji="0" lang="en-US" sz="1200" b="0" i="0" u="none" strike="noStrike" cap="none" normalizeH="0" baseline="0" smtClean="0">
                          <a:ln>
                            <a:noFill/>
                          </a:ln>
                          <a:solidFill>
                            <a:srgbClr val="000000"/>
                          </a:solidFill>
                          <a:effectLst/>
                          <a:latin typeface="Trebuchet MS" pitchFamily="34" charset="0"/>
                        </a:rPr>
                        <a:t>A tool wise testing effort compression will be auto generated in order for you aid the decision making process</a:t>
                      </a: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Pct val="150000"/>
                        <a:buFontTx/>
                        <a:buNone/>
                        <a:tabLst/>
                      </a:pPr>
                      <a:endParaRPr kumimoji="0" lang="en-US" sz="1200" b="0" i="0" u="none" strike="noStrike" cap="none" normalizeH="0" baseline="0" smtClean="0">
                        <a:ln>
                          <a:noFill/>
                        </a:ln>
                        <a:solidFill>
                          <a:srgbClr val="000000"/>
                        </a:solidFill>
                        <a:effectLst/>
                        <a:latin typeface="Trebuchet MS"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pic>
        <p:nvPicPr>
          <p:cNvPr id="162836" name="Picture 2"/>
          <p:cNvPicPr>
            <a:picLocks noChangeAspect="1" noChangeArrowheads="1"/>
          </p:cNvPicPr>
          <p:nvPr/>
        </p:nvPicPr>
        <p:blipFill>
          <a:blip r:embed="rId2" cstate="print"/>
          <a:srcRect/>
          <a:stretch>
            <a:fillRect/>
          </a:stretch>
        </p:blipFill>
        <p:spPr bwMode="auto">
          <a:xfrm>
            <a:off x="3887788" y="2679700"/>
            <a:ext cx="4238625" cy="1265238"/>
          </a:xfrm>
          <a:prstGeom prst="rect">
            <a:avLst/>
          </a:prstGeom>
          <a:noFill/>
          <a:ln w="9525">
            <a:noFill/>
            <a:miter lim="800000"/>
            <a:headEnd/>
            <a:tailEnd/>
          </a:ln>
        </p:spPr>
      </p:pic>
      <p:pic>
        <p:nvPicPr>
          <p:cNvPr id="162837" name="Picture 3"/>
          <p:cNvPicPr>
            <a:picLocks noChangeAspect="1" noChangeArrowheads="1"/>
          </p:cNvPicPr>
          <p:nvPr/>
        </p:nvPicPr>
        <p:blipFill>
          <a:blip r:embed="rId3" cstate="print"/>
          <a:srcRect/>
          <a:stretch>
            <a:fillRect/>
          </a:stretch>
        </p:blipFill>
        <p:spPr bwMode="auto">
          <a:xfrm>
            <a:off x="3898900" y="1433513"/>
            <a:ext cx="4267200" cy="1258887"/>
          </a:xfrm>
          <a:prstGeom prst="rect">
            <a:avLst/>
          </a:prstGeom>
          <a:noFill/>
          <a:ln w="9525">
            <a:noFill/>
            <a:miter lim="800000"/>
            <a:headEnd/>
            <a:tailEnd/>
          </a:ln>
        </p:spPr>
      </p:pic>
      <p:pic>
        <p:nvPicPr>
          <p:cNvPr id="162838" name="Picture 4"/>
          <p:cNvPicPr>
            <a:picLocks noChangeAspect="1" noChangeArrowheads="1"/>
          </p:cNvPicPr>
          <p:nvPr/>
        </p:nvPicPr>
        <p:blipFill>
          <a:blip r:embed="rId4" cstate="print"/>
          <a:srcRect/>
          <a:stretch>
            <a:fillRect/>
          </a:stretch>
        </p:blipFill>
        <p:spPr bwMode="auto">
          <a:xfrm>
            <a:off x="3911600" y="4130675"/>
            <a:ext cx="4129088" cy="476250"/>
          </a:xfrm>
          <a:prstGeom prst="rect">
            <a:avLst/>
          </a:prstGeom>
          <a:noFill/>
          <a:ln w="9525">
            <a:noFill/>
            <a:miter lim="800000"/>
            <a:headEnd/>
            <a:tailEnd/>
          </a:ln>
        </p:spPr>
      </p:pic>
      <p:pic>
        <p:nvPicPr>
          <p:cNvPr id="162839" name="Picture 5"/>
          <p:cNvPicPr>
            <a:picLocks noChangeAspect="1" noChangeArrowheads="1"/>
          </p:cNvPicPr>
          <p:nvPr/>
        </p:nvPicPr>
        <p:blipFill>
          <a:blip r:embed="rId5" cstate="print"/>
          <a:srcRect/>
          <a:stretch>
            <a:fillRect/>
          </a:stretch>
        </p:blipFill>
        <p:spPr bwMode="auto">
          <a:xfrm>
            <a:off x="3860800" y="4749800"/>
            <a:ext cx="4894263" cy="1833563"/>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57200" y="152400"/>
            <a:ext cx="8534400" cy="533400"/>
          </a:xfrm>
        </p:spPr>
        <p:txBody>
          <a:bodyPr/>
          <a:lstStyle/>
          <a:p>
            <a:r>
              <a:rPr lang="en-US" sz="2800" smtClean="0">
                <a:ea typeface="Arial Unicode MS" pitchFamily="34" charset="-128"/>
                <a:cs typeface="Arial Unicode MS" pitchFamily="34" charset="-128"/>
              </a:rPr>
              <a:t>Outputs of Estimation Process</a:t>
            </a:r>
          </a:p>
        </p:txBody>
      </p:sp>
      <p:sp>
        <p:nvSpPr>
          <p:cNvPr id="163843" name="Rectangle 3"/>
          <p:cNvSpPr>
            <a:spLocks noGrp="1" noChangeArrowheads="1"/>
          </p:cNvSpPr>
          <p:nvPr>
            <p:ph type="body" idx="1"/>
          </p:nvPr>
        </p:nvSpPr>
        <p:spPr bwMode="auto">
          <a:xfrm>
            <a:off x="457200" y="990600"/>
            <a:ext cx="8229600" cy="5135563"/>
          </a:xfrm>
          <a:noFill/>
          <a:ln>
            <a:miter lim="800000"/>
            <a:headEnd/>
            <a:tailEnd/>
          </a:ln>
        </p:spPr>
        <p:txBody>
          <a:bodyPr vert="horz" wrap="square" lIns="91440" tIns="45720" rIns="91440" bIns="45720" numCol="1" anchor="t" anchorCtr="0" compatLnSpc="1">
            <a:prstTxWarp prst="textNoShape">
              <a:avLst/>
            </a:prstTxWarp>
          </a:bodyPr>
          <a:lstStyle/>
          <a:p>
            <a:pPr algn="just">
              <a:spcBef>
                <a:spcPct val="80000"/>
              </a:spcBef>
              <a:buClr>
                <a:srgbClr val="EFAA2D"/>
              </a:buClr>
              <a:buSzTx/>
            </a:pPr>
            <a:r>
              <a:rPr lang="en-US" sz="1800" smtClean="0">
                <a:solidFill>
                  <a:schemeClr val="tx1"/>
                </a:solidFill>
                <a:cs typeface="Arial" pitchFamily="34" charset="0"/>
              </a:rPr>
              <a:t>Work Breakdown Structure</a:t>
            </a:r>
          </a:p>
          <a:p>
            <a:pPr algn="just">
              <a:spcBef>
                <a:spcPct val="80000"/>
              </a:spcBef>
              <a:buClr>
                <a:srgbClr val="EFAA2D"/>
              </a:buClr>
              <a:buSzTx/>
            </a:pPr>
            <a:r>
              <a:rPr lang="en-US" sz="1800" smtClean="0">
                <a:solidFill>
                  <a:schemeClr val="tx1"/>
                </a:solidFill>
                <a:cs typeface="Arial" pitchFamily="34" charset="0"/>
              </a:rPr>
              <a:t>High level / revised project schedule</a:t>
            </a:r>
          </a:p>
          <a:p>
            <a:pPr algn="just">
              <a:spcBef>
                <a:spcPct val="80000"/>
              </a:spcBef>
              <a:buClr>
                <a:srgbClr val="EFAA2D"/>
              </a:buClr>
              <a:buSzTx/>
            </a:pPr>
            <a:r>
              <a:rPr lang="en-US" sz="1800" smtClean="0">
                <a:solidFill>
                  <a:schemeClr val="tx1"/>
                </a:solidFill>
                <a:cs typeface="Arial" pitchFamily="34" charset="0"/>
              </a:rPr>
              <a:t>Assumptions list</a:t>
            </a:r>
          </a:p>
          <a:p>
            <a:pPr algn="just">
              <a:spcBef>
                <a:spcPct val="80000"/>
              </a:spcBef>
              <a:buClr>
                <a:srgbClr val="EFAA2D"/>
              </a:buClr>
              <a:buSzTx/>
            </a:pPr>
            <a:r>
              <a:rPr lang="en-US" sz="1800" smtClean="0">
                <a:solidFill>
                  <a:schemeClr val="tx1"/>
                </a:solidFill>
                <a:cs typeface="Arial" pitchFamily="34" charset="0"/>
              </a:rPr>
              <a:t>Risk and Issues list</a:t>
            </a:r>
          </a:p>
          <a:p>
            <a:pPr algn="just">
              <a:spcBef>
                <a:spcPct val="80000"/>
              </a:spcBef>
              <a:buClr>
                <a:srgbClr val="EFAA2D"/>
              </a:buClr>
              <a:buSzTx/>
            </a:pPr>
            <a:r>
              <a:rPr lang="en-US" sz="1800" smtClean="0">
                <a:solidFill>
                  <a:schemeClr val="tx1"/>
                </a:solidFill>
                <a:cs typeface="Arial" pitchFamily="34" charset="0"/>
              </a:rPr>
              <a:t>If a pre sales activity </a:t>
            </a:r>
          </a:p>
          <a:p>
            <a:pPr lvl="1" algn="just">
              <a:spcBef>
                <a:spcPct val="40000"/>
              </a:spcBef>
              <a:buClr>
                <a:srgbClr val="EFAA2D"/>
              </a:buClr>
              <a:buSzTx/>
              <a:buFont typeface="Arial" pitchFamily="34" charset="0"/>
              <a:buChar char="–"/>
            </a:pPr>
            <a:r>
              <a:rPr lang="en-US" sz="1800" smtClean="0">
                <a:solidFill>
                  <a:schemeClr val="tx1"/>
                </a:solidFill>
                <a:cs typeface="Arial" pitchFamily="34" charset="0"/>
              </a:rPr>
              <a:t>Resource Plan Options</a:t>
            </a:r>
          </a:p>
          <a:p>
            <a:pPr lvl="1" algn="just">
              <a:spcBef>
                <a:spcPct val="40000"/>
              </a:spcBef>
              <a:buClr>
                <a:srgbClr val="EFAA2D"/>
              </a:buClr>
              <a:buSzTx/>
              <a:buFont typeface="Arial" pitchFamily="34" charset="0"/>
              <a:buChar char="–"/>
            </a:pPr>
            <a:r>
              <a:rPr lang="en-US" sz="1800" smtClean="0">
                <a:solidFill>
                  <a:schemeClr val="tx1"/>
                </a:solidFill>
                <a:cs typeface="Arial" pitchFamily="34" charset="0"/>
              </a:rPr>
              <a:t>Input to Pricing sheet </a:t>
            </a:r>
          </a:p>
          <a:p>
            <a:pPr lvl="1" algn="just">
              <a:spcBef>
                <a:spcPct val="40000"/>
              </a:spcBef>
              <a:buClr>
                <a:srgbClr val="EFAA2D"/>
              </a:buClr>
              <a:buSzTx/>
              <a:buFont typeface="Arial" pitchFamily="34" charset="0"/>
              <a:buChar char="–"/>
            </a:pPr>
            <a:r>
              <a:rPr lang="en-US" sz="1800" smtClean="0">
                <a:solidFill>
                  <a:schemeClr val="tx1"/>
                </a:solidFill>
                <a:cs typeface="Arial" pitchFamily="34" charset="0"/>
              </a:rPr>
              <a:t>Input to Proposal</a:t>
            </a:r>
          </a:p>
          <a:p>
            <a:endParaRPr lang="en-US" sz="1800" smtClean="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57200" y="152400"/>
            <a:ext cx="8534400" cy="533400"/>
          </a:xfrm>
        </p:spPr>
        <p:txBody>
          <a:bodyPr/>
          <a:lstStyle/>
          <a:p>
            <a:r>
              <a:rPr lang="en-US" sz="2800" smtClean="0">
                <a:ea typeface="Arial Unicode MS" pitchFamily="34" charset="-128"/>
                <a:cs typeface="Arial Unicode MS" pitchFamily="34" charset="-128"/>
              </a:rPr>
              <a:t>Identify and Quantify Risks</a:t>
            </a:r>
          </a:p>
        </p:txBody>
      </p:sp>
      <p:sp>
        <p:nvSpPr>
          <p:cNvPr id="149507" name="Rectangle 3"/>
          <p:cNvSpPr>
            <a:spLocks noGrp="1" noChangeArrowheads="1"/>
          </p:cNvSpPr>
          <p:nvPr>
            <p:ph type="body" idx="1"/>
          </p:nvPr>
        </p:nvSpPr>
        <p:spPr bwMode="auto">
          <a:xfrm>
            <a:off x="457200" y="990600"/>
            <a:ext cx="8229600" cy="51355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spcBef>
                <a:spcPct val="80000"/>
              </a:spcBef>
              <a:buClr>
                <a:srgbClr val="EFAA2D"/>
              </a:buClr>
              <a:buSzTx/>
            </a:pPr>
            <a:r>
              <a:rPr lang="en-US" sz="1800" smtClean="0">
                <a:solidFill>
                  <a:schemeClr val="tx1"/>
                </a:solidFill>
              </a:rPr>
              <a:t>There are four risk categories that need to be understood and quantified for every project phase</a:t>
            </a:r>
          </a:p>
          <a:p>
            <a:pPr lvl="1">
              <a:lnSpc>
                <a:spcPct val="90000"/>
              </a:lnSpc>
              <a:spcBef>
                <a:spcPct val="40000"/>
              </a:spcBef>
              <a:buClr>
                <a:srgbClr val="EFAA2D"/>
              </a:buClr>
              <a:buSzTx/>
              <a:buFont typeface="Arial" pitchFamily="34" charset="0"/>
              <a:buChar char="–"/>
            </a:pPr>
            <a:r>
              <a:rPr lang="en-US" sz="1800" b="1" smtClean="0">
                <a:solidFill>
                  <a:schemeClr val="tx1"/>
                </a:solidFill>
              </a:rPr>
              <a:t>Knowledge Risk</a:t>
            </a:r>
            <a:r>
              <a:rPr lang="en-US" sz="1800" smtClean="0">
                <a:solidFill>
                  <a:schemeClr val="tx1"/>
                </a:solidFill>
              </a:rPr>
              <a:t>: The risk of not understanding the complexity of the various components of the system (encapsulated in the best case, expected and worst case numbers of the top down and bottom up estimates)</a:t>
            </a:r>
          </a:p>
          <a:p>
            <a:pPr lvl="1">
              <a:lnSpc>
                <a:spcPct val="90000"/>
              </a:lnSpc>
              <a:spcBef>
                <a:spcPct val="40000"/>
              </a:spcBef>
              <a:buClr>
                <a:srgbClr val="EFAA2D"/>
              </a:buClr>
              <a:buSzTx/>
              <a:buFont typeface="Arial" pitchFamily="34" charset="0"/>
              <a:buChar char="–"/>
            </a:pPr>
            <a:r>
              <a:rPr lang="en-US" sz="1800" b="1" smtClean="0">
                <a:solidFill>
                  <a:schemeClr val="tx1"/>
                </a:solidFill>
              </a:rPr>
              <a:t>Client Risk</a:t>
            </a:r>
            <a:r>
              <a:rPr lang="en-US" sz="1800" smtClean="0">
                <a:solidFill>
                  <a:schemeClr val="tx1"/>
                </a:solidFill>
              </a:rPr>
              <a:t>: Risks that the client situation creates (e.g. slow decision making)</a:t>
            </a:r>
          </a:p>
          <a:p>
            <a:pPr lvl="1">
              <a:lnSpc>
                <a:spcPct val="90000"/>
              </a:lnSpc>
              <a:spcBef>
                <a:spcPct val="40000"/>
              </a:spcBef>
              <a:buClr>
                <a:srgbClr val="EFAA2D"/>
              </a:buClr>
              <a:buSzTx/>
              <a:buFont typeface="Arial" pitchFamily="34" charset="0"/>
              <a:buChar char="–"/>
            </a:pPr>
            <a:r>
              <a:rPr lang="en-US" sz="1800" b="1" smtClean="0">
                <a:solidFill>
                  <a:schemeClr val="tx1"/>
                </a:solidFill>
              </a:rPr>
              <a:t>Team Risk</a:t>
            </a:r>
            <a:r>
              <a:rPr lang="en-US" sz="1800" smtClean="0">
                <a:solidFill>
                  <a:schemeClr val="tx1"/>
                </a:solidFill>
              </a:rPr>
              <a:t>: Risks inherent in the Virtusa team (e.g. lack of knowledge of the technology, lack of Virtusa experience)</a:t>
            </a:r>
          </a:p>
          <a:p>
            <a:pPr lvl="1">
              <a:lnSpc>
                <a:spcPct val="90000"/>
              </a:lnSpc>
              <a:spcBef>
                <a:spcPct val="40000"/>
              </a:spcBef>
              <a:buClr>
                <a:srgbClr val="EFAA2D"/>
              </a:buClr>
              <a:buSzTx/>
              <a:buFont typeface="Arial" pitchFamily="34" charset="0"/>
              <a:buChar char="–"/>
            </a:pPr>
            <a:r>
              <a:rPr lang="en-US" sz="1800" b="1" smtClean="0">
                <a:solidFill>
                  <a:schemeClr val="tx1"/>
                </a:solidFill>
              </a:rPr>
              <a:t>Environment Risk</a:t>
            </a:r>
            <a:r>
              <a:rPr lang="en-US" sz="1800" smtClean="0">
                <a:solidFill>
                  <a:schemeClr val="tx1"/>
                </a:solidFill>
              </a:rPr>
              <a:t>: Risks that are outside of the control of either Virtusa or the client (e.g. third party commitments)</a:t>
            </a:r>
          </a:p>
          <a:p>
            <a:pPr>
              <a:lnSpc>
                <a:spcPct val="90000"/>
              </a:lnSpc>
              <a:spcBef>
                <a:spcPct val="80000"/>
              </a:spcBef>
              <a:buClr>
                <a:srgbClr val="EFAA2D"/>
              </a:buClr>
              <a:buSzTx/>
            </a:pPr>
            <a:r>
              <a:rPr lang="en-US" sz="1800" smtClean="0">
                <a:solidFill>
                  <a:schemeClr val="tx1"/>
                </a:solidFill>
              </a:rPr>
              <a:t>For each risk category, Virtusa is either protected via an assumption in the contract that when broken results in a change order or the risk is quantified in person days and added to the estimate</a:t>
            </a:r>
          </a:p>
          <a:p>
            <a:endParaRPr lang="en-US" sz="1800" smtClean="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57200" y="152400"/>
            <a:ext cx="8534400" cy="533400"/>
          </a:xfrm>
        </p:spPr>
        <p:txBody>
          <a:bodyPr/>
          <a:lstStyle/>
          <a:p>
            <a:r>
              <a:rPr lang="en-US" sz="2800" smtClean="0">
                <a:ea typeface="Arial Unicode MS" pitchFamily="34" charset="-128"/>
                <a:cs typeface="Arial Unicode MS" pitchFamily="34" charset="-128"/>
              </a:rPr>
              <a:t>Estimation Tips - General</a:t>
            </a:r>
          </a:p>
        </p:txBody>
      </p:sp>
      <p:sp>
        <p:nvSpPr>
          <p:cNvPr id="150531" name="Rectangle 3"/>
          <p:cNvSpPr>
            <a:spLocks noGrp="1" noChangeArrowheads="1"/>
          </p:cNvSpPr>
          <p:nvPr>
            <p:ph type="body" idx="1"/>
          </p:nvPr>
        </p:nvSpPr>
        <p:spPr bwMode="auto">
          <a:xfrm>
            <a:off x="457200" y="914400"/>
            <a:ext cx="8229600" cy="5211763"/>
          </a:xfrm>
          <a:noFill/>
          <a:ln>
            <a:miter lim="800000"/>
            <a:headEnd/>
            <a:tailEnd/>
          </a:ln>
        </p:spPr>
        <p:txBody>
          <a:bodyPr vert="horz" wrap="square" lIns="91440" tIns="45720" rIns="91440" bIns="45720" numCol="1" anchor="t" anchorCtr="0" compatLnSpc="1">
            <a:prstTxWarp prst="textNoShape">
              <a:avLst/>
            </a:prstTxWarp>
          </a:bodyPr>
          <a:lstStyle/>
          <a:p>
            <a:pPr>
              <a:buClr>
                <a:srgbClr val="F79646"/>
              </a:buClr>
              <a:buSzTx/>
            </a:pPr>
            <a:r>
              <a:rPr lang="en-US" altLang="ja-JP" sz="1800" smtClean="0">
                <a:solidFill>
                  <a:schemeClr val="tx1"/>
                </a:solidFill>
                <a:ea typeface="ＭＳ Ｐゴシック"/>
                <a:cs typeface="ＭＳ Ｐゴシック"/>
              </a:rPr>
              <a:t>Allocate time</a:t>
            </a:r>
          </a:p>
          <a:p>
            <a:pPr>
              <a:buClr>
                <a:srgbClr val="F79646"/>
              </a:buClr>
              <a:buSzTx/>
            </a:pPr>
            <a:r>
              <a:rPr lang="en-US" altLang="ja-JP" sz="1800" smtClean="0">
                <a:solidFill>
                  <a:schemeClr val="tx1"/>
                </a:solidFill>
                <a:ea typeface="ＭＳ Ｐゴシック"/>
                <a:cs typeface="ＭＳ Ｐゴシック"/>
              </a:rPr>
              <a:t>Base estimates on historical data (actual numbers)</a:t>
            </a:r>
          </a:p>
          <a:p>
            <a:pPr>
              <a:buClr>
                <a:srgbClr val="F79646"/>
              </a:buClr>
              <a:buSzTx/>
            </a:pPr>
            <a:r>
              <a:rPr lang="en-US" altLang="ja-JP" sz="1800" smtClean="0">
                <a:solidFill>
                  <a:schemeClr val="tx1"/>
                </a:solidFill>
                <a:ea typeface="ＭＳ Ｐゴシック"/>
                <a:cs typeface="ＭＳ Ｐゴシック"/>
              </a:rPr>
              <a:t>Refer to other QA estimates</a:t>
            </a:r>
          </a:p>
          <a:p>
            <a:pPr>
              <a:buClr>
                <a:srgbClr val="F79646"/>
              </a:buClr>
              <a:buSzTx/>
            </a:pPr>
            <a:r>
              <a:rPr lang="en-US" altLang="ja-JP" sz="1800" smtClean="0">
                <a:solidFill>
                  <a:schemeClr val="tx1"/>
                </a:solidFill>
                <a:ea typeface="ＭＳ Ｐゴシック"/>
                <a:cs typeface="ＭＳ Ｐゴシック"/>
              </a:rPr>
              <a:t>Beware of creeping / unclear requirements</a:t>
            </a:r>
          </a:p>
          <a:p>
            <a:pPr>
              <a:buClr>
                <a:srgbClr val="F79646"/>
              </a:buClr>
              <a:buSzTx/>
            </a:pPr>
            <a:r>
              <a:rPr lang="en-US" altLang="ja-JP" sz="1800" smtClean="0">
                <a:solidFill>
                  <a:schemeClr val="tx1"/>
                </a:solidFill>
                <a:ea typeface="ＭＳ Ｐゴシック"/>
                <a:cs typeface="ＭＳ Ｐゴシック"/>
              </a:rPr>
              <a:t>Identify all kinds of Risks</a:t>
            </a:r>
          </a:p>
          <a:p>
            <a:pPr>
              <a:buClr>
                <a:srgbClr val="F79646"/>
              </a:buClr>
              <a:buSzTx/>
            </a:pPr>
            <a:r>
              <a:rPr lang="en-US" altLang="ja-JP" sz="1800" smtClean="0">
                <a:solidFill>
                  <a:schemeClr val="tx1"/>
                </a:solidFill>
                <a:ea typeface="ＭＳ Ｐゴシック"/>
                <a:cs typeface="ＭＳ Ｐゴシック"/>
              </a:rPr>
              <a:t>Include:</a:t>
            </a:r>
          </a:p>
          <a:p>
            <a:pPr lvl="1">
              <a:buClr>
                <a:srgbClr val="F79646"/>
              </a:buClr>
              <a:buSzTx/>
              <a:buFont typeface="Arial" pitchFamily="34" charset="0"/>
              <a:buChar char="–"/>
            </a:pPr>
            <a:r>
              <a:rPr lang="en-US" altLang="ja-JP" sz="1800" smtClean="0">
                <a:solidFill>
                  <a:schemeClr val="tx1"/>
                </a:solidFill>
                <a:ea typeface="ＭＳ Ｐゴシック"/>
                <a:cs typeface="ＭＳ Ｐゴシック"/>
              </a:rPr>
              <a:t>Quality</a:t>
            </a:r>
          </a:p>
          <a:p>
            <a:pPr lvl="1">
              <a:buClr>
                <a:srgbClr val="F79646"/>
              </a:buClr>
              <a:buSzTx/>
              <a:buFont typeface="Arial" pitchFamily="34" charset="0"/>
              <a:buChar char="–"/>
            </a:pPr>
            <a:r>
              <a:rPr lang="en-US" altLang="ja-JP" sz="1800" smtClean="0">
                <a:solidFill>
                  <a:schemeClr val="tx1"/>
                </a:solidFill>
                <a:ea typeface="ＭＳ Ｐゴシック"/>
                <a:cs typeface="ＭＳ Ｐゴシック"/>
              </a:rPr>
              <a:t>Documentation</a:t>
            </a:r>
          </a:p>
          <a:p>
            <a:pPr lvl="1">
              <a:buClr>
                <a:srgbClr val="F79646"/>
              </a:buClr>
              <a:buSzTx/>
              <a:buFont typeface="Arial" pitchFamily="34" charset="0"/>
              <a:buChar char="–"/>
            </a:pPr>
            <a:r>
              <a:rPr lang="en-US" altLang="ja-JP" sz="1800" smtClean="0">
                <a:solidFill>
                  <a:schemeClr val="tx1"/>
                </a:solidFill>
                <a:ea typeface="ＭＳ Ｐゴシック"/>
                <a:cs typeface="ＭＳ Ｐゴシック"/>
              </a:rPr>
              <a:t>Project management</a:t>
            </a:r>
          </a:p>
          <a:p>
            <a:pPr lvl="1">
              <a:buClr>
                <a:srgbClr val="F79646"/>
              </a:buClr>
              <a:buSzTx/>
              <a:buFont typeface="Arial" pitchFamily="34" charset="0"/>
              <a:buChar char="–"/>
            </a:pPr>
            <a:r>
              <a:rPr lang="en-US" altLang="ja-JP" sz="1800" smtClean="0">
                <a:solidFill>
                  <a:schemeClr val="tx1"/>
                </a:solidFill>
                <a:ea typeface="ＭＳ Ｐゴシック"/>
                <a:cs typeface="ＭＳ Ｐゴシック"/>
              </a:rPr>
              <a:t>Rework</a:t>
            </a:r>
          </a:p>
          <a:p>
            <a:pPr>
              <a:buClr>
                <a:srgbClr val="F79646"/>
              </a:buClr>
              <a:buSzTx/>
            </a:pPr>
            <a:r>
              <a:rPr lang="en-US" sz="1800" smtClean="0">
                <a:solidFill>
                  <a:schemeClr val="tx1"/>
                </a:solidFill>
                <a:ea typeface="ＭＳ Ｐゴシック"/>
                <a:cs typeface="ＭＳ Ｐゴシック"/>
              </a:rPr>
              <a:t>Compare actual to estimates during execution and project close</a:t>
            </a:r>
          </a:p>
          <a:p>
            <a:pPr>
              <a:buClr>
                <a:srgbClr val="F79646"/>
              </a:buClr>
              <a:buSzTx/>
            </a:pPr>
            <a:r>
              <a:rPr lang="en-US" sz="1800" smtClean="0">
                <a:solidFill>
                  <a:schemeClr val="tx1"/>
                </a:solidFill>
                <a:ea typeface="ＭＳ Ｐゴシック"/>
                <a:cs typeface="ＭＳ Ｐゴシック"/>
              </a:rPr>
              <a:t>Document assumptions</a:t>
            </a:r>
          </a:p>
          <a:p>
            <a:endParaRPr lang="en-US" smtClean="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idx="4294967295"/>
          </p:nvPr>
        </p:nvSpPr>
        <p:spPr/>
        <p:txBody>
          <a:bodyPr lIns="0" tIns="0" rIns="0" bIns="0" anchor="b"/>
          <a:lstStyle/>
          <a:p>
            <a:pPr eaLnBrk="1" hangingPunct="1"/>
            <a:r>
              <a:rPr lang="en-US" sz="2800" smtClean="0"/>
              <a:t>Sample Level 1 Estimation Template</a:t>
            </a:r>
          </a:p>
        </p:txBody>
      </p:sp>
      <p:graphicFrame>
        <p:nvGraphicFramePr>
          <p:cNvPr id="165891" name="Object 3"/>
          <p:cNvGraphicFramePr>
            <a:graphicFrameLocks noChangeAspect="1"/>
          </p:cNvGraphicFramePr>
          <p:nvPr/>
        </p:nvGraphicFramePr>
        <p:xfrm>
          <a:off x="2438400" y="2133600"/>
          <a:ext cx="2584450" cy="2019300"/>
        </p:xfrm>
        <a:graphic>
          <a:graphicData uri="http://schemas.openxmlformats.org/presentationml/2006/ole">
            <p:oleObj spid="_x0000_s165891" name="Worksheet" showAsIcon="1" r:id="rId4" imgW="914400" imgH="714240" progId="">
              <p:embed/>
            </p:oleObj>
          </a:graphicData>
        </a:graphic>
      </p:graphicFrame>
      <p:sp>
        <p:nvSpPr>
          <p:cNvPr id="165892" name="Rectangle 4"/>
          <p:cNvSpPr>
            <a:spLocks noChangeArrowheads="1"/>
          </p:cNvSpPr>
          <p:nvPr/>
        </p:nvSpPr>
        <p:spPr bwMode="auto">
          <a:xfrm>
            <a:off x="4116388" y="3275013"/>
            <a:ext cx="911225" cy="307975"/>
          </a:xfrm>
          <a:prstGeom prst="rect">
            <a:avLst/>
          </a:prstGeom>
          <a:noFill/>
          <a:ln w="9525">
            <a:noFill/>
            <a:miter lim="800000"/>
            <a:headEnd/>
            <a:tailEnd/>
          </a:ln>
        </p:spPr>
        <p:txBody>
          <a:bodyPr wrap="none">
            <a:spAutoFit/>
          </a:bodyPr>
          <a:lstStyle/>
          <a:p>
            <a:pPr algn="l" eaLnBrk="1" hangingPunct="1">
              <a:spcBef>
                <a:spcPct val="0"/>
              </a:spcBef>
              <a:buClrTx/>
              <a:buSzTx/>
            </a:pPr>
            <a:r>
              <a:rPr lang="en-US" sz="1400" b="0" i="1"/>
              <a:t>- Contd..</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43000" y="2209800"/>
            <a:ext cx="6553200" cy="1981200"/>
          </a:xfrm>
        </p:spPr>
        <p:txBody>
          <a:bodyPr/>
          <a:lstStyle/>
          <a:p>
            <a:pPr algn="ctr"/>
            <a:r>
              <a:rPr lang="en-US" sz="2800" i="1" smtClean="0">
                <a:solidFill>
                  <a:schemeClr val="tx1"/>
                </a:solidFill>
              </a:rPr>
              <a:t>Estimating Concepts and Principles</a:t>
            </a:r>
            <a:br>
              <a:rPr lang="en-US" sz="2800" i="1" smtClean="0">
                <a:solidFill>
                  <a:schemeClr val="tx1"/>
                </a:solidFill>
              </a:rPr>
            </a:br>
            <a:endParaRPr lang="en-US" sz="2800" i="1" smtClean="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5865813"/>
            <a:ext cx="9144000" cy="992187"/>
          </a:xfrm>
          <a:prstGeom prst="rect">
            <a:avLst/>
          </a:prstGeom>
          <a:solidFill>
            <a:schemeClr val="bg1"/>
          </a:solidFill>
          <a:ln w="9525">
            <a:noFill/>
            <a:miter lim="800000"/>
            <a:headEnd/>
            <a:tailEnd/>
          </a:ln>
        </p:spPr>
        <p:txBody>
          <a:bodyPr wrap="none" lIns="98261" tIns="49131" rIns="98261" bIns="49131" anchor="ctr"/>
          <a:lstStyle/>
          <a:p>
            <a:pPr algn="l" defTabSz="982663" eaLnBrk="1" hangingPunct="1">
              <a:spcBef>
                <a:spcPct val="0"/>
              </a:spcBef>
              <a:buClrTx/>
              <a:buSzTx/>
            </a:pPr>
            <a:endParaRPr lang="en-US" sz="1900" b="0">
              <a:solidFill>
                <a:schemeClr val="tx1"/>
              </a:solidFill>
              <a:latin typeface="Arial" pitchFamily="34" charset="0"/>
            </a:endParaRPr>
          </a:p>
        </p:txBody>
      </p:sp>
      <p:sp>
        <p:nvSpPr>
          <p:cNvPr id="18435" name="Rectangle 3"/>
          <p:cNvSpPr>
            <a:spLocks noChangeArrowheads="1"/>
          </p:cNvSpPr>
          <p:nvPr/>
        </p:nvSpPr>
        <p:spPr bwMode="auto">
          <a:xfrm>
            <a:off x="0" y="0"/>
            <a:ext cx="9144000" cy="1295400"/>
          </a:xfrm>
          <a:prstGeom prst="rect">
            <a:avLst/>
          </a:prstGeom>
          <a:solidFill>
            <a:schemeClr val="bg1"/>
          </a:solidFill>
          <a:ln w="9525">
            <a:noFill/>
            <a:miter lim="800000"/>
            <a:headEnd/>
            <a:tailEnd/>
          </a:ln>
        </p:spPr>
        <p:txBody>
          <a:bodyPr wrap="none" lIns="98261" tIns="49131" rIns="98261" bIns="49131" anchor="ctr"/>
          <a:lstStyle/>
          <a:p>
            <a:pPr algn="l" defTabSz="982663" eaLnBrk="1" hangingPunct="1">
              <a:spcBef>
                <a:spcPct val="0"/>
              </a:spcBef>
              <a:buClrTx/>
              <a:buSzTx/>
            </a:pPr>
            <a:endParaRPr lang="en-US" sz="1900" b="0">
              <a:solidFill>
                <a:schemeClr val="tx1"/>
              </a:solidFill>
              <a:latin typeface="Arial" pitchFamily="34" charset="0"/>
            </a:endParaRPr>
          </a:p>
        </p:txBody>
      </p:sp>
      <p:sp>
        <p:nvSpPr>
          <p:cNvPr id="18436" name="Rectangle 4"/>
          <p:cNvSpPr>
            <a:spLocks noChangeArrowheads="1"/>
          </p:cNvSpPr>
          <p:nvPr/>
        </p:nvSpPr>
        <p:spPr bwMode="auto">
          <a:xfrm>
            <a:off x="-39688" y="3271838"/>
            <a:ext cx="196851" cy="387350"/>
          </a:xfrm>
          <a:prstGeom prst="rect">
            <a:avLst/>
          </a:prstGeom>
          <a:solidFill>
            <a:schemeClr val="bg1"/>
          </a:solidFill>
          <a:ln w="9525">
            <a:noFill/>
            <a:miter lim="800000"/>
            <a:headEnd/>
            <a:tailEnd/>
          </a:ln>
        </p:spPr>
        <p:txBody>
          <a:bodyPr wrap="none" lIns="98261" tIns="49131" rIns="98261" bIns="49131" anchor="ctr">
            <a:spAutoFit/>
          </a:bodyPr>
          <a:lstStyle/>
          <a:p>
            <a:pPr algn="l" defTabSz="982663" eaLnBrk="1" hangingPunct="1">
              <a:spcBef>
                <a:spcPct val="0"/>
              </a:spcBef>
              <a:buClrTx/>
              <a:buSzTx/>
            </a:pPr>
            <a:endParaRPr lang="en-US" sz="1900" b="0">
              <a:solidFill>
                <a:schemeClr val="tx1"/>
              </a:solidFill>
              <a:latin typeface="Arial" pitchFamily="34" charset="0"/>
            </a:endParaRPr>
          </a:p>
        </p:txBody>
      </p:sp>
      <p:sp>
        <p:nvSpPr>
          <p:cNvPr id="18437" name="Rectangle 5"/>
          <p:cNvSpPr>
            <a:spLocks noChangeArrowheads="1"/>
          </p:cNvSpPr>
          <p:nvPr/>
        </p:nvSpPr>
        <p:spPr bwMode="auto">
          <a:xfrm>
            <a:off x="2132013" y="6324600"/>
            <a:ext cx="5641975" cy="357188"/>
          </a:xfrm>
          <a:prstGeom prst="rect">
            <a:avLst/>
          </a:prstGeom>
          <a:noFill/>
          <a:ln w="9525">
            <a:noFill/>
            <a:miter lim="800000"/>
            <a:headEnd/>
            <a:tailEnd/>
          </a:ln>
        </p:spPr>
        <p:txBody>
          <a:bodyPr lIns="98261" tIns="49131" rIns="98261" bIns="49131">
            <a:spAutoFit/>
          </a:bodyPr>
          <a:lstStyle/>
          <a:p>
            <a:pPr algn="l" defTabSz="982663" eaLnBrk="1" hangingPunct="1">
              <a:spcBef>
                <a:spcPct val="0"/>
              </a:spcBef>
              <a:buClrTx/>
              <a:buSzTx/>
            </a:pPr>
            <a:r>
              <a:rPr lang="en-GB" sz="1700" b="0">
                <a:solidFill>
                  <a:srgbClr val="787878"/>
                </a:solidFill>
                <a:latin typeface="Arial" pitchFamily="34" charset="0"/>
              </a:rPr>
              <a:t>USA                 UK		India               Sri Lanka</a:t>
            </a:r>
            <a:endParaRPr lang="en-US" sz="1700" b="0">
              <a:solidFill>
                <a:srgbClr val="787878"/>
              </a:solidFill>
              <a:latin typeface="Arial" pitchFamily="34" charset="0"/>
            </a:endParaRPr>
          </a:p>
        </p:txBody>
      </p:sp>
      <p:sp>
        <p:nvSpPr>
          <p:cNvPr id="18438" name="Rectangle 6"/>
          <p:cNvSpPr>
            <a:spLocks noChangeArrowheads="1"/>
          </p:cNvSpPr>
          <p:nvPr/>
        </p:nvSpPr>
        <p:spPr bwMode="auto">
          <a:xfrm>
            <a:off x="3197225" y="4419600"/>
            <a:ext cx="2751138" cy="1470025"/>
          </a:xfrm>
          <a:prstGeom prst="rect">
            <a:avLst/>
          </a:prstGeom>
          <a:noFill/>
          <a:ln w="9525">
            <a:noFill/>
            <a:miter lim="800000"/>
            <a:headEnd/>
            <a:tailEnd/>
          </a:ln>
        </p:spPr>
        <p:txBody>
          <a:bodyPr wrap="none" lIns="98261" tIns="49131" rIns="98261" bIns="49131">
            <a:spAutoFit/>
          </a:bodyPr>
          <a:lstStyle/>
          <a:p>
            <a:pPr defTabSz="982663" eaLnBrk="1" hangingPunct="1">
              <a:spcBef>
                <a:spcPct val="0"/>
              </a:spcBef>
              <a:buClrTx/>
              <a:buSzTx/>
            </a:pPr>
            <a:r>
              <a:rPr lang="en-GB" sz="1500">
                <a:solidFill>
                  <a:srgbClr val="787878"/>
                </a:solidFill>
                <a:latin typeface="Arial" pitchFamily="34" charset="0"/>
              </a:rPr>
              <a:t>Corporate Headquarters</a:t>
            </a:r>
          </a:p>
          <a:p>
            <a:pPr defTabSz="982663" eaLnBrk="1" hangingPunct="1">
              <a:spcBef>
                <a:spcPct val="0"/>
              </a:spcBef>
              <a:buClrTx/>
              <a:buSzTx/>
            </a:pPr>
            <a:r>
              <a:rPr lang="en-GB" sz="1500" b="0">
                <a:solidFill>
                  <a:srgbClr val="787878"/>
                </a:solidFill>
                <a:latin typeface="Arial" pitchFamily="34" charset="0"/>
              </a:rPr>
              <a:t>2000 West Park Drive</a:t>
            </a:r>
          </a:p>
          <a:p>
            <a:pPr defTabSz="982663" eaLnBrk="1" hangingPunct="1">
              <a:spcBef>
                <a:spcPct val="0"/>
              </a:spcBef>
              <a:buClrTx/>
              <a:buSzTx/>
            </a:pPr>
            <a:r>
              <a:rPr lang="en-GB" sz="1500" b="0">
                <a:solidFill>
                  <a:srgbClr val="787878"/>
                </a:solidFill>
                <a:latin typeface="Arial" pitchFamily="34" charset="0"/>
              </a:rPr>
              <a:t>Westborough, MA 01581 USA</a:t>
            </a:r>
          </a:p>
          <a:p>
            <a:pPr defTabSz="982663" eaLnBrk="1" hangingPunct="1">
              <a:spcBef>
                <a:spcPct val="0"/>
              </a:spcBef>
              <a:buClrTx/>
              <a:buSzTx/>
            </a:pPr>
            <a:endParaRPr lang="en-GB" sz="1500" b="0">
              <a:solidFill>
                <a:srgbClr val="787878"/>
              </a:solidFill>
              <a:latin typeface="Arial" pitchFamily="34" charset="0"/>
            </a:endParaRPr>
          </a:p>
          <a:p>
            <a:pPr defTabSz="982663" eaLnBrk="1" hangingPunct="1">
              <a:spcBef>
                <a:spcPct val="0"/>
              </a:spcBef>
              <a:buClrTx/>
              <a:buSzTx/>
            </a:pPr>
            <a:r>
              <a:rPr lang="en-GB" sz="1500" b="0">
                <a:solidFill>
                  <a:srgbClr val="787878"/>
                </a:solidFill>
                <a:latin typeface="Arial" pitchFamily="34" charset="0"/>
              </a:rPr>
              <a:t>508.389.7300</a:t>
            </a:r>
          </a:p>
          <a:p>
            <a:pPr defTabSz="982663" eaLnBrk="1" hangingPunct="1">
              <a:spcBef>
                <a:spcPct val="0"/>
              </a:spcBef>
              <a:buClrTx/>
              <a:buSzTx/>
            </a:pPr>
            <a:r>
              <a:rPr lang="en-US" sz="1500" b="0">
                <a:solidFill>
                  <a:srgbClr val="787878"/>
                </a:solidFill>
                <a:latin typeface="Arial" pitchFamily="34" charset="0"/>
              </a:rPr>
              <a:t>www.virtusa.com</a:t>
            </a:r>
          </a:p>
        </p:txBody>
      </p:sp>
      <p:pic>
        <p:nvPicPr>
          <p:cNvPr id="18439" name="Picture 7" descr="new Virtusa Logo TM"/>
          <p:cNvPicPr>
            <a:picLocks noChangeAspect="1" noChangeArrowheads="1"/>
          </p:cNvPicPr>
          <p:nvPr/>
        </p:nvPicPr>
        <p:blipFill>
          <a:blip r:embed="rId3" cstate="print"/>
          <a:srcRect/>
          <a:stretch>
            <a:fillRect/>
          </a:stretch>
        </p:blipFill>
        <p:spPr bwMode="auto">
          <a:xfrm>
            <a:off x="3370263" y="2695575"/>
            <a:ext cx="2403475" cy="885825"/>
          </a:xfrm>
          <a:prstGeom prst="rect">
            <a:avLst/>
          </a:prstGeom>
          <a:noFill/>
          <a:ln w="9525">
            <a:noFill/>
            <a:miter lim="800000"/>
            <a:headEnd/>
            <a:tailEnd/>
          </a:ln>
        </p:spPr>
      </p:pic>
      <p:pic>
        <p:nvPicPr>
          <p:cNvPr id="18440" name="Picture 8" descr="final page"/>
          <p:cNvPicPr>
            <a:picLocks noChangeAspect="1" noChangeArrowheads="1"/>
          </p:cNvPicPr>
          <p:nvPr/>
        </p:nvPicPr>
        <p:blipFill>
          <a:blip r:embed="rId4" cstate="print"/>
          <a:srcRect/>
          <a:stretch>
            <a:fillRect/>
          </a:stretch>
        </p:blipFill>
        <p:spPr bwMode="auto">
          <a:xfrm>
            <a:off x="0" y="0"/>
            <a:ext cx="9906000" cy="6858000"/>
          </a:xfrm>
          <a:prstGeom prst="rect">
            <a:avLst/>
          </a:prstGeom>
          <a:noFill/>
          <a:ln w="9525">
            <a:noFill/>
            <a:miter lim="800000"/>
            <a:headEnd/>
            <a:tailEnd/>
          </a:ln>
        </p:spPr>
      </p:pic>
      <p:sp>
        <p:nvSpPr>
          <p:cNvPr id="18441" name="Rectangle 9"/>
          <p:cNvSpPr>
            <a:spLocks noChangeArrowheads="1"/>
          </p:cNvSpPr>
          <p:nvPr/>
        </p:nvSpPr>
        <p:spPr bwMode="auto">
          <a:xfrm>
            <a:off x="3257550" y="5257800"/>
            <a:ext cx="3441700" cy="357188"/>
          </a:xfrm>
          <a:prstGeom prst="rect">
            <a:avLst/>
          </a:prstGeom>
          <a:noFill/>
          <a:ln w="9525">
            <a:noFill/>
            <a:miter lim="800000"/>
            <a:headEnd/>
            <a:tailEnd/>
          </a:ln>
        </p:spPr>
        <p:txBody>
          <a:bodyPr wrap="none" lIns="98261" tIns="49131" rIns="98261" bIns="49131">
            <a:spAutoFit/>
          </a:bodyPr>
          <a:lstStyle/>
          <a:p>
            <a:pPr defTabSz="982663" eaLnBrk="1" hangingPunct="1">
              <a:spcBef>
                <a:spcPct val="0"/>
              </a:spcBef>
              <a:buClrTx/>
              <a:buSzTx/>
            </a:pPr>
            <a:r>
              <a:rPr lang="en-GB" sz="1700">
                <a:solidFill>
                  <a:srgbClr val="787878"/>
                </a:solidFill>
                <a:latin typeface="Arial Narrow" pitchFamily="34" charset="0"/>
              </a:rPr>
              <a:t>USA        INDIA        SRI LANKA        UK</a:t>
            </a:r>
            <a:endParaRPr lang="en-US" sz="1700">
              <a:solidFill>
                <a:srgbClr val="787878"/>
              </a:solidFill>
              <a:latin typeface="Arial Narrow" pitchFamily="34" charset="0"/>
            </a:endParaRPr>
          </a:p>
        </p:txBody>
      </p:sp>
      <p:sp>
        <p:nvSpPr>
          <p:cNvPr id="18442" name="Text Box 10"/>
          <p:cNvSpPr txBox="1">
            <a:spLocks noChangeArrowheads="1"/>
          </p:cNvSpPr>
          <p:nvPr/>
        </p:nvSpPr>
        <p:spPr bwMode="auto">
          <a:xfrm>
            <a:off x="4191000" y="5638800"/>
            <a:ext cx="1981200" cy="342900"/>
          </a:xfrm>
          <a:prstGeom prst="rect">
            <a:avLst/>
          </a:prstGeom>
          <a:noFill/>
          <a:ln w="9525">
            <a:noFill/>
            <a:miter lim="800000"/>
            <a:headEnd/>
            <a:tailEnd/>
          </a:ln>
        </p:spPr>
        <p:txBody>
          <a:bodyPr lIns="98261" tIns="49131" rIns="98261" bIns="49131">
            <a:spAutoFit/>
          </a:bodyPr>
          <a:lstStyle/>
          <a:p>
            <a:pPr defTabSz="982663" eaLnBrk="1" hangingPunct="1">
              <a:spcBef>
                <a:spcPct val="0"/>
              </a:spcBef>
              <a:buClrTx/>
              <a:buSzTx/>
            </a:pPr>
            <a:r>
              <a:rPr lang="en-US" sz="1600">
                <a:solidFill>
                  <a:srgbClr val="000099"/>
                </a:solidFill>
                <a:latin typeface="Arial" pitchFamily="34" charset="0"/>
              </a:rPr>
              <a:t>www.virtusa.com</a:t>
            </a:r>
          </a:p>
        </p:txBody>
      </p:sp>
      <p:sp>
        <p:nvSpPr>
          <p:cNvPr id="18443" name="Text Box 11"/>
          <p:cNvSpPr txBox="1">
            <a:spLocks noChangeArrowheads="1"/>
          </p:cNvSpPr>
          <p:nvPr/>
        </p:nvSpPr>
        <p:spPr bwMode="auto">
          <a:xfrm>
            <a:off x="2820988" y="6019800"/>
            <a:ext cx="4799012" cy="755650"/>
          </a:xfrm>
          <a:prstGeom prst="rect">
            <a:avLst/>
          </a:prstGeom>
          <a:noFill/>
          <a:ln w="9525">
            <a:noFill/>
            <a:miter lim="800000"/>
            <a:headEnd/>
            <a:tailEnd/>
          </a:ln>
        </p:spPr>
        <p:txBody>
          <a:bodyPr lIns="98261" tIns="49131" rIns="98261" bIns="49131">
            <a:spAutoFit/>
          </a:bodyPr>
          <a:lstStyle/>
          <a:p>
            <a:pPr defTabSz="982663" eaLnBrk="1" hangingPunct="1">
              <a:spcBef>
                <a:spcPct val="0"/>
              </a:spcBef>
              <a:buClrTx/>
              <a:buSzTx/>
            </a:pPr>
            <a:r>
              <a:rPr lang="en-US" sz="800" b="0">
                <a:solidFill>
                  <a:schemeClr val="tx1"/>
                </a:solidFill>
                <a:latin typeface="Arial" pitchFamily="34" charset="0"/>
              </a:rPr>
              <a:t>"Virtusa" is a trademark of the company and a registered trademark in the EU and In India. </a:t>
            </a:r>
          </a:p>
          <a:p>
            <a:pPr defTabSz="982663" eaLnBrk="1" hangingPunct="1">
              <a:spcBef>
                <a:spcPct val="0"/>
              </a:spcBef>
              <a:buClrTx/>
              <a:buSzTx/>
            </a:pPr>
            <a:r>
              <a:rPr lang="en-US" sz="800" b="0">
                <a:solidFill>
                  <a:schemeClr val="tx1"/>
                </a:solidFill>
                <a:latin typeface="Arial" pitchFamily="34" charset="0"/>
              </a:rPr>
              <a:t>"Productization" is a service mark of the company and a registered service mark in the United States. </a:t>
            </a:r>
          </a:p>
          <a:p>
            <a:pPr defTabSz="982663" eaLnBrk="1" hangingPunct="1">
              <a:spcBef>
                <a:spcPct val="0"/>
              </a:spcBef>
              <a:buClrTx/>
              <a:buSzTx/>
            </a:pPr>
            <a:r>
              <a:rPr lang="en-US" sz="800" b="0">
                <a:solidFill>
                  <a:schemeClr val="tx1"/>
                </a:solidFill>
                <a:latin typeface="Arial" pitchFamily="34" charset="0"/>
              </a:rPr>
              <a:t>"vRule" is a service mark of the company.</a:t>
            </a:r>
          </a:p>
          <a:p>
            <a:pPr defTabSz="982663" eaLnBrk="1" hangingPunct="1">
              <a:spcBef>
                <a:spcPct val="0"/>
              </a:spcBef>
              <a:buClrTx/>
              <a:buSzTx/>
            </a:pPr>
            <a:endParaRPr lang="en-US" sz="800" b="0">
              <a:solidFill>
                <a:schemeClr val="tx1"/>
              </a:solidFill>
              <a:latin typeface="Arial" pitchFamily="34" charset="0"/>
            </a:endParaRPr>
          </a:p>
          <a:p>
            <a:pPr defTabSz="982663" eaLnBrk="1" hangingPunct="1">
              <a:spcBef>
                <a:spcPct val="0"/>
              </a:spcBef>
              <a:buClrTx/>
              <a:buSzTx/>
            </a:pPr>
            <a:r>
              <a:rPr lang="en-US" sz="1100" b="0">
                <a:solidFill>
                  <a:schemeClr val="tx1"/>
                </a:solidFill>
                <a:latin typeface="Arial" pitchFamily="34" charset="0"/>
              </a:rPr>
              <a:t>For more information please contact </a:t>
            </a:r>
            <a:r>
              <a:rPr lang="en-US" sz="1100" b="0">
                <a:solidFill>
                  <a:srgbClr val="000099"/>
                </a:solidFill>
                <a:latin typeface="Arial" pitchFamily="34" charset="0"/>
              </a:rPr>
              <a:t>SalesInquiries@virtusa.com</a:t>
            </a:r>
            <a:r>
              <a:rPr lang="en-US" sz="900" b="0">
                <a:solidFill>
                  <a:schemeClr val="tx1"/>
                </a:solidFill>
                <a:latin typeface="Arial" pitchFamily="34" charset="0"/>
              </a:rPr>
              <a:t> </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p:txBody>
          <a:bodyPr lIns="0" tIns="0" rIns="0" bIns="0" anchor="b"/>
          <a:lstStyle/>
          <a:p>
            <a:pPr eaLnBrk="1" hangingPunct="1"/>
            <a:r>
              <a:rPr lang="en-US" sz="2800" smtClean="0"/>
              <a:t>Fundamentals of Estimation</a:t>
            </a:r>
          </a:p>
        </p:txBody>
      </p:sp>
      <p:sp>
        <p:nvSpPr>
          <p:cNvPr id="132099" name="Rectangle 3"/>
          <p:cNvSpPr>
            <a:spLocks noGrp="1" noChangeArrowheads="1"/>
          </p:cNvSpPr>
          <p:nvPr>
            <p:ph type="body" idx="4294967295"/>
          </p:nvPr>
        </p:nvSpPr>
        <p:spPr bwMode="auto">
          <a:xfrm>
            <a:off x="304800" y="990600"/>
            <a:ext cx="8562975" cy="3246438"/>
          </a:xfrm>
          <a:prstGeom prst="rect">
            <a:avLst/>
          </a:prstGeom>
          <a:solidFill>
            <a:srgbClr val="FFFFFF"/>
          </a:solidFill>
          <a:ln>
            <a:solidFill>
              <a:srgbClr val="000000"/>
            </a:solidFill>
            <a:miter lim="800000"/>
            <a:headEnd/>
            <a:tailEnd/>
          </a:ln>
        </p:spPr>
        <p:txBody>
          <a:bodyPr lIns="0" tIns="0" rIns="0" bIns="0">
            <a:spAutoFit/>
          </a:bodyPr>
          <a:lstStyle/>
          <a:p>
            <a:pPr marL="276225" indent="-276225" eaLnBrk="1" hangingPunct="1">
              <a:buFontTx/>
              <a:buNone/>
            </a:pPr>
            <a:r>
              <a:rPr lang="en-US" sz="1800" smtClean="0"/>
              <a:t>Estimation is an informed approximation of Cost and Time required to </a:t>
            </a:r>
          </a:p>
          <a:p>
            <a:pPr marL="276225" indent="-276225" eaLnBrk="1" hangingPunct="1">
              <a:buFontTx/>
              <a:buNone/>
            </a:pPr>
            <a:r>
              <a:rPr lang="en-US" sz="1800" smtClean="0"/>
              <a:t>execute a task or a project (a set of tasks)</a:t>
            </a:r>
          </a:p>
          <a:p>
            <a:pPr marL="600075" lvl="1" indent="-322263" eaLnBrk="1" hangingPunct="1"/>
            <a:r>
              <a:rPr lang="en-US" sz="1800" smtClean="0"/>
              <a:t>Provides an idea of what it takes to build a desired output</a:t>
            </a:r>
          </a:p>
          <a:p>
            <a:pPr marL="600075" lvl="1" indent="-322263" eaLnBrk="1" hangingPunct="1"/>
            <a:r>
              <a:rPr lang="en-US" sz="1800" smtClean="0"/>
              <a:t>Knowledge and Experience help make the estimates accurate</a:t>
            </a:r>
          </a:p>
          <a:p>
            <a:pPr marL="600075" lvl="1" indent="-322263" eaLnBrk="1" hangingPunct="1"/>
            <a:endParaRPr lang="en-US" sz="1800" smtClean="0"/>
          </a:p>
          <a:p>
            <a:pPr marL="276225" indent="-276225" eaLnBrk="1" hangingPunct="1">
              <a:buFontTx/>
              <a:buNone/>
            </a:pPr>
            <a:r>
              <a:rPr lang="en-US" sz="1800" smtClean="0"/>
              <a:t>Without proper Estimation</a:t>
            </a:r>
          </a:p>
          <a:p>
            <a:pPr marL="600075" lvl="1" indent="-322263" eaLnBrk="1" hangingPunct="1"/>
            <a:r>
              <a:rPr lang="en-US" sz="1800" smtClean="0"/>
              <a:t>Cost and time are wild guesses</a:t>
            </a:r>
          </a:p>
          <a:p>
            <a:pPr marL="600075" lvl="1" indent="-322263" eaLnBrk="1" hangingPunct="1"/>
            <a:r>
              <a:rPr lang="en-US" sz="1800" smtClean="0"/>
              <a:t>End up spending (usually) far more cost and time than anticipated</a:t>
            </a:r>
          </a:p>
          <a:p>
            <a:pPr marL="600075" lvl="1" indent="-322263" eaLnBrk="1" hangingPunct="1"/>
            <a:r>
              <a:rPr lang="en-US" sz="1800" smtClean="0"/>
              <a:t>Either go bankrupt or abandon the project midway through</a:t>
            </a:r>
          </a:p>
          <a:p>
            <a:pPr marL="600075" lvl="1" indent="-322263" eaLnBrk="1" hangingPunct="1"/>
            <a:r>
              <a:rPr lang="en-US" sz="1800" smtClean="0"/>
              <a:t>Whatever is spent till then goes waste</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152400"/>
            <a:ext cx="8534400" cy="533400"/>
          </a:xfrm>
        </p:spPr>
        <p:txBody>
          <a:bodyPr/>
          <a:lstStyle/>
          <a:p>
            <a:r>
              <a:rPr lang="en-US" sz="2800" smtClean="0"/>
              <a:t>Fundamentals of Estimation - Contd.</a:t>
            </a:r>
          </a:p>
        </p:txBody>
      </p:sp>
      <p:sp>
        <p:nvSpPr>
          <p:cNvPr id="129027" name="Rectangle 3"/>
          <p:cNvSpPr>
            <a:spLocks noGrp="1" noChangeArrowheads="1"/>
          </p:cNvSpPr>
          <p:nvPr>
            <p:ph type="body" idx="1"/>
          </p:nvPr>
        </p:nvSpPr>
        <p:spPr bwMode="auto">
          <a:xfrm>
            <a:off x="228600" y="914400"/>
            <a:ext cx="8534400" cy="53641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80000"/>
              </a:lnSpc>
            </a:pPr>
            <a:r>
              <a:rPr lang="en-US" sz="1800" smtClean="0"/>
              <a:t>Estimation as applied to Software Projects</a:t>
            </a:r>
          </a:p>
          <a:p>
            <a:pPr lvl="1" eaLnBrk="1" hangingPunct="1">
              <a:lnSpc>
                <a:spcPct val="80000"/>
              </a:lnSpc>
            </a:pPr>
            <a:r>
              <a:rPr lang="en-US" sz="1800" smtClean="0"/>
              <a:t>Provides an understanding of magnitude / quantum of work</a:t>
            </a:r>
          </a:p>
          <a:p>
            <a:pPr lvl="1" eaLnBrk="1" hangingPunct="1">
              <a:lnSpc>
                <a:spcPct val="80000"/>
              </a:lnSpc>
            </a:pPr>
            <a:r>
              <a:rPr lang="en-US" sz="1800" smtClean="0"/>
              <a:t>Enables you to identify risks, assumptions and dependencies</a:t>
            </a:r>
          </a:p>
          <a:p>
            <a:pPr lvl="1" eaLnBrk="1" hangingPunct="1">
              <a:lnSpc>
                <a:spcPct val="80000"/>
              </a:lnSpc>
            </a:pPr>
            <a:r>
              <a:rPr lang="en-US" sz="1800" smtClean="0"/>
              <a:t>Forces you to define the boundary of work</a:t>
            </a:r>
          </a:p>
          <a:p>
            <a:pPr lvl="2" eaLnBrk="1" hangingPunct="1">
              <a:lnSpc>
                <a:spcPct val="80000"/>
              </a:lnSpc>
            </a:pPr>
            <a:r>
              <a:rPr lang="en-US" sz="1800" smtClean="0"/>
              <a:t>Identify what is in scope and what is out of scope</a:t>
            </a:r>
          </a:p>
          <a:p>
            <a:pPr lvl="2" eaLnBrk="1" hangingPunct="1">
              <a:lnSpc>
                <a:spcPct val="80000"/>
              </a:lnSpc>
            </a:pPr>
            <a:r>
              <a:rPr lang="en-US" sz="1800" smtClean="0"/>
              <a:t>Helps prevent scope creep and hence keeps cost and time under control</a:t>
            </a:r>
          </a:p>
          <a:p>
            <a:pPr lvl="2" eaLnBrk="1" hangingPunct="1">
              <a:lnSpc>
                <a:spcPct val="80000"/>
              </a:lnSpc>
              <a:buFontTx/>
              <a:buNone/>
            </a:pPr>
            <a:endParaRPr lang="en-US" sz="1800" smtClean="0"/>
          </a:p>
          <a:p>
            <a:pPr eaLnBrk="1" hangingPunct="1">
              <a:lnSpc>
                <a:spcPct val="80000"/>
              </a:lnSpc>
            </a:pPr>
            <a:r>
              <a:rPr lang="en-US" sz="1800" smtClean="0"/>
              <a:t>Without proper Estimation</a:t>
            </a:r>
          </a:p>
          <a:p>
            <a:pPr lvl="1" eaLnBrk="1" hangingPunct="1">
              <a:lnSpc>
                <a:spcPct val="80000"/>
              </a:lnSpc>
            </a:pPr>
            <a:r>
              <a:rPr lang="en-US" sz="1800" smtClean="0"/>
              <a:t>Requires lot more effort than initially thought of (may we call it planned?)</a:t>
            </a:r>
          </a:p>
          <a:p>
            <a:pPr lvl="1" eaLnBrk="1" hangingPunct="1">
              <a:lnSpc>
                <a:spcPct val="80000"/>
              </a:lnSpc>
            </a:pPr>
            <a:r>
              <a:rPr lang="en-US" sz="1800" smtClean="0"/>
              <a:t>Timelines become too aggressive (lack of understanding of what it takes)</a:t>
            </a:r>
          </a:p>
          <a:p>
            <a:pPr lvl="1" eaLnBrk="1" hangingPunct="1">
              <a:lnSpc>
                <a:spcPct val="80000"/>
              </a:lnSpc>
            </a:pPr>
            <a:r>
              <a:rPr lang="en-US" sz="1800" smtClean="0"/>
              <a:t>Quality takes a serious hit (lack of time to build quality in to products)</a:t>
            </a:r>
          </a:p>
          <a:p>
            <a:pPr lvl="1" eaLnBrk="1" hangingPunct="1">
              <a:lnSpc>
                <a:spcPct val="80000"/>
              </a:lnSpc>
            </a:pPr>
            <a:r>
              <a:rPr lang="en-US" sz="1800" smtClean="0"/>
              <a:t>Results in a lot of rework (due to lack of quality in the first place)</a:t>
            </a:r>
          </a:p>
          <a:p>
            <a:pPr lvl="1" eaLnBrk="1" hangingPunct="1">
              <a:lnSpc>
                <a:spcPct val="80000"/>
              </a:lnSpc>
            </a:pPr>
            <a:r>
              <a:rPr lang="en-US" sz="1800" smtClean="0"/>
              <a:t>Resource burnout and employee turnover</a:t>
            </a:r>
          </a:p>
          <a:p>
            <a:pPr lvl="1" eaLnBrk="1" hangingPunct="1">
              <a:lnSpc>
                <a:spcPct val="80000"/>
              </a:lnSpc>
            </a:pPr>
            <a:r>
              <a:rPr lang="en-US" sz="1800" smtClean="0"/>
              <a:t>Damage to the reputation of the company</a:t>
            </a:r>
          </a:p>
          <a:p>
            <a:pPr lvl="1" eaLnBrk="1" hangingPunct="1">
              <a:lnSpc>
                <a:spcPct val="80000"/>
              </a:lnSpc>
            </a:pPr>
            <a:r>
              <a:rPr lang="en-US" sz="1800" smtClean="0"/>
              <a:t>Penalty clauses hit the revenues and profits</a:t>
            </a:r>
          </a:p>
          <a:p>
            <a:pPr>
              <a:lnSpc>
                <a:spcPct val="80000"/>
              </a:lnSpc>
            </a:pPr>
            <a:endParaRPr lang="en-US" sz="1800" smtClean="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152400"/>
            <a:ext cx="8534400" cy="533400"/>
          </a:xfrm>
        </p:spPr>
        <p:txBody>
          <a:bodyPr/>
          <a:lstStyle/>
          <a:p>
            <a:r>
              <a:rPr lang="en-US" sz="2800" smtClean="0"/>
              <a:t>Fundamentals of Estimation - Contd.</a:t>
            </a:r>
          </a:p>
        </p:txBody>
      </p:sp>
      <p:sp>
        <p:nvSpPr>
          <p:cNvPr id="130051" name="Rectangle 3"/>
          <p:cNvSpPr>
            <a:spLocks noGrp="1" noChangeArrowheads="1"/>
          </p:cNvSpPr>
          <p:nvPr>
            <p:ph type="body" idx="1"/>
          </p:nvPr>
        </p:nvSpPr>
        <p:spPr bwMode="auto">
          <a:xfrm>
            <a:off x="457200" y="990600"/>
            <a:ext cx="8229600" cy="5287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80000"/>
              </a:lnSpc>
            </a:pPr>
            <a:r>
              <a:rPr lang="en-US" sz="1800" smtClean="0"/>
              <a:t>Steps in estimating</a:t>
            </a:r>
          </a:p>
          <a:p>
            <a:pPr eaLnBrk="1" hangingPunct="1">
              <a:lnSpc>
                <a:spcPct val="80000"/>
              </a:lnSpc>
              <a:buFontTx/>
              <a:buNone/>
            </a:pPr>
            <a:endParaRPr lang="en-US" sz="1800" smtClean="0"/>
          </a:p>
          <a:p>
            <a:pPr lvl="1" eaLnBrk="1" hangingPunct="1">
              <a:lnSpc>
                <a:spcPct val="80000"/>
              </a:lnSpc>
            </a:pPr>
            <a:r>
              <a:rPr lang="en-US" sz="1800" smtClean="0"/>
              <a:t>Prepare – Analyze the requirements</a:t>
            </a:r>
          </a:p>
          <a:p>
            <a:pPr lvl="1" eaLnBrk="1" hangingPunct="1">
              <a:lnSpc>
                <a:spcPct val="80000"/>
              </a:lnSpc>
            </a:pPr>
            <a:r>
              <a:rPr lang="en-US" sz="1800" smtClean="0"/>
              <a:t>Size the project (code and other deliverables)</a:t>
            </a:r>
          </a:p>
          <a:p>
            <a:pPr lvl="1" eaLnBrk="1" hangingPunct="1">
              <a:lnSpc>
                <a:spcPct val="80000"/>
              </a:lnSpc>
            </a:pPr>
            <a:r>
              <a:rPr lang="en-US" sz="1800" smtClean="0"/>
              <a:t>Identify activities (requirements, design, coding etc.)</a:t>
            </a:r>
          </a:p>
          <a:p>
            <a:pPr lvl="1" eaLnBrk="1" hangingPunct="1">
              <a:lnSpc>
                <a:spcPct val="80000"/>
              </a:lnSpc>
            </a:pPr>
            <a:r>
              <a:rPr lang="en-US" sz="1800" smtClean="0"/>
              <a:t>Estimate defect potential and removal methods</a:t>
            </a:r>
          </a:p>
          <a:p>
            <a:pPr lvl="1" eaLnBrk="1" hangingPunct="1">
              <a:lnSpc>
                <a:spcPct val="80000"/>
              </a:lnSpc>
            </a:pPr>
            <a:r>
              <a:rPr lang="en-US" sz="1800" smtClean="0"/>
              <a:t>Estimate staffing needs</a:t>
            </a:r>
          </a:p>
          <a:p>
            <a:pPr lvl="1" eaLnBrk="1" hangingPunct="1">
              <a:lnSpc>
                <a:spcPct val="80000"/>
              </a:lnSpc>
            </a:pPr>
            <a:r>
              <a:rPr lang="en-US" sz="1800" smtClean="0"/>
              <a:t>Define assumptions based on experience</a:t>
            </a:r>
          </a:p>
          <a:p>
            <a:pPr lvl="1" eaLnBrk="1" hangingPunct="1">
              <a:lnSpc>
                <a:spcPct val="80000"/>
              </a:lnSpc>
            </a:pPr>
            <a:r>
              <a:rPr lang="en-US" sz="1800" smtClean="0"/>
              <a:t>Estimate effort and schedule (not directly proportionate to each other)</a:t>
            </a:r>
          </a:p>
          <a:p>
            <a:pPr lvl="1" eaLnBrk="1" hangingPunct="1">
              <a:lnSpc>
                <a:spcPct val="80000"/>
              </a:lnSpc>
            </a:pPr>
            <a:r>
              <a:rPr lang="en-US" sz="1800" smtClean="0"/>
              <a:t>Estimate development costs (inflation rate, currency exchange rates, licensing fees, travel costs etc.)</a:t>
            </a:r>
          </a:p>
          <a:p>
            <a:pPr lvl="1" eaLnBrk="1" hangingPunct="1">
              <a:lnSpc>
                <a:spcPct val="80000"/>
              </a:lnSpc>
            </a:pPr>
            <a:r>
              <a:rPr lang="en-US" sz="1800" smtClean="0"/>
              <a:t>Present estimates and defend against rejection (use prior case studies, have detailed breakdowns)</a:t>
            </a:r>
          </a:p>
          <a:p>
            <a:pPr>
              <a:lnSpc>
                <a:spcPct val="80000"/>
              </a:lnSpc>
            </a:pPr>
            <a:endParaRPr lang="en-US" sz="1800" smtClean="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57200" y="152400"/>
            <a:ext cx="8534400" cy="533400"/>
          </a:xfrm>
        </p:spPr>
        <p:txBody>
          <a:bodyPr/>
          <a:lstStyle/>
          <a:p>
            <a:r>
              <a:rPr lang="en-US" sz="2800" smtClean="0"/>
              <a:t>Estimation Practices and Methods</a:t>
            </a:r>
          </a:p>
        </p:txBody>
      </p:sp>
      <p:sp>
        <p:nvSpPr>
          <p:cNvPr id="131075" name="Rectangle 3"/>
          <p:cNvSpPr>
            <a:spLocks noGrp="1" noChangeArrowheads="1"/>
          </p:cNvSpPr>
          <p:nvPr>
            <p:ph type="body" idx="1"/>
          </p:nvPr>
        </p:nvSpPr>
        <p:spPr bwMode="auto">
          <a:xfrm>
            <a:off x="457200" y="838200"/>
            <a:ext cx="8229600" cy="6019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80000"/>
              </a:lnSpc>
            </a:pPr>
            <a:r>
              <a:rPr lang="en-US" sz="1800" smtClean="0"/>
              <a:t>Types of Estimation</a:t>
            </a:r>
          </a:p>
          <a:p>
            <a:pPr lvl="1" eaLnBrk="1" hangingPunct="1">
              <a:lnSpc>
                <a:spcPct val="80000"/>
              </a:lnSpc>
            </a:pPr>
            <a:r>
              <a:rPr lang="en-US" sz="1800" smtClean="0"/>
              <a:t>Top Down Approach (macro-estimation) – Phase or project level</a:t>
            </a:r>
          </a:p>
          <a:p>
            <a:pPr lvl="2" eaLnBrk="1" hangingPunct="1">
              <a:lnSpc>
                <a:spcPct val="80000"/>
              </a:lnSpc>
            </a:pPr>
            <a:r>
              <a:rPr lang="en-US" sz="1600" smtClean="0"/>
              <a:t>Estimate the Size of the system</a:t>
            </a:r>
          </a:p>
          <a:p>
            <a:pPr lvl="2" eaLnBrk="1" hangingPunct="1">
              <a:lnSpc>
                <a:spcPct val="80000"/>
              </a:lnSpc>
            </a:pPr>
            <a:r>
              <a:rPr lang="en-US" sz="1600" smtClean="0"/>
              <a:t>Advantages</a:t>
            </a:r>
          </a:p>
          <a:p>
            <a:pPr lvl="3" eaLnBrk="1" hangingPunct="1">
              <a:lnSpc>
                <a:spcPct val="80000"/>
              </a:lnSpc>
            </a:pPr>
            <a:r>
              <a:rPr lang="en-US" sz="1600" smtClean="0"/>
              <a:t>Consistency of estimates (independent of estimators)</a:t>
            </a:r>
          </a:p>
          <a:p>
            <a:pPr lvl="3" eaLnBrk="1" hangingPunct="1">
              <a:lnSpc>
                <a:spcPct val="80000"/>
              </a:lnSpc>
            </a:pPr>
            <a:r>
              <a:rPr lang="en-US" sz="1600" smtClean="0"/>
              <a:t>Standardization and hence better understanding</a:t>
            </a:r>
          </a:p>
          <a:p>
            <a:pPr lvl="3" eaLnBrk="1" hangingPunct="1">
              <a:lnSpc>
                <a:spcPct val="80000"/>
              </a:lnSpc>
            </a:pPr>
            <a:r>
              <a:rPr lang="en-US" sz="1600" smtClean="0"/>
              <a:t>Availability of history through the use of Organizational repository</a:t>
            </a:r>
          </a:p>
          <a:p>
            <a:pPr lvl="3" eaLnBrk="1" hangingPunct="1">
              <a:lnSpc>
                <a:spcPct val="80000"/>
              </a:lnSpc>
            </a:pPr>
            <a:r>
              <a:rPr lang="en-US" sz="1600" smtClean="0"/>
              <a:t>Effort and distribution is derived from size</a:t>
            </a:r>
          </a:p>
          <a:p>
            <a:pPr lvl="2" eaLnBrk="1" hangingPunct="1">
              <a:lnSpc>
                <a:spcPct val="80000"/>
              </a:lnSpc>
            </a:pPr>
            <a:r>
              <a:rPr lang="en-US" sz="1600" smtClean="0"/>
              <a:t>Disadvantages</a:t>
            </a:r>
          </a:p>
          <a:p>
            <a:pPr lvl="3" eaLnBrk="1" hangingPunct="1">
              <a:lnSpc>
                <a:spcPct val="80000"/>
              </a:lnSpc>
            </a:pPr>
            <a:r>
              <a:rPr lang="en-US" sz="1600" smtClean="0"/>
              <a:t>Takes longer time</a:t>
            </a:r>
          </a:p>
          <a:p>
            <a:pPr lvl="3" eaLnBrk="1" hangingPunct="1">
              <a:lnSpc>
                <a:spcPct val="80000"/>
              </a:lnSpc>
              <a:buFont typeface="Arial" pitchFamily="34" charset="0"/>
              <a:buNone/>
            </a:pPr>
            <a:endParaRPr lang="en-US" sz="1600" smtClean="0"/>
          </a:p>
          <a:p>
            <a:pPr lvl="1" eaLnBrk="1" hangingPunct="1">
              <a:lnSpc>
                <a:spcPct val="80000"/>
              </a:lnSpc>
            </a:pPr>
            <a:r>
              <a:rPr lang="en-US" sz="1800" smtClean="0"/>
              <a:t>Bottom Up Approach (micro estimation) – Activity or task level</a:t>
            </a:r>
          </a:p>
          <a:p>
            <a:pPr lvl="2" eaLnBrk="1" hangingPunct="1">
              <a:lnSpc>
                <a:spcPct val="80000"/>
              </a:lnSpc>
            </a:pPr>
            <a:r>
              <a:rPr lang="en-US" sz="1600" smtClean="0"/>
              <a:t>Estimate the task effort directly</a:t>
            </a:r>
          </a:p>
          <a:p>
            <a:pPr lvl="2" eaLnBrk="1" hangingPunct="1">
              <a:lnSpc>
                <a:spcPct val="80000"/>
              </a:lnSpc>
            </a:pPr>
            <a:r>
              <a:rPr lang="en-US" sz="1600" smtClean="0"/>
              <a:t>Advantages</a:t>
            </a:r>
          </a:p>
          <a:p>
            <a:pPr lvl="3" eaLnBrk="1" hangingPunct="1">
              <a:lnSpc>
                <a:spcPct val="80000"/>
              </a:lnSpc>
            </a:pPr>
            <a:r>
              <a:rPr lang="en-US" sz="1600" smtClean="0"/>
              <a:t>Granularity of data makes them suitable for contracts and budgets</a:t>
            </a:r>
          </a:p>
          <a:p>
            <a:pPr lvl="3" eaLnBrk="1" hangingPunct="1">
              <a:lnSpc>
                <a:spcPct val="80000"/>
              </a:lnSpc>
            </a:pPr>
            <a:r>
              <a:rPr lang="en-US" sz="1600" smtClean="0"/>
              <a:t>Errors, if any, are limited to the specific activity rather than global</a:t>
            </a:r>
          </a:p>
          <a:p>
            <a:pPr lvl="3" eaLnBrk="1" hangingPunct="1">
              <a:lnSpc>
                <a:spcPct val="80000"/>
              </a:lnSpc>
            </a:pPr>
            <a:r>
              <a:rPr lang="en-US" sz="1600" smtClean="0"/>
              <a:t>New activities can be added easily, later</a:t>
            </a:r>
          </a:p>
          <a:p>
            <a:pPr lvl="3" eaLnBrk="1" hangingPunct="1">
              <a:lnSpc>
                <a:spcPct val="80000"/>
              </a:lnSpc>
            </a:pPr>
            <a:r>
              <a:rPr lang="en-US" sz="1600" smtClean="0"/>
              <a:t>Is best-suited for agile methods</a:t>
            </a:r>
          </a:p>
          <a:p>
            <a:pPr lvl="2" eaLnBrk="1" hangingPunct="1">
              <a:lnSpc>
                <a:spcPct val="80000"/>
              </a:lnSpc>
            </a:pPr>
            <a:r>
              <a:rPr lang="en-US" sz="1600" smtClean="0"/>
              <a:t>Disadvantages</a:t>
            </a:r>
          </a:p>
          <a:p>
            <a:pPr lvl="3" eaLnBrk="1" hangingPunct="1">
              <a:lnSpc>
                <a:spcPct val="80000"/>
              </a:lnSpc>
            </a:pPr>
            <a:r>
              <a:rPr lang="en-US" sz="1600" smtClean="0"/>
              <a:t>Varies greatly based on the estimators’ experience and knowledge of the system</a:t>
            </a:r>
          </a:p>
          <a:p>
            <a:pPr lvl="3" eaLnBrk="1" hangingPunct="1">
              <a:lnSpc>
                <a:spcPct val="80000"/>
              </a:lnSpc>
            </a:pPr>
            <a:r>
              <a:rPr lang="en-US" sz="1600" smtClean="0"/>
              <a:t>Actual effort may vary as the estimator is usually more experienced than the executor</a:t>
            </a:r>
          </a:p>
          <a:p>
            <a:pPr>
              <a:lnSpc>
                <a:spcPct val="80000"/>
              </a:lnSpc>
            </a:pPr>
            <a:endParaRPr lang="en-US" sz="1600" smtClean="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152400"/>
            <a:ext cx="8534400" cy="533400"/>
          </a:xfrm>
        </p:spPr>
        <p:txBody>
          <a:bodyPr/>
          <a:lstStyle/>
          <a:p>
            <a:r>
              <a:rPr lang="en-US" sz="2800" smtClean="0"/>
              <a:t>Inputs to Effort Estimation Process</a:t>
            </a:r>
          </a:p>
        </p:txBody>
      </p:sp>
      <p:sp>
        <p:nvSpPr>
          <p:cNvPr id="134147" name="Rectangle 3"/>
          <p:cNvSpPr>
            <a:spLocks noGrp="1" noChangeArrowheads="1"/>
          </p:cNvSpPr>
          <p:nvPr>
            <p:ph type="body" idx="1"/>
          </p:nvPr>
        </p:nvSpPr>
        <p:spPr bwMode="auto">
          <a:xfrm>
            <a:off x="457200" y="914400"/>
            <a:ext cx="8229600" cy="5211763"/>
          </a:xfrm>
          <a:noFill/>
          <a:ln>
            <a:miter lim="800000"/>
            <a:headEnd/>
            <a:tailEnd/>
          </a:ln>
        </p:spPr>
        <p:txBody>
          <a:bodyPr vert="horz" wrap="square" lIns="91440" tIns="45720" rIns="91440" bIns="45720" numCol="1" anchor="t" anchorCtr="0" compatLnSpc="1">
            <a:prstTxWarp prst="textNoShape">
              <a:avLst/>
            </a:prstTxWarp>
          </a:bodyPr>
          <a:lstStyle/>
          <a:p>
            <a:pPr algn="just">
              <a:spcBef>
                <a:spcPct val="80000"/>
              </a:spcBef>
              <a:buClr>
                <a:srgbClr val="EFAA2D"/>
              </a:buClr>
              <a:buSzTx/>
            </a:pPr>
            <a:r>
              <a:rPr lang="en-US" sz="1800" smtClean="0">
                <a:solidFill>
                  <a:schemeClr val="tx1"/>
                </a:solidFill>
                <a:cs typeface="Arial" pitchFamily="34" charset="0"/>
              </a:rPr>
              <a:t>Requirements document / RFP from the customer describing the scope of the software to be developed  </a:t>
            </a:r>
          </a:p>
          <a:p>
            <a:pPr algn="just">
              <a:spcBef>
                <a:spcPct val="80000"/>
              </a:spcBef>
              <a:buClr>
                <a:srgbClr val="EFAA2D"/>
              </a:buClr>
              <a:buSzTx/>
            </a:pPr>
            <a:r>
              <a:rPr lang="en-US" sz="1800" smtClean="0">
                <a:solidFill>
                  <a:schemeClr val="tx1"/>
                </a:solidFill>
                <a:cs typeface="Arial" pitchFamily="34" charset="0"/>
              </a:rPr>
              <a:t>Any additional information available like – </a:t>
            </a:r>
          </a:p>
          <a:p>
            <a:pPr lvl="1" algn="just">
              <a:spcBef>
                <a:spcPct val="40000"/>
              </a:spcBef>
              <a:buClr>
                <a:srgbClr val="EFAA2D"/>
              </a:buClr>
              <a:buSzTx/>
              <a:buFont typeface="Arial" pitchFamily="34" charset="0"/>
              <a:buChar char="–"/>
            </a:pPr>
            <a:r>
              <a:rPr lang="en-US" sz="1800" smtClean="0">
                <a:solidFill>
                  <a:schemeClr val="tx1"/>
                </a:solidFill>
                <a:cs typeface="Arial" pitchFamily="34" charset="0"/>
              </a:rPr>
              <a:t>Task Order (or) Statement of Work</a:t>
            </a:r>
          </a:p>
          <a:p>
            <a:pPr lvl="1" algn="just">
              <a:spcBef>
                <a:spcPct val="40000"/>
              </a:spcBef>
              <a:buClr>
                <a:srgbClr val="EFAA2D"/>
              </a:buClr>
              <a:buSzTx/>
              <a:buFont typeface="Arial" pitchFamily="34" charset="0"/>
              <a:buChar char="–"/>
            </a:pPr>
            <a:r>
              <a:rPr lang="en-US" sz="1800" smtClean="0">
                <a:solidFill>
                  <a:schemeClr val="tx1"/>
                </a:solidFill>
                <a:cs typeface="Arial" pitchFamily="34" charset="0"/>
              </a:rPr>
              <a:t>Historical information based on similar projects</a:t>
            </a:r>
          </a:p>
          <a:p>
            <a:pPr lvl="1" algn="just">
              <a:spcBef>
                <a:spcPct val="40000"/>
              </a:spcBef>
              <a:buClr>
                <a:srgbClr val="EFAA2D"/>
              </a:buClr>
              <a:buSzTx/>
              <a:buFont typeface="Arial" pitchFamily="34" charset="0"/>
              <a:buChar char="–"/>
            </a:pPr>
            <a:r>
              <a:rPr lang="en-US" sz="1800" smtClean="0">
                <a:solidFill>
                  <a:schemeClr val="tx1"/>
                </a:solidFill>
                <a:cs typeface="Arial" pitchFamily="34" charset="0"/>
              </a:rPr>
              <a:t>Organizational Assets – Process database</a:t>
            </a:r>
          </a:p>
          <a:p>
            <a:pPr lvl="1" algn="just">
              <a:spcBef>
                <a:spcPct val="40000"/>
              </a:spcBef>
              <a:buClr>
                <a:srgbClr val="EFAA2D"/>
              </a:buClr>
              <a:buSzTx/>
              <a:buFont typeface="Arial" pitchFamily="34" charset="0"/>
              <a:buChar char="–"/>
            </a:pPr>
            <a:r>
              <a:rPr lang="en-US" sz="1800" smtClean="0">
                <a:solidFill>
                  <a:schemeClr val="tx1"/>
                </a:solidFill>
                <a:cs typeface="Arial" pitchFamily="34" charset="0"/>
              </a:rPr>
              <a:t>Technologies to be used which can aid in effort estimation</a:t>
            </a:r>
          </a:p>
          <a:p>
            <a:pPr lvl="1" algn="just">
              <a:spcBef>
                <a:spcPct val="40000"/>
              </a:spcBef>
              <a:buClr>
                <a:srgbClr val="EFAA2D"/>
              </a:buClr>
              <a:buSzTx/>
              <a:buFont typeface="Arial" pitchFamily="34" charset="0"/>
              <a:buChar char="–"/>
            </a:pPr>
            <a:r>
              <a:rPr lang="en-US" sz="1800" smtClean="0">
                <a:solidFill>
                  <a:schemeClr val="tx1"/>
                </a:solidFill>
                <a:cs typeface="Arial" pitchFamily="34" charset="0"/>
              </a:rPr>
              <a:t>Information on Existing application</a:t>
            </a:r>
          </a:p>
          <a:p>
            <a:pPr lvl="1" algn="just">
              <a:spcBef>
                <a:spcPct val="40000"/>
              </a:spcBef>
              <a:buClr>
                <a:srgbClr val="EFAA2D"/>
              </a:buClr>
              <a:buSzTx/>
              <a:buFont typeface="Arial" pitchFamily="34" charset="0"/>
              <a:buChar char="–"/>
            </a:pPr>
            <a:r>
              <a:rPr lang="en-US" sz="1800" smtClean="0">
                <a:solidFill>
                  <a:schemeClr val="tx1"/>
                </a:solidFill>
                <a:cs typeface="Arial" pitchFamily="34" charset="0"/>
              </a:rPr>
              <a:t>Test artifacts (QATP, QATC, Test Strategy documents)</a:t>
            </a:r>
          </a:p>
          <a:p>
            <a:pPr lvl="1" algn="just">
              <a:spcBef>
                <a:spcPct val="40000"/>
              </a:spcBef>
              <a:buClr>
                <a:srgbClr val="EFAA2D"/>
              </a:buClr>
              <a:buSzTx/>
              <a:buFont typeface="Arial" pitchFamily="34" charset="0"/>
              <a:buChar char="–"/>
            </a:pPr>
            <a:r>
              <a:rPr lang="en-US" sz="1800" smtClean="0">
                <a:solidFill>
                  <a:schemeClr val="tx1"/>
                </a:solidFill>
                <a:cs typeface="Arial" pitchFamily="34" charset="0"/>
              </a:rPr>
              <a:t>Test Automation Architecture (incase of Automation assignment)</a:t>
            </a:r>
          </a:p>
          <a:p>
            <a:pPr>
              <a:buFontTx/>
              <a:buNone/>
            </a:pPr>
            <a:endParaRPr lang="en-US" sz="1800" smtClean="0">
              <a:solidFill>
                <a:schemeClr val="tx1"/>
              </a:solidFill>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152400"/>
            <a:ext cx="8534400" cy="533400"/>
          </a:xfrm>
        </p:spPr>
        <p:txBody>
          <a:bodyPr/>
          <a:lstStyle/>
          <a:p>
            <a:r>
              <a:rPr lang="en-US" sz="2800" smtClean="0"/>
              <a:t>3 Point Estimation – Steps Involved</a:t>
            </a:r>
          </a:p>
        </p:txBody>
      </p:sp>
      <p:sp>
        <p:nvSpPr>
          <p:cNvPr id="135171" name="Rectangle 3"/>
          <p:cNvSpPr>
            <a:spLocks noGrp="1" noChangeArrowheads="1"/>
          </p:cNvSpPr>
          <p:nvPr>
            <p:ph type="body" idx="1"/>
          </p:nvPr>
        </p:nvSpPr>
        <p:spPr bwMode="auto">
          <a:xfrm>
            <a:off x="457200" y="838200"/>
            <a:ext cx="8229600" cy="5287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10000"/>
              </a:lnSpc>
              <a:spcBef>
                <a:spcPct val="80000"/>
              </a:spcBef>
              <a:buClr>
                <a:srgbClr val="EFAA2D"/>
              </a:buClr>
              <a:buSzTx/>
            </a:pPr>
            <a:r>
              <a:rPr lang="en-US" sz="1800" smtClean="0">
                <a:solidFill>
                  <a:schemeClr val="tx1"/>
                </a:solidFill>
              </a:rPr>
              <a:t>Functional decomposition of work in the form of Work Breakdown Structure (WBS)</a:t>
            </a:r>
          </a:p>
          <a:p>
            <a:pPr lvl="1" eaLnBrk="1" hangingPunct="1">
              <a:lnSpc>
                <a:spcPct val="110000"/>
              </a:lnSpc>
              <a:spcBef>
                <a:spcPct val="40000"/>
              </a:spcBef>
              <a:buClr>
                <a:srgbClr val="EFAA2D"/>
              </a:buClr>
              <a:buSzTx/>
              <a:buFont typeface="Arial" pitchFamily="34" charset="0"/>
              <a:buChar char="–"/>
            </a:pPr>
            <a:r>
              <a:rPr lang="en-US" sz="1800" smtClean="0">
                <a:solidFill>
                  <a:schemeClr val="tx1"/>
                </a:solidFill>
              </a:rPr>
              <a:t>Task Granularity usually to the level of one day or less</a:t>
            </a:r>
          </a:p>
          <a:p>
            <a:pPr eaLnBrk="1" hangingPunct="1">
              <a:lnSpc>
                <a:spcPct val="110000"/>
              </a:lnSpc>
              <a:spcBef>
                <a:spcPct val="80000"/>
              </a:spcBef>
              <a:buClr>
                <a:srgbClr val="EFAA2D"/>
              </a:buClr>
              <a:buSzTx/>
            </a:pPr>
            <a:r>
              <a:rPr lang="en-US" sz="1800" smtClean="0">
                <a:solidFill>
                  <a:schemeClr val="tx1"/>
                </a:solidFill>
              </a:rPr>
              <a:t>Classify the tasks in to High, Medium, Low based on </a:t>
            </a:r>
            <a:r>
              <a:rPr lang="en-US" sz="1800" u="sng" smtClean="0">
                <a:solidFill>
                  <a:schemeClr val="tx1"/>
                </a:solidFill>
              </a:rPr>
              <a:t>documented guidelines</a:t>
            </a:r>
            <a:endParaRPr lang="en-US" sz="1800" smtClean="0">
              <a:solidFill>
                <a:schemeClr val="tx1"/>
              </a:solidFill>
            </a:endParaRPr>
          </a:p>
          <a:p>
            <a:pPr eaLnBrk="1" hangingPunct="1">
              <a:lnSpc>
                <a:spcPct val="110000"/>
              </a:lnSpc>
              <a:spcBef>
                <a:spcPct val="80000"/>
              </a:spcBef>
              <a:buClr>
                <a:srgbClr val="EFAA2D"/>
              </a:buClr>
              <a:buSzTx/>
            </a:pPr>
            <a:r>
              <a:rPr lang="en-US" sz="1800" smtClean="0">
                <a:solidFill>
                  <a:schemeClr val="tx1"/>
                </a:solidFill>
              </a:rPr>
              <a:t>Document the estimates of Optimistic, Most Likely and Pessimistic time required for executing each task</a:t>
            </a:r>
          </a:p>
          <a:p>
            <a:pPr lvl="1" eaLnBrk="1" hangingPunct="1">
              <a:lnSpc>
                <a:spcPct val="110000"/>
              </a:lnSpc>
              <a:spcBef>
                <a:spcPct val="40000"/>
              </a:spcBef>
              <a:buClr>
                <a:srgbClr val="EFAA2D"/>
              </a:buClr>
              <a:buSzTx/>
              <a:buFont typeface="Arial" pitchFamily="34" charset="0"/>
              <a:buChar char="–"/>
            </a:pPr>
            <a:r>
              <a:rPr lang="en-US" sz="1800" smtClean="0">
                <a:solidFill>
                  <a:schemeClr val="tx1"/>
                </a:solidFill>
              </a:rPr>
              <a:t>Template computes the variance and standard deviation for the tasks</a:t>
            </a:r>
          </a:p>
          <a:p>
            <a:pPr eaLnBrk="1" hangingPunct="1">
              <a:lnSpc>
                <a:spcPct val="110000"/>
              </a:lnSpc>
              <a:spcBef>
                <a:spcPct val="80000"/>
              </a:spcBef>
              <a:buClr>
                <a:srgbClr val="EFAA2D"/>
              </a:buClr>
              <a:buSzTx/>
            </a:pPr>
            <a:r>
              <a:rPr lang="en-US" sz="1800" smtClean="0">
                <a:solidFill>
                  <a:schemeClr val="tx1"/>
                </a:solidFill>
              </a:rPr>
              <a:t>Identify and document the assumptions made during the estimation</a:t>
            </a:r>
          </a:p>
          <a:p>
            <a:pPr eaLnBrk="1" hangingPunct="1">
              <a:lnSpc>
                <a:spcPct val="110000"/>
              </a:lnSpc>
              <a:spcBef>
                <a:spcPct val="80000"/>
              </a:spcBef>
              <a:buClr>
                <a:srgbClr val="EFAA2D"/>
              </a:buClr>
              <a:buSzTx/>
            </a:pPr>
            <a:r>
              <a:rPr lang="en-US" sz="1800" smtClean="0">
                <a:solidFill>
                  <a:schemeClr val="tx1"/>
                </a:solidFill>
              </a:rPr>
              <a:t>Identify, document and assess the impact of risks</a:t>
            </a:r>
          </a:p>
          <a:p>
            <a:pPr eaLnBrk="1" hangingPunct="1">
              <a:lnSpc>
                <a:spcPct val="110000"/>
              </a:lnSpc>
              <a:spcBef>
                <a:spcPct val="80000"/>
              </a:spcBef>
              <a:buClr>
                <a:srgbClr val="EFAA2D"/>
              </a:buClr>
              <a:buSzTx/>
            </a:pPr>
            <a:r>
              <a:rPr lang="en-US" sz="1800" smtClean="0">
                <a:solidFill>
                  <a:schemeClr val="tx1"/>
                </a:solidFill>
              </a:rPr>
              <a:t>Consider the total effort estimated at 84% confidence level from the Estimation Summary sheet for planning</a:t>
            </a:r>
          </a:p>
          <a:p>
            <a:pPr eaLnBrk="1" hangingPunct="1">
              <a:lnSpc>
                <a:spcPct val="110000"/>
              </a:lnSpc>
              <a:spcBef>
                <a:spcPct val="80000"/>
              </a:spcBef>
              <a:buClr>
                <a:srgbClr val="EFAA2D"/>
              </a:buClr>
              <a:buSzTx/>
            </a:pPr>
            <a:r>
              <a:rPr lang="en-US" sz="1800" smtClean="0">
                <a:solidFill>
                  <a:schemeClr val="tx1"/>
                </a:solidFill>
              </a:rPr>
              <a:t>Use the effort break up (Task Estimation Type Summary table in Estimation Summary sheet) for planning</a:t>
            </a:r>
          </a:p>
          <a:p>
            <a:endParaRPr lang="en-US" sz="1800" smtClean="0">
              <a:solidFill>
                <a:schemeClr val="tx1"/>
              </a:solidFill>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Virtusa Template">
  <a:themeElements>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CAB9C4-E735-491E-8712-240316CD2180}"/>
</file>

<file path=customXml/itemProps2.xml><?xml version="1.0" encoding="utf-8"?>
<ds:datastoreItem xmlns:ds="http://schemas.openxmlformats.org/officeDocument/2006/customXml" ds:itemID="{19492FEB-3E6D-475C-987E-2A58922B54EA}"/>
</file>

<file path=customXml/itemProps3.xml><?xml version="1.0" encoding="utf-8"?>
<ds:datastoreItem xmlns:ds="http://schemas.openxmlformats.org/officeDocument/2006/customXml" ds:itemID="{A538A323-A687-4D9A-9E0A-D1892BF07581}"/>
</file>

<file path=docProps/app.xml><?xml version="1.0" encoding="utf-8"?>
<Properties xmlns="http://schemas.openxmlformats.org/officeDocument/2006/extended-properties" xmlns:vt="http://schemas.openxmlformats.org/officeDocument/2006/docPropsVTypes">
  <Template/>
  <TotalTime>77830</TotalTime>
  <Words>2300</Words>
  <Application>Microsoft Office PowerPoint</Application>
  <PresentationFormat>On-screen Show (4:3)</PresentationFormat>
  <Paragraphs>453</Paragraphs>
  <Slides>30</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9" baseType="lpstr">
      <vt:lpstr>Arial</vt:lpstr>
      <vt:lpstr>Trebuchet MS</vt:lpstr>
      <vt:lpstr>Calibri</vt:lpstr>
      <vt:lpstr>Arial Unicode MS</vt:lpstr>
      <vt:lpstr>ＭＳ Ｐゴシック</vt:lpstr>
      <vt:lpstr>Arial Narrow</vt:lpstr>
      <vt:lpstr>Virtusa Template</vt:lpstr>
      <vt:lpstr>Visio</vt:lpstr>
      <vt:lpstr>Worksheet</vt:lpstr>
      <vt:lpstr>Estimation</vt:lpstr>
      <vt:lpstr>Objectives</vt:lpstr>
      <vt:lpstr>Estimating Concepts and Principles </vt:lpstr>
      <vt:lpstr>Fundamentals of Estimation</vt:lpstr>
      <vt:lpstr>Fundamentals of Estimation - Contd.</vt:lpstr>
      <vt:lpstr>Fundamentals of Estimation - Contd.</vt:lpstr>
      <vt:lpstr>Estimation Practices and Methods</vt:lpstr>
      <vt:lpstr>Inputs to Effort Estimation Process</vt:lpstr>
      <vt:lpstr>3 Point Estimation – Steps Involved</vt:lpstr>
      <vt:lpstr>Introduction to 3 – Point Estimate</vt:lpstr>
      <vt:lpstr>Introduction to 3 – Point Estimate – Contd.</vt:lpstr>
      <vt:lpstr>Virtusa  3 Level Estimation Workflow</vt:lpstr>
      <vt:lpstr>Overall Estimation Workflow</vt:lpstr>
      <vt:lpstr>L1 Estimation</vt:lpstr>
      <vt:lpstr>Illustration of L1 Estimate workflow</vt:lpstr>
      <vt:lpstr>Estimate using  Virtusa Level 1 Estimation Template </vt:lpstr>
      <vt:lpstr>Overview</vt:lpstr>
      <vt:lpstr>Jump Start</vt:lpstr>
      <vt:lpstr>Define Testing Size</vt:lpstr>
      <vt:lpstr>Estimating Manual Cycles</vt:lpstr>
      <vt:lpstr>Define Size - Contd.</vt:lpstr>
      <vt:lpstr>Testing Types : Test Automation Estimates</vt:lpstr>
      <vt:lpstr>Testing Types : Test Automation Estimates - Contd.</vt:lpstr>
      <vt:lpstr>Testing Types : Performance Testing Estimates</vt:lpstr>
      <vt:lpstr>Testing Types : Performance Testing Estimates -Contd.</vt:lpstr>
      <vt:lpstr>Outputs of Estimation Process</vt:lpstr>
      <vt:lpstr>Identify and Quantify Risks</vt:lpstr>
      <vt:lpstr>Estimation Tips - General</vt:lpstr>
      <vt:lpstr>Sample Level 1 Estimation Template</vt:lpstr>
      <vt:lpstr>Slide 30</vt:lpstr>
    </vt:vector>
  </TitlesOfParts>
  <Compan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&lt;&lt;Project Name&gt;&gt; Mid-term Review</dc:title>
  <dc:creator/>
  <cp:lastModifiedBy>chinthaka</cp:lastModifiedBy>
  <cp:revision>809</cp:revision>
  <dcterms:created xsi:type="dcterms:W3CDTF">2003-06-12T22:17:20Z</dcterms:created>
  <dcterms:modified xsi:type="dcterms:W3CDTF">2011-03-09T10:53:15Z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0x0101003F4A8D2F47485B4F8C568C252C7783F6</vt:lpwstr>
  </property>
</Properties>
</file>