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44"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2CB24-584C-4A88-9769-EB92B6A2957D}" type="doc">
      <dgm:prSet loTypeId="urn:microsoft.com/office/officeart/2005/8/layout/radial1" loCatId="cycle" qsTypeId="urn:microsoft.com/office/officeart/2005/8/quickstyle/simple1" qsCatId="simple" csTypeId="urn:microsoft.com/office/officeart/2005/8/colors/accent6_2" csCatId="accent6" phldr="1"/>
      <dgm:spPr/>
      <dgm:t>
        <a:bodyPr/>
        <a:lstStyle/>
        <a:p>
          <a:endParaRPr lang="en-US"/>
        </a:p>
      </dgm:t>
    </dgm:pt>
    <dgm:pt modelId="{CB217EAE-1D69-42B8-BAB4-7FCA6A9B53E8}">
      <dgm:prSet phldrT="[Text]"/>
      <dgm:spPr>
        <a:solidFill>
          <a:schemeClr val="bg1"/>
        </a:solidFill>
        <a:ln w="19050">
          <a:solidFill>
            <a:schemeClr val="accent6"/>
          </a:solidFill>
        </a:ln>
      </dgm:spPr>
      <dgm:t>
        <a:bodyPr/>
        <a:lstStyle/>
        <a:p>
          <a:r>
            <a:rPr lang="en-US" dirty="0" smtClean="0">
              <a:solidFill>
                <a:schemeClr val="tx1"/>
              </a:solidFill>
            </a:rPr>
            <a:t>Property Value</a:t>
          </a:r>
          <a:endParaRPr lang="en-US" dirty="0">
            <a:solidFill>
              <a:schemeClr val="tx1"/>
            </a:solidFill>
          </a:endParaRPr>
        </a:p>
      </dgm:t>
    </dgm:pt>
    <dgm:pt modelId="{74C60B25-5B85-4345-8A8C-4FC291E3507A}" type="parTrans" cxnId="{98BE878C-39DA-4389-9466-C5C1C49EBB05}">
      <dgm:prSet/>
      <dgm:spPr/>
      <dgm:t>
        <a:bodyPr/>
        <a:lstStyle/>
        <a:p>
          <a:endParaRPr lang="en-US"/>
        </a:p>
      </dgm:t>
    </dgm:pt>
    <dgm:pt modelId="{C67DE3FC-F788-428A-B424-7E2E370AC209}" type="sibTrans" cxnId="{98BE878C-39DA-4389-9466-C5C1C49EBB05}">
      <dgm:prSet/>
      <dgm:spPr/>
      <dgm:t>
        <a:bodyPr/>
        <a:lstStyle/>
        <a:p>
          <a:endParaRPr lang="en-US"/>
        </a:p>
      </dgm:t>
    </dgm:pt>
    <dgm:pt modelId="{3F4CB909-8053-4E45-B864-7A4ED2F71B6E}">
      <dgm:prSet phldrT="[Text]" custT="1"/>
      <dgm:spPr/>
      <dgm:t>
        <a:bodyPr/>
        <a:lstStyle/>
        <a:p>
          <a:r>
            <a:rPr lang="en-US" sz="2000" dirty="0" smtClean="0"/>
            <a:t>Property Attributes</a:t>
          </a:r>
          <a:endParaRPr lang="en-US" sz="2000" dirty="0"/>
        </a:p>
      </dgm:t>
    </dgm:pt>
    <dgm:pt modelId="{C90BF410-8CEB-4EF6-830F-FB072A5EDE71}" type="parTrans" cxnId="{20F9039B-9DF4-474A-81C3-F3FA78C16F2B}">
      <dgm:prSet/>
      <dgm:spPr/>
      <dgm:t>
        <a:bodyPr/>
        <a:lstStyle/>
        <a:p>
          <a:endParaRPr lang="en-US"/>
        </a:p>
      </dgm:t>
    </dgm:pt>
    <dgm:pt modelId="{9C24D8FA-186F-4C8F-B070-4DFBC6A9159B}" type="sibTrans" cxnId="{20F9039B-9DF4-474A-81C3-F3FA78C16F2B}">
      <dgm:prSet/>
      <dgm:spPr/>
      <dgm:t>
        <a:bodyPr/>
        <a:lstStyle/>
        <a:p>
          <a:endParaRPr lang="en-US"/>
        </a:p>
      </dgm:t>
    </dgm:pt>
    <dgm:pt modelId="{F9AA0782-05D6-404D-A763-45299D711E39}">
      <dgm:prSet phldrT="[Text]" custT="1"/>
      <dgm:spPr/>
      <dgm:t>
        <a:bodyPr/>
        <a:lstStyle/>
        <a:p>
          <a:r>
            <a:rPr lang="en-US" sz="2000" dirty="0" smtClean="0"/>
            <a:t>Bike Facility</a:t>
          </a:r>
          <a:endParaRPr lang="en-US" sz="2000" dirty="0"/>
        </a:p>
      </dgm:t>
    </dgm:pt>
    <dgm:pt modelId="{86258E68-994B-4901-B1DC-5B3889A0B4BC}" type="parTrans" cxnId="{F4E4C748-B9F5-4BB7-AF2F-BAF89914C6DE}">
      <dgm:prSet/>
      <dgm:spPr/>
      <dgm:t>
        <a:bodyPr/>
        <a:lstStyle/>
        <a:p>
          <a:endParaRPr lang="en-US"/>
        </a:p>
      </dgm:t>
    </dgm:pt>
    <dgm:pt modelId="{E428AA15-F00B-4863-8398-25E995505EDF}" type="sibTrans" cxnId="{F4E4C748-B9F5-4BB7-AF2F-BAF89914C6DE}">
      <dgm:prSet/>
      <dgm:spPr/>
      <dgm:t>
        <a:bodyPr/>
        <a:lstStyle/>
        <a:p>
          <a:endParaRPr lang="en-US"/>
        </a:p>
      </dgm:t>
    </dgm:pt>
    <dgm:pt modelId="{822DDA38-4ACF-487B-AA14-A287EF3D2CC2}">
      <dgm:prSet phldrT="[Text]" custT="1"/>
      <dgm:spPr/>
      <dgm:t>
        <a:bodyPr/>
        <a:lstStyle/>
        <a:p>
          <a:r>
            <a:rPr lang="en-US" sz="2000" dirty="0" smtClean="0"/>
            <a:t>Transaction</a:t>
          </a:r>
        </a:p>
        <a:p>
          <a:r>
            <a:rPr lang="en-US" sz="2000" dirty="0" smtClean="0"/>
            <a:t>Variables</a:t>
          </a:r>
        </a:p>
      </dgm:t>
    </dgm:pt>
    <dgm:pt modelId="{FFC25CF1-9A6F-425D-BEB8-D7BC9B890946}" type="parTrans" cxnId="{E5AF3844-429E-421D-820D-9FF8CF635281}">
      <dgm:prSet/>
      <dgm:spPr/>
      <dgm:t>
        <a:bodyPr/>
        <a:lstStyle/>
        <a:p>
          <a:endParaRPr lang="en-US"/>
        </a:p>
      </dgm:t>
    </dgm:pt>
    <dgm:pt modelId="{6B3BEF95-15E7-4A09-A1C9-FB2529224BD5}" type="sibTrans" cxnId="{E5AF3844-429E-421D-820D-9FF8CF635281}">
      <dgm:prSet/>
      <dgm:spPr/>
      <dgm:t>
        <a:bodyPr/>
        <a:lstStyle/>
        <a:p>
          <a:endParaRPr lang="en-US"/>
        </a:p>
      </dgm:t>
    </dgm:pt>
    <dgm:pt modelId="{4DBFEF3C-D23A-4F53-960B-1838270D0911}">
      <dgm:prSet phldrT="[Text]" custT="1"/>
      <dgm:spPr/>
      <dgm:t>
        <a:bodyPr/>
        <a:lstStyle/>
        <a:p>
          <a:r>
            <a:rPr lang="en-US" sz="2000" dirty="0" smtClean="0"/>
            <a:t>Neighbor-hood Amenities</a:t>
          </a:r>
          <a:endParaRPr lang="en-US" sz="2000" dirty="0"/>
        </a:p>
      </dgm:t>
    </dgm:pt>
    <dgm:pt modelId="{0A6E2214-3108-4B54-A9E6-0F2388A4E6B7}" type="parTrans" cxnId="{7015501F-A1F9-4251-BB92-19CD0EB1D5EB}">
      <dgm:prSet/>
      <dgm:spPr/>
      <dgm:t>
        <a:bodyPr/>
        <a:lstStyle/>
        <a:p>
          <a:endParaRPr lang="en-US"/>
        </a:p>
      </dgm:t>
    </dgm:pt>
    <dgm:pt modelId="{3B167810-82C8-400F-BDAF-2BBE6F9DDAB7}" type="sibTrans" cxnId="{7015501F-A1F9-4251-BB92-19CD0EB1D5EB}">
      <dgm:prSet/>
      <dgm:spPr/>
      <dgm:t>
        <a:bodyPr/>
        <a:lstStyle/>
        <a:p>
          <a:endParaRPr lang="en-US"/>
        </a:p>
      </dgm:t>
    </dgm:pt>
    <dgm:pt modelId="{0768EDC0-C186-449D-B8CB-44C8D1F8F23D}" type="pres">
      <dgm:prSet presAssocID="{7542CB24-584C-4A88-9769-EB92B6A2957D}" presName="cycle" presStyleCnt="0">
        <dgm:presLayoutVars>
          <dgm:chMax val="1"/>
          <dgm:dir/>
          <dgm:animLvl val="ctr"/>
          <dgm:resizeHandles val="exact"/>
        </dgm:presLayoutVars>
      </dgm:prSet>
      <dgm:spPr/>
      <dgm:t>
        <a:bodyPr/>
        <a:lstStyle/>
        <a:p>
          <a:endParaRPr lang="en-US"/>
        </a:p>
      </dgm:t>
    </dgm:pt>
    <dgm:pt modelId="{41B7957D-F0DC-4C13-8665-130F00B58979}" type="pres">
      <dgm:prSet presAssocID="{CB217EAE-1D69-42B8-BAB4-7FCA6A9B53E8}" presName="centerShape" presStyleLbl="node0" presStyleIdx="0" presStyleCnt="1" custLinFactNeighborY="468"/>
      <dgm:spPr/>
      <dgm:t>
        <a:bodyPr/>
        <a:lstStyle/>
        <a:p>
          <a:endParaRPr lang="en-US"/>
        </a:p>
      </dgm:t>
    </dgm:pt>
    <dgm:pt modelId="{FE6F8F0C-93D4-4DE9-AF73-567200C8516A}" type="pres">
      <dgm:prSet presAssocID="{C90BF410-8CEB-4EF6-830F-FB072A5EDE71}" presName="Name9" presStyleLbl="parChTrans1D2" presStyleIdx="0" presStyleCnt="4"/>
      <dgm:spPr/>
      <dgm:t>
        <a:bodyPr/>
        <a:lstStyle/>
        <a:p>
          <a:endParaRPr lang="en-US"/>
        </a:p>
      </dgm:t>
    </dgm:pt>
    <dgm:pt modelId="{B71F59C9-E2E0-4DCB-81B2-BB3B40097062}" type="pres">
      <dgm:prSet presAssocID="{C90BF410-8CEB-4EF6-830F-FB072A5EDE71}" presName="connTx" presStyleLbl="parChTrans1D2" presStyleIdx="0" presStyleCnt="4"/>
      <dgm:spPr/>
      <dgm:t>
        <a:bodyPr/>
        <a:lstStyle/>
        <a:p>
          <a:endParaRPr lang="en-US"/>
        </a:p>
      </dgm:t>
    </dgm:pt>
    <dgm:pt modelId="{EAAACE5E-F0EE-4E3F-B528-7D278A2A48FA}" type="pres">
      <dgm:prSet presAssocID="{3F4CB909-8053-4E45-B864-7A4ED2F71B6E}" presName="node" presStyleLbl="node1" presStyleIdx="0" presStyleCnt="4">
        <dgm:presLayoutVars>
          <dgm:bulletEnabled val="1"/>
        </dgm:presLayoutVars>
      </dgm:prSet>
      <dgm:spPr/>
      <dgm:t>
        <a:bodyPr/>
        <a:lstStyle/>
        <a:p>
          <a:endParaRPr lang="en-US"/>
        </a:p>
      </dgm:t>
    </dgm:pt>
    <dgm:pt modelId="{910EF1F9-2374-4554-813C-EFC6D1F59514}" type="pres">
      <dgm:prSet presAssocID="{86258E68-994B-4901-B1DC-5B3889A0B4BC}" presName="Name9" presStyleLbl="parChTrans1D2" presStyleIdx="1" presStyleCnt="4"/>
      <dgm:spPr/>
      <dgm:t>
        <a:bodyPr/>
        <a:lstStyle/>
        <a:p>
          <a:endParaRPr lang="en-US"/>
        </a:p>
      </dgm:t>
    </dgm:pt>
    <dgm:pt modelId="{A3E922ED-3901-415B-B896-EF2DF4C1690C}" type="pres">
      <dgm:prSet presAssocID="{86258E68-994B-4901-B1DC-5B3889A0B4BC}" presName="connTx" presStyleLbl="parChTrans1D2" presStyleIdx="1" presStyleCnt="4"/>
      <dgm:spPr/>
      <dgm:t>
        <a:bodyPr/>
        <a:lstStyle/>
        <a:p>
          <a:endParaRPr lang="en-US"/>
        </a:p>
      </dgm:t>
    </dgm:pt>
    <dgm:pt modelId="{4969707D-E383-48FF-9226-15178388D848}" type="pres">
      <dgm:prSet presAssocID="{F9AA0782-05D6-404D-A763-45299D711E39}" presName="node" presStyleLbl="node1" presStyleIdx="1" presStyleCnt="4">
        <dgm:presLayoutVars>
          <dgm:bulletEnabled val="1"/>
        </dgm:presLayoutVars>
      </dgm:prSet>
      <dgm:spPr/>
      <dgm:t>
        <a:bodyPr/>
        <a:lstStyle/>
        <a:p>
          <a:endParaRPr lang="en-US"/>
        </a:p>
      </dgm:t>
    </dgm:pt>
    <dgm:pt modelId="{5B7DFE63-CC1D-4DB8-859C-5FE35CA109C9}" type="pres">
      <dgm:prSet presAssocID="{FFC25CF1-9A6F-425D-BEB8-D7BC9B890946}" presName="Name9" presStyleLbl="parChTrans1D2" presStyleIdx="2" presStyleCnt="4"/>
      <dgm:spPr/>
      <dgm:t>
        <a:bodyPr/>
        <a:lstStyle/>
        <a:p>
          <a:endParaRPr lang="en-US"/>
        </a:p>
      </dgm:t>
    </dgm:pt>
    <dgm:pt modelId="{AA87B662-2E55-4540-9A6B-7E6829962D7F}" type="pres">
      <dgm:prSet presAssocID="{FFC25CF1-9A6F-425D-BEB8-D7BC9B890946}" presName="connTx" presStyleLbl="parChTrans1D2" presStyleIdx="2" presStyleCnt="4"/>
      <dgm:spPr/>
      <dgm:t>
        <a:bodyPr/>
        <a:lstStyle/>
        <a:p>
          <a:endParaRPr lang="en-US"/>
        </a:p>
      </dgm:t>
    </dgm:pt>
    <dgm:pt modelId="{F714979D-9FEE-4C3B-8962-50F637AFB1A7}" type="pres">
      <dgm:prSet presAssocID="{822DDA38-4ACF-487B-AA14-A287EF3D2CC2}" presName="node" presStyleLbl="node1" presStyleIdx="2" presStyleCnt="4">
        <dgm:presLayoutVars>
          <dgm:bulletEnabled val="1"/>
        </dgm:presLayoutVars>
      </dgm:prSet>
      <dgm:spPr/>
      <dgm:t>
        <a:bodyPr/>
        <a:lstStyle/>
        <a:p>
          <a:endParaRPr lang="en-US"/>
        </a:p>
      </dgm:t>
    </dgm:pt>
    <dgm:pt modelId="{DA384538-2F3B-4A05-9DBF-099EE4FCEA41}" type="pres">
      <dgm:prSet presAssocID="{0A6E2214-3108-4B54-A9E6-0F2388A4E6B7}" presName="Name9" presStyleLbl="parChTrans1D2" presStyleIdx="3" presStyleCnt="4"/>
      <dgm:spPr/>
      <dgm:t>
        <a:bodyPr/>
        <a:lstStyle/>
        <a:p>
          <a:endParaRPr lang="en-US"/>
        </a:p>
      </dgm:t>
    </dgm:pt>
    <dgm:pt modelId="{969CAF11-64E6-41A2-8EAB-A2CFBB4FA624}" type="pres">
      <dgm:prSet presAssocID="{0A6E2214-3108-4B54-A9E6-0F2388A4E6B7}" presName="connTx" presStyleLbl="parChTrans1D2" presStyleIdx="3" presStyleCnt="4"/>
      <dgm:spPr/>
      <dgm:t>
        <a:bodyPr/>
        <a:lstStyle/>
        <a:p>
          <a:endParaRPr lang="en-US"/>
        </a:p>
      </dgm:t>
    </dgm:pt>
    <dgm:pt modelId="{B02863FE-FDCA-4552-B5B3-0CABF5C0869A}" type="pres">
      <dgm:prSet presAssocID="{4DBFEF3C-D23A-4F53-960B-1838270D0911}" presName="node" presStyleLbl="node1" presStyleIdx="3" presStyleCnt="4">
        <dgm:presLayoutVars>
          <dgm:bulletEnabled val="1"/>
        </dgm:presLayoutVars>
      </dgm:prSet>
      <dgm:spPr/>
      <dgm:t>
        <a:bodyPr/>
        <a:lstStyle/>
        <a:p>
          <a:endParaRPr lang="en-US"/>
        </a:p>
      </dgm:t>
    </dgm:pt>
  </dgm:ptLst>
  <dgm:cxnLst>
    <dgm:cxn modelId="{E5724BC2-B737-40BE-B59D-7E05A17550D9}" type="presOf" srcId="{4DBFEF3C-D23A-4F53-960B-1838270D0911}" destId="{B02863FE-FDCA-4552-B5B3-0CABF5C0869A}" srcOrd="0" destOrd="0" presId="urn:microsoft.com/office/officeart/2005/8/layout/radial1"/>
    <dgm:cxn modelId="{3737175F-AABB-41F6-80EA-B976EDFAA8B6}" type="presOf" srcId="{C90BF410-8CEB-4EF6-830F-FB072A5EDE71}" destId="{B71F59C9-E2E0-4DCB-81B2-BB3B40097062}" srcOrd="1" destOrd="0" presId="urn:microsoft.com/office/officeart/2005/8/layout/radial1"/>
    <dgm:cxn modelId="{FF0C3F38-4234-4319-83C1-A7884062F76F}" type="presOf" srcId="{86258E68-994B-4901-B1DC-5B3889A0B4BC}" destId="{910EF1F9-2374-4554-813C-EFC6D1F59514}" srcOrd="0" destOrd="0" presId="urn:microsoft.com/office/officeart/2005/8/layout/radial1"/>
    <dgm:cxn modelId="{2992EF35-F287-4987-897F-884A9518344D}" type="presOf" srcId="{C90BF410-8CEB-4EF6-830F-FB072A5EDE71}" destId="{FE6F8F0C-93D4-4DE9-AF73-567200C8516A}" srcOrd="0" destOrd="0" presId="urn:microsoft.com/office/officeart/2005/8/layout/radial1"/>
    <dgm:cxn modelId="{7015501F-A1F9-4251-BB92-19CD0EB1D5EB}" srcId="{CB217EAE-1D69-42B8-BAB4-7FCA6A9B53E8}" destId="{4DBFEF3C-D23A-4F53-960B-1838270D0911}" srcOrd="3" destOrd="0" parTransId="{0A6E2214-3108-4B54-A9E6-0F2388A4E6B7}" sibTransId="{3B167810-82C8-400F-BDAF-2BBE6F9DDAB7}"/>
    <dgm:cxn modelId="{F4E4C748-B9F5-4BB7-AF2F-BAF89914C6DE}" srcId="{CB217EAE-1D69-42B8-BAB4-7FCA6A9B53E8}" destId="{F9AA0782-05D6-404D-A763-45299D711E39}" srcOrd="1" destOrd="0" parTransId="{86258E68-994B-4901-B1DC-5B3889A0B4BC}" sibTransId="{E428AA15-F00B-4863-8398-25E995505EDF}"/>
    <dgm:cxn modelId="{9775041D-2F7B-4BF2-BDE6-D4A8C2BF581D}" type="presOf" srcId="{FFC25CF1-9A6F-425D-BEB8-D7BC9B890946}" destId="{5B7DFE63-CC1D-4DB8-859C-5FE35CA109C9}" srcOrd="0" destOrd="0" presId="urn:microsoft.com/office/officeart/2005/8/layout/radial1"/>
    <dgm:cxn modelId="{7C84D020-141F-4B2C-B9AD-26BF2467E8A4}" type="presOf" srcId="{822DDA38-4ACF-487B-AA14-A287EF3D2CC2}" destId="{F714979D-9FEE-4C3B-8962-50F637AFB1A7}" srcOrd="0" destOrd="0" presId="urn:microsoft.com/office/officeart/2005/8/layout/radial1"/>
    <dgm:cxn modelId="{0CB67E40-0FFC-4B75-B276-B5EAC4C5CAB4}" type="presOf" srcId="{F9AA0782-05D6-404D-A763-45299D711E39}" destId="{4969707D-E383-48FF-9226-15178388D848}" srcOrd="0" destOrd="0" presId="urn:microsoft.com/office/officeart/2005/8/layout/radial1"/>
    <dgm:cxn modelId="{98BE878C-39DA-4389-9466-C5C1C49EBB05}" srcId="{7542CB24-584C-4A88-9769-EB92B6A2957D}" destId="{CB217EAE-1D69-42B8-BAB4-7FCA6A9B53E8}" srcOrd="0" destOrd="0" parTransId="{74C60B25-5B85-4345-8A8C-4FC291E3507A}" sibTransId="{C67DE3FC-F788-428A-B424-7E2E370AC209}"/>
    <dgm:cxn modelId="{D751C52E-F613-4BE1-A1CA-FC1F01C43838}" type="presOf" srcId="{FFC25CF1-9A6F-425D-BEB8-D7BC9B890946}" destId="{AA87B662-2E55-4540-9A6B-7E6829962D7F}" srcOrd="1" destOrd="0" presId="urn:microsoft.com/office/officeart/2005/8/layout/radial1"/>
    <dgm:cxn modelId="{924D15EC-342E-4BDB-B2E9-9A1C9A972035}" type="presOf" srcId="{7542CB24-584C-4A88-9769-EB92B6A2957D}" destId="{0768EDC0-C186-449D-B8CB-44C8D1F8F23D}" srcOrd="0" destOrd="0" presId="urn:microsoft.com/office/officeart/2005/8/layout/radial1"/>
    <dgm:cxn modelId="{49B03811-F71B-4827-B512-49A2C76075FC}" type="presOf" srcId="{86258E68-994B-4901-B1DC-5B3889A0B4BC}" destId="{A3E922ED-3901-415B-B896-EF2DF4C1690C}" srcOrd="1" destOrd="0" presId="urn:microsoft.com/office/officeart/2005/8/layout/radial1"/>
    <dgm:cxn modelId="{E5AF3844-429E-421D-820D-9FF8CF635281}" srcId="{CB217EAE-1D69-42B8-BAB4-7FCA6A9B53E8}" destId="{822DDA38-4ACF-487B-AA14-A287EF3D2CC2}" srcOrd="2" destOrd="0" parTransId="{FFC25CF1-9A6F-425D-BEB8-D7BC9B890946}" sibTransId="{6B3BEF95-15E7-4A09-A1C9-FB2529224BD5}"/>
    <dgm:cxn modelId="{A97B2567-5E8B-4F96-AA75-284DE5EC7631}" type="presOf" srcId="{0A6E2214-3108-4B54-A9E6-0F2388A4E6B7}" destId="{DA384538-2F3B-4A05-9DBF-099EE4FCEA41}" srcOrd="0" destOrd="0" presId="urn:microsoft.com/office/officeart/2005/8/layout/radial1"/>
    <dgm:cxn modelId="{20F9039B-9DF4-474A-81C3-F3FA78C16F2B}" srcId="{CB217EAE-1D69-42B8-BAB4-7FCA6A9B53E8}" destId="{3F4CB909-8053-4E45-B864-7A4ED2F71B6E}" srcOrd="0" destOrd="0" parTransId="{C90BF410-8CEB-4EF6-830F-FB072A5EDE71}" sibTransId="{9C24D8FA-186F-4C8F-B070-4DFBC6A9159B}"/>
    <dgm:cxn modelId="{665D11A4-FC0E-4A50-97FE-CA889411D993}" type="presOf" srcId="{0A6E2214-3108-4B54-A9E6-0F2388A4E6B7}" destId="{969CAF11-64E6-41A2-8EAB-A2CFBB4FA624}" srcOrd="1" destOrd="0" presId="urn:microsoft.com/office/officeart/2005/8/layout/radial1"/>
    <dgm:cxn modelId="{793FB9AB-6B8A-4220-A8FD-7E386D1614D8}" type="presOf" srcId="{CB217EAE-1D69-42B8-BAB4-7FCA6A9B53E8}" destId="{41B7957D-F0DC-4C13-8665-130F00B58979}" srcOrd="0" destOrd="0" presId="urn:microsoft.com/office/officeart/2005/8/layout/radial1"/>
    <dgm:cxn modelId="{16CEAB4F-D7E7-46DF-88F4-87B43E088C77}" type="presOf" srcId="{3F4CB909-8053-4E45-B864-7A4ED2F71B6E}" destId="{EAAACE5E-F0EE-4E3F-B528-7D278A2A48FA}" srcOrd="0" destOrd="0" presId="urn:microsoft.com/office/officeart/2005/8/layout/radial1"/>
    <dgm:cxn modelId="{386F6518-7C1D-4626-8E19-3392683B1D71}" type="presParOf" srcId="{0768EDC0-C186-449D-B8CB-44C8D1F8F23D}" destId="{41B7957D-F0DC-4C13-8665-130F00B58979}" srcOrd="0" destOrd="0" presId="urn:microsoft.com/office/officeart/2005/8/layout/radial1"/>
    <dgm:cxn modelId="{58F91D35-759C-4452-95F1-BD53577DC99A}" type="presParOf" srcId="{0768EDC0-C186-449D-B8CB-44C8D1F8F23D}" destId="{FE6F8F0C-93D4-4DE9-AF73-567200C8516A}" srcOrd="1" destOrd="0" presId="urn:microsoft.com/office/officeart/2005/8/layout/radial1"/>
    <dgm:cxn modelId="{3574D2B0-F1FD-4E1A-9617-CB8B459BD6EB}" type="presParOf" srcId="{FE6F8F0C-93D4-4DE9-AF73-567200C8516A}" destId="{B71F59C9-E2E0-4DCB-81B2-BB3B40097062}" srcOrd="0" destOrd="0" presId="urn:microsoft.com/office/officeart/2005/8/layout/radial1"/>
    <dgm:cxn modelId="{9EA1FC25-FA5D-4B65-8A26-A7A281D271A5}" type="presParOf" srcId="{0768EDC0-C186-449D-B8CB-44C8D1F8F23D}" destId="{EAAACE5E-F0EE-4E3F-B528-7D278A2A48FA}" srcOrd="2" destOrd="0" presId="urn:microsoft.com/office/officeart/2005/8/layout/radial1"/>
    <dgm:cxn modelId="{D7E706CF-F340-4C3C-92F8-C99C806EACC6}" type="presParOf" srcId="{0768EDC0-C186-449D-B8CB-44C8D1F8F23D}" destId="{910EF1F9-2374-4554-813C-EFC6D1F59514}" srcOrd="3" destOrd="0" presId="urn:microsoft.com/office/officeart/2005/8/layout/radial1"/>
    <dgm:cxn modelId="{79D1D27C-950B-4145-B8A6-5EE73771A33F}" type="presParOf" srcId="{910EF1F9-2374-4554-813C-EFC6D1F59514}" destId="{A3E922ED-3901-415B-B896-EF2DF4C1690C}" srcOrd="0" destOrd="0" presId="urn:microsoft.com/office/officeart/2005/8/layout/radial1"/>
    <dgm:cxn modelId="{A9BCBD3E-8AC0-4EED-8B25-EC08B0697DE5}" type="presParOf" srcId="{0768EDC0-C186-449D-B8CB-44C8D1F8F23D}" destId="{4969707D-E383-48FF-9226-15178388D848}" srcOrd="4" destOrd="0" presId="urn:microsoft.com/office/officeart/2005/8/layout/radial1"/>
    <dgm:cxn modelId="{6014D910-3E5B-4257-812E-B0E975230EE8}" type="presParOf" srcId="{0768EDC0-C186-449D-B8CB-44C8D1F8F23D}" destId="{5B7DFE63-CC1D-4DB8-859C-5FE35CA109C9}" srcOrd="5" destOrd="0" presId="urn:microsoft.com/office/officeart/2005/8/layout/radial1"/>
    <dgm:cxn modelId="{8C097524-EA5D-4977-8B99-F593D3E0A1F7}" type="presParOf" srcId="{5B7DFE63-CC1D-4DB8-859C-5FE35CA109C9}" destId="{AA87B662-2E55-4540-9A6B-7E6829962D7F}" srcOrd="0" destOrd="0" presId="urn:microsoft.com/office/officeart/2005/8/layout/radial1"/>
    <dgm:cxn modelId="{1ED73C57-8A1A-41A1-A276-5EABE3F16C3B}" type="presParOf" srcId="{0768EDC0-C186-449D-B8CB-44C8D1F8F23D}" destId="{F714979D-9FEE-4C3B-8962-50F637AFB1A7}" srcOrd="6" destOrd="0" presId="urn:microsoft.com/office/officeart/2005/8/layout/radial1"/>
    <dgm:cxn modelId="{DC1762A0-1A39-4EDD-B95D-DF5D85856F2D}" type="presParOf" srcId="{0768EDC0-C186-449D-B8CB-44C8D1F8F23D}" destId="{DA384538-2F3B-4A05-9DBF-099EE4FCEA41}" srcOrd="7" destOrd="0" presId="urn:microsoft.com/office/officeart/2005/8/layout/radial1"/>
    <dgm:cxn modelId="{F78C249C-A1FD-4539-9FCD-B3BA29F17195}" type="presParOf" srcId="{DA384538-2F3B-4A05-9DBF-099EE4FCEA41}" destId="{969CAF11-64E6-41A2-8EAB-A2CFBB4FA624}" srcOrd="0" destOrd="0" presId="urn:microsoft.com/office/officeart/2005/8/layout/radial1"/>
    <dgm:cxn modelId="{4B85532D-3F00-4EE3-B687-F96D2D82E6B3}" type="presParOf" srcId="{0768EDC0-C186-449D-B8CB-44C8D1F8F23D}" destId="{B02863FE-FDCA-4552-B5B3-0CABF5C0869A}" srcOrd="8" destOrd="0" presId="urn:microsoft.com/office/officeart/2005/8/layout/radial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7957D-F0DC-4C13-8665-130F00B58979}">
      <dsp:nvSpPr>
        <dsp:cNvPr id="0" name=""/>
        <dsp:cNvSpPr/>
      </dsp:nvSpPr>
      <dsp:spPr>
        <a:xfrm>
          <a:off x="720827" y="537319"/>
          <a:ext cx="408288" cy="408288"/>
        </a:xfrm>
        <a:prstGeom prst="ellipse">
          <a:avLst/>
        </a:prstGeom>
        <a:solidFill>
          <a:schemeClr val="bg1"/>
        </a:solidFill>
        <a:ln w="1905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Property Value</a:t>
          </a:r>
          <a:endParaRPr lang="en-US" sz="600" kern="1200" dirty="0">
            <a:solidFill>
              <a:schemeClr val="tx1"/>
            </a:solidFill>
          </a:endParaRPr>
        </a:p>
      </dsp:txBody>
      <dsp:txXfrm>
        <a:off x="780619" y="597111"/>
        <a:ext cx="288704" cy="288704"/>
      </dsp:txXfrm>
    </dsp:sp>
    <dsp:sp modelId="{FE6F8F0C-93D4-4DE9-AF73-567200C8516A}">
      <dsp:nvSpPr>
        <dsp:cNvPr id="0" name=""/>
        <dsp:cNvSpPr/>
      </dsp:nvSpPr>
      <dsp:spPr>
        <a:xfrm rot="16200000">
          <a:off x="861221" y="453706"/>
          <a:ext cx="127499" cy="39726"/>
        </a:xfrm>
        <a:custGeom>
          <a:avLst/>
          <a:gdLst/>
          <a:ahLst/>
          <a:cxnLst/>
          <a:rect l="0" t="0" r="0" b="0"/>
          <a:pathLst>
            <a:path>
              <a:moveTo>
                <a:pt x="0" y="19863"/>
              </a:moveTo>
              <a:lnTo>
                <a:pt x="127499" y="198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21784" y="470382"/>
        <a:ext cx="6374" cy="6374"/>
      </dsp:txXfrm>
    </dsp:sp>
    <dsp:sp modelId="{EAAACE5E-F0EE-4E3F-B528-7D278A2A48FA}">
      <dsp:nvSpPr>
        <dsp:cNvPr id="0" name=""/>
        <dsp:cNvSpPr/>
      </dsp:nvSpPr>
      <dsp:spPr>
        <a:xfrm>
          <a:off x="720827" y="1531"/>
          <a:ext cx="408288" cy="40828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Property Attributes</a:t>
          </a:r>
          <a:endParaRPr lang="en-US" sz="2000" kern="1200" dirty="0"/>
        </a:p>
      </dsp:txBody>
      <dsp:txXfrm>
        <a:off x="780619" y="61323"/>
        <a:ext cx="288704" cy="288704"/>
      </dsp:txXfrm>
    </dsp:sp>
    <dsp:sp modelId="{910EF1F9-2374-4554-813C-EFC6D1F59514}">
      <dsp:nvSpPr>
        <dsp:cNvPr id="0" name=""/>
        <dsp:cNvSpPr/>
      </dsp:nvSpPr>
      <dsp:spPr>
        <a:xfrm rot="21567824">
          <a:off x="1129103" y="719115"/>
          <a:ext cx="122554" cy="39726"/>
        </a:xfrm>
        <a:custGeom>
          <a:avLst/>
          <a:gdLst/>
          <a:ahLst/>
          <a:cxnLst/>
          <a:rect l="0" t="0" r="0" b="0"/>
          <a:pathLst>
            <a:path>
              <a:moveTo>
                <a:pt x="0" y="19863"/>
              </a:moveTo>
              <a:lnTo>
                <a:pt x="122554" y="198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87317" y="735915"/>
        <a:ext cx="6127" cy="6127"/>
      </dsp:txXfrm>
    </dsp:sp>
    <dsp:sp modelId="{4969707D-E383-48FF-9226-15178388D848}">
      <dsp:nvSpPr>
        <dsp:cNvPr id="0" name=""/>
        <dsp:cNvSpPr/>
      </dsp:nvSpPr>
      <dsp:spPr>
        <a:xfrm>
          <a:off x="1251646" y="532350"/>
          <a:ext cx="408288" cy="40828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Bike Facility</a:t>
          </a:r>
          <a:endParaRPr lang="en-US" sz="2000" kern="1200" dirty="0"/>
        </a:p>
      </dsp:txBody>
      <dsp:txXfrm>
        <a:off x="1311438" y="592142"/>
        <a:ext cx="288704" cy="288704"/>
      </dsp:txXfrm>
    </dsp:sp>
    <dsp:sp modelId="{5B7DFE63-CC1D-4DB8-859C-5FE35CA109C9}">
      <dsp:nvSpPr>
        <dsp:cNvPr id="0" name=""/>
        <dsp:cNvSpPr/>
      </dsp:nvSpPr>
      <dsp:spPr>
        <a:xfrm rot="5400000">
          <a:off x="866190" y="984525"/>
          <a:ext cx="117562" cy="39726"/>
        </a:xfrm>
        <a:custGeom>
          <a:avLst/>
          <a:gdLst/>
          <a:ahLst/>
          <a:cxnLst/>
          <a:rect l="0" t="0" r="0" b="0"/>
          <a:pathLst>
            <a:path>
              <a:moveTo>
                <a:pt x="0" y="19863"/>
              </a:moveTo>
              <a:lnTo>
                <a:pt x="117562" y="198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22032" y="1001449"/>
        <a:ext cx="5878" cy="5878"/>
      </dsp:txXfrm>
    </dsp:sp>
    <dsp:sp modelId="{F714979D-9FEE-4C3B-8962-50F637AFB1A7}">
      <dsp:nvSpPr>
        <dsp:cNvPr id="0" name=""/>
        <dsp:cNvSpPr/>
      </dsp:nvSpPr>
      <dsp:spPr>
        <a:xfrm>
          <a:off x="720827" y="1063169"/>
          <a:ext cx="408288" cy="40828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Transaction</a:t>
          </a:r>
        </a:p>
        <a:p>
          <a:pPr lvl="0" algn="ctr" defTabSz="889000">
            <a:lnSpc>
              <a:spcPct val="90000"/>
            </a:lnSpc>
            <a:spcBef>
              <a:spcPct val="0"/>
            </a:spcBef>
            <a:spcAft>
              <a:spcPct val="35000"/>
            </a:spcAft>
          </a:pPr>
          <a:r>
            <a:rPr lang="en-US" sz="2000" kern="1200" dirty="0" smtClean="0"/>
            <a:t>Variables</a:t>
          </a:r>
        </a:p>
      </dsp:txBody>
      <dsp:txXfrm>
        <a:off x="780619" y="1122961"/>
        <a:ext cx="288704" cy="288704"/>
      </dsp:txXfrm>
    </dsp:sp>
    <dsp:sp modelId="{DA384538-2F3B-4A05-9DBF-099EE4FCEA41}">
      <dsp:nvSpPr>
        <dsp:cNvPr id="0" name=""/>
        <dsp:cNvSpPr/>
      </dsp:nvSpPr>
      <dsp:spPr>
        <a:xfrm rot="10832176">
          <a:off x="598284" y="719115"/>
          <a:ext cx="122554" cy="39726"/>
        </a:xfrm>
        <a:custGeom>
          <a:avLst/>
          <a:gdLst/>
          <a:ahLst/>
          <a:cxnLst/>
          <a:rect l="0" t="0" r="0" b="0"/>
          <a:pathLst>
            <a:path>
              <a:moveTo>
                <a:pt x="0" y="19863"/>
              </a:moveTo>
              <a:lnTo>
                <a:pt x="122554" y="198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656498" y="735915"/>
        <a:ext cx="6127" cy="6127"/>
      </dsp:txXfrm>
    </dsp:sp>
    <dsp:sp modelId="{B02863FE-FDCA-4552-B5B3-0CABF5C0869A}">
      <dsp:nvSpPr>
        <dsp:cNvPr id="0" name=""/>
        <dsp:cNvSpPr/>
      </dsp:nvSpPr>
      <dsp:spPr>
        <a:xfrm>
          <a:off x="190008" y="532350"/>
          <a:ext cx="408288" cy="40828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Neighbor-hood Amenities</a:t>
          </a:r>
          <a:endParaRPr lang="en-US" sz="2000" kern="1200" dirty="0"/>
        </a:p>
      </dsp:txBody>
      <dsp:txXfrm>
        <a:off x="249800" y="592142"/>
        <a:ext cx="288704" cy="28870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A5AAC-8564-4CF5-BF1A-79AD9F185DD2}"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F18BC-6ED3-4D8E-96C2-3142088E5E39}" type="slidenum">
              <a:rPr lang="en-US" smtClean="0"/>
              <a:t>‹#›</a:t>
            </a:fld>
            <a:endParaRPr lang="en-US"/>
          </a:p>
        </p:txBody>
      </p:sp>
    </p:spTree>
    <p:extLst>
      <p:ext uri="{BB962C8B-B14F-4D97-AF65-F5344CB8AC3E}">
        <p14:creationId xmlns:p14="http://schemas.microsoft.com/office/powerpoint/2010/main" val="179708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725D0B-109C-4A1B-8CF1-AC24A39B36C0}" type="slidenum">
              <a:rPr lang="en-US" smtClean="0"/>
              <a:t>1</a:t>
            </a:fld>
            <a:endParaRPr lang="en-US"/>
          </a:p>
        </p:txBody>
      </p:sp>
    </p:spTree>
    <p:extLst>
      <p:ext uri="{BB962C8B-B14F-4D97-AF65-F5344CB8AC3E}">
        <p14:creationId xmlns:p14="http://schemas.microsoft.com/office/powerpoint/2010/main" val="310751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F26D2C-5F90-40CD-8204-7117D8D0BF6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201160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26D2C-5F90-40CD-8204-7117D8D0BF6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59045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26D2C-5F90-40CD-8204-7117D8D0BF6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73154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26D2C-5F90-40CD-8204-7117D8D0BF6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281701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F26D2C-5F90-40CD-8204-7117D8D0BF6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105389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F26D2C-5F90-40CD-8204-7117D8D0BF6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79041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26D2C-5F90-40CD-8204-7117D8D0BF68}"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15882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F26D2C-5F90-40CD-8204-7117D8D0BF68}"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223222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26D2C-5F90-40CD-8204-7117D8D0BF68}"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287178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F26D2C-5F90-40CD-8204-7117D8D0BF6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229719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F26D2C-5F90-40CD-8204-7117D8D0BF6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7F798-4C02-4DD7-B75E-E8654513F4B3}" type="slidenum">
              <a:rPr lang="en-US" smtClean="0"/>
              <a:t>‹#›</a:t>
            </a:fld>
            <a:endParaRPr lang="en-US"/>
          </a:p>
        </p:txBody>
      </p:sp>
    </p:spTree>
    <p:extLst>
      <p:ext uri="{BB962C8B-B14F-4D97-AF65-F5344CB8AC3E}">
        <p14:creationId xmlns:p14="http://schemas.microsoft.com/office/powerpoint/2010/main" val="14946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26D2C-5F90-40CD-8204-7117D8D0BF68}"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7F798-4C02-4DD7-B75E-E8654513F4B3}" type="slidenum">
              <a:rPr lang="en-US" smtClean="0"/>
              <a:t>‹#›</a:t>
            </a:fld>
            <a:endParaRPr lang="en-US"/>
          </a:p>
        </p:txBody>
      </p:sp>
    </p:spTree>
    <p:extLst>
      <p:ext uri="{BB962C8B-B14F-4D97-AF65-F5344CB8AC3E}">
        <p14:creationId xmlns:p14="http://schemas.microsoft.com/office/powerpoint/2010/main" val="1474745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18" Type="http://schemas.microsoft.com/office/2007/relationships/diagramDrawing" Target="../diagrams/drawing1.xml"/><Relationship Id="rId26" Type="http://schemas.microsoft.com/office/2007/relationships/hdphoto" Target="../media/hdphoto3.wdp"/><Relationship Id="rId39" Type="http://schemas.microsoft.com/office/2007/relationships/hdphoto" Target="../media/hdphoto7.wdp"/><Relationship Id="rId3" Type="http://schemas.openxmlformats.org/officeDocument/2006/relationships/image" Target="../media/image1.jpeg"/><Relationship Id="rId21" Type="http://schemas.microsoft.com/office/2007/relationships/hdphoto" Target="../media/hdphoto1.wdp"/><Relationship Id="rId34" Type="http://schemas.openxmlformats.org/officeDocument/2006/relationships/image" Target="../media/image20.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diagramColors" Target="../diagrams/colors1.xml"/><Relationship Id="rId25" Type="http://schemas.openxmlformats.org/officeDocument/2006/relationships/image" Target="../media/image14.png"/><Relationship Id="rId33" Type="http://schemas.openxmlformats.org/officeDocument/2006/relationships/image" Target="../media/image19.png"/><Relationship Id="rId38"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openxmlformats.org/officeDocument/2006/relationships/image" Target="../media/image11.png"/><Relationship Id="rId29"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7.png"/><Relationship Id="rId24" Type="http://schemas.openxmlformats.org/officeDocument/2006/relationships/image" Target="../media/image13.png"/><Relationship Id="rId32" Type="http://schemas.microsoft.com/office/2007/relationships/hdphoto" Target="../media/hdphoto5.wdp"/><Relationship Id="rId37" Type="http://schemas.openxmlformats.org/officeDocument/2006/relationships/image" Target="../media/image22.png"/><Relationship Id="rId40" Type="http://schemas.openxmlformats.org/officeDocument/2006/relationships/image" Target="../media/image24.png"/><Relationship Id="rId5" Type="http://schemas.openxmlformats.org/officeDocument/2006/relationships/image" Target="../media/image3.png"/><Relationship Id="rId15" Type="http://schemas.openxmlformats.org/officeDocument/2006/relationships/diagramLayout" Target="../diagrams/layout1.xml"/><Relationship Id="rId23" Type="http://schemas.microsoft.com/office/2007/relationships/hdphoto" Target="../media/hdphoto2.wdp"/><Relationship Id="rId28" Type="http://schemas.openxmlformats.org/officeDocument/2006/relationships/image" Target="../media/image16.png"/><Relationship Id="rId36" Type="http://schemas.microsoft.com/office/2007/relationships/hdphoto" Target="../media/hdphoto6.wdp"/><Relationship Id="rId10" Type="http://schemas.openxmlformats.org/officeDocument/2006/relationships/hyperlink" Target="mailto:shiwei@pdx.edu" TargetMode="External"/><Relationship Id="rId19" Type="http://schemas.openxmlformats.org/officeDocument/2006/relationships/image" Target="../media/image10.png"/><Relationship Id="rId31" Type="http://schemas.openxmlformats.org/officeDocument/2006/relationships/image" Target="../media/image18.png"/><Relationship Id="rId4" Type="http://schemas.openxmlformats.org/officeDocument/2006/relationships/image" Target="../media/image2.emf"/><Relationship Id="rId9" Type="http://schemas.openxmlformats.org/officeDocument/2006/relationships/hyperlink" Target="mailto:jenny.liu@pdx.edu" TargetMode="External"/><Relationship Id="rId14" Type="http://schemas.openxmlformats.org/officeDocument/2006/relationships/diagramData" Target="../diagrams/data1.xml"/><Relationship Id="rId22" Type="http://schemas.openxmlformats.org/officeDocument/2006/relationships/image" Target="../media/image12.png"/><Relationship Id="rId27" Type="http://schemas.openxmlformats.org/officeDocument/2006/relationships/image" Target="../media/image15.png"/><Relationship Id="rId30" Type="http://schemas.openxmlformats.org/officeDocument/2006/relationships/image" Target="../media/image17.png"/><Relationship Id="rId3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0" y="471869"/>
            <a:ext cx="12192000" cy="1008574"/>
            <a:chOff x="0" y="-3497"/>
            <a:chExt cx="51241752" cy="6116913"/>
          </a:xfrm>
        </p:grpSpPr>
        <p:grpSp>
          <p:nvGrpSpPr>
            <p:cNvPr id="56" name="Group 55"/>
            <p:cNvGrpSpPr/>
            <p:nvPr/>
          </p:nvGrpSpPr>
          <p:grpSpPr>
            <a:xfrm>
              <a:off x="0" y="-1"/>
              <a:ext cx="51241752" cy="6113417"/>
              <a:chOff x="2220686" y="0"/>
              <a:chExt cx="48444371" cy="4803445"/>
            </a:xfrm>
          </p:grpSpPr>
          <p:pic>
            <p:nvPicPr>
              <p:cNvPr id="58" name="Picture 2" descr="Image result for poster bike la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994"/>
              <a:stretch/>
            </p:blipFill>
            <p:spPr bwMode="auto">
              <a:xfrm>
                <a:off x="2220686" y="1"/>
                <a:ext cx="6322423" cy="4803444"/>
              </a:xfrm>
              <a:prstGeom prst="rect">
                <a:avLst/>
              </a:prstGeom>
              <a:noFill/>
              <a:extLst>
                <a:ext uri="{909E8E84-426E-40dd-AFC4-6F175D3DCCD1}">
                  <a14:hiddenFill xmlns:a14="http://schemas.microsoft.com/office/drawing/2010/main" xmlns="">
                    <a:solidFill>
                      <a:srgbClr val="FFFFFF"/>
                    </a:solidFill>
                  </a14:hiddenFill>
                </a:ext>
              </a:extLst>
            </p:spPr>
          </p:pic>
          <p:pic>
            <p:nvPicPr>
              <p:cNvPr id="59" name="Picture 58"/>
              <p:cNvPicPr>
                <a:picLocks noChangeAspect="1"/>
              </p:cNvPicPr>
              <p:nvPr/>
            </p:nvPicPr>
            <p:blipFill rotWithShape="1">
              <a:blip r:embed="rId4"/>
              <a:srcRect b="2137"/>
              <a:stretch/>
            </p:blipFill>
            <p:spPr>
              <a:xfrm>
                <a:off x="8571925" y="0"/>
                <a:ext cx="10342944" cy="4803445"/>
              </a:xfrm>
              <a:prstGeom prst="rect">
                <a:avLst/>
              </a:prstGeom>
            </p:spPr>
          </p:pic>
          <p:pic>
            <p:nvPicPr>
              <p:cNvPr id="60" name="Picture 59"/>
              <p:cNvPicPr/>
              <p:nvPr/>
            </p:nvPicPr>
            <p:blipFill rotWithShape="1">
              <a:blip r:embed="rId5" cstate="print">
                <a:extLst>
                  <a:ext uri="{28A0092B-C50C-407E-A947-70E740481C1C}">
                    <a14:useLocalDpi xmlns:a14="http://schemas.microsoft.com/office/drawing/2010/main" val="0"/>
                  </a:ext>
                </a:extLst>
              </a:blip>
              <a:srcRect r="5098" b="4383"/>
              <a:stretch/>
            </p:blipFill>
            <p:spPr>
              <a:xfrm>
                <a:off x="18886052" y="0"/>
                <a:ext cx="7370291" cy="4803445"/>
              </a:xfrm>
              <a:prstGeom prst="rect">
                <a:avLst/>
              </a:prstGeom>
            </p:spPr>
          </p:pic>
          <p:pic>
            <p:nvPicPr>
              <p:cNvPr id="61" name="Picture 2" descr="Image result for poster bike lan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019"/>
              <a:stretch/>
            </p:blipFill>
            <p:spPr bwMode="auto">
              <a:xfrm>
                <a:off x="26256343" y="1"/>
                <a:ext cx="6662058" cy="4803444"/>
              </a:xfrm>
              <a:prstGeom prst="rect">
                <a:avLst/>
              </a:prstGeom>
              <a:noFill/>
              <a:extLst>
                <a:ext uri="{909E8E84-426E-40dd-AFC4-6F175D3DCCD1}">
                  <a14:hiddenFill xmlns:a14="http://schemas.microsoft.com/office/drawing/2010/main" xmlns="">
                    <a:solidFill>
                      <a:srgbClr val="FFFFFF"/>
                    </a:solidFill>
                  </a14:hiddenFill>
                </a:ext>
              </a:extLst>
            </p:spPr>
          </p:pic>
          <p:pic>
            <p:nvPicPr>
              <p:cNvPr id="62" name="Picture 61"/>
              <p:cNvPicPr>
                <a:picLocks noChangeAspect="1"/>
              </p:cNvPicPr>
              <p:nvPr/>
            </p:nvPicPr>
            <p:blipFill rotWithShape="1">
              <a:blip r:embed="rId4"/>
              <a:srcRect b="2137"/>
              <a:stretch/>
            </p:blipFill>
            <p:spPr>
              <a:xfrm>
                <a:off x="32918401" y="0"/>
                <a:ext cx="10342944" cy="4803445"/>
              </a:xfrm>
              <a:prstGeom prst="rect">
                <a:avLst/>
              </a:prstGeom>
            </p:spPr>
          </p:pic>
          <p:pic>
            <p:nvPicPr>
              <p:cNvPr id="63" name="Picture 62"/>
              <p:cNvPicPr/>
              <p:nvPr/>
            </p:nvPicPr>
            <p:blipFill rotWithShape="1">
              <a:blip r:embed="rId7" cstate="print">
                <a:extLst>
                  <a:ext uri="{28A0092B-C50C-407E-A947-70E740481C1C}">
                    <a14:useLocalDpi xmlns:a14="http://schemas.microsoft.com/office/drawing/2010/main" val="0"/>
                  </a:ext>
                </a:extLst>
              </a:blip>
              <a:srcRect r="5098" b="4383"/>
              <a:stretch/>
            </p:blipFill>
            <p:spPr>
              <a:xfrm>
                <a:off x="43232528" y="0"/>
                <a:ext cx="7432529" cy="4803445"/>
              </a:xfrm>
              <a:prstGeom prst="rect">
                <a:avLst/>
              </a:prstGeom>
            </p:spPr>
          </p:pic>
        </p:grpSp>
        <p:sp>
          <p:nvSpPr>
            <p:cNvPr id="57" name="Rectangle 56"/>
            <p:cNvSpPr/>
            <p:nvPr/>
          </p:nvSpPr>
          <p:spPr>
            <a:xfrm>
              <a:off x="0" y="-3497"/>
              <a:ext cx="51241751" cy="611341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sp>
        <p:nvSpPr>
          <p:cNvPr id="36" name="Rectangle 35"/>
          <p:cNvSpPr/>
          <p:nvPr/>
        </p:nvSpPr>
        <p:spPr>
          <a:xfrm>
            <a:off x="0" y="1389743"/>
            <a:ext cx="12192000" cy="4826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sp>
        <p:nvSpPr>
          <p:cNvPr id="52" name="Rectangle 51"/>
          <p:cNvSpPr/>
          <p:nvPr/>
        </p:nvSpPr>
        <p:spPr>
          <a:xfrm>
            <a:off x="181293" y="3182362"/>
            <a:ext cx="3558841" cy="1275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sp>
        <p:nvSpPr>
          <p:cNvPr id="51" name="Rectangle 50"/>
          <p:cNvSpPr/>
          <p:nvPr/>
        </p:nvSpPr>
        <p:spPr>
          <a:xfrm>
            <a:off x="132168" y="4655014"/>
            <a:ext cx="3562253" cy="1867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sp>
        <p:nvSpPr>
          <p:cNvPr id="41" name="Rectangle 40"/>
          <p:cNvSpPr/>
          <p:nvPr/>
        </p:nvSpPr>
        <p:spPr>
          <a:xfrm>
            <a:off x="9462402" y="1476828"/>
            <a:ext cx="2555427" cy="2447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sp>
        <p:nvSpPr>
          <p:cNvPr id="40" name="Rectangle 39"/>
          <p:cNvSpPr/>
          <p:nvPr/>
        </p:nvSpPr>
        <p:spPr>
          <a:xfrm>
            <a:off x="3838032" y="3961578"/>
            <a:ext cx="8179797" cy="21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86" kern="100" dirty="0"/>
              <a:t>Note: *** significant at 1% level; ** significant at 5% level; * significant at 10% level.</a:t>
            </a:r>
          </a:p>
        </p:txBody>
      </p:sp>
      <p:sp>
        <p:nvSpPr>
          <p:cNvPr id="12" name="Rectangle 11"/>
          <p:cNvSpPr/>
          <p:nvPr/>
        </p:nvSpPr>
        <p:spPr>
          <a:xfrm>
            <a:off x="3838032" y="1476530"/>
            <a:ext cx="5553339" cy="24458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cxnSp>
        <p:nvCxnSpPr>
          <p:cNvPr id="4" name="Straight Connector 3"/>
          <p:cNvCxnSpPr/>
          <p:nvPr/>
        </p:nvCxnSpPr>
        <p:spPr>
          <a:xfrm>
            <a:off x="0" y="1389743"/>
            <a:ext cx="1219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28" name="Picture 4" descr="Image result for portland state university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25908" y="710597"/>
            <a:ext cx="2066092" cy="553648"/>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p:nvSpPr>
        <p:spPr>
          <a:xfrm>
            <a:off x="7114903" y="6254604"/>
            <a:ext cx="5077097" cy="312008"/>
          </a:xfrm>
          <a:prstGeom prst="rect">
            <a:avLst/>
          </a:prstGeom>
        </p:spPr>
        <p:txBody>
          <a:bodyPr wrap="square">
            <a:spAutoFit/>
          </a:bodyPr>
          <a:lstStyle/>
          <a:p>
            <a:r>
              <a:rPr lang="en-US" sz="476" b="1" dirty="0"/>
              <a:t>Contact Information</a:t>
            </a:r>
            <a:r>
              <a:rPr lang="en-US" sz="476" dirty="0"/>
              <a:t>: Jenny </a:t>
            </a:r>
            <a:r>
              <a:rPr lang="en-US" sz="476" dirty="0"/>
              <a:t>H. Liu, </a:t>
            </a:r>
            <a:r>
              <a:rPr lang="en-US" sz="476" dirty="0"/>
              <a:t>PhD | Assistant </a:t>
            </a:r>
            <a:r>
              <a:rPr lang="en-US" sz="476" dirty="0"/>
              <a:t>Professor | </a:t>
            </a:r>
            <a:r>
              <a:rPr lang="en-US" sz="476" dirty="0" err="1"/>
              <a:t>Toulan</a:t>
            </a:r>
            <a:r>
              <a:rPr lang="en-US" sz="476" dirty="0"/>
              <a:t> School of Urban Studies and </a:t>
            </a:r>
            <a:r>
              <a:rPr lang="en-US" sz="476" dirty="0"/>
              <a:t>Planning | Portland State University, </a:t>
            </a:r>
            <a:r>
              <a:rPr lang="en-US" sz="476" dirty="0">
                <a:hlinkClick r:id="rId9"/>
              </a:rPr>
              <a:t>jenny.liu@pdx.edu</a:t>
            </a:r>
            <a:endParaRPr lang="en-US" sz="476" dirty="0"/>
          </a:p>
          <a:p>
            <a:r>
              <a:rPr lang="en-US" sz="476" dirty="0"/>
              <a:t>                                       Wei Shi, PhD Student | </a:t>
            </a:r>
            <a:r>
              <a:rPr lang="en-US" sz="476" dirty="0" err="1"/>
              <a:t>Toulan</a:t>
            </a:r>
            <a:r>
              <a:rPr lang="en-US" sz="476" dirty="0"/>
              <a:t> School of Urban Studies and Planning | Portland State University, </a:t>
            </a:r>
            <a:r>
              <a:rPr lang="en-US" sz="476" dirty="0">
                <a:hlinkClick r:id="rId10"/>
              </a:rPr>
              <a:t>shiwei@pdx.edu</a:t>
            </a:r>
            <a:endParaRPr lang="en-US" sz="476" dirty="0"/>
          </a:p>
          <a:p>
            <a:endParaRPr lang="en-US" sz="476" dirty="0"/>
          </a:p>
        </p:txBody>
      </p:sp>
      <p:sp>
        <p:nvSpPr>
          <p:cNvPr id="17" name="TextBox 16"/>
          <p:cNvSpPr txBox="1"/>
          <p:nvPr/>
        </p:nvSpPr>
        <p:spPr>
          <a:xfrm>
            <a:off x="3883375" y="3986102"/>
            <a:ext cx="1018227" cy="224229"/>
          </a:xfrm>
          <a:prstGeom prst="rect">
            <a:avLst/>
          </a:prstGeom>
          <a:noFill/>
        </p:spPr>
        <p:txBody>
          <a:bodyPr wrap="none" rtlCol="0">
            <a:spAutoFit/>
          </a:bodyPr>
          <a:lstStyle/>
          <a:p>
            <a:r>
              <a:rPr lang="en-US" sz="857" b="1" dirty="0"/>
              <a:t>Findings &amp; Results</a:t>
            </a:r>
            <a:endParaRPr lang="en-US" sz="857" b="1" dirty="0"/>
          </a:p>
        </p:txBody>
      </p:sp>
      <p:sp>
        <p:nvSpPr>
          <p:cNvPr id="18" name="TextBox 17"/>
          <p:cNvSpPr txBox="1"/>
          <p:nvPr/>
        </p:nvSpPr>
        <p:spPr>
          <a:xfrm>
            <a:off x="9484816" y="1500326"/>
            <a:ext cx="1662635" cy="224229"/>
          </a:xfrm>
          <a:prstGeom prst="rect">
            <a:avLst/>
          </a:prstGeom>
          <a:noFill/>
        </p:spPr>
        <p:txBody>
          <a:bodyPr wrap="none" rtlCol="0">
            <a:spAutoFit/>
          </a:bodyPr>
          <a:lstStyle/>
          <a:p>
            <a:r>
              <a:rPr lang="en-US" sz="857" b="1" dirty="0"/>
              <a:t>Conclusion &amp; </a:t>
            </a:r>
            <a:r>
              <a:rPr lang="en-US" sz="857" b="1" dirty="0"/>
              <a:t>Policy Implications</a:t>
            </a:r>
            <a:endParaRPr lang="en-US" sz="857" b="1" dirty="0"/>
          </a:p>
        </p:txBody>
      </p:sp>
      <p:sp>
        <p:nvSpPr>
          <p:cNvPr id="25" name="TextBox 24"/>
          <p:cNvSpPr txBox="1"/>
          <p:nvPr/>
        </p:nvSpPr>
        <p:spPr>
          <a:xfrm>
            <a:off x="3884598" y="4153805"/>
            <a:ext cx="1551032" cy="2162900"/>
          </a:xfrm>
          <a:prstGeom prst="rect">
            <a:avLst/>
          </a:prstGeom>
          <a:noFill/>
        </p:spPr>
        <p:txBody>
          <a:bodyPr wrap="square" rtlCol="0">
            <a:spAutoFit/>
          </a:bodyPr>
          <a:lstStyle/>
          <a:p>
            <a:pPr marL="81644" indent="-81644">
              <a:spcAft>
                <a:spcPts val="286"/>
              </a:spcAft>
              <a:buFontTx/>
              <a:buChar char="-"/>
            </a:pPr>
            <a:r>
              <a:rPr lang="en-US" sz="476" b="1" dirty="0"/>
              <a:t>Separate</a:t>
            </a:r>
            <a:r>
              <a:rPr lang="en-US" sz="476" dirty="0"/>
              <a:t> </a:t>
            </a:r>
            <a:r>
              <a:rPr lang="en-US" sz="476" b="1" dirty="0"/>
              <a:t>SFH and MFH hedonic price models </a:t>
            </a:r>
            <a:r>
              <a:rPr lang="en-US" sz="476" dirty="0"/>
              <a:t>are estimated, due to existence of structure change between the determinants of SFH and MFH property values.</a:t>
            </a:r>
          </a:p>
          <a:p>
            <a:pPr marL="81644" indent="-81644">
              <a:spcAft>
                <a:spcPts val="286"/>
              </a:spcAft>
              <a:buFontTx/>
              <a:buChar char="-"/>
            </a:pPr>
            <a:r>
              <a:rPr lang="en-US" sz="476" dirty="0"/>
              <a:t>The four bicycle facility types have </a:t>
            </a:r>
            <a:r>
              <a:rPr lang="en-US" sz="476" b="1" dirty="0"/>
              <a:t>distinct impacts </a:t>
            </a:r>
            <a:r>
              <a:rPr lang="en-US" sz="476" dirty="0"/>
              <a:t>on residential property values:</a:t>
            </a:r>
          </a:p>
          <a:p>
            <a:pPr marL="231326" lvl="1" indent="-81644">
              <a:spcAft>
                <a:spcPts val="143"/>
              </a:spcAft>
              <a:buFontTx/>
              <a:buChar char="-"/>
            </a:pPr>
            <a:r>
              <a:rPr lang="en-US" sz="476" dirty="0"/>
              <a:t>Proximity and extensiveness of advanced bike facilities positively affect residential property value;</a:t>
            </a:r>
          </a:p>
          <a:p>
            <a:pPr marL="231326" lvl="1" indent="-81644">
              <a:spcAft>
                <a:spcPts val="143"/>
              </a:spcAft>
              <a:buFontTx/>
              <a:buChar char="-"/>
            </a:pPr>
            <a:r>
              <a:rPr lang="en-US" sz="476" dirty="0"/>
              <a:t>Bike lanes negativity affect value of single family homes;</a:t>
            </a:r>
          </a:p>
          <a:p>
            <a:pPr marL="231326" lvl="1" indent="-81644">
              <a:spcAft>
                <a:spcPts val="143"/>
              </a:spcAft>
              <a:buFontTx/>
              <a:buChar char="-"/>
            </a:pPr>
            <a:r>
              <a:rPr lang="en-US" sz="476" dirty="0"/>
              <a:t>No clear pattern is found about the impact of off-street trails on property value;</a:t>
            </a:r>
          </a:p>
          <a:p>
            <a:pPr marL="81644" lvl="1" indent="-81644">
              <a:spcAft>
                <a:spcPts val="143"/>
              </a:spcAft>
              <a:buFontTx/>
              <a:buChar char="-"/>
            </a:pPr>
            <a:r>
              <a:rPr lang="en-US" sz="476" dirty="0"/>
              <a:t>The impact of extensiveness of bike network generally diminishes as the buffer zone radii becomes larger for all four types of bike facilities.</a:t>
            </a:r>
          </a:p>
          <a:p>
            <a:pPr marL="81644" indent="-81644">
              <a:spcAft>
                <a:spcPts val="286"/>
              </a:spcAft>
              <a:buFontTx/>
              <a:buChar char="-"/>
            </a:pPr>
            <a:r>
              <a:rPr lang="en-US" sz="476" dirty="0"/>
              <a:t>As </a:t>
            </a:r>
            <a:r>
              <a:rPr lang="en-US" sz="476" dirty="0"/>
              <a:t>expected, residential property values are positively </a:t>
            </a:r>
            <a:r>
              <a:rPr lang="en-US" sz="476" dirty="0"/>
              <a:t>impacted </a:t>
            </a:r>
            <a:r>
              <a:rPr lang="en-US" sz="476" dirty="0"/>
              <a:t>by its size, . lower property tax </a:t>
            </a:r>
            <a:r>
              <a:rPr lang="en-US" sz="476" dirty="0"/>
              <a:t>liabilities, proximity </a:t>
            </a:r>
            <a:r>
              <a:rPr lang="en-US" sz="476" dirty="0"/>
              <a:t>to CBD and better school </a:t>
            </a:r>
            <a:r>
              <a:rPr lang="en-US" sz="476" dirty="0"/>
              <a:t>districts, neighborhood safety, and overall economic status.</a:t>
            </a:r>
          </a:p>
          <a:p>
            <a:pPr marL="81644" indent="-81644">
              <a:spcAft>
                <a:spcPts val="286"/>
              </a:spcAft>
              <a:buFontTx/>
              <a:buChar char="-"/>
            </a:pPr>
            <a:r>
              <a:rPr lang="en-US" sz="476" b="1" dirty="0"/>
              <a:t>Spatial autocorrelation models </a:t>
            </a:r>
            <a:r>
              <a:rPr lang="en-US" sz="476" dirty="0"/>
              <a:t>are estimated to avoid the bias of inefficient coefficient estimates in the OLS model.</a:t>
            </a:r>
            <a:r>
              <a:rPr lang="en-US" sz="476" b="1" dirty="0"/>
              <a:t> </a:t>
            </a:r>
            <a:r>
              <a:rPr lang="en-US" sz="476" dirty="0"/>
              <a:t>The </a:t>
            </a:r>
            <a:r>
              <a:rPr lang="en-US" sz="476" dirty="0"/>
              <a:t>estimated coefficients of the spatial autoregressive models generally have the </a:t>
            </a:r>
            <a:r>
              <a:rPr lang="en-US" sz="476" b="1" dirty="0"/>
              <a:t>same signs </a:t>
            </a:r>
            <a:r>
              <a:rPr lang="en-US" sz="476" dirty="0"/>
              <a:t>although with </a:t>
            </a:r>
            <a:r>
              <a:rPr lang="en-US" sz="476" b="1" dirty="0"/>
              <a:t>smaller </a:t>
            </a:r>
            <a:r>
              <a:rPr lang="en-US" sz="476" b="1" dirty="0"/>
              <a:t>magnitudes</a:t>
            </a:r>
            <a:r>
              <a:rPr lang="en-US" sz="476" dirty="0"/>
              <a:t>.</a:t>
            </a:r>
          </a:p>
        </p:txBody>
      </p:sp>
      <p:sp>
        <p:nvSpPr>
          <p:cNvPr id="32" name="TextBox 31"/>
          <p:cNvSpPr txBox="1"/>
          <p:nvPr/>
        </p:nvSpPr>
        <p:spPr>
          <a:xfrm>
            <a:off x="9533931" y="1833911"/>
            <a:ext cx="2383180" cy="2142638"/>
          </a:xfrm>
          <a:prstGeom prst="rect">
            <a:avLst/>
          </a:prstGeom>
          <a:noFill/>
        </p:spPr>
        <p:txBody>
          <a:bodyPr wrap="square" rtlCol="0">
            <a:spAutoFit/>
          </a:bodyPr>
          <a:lstStyle/>
          <a:p>
            <a:pPr marL="81644" indent="-81644">
              <a:buFontTx/>
              <a:buChar char="-"/>
            </a:pPr>
            <a:r>
              <a:rPr lang="en-US" sz="476" dirty="0"/>
              <a:t>The property value impacts from both </a:t>
            </a:r>
            <a:r>
              <a:rPr lang="en-US" sz="476" b="1" dirty="0"/>
              <a:t>ease </a:t>
            </a:r>
            <a:r>
              <a:rPr lang="en-US" sz="476" b="1" dirty="0"/>
              <a:t>of access </a:t>
            </a:r>
            <a:r>
              <a:rPr lang="en-US" sz="476" dirty="0"/>
              <a:t>(distance) and </a:t>
            </a:r>
            <a:r>
              <a:rPr lang="en-US" sz="476" b="1" dirty="0"/>
              <a:t>extensiveness of bike network</a:t>
            </a:r>
            <a:r>
              <a:rPr lang="en-US" sz="476" dirty="0"/>
              <a:t> (density</a:t>
            </a:r>
            <a:r>
              <a:rPr lang="en-US" sz="476" dirty="0"/>
              <a:t>) are </a:t>
            </a:r>
            <a:r>
              <a:rPr lang="en-US" sz="476" b="1" dirty="0"/>
              <a:t>distinct across all types of bicycle facilities</a:t>
            </a:r>
            <a:r>
              <a:rPr lang="en-US" sz="476" dirty="0"/>
              <a:t>:</a:t>
            </a:r>
          </a:p>
          <a:p>
            <a:pPr marL="176896" lvl="1" indent="-81644">
              <a:buFontTx/>
              <a:buChar char="-"/>
            </a:pPr>
            <a:r>
              <a:rPr lang="en-US" sz="476" dirty="0"/>
              <a:t>Both single-family homes and multi-family homes prefer to be located close to advanced bike facilities, and enjoy a denser advanced bike facility network;</a:t>
            </a:r>
          </a:p>
          <a:p>
            <a:pPr marL="176896" lvl="1" indent="-81644">
              <a:buFontTx/>
              <a:buChar char="-"/>
            </a:pPr>
            <a:r>
              <a:rPr lang="en-US" sz="476" dirty="0"/>
              <a:t>Bike lanes tend to contribute negatively to property values in most cases, although multi-family properties are positively affected by extensiveness of bike lane network;</a:t>
            </a:r>
          </a:p>
          <a:p>
            <a:pPr marL="176896" lvl="1" indent="-81644">
              <a:buFontTx/>
              <a:buChar char="-"/>
            </a:pPr>
            <a:r>
              <a:rPr lang="en-US" sz="476" dirty="0"/>
              <a:t>Off-street trails have unclear impact on property values, although consumers do show some preference for proximity to regional multi-use paths. </a:t>
            </a:r>
          </a:p>
          <a:p>
            <a:pPr marL="81644" lvl="1" indent="-81644">
              <a:buFontTx/>
              <a:buChar char="-"/>
            </a:pPr>
            <a:r>
              <a:rPr lang="en-US" sz="476" dirty="0"/>
              <a:t>The impact of </a:t>
            </a:r>
            <a:r>
              <a:rPr lang="en-US" sz="476" dirty="0"/>
              <a:t>e</a:t>
            </a:r>
            <a:r>
              <a:rPr lang="en-US" sz="476" dirty="0"/>
              <a:t>xtensiveness of bicycle facilities generally diminish as the buffer zone radius is increased.</a:t>
            </a:r>
            <a:endParaRPr lang="en-US" sz="476" dirty="0"/>
          </a:p>
          <a:p>
            <a:pPr marL="81644" indent="-81644">
              <a:buFontTx/>
              <a:buChar char="-"/>
            </a:pPr>
            <a:r>
              <a:rPr lang="en-US" sz="476" dirty="0"/>
              <a:t>The estimated impacts can be seen as a </a:t>
            </a:r>
            <a:r>
              <a:rPr lang="en-US" sz="476" b="1" dirty="0"/>
              <a:t>strong and persistent preference for high quality on-street bike facilities </a:t>
            </a:r>
            <a:r>
              <a:rPr lang="en-US" sz="476" dirty="0"/>
              <a:t>by households.</a:t>
            </a:r>
          </a:p>
          <a:p>
            <a:pPr marL="81644" indent="-81644">
              <a:buFontTx/>
              <a:buChar char="-"/>
            </a:pPr>
            <a:r>
              <a:rPr lang="en-US" sz="476" dirty="0"/>
              <a:t>Enhancing </a:t>
            </a:r>
            <a:r>
              <a:rPr lang="en-US" sz="476" dirty="0"/>
              <a:t>the model specifications with </a:t>
            </a:r>
            <a:r>
              <a:rPr lang="en-US" sz="476" b="1" dirty="0"/>
              <a:t>spatial autocorrelation effects </a:t>
            </a:r>
            <a:r>
              <a:rPr lang="en-US" sz="476" dirty="0"/>
              <a:t>prevents </a:t>
            </a:r>
            <a:r>
              <a:rPr lang="en-US" sz="476" dirty="0"/>
              <a:t>overestimation </a:t>
            </a:r>
            <a:r>
              <a:rPr lang="en-US" sz="476" dirty="0"/>
              <a:t>of coefficient estimates, and yields slightly tempered </a:t>
            </a:r>
            <a:r>
              <a:rPr lang="en-US" sz="476" dirty="0"/>
              <a:t>impacts of both proximity and density of </a:t>
            </a:r>
            <a:r>
              <a:rPr lang="en-US" sz="476" dirty="0"/>
              <a:t>bike </a:t>
            </a:r>
            <a:r>
              <a:rPr lang="en-US" sz="476" dirty="0"/>
              <a:t>facilities on residential property values. </a:t>
            </a:r>
            <a:endParaRPr lang="en-US" sz="476" dirty="0"/>
          </a:p>
          <a:p>
            <a:pPr marL="81644" indent="-81644">
              <a:buFontTx/>
              <a:buChar char="-"/>
            </a:pPr>
            <a:endParaRPr lang="en-US" sz="476" dirty="0"/>
          </a:p>
          <a:p>
            <a:endParaRPr lang="en-US" sz="476" b="1" u="sng" dirty="0"/>
          </a:p>
          <a:p>
            <a:endParaRPr lang="en-US" sz="476" b="1" u="sng" dirty="0"/>
          </a:p>
          <a:p>
            <a:endParaRPr lang="en-US" sz="476" b="1" u="sng" dirty="0"/>
          </a:p>
          <a:p>
            <a:pPr marL="81644" indent="-81644">
              <a:buFontTx/>
              <a:buChar char="-"/>
            </a:pPr>
            <a:r>
              <a:rPr lang="en-US" sz="476" dirty="0"/>
              <a:t>Bicycle facilities do not all provide the same benefits for all households. Consumers tend to prefer higher quality bicycle facilities that afford them safer and more comfortable riding.</a:t>
            </a:r>
          </a:p>
          <a:p>
            <a:pPr marL="81644" indent="-81644">
              <a:buFontTx/>
              <a:buChar char="-"/>
            </a:pPr>
            <a:r>
              <a:rPr lang="en-US" sz="476" dirty="0"/>
              <a:t>It is important to consider </a:t>
            </a:r>
            <a:r>
              <a:rPr lang="en-US" sz="476" dirty="0"/>
              <a:t>both ease of access and extensive of network when </a:t>
            </a:r>
            <a:r>
              <a:rPr lang="en-US" sz="476" dirty="0"/>
              <a:t>making </a:t>
            </a:r>
            <a:r>
              <a:rPr lang="en-US" sz="476" dirty="0"/>
              <a:t>bicycle infrastructure investment decisions about where, what and why to build </a:t>
            </a:r>
            <a:r>
              <a:rPr lang="en-US" sz="476" dirty="0"/>
              <a:t>or upgrade </a:t>
            </a:r>
            <a:r>
              <a:rPr lang="en-US" sz="476" dirty="0"/>
              <a:t>bicycle facilities. </a:t>
            </a:r>
          </a:p>
          <a:p>
            <a:pPr marL="81644" indent="-81644">
              <a:buFontTx/>
              <a:buChar char="-"/>
            </a:pPr>
            <a:r>
              <a:rPr lang="en-US" sz="476" dirty="0"/>
              <a:t>We caution against inferring causal relationships from </a:t>
            </a:r>
            <a:r>
              <a:rPr lang="en-US" sz="476" dirty="0"/>
              <a:t>these </a:t>
            </a:r>
            <a:r>
              <a:rPr lang="en-US" sz="476" dirty="0"/>
              <a:t>findings, but rather establish positive consumer preferences for certain types of facilities of amenities. </a:t>
            </a:r>
          </a:p>
        </p:txBody>
      </p:sp>
      <p:sp>
        <p:nvSpPr>
          <p:cNvPr id="34" name="TextBox 33"/>
          <p:cNvSpPr txBox="1"/>
          <p:nvPr/>
        </p:nvSpPr>
        <p:spPr>
          <a:xfrm>
            <a:off x="-10007" y="406927"/>
            <a:ext cx="6716329" cy="795859"/>
          </a:xfrm>
          <a:prstGeom prst="rect">
            <a:avLst/>
          </a:prstGeom>
          <a:solidFill>
            <a:srgbClr val="81BB59">
              <a:alpha val="49804"/>
            </a:srgbClr>
          </a:solidFill>
        </p:spPr>
        <p:txBody>
          <a:bodyPr wrap="square" rtlCol="0" anchor="ctr" anchorCtr="0">
            <a:spAutoFit/>
          </a:bodyPr>
          <a:lstStyle/>
          <a:p>
            <a:r>
              <a:rPr lang="en-US" sz="2286" b="1" dirty="0" smtClean="0">
                <a:solidFill>
                  <a:schemeClr val="accent6">
                    <a:lumMod val="50000"/>
                  </a:schemeClr>
                </a:solidFill>
              </a:rPr>
              <a:t>A Framework for Evaluating Economic Development Impacts of Active Transportation Improvements</a:t>
            </a:r>
            <a:endParaRPr lang="en-US" sz="2286" b="1" dirty="0">
              <a:solidFill>
                <a:schemeClr val="accent6">
                  <a:lumMod val="50000"/>
                </a:schemeClr>
              </a:solidFill>
            </a:endParaRPr>
          </a:p>
        </p:txBody>
      </p:sp>
      <p:sp>
        <p:nvSpPr>
          <p:cNvPr id="35" name="TextBox 34"/>
          <p:cNvSpPr txBox="1"/>
          <p:nvPr/>
        </p:nvSpPr>
        <p:spPr>
          <a:xfrm>
            <a:off x="7330780" y="754850"/>
            <a:ext cx="2765943" cy="642099"/>
          </a:xfrm>
          <a:prstGeom prst="rect">
            <a:avLst/>
          </a:prstGeom>
          <a:noFill/>
        </p:spPr>
        <p:txBody>
          <a:bodyPr wrap="square" rtlCol="0">
            <a:spAutoFit/>
          </a:bodyPr>
          <a:lstStyle/>
          <a:p>
            <a:pPr algn="r"/>
            <a:r>
              <a:rPr lang="en-US" sz="1191" b="1" dirty="0">
                <a:solidFill>
                  <a:schemeClr val="accent6">
                    <a:lumMod val="50000"/>
                  </a:schemeClr>
                </a:solidFill>
              </a:rPr>
              <a:t>Wei Shi </a:t>
            </a:r>
            <a:r>
              <a:rPr lang="en-US" sz="1191" dirty="0">
                <a:solidFill>
                  <a:schemeClr val="accent6">
                    <a:lumMod val="50000"/>
                  </a:schemeClr>
                </a:solidFill>
              </a:rPr>
              <a:t>| PhD </a:t>
            </a:r>
            <a:r>
              <a:rPr lang="en-US" sz="1191" dirty="0" smtClean="0">
                <a:solidFill>
                  <a:schemeClr val="accent6">
                    <a:lumMod val="50000"/>
                  </a:schemeClr>
                </a:solidFill>
              </a:rPr>
              <a:t>Student</a:t>
            </a:r>
          </a:p>
          <a:p>
            <a:pPr algn="r"/>
            <a:r>
              <a:rPr lang="en-US" sz="1191" b="1" dirty="0" smtClean="0">
                <a:solidFill>
                  <a:schemeClr val="accent6">
                    <a:lumMod val="50000"/>
                  </a:schemeClr>
                </a:solidFill>
              </a:rPr>
              <a:t>Jamaal Green</a:t>
            </a:r>
            <a:r>
              <a:rPr lang="en-US" sz="1191" dirty="0" smtClean="0">
                <a:solidFill>
                  <a:schemeClr val="accent6">
                    <a:lumMod val="50000"/>
                  </a:schemeClr>
                </a:solidFill>
              </a:rPr>
              <a:t>| PhD Student</a:t>
            </a:r>
            <a:endParaRPr lang="en-US" sz="1191" dirty="0">
              <a:solidFill>
                <a:schemeClr val="accent6">
                  <a:lumMod val="50000"/>
                </a:schemeClr>
              </a:solidFill>
            </a:endParaRPr>
          </a:p>
          <a:p>
            <a:pPr algn="r"/>
            <a:r>
              <a:rPr lang="en-US" sz="1191" b="1" dirty="0">
                <a:solidFill>
                  <a:schemeClr val="accent6">
                    <a:lumMod val="50000"/>
                  </a:schemeClr>
                </a:solidFill>
              </a:rPr>
              <a:t>Jenny </a:t>
            </a:r>
            <a:r>
              <a:rPr lang="en-US" sz="1191" b="1" dirty="0">
                <a:solidFill>
                  <a:schemeClr val="accent6">
                    <a:lumMod val="50000"/>
                  </a:schemeClr>
                </a:solidFill>
              </a:rPr>
              <a:t>H. Liu, PhD </a:t>
            </a:r>
            <a:r>
              <a:rPr lang="en-US" sz="1191" dirty="0">
                <a:solidFill>
                  <a:schemeClr val="accent6">
                    <a:lumMod val="50000"/>
                  </a:schemeClr>
                </a:solidFill>
              </a:rPr>
              <a:t>| Assistant Professor</a:t>
            </a:r>
          </a:p>
        </p:txBody>
      </p:sp>
      <p:cxnSp>
        <p:nvCxnSpPr>
          <p:cNvPr id="37" name="Straight Connector 36"/>
          <p:cNvCxnSpPr/>
          <p:nvPr/>
        </p:nvCxnSpPr>
        <p:spPr>
          <a:xfrm>
            <a:off x="0" y="6215743"/>
            <a:ext cx="1219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2575" y="6241920"/>
            <a:ext cx="5711175" cy="312008"/>
          </a:xfrm>
          <a:prstGeom prst="rect">
            <a:avLst/>
          </a:prstGeom>
          <a:noFill/>
        </p:spPr>
        <p:txBody>
          <a:bodyPr wrap="square" rtlCol="0">
            <a:spAutoFit/>
          </a:bodyPr>
          <a:lstStyle/>
          <a:p>
            <a:r>
              <a:rPr lang="en-US" sz="476" b="1" dirty="0"/>
              <a:t>Acknowledgements</a:t>
            </a:r>
            <a:r>
              <a:rPr lang="en-US" sz="476" dirty="0"/>
              <a:t>: </a:t>
            </a:r>
            <a:r>
              <a:rPr lang="en-US" sz="476" dirty="0"/>
              <a:t>This research is an extension of a previous project funded as part of the Portland Climate Action Collaborative, a research partnership between Portland State University’s Institute for Sustainable Solutions (ISS) and Portland Bureau of Planning and Sustainability (BPS). Many thanks to Joseph Broach, who provided us with bicycle infrastructure data. Our views do not necessarily reflect those of our sponsors and collaborators.</a:t>
            </a:r>
          </a:p>
        </p:txBody>
      </p:sp>
      <p:sp>
        <p:nvSpPr>
          <p:cNvPr id="48" name="TextBox 47"/>
          <p:cNvSpPr txBox="1"/>
          <p:nvPr/>
        </p:nvSpPr>
        <p:spPr>
          <a:xfrm>
            <a:off x="224220" y="3204981"/>
            <a:ext cx="2392001" cy="253916"/>
          </a:xfrm>
          <a:prstGeom prst="rect">
            <a:avLst/>
          </a:prstGeom>
          <a:noFill/>
        </p:spPr>
        <p:txBody>
          <a:bodyPr wrap="none" rtlCol="0">
            <a:spAutoFit/>
          </a:bodyPr>
          <a:lstStyle/>
          <a:p>
            <a:r>
              <a:rPr lang="en-US" sz="1050" b="1" dirty="0" smtClean="0"/>
              <a:t>Corridor </a:t>
            </a:r>
            <a:r>
              <a:rPr lang="en-US" sz="1050" b="1" dirty="0" smtClean="0"/>
              <a:t>Selection-</a:t>
            </a:r>
            <a:r>
              <a:rPr lang="en-US" sz="1050" b="1" dirty="0" smtClean="0"/>
              <a:t>A Two-Stage Process</a:t>
            </a:r>
            <a:endParaRPr lang="en-US" sz="1050" b="1" dirty="0"/>
          </a:p>
        </p:txBody>
      </p:sp>
      <p:sp>
        <p:nvSpPr>
          <p:cNvPr id="49" name="TextBox 48"/>
          <p:cNvSpPr txBox="1"/>
          <p:nvPr/>
        </p:nvSpPr>
        <p:spPr>
          <a:xfrm>
            <a:off x="224220" y="3434279"/>
            <a:ext cx="3456067" cy="1038746"/>
          </a:xfrm>
          <a:prstGeom prst="rect">
            <a:avLst/>
          </a:prstGeom>
          <a:noFill/>
        </p:spPr>
        <p:txBody>
          <a:bodyPr wrap="square" rtlCol="0">
            <a:spAutoFit/>
          </a:bodyPr>
          <a:lstStyle/>
          <a:p>
            <a:pPr>
              <a:spcAft>
                <a:spcPts val="286"/>
              </a:spcAft>
            </a:pPr>
            <a:r>
              <a:rPr lang="en-US" sz="900" b="1" dirty="0" smtClean="0"/>
              <a:t>Stage 1- Partner Input</a:t>
            </a:r>
          </a:p>
          <a:p>
            <a:pPr marL="171450" indent="-171450">
              <a:spcAft>
                <a:spcPts val="286"/>
              </a:spcAft>
              <a:buFont typeface="Arial" panose="020B0604020202020204" pitchFamily="34" charset="0"/>
              <a:buChar char="•"/>
            </a:pPr>
            <a:r>
              <a:rPr lang="en-US" sz="900" dirty="0" smtClean="0"/>
              <a:t>Local planning partners offer candidate corridors. Corridors should be of reasonable length, primarily commercial and well traveled</a:t>
            </a:r>
          </a:p>
          <a:p>
            <a:pPr>
              <a:spcAft>
                <a:spcPts val="286"/>
              </a:spcAft>
            </a:pPr>
            <a:r>
              <a:rPr lang="en-US" sz="900" b="1" dirty="0" smtClean="0"/>
              <a:t>Stage 2- Corridor Evaluation</a:t>
            </a:r>
          </a:p>
          <a:p>
            <a:pPr marL="171450" indent="-171450">
              <a:spcAft>
                <a:spcPts val="286"/>
              </a:spcAft>
              <a:buFont typeface="Arial" panose="020B0604020202020204" pitchFamily="34" charset="0"/>
              <a:buChar char="•"/>
            </a:pPr>
            <a:r>
              <a:rPr lang="en-US" sz="900" dirty="0" smtClean="0"/>
              <a:t>Compare corridor employment percentiles, growth rates and street attributes</a:t>
            </a:r>
            <a:endParaRPr lang="en-US" sz="900" dirty="0"/>
          </a:p>
        </p:txBody>
      </p:sp>
      <p:grpSp>
        <p:nvGrpSpPr>
          <p:cNvPr id="13" name="Group 12"/>
          <p:cNvGrpSpPr/>
          <p:nvPr/>
        </p:nvGrpSpPr>
        <p:grpSpPr>
          <a:xfrm>
            <a:off x="3875070" y="1508791"/>
            <a:ext cx="2396274" cy="2466819"/>
            <a:chOff x="924977" y="15840595"/>
            <a:chExt cx="11772655" cy="10360643"/>
          </a:xfrm>
        </p:grpSpPr>
        <p:sp>
          <p:nvSpPr>
            <p:cNvPr id="43" name="TextBox 42"/>
            <p:cNvSpPr txBox="1"/>
            <p:nvPr/>
          </p:nvSpPr>
          <p:spPr>
            <a:xfrm>
              <a:off x="924977" y="15840595"/>
              <a:ext cx="3947147" cy="941762"/>
            </a:xfrm>
            <a:prstGeom prst="rect">
              <a:avLst/>
            </a:prstGeom>
            <a:noFill/>
          </p:spPr>
          <p:txBody>
            <a:bodyPr wrap="none" rtlCol="0">
              <a:spAutoFit/>
            </a:bodyPr>
            <a:lstStyle/>
            <a:p>
              <a:r>
                <a:rPr lang="en-US" sz="857" b="1" dirty="0"/>
                <a:t>Methodology</a:t>
              </a:r>
              <a:endParaRPr lang="en-US" sz="857" b="1" dirty="0"/>
            </a:p>
          </p:txBody>
        </p:sp>
        <p:sp>
          <p:nvSpPr>
            <p:cNvPr id="44" name="TextBox 43"/>
            <p:cNvSpPr txBox="1"/>
            <p:nvPr/>
          </p:nvSpPr>
          <p:spPr>
            <a:xfrm>
              <a:off x="956208" y="16816205"/>
              <a:ext cx="11354130" cy="3463258"/>
            </a:xfrm>
            <a:prstGeom prst="rect">
              <a:avLst/>
            </a:prstGeom>
            <a:noFill/>
          </p:spPr>
          <p:txBody>
            <a:bodyPr wrap="square" rtlCol="0">
              <a:spAutoFit/>
            </a:bodyPr>
            <a:lstStyle/>
            <a:p>
              <a:endParaRPr lang="en-US" sz="476" dirty="0"/>
            </a:p>
            <a:p>
              <a:r>
                <a:rPr lang="en-US" sz="476" dirty="0"/>
                <a:t>The </a:t>
              </a:r>
              <a:r>
                <a:rPr lang="en-US" sz="476" dirty="0"/>
                <a:t>general ordinary least squares (OLS) specification is as follows: </a:t>
              </a:r>
            </a:p>
            <a:p>
              <a:pPr algn="ctr"/>
              <a:r>
                <a:rPr lang="en-US" sz="476" dirty="0"/>
                <a:t>P</a:t>
              </a:r>
              <a:r>
                <a:rPr lang="en-US" sz="476" baseline="-25000" dirty="0"/>
                <a:t>i</a:t>
              </a:r>
              <a:r>
                <a:rPr lang="en-US" sz="476" dirty="0"/>
                <a:t> = β</a:t>
              </a:r>
              <a:r>
                <a:rPr lang="en-US" sz="476" baseline="-25000" dirty="0"/>
                <a:t>0</a:t>
              </a:r>
              <a:r>
                <a:rPr lang="en-US" sz="476" dirty="0"/>
                <a:t> + β</a:t>
              </a:r>
              <a:r>
                <a:rPr lang="en-US" sz="476" baseline="-25000" dirty="0"/>
                <a:t>1</a:t>
              </a:r>
              <a:r>
                <a:rPr lang="en-US" sz="476" dirty="0"/>
                <a:t>T</a:t>
              </a:r>
              <a:r>
                <a:rPr lang="en-US" sz="476" baseline="-25000" dirty="0"/>
                <a:t>i</a:t>
              </a:r>
              <a:r>
                <a:rPr lang="en-US" sz="476" dirty="0"/>
                <a:t> + β</a:t>
              </a:r>
              <a:r>
                <a:rPr lang="en-US" sz="476" baseline="-25000" dirty="0"/>
                <a:t>2</a:t>
              </a:r>
              <a:r>
                <a:rPr lang="en-US" sz="476" dirty="0"/>
                <a:t>H</a:t>
              </a:r>
              <a:r>
                <a:rPr lang="en-US" sz="476" baseline="-25000" dirty="0"/>
                <a:t>i</a:t>
              </a:r>
              <a:r>
                <a:rPr lang="en-US" sz="476" dirty="0"/>
                <a:t> + β</a:t>
              </a:r>
              <a:r>
                <a:rPr lang="en-US" sz="476" baseline="-25000" dirty="0"/>
                <a:t>3</a:t>
              </a:r>
              <a:r>
                <a:rPr lang="en-US" sz="476" dirty="0"/>
                <a:t>R</a:t>
              </a:r>
              <a:r>
                <a:rPr lang="en-US" sz="476" baseline="-25000" dirty="0"/>
                <a:t>i</a:t>
              </a:r>
              <a:r>
                <a:rPr lang="en-US" sz="476" dirty="0"/>
                <a:t> + β</a:t>
              </a:r>
              <a:r>
                <a:rPr lang="en-US" sz="476" baseline="-25000" dirty="0"/>
                <a:t>4</a:t>
              </a:r>
              <a:r>
                <a:rPr lang="en-US" sz="476" dirty="0"/>
                <a:t>B</a:t>
              </a:r>
              <a:r>
                <a:rPr lang="en-US" sz="476" baseline="-25000" dirty="0"/>
                <a:t>i</a:t>
              </a:r>
              <a:r>
                <a:rPr lang="en-US" sz="476" dirty="0"/>
                <a:t> + </a:t>
              </a:r>
              <a:r>
                <a:rPr lang="en-US" sz="476" dirty="0" err="1"/>
                <a:t>ɛ</a:t>
              </a:r>
              <a:r>
                <a:rPr lang="en-US" sz="476" baseline="-25000" dirty="0" err="1"/>
                <a:t>i</a:t>
              </a:r>
              <a:endParaRPr lang="en-US" sz="476" baseline="-25000" dirty="0"/>
            </a:p>
            <a:p>
              <a:pPr marL="81644" indent="-81644">
                <a:buFontTx/>
                <a:buChar char="-"/>
              </a:pPr>
              <a:r>
                <a:rPr lang="en-US" sz="476" dirty="0"/>
                <a:t>P</a:t>
              </a:r>
              <a:r>
                <a:rPr lang="en-US" sz="476" baseline="-25000" dirty="0"/>
                <a:t>i </a:t>
              </a:r>
              <a:r>
                <a:rPr lang="en-US" sz="476" dirty="0"/>
                <a:t>–</a:t>
              </a:r>
              <a:r>
                <a:rPr lang="en-US" sz="476" dirty="0"/>
                <a:t> Property sale price; </a:t>
              </a:r>
            </a:p>
            <a:p>
              <a:pPr marL="81644" indent="-81644">
                <a:buFontTx/>
                <a:buChar char="-"/>
              </a:pPr>
              <a:r>
                <a:rPr lang="en-US" sz="476" dirty="0" err="1"/>
                <a:t>T</a:t>
              </a:r>
              <a:r>
                <a:rPr lang="en-US" sz="476" baseline="-25000" dirty="0" err="1"/>
                <a:t>i</a:t>
              </a:r>
              <a:r>
                <a:rPr lang="en-US" sz="476" baseline="-25000" dirty="0"/>
                <a:t> </a:t>
              </a:r>
              <a:r>
                <a:rPr lang="en-US" sz="476" dirty="0"/>
                <a:t>– Transaction characteristics, such as year and season of the sale; </a:t>
              </a:r>
            </a:p>
            <a:p>
              <a:pPr marL="81644" indent="-81644">
                <a:buFontTx/>
                <a:buChar char="-"/>
              </a:pPr>
              <a:r>
                <a:rPr lang="en-US" sz="476" dirty="0"/>
                <a:t>H</a:t>
              </a:r>
              <a:r>
                <a:rPr lang="en-US" sz="476" baseline="-25000" dirty="0"/>
                <a:t>i </a:t>
              </a:r>
              <a:r>
                <a:rPr lang="en-US" sz="476" dirty="0"/>
                <a:t>– Internal property characteristics </a:t>
              </a:r>
              <a:r>
                <a:rPr lang="en-US" sz="476" dirty="0"/>
                <a:t>, such as age, size and property tax liability</a:t>
              </a:r>
              <a:r>
                <a:rPr lang="en-US" sz="476" dirty="0"/>
                <a:t>;</a:t>
              </a:r>
            </a:p>
            <a:p>
              <a:pPr marL="81644" indent="-81644">
                <a:buFontTx/>
                <a:buChar char="-"/>
              </a:pPr>
              <a:r>
                <a:rPr lang="en-US" sz="476" dirty="0" err="1"/>
                <a:t>R</a:t>
              </a:r>
              <a:r>
                <a:rPr lang="en-US" sz="476" baseline="-25000" dirty="0" err="1"/>
                <a:t>i</a:t>
              </a:r>
              <a:r>
                <a:rPr lang="en-US" sz="476" baseline="-25000" dirty="0"/>
                <a:t> </a:t>
              </a:r>
              <a:r>
                <a:rPr lang="en-US" sz="476" dirty="0"/>
                <a:t>– </a:t>
              </a:r>
              <a:r>
                <a:rPr lang="en-US" sz="476" dirty="0"/>
                <a:t>External neighborhood characteristics, such as school quality, crime rate, and walk score;</a:t>
              </a:r>
            </a:p>
            <a:p>
              <a:pPr marL="81644" indent="-81644">
                <a:buFontTx/>
                <a:buChar char="-"/>
              </a:pPr>
              <a:r>
                <a:rPr lang="en-US" sz="476" dirty="0"/>
                <a:t>B</a:t>
              </a:r>
              <a:r>
                <a:rPr lang="en-US" sz="476" baseline="-25000" dirty="0"/>
                <a:t>i </a:t>
              </a:r>
              <a:r>
                <a:rPr lang="en-US" sz="476" dirty="0"/>
                <a:t>– </a:t>
              </a:r>
              <a:r>
                <a:rPr lang="en-US" sz="476" dirty="0"/>
                <a:t>Bike facility characteristics, such as distance to nearest advanced bicycle facility, and advanced bike facility density within a half-mile radius</a:t>
              </a:r>
              <a:endParaRPr lang="en-US" sz="476" b="1" dirty="0"/>
            </a:p>
          </p:txBody>
        </p:sp>
        <p:sp>
          <p:nvSpPr>
            <p:cNvPr id="45" name="TextBox 44"/>
            <p:cNvSpPr txBox="1"/>
            <p:nvPr/>
          </p:nvSpPr>
          <p:spPr>
            <a:xfrm>
              <a:off x="957378" y="20892705"/>
              <a:ext cx="11740254" cy="5308533"/>
            </a:xfrm>
            <a:prstGeom prst="rect">
              <a:avLst/>
            </a:prstGeom>
            <a:noFill/>
          </p:spPr>
          <p:txBody>
            <a:bodyPr wrap="square" rtlCol="0">
              <a:spAutoFit/>
            </a:bodyPr>
            <a:lstStyle/>
            <a:p>
              <a:pPr marL="81644" indent="-81644">
                <a:buFontTx/>
                <a:buChar char="-"/>
              </a:pPr>
              <a:r>
                <a:rPr lang="en-US" sz="476" dirty="0"/>
                <a:t>Home values are often heavily influenced and determined by nearby properties. Ignoring this spatial autocorrelation may lead to inefficient coefficient estimates in OLS specification.</a:t>
              </a:r>
            </a:p>
            <a:p>
              <a:pPr marL="81644" indent="-81644">
                <a:buFontTx/>
                <a:buChar char="-"/>
              </a:pPr>
              <a:r>
                <a:rPr lang="en-US" sz="476" dirty="0"/>
                <a:t>Two commonly used spatial autoregressive (SAR) models are spatial lag and spatial error models:</a:t>
              </a:r>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pPr marL="81644" indent="-81644">
                <a:buFontTx/>
                <a:buChar char="-"/>
              </a:pPr>
              <a:endParaRPr lang="en-US" sz="476" dirty="0"/>
            </a:p>
            <a:p>
              <a:endParaRPr lang="en-US" sz="476" dirty="0"/>
            </a:p>
            <a:p>
              <a:pPr marL="81644" indent="-81644">
                <a:buFontTx/>
                <a:buChar char="-"/>
              </a:pPr>
              <a:endParaRPr lang="en-US" sz="476" dirty="0"/>
            </a:p>
          </p:txBody>
        </p:sp>
        <p:sp>
          <p:nvSpPr>
            <p:cNvPr id="66" name="TextBox 65"/>
            <p:cNvSpPr txBox="1"/>
            <p:nvPr/>
          </p:nvSpPr>
          <p:spPr>
            <a:xfrm>
              <a:off x="1310600" y="22142474"/>
              <a:ext cx="5474956" cy="3463258"/>
            </a:xfrm>
            <a:prstGeom prst="rect">
              <a:avLst/>
            </a:prstGeom>
            <a:noFill/>
          </p:spPr>
          <p:txBody>
            <a:bodyPr wrap="square" rtlCol="0">
              <a:spAutoFit/>
            </a:bodyPr>
            <a:lstStyle/>
            <a:p>
              <a:r>
                <a:rPr lang="en-US" sz="476" b="1" u="sng" dirty="0"/>
                <a:t>Spatial lag model:</a:t>
              </a:r>
            </a:p>
            <a:p>
              <a:pPr algn="ctr"/>
              <a:r>
                <a:rPr lang="en-US" sz="476" dirty="0"/>
                <a:t>Y </a:t>
              </a:r>
              <a:r>
                <a:rPr lang="en-US" sz="476" dirty="0"/>
                <a:t>= </a:t>
              </a:r>
              <a:r>
                <a:rPr lang="en-US" sz="476" dirty="0" err="1"/>
                <a:t>ρ</a:t>
              </a:r>
              <a:r>
                <a:rPr lang="en-US" sz="476" i="1" dirty="0" err="1"/>
                <a:t>W</a:t>
              </a:r>
              <a:r>
                <a:rPr lang="en-US" sz="476" dirty="0" err="1"/>
                <a:t>Y</a:t>
              </a:r>
              <a:r>
                <a:rPr lang="en-US" sz="476" dirty="0"/>
                <a:t> + Xβ + </a:t>
              </a:r>
              <a:r>
                <a:rPr lang="en-US" sz="476" dirty="0"/>
                <a:t>ε</a:t>
              </a:r>
            </a:p>
            <a:p>
              <a:pPr marL="81644" indent="-81644">
                <a:buFontTx/>
                <a:buChar char="-"/>
              </a:pPr>
              <a:r>
                <a:rPr lang="en-US" sz="476" dirty="0"/>
                <a:t>Interpret spatial dependency as omitted variable bias;</a:t>
              </a:r>
            </a:p>
            <a:p>
              <a:pPr marL="81644" indent="-81644">
                <a:buFontTx/>
                <a:buChar char="-"/>
              </a:pPr>
              <a:r>
                <a:rPr lang="en-US" sz="476" dirty="0" err="1"/>
                <a:t>ρ</a:t>
              </a:r>
              <a:r>
                <a:rPr lang="en-US" sz="476" i="1" dirty="0" err="1"/>
                <a:t>W</a:t>
              </a:r>
              <a:r>
                <a:rPr lang="en-US" sz="476" dirty="0" err="1"/>
                <a:t>Y</a:t>
              </a:r>
              <a:r>
                <a:rPr lang="en-US" sz="476" dirty="0"/>
                <a:t>: spatially </a:t>
              </a:r>
              <a:r>
                <a:rPr lang="en-US" sz="476" dirty="0"/>
                <a:t>lagged dependent variable </a:t>
              </a:r>
              <a:r>
                <a:rPr lang="en-US" sz="476" dirty="0"/>
                <a:t>that represents </a:t>
              </a:r>
              <a:r>
                <a:rPr lang="en-US" sz="476" dirty="0"/>
                <a:t>the omitted variable in the regression model</a:t>
              </a:r>
              <a:r>
                <a:rPr lang="en-US" sz="476" dirty="0"/>
                <a:t>;</a:t>
              </a:r>
            </a:p>
            <a:p>
              <a:pPr marL="81644" indent="-81644">
                <a:buFontTx/>
                <a:buChar char="-"/>
              </a:pPr>
              <a:r>
                <a:rPr lang="en-US" sz="476" dirty="0"/>
                <a:t>ρ: spatial lag parameter;</a:t>
              </a:r>
            </a:p>
            <a:p>
              <a:pPr marL="81644" indent="-81644">
                <a:buFontTx/>
                <a:buChar char="-"/>
              </a:pPr>
              <a:r>
                <a:rPr lang="en-US" sz="476" dirty="0"/>
                <a:t>W: spatial autocorrelation matrix.</a:t>
              </a:r>
            </a:p>
          </p:txBody>
        </p:sp>
        <p:sp>
          <p:nvSpPr>
            <p:cNvPr id="67" name="TextBox 66"/>
            <p:cNvSpPr txBox="1"/>
            <p:nvPr/>
          </p:nvSpPr>
          <p:spPr>
            <a:xfrm>
              <a:off x="6750630" y="22151702"/>
              <a:ext cx="5466039" cy="3463258"/>
            </a:xfrm>
            <a:prstGeom prst="rect">
              <a:avLst/>
            </a:prstGeom>
            <a:noFill/>
          </p:spPr>
          <p:txBody>
            <a:bodyPr wrap="square" rtlCol="0">
              <a:spAutoFit/>
            </a:bodyPr>
            <a:lstStyle/>
            <a:p>
              <a:r>
                <a:rPr lang="en-US" sz="476" b="1" u="sng" dirty="0"/>
                <a:t>Spatial error model</a:t>
              </a:r>
              <a:r>
                <a:rPr lang="en-US" sz="476" b="1" dirty="0"/>
                <a:t>: </a:t>
              </a:r>
            </a:p>
            <a:p>
              <a:pPr algn="ctr"/>
              <a:r>
                <a:rPr lang="en-US" sz="476" dirty="0"/>
                <a:t>Y </a:t>
              </a:r>
              <a:r>
                <a:rPr lang="en-US" sz="476" dirty="0"/>
                <a:t>= Xβ + </a:t>
              </a:r>
              <a:r>
                <a:rPr lang="en-US" sz="476" dirty="0" err="1"/>
                <a:t>λ</a:t>
              </a:r>
              <a:r>
                <a:rPr lang="en-US" sz="476" i="1" dirty="0" err="1"/>
                <a:t>W</a:t>
              </a:r>
              <a:r>
                <a:rPr lang="en-US" sz="476" dirty="0" err="1"/>
                <a:t>ε</a:t>
              </a:r>
              <a:r>
                <a:rPr lang="en-US" sz="476" dirty="0"/>
                <a:t> + </a:t>
              </a:r>
              <a:r>
                <a:rPr lang="en-US" sz="476" dirty="0"/>
                <a:t>v</a:t>
              </a:r>
            </a:p>
            <a:p>
              <a:pPr marL="81644" indent="-81644">
                <a:buFontTx/>
                <a:buChar char="-"/>
              </a:pPr>
              <a:r>
                <a:rPr lang="en-US" sz="476" dirty="0"/>
                <a:t>Interpret spatial dependency as model misspecification;</a:t>
              </a:r>
            </a:p>
            <a:p>
              <a:pPr marL="81644" indent="-81644">
                <a:buFontTx/>
                <a:buChar char="-"/>
              </a:pPr>
              <a:r>
                <a:rPr lang="en-US" sz="476" dirty="0" err="1"/>
                <a:t>λ</a:t>
              </a:r>
              <a:r>
                <a:rPr lang="en-US" sz="476" i="1" dirty="0" err="1"/>
                <a:t>W</a:t>
              </a:r>
              <a:r>
                <a:rPr lang="en-US" sz="476" dirty="0" err="1"/>
                <a:t>ε</a:t>
              </a:r>
              <a:r>
                <a:rPr lang="en-US" sz="476" dirty="0"/>
                <a:t> + </a:t>
              </a:r>
              <a:r>
                <a:rPr lang="en-US" sz="476" dirty="0"/>
                <a:t>v: autoregressive error term;</a:t>
              </a:r>
            </a:p>
            <a:p>
              <a:pPr marL="81644" indent="-81644">
                <a:buFontTx/>
                <a:buChar char="-"/>
              </a:pPr>
              <a:r>
                <a:rPr lang="en-US" sz="476" dirty="0"/>
                <a:t>λ: spatial </a:t>
              </a:r>
              <a:r>
                <a:rPr lang="en-US" sz="476" dirty="0"/>
                <a:t>error </a:t>
              </a:r>
              <a:r>
                <a:rPr lang="en-US" sz="476" dirty="0"/>
                <a:t>parameter;</a:t>
              </a:r>
            </a:p>
            <a:p>
              <a:pPr marL="81644" indent="-81644">
                <a:buFontTx/>
                <a:buChar char="-"/>
              </a:pPr>
              <a:r>
                <a:rPr lang="en-US" sz="476" i="1" dirty="0" err="1"/>
                <a:t>W</a:t>
              </a:r>
              <a:r>
                <a:rPr lang="en-US" sz="476" dirty="0" err="1"/>
                <a:t>ε</a:t>
              </a:r>
              <a:r>
                <a:rPr lang="en-US" sz="476" dirty="0"/>
                <a:t>: spatial </a:t>
              </a:r>
              <a:r>
                <a:rPr lang="en-US" sz="476" dirty="0"/>
                <a:t>error, interpreted as the mean error from neighboring </a:t>
              </a:r>
              <a:r>
                <a:rPr lang="en-US" sz="476" dirty="0"/>
                <a:t>locations.</a:t>
              </a:r>
              <a:endParaRPr lang="en-US" sz="476" dirty="0"/>
            </a:p>
          </p:txBody>
        </p:sp>
      </p:grpSp>
      <p:grpSp>
        <p:nvGrpSpPr>
          <p:cNvPr id="24" name="Group 23"/>
          <p:cNvGrpSpPr/>
          <p:nvPr/>
        </p:nvGrpSpPr>
        <p:grpSpPr>
          <a:xfrm>
            <a:off x="6363772" y="1508791"/>
            <a:ext cx="2322950" cy="2337392"/>
            <a:chOff x="16282443" y="4602478"/>
            <a:chExt cx="9756391" cy="9817046"/>
          </a:xfrm>
        </p:grpSpPr>
        <p:sp>
          <p:nvSpPr>
            <p:cNvPr id="16" name="TextBox 15"/>
            <p:cNvSpPr txBox="1"/>
            <p:nvPr/>
          </p:nvSpPr>
          <p:spPr>
            <a:xfrm>
              <a:off x="16342831" y="4602478"/>
              <a:ext cx="1684503" cy="941762"/>
            </a:xfrm>
            <a:prstGeom prst="rect">
              <a:avLst/>
            </a:prstGeom>
            <a:noFill/>
          </p:spPr>
          <p:txBody>
            <a:bodyPr wrap="none" rtlCol="0">
              <a:spAutoFit/>
            </a:bodyPr>
            <a:lstStyle/>
            <a:p>
              <a:r>
                <a:rPr lang="en-US" sz="857" b="1" dirty="0"/>
                <a:t>Data</a:t>
              </a:r>
              <a:endParaRPr lang="en-US" sz="857" b="1" dirty="0"/>
            </a:p>
          </p:txBody>
        </p:sp>
        <p:sp>
          <p:nvSpPr>
            <p:cNvPr id="20" name="TextBox 19"/>
            <p:cNvSpPr txBox="1"/>
            <p:nvPr/>
          </p:nvSpPr>
          <p:spPr>
            <a:xfrm>
              <a:off x="16383642" y="5248808"/>
              <a:ext cx="4853239" cy="1774718"/>
            </a:xfrm>
            <a:prstGeom prst="rect">
              <a:avLst/>
            </a:prstGeom>
            <a:noFill/>
          </p:spPr>
          <p:txBody>
            <a:bodyPr wrap="square" rtlCol="0">
              <a:spAutoFit/>
            </a:bodyPr>
            <a:lstStyle/>
            <a:p>
              <a:r>
                <a:rPr lang="en-US" sz="429" b="1" u="sng" dirty="0"/>
                <a:t>Dependent Variable</a:t>
              </a:r>
            </a:p>
            <a:p>
              <a:r>
                <a:rPr lang="en-US" sz="429" dirty="0"/>
                <a:t>Multnomah County residential property sales </a:t>
              </a:r>
              <a:r>
                <a:rPr lang="en-US" sz="429" b="1" dirty="0"/>
                <a:t>2010-2013</a:t>
              </a:r>
              <a:r>
                <a:rPr lang="en-US" sz="429" dirty="0"/>
                <a:t>, including both single-family homes (SFH) and multi-family homes (MFH)</a:t>
              </a:r>
            </a:p>
          </p:txBody>
        </p:sp>
        <p:sp>
          <p:nvSpPr>
            <p:cNvPr id="29" name="TextBox 28"/>
            <p:cNvSpPr txBox="1"/>
            <p:nvPr/>
          </p:nvSpPr>
          <p:spPr>
            <a:xfrm>
              <a:off x="21449170" y="5248808"/>
              <a:ext cx="4589664" cy="665183"/>
            </a:xfrm>
            <a:prstGeom prst="rect">
              <a:avLst/>
            </a:prstGeom>
            <a:noFill/>
          </p:spPr>
          <p:txBody>
            <a:bodyPr wrap="square" rtlCol="0">
              <a:spAutoFit/>
            </a:bodyPr>
            <a:lstStyle/>
            <a:p>
              <a:r>
                <a:rPr lang="en-US" sz="429" b="1" u="sng" dirty="0"/>
                <a:t>Independent Variables</a:t>
              </a:r>
            </a:p>
          </p:txBody>
        </p:sp>
        <p:grpSp>
          <p:nvGrpSpPr>
            <p:cNvPr id="23" name="Group 22"/>
            <p:cNvGrpSpPr/>
            <p:nvPr/>
          </p:nvGrpSpPr>
          <p:grpSpPr>
            <a:xfrm>
              <a:off x="16282443" y="10420151"/>
              <a:ext cx="5280492" cy="3999373"/>
              <a:chOff x="16282443" y="10420151"/>
              <a:chExt cx="5280492" cy="3999373"/>
            </a:xfrm>
          </p:grpSpPr>
          <p:pic>
            <p:nvPicPr>
              <p:cNvPr id="27" name="Picture 26"/>
              <p:cNvPicPr/>
              <p:nvPr/>
            </p:nvPicPr>
            <p:blipFill rotWithShape="1">
              <a:blip r:embed="rId11" cstate="print">
                <a:extLst>
                  <a:ext uri="{28A0092B-C50C-407E-A947-70E740481C1C}">
                    <a14:useLocalDpi xmlns:a14="http://schemas.microsoft.com/office/drawing/2010/main" val="0"/>
                  </a:ext>
                </a:extLst>
              </a:blip>
              <a:srcRect l="50067" t="7289"/>
              <a:stretch/>
            </p:blipFill>
            <p:spPr bwMode="auto">
              <a:xfrm>
                <a:off x="16282443" y="10643431"/>
                <a:ext cx="4786122" cy="3776093"/>
              </a:xfrm>
              <a:prstGeom prst="rect">
                <a:avLst/>
              </a:prstGeom>
              <a:noFill/>
            </p:spPr>
          </p:pic>
          <p:sp>
            <p:nvSpPr>
              <p:cNvPr id="8" name="TextBox 7"/>
              <p:cNvSpPr txBox="1"/>
              <p:nvPr/>
            </p:nvSpPr>
            <p:spPr>
              <a:xfrm>
                <a:off x="16727572" y="10420151"/>
                <a:ext cx="4835363" cy="602973"/>
              </a:xfrm>
              <a:prstGeom prst="rect">
                <a:avLst/>
              </a:prstGeom>
              <a:noFill/>
            </p:spPr>
            <p:txBody>
              <a:bodyPr wrap="none" rtlCol="0">
                <a:spAutoFit/>
              </a:bodyPr>
              <a:lstStyle/>
              <a:p>
                <a:r>
                  <a:rPr lang="en-US" sz="333" b="1" dirty="0"/>
                  <a:t>Multi-family Homes Property Transactions(2010-2013)</a:t>
                </a:r>
                <a:endParaRPr lang="en-US" sz="333" b="1" dirty="0"/>
              </a:p>
            </p:txBody>
          </p:sp>
        </p:grpSp>
        <p:grpSp>
          <p:nvGrpSpPr>
            <p:cNvPr id="14" name="Group 13"/>
            <p:cNvGrpSpPr/>
            <p:nvPr/>
          </p:nvGrpSpPr>
          <p:grpSpPr>
            <a:xfrm>
              <a:off x="16452526" y="6697501"/>
              <a:ext cx="5126545" cy="3661334"/>
              <a:chOff x="16452526" y="6697501"/>
              <a:chExt cx="5126545" cy="3661334"/>
            </a:xfrm>
          </p:grpSpPr>
          <p:pic>
            <p:nvPicPr>
              <p:cNvPr id="21" name="Picture 20"/>
              <p:cNvPicPr/>
              <p:nvPr/>
            </p:nvPicPr>
            <p:blipFill rotWithShape="1">
              <a:blip r:embed="rId12" cstate="print">
                <a:extLst>
                  <a:ext uri="{28A0092B-C50C-407E-A947-70E740481C1C}">
                    <a14:useLocalDpi xmlns:a14="http://schemas.microsoft.com/office/drawing/2010/main" val="0"/>
                  </a:ext>
                </a:extLst>
              </a:blip>
              <a:srcRect t="5718" r="49618" b="6984"/>
              <a:stretch/>
            </p:blipFill>
            <p:spPr bwMode="auto">
              <a:xfrm>
                <a:off x="16452526" y="6868577"/>
                <a:ext cx="4740367" cy="3490258"/>
              </a:xfrm>
              <a:prstGeom prst="rect">
                <a:avLst/>
              </a:prstGeom>
              <a:noFill/>
            </p:spPr>
          </p:pic>
          <p:sp>
            <p:nvSpPr>
              <p:cNvPr id="71" name="TextBox 70"/>
              <p:cNvSpPr txBox="1"/>
              <p:nvPr/>
            </p:nvSpPr>
            <p:spPr>
              <a:xfrm>
                <a:off x="16696580" y="6697501"/>
                <a:ext cx="4882491" cy="602973"/>
              </a:xfrm>
              <a:prstGeom prst="rect">
                <a:avLst/>
              </a:prstGeom>
              <a:noFill/>
            </p:spPr>
            <p:txBody>
              <a:bodyPr wrap="none" rtlCol="0">
                <a:spAutoFit/>
              </a:bodyPr>
              <a:lstStyle/>
              <a:p>
                <a:r>
                  <a:rPr lang="en-US" sz="333" b="1" dirty="0"/>
                  <a:t>Single-family Homes Property Transactions(2010-2013)</a:t>
                </a:r>
                <a:endParaRPr lang="en-US" sz="333" b="1" dirty="0"/>
              </a:p>
            </p:txBody>
          </p:sp>
        </p:grpSp>
      </p:grpSp>
      <p:pic>
        <p:nvPicPr>
          <p:cNvPr id="99" name="Picture 2" descr="Image result for poster bike lane"/>
          <p:cNvPicPr>
            <a:picLocks noChangeAspect="1" noChangeArrowheads="1"/>
          </p:cNvPicPr>
          <p:nvPr/>
        </p:nvPicPr>
        <p:blipFill rotWithShape="1">
          <a:blip r:embed="rId13">
            <a:extLst>
              <a:ext uri="{28A0092B-C50C-407E-A947-70E740481C1C}">
                <a14:useLocalDpi xmlns:a14="http://schemas.microsoft.com/office/drawing/2010/main" val="0"/>
              </a:ext>
            </a:extLst>
          </a:blip>
          <a:srcRect l="25994"/>
          <a:stretch/>
        </p:blipFill>
        <p:spPr bwMode="auto">
          <a:xfrm>
            <a:off x="182696" y="1477655"/>
            <a:ext cx="2618609" cy="1646546"/>
          </a:xfrm>
          <a:prstGeom prst="rect">
            <a:avLst/>
          </a:prstGeom>
          <a:noFill/>
          <a:extLst>
            <a:ext uri="{909E8E84-426E-40dd-AFC4-6F175D3DCCD1}">
              <a14:hiddenFill xmlns:a14="http://schemas.microsoft.com/office/drawing/2010/main" xmlns="">
                <a:solidFill>
                  <a:srgbClr val="FFFFFF"/>
                </a:solidFill>
              </a14:hiddenFill>
            </a:ext>
          </a:extLst>
        </p:spPr>
      </p:pic>
      <p:sp>
        <p:nvSpPr>
          <p:cNvPr id="54" name="Rectangle 53"/>
          <p:cNvSpPr/>
          <p:nvPr/>
        </p:nvSpPr>
        <p:spPr>
          <a:xfrm>
            <a:off x="182696" y="1474089"/>
            <a:ext cx="3558883" cy="1650112"/>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sp>
        <p:nvSpPr>
          <p:cNvPr id="10" name="Rectangle 9"/>
          <p:cNvSpPr/>
          <p:nvPr/>
        </p:nvSpPr>
        <p:spPr>
          <a:xfrm>
            <a:off x="1408664" y="1475397"/>
            <a:ext cx="2334882" cy="1279133"/>
          </a:xfrm>
          <a:prstGeom prst="rect">
            <a:avLst/>
          </a:prstGeom>
          <a:solidFill>
            <a:schemeClr val="bg1">
              <a:alpha val="70000"/>
            </a:schemeClr>
          </a:solidFill>
        </p:spPr>
        <p:txBody>
          <a:bodyPr wrap="square" lIns="87086">
            <a:spAutoFit/>
          </a:bodyPr>
          <a:lstStyle/>
          <a:p>
            <a:r>
              <a:rPr lang="en-US" sz="1048" b="1" dirty="0">
                <a:solidFill>
                  <a:schemeClr val="accent6">
                    <a:lumMod val="50000"/>
                  </a:schemeClr>
                </a:solidFill>
              </a:rPr>
              <a:t>Research </a:t>
            </a:r>
            <a:r>
              <a:rPr lang="en-US" sz="1048" b="1" dirty="0" smtClean="0">
                <a:solidFill>
                  <a:schemeClr val="accent6">
                    <a:lumMod val="50000"/>
                  </a:schemeClr>
                </a:solidFill>
              </a:rPr>
              <a:t>Goals</a:t>
            </a:r>
            <a:endParaRPr lang="en-US" sz="1048" b="1" dirty="0">
              <a:solidFill>
                <a:schemeClr val="accent6">
                  <a:lumMod val="50000"/>
                </a:schemeClr>
              </a:solidFill>
            </a:endParaRPr>
          </a:p>
          <a:p>
            <a:endParaRPr lang="en-US" sz="952" b="1" dirty="0">
              <a:solidFill>
                <a:schemeClr val="accent6">
                  <a:lumMod val="50000"/>
                </a:schemeClr>
              </a:solidFill>
            </a:endParaRPr>
          </a:p>
          <a:p>
            <a:pPr marL="81644" indent="-81644">
              <a:buFontTx/>
              <a:buChar char="-"/>
            </a:pPr>
            <a:r>
              <a:rPr lang="en-US" sz="952" b="1" dirty="0" smtClean="0">
                <a:solidFill>
                  <a:schemeClr val="accent6">
                    <a:lumMod val="50000"/>
                  </a:schemeClr>
                </a:solidFill>
              </a:rPr>
              <a:t>Design a research framework and methodology for evaluating new active transportation projects</a:t>
            </a:r>
            <a:endParaRPr lang="en-US" sz="952" b="1" dirty="0">
              <a:solidFill>
                <a:schemeClr val="accent6">
                  <a:lumMod val="50000"/>
                </a:schemeClr>
              </a:solidFill>
            </a:endParaRPr>
          </a:p>
          <a:p>
            <a:pPr marL="81644" indent="-81644">
              <a:buFontTx/>
              <a:buChar char="-"/>
            </a:pPr>
            <a:endParaRPr lang="en-US" sz="476" b="1" dirty="0">
              <a:solidFill>
                <a:schemeClr val="accent6">
                  <a:lumMod val="50000"/>
                </a:schemeClr>
              </a:solidFill>
            </a:endParaRPr>
          </a:p>
          <a:p>
            <a:pPr marL="81644" indent="-81644">
              <a:buFontTx/>
              <a:buChar char="-"/>
            </a:pPr>
            <a:r>
              <a:rPr lang="en-US" sz="952" b="1" dirty="0" smtClean="0">
                <a:solidFill>
                  <a:schemeClr val="accent6">
                    <a:lumMod val="50000"/>
                  </a:schemeClr>
                </a:solidFill>
              </a:rPr>
              <a:t>Make the framework portable and doable for practitioners</a:t>
            </a:r>
            <a:endParaRPr lang="en-US" sz="952" b="1" dirty="0">
              <a:solidFill>
                <a:schemeClr val="accent6">
                  <a:lumMod val="50000"/>
                </a:schemeClr>
              </a:solidFill>
            </a:endParaRPr>
          </a:p>
          <a:p>
            <a:pPr marL="81644" indent="-81644">
              <a:buFontTx/>
              <a:buChar char="-"/>
            </a:pPr>
            <a:endParaRPr lang="en-US" sz="476" b="1" dirty="0">
              <a:solidFill>
                <a:schemeClr val="accent6">
                  <a:lumMod val="50000"/>
                </a:schemeClr>
              </a:solidFill>
            </a:endParaRPr>
          </a:p>
        </p:txBody>
      </p:sp>
      <p:grpSp>
        <p:nvGrpSpPr>
          <p:cNvPr id="2" name="Group 1"/>
          <p:cNvGrpSpPr/>
          <p:nvPr/>
        </p:nvGrpSpPr>
        <p:grpSpPr>
          <a:xfrm>
            <a:off x="7516664" y="1985954"/>
            <a:ext cx="1944166" cy="1728490"/>
            <a:chOff x="31493791" y="6740806"/>
            <a:chExt cx="8165497" cy="7259658"/>
          </a:xfrm>
        </p:grpSpPr>
        <p:graphicFrame>
          <p:nvGraphicFramePr>
            <p:cNvPr id="457" name="Diagram 456"/>
            <p:cNvGraphicFramePr/>
            <p:nvPr>
              <p:extLst/>
            </p:nvPr>
          </p:nvGraphicFramePr>
          <p:xfrm>
            <a:off x="31493791" y="6740806"/>
            <a:ext cx="7769760" cy="618655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58" name="TextBox 457"/>
            <p:cNvSpPr txBox="1"/>
            <p:nvPr/>
          </p:nvSpPr>
          <p:spPr>
            <a:xfrm>
              <a:off x="36286247" y="7022693"/>
              <a:ext cx="3373041" cy="1310434"/>
            </a:xfrm>
            <a:prstGeom prst="rect">
              <a:avLst/>
            </a:prstGeom>
            <a:noFill/>
          </p:spPr>
          <p:txBody>
            <a:bodyPr wrap="none" rtlCol="0">
              <a:spAutoFit/>
            </a:bodyPr>
            <a:lstStyle/>
            <a:p>
              <a:pPr marL="68037" indent="-68037">
                <a:buFontTx/>
                <a:buChar char="-"/>
              </a:pPr>
              <a:r>
                <a:rPr lang="en-US" sz="476" dirty="0">
                  <a:solidFill>
                    <a:schemeClr val="tx1">
                      <a:lumMod val="85000"/>
                      <a:lumOff val="15000"/>
                    </a:schemeClr>
                  </a:solidFill>
                </a:rPr>
                <a:t>Age</a:t>
              </a:r>
            </a:p>
            <a:p>
              <a:pPr marL="68037" indent="-68037">
                <a:buFontTx/>
                <a:buChar char="-"/>
              </a:pPr>
              <a:r>
                <a:rPr lang="en-US" sz="476" dirty="0">
                  <a:solidFill>
                    <a:schemeClr val="tx1">
                      <a:lumMod val="85000"/>
                      <a:lumOff val="15000"/>
                    </a:schemeClr>
                  </a:solidFill>
                </a:rPr>
                <a:t>Size</a:t>
              </a:r>
            </a:p>
            <a:p>
              <a:pPr marL="68037" indent="-68037">
                <a:buFontTx/>
                <a:buChar char="-"/>
              </a:pPr>
              <a:r>
                <a:rPr lang="en-US" sz="476" dirty="0">
                  <a:solidFill>
                    <a:schemeClr val="tx1">
                      <a:lumMod val="85000"/>
                      <a:lumOff val="15000"/>
                    </a:schemeClr>
                  </a:solidFill>
                </a:rPr>
                <a:t>Tax liability (AV/RMV)</a:t>
              </a:r>
              <a:endParaRPr lang="en-US" sz="476" dirty="0">
                <a:solidFill>
                  <a:schemeClr val="tx1">
                    <a:lumMod val="85000"/>
                    <a:lumOff val="15000"/>
                  </a:schemeClr>
                </a:solidFill>
              </a:endParaRPr>
            </a:p>
          </p:txBody>
        </p:sp>
        <p:sp>
          <p:nvSpPr>
            <p:cNvPr id="459" name="TextBox 458"/>
            <p:cNvSpPr txBox="1"/>
            <p:nvPr/>
          </p:nvSpPr>
          <p:spPr>
            <a:xfrm>
              <a:off x="34576927" y="12997575"/>
              <a:ext cx="2241960" cy="1002889"/>
            </a:xfrm>
            <a:prstGeom prst="rect">
              <a:avLst/>
            </a:prstGeom>
            <a:noFill/>
          </p:spPr>
          <p:txBody>
            <a:bodyPr wrap="none" rtlCol="0">
              <a:spAutoFit/>
            </a:bodyPr>
            <a:lstStyle/>
            <a:p>
              <a:pPr marL="68037" indent="-68037">
                <a:buFontTx/>
                <a:buChar char="-"/>
              </a:pPr>
              <a:r>
                <a:rPr lang="en-US" sz="476" dirty="0">
                  <a:solidFill>
                    <a:schemeClr val="tx1">
                      <a:lumMod val="85000"/>
                      <a:lumOff val="15000"/>
                    </a:schemeClr>
                  </a:solidFill>
                </a:rPr>
                <a:t>Sale year</a:t>
              </a:r>
            </a:p>
            <a:p>
              <a:pPr marL="68037" indent="-68037">
                <a:buFontTx/>
                <a:buChar char="-"/>
              </a:pPr>
              <a:r>
                <a:rPr lang="en-US" sz="476" dirty="0">
                  <a:solidFill>
                    <a:schemeClr val="tx1">
                      <a:lumMod val="85000"/>
                      <a:lumOff val="15000"/>
                    </a:schemeClr>
                  </a:solidFill>
                </a:rPr>
                <a:t>Seasonality</a:t>
              </a:r>
            </a:p>
          </p:txBody>
        </p:sp>
        <p:sp>
          <p:nvSpPr>
            <p:cNvPr id="460" name="TextBox 459"/>
            <p:cNvSpPr txBox="1"/>
            <p:nvPr/>
          </p:nvSpPr>
          <p:spPr>
            <a:xfrm>
              <a:off x="36706499" y="10806948"/>
              <a:ext cx="2412501" cy="2232535"/>
            </a:xfrm>
            <a:prstGeom prst="rect">
              <a:avLst/>
            </a:prstGeom>
            <a:noFill/>
          </p:spPr>
          <p:txBody>
            <a:bodyPr wrap="square" rtlCol="0">
              <a:spAutoFit/>
            </a:bodyPr>
            <a:lstStyle/>
            <a:p>
              <a:pPr marL="68037" indent="-68037">
                <a:buFontTx/>
                <a:buChar char="-"/>
              </a:pPr>
              <a:r>
                <a:rPr lang="en-US" sz="571" b="1" dirty="0">
                  <a:solidFill>
                    <a:schemeClr val="accent6">
                      <a:lumMod val="75000"/>
                    </a:schemeClr>
                  </a:solidFill>
                </a:rPr>
                <a:t>Ease of access</a:t>
              </a:r>
            </a:p>
            <a:p>
              <a:pPr marL="68037" indent="-68037">
                <a:buFontTx/>
                <a:buChar char="-"/>
              </a:pPr>
              <a:r>
                <a:rPr lang="en-US" sz="571" b="1" dirty="0">
                  <a:solidFill>
                    <a:schemeClr val="accent6">
                      <a:lumMod val="75000"/>
                    </a:schemeClr>
                  </a:solidFill>
                </a:rPr>
                <a:t>Extensiveness of network</a:t>
              </a:r>
            </a:p>
          </p:txBody>
        </p:sp>
        <p:sp>
          <p:nvSpPr>
            <p:cNvPr id="461" name="TextBox 460"/>
            <p:cNvSpPr txBox="1"/>
            <p:nvPr/>
          </p:nvSpPr>
          <p:spPr>
            <a:xfrm>
              <a:off x="32371730" y="10708281"/>
              <a:ext cx="2524733" cy="1617983"/>
            </a:xfrm>
            <a:prstGeom prst="rect">
              <a:avLst/>
            </a:prstGeom>
            <a:noFill/>
          </p:spPr>
          <p:txBody>
            <a:bodyPr wrap="none" rtlCol="0">
              <a:spAutoFit/>
            </a:bodyPr>
            <a:lstStyle/>
            <a:p>
              <a:pPr marL="68037" indent="-68037">
                <a:buFontTx/>
                <a:buChar char="-"/>
              </a:pPr>
              <a:r>
                <a:rPr lang="en-US" sz="476" dirty="0">
                  <a:solidFill>
                    <a:schemeClr val="tx1">
                      <a:lumMod val="85000"/>
                      <a:lumOff val="15000"/>
                    </a:schemeClr>
                  </a:solidFill>
                </a:rPr>
                <a:t>Location</a:t>
              </a:r>
            </a:p>
            <a:p>
              <a:pPr marL="68037" indent="-68037">
                <a:buFontTx/>
                <a:buChar char="-"/>
              </a:pPr>
              <a:r>
                <a:rPr lang="en-US" sz="476" dirty="0">
                  <a:solidFill>
                    <a:schemeClr val="tx1">
                      <a:lumMod val="85000"/>
                      <a:lumOff val="15000"/>
                    </a:schemeClr>
                  </a:solidFill>
                </a:rPr>
                <a:t>School quality</a:t>
              </a:r>
            </a:p>
            <a:p>
              <a:pPr marL="68037" indent="-68037">
                <a:buFontTx/>
                <a:buChar char="-"/>
              </a:pPr>
              <a:r>
                <a:rPr lang="en-US" sz="476" dirty="0">
                  <a:solidFill>
                    <a:schemeClr val="tx1">
                      <a:lumMod val="85000"/>
                      <a:lumOff val="15000"/>
                    </a:schemeClr>
                  </a:solidFill>
                </a:rPr>
                <a:t>Crime rate</a:t>
              </a:r>
            </a:p>
            <a:p>
              <a:pPr marL="68037" indent="-68037">
                <a:buFontTx/>
                <a:buChar char="-"/>
              </a:pPr>
              <a:r>
                <a:rPr lang="en-US" sz="476" dirty="0">
                  <a:solidFill>
                    <a:schemeClr val="tx1">
                      <a:lumMod val="85000"/>
                      <a:lumOff val="15000"/>
                    </a:schemeClr>
                  </a:solidFill>
                </a:rPr>
                <a:t>Walk score</a:t>
              </a:r>
            </a:p>
          </p:txBody>
        </p:sp>
      </p:grpSp>
      <p:sp>
        <p:nvSpPr>
          <p:cNvPr id="5" name="Rectangle 4"/>
          <p:cNvSpPr/>
          <p:nvPr/>
        </p:nvSpPr>
        <p:spPr>
          <a:xfrm>
            <a:off x="3834184" y="1689453"/>
            <a:ext cx="2394857" cy="135802"/>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19" b="1" dirty="0">
                <a:solidFill>
                  <a:schemeClr val="tx1"/>
                </a:solidFill>
              </a:rPr>
              <a:t>   Hedonic </a:t>
            </a:r>
            <a:r>
              <a:rPr lang="en-US" sz="619" b="1" dirty="0">
                <a:solidFill>
                  <a:schemeClr val="tx1"/>
                </a:solidFill>
              </a:rPr>
              <a:t>Price </a:t>
            </a:r>
            <a:r>
              <a:rPr lang="en-US" sz="619" b="1" dirty="0">
                <a:solidFill>
                  <a:schemeClr val="tx1"/>
                </a:solidFill>
              </a:rPr>
              <a:t>Model</a:t>
            </a:r>
            <a:endParaRPr lang="en-US" sz="619" b="1" dirty="0">
              <a:solidFill>
                <a:schemeClr val="tx1"/>
              </a:solidFill>
            </a:endParaRPr>
          </a:p>
        </p:txBody>
      </p:sp>
      <p:sp>
        <p:nvSpPr>
          <p:cNvPr id="361" name="Rectangle 360"/>
          <p:cNvSpPr/>
          <p:nvPr/>
        </p:nvSpPr>
        <p:spPr>
          <a:xfrm>
            <a:off x="3834184" y="2573450"/>
            <a:ext cx="2394857" cy="134983"/>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67" b="1" dirty="0">
                <a:solidFill>
                  <a:schemeClr val="tx1"/>
                </a:solidFill>
              </a:rPr>
              <a:t>   Spatial </a:t>
            </a:r>
            <a:r>
              <a:rPr lang="en-US" sz="667" b="1" dirty="0">
                <a:solidFill>
                  <a:schemeClr val="tx1"/>
                </a:solidFill>
              </a:rPr>
              <a:t>Autoregressive Model</a:t>
            </a:r>
          </a:p>
        </p:txBody>
      </p:sp>
      <p:sp>
        <p:nvSpPr>
          <p:cNvPr id="362" name="Rectangle 361"/>
          <p:cNvSpPr/>
          <p:nvPr/>
        </p:nvSpPr>
        <p:spPr>
          <a:xfrm>
            <a:off x="9461460" y="1675536"/>
            <a:ext cx="1524000" cy="135802"/>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9549"/>
            <a:r>
              <a:rPr lang="en-US" sz="619" b="1" dirty="0">
                <a:solidFill>
                  <a:schemeClr val="tx1"/>
                </a:solidFill>
              </a:rPr>
              <a:t>Conclusion</a:t>
            </a:r>
            <a:endParaRPr lang="en-US" sz="619" b="1" dirty="0">
              <a:solidFill>
                <a:schemeClr val="tx1"/>
              </a:solidFill>
            </a:endParaRPr>
          </a:p>
        </p:txBody>
      </p:sp>
      <p:sp>
        <p:nvSpPr>
          <p:cNvPr id="363" name="Rectangle 362"/>
          <p:cNvSpPr/>
          <p:nvPr/>
        </p:nvSpPr>
        <p:spPr>
          <a:xfrm>
            <a:off x="9463332" y="3067998"/>
            <a:ext cx="1524000" cy="135802"/>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9549"/>
            <a:r>
              <a:rPr lang="en-US" sz="619" b="1" dirty="0">
                <a:solidFill>
                  <a:schemeClr val="tx1"/>
                </a:solidFill>
              </a:rPr>
              <a:t>Policy Implications</a:t>
            </a:r>
            <a:endParaRPr lang="en-US" sz="619" b="1" dirty="0">
              <a:solidFill>
                <a:schemeClr val="tx1"/>
              </a:solidFill>
            </a:endParaRPr>
          </a:p>
        </p:txBody>
      </p:sp>
      <p:sp>
        <p:nvSpPr>
          <p:cNvPr id="369" name="Rectangle 368"/>
          <p:cNvSpPr/>
          <p:nvPr/>
        </p:nvSpPr>
        <p:spPr>
          <a:xfrm>
            <a:off x="6039752" y="4018724"/>
            <a:ext cx="2917371" cy="134983"/>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b="1" dirty="0">
                <a:solidFill>
                  <a:schemeClr val="tx1"/>
                </a:solidFill>
              </a:rPr>
              <a:t>Single Family Homes</a:t>
            </a:r>
            <a:endParaRPr lang="en-US" sz="667" b="1" dirty="0">
              <a:solidFill>
                <a:schemeClr val="tx1"/>
              </a:solidFill>
            </a:endParaRPr>
          </a:p>
        </p:txBody>
      </p:sp>
      <p:sp>
        <p:nvSpPr>
          <p:cNvPr id="370" name="Rectangle 369"/>
          <p:cNvSpPr/>
          <p:nvPr/>
        </p:nvSpPr>
        <p:spPr>
          <a:xfrm>
            <a:off x="9023070" y="4018274"/>
            <a:ext cx="2985919" cy="134983"/>
          </a:xfrm>
          <a:prstGeom prst="rect">
            <a:avLst/>
          </a:prstGeom>
          <a:solidFill>
            <a:schemeClr val="accent6">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b="1" dirty="0">
                <a:solidFill>
                  <a:schemeClr val="tx1"/>
                </a:solidFill>
              </a:rPr>
              <a:t>Multi-Family Homes</a:t>
            </a:r>
            <a:endParaRPr lang="en-US" sz="667" b="1" dirty="0">
              <a:solidFill>
                <a:schemeClr val="tx1"/>
              </a:solidFill>
            </a:endParaRPr>
          </a:p>
        </p:txBody>
      </p:sp>
      <p:grpSp>
        <p:nvGrpSpPr>
          <p:cNvPr id="380" name="Group 379"/>
          <p:cNvGrpSpPr/>
          <p:nvPr/>
        </p:nvGrpSpPr>
        <p:grpSpPr>
          <a:xfrm>
            <a:off x="6044623" y="4538952"/>
            <a:ext cx="2777450" cy="942431"/>
            <a:chOff x="15185389" y="14478526"/>
            <a:chExt cx="11665289" cy="3958211"/>
          </a:xfrm>
        </p:grpSpPr>
        <p:grpSp>
          <p:nvGrpSpPr>
            <p:cNvPr id="381" name="Group 380"/>
            <p:cNvGrpSpPr/>
            <p:nvPr/>
          </p:nvGrpSpPr>
          <p:grpSpPr>
            <a:xfrm>
              <a:off x="15185389" y="14497576"/>
              <a:ext cx="332598" cy="3888476"/>
              <a:chOff x="14019335" y="14342071"/>
              <a:chExt cx="357650" cy="4181360"/>
            </a:xfrm>
          </p:grpSpPr>
          <p:pic>
            <p:nvPicPr>
              <p:cNvPr id="453" name="Picture 2" descr="Image result for arrow"/>
              <p:cNvPicPr>
                <a:picLocks noChangeAspect="1" noChangeArrowheads="1"/>
              </p:cNvPicPr>
              <p:nvPr/>
            </p:nvPicPr>
            <p:blipFill>
              <a:blip r:embed="rId1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963637" y="14397769"/>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54"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3963637" y="15635207"/>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 descr="Image result for arrow"/>
              <p:cNvPicPr>
                <a:picLocks noChangeAspect="1" noChangeArrowheads="1"/>
              </p:cNvPicPr>
              <p:nvPr/>
            </p:nvPicPr>
            <p:blipFill>
              <a:blip r:embed="rId20"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6872645"/>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 descr="Image result for arrow"/>
              <p:cNvPicPr>
                <a:picLocks noChangeAspect="1" noChangeArrowheads="1"/>
              </p:cNvPicPr>
              <p:nvPr/>
            </p:nvPicPr>
            <p:blipFill>
              <a:blip r:embed="rId22"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8110083"/>
                <a:ext cx="469046" cy="357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2" name="Group 381"/>
            <p:cNvGrpSpPr/>
            <p:nvPr/>
          </p:nvGrpSpPr>
          <p:grpSpPr>
            <a:xfrm>
              <a:off x="15991132" y="14497576"/>
              <a:ext cx="528672" cy="3939161"/>
              <a:chOff x="13787667" y="14459926"/>
              <a:chExt cx="528672" cy="3939161"/>
            </a:xfrm>
          </p:grpSpPr>
          <p:grpSp>
            <p:nvGrpSpPr>
              <p:cNvPr id="445" name="Group 444"/>
              <p:cNvGrpSpPr/>
              <p:nvPr/>
            </p:nvGrpSpPr>
            <p:grpSpPr>
              <a:xfrm>
                <a:off x="13805941" y="14459926"/>
                <a:ext cx="492124" cy="457917"/>
                <a:chOff x="2085857" y="12149920"/>
                <a:chExt cx="853289" cy="847637"/>
              </a:xfrm>
            </p:grpSpPr>
            <p:pic>
              <p:nvPicPr>
                <p:cNvPr id="451"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091509" y="12149920"/>
                  <a:ext cx="847637" cy="847637"/>
                </a:xfrm>
                <a:prstGeom prst="rect">
                  <a:avLst/>
                </a:prstGeom>
                <a:noFill/>
                <a:extLst>
                  <a:ext uri="{909E8E84-426E-40DD-AFC4-6F175D3DCCD1}">
                    <a14:hiddenFill xmlns:a14="http://schemas.microsoft.com/office/drawing/2010/main">
                      <a:solidFill>
                        <a:srgbClr val="FFFFFF"/>
                      </a:solidFill>
                    </a14:hiddenFill>
                  </a:ext>
                </a:extLst>
              </p:spPr>
            </p:pic>
            <p:sp>
              <p:nvSpPr>
                <p:cNvPr id="452" name="Oval 451"/>
                <p:cNvSpPr/>
                <p:nvPr/>
              </p:nvSpPr>
              <p:spPr>
                <a:xfrm>
                  <a:off x="2085857" y="12177717"/>
                  <a:ext cx="819840" cy="81984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pic>
            <p:nvPicPr>
              <p:cNvPr id="446"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823045" y="15604868"/>
                <a:ext cx="457917" cy="488864"/>
              </a:xfrm>
              <a:prstGeom prst="rect">
                <a:avLst/>
              </a:prstGeom>
              <a:noFill/>
              <a:extLst>
                <a:ext uri="{909E8E84-426E-40DD-AFC4-6F175D3DCCD1}">
                  <a14:hiddenFill xmlns:a14="http://schemas.microsoft.com/office/drawing/2010/main">
                    <a:solidFill>
                      <a:srgbClr val="FFFFFF"/>
                    </a:solidFill>
                  </a14:hiddenFill>
                </a:ext>
              </a:extLst>
            </p:spPr>
          </p:pic>
          <p:pic>
            <p:nvPicPr>
              <p:cNvPr id="447"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823045" y="16765283"/>
                <a:ext cx="457917" cy="488864"/>
              </a:xfrm>
              <a:prstGeom prst="rect">
                <a:avLst/>
              </a:prstGeom>
              <a:noFill/>
              <a:extLst>
                <a:ext uri="{909E8E84-426E-40DD-AFC4-6F175D3DCCD1}">
                  <a14:hiddenFill xmlns:a14="http://schemas.microsoft.com/office/drawing/2010/main">
                    <a:solidFill>
                      <a:srgbClr val="FFFFFF"/>
                    </a:solidFill>
                  </a14:hiddenFill>
                </a:ext>
              </a:extLst>
            </p:spPr>
          </p:pic>
          <p:grpSp>
            <p:nvGrpSpPr>
              <p:cNvPr id="448" name="Group 447"/>
              <p:cNvGrpSpPr/>
              <p:nvPr/>
            </p:nvGrpSpPr>
            <p:grpSpPr>
              <a:xfrm>
                <a:off x="13787667" y="17941170"/>
                <a:ext cx="528672" cy="457917"/>
                <a:chOff x="2085857" y="12149920"/>
                <a:chExt cx="916660" cy="847637"/>
              </a:xfrm>
            </p:grpSpPr>
            <p:pic>
              <p:nvPicPr>
                <p:cNvPr id="449"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091509" y="12149920"/>
                  <a:ext cx="847637" cy="847637"/>
                </a:xfrm>
                <a:prstGeom prst="rect">
                  <a:avLst/>
                </a:prstGeom>
                <a:noFill/>
                <a:extLst>
                  <a:ext uri="{909E8E84-426E-40DD-AFC4-6F175D3DCCD1}">
                    <a14:hiddenFill xmlns:a14="http://schemas.microsoft.com/office/drawing/2010/main">
                      <a:solidFill>
                        <a:srgbClr val="FFFFFF"/>
                      </a:solidFill>
                    </a14:hiddenFill>
                  </a:ext>
                </a:extLst>
              </p:spPr>
            </p:pic>
            <p:sp>
              <p:nvSpPr>
                <p:cNvPr id="450" name="Oval 449"/>
                <p:cNvSpPr/>
                <p:nvPr/>
              </p:nvSpPr>
              <p:spPr>
                <a:xfrm>
                  <a:off x="2085857" y="12177717"/>
                  <a:ext cx="916660" cy="81984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grpSp>
          <p:nvGrpSpPr>
            <p:cNvPr id="383" name="Group 382"/>
            <p:cNvGrpSpPr/>
            <p:nvPr/>
          </p:nvGrpSpPr>
          <p:grpSpPr>
            <a:xfrm>
              <a:off x="17258995" y="14497576"/>
              <a:ext cx="332598" cy="3888476"/>
              <a:chOff x="14019335" y="14342071"/>
              <a:chExt cx="357650" cy="4181360"/>
            </a:xfrm>
          </p:grpSpPr>
          <p:pic>
            <p:nvPicPr>
              <p:cNvPr id="441" name="Picture 2" descr="Image result for arrow"/>
              <p:cNvPicPr>
                <a:picLocks noChangeAspect="1" noChangeArrowheads="1"/>
              </p:cNvPicPr>
              <p:nvPr/>
            </p:nvPicPr>
            <p:blipFill>
              <a:blip r:embed="rId25" cstate="print">
                <a:duotone>
                  <a:schemeClr val="accent6">
                    <a:shade val="45000"/>
                    <a:satMod val="135000"/>
                  </a:schemeClr>
                  <a:prstClr val="white"/>
                </a:duotone>
                <a:extLst>
                  <a:ext uri="{BEBA8EAE-BF5A-486C-A8C5-ECC9F3942E4B}">
                    <a14:imgProps xmlns:a14="http://schemas.microsoft.com/office/drawing/2010/main">
                      <a14:imgLayer r:embed="rId2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4397769"/>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3963637" y="15635207"/>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2" descr="Image result for arrow"/>
              <p:cNvPicPr>
                <a:picLocks noChangeAspect="1" noChangeArrowheads="1"/>
              </p:cNvPicPr>
              <p:nvPr/>
            </p:nvPicPr>
            <p:blipFill>
              <a:blip r:embed="rId20"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6872645"/>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 descr="Image result for arrow"/>
              <p:cNvPicPr>
                <a:picLocks noChangeAspect="1" noChangeArrowheads="1"/>
              </p:cNvPicPr>
              <p:nvPr/>
            </p:nvPicPr>
            <p:blipFill>
              <a:blip r:embed="rId22"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8110083"/>
                <a:ext cx="469046" cy="357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4" name="Group 383"/>
            <p:cNvGrpSpPr/>
            <p:nvPr/>
          </p:nvGrpSpPr>
          <p:grpSpPr>
            <a:xfrm>
              <a:off x="17968053" y="14497576"/>
              <a:ext cx="714435" cy="3920251"/>
              <a:chOff x="12740110" y="14518270"/>
              <a:chExt cx="714435" cy="3920251"/>
            </a:xfrm>
          </p:grpSpPr>
          <p:pic>
            <p:nvPicPr>
              <p:cNvPr id="433"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2863123" y="14502442"/>
                <a:ext cx="468409" cy="500065"/>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2863123" y="15630696"/>
                <a:ext cx="468409" cy="500065"/>
              </a:xfrm>
              <a:prstGeom prst="rect">
                <a:avLst/>
              </a:prstGeom>
              <a:noFill/>
              <a:extLst>
                <a:ext uri="{909E8E84-426E-40DD-AFC4-6F175D3DCCD1}">
                  <a14:hiddenFill xmlns:a14="http://schemas.microsoft.com/office/drawing/2010/main">
                    <a:solidFill>
                      <a:srgbClr val="FFFFFF"/>
                    </a:solidFill>
                  </a14:hiddenFill>
                </a:ext>
              </a:extLst>
            </p:spPr>
          </p:pic>
          <p:grpSp>
            <p:nvGrpSpPr>
              <p:cNvPr id="435" name="Group 434"/>
              <p:cNvGrpSpPr/>
              <p:nvPr/>
            </p:nvGrpSpPr>
            <p:grpSpPr>
              <a:xfrm>
                <a:off x="12740110" y="16774778"/>
                <a:ext cx="714435" cy="535489"/>
                <a:chOff x="2283220" y="15540779"/>
                <a:chExt cx="1211006" cy="969026"/>
              </a:xfrm>
            </p:grpSpPr>
            <p:pic>
              <p:nvPicPr>
                <p:cNvPr id="439"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95777" y="15574871"/>
                  <a:ext cx="847637" cy="847637"/>
                </a:xfrm>
                <a:prstGeom prst="rect">
                  <a:avLst/>
                </a:prstGeom>
                <a:noFill/>
                <a:extLst>
                  <a:ext uri="{909E8E84-426E-40DD-AFC4-6F175D3DCCD1}">
                    <a14:hiddenFill xmlns:a14="http://schemas.microsoft.com/office/drawing/2010/main">
                      <a:solidFill>
                        <a:srgbClr val="FFFFFF"/>
                      </a:solidFill>
                    </a14:hiddenFill>
                  </a:ext>
                </a:extLst>
              </p:spPr>
            </p:pic>
            <p:sp>
              <p:nvSpPr>
                <p:cNvPr id="440" name="Oval 439"/>
                <p:cNvSpPr/>
                <p:nvPr/>
              </p:nvSpPr>
              <p:spPr>
                <a:xfrm>
                  <a:off x="2283220" y="15540779"/>
                  <a:ext cx="1211006" cy="96902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nvGrpSpPr>
              <p:cNvPr id="436" name="Group 435"/>
              <p:cNvGrpSpPr/>
              <p:nvPr/>
            </p:nvGrpSpPr>
            <p:grpSpPr>
              <a:xfrm>
                <a:off x="12829722" y="17970112"/>
                <a:ext cx="535211" cy="468409"/>
                <a:chOff x="2085857" y="12149920"/>
                <a:chExt cx="907212" cy="847637"/>
              </a:xfrm>
            </p:grpSpPr>
            <p:pic>
              <p:nvPicPr>
                <p:cNvPr id="437"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091509" y="12149920"/>
                  <a:ext cx="847637" cy="847637"/>
                </a:xfrm>
                <a:prstGeom prst="rect">
                  <a:avLst/>
                </a:prstGeom>
                <a:noFill/>
                <a:extLst>
                  <a:ext uri="{909E8E84-426E-40DD-AFC4-6F175D3DCCD1}">
                    <a14:hiddenFill xmlns:a14="http://schemas.microsoft.com/office/drawing/2010/main">
                      <a:solidFill>
                        <a:srgbClr val="FFFFFF"/>
                      </a:solidFill>
                    </a14:hiddenFill>
                  </a:ext>
                </a:extLst>
              </p:spPr>
            </p:pic>
            <p:sp>
              <p:nvSpPr>
                <p:cNvPr id="438" name="Oval 437"/>
                <p:cNvSpPr/>
                <p:nvPr/>
              </p:nvSpPr>
              <p:spPr>
                <a:xfrm>
                  <a:off x="2085857" y="12177717"/>
                  <a:ext cx="907212" cy="81984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grpSp>
          <p:nvGrpSpPr>
            <p:cNvPr id="385" name="Group 384"/>
            <p:cNvGrpSpPr/>
            <p:nvPr/>
          </p:nvGrpSpPr>
          <p:grpSpPr>
            <a:xfrm>
              <a:off x="19310483" y="14497576"/>
              <a:ext cx="332598" cy="3888476"/>
              <a:chOff x="14019335" y="14342071"/>
              <a:chExt cx="357650" cy="4181360"/>
            </a:xfrm>
          </p:grpSpPr>
          <p:pic>
            <p:nvPicPr>
              <p:cNvPr id="429" name="Picture 2" descr="Image result for arrow"/>
              <p:cNvPicPr>
                <a:picLocks noChangeAspect="1" noChangeArrowheads="1"/>
              </p:cNvPicPr>
              <p:nvPr/>
            </p:nvPicPr>
            <p:blipFill>
              <a:blip r:embed="rId25" cstate="print">
                <a:duotone>
                  <a:schemeClr val="accent6">
                    <a:shade val="45000"/>
                    <a:satMod val="135000"/>
                  </a:schemeClr>
                  <a:prstClr val="white"/>
                </a:duotone>
                <a:extLst>
                  <a:ext uri="{BEBA8EAE-BF5A-486C-A8C5-ECC9F3942E4B}">
                    <a14:imgProps xmlns:a14="http://schemas.microsoft.com/office/drawing/2010/main">
                      <a14:imgLayer r:embed="rId2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4397769"/>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3963637" y="15635207"/>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13963637" y="16872645"/>
                <a:ext cx="469046" cy="357650"/>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arrow"/>
              <p:cNvPicPr>
                <a:picLocks noChangeAspect="1" noChangeArrowheads="1"/>
              </p:cNvPicPr>
              <p:nvPr/>
            </p:nvPicPr>
            <p:blipFill>
              <a:blip r:embed="rId22"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3963637" y="18110083"/>
                <a:ext cx="469046" cy="357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6" name="Group 385"/>
            <p:cNvGrpSpPr/>
            <p:nvPr/>
          </p:nvGrpSpPr>
          <p:grpSpPr>
            <a:xfrm>
              <a:off x="20136382" y="14497576"/>
              <a:ext cx="524812" cy="3923153"/>
              <a:chOff x="12671535" y="14518270"/>
              <a:chExt cx="524812" cy="3923153"/>
            </a:xfrm>
          </p:grpSpPr>
          <p:pic>
            <p:nvPicPr>
              <p:cNvPr id="419"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2708914" y="17976160"/>
                <a:ext cx="450055" cy="480471"/>
              </a:xfrm>
              <a:prstGeom prst="rect">
                <a:avLst/>
              </a:prstGeom>
              <a:noFill/>
              <a:extLst>
                <a:ext uri="{909E8E84-426E-40DD-AFC4-6F175D3DCCD1}">
                  <a14:hiddenFill xmlns:a14="http://schemas.microsoft.com/office/drawing/2010/main">
                    <a:solidFill>
                      <a:srgbClr val="FFFFFF"/>
                    </a:solidFill>
                  </a14:hiddenFill>
                </a:ext>
              </a:extLst>
            </p:spPr>
          </p:pic>
          <p:grpSp>
            <p:nvGrpSpPr>
              <p:cNvPr id="420" name="Group 419"/>
              <p:cNvGrpSpPr/>
              <p:nvPr/>
            </p:nvGrpSpPr>
            <p:grpSpPr>
              <a:xfrm>
                <a:off x="12692104" y="14518270"/>
                <a:ext cx="483674" cy="450055"/>
                <a:chOff x="2085857" y="12149920"/>
                <a:chExt cx="853289" cy="847637"/>
              </a:xfrm>
            </p:grpSpPr>
            <p:pic>
              <p:nvPicPr>
                <p:cNvPr id="427"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091509" y="12149920"/>
                  <a:ext cx="847637" cy="847637"/>
                </a:xfrm>
                <a:prstGeom prst="rect">
                  <a:avLst/>
                </a:prstGeom>
                <a:noFill/>
                <a:extLst>
                  <a:ext uri="{909E8E84-426E-40DD-AFC4-6F175D3DCCD1}">
                    <a14:hiddenFill xmlns:a14="http://schemas.microsoft.com/office/drawing/2010/main">
                      <a:solidFill>
                        <a:srgbClr val="FFFFFF"/>
                      </a:solidFill>
                    </a14:hiddenFill>
                  </a:ext>
                </a:extLst>
              </p:spPr>
            </p:pic>
            <p:sp>
              <p:nvSpPr>
                <p:cNvPr id="428" name="Oval 427"/>
                <p:cNvSpPr/>
                <p:nvPr/>
              </p:nvSpPr>
              <p:spPr>
                <a:xfrm>
                  <a:off x="2085857" y="12177717"/>
                  <a:ext cx="819840" cy="81984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nvGrpSpPr>
              <p:cNvPr id="421" name="Group 420"/>
              <p:cNvGrpSpPr/>
              <p:nvPr/>
            </p:nvGrpSpPr>
            <p:grpSpPr>
              <a:xfrm>
                <a:off x="12674817" y="15586022"/>
                <a:ext cx="518249" cy="584976"/>
                <a:chOff x="19865089" y="18622590"/>
                <a:chExt cx="755274" cy="852520"/>
              </a:xfrm>
            </p:grpSpPr>
            <p:pic>
              <p:nvPicPr>
                <p:cNvPr id="425"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9942308" y="18695496"/>
                  <a:ext cx="655891" cy="700218"/>
                </a:xfrm>
                <a:prstGeom prst="rect">
                  <a:avLst/>
                </a:prstGeom>
                <a:noFill/>
                <a:extLst>
                  <a:ext uri="{909E8E84-426E-40DD-AFC4-6F175D3DCCD1}">
                    <a14:hiddenFill xmlns:a14="http://schemas.microsoft.com/office/drawing/2010/main">
                      <a:solidFill>
                        <a:srgbClr val="FFFFFF"/>
                      </a:solidFill>
                    </a14:hiddenFill>
                  </a:ext>
                </a:extLst>
              </p:spPr>
            </p:pic>
            <p:sp>
              <p:nvSpPr>
                <p:cNvPr id="426" name="Oval 425"/>
                <p:cNvSpPr/>
                <p:nvPr/>
              </p:nvSpPr>
              <p:spPr>
                <a:xfrm>
                  <a:off x="19865089" y="18622590"/>
                  <a:ext cx="755273" cy="85252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nvGrpSpPr>
              <p:cNvPr id="422" name="Group 421"/>
              <p:cNvGrpSpPr/>
              <p:nvPr/>
            </p:nvGrpSpPr>
            <p:grpSpPr>
              <a:xfrm>
                <a:off x="12671535" y="16788695"/>
                <a:ext cx="524812" cy="584976"/>
                <a:chOff x="19865089" y="18622590"/>
                <a:chExt cx="764839" cy="852520"/>
              </a:xfrm>
            </p:grpSpPr>
            <p:pic>
              <p:nvPicPr>
                <p:cNvPr id="423"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9942308" y="18695496"/>
                  <a:ext cx="655891" cy="700218"/>
                </a:xfrm>
                <a:prstGeom prst="rect">
                  <a:avLst/>
                </a:prstGeom>
                <a:noFill/>
                <a:extLst>
                  <a:ext uri="{909E8E84-426E-40DD-AFC4-6F175D3DCCD1}">
                    <a14:hiddenFill xmlns:a14="http://schemas.microsoft.com/office/drawing/2010/main">
                      <a:solidFill>
                        <a:srgbClr val="FFFFFF"/>
                      </a:solidFill>
                    </a14:hiddenFill>
                  </a:ext>
                </a:extLst>
              </p:spPr>
            </p:pic>
            <p:sp>
              <p:nvSpPr>
                <p:cNvPr id="424" name="Oval 423"/>
                <p:cNvSpPr/>
                <p:nvPr/>
              </p:nvSpPr>
              <p:spPr>
                <a:xfrm>
                  <a:off x="19865089" y="18622590"/>
                  <a:ext cx="764839" cy="85252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grpSp>
          <p:nvGrpSpPr>
            <p:cNvPr id="387" name="Group 386"/>
            <p:cNvGrpSpPr/>
            <p:nvPr/>
          </p:nvGrpSpPr>
          <p:grpSpPr>
            <a:xfrm>
              <a:off x="21395809" y="14478526"/>
              <a:ext cx="335564" cy="3923155"/>
              <a:chOff x="12874189" y="14515711"/>
              <a:chExt cx="332485" cy="3887162"/>
            </a:xfrm>
          </p:grpSpPr>
          <p:pic>
            <p:nvPicPr>
              <p:cNvPr id="415" name="Picture 2" descr="Image result for arrow"/>
              <p:cNvPicPr>
                <a:picLocks noChangeAspect="1" noChangeArrowheads="1"/>
              </p:cNvPicPr>
              <p:nvPr/>
            </p:nvPicPr>
            <p:blipFill>
              <a:blip r:embed="rId28" cstate="print">
                <a:duotone>
                  <a:schemeClr val="accent6">
                    <a:shade val="45000"/>
                    <a:satMod val="135000"/>
                  </a:schemeClr>
                  <a:prstClr val="white"/>
                </a:duotone>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2822409" y="14567491"/>
                <a:ext cx="436045" cy="332485"/>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2" descr="Image result for arrow"/>
              <p:cNvPicPr>
                <a:picLocks noChangeAspect="1" noChangeArrowheads="1"/>
              </p:cNvPicPr>
              <p:nvPr/>
            </p:nvPicPr>
            <p:blipFill>
              <a:blip r:embed="rId30"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2822409" y="15717863"/>
                <a:ext cx="436045" cy="332485"/>
              </a:xfrm>
              <a:prstGeom prst="rect">
                <a:avLst/>
              </a:prstGeom>
              <a:noFill/>
              <a:extLst>
                <a:ext uri="{909E8E84-426E-40DD-AFC4-6F175D3DCCD1}">
                  <a14:hiddenFill xmlns:a14="http://schemas.microsoft.com/office/drawing/2010/main">
                    <a:solidFill>
                      <a:srgbClr val="FFFFFF"/>
                    </a:solidFill>
                  </a14:hiddenFill>
                </a:ext>
              </a:extLst>
            </p:spPr>
          </p:pic>
          <p:pic>
            <p:nvPicPr>
              <p:cNvPr id="417" name="Picture 2" descr="Image result for arrow"/>
              <p:cNvPicPr>
                <a:picLocks noChangeAspect="1" noChangeArrowheads="1"/>
              </p:cNvPicPr>
              <p:nvPr/>
            </p:nvPicPr>
            <p:blipFill>
              <a:blip r:embed="rId31"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12822409" y="16868235"/>
                <a:ext cx="436045" cy="332485"/>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2822409" y="18018608"/>
                <a:ext cx="436045" cy="3324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8" name="Group 387"/>
            <p:cNvGrpSpPr/>
            <p:nvPr/>
          </p:nvGrpSpPr>
          <p:grpSpPr>
            <a:xfrm>
              <a:off x="22209379" y="14497576"/>
              <a:ext cx="486688" cy="3929060"/>
              <a:chOff x="12992469" y="14519277"/>
              <a:chExt cx="486688" cy="3929060"/>
            </a:xfrm>
          </p:grpSpPr>
          <p:pic>
            <p:nvPicPr>
              <p:cNvPr id="411"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3007874" y="14503872"/>
                <a:ext cx="455878" cy="486688"/>
              </a:xfrm>
              <a:prstGeom prst="rect">
                <a:avLst/>
              </a:prstGeom>
              <a:noFill/>
              <a:extLst>
                <a:ext uri="{909E8E84-426E-40DD-AFC4-6F175D3DCCD1}">
                  <a14:hiddenFill xmlns:a14="http://schemas.microsoft.com/office/drawing/2010/main">
                    <a:solidFill>
                      <a:srgbClr val="FFFFFF"/>
                    </a:solidFill>
                  </a14:hiddenFill>
                </a:ext>
              </a:extLst>
            </p:spPr>
          </p:pic>
          <p:pic>
            <p:nvPicPr>
              <p:cNvPr id="412"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007874" y="15661599"/>
                <a:ext cx="455878" cy="486688"/>
              </a:xfrm>
              <a:prstGeom prst="rect">
                <a:avLst/>
              </a:prstGeom>
              <a:noFill/>
              <a:extLst>
                <a:ext uri="{909E8E84-426E-40DD-AFC4-6F175D3DCCD1}">
                  <a14:hiddenFill xmlns:a14="http://schemas.microsoft.com/office/drawing/2010/main">
                    <a:solidFill>
                      <a:srgbClr val="FFFFFF"/>
                    </a:solidFill>
                  </a14:hiddenFill>
                </a:ext>
              </a:extLst>
            </p:spPr>
          </p:pic>
          <p:pic>
            <p:nvPicPr>
              <p:cNvPr id="413"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007874" y="16819326"/>
                <a:ext cx="455878" cy="486688"/>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007874" y="17977054"/>
                <a:ext cx="455878" cy="4866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9" name="Group 388"/>
            <p:cNvGrpSpPr/>
            <p:nvPr/>
          </p:nvGrpSpPr>
          <p:grpSpPr>
            <a:xfrm>
              <a:off x="23450330" y="14497576"/>
              <a:ext cx="334303" cy="3908394"/>
              <a:chOff x="12592209" y="14513355"/>
              <a:chExt cx="334303" cy="3908394"/>
            </a:xfrm>
          </p:grpSpPr>
          <p:pic>
            <p:nvPicPr>
              <p:cNvPr id="407" name="Picture 2" descr="Image result for arrow"/>
              <p:cNvPicPr>
                <a:picLocks noChangeAspect="1" noChangeArrowheads="1"/>
              </p:cNvPicPr>
              <p:nvPr/>
            </p:nvPicPr>
            <p:blipFill>
              <a:blip r:embed="rId22"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2540148" y="14565417"/>
                <a:ext cx="438426" cy="334301"/>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2540149" y="15722073"/>
                <a:ext cx="438426" cy="334301"/>
              </a:xfrm>
              <a:prstGeom prst="rect">
                <a:avLst/>
              </a:prstGeom>
              <a:noFill/>
              <a:extLst>
                <a:ext uri="{909E8E84-426E-40DD-AFC4-6F175D3DCCD1}">
                  <a14:hiddenFill xmlns:a14="http://schemas.microsoft.com/office/drawing/2010/main">
                    <a:solidFill>
                      <a:srgbClr val="FFFFFF"/>
                    </a:solidFill>
                  </a14:hiddenFill>
                </a:ext>
              </a:extLst>
            </p:spPr>
          </p:pic>
          <p:pic>
            <p:nvPicPr>
              <p:cNvPr id="409"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12540148" y="16878729"/>
                <a:ext cx="438426" cy="334301"/>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2" descr="Image result for arrow"/>
              <p:cNvPicPr>
                <a:picLocks noChangeAspect="1" noChangeArrowheads="1"/>
              </p:cNvPicPr>
              <p:nvPr/>
            </p:nvPicPr>
            <p:blipFill>
              <a:blip r:embed="rId34"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12540147" y="18035385"/>
                <a:ext cx="438426" cy="3343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0" name="Group 389"/>
            <p:cNvGrpSpPr/>
            <p:nvPr/>
          </p:nvGrpSpPr>
          <p:grpSpPr>
            <a:xfrm>
              <a:off x="24286172" y="14497576"/>
              <a:ext cx="486688" cy="3929060"/>
              <a:chOff x="12992469" y="14519277"/>
              <a:chExt cx="486688" cy="3929060"/>
            </a:xfrm>
          </p:grpSpPr>
          <p:pic>
            <p:nvPicPr>
              <p:cNvPr id="403"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3007874" y="14503872"/>
                <a:ext cx="455878" cy="486688"/>
              </a:xfrm>
              <a:prstGeom prst="rect">
                <a:avLst/>
              </a:prstGeom>
              <a:noFill/>
              <a:extLst>
                <a:ext uri="{909E8E84-426E-40DD-AFC4-6F175D3DCCD1}">
                  <a14:hiddenFill xmlns:a14="http://schemas.microsoft.com/office/drawing/2010/main">
                    <a:solidFill>
                      <a:srgbClr val="FFFFFF"/>
                    </a:solidFill>
                  </a14:hiddenFill>
                </a:ext>
              </a:extLst>
            </p:spPr>
          </p:pic>
          <p:pic>
            <p:nvPicPr>
              <p:cNvPr id="404"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007874" y="15661599"/>
                <a:ext cx="455878" cy="486688"/>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007874" y="16819326"/>
                <a:ext cx="455878" cy="486688"/>
              </a:xfrm>
              <a:prstGeom prst="rect">
                <a:avLst/>
              </a:prstGeom>
              <a:noFill/>
              <a:extLst>
                <a:ext uri="{909E8E84-426E-40DD-AFC4-6F175D3DCCD1}">
                  <a14:hiddenFill xmlns:a14="http://schemas.microsoft.com/office/drawing/2010/main">
                    <a:solidFill>
                      <a:srgbClr val="FFFFFF"/>
                    </a:solidFill>
                  </a14:hiddenFill>
                </a:ext>
              </a:extLst>
            </p:spPr>
          </p:pic>
          <p:pic>
            <p:nvPicPr>
              <p:cNvPr id="406"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3007874" y="17977054"/>
                <a:ext cx="455878" cy="4866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1" name="Group 390"/>
            <p:cNvGrpSpPr/>
            <p:nvPr/>
          </p:nvGrpSpPr>
          <p:grpSpPr>
            <a:xfrm>
              <a:off x="25508442" y="14497576"/>
              <a:ext cx="334303" cy="3908394"/>
              <a:chOff x="12573159" y="14513355"/>
              <a:chExt cx="334303" cy="3908394"/>
            </a:xfrm>
          </p:grpSpPr>
          <p:pic>
            <p:nvPicPr>
              <p:cNvPr id="399" name="Picture 2" descr="Image result for arrow"/>
              <p:cNvPicPr>
                <a:picLocks noChangeAspect="1" noChangeArrowheads="1"/>
              </p:cNvPicPr>
              <p:nvPr/>
            </p:nvPicPr>
            <p:blipFill>
              <a:blip r:embed="rId22"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12521098" y="14565417"/>
                <a:ext cx="438426" cy="334301"/>
              </a:xfrm>
              <a:prstGeom prst="rect">
                <a:avLst/>
              </a:prstGeom>
              <a:noFill/>
              <a:extLst>
                <a:ext uri="{909E8E84-426E-40DD-AFC4-6F175D3DCCD1}">
                  <a14:hiddenFill xmlns:a14="http://schemas.microsoft.com/office/drawing/2010/main">
                    <a:solidFill>
                      <a:srgbClr val="FFFFFF"/>
                    </a:solidFill>
                  </a14:hiddenFill>
                </a:ext>
              </a:extLst>
            </p:spPr>
          </p:pic>
          <p:pic>
            <p:nvPicPr>
              <p:cNvPr id="400"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2521099" y="15722073"/>
                <a:ext cx="438426" cy="334301"/>
              </a:xfrm>
              <a:prstGeom prst="rect">
                <a:avLst/>
              </a:prstGeom>
              <a:noFill/>
              <a:extLst>
                <a:ext uri="{909E8E84-426E-40DD-AFC4-6F175D3DCCD1}">
                  <a14:hiddenFill xmlns:a14="http://schemas.microsoft.com/office/drawing/2010/main">
                    <a:solidFill>
                      <a:srgbClr val="FFFFFF"/>
                    </a:solidFill>
                  </a14:hiddenFill>
                </a:ext>
              </a:extLst>
            </p:spPr>
          </p:pic>
          <p:pic>
            <p:nvPicPr>
              <p:cNvPr id="401"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12521098" y="16878729"/>
                <a:ext cx="438426" cy="334301"/>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2" descr="Image result for arrow"/>
              <p:cNvPicPr>
                <a:picLocks noChangeAspect="1" noChangeArrowheads="1"/>
              </p:cNvPicPr>
              <p:nvPr/>
            </p:nvPicPr>
            <p:blipFill>
              <a:blip r:embed="rId34" cstate="print">
                <a:duotone>
                  <a:schemeClr val="accent6">
                    <a:shade val="45000"/>
                    <a:satMod val="135000"/>
                  </a:schemeClr>
                  <a:prstClr val="white"/>
                </a:duotone>
                <a:extLst>
                  <a:ext uri="{BEBA8EAE-BF5A-486C-A8C5-ECC9F3942E4B}">
                    <a14:imgProps xmlns:a14="http://schemas.microsoft.com/office/drawing/2010/main">
                      <a14:imgLayer r:embed="rId2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12521097" y="18035385"/>
                <a:ext cx="438426" cy="3343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2" name="Group 391"/>
            <p:cNvGrpSpPr/>
            <p:nvPr/>
          </p:nvGrpSpPr>
          <p:grpSpPr>
            <a:xfrm>
              <a:off x="26332429" y="14497576"/>
              <a:ext cx="518249" cy="3923153"/>
              <a:chOff x="12674817" y="14518270"/>
              <a:chExt cx="518249" cy="3923153"/>
            </a:xfrm>
          </p:grpSpPr>
          <p:pic>
            <p:nvPicPr>
              <p:cNvPr id="393"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2708914" y="17976160"/>
                <a:ext cx="450055" cy="480471"/>
              </a:xfrm>
              <a:prstGeom prst="rect">
                <a:avLst/>
              </a:prstGeom>
              <a:noFill/>
              <a:extLst>
                <a:ext uri="{909E8E84-426E-40DD-AFC4-6F175D3DCCD1}">
                  <a14:hiddenFill xmlns:a14="http://schemas.microsoft.com/office/drawing/2010/main">
                    <a:solidFill>
                      <a:srgbClr val="FFFFFF"/>
                    </a:solidFill>
                  </a14:hiddenFill>
                </a:ext>
              </a:extLst>
            </p:spPr>
          </p:pic>
          <p:pic>
            <p:nvPicPr>
              <p:cNvPr id="394"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2710515" y="14503063"/>
                <a:ext cx="450055" cy="480470"/>
              </a:xfrm>
              <a:prstGeom prst="rect">
                <a:avLst/>
              </a:prstGeom>
              <a:noFill/>
              <a:extLst>
                <a:ext uri="{909E8E84-426E-40DD-AFC4-6F175D3DCCD1}">
                  <a14:hiddenFill xmlns:a14="http://schemas.microsoft.com/office/drawing/2010/main">
                    <a:solidFill>
                      <a:srgbClr val="FFFFFF"/>
                    </a:solidFill>
                  </a14:hiddenFill>
                </a:ext>
              </a:extLst>
            </p:spPr>
          </p:pic>
          <p:grpSp>
            <p:nvGrpSpPr>
              <p:cNvPr id="395" name="Group 394"/>
              <p:cNvGrpSpPr/>
              <p:nvPr/>
            </p:nvGrpSpPr>
            <p:grpSpPr>
              <a:xfrm>
                <a:off x="12674817" y="15586022"/>
                <a:ext cx="518249" cy="584976"/>
                <a:chOff x="19865089" y="18622590"/>
                <a:chExt cx="755274" cy="852520"/>
              </a:xfrm>
            </p:grpSpPr>
            <p:pic>
              <p:nvPicPr>
                <p:cNvPr id="397"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9942308" y="18695496"/>
                  <a:ext cx="655891" cy="700218"/>
                </a:xfrm>
                <a:prstGeom prst="rect">
                  <a:avLst/>
                </a:prstGeom>
                <a:noFill/>
                <a:extLst>
                  <a:ext uri="{909E8E84-426E-40DD-AFC4-6F175D3DCCD1}">
                    <a14:hiddenFill xmlns:a14="http://schemas.microsoft.com/office/drawing/2010/main">
                      <a:solidFill>
                        <a:srgbClr val="FFFFFF"/>
                      </a:solidFill>
                    </a14:hiddenFill>
                  </a:ext>
                </a:extLst>
              </p:spPr>
            </p:pic>
            <p:sp>
              <p:nvSpPr>
                <p:cNvPr id="398" name="Oval 397"/>
                <p:cNvSpPr/>
                <p:nvPr/>
              </p:nvSpPr>
              <p:spPr>
                <a:xfrm>
                  <a:off x="19865089" y="18622590"/>
                  <a:ext cx="755273" cy="85252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pic>
            <p:nvPicPr>
              <p:cNvPr id="396"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12724527" y="16838734"/>
                <a:ext cx="450055" cy="480471"/>
              </a:xfrm>
              <a:prstGeom prst="rect">
                <a:avLst/>
              </a:prstGeom>
              <a:noFill/>
              <a:extLst>
                <a:ext uri="{909E8E84-426E-40DD-AFC4-6F175D3DCCD1}">
                  <a14:hiddenFill xmlns:a14="http://schemas.microsoft.com/office/drawing/2010/main">
                    <a:solidFill>
                      <a:srgbClr val="FFFFFF"/>
                    </a:solidFill>
                  </a14:hiddenFill>
                </a:ext>
              </a:extLst>
            </p:spPr>
          </p:pic>
        </p:grpSp>
      </p:grpSp>
      <p:graphicFrame>
        <p:nvGraphicFramePr>
          <p:cNvPr id="520" name="Table 519"/>
          <p:cNvGraphicFramePr>
            <a:graphicFrameLocks noGrp="1"/>
          </p:cNvGraphicFramePr>
          <p:nvPr>
            <p:extLst/>
          </p:nvPr>
        </p:nvGraphicFramePr>
        <p:xfrm>
          <a:off x="6037976" y="4163186"/>
          <a:ext cx="2951844" cy="1367919"/>
        </p:xfrm>
        <a:graphic>
          <a:graphicData uri="http://schemas.openxmlformats.org/drawingml/2006/table">
            <a:tbl>
              <a:tblPr firstRow="1" bandRow="1">
                <a:tableStyleId>{2D5ABB26-0587-4C30-8999-92F81FD0307C}</a:tableStyleId>
              </a:tblPr>
              <a:tblGrid>
                <a:gridCol w="245987">
                  <a:extLst>
                    <a:ext uri="{9D8B030D-6E8A-4147-A177-3AD203B41FA5}">
                      <a16:colId xmlns:a16="http://schemas.microsoft.com/office/drawing/2014/main" val="503317035"/>
                    </a:ext>
                  </a:extLst>
                </a:gridCol>
                <a:gridCol w="245987">
                  <a:extLst>
                    <a:ext uri="{9D8B030D-6E8A-4147-A177-3AD203B41FA5}">
                      <a16:colId xmlns:a16="http://schemas.microsoft.com/office/drawing/2014/main" val="3544082313"/>
                    </a:ext>
                  </a:extLst>
                </a:gridCol>
                <a:gridCol w="245987">
                  <a:extLst>
                    <a:ext uri="{9D8B030D-6E8A-4147-A177-3AD203B41FA5}">
                      <a16:colId xmlns:a16="http://schemas.microsoft.com/office/drawing/2014/main" val="1785268620"/>
                    </a:ext>
                  </a:extLst>
                </a:gridCol>
                <a:gridCol w="245987">
                  <a:extLst>
                    <a:ext uri="{9D8B030D-6E8A-4147-A177-3AD203B41FA5}">
                      <a16:colId xmlns:a16="http://schemas.microsoft.com/office/drawing/2014/main" val="2105552188"/>
                    </a:ext>
                  </a:extLst>
                </a:gridCol>
                <a:gridCol w="245987">
                  <a:extLst>
                    <a:ext uri="{9D8B030D-6E8A-4147-A177-3AD203B41FA5}">
                      <a16:colId xmlns:a16="http://schemas.microsoft.com/office/drawing/2014/main" val="1588082494"/>
                    </a:ext>
                  </a:extLst>
                </a:gridCol>
                <a:gridCol w="245987">
                  <a:extLst>
                    <a:ext uri="{9D8B030D-6E8A-4147-A177-3AD203B41FA5}">
                      <a16:colId xmlns:a16="http://schemas.microsoft.com/office/drawing/2014/main" val="106057948"/>
                    </a:ext>
                  </a:extLst>
                </a:gridCol>
                <a:gridCol w="245987">
                  <a:extLst>
                    <a:ext uri="{9D8B030D-6E8A-4147-A177-3AD203B41FA5}">
                      <a16:colId xmlns:a16="http://schemas.microsoft.com/office/drawing/2014/main" val="813790317"/>
                    </a:ext>
                  </a:extLst>
                </a:gridCol>
                <a:gridCol w="245987">
                  <a:extLst>
                    <a:ext uri="{9D8B030D-6E8A-4147-A177-3AD203B41FA5}">
                      <a16:colId xmlns:a16="http://schemas.microsoft.com/office/drawing/2014/main" val="3453272422"/>
                    </a:ext>
                  </a:extLst>
                </a:gridCol>
                <a:gridCol w="245987">
                  <a:extLst>
                    <a:ext uri="{9D8B030D-6E8A-4147-A177-3AD203B41FA5}">
                      <a16:colId xmlns:a16="http://schemas.microsoft.com/office/drawing/2014/main" val="3049336369"/>
                    </a:ext>
                  </a:extLst>
                </a:gridCol>
                <a:gridCol w="245987">
                  <a:extLst>
                    <a:ext uri="{9D8B030D-6E8A-4147-A177-3AD203B41FA5}">
                      <a16:colId xmlns:a16="http://schemas.microsoft.com/office/drawing/2014/main" val="1436745807"/>
                    </a:ext>
                  </a:extLst>
                </a:gridCol>
                <a:gridCol w="245987">
                  <a:extLst>
                    <a:ext uri="{9D8B030D-6E8A-4147-A177-3AD203B41FA5}">
                      <a16:colId xmlns:a16="http://schemas.microsoft.com/office/drawing/2014/main" val="1536382466"/>
                    </a:ext>
                  </a:extLst>
                </a:gridCol>
                <a:gridCol w="245987">
                  <a:extLst>
                    <a:ext uri="{9D8B030D-6E8A-4147-A177-3AD203B41FA5}">
                      <a16:colId xmlns:a16="http://schemas.microsoft.com/office/drawing/2014/main" val="459172709"/>
                    </a:ext>
                  </a:extLst>
                </a:gridCol>
              </a:tblGrid>
              <a:tr h="133472">
                <a:tc gridSpan="2">
                  <a:txBody>
                    <a:bodyPr/>
                    <a:lstStyle/>
                    <a:p>
                      <a:pPr algn="ctr"/>
                      <a:r>
                        <a:rPr lang="en-US" sz="500" b="1" dirty="0" smtClean="0"/>
                        <a:t>1/4 mile buffer</a:t>
                      </a:r>
                      <a:endParaRPr lang="en-US" sz="500" b="1" dirty="0"/>
                    </a:p>
                  </a:txBody>
                  <a:tcPr marL="0" marR="0" marT="43543" marB="10886">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4">
                  <a:txBody>
                    <a:bodyPr/>
                    <a:lstStyle/>
                    <a:p>
                      <a:pPr algn="ctr"/>
                      <a:r>
                        <a:rPr lang="en-US" sz="500" b="1" dirty="0" smtClean="0"/>
                        <a:t>1/2 mile buffer</a:t>
                      </a:r>
                      <a:endParaRPr lang="en-US" sz="500" b="1" dirty="0"/>
                    </a:p>
                  </a:txBody>
                  <a:tcPr marL="0" marR="0" marT="43543" marB="10886">
                    <a:lnL w="12700" cap="flat" cmpd="sng" algn="ctr">
                      <a:solidFill>
                        <a:schemeClr val="accent6"/>
                      </a:solidFill>
                      <a:prstDash val="dash"/>
                      <a:round/>
                      <a:headEnd type="none" w="med" len="med"/>
                      <a:tailEnd type="none" w="med" len="med"/>
                    </a:lnL>
                    <a:lnR w="12700" cap="flat" cmpd="sng" algn="ctr">
                      <a:solidFill>
                        <a:schemeClr val="accent6"/>
                      </a:solidFill>
                      <a:prstDash val="dash"/>
                      <a:round/>
                      <a:headEnd type="none" w="med" len="med"/>
                      <a:tailEnd type="none" w="med" len="med"/>
                    </a:ln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sz="500" b="1" dirty="0" smtClean="0"/>
                        <a:t>3/4 mile buffer</a:t>
                      </a:r>
                      <a:endParaRPr lang="en-US" sz="500" b="1" dirty="0"/>
                    </a:p>
                  </a:txBody>
                  <a:tcPr marL="0" marR="0" marT="43543" marB="10886">
                    <a:lnL w="12700" cap="flat" cmpd="sng" algn="ctr">
                      <a:solidFill>
                        <a:schemeClr val="accent6"/>
                      </a:solidFill>
                      <a:prstDash val="dash"/>
                      <a:round/>
                      <a:headEnd type="none" w="med" len="med"/>
                      <a:tailEnd type="none" w="med" len="med"/>
                    </a:lnL>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4">
                  <a:txBody>
                    <a:bodyPr/>
                    <a:lstStyle/>
                    <a:p>
                      <a:pPr algn="ctr"/>
                      <a:r>
                        <a:rPr lang="en-US" sz="500" b="1" dirty="0" smtClean="0"/>
                        <a:t>1 mile buffer</a:t>
                      </a:r>
                      <a:endParaRPr lang="en-US" sz="500" b="1" dirty="0"/>
                    </a:p>
                  </a:txBody>
                  <a:tcPr marL="0" marR="0" marT="43543" marB="10886">
                    <a:lnL w="12700" cap="flat" cmpd="sng" algn="ctr">
                      <a:solidFill>
                        <a:schemeClr val="accent6"/>
                      </a:solidFill>
                      <a:prstDash val="dash"/>
                      <a:round/>
                      <a:headEnd type="none" w="med" len="med"/>
                      <a:tailEnd type="none" w="med" len="med"/>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37848462"/>
                  </a:ext>
                </a:extLst>
              </a:tr>
              <a:tr h="140155">
                <a:tc gridSpan="2">
                  <a:txBody>
                    <a:bodyPr/>
                    <a:lstStyle/>
                    <a:p>
                      <a:pPr algn="ctr"/>
                      <a:r>
                        <a:rPr lang="en-US" sz="500" dirty="0" err="1" smtClean="0"/>
                        <a:t>OLS.I</a:t>
                      </a:r>
                      <a:endParaRPr lang="en-US" sz="500" dirty="0"/>
                    </a:p>
                  </a:txBody>
                  <a:tcPr marL="0" marR="0" marT="43543" marB="10886">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2">
                  <a:txBody>
                    <a:bodyPr/>
                    <a:lstStyle/>
                    <a:p>
                      <a:pPr algn="ctr"/>
                      <a:r>
                        <a:rPr lang="en-US" sz="500" dirty="0" err="1" smtClean="0"/>
                        <a:t>OLS.II</a:t>
                      </a:r>
                      <a:endParaRPr lang="en-US" sz="500" dirty="0"/>
                    </a:p>
                  </a:txBody>
                  <a:tcPr marL="0" marR="0" marT="43543" marB="10886">
                    <a:lnL w="12700" cap="flat" cmpd="sng" algn="ctr">
                      <a:solidFill>
                        <a:schemeClr val="accent6"/>
                      </a:solidFill>
                      <a:prstDash val="dash"/>
                      <a:round/>
                      <a:headEnd type="none" w="med" len="med"/>
                      <a:tailEnd type="none" w="med" len="med"/>
                    </a:lnL>
                  </a:tcPr>
                </a:tc>
                <a:tc hMerge="1">
                  <a:txBody>
                    <a:bodyPr/>
                    <a:lstStyle/>
                    <a:p>
                      <a:endParaRPr lang="en-US" dirty="0"/>
                    </a:p>
                  </a:txBody>
                  <a:tcPr/>
                </a:tc>
                <a:tc gridSpan="2">
                  <a:txBody>
                    <a:bodyPr/>
                    <a:lstStyle/>
                    <a:p>
                      <a:pPr algn="ctr"/>
                      <a:r>
                        <a:rPr lang="en-US" sz="500" dirty="0" err="1" smtClean="0"/>
                        <a:t>SAR.II</a:t>
                      </a:r>
                      <a:endParaRPr lang="en-US" sz="500" dirty="0"/>
                    </a:p>
                  </a:txBody>
                  <a:tcPr marL="0" marR="0" marT="43543" marB="10886">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2">
                  <a:txBody>
                    <a:bodyPr/>
                    <a:lstStyle/>
                    <a:p>
                      <a:pPr algn="ctr"/>
                      <a:r>
                        <a:rPr lang="en-US" sz="500" dirty="0" err="1" smtClean="0"/>
                        <a:t>OLS.III</a:t>
                      </a:r>
                      <a:endParaRPr lang="en-US" sz="500" dirty="0"/>
                    </a:p>
                  </a:txBody>
                  <a:tcPr marL="0" marR="0" marT="43543" marB="10886">
                    <a:lnL w="12700" cap="flat" cmpd="sng" algn="ctr">
                      <a:solidFill>
                        <a:schemeClr val="accent6"/>
                      </a:solidFill>
                      <a:prstDash val="dash"/>
                      <a:round/>
                      <a:headEnd type="none" w="med" len="med"/>
                      <a:tailEnd type="none" w="med" len="med"/>
                    </a:lnL>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2">
                  <a:txBody>
                    <a:bodyPr/>
                    <a:lstStyle/>
                    <a:p>
                      <a:pPr algn="ctr"/>
                      <a:r>
                        <a:rPr lang="en-US" sz="500" dirty="0" err="1" smtClean="0"/>
                        <a:t>OLS.IV</a:t>
                      </a:r>
                      <a:endParaRPr lang="en-US" sz="500" dirty="0"/>
                    </a:p>
                  </a:txBody>
                  <a:tcPr marL="0" marR="0" marT="43543" marB="10886">
                    <a:lnL w="12700" cap="flat" cmpd="sng" algn="ctr">
                      <a:solidFill>
                        <a:schemeClr val="accent6"/>
                      </a:solidFill>
                      <a:prstDash val="dash"/>
                      <a:round/>
                      <a:headEnd type="none" w="med" len="med"/>
                      <a:tailEnd type="none" w="med" len="med"/>
                    </a:lnL>
                  </a:tcPr>
                </a:tc>
                <a:tc hMerge="1">
                  <a:txBody>
                    <a:bodyPr/>
                    <a:lstStyle/>
                    <a:p>
                      <a:endParaRPr lang="en-US" dirty="0"/>
                    </a:p>
                  </a:txBody>
                  <a:tcPr/>
                </a:tc>
                <a:tc gridSpan="2">
                  <a:txBody>
                    <a:bodyPr/>
                    <a:lstStyle/>
                    <a:p>
                      <a:pPr algn="ctr"/>
                      <a:r>
                        <a:rPr lang="en-US" sz="500" dirty="0" err="1" smtClean="0"/>
                        <a:t>SAR.IV</a:t>
                      </a:r>
                      <a:endParaRPr lang="en-US" sz="500" dirty="0"/>
                    </a:p>
                  </a:txBody>
                  <a:tcPr marL="0" marR="0" marT="43543" marB="10886"/>
                </a:tc>
                <a:tc hMerge="1">
                  <a:txBody>
                    <a:bodyPr/>
                    <a:lstStyle/>
                    <a:p>
                      <a:endParaRPr lang="en-US" dirty="0"/>
                    </a:p>
                  </a:txBody>
                  <a:tcPr/>
                </a:tc>
                <a:extLst>
                  <a:ext uri="{0D108BD9-81ED-4DB2-BD59-A6C34878D82A}">
                    <a16:rowId xmlns:a16="http://schemas.microsoft.com/office/drawing/2014/main" val="518431305"/>
                  </a:ext>
                </a:extLst>
              </a:tr>
              <a:tr h="273573">
                <a:tc>
                  <a:txBody>
                    <a:bodyPr/>
                    <a:lstStyle/>
                    <a:p>
                      <a:pPr marL="0" indent="0"/>
                      <a:r>
                        <a:rPr lang="en-US" sz="500" dirty="0" smtClean="0"/>
                        <a:t>$453</a:t>
                      </a:r>
                      <a:endParaRPr lang="en-US" sz="500" dirty="0"/>
                    </a:p>
                  </a:txBody>
                  <a:tcPr marL="65314" marR="0" marT="152400" marB="10886"/>
                </a:tc>
                <a:tc>
                  <a:txBody>
                    <a:bodyPr/>
                    <a:lstStyle/>
                    <a:p>
                      <a:r>
                        <a:rPr lang="en-US" sz="500" dirty="0" smtClean="0"/>
                        <a:t>$321</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$144</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$2,106</a:t>
                      </a:r>
                      <a:endParaRPr lang="en-US" sz="500" dirty="0"/>
                    </a:p>
                  </a:txBody>
                  <a:tcPr marL="65314" marR="0" marT="152400" marB="10886"/>
                </a:tc>
                <a:tc>
                  <a:txBody>
                    <a:bodyPr/>
                    <a:lstStyle/>
                    <a:p>
                      <a:r>
                        <a:rPr lang="en-US" sz="500" dirty="0" smtClean="0"/>
                        <a:t>$102</a:t>
                      </a:r>
                      <a:endParaRPr lang="en-US" sz="500" dirty="0"/>
                    </a:p>
                  </a:txBody>
                  <a:tcPr marL="65314" marR="0" marT="152400" marB="10886"/>
                </a:tc>
                <a:tc>
                  <a:txBody>
                    <a:bodyPr/>
                    <a:lstStyle/>
                    <a:p>
                      <a:r>
                        <a:rPr lang="en-US" sz="500" dirty="0" smtClean="0"/>
                        <a:t>$1,032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$72</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$1,494</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$8</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$1,321</a:t>
                      </a:r>
                      <a:endParaRPr lang="en-US" sz="500" dirty="0"/>
                    </a:p>
                  </a:txBody>
                  <a:tcPr marL="65314" marR="0" marT="152400" marB="10886"/>
                </a:tc>
                <a:tc>
                  <a:txBody>
                    <a:bodyPr/>
                    <a:lstStyle/>
                    <a:p>
                      <a:r>
                        <a:rPr lang="en-US" sz="500" dirty="0" smtClean="0"/>
                        <a:t>$49</a:t>
                      </a:r>
                      <a:endParaRPr lang="en-US" sz="500" dirty="0"/>
                    </a:p>
                  </a:txBody>
                  <a:tcPr marL="65314" marR="0" marT="152400" marB="10886"/>
                </a:tc>
                <a:tc>
                  <a:txBody>
                    <a:bodyPr/>
                    <a:lstStyle/>
                    <a:p>
                      <a:r>
                        <a:rPr lang="en-US" sz="500" dirty="0" smtClean="0"/>
                        <a:t>$601</a:t>
                      </a:r>
                      <a:endParaRPr lang="en-US" sz="500" dirty="0"/>
                    </a:p>
                  </a:txBody>
                  <a:tcPr marL="65314" marR="0" marT="152400" marB="10886"/>
                </a:tc>
                <a:extLst>
                  <a:ext uri="{0D108BD9-81ED-4DB2-BD59-A6C34878D82A}">
                    <a16:rowId xmlns:a16="http://schemas.microsoft.com/office/drawing/2014/main" val="1999017926"/>
                  </a:ext>
                </a:extLst>
              </a:tr>
              <a:tr h="273573">
                <a:tc>
                  <a:txBody>
                    <a:bodyPr/>
                    <a:lstStyle/>
                    <a:p>
                      <a:r>
                        <a:rPr lang="en-US" sz="500" dirty="0" smtClean="0"/>
                        <a:t>$992</a:t>
                      </a:r>
                      <a:endParaRPr lang="en-US" sz="500" dirty="0"/>
                    </a:p>
                  </a:txBody>
                  <a:tcPr marL="65314" marR="0" marT="152400" marB="10886"/>
                </a:tc>
                <a:tc>
                  <a:txBody>
                    <a:bodyPr/>
                    <a:lstStyle/>
                    <a:p>
                      <a:r>
                        <a:rPr lang="en-US" sz="500" dirty="0" smtClean="0"/>
                        <a:t>$2,262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$839</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$1,341</a:t>
                      </a:r>
                      <a:endParaRPr lang="en-US" sz="500" dirty="0"/>
                    </a:p>
                  </a:txBody>
                  <a:tcPr marL="65314" marR="0" marT="152400" marB="10886"/>
                </a:tc>
                <a:tc>
                  <a:txBody>
                    <a:bodyPr/>
                    <a:lstStyle/>
                    <a:p>
                      <a:r>
                        <a:rPr lang="en-US" sz="500" dirty="0" smtClean="0"/>
                        <a:t>$300</a:t>
                      </a:r>
                      <a:endParaRPr lang="en-US" sz="500" dirty="0"/>
                    </a:p>
                  </a:txBody>
                  <a:tcPr marL="65314" marR="0" marT="152400" marB="10886"/>
                </a:tc>
                <a:tc>
                  <a:txBody>
                    <a:bodyPr/>
                    <a:lstStyle/>
                    <a:p>
                      <a:r>
                        <a:rPr lang="en-US" sz="500" dirty="0" smtClean="0"/>
                        <a:t>$495</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$882</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$681</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$1,013</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$244</a:t>
                      </a:r>
                      <a:endParaRPr lang="en-US" sz="500" dirty="0"/>
                    </a:p>
                  </a:txBody>
                  <a:tcPr marL="65314" marR="0" marT="152400" marB="10886"/>
                </a:tc>
                <a:tc>
                  <a:txBody>
                    <a:bodyPr/>
                    <a:lstStyle/>
                    <a:p>
                      <a:r>
                        <a:rPr lang="en-US" sz="500" dirty="0" smtClean="0"/>
                        <a:t>$361</a:t>
                      </a:r>
                      <a:endParaRPr lang="en-US" sz="500" dirty="0"/>
                    </a:p>
                  </a:txBody>
                  <a:tcPr marL="65314" marR="0" marT="152400" marB="10886"/>
                </a:tc>
                <a:tc>
                  <a:txBody>
                    <a:bodyPr/>
                    <a:lstStyle/>
                    <a:p>
                      <a:r>
                        <a:rPr lang="en-US" sz="500" dirty="0" smtClean="0"/>
                        <a:t>$148</a:t>
                      </a:r>
                      <a:endParaRPr lang="en-US" sz="500" dirty="0"/>
                    </a:p>
                  </a:txBody>
                  <a:tcPr marL="65314" marR="0" marT="152400" marB="10886"/>
                </a:tc>
                <a:extLst>
                  <a:ext uri="{0D108BD9-81ED-4DB2-BD59-A6C34878D82A}">
                    <a16:rowId xmlns:a16="http://schemas.microsoft.com/office/drawing/2014/main" val="359146755"/>
                  </a:ext>
                </a:extLst>
              </a:tr>
              <a:tr h="273573">
                <a:tc>
                  <a:txBody>
                    <a:bodyPr/>
                    <a:lstStyle/>
                    <a:p>
                      <a:r>
                        <a:rPr lang="en-US" sz="500" dirty="0" smtClean="0"/>
                        <a:t>$75</a:t>
                      </a:r>
                      <a:endParaRPr lang="en-US" sz="500" dirty="0"/>
                    </a:p>
                  </a:txBody>
                  <a:tcPr marL="65314" marR="0" marT="152400" marB="10886"/>
                </a:tc>
                <a:tc>
                  <a:txBody>
                    <a:bodyPr/>
                    <a:lstStyle/>
                    <a:p>
                      <a:r>
                        <a:rPr lang="en-US" sz="500" dirty="0" smtClean="0"/>
                        <a:t>$3,516</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$75</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$854</a:t>
                      </a:r>
                      <a:endParaRPr lang="en-US" sz="500" dirty="0"/>
                    </a:p>
                  </a:txBody>
                  <a:tcPr marL="65314" marR="0" marT="152400" marB="10886"/>
                </a:tc>
                <a:tc>
                  <a:txBody>
                    <a:bodyPr/>
                    <a:lstStyle/>
                    <a:p>
                      <a:r>
                        <a:rPr lang="en-US" sz="500" dirty="0" smtClean="0"/>
                        <a:t>$186</a:t>
                      </a:r>
                      <a:endParaRPr lang="en-US" sz="500" dirty="0"/>
                    </a:p>
                  </a:txBody>
                  <a:tcPr marL="65314" marR="0" marT="152400" marB="10886"/>
                </a:tc>
                <a:tc>
                  <a:txBody>
                    <a:bodyPr/>
                    <a:lstStyle/>
                    <a:p>
                      <a:r>
                        <a:rPr lang="en-US" sz="500" dirty="0" smtClean="0"/>
                        <a:t>$277</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$325</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$1,232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$729</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$1,679</a:t>
                      </a:r>
                      <a:endParaRPr lang="en-US" sz="500" dirty="0"/>
                    </a:p>
                  </a:txBody>
                  <a:tcPr marL="65314" marR="0" marT="152400" marB="10886"/>
                </a:tc>
                <a:tc>
                  <a:txBody>
                    <a:bodyPr/>
                    <a:lstStyle/>
                    <a:p>
                      <a:r>
                        <a:rPr lang="en-US" sz="500" dirty="0" smtClean="0"/>
                        <a:t>$560</a:t>
                      </a:r>
                      <a:endParaRPr lang="en-US" sz="500" dirty="0"/>
                    </a:p>
                  </a:txBody>
                  <a:tcPr marL="65314" marR="0" marT="152400" marB="10886"/>
                </a:tc>
                <a:tc>
                  <a:txBody>
                    <a:bodyPr/>
                    <a:lstStyle/>
                    <a:p>
                      <a:r>
                        <a:rPr lang="en-US" sz="500" dirty="0" smtClean="0"/>
                        <a:t>$828</a:t>
                      </a:r>
                      <a:endParaRPr lang="en-US" sz="500" dirty="0"/>
                    </a:p>
                  </a:txBody>
                  <a:tcPr marL="65314" marR="0" marT="152400" marB="10886"/>
                </a:tc>
                <a:extLst>
                  <a:ext uri="{0D108BD9-81ED-4DB2-BD59-A6C34878D82A}">
                    <a16:rowId xmlns:a16="http://schemas.microsoft.com/office/drawing/2014/main" val="457364571"/>
                  </a:ext>
                </a:extLst>
              </a:tr>
              <a:tr h="273573">
                <a:tc>
                  <a:txBody>
                    <a:bodyPr/>
                    <a:lstStyle/>
                    <a:p>
                      <a:r>
                        <a:rPr lang="en-US" sz="500" dirty="0" smtClean="0"/>
                        <a:t>$16</a:t>
                      </a:r>
                      <a:endParaRPr lang="en-US" sz="500" dirty="0"/>
                    </a:p>
                  </a:txBody>
                  <a:tcPr marL="65314" marR="0" marT="152400" marB="10886"/>
                </a:tc>
                <a:tc>
                  <a:txBody>
                    <a:bodyPr/>
                    <a:lstStyle/>
                    <a:p>
                      <a:r>
                        <a:rPr lang="en-US" sz="500" dirty="0" smtClean="0"/>
                        <a:t>$1,622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$936</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$993</a:t>
                      </a:r>
                      <a:endParaRPr lang="en-US" sz="500" dirty="0"/>
                    </a:p>
                  </a:txBody>
                  <a:tcPr marL="65314" marR="0" marT="152400" marB="10886"/>
                </a:tc>
                <a:tc>
                  <a:txBody>
                    <a:bodyPr/>
                    <a:lstStyle/>
                    <a:p>
                      <a:r>
                        <a:rPr lang="en-US" sz="500" dirty="0" smtClean="0"/>
                        <a:t>$318</a:t>
                      </a:r>
                      <a:endParaRPr lang="en-US" sz="500" dirty="0"/>
                    </a:p>
                  </a:txBody>
                  <a:tcPr marL="65314" marR="0" marT="152400" marB="10886"/>
                </a:tc>
                <a:tc>
                  <a:txBody>
                    <a:bodyPr/>
                    <a:lstStyle/>
                    <a:p>
                      <a:r>
                        <a:rPr lang="en-US" sz="500" dirty="0" smtClean="0"/>
                        <a:t>$1,939</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$173</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$747</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$217</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$2,226</a:t>
                      </a:r>
                      <a:endParaRPr lang="en-US" sz="500" dirty="0"/>
                    </a:p>
                  </a:txBody>
                  <a:tcPr marL="65314" marR="0" marT="152400" marB="10886"/>
                </a:tc>
                <a:tc>
                  <a:txBody>
                    <a:bodyPr/>
                    <a:lstStyle/>
                    <a:p>
                      <a:r>
                        <a:rPr lang="en-US" sz="500" dirty="0" smtClean="0"/>
                        <a:t>$255</a:t>
                      </a:r>
                      <a:endParaRPr lang="en-US" sz="500" dirty="0"/>
                    </a:p>
                  </a:txBody>
                  <a:tcPr marL="65314" marR="0" marT="152400" marB="10886"/>
                </a:tc>
                <a:tc>
                  <a:txBody>
                    <a:bodyPr/>
                    <a:lstStyle/>
                    <a:p>
                      <a:r>
                        <a:rPr lang="en-US" sz="500" dirty="0" smtClean="0"/>
                        <a:t>$1,216</a:t>
                      </a:r>
                      <a:endParaRPr lang="en-US" sz="500" dirty="0"/>
                    </a:p>
                  </a:txBody>
                  <a:tcPr marL="65314" marR="0" marT="152400" marB="10886"/>
                </a:tc>
                <a:extLst>
                  <a:ext uri="{0D108BD9-81ED-4DB2-BD59-A6C34878D82A}">
                    <a16:rowId xmlns:a16="http://schemas.microsoft.com/office/drawing/2014/main" val="2075959344"/>
                  </a:ext>
                </a:extLst>
              </a:tr>
            </a:tbl>
          </a:graphicData>
        </a:graphic>
      </p:graphicFrame>
      <p:grpSp>
        <p:nvGrpSpPr>
          <p:cNvPr id="9" name="Group 8"/>
          <p:cNvGrpSpPr/>
          <p:nvPr/>
        </p:nvGrpSpPr>
        <p:grpSpPr>
          <a:xfrm>
            <a:off x="5454055" y="4458119"/>
            <a:ext cx="563897" cy="1034052"/>
            <a:chOff x="22907029" y="17027647"/>
            <a:chExt cx="2368368" cy="4343020"/>
          </a:xfrm>
        </p:grpSpPr>
        <p:sp>
          <p:nvSpPr>
            <p:cNvPr id="371" name="Rectangle 370"/>
            <p:cNvSpPr/>
            <p:nvPr/>
          </p:nvSpPr>
          <p:spPr>
            <a:xfrm>
              <a:off x="22913749" y="17027647"/>
              <a:ext cx="2361648" cy="922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571" b="1" dirty="0">
                  <a:solidFill>
                    <a:schemeClr val="bg1"/>
                  </a:solidFill>
                </a:rPr>
                <a:t>Advanced Bike Facilities</a:t>
              </a:r>
              <a:endParaRPr lang="en-US" sz="571" b="1" dirty="0">
                <a:solidFill>
                  <a:schemeClr val="bg1"/>
                </a:solidFill>
              </a:endParaRPr>
            </a:p>
          </p:txBody>
        </p:sp>
        <p:sp>
          <p:nvSpPr>
            <p:cNvPr id="372" name="Rectangle 371"/>
            <p:cNvSpPr/>
            <p:nvPr/>
          </p:nvSpPr>
          <p:spPr>
            <a:xfrm>
              <a:off x="22913749" y="18167739"/>
              <a:ext cx="2361648" cy="922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571" b="1" dirty="0">
                  <a:solidFill>
                    <a:schemeClr val="bg1"/>
                  </a:solidFill>
                </a:rPr>
                <a:t>On-Street </a:t>
              </a:r>
              <a:br>
                <a:rPr lang="en-US" sz="571" b="1" dirty="0">
                  <a:solidFill>
                    <a:schemeClr val="bg1"/>
                  </a:solidFill>
                </a:rPr>
              </a:br>
              <a:r>
                <a:rPr lang="en-US" sz="571" b="1" dirty="0">
                  <a:solidFill>
                    <a:schemeClr val="bg1"/>
                  </a:solidFill>
                </a:rPr>
                <a:t>Bike Lanes</a:t>
              </a:r>
              <a:endParaRPr lang="en-US" sz="571" b="1" dirty="0">
                <a:solidFill>
                  <a:schemeClr val="bg1"/>
                </a:solidFill>
              </a:endParaRPr>
            </a:p>
          </p:txBody>
        </p:sp>
        <p:sp>
          <p:nvSpPr>
            <p:cNvPr id="373" name="Rectangle 372"/>
            <p:cNvSpPr/>
            <p:nvPr/>
          </p:nvSpPr>
          <p:spPr>
            <a:xfrm>
              <a:off x="22907029" y="19307831"/>
              <a:ext cx="2361648" cy="922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571" b="1" dirty="0">
                  <a:solidFill>
                    <a:schemeClr val="bg1"/>
                  </a:solidFill>
                </a:rPr>
                <a:t>Regional </a:t>
              </a:r>
            </a:p>
            <a:p>
              <a:pPr algn="ctr"/>
              <a:r>
                <a:rPr lang="en-US" sz="571" b="1" dirty="0">
                  <a:solidFill>
                    <a:schemeClr val="bg1"/>
                  </a:solidFill>
                </a:rPr>
                <a:t>Multi-Use Paths</a:t>
              </a:r>
              <a:endParaRPr lang="en-US" sz="571" b="1" dirty="0">
                <a:solidFill>
                  <a:schemeClr val="bg1"/>
                </a:solidFill>
              </a:endParaRPr>
            </a:p>
          </p:txBody>
        </p:sp>
        <p:sp>
          <p:nvSpPr>
            <p:cNvPr id="374" name="Rectangle 373"/>
            <p:cNvSpPr/>
            <p:nvPr/>
          </p:nvSpPr>
          <p:spPr>
            <a:xfrm>
              <a:off x="22907029" y="20447924"/>
              <a:ext cx="2361648" cy="922743"/>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571" b="1" dirty="0">
                  <a:solidFill>
                    <a:schemeClr val="bg1"/>
                  </a:solidFill>
                </a:rPr>
                <a:t>Local </a:t>
              </a:r>
              <a:br>
                <a:rPr lang="en-US" sz="571" b="1" dirty="0">
                  <a:solidFill>
                    <a:schemeClr val="bg1"/>
                  </a:solidFill>
                </a:rPr>
              </a:br>
              <a:r>
                <a:rPr lang="en-US" sz="571" b="1" dirty="0">
                  <a:solidFill>
                    <a:schemeClr val="bg1"/>
                  </a:solidFill>
                </a:rPr>
                <a:t>Multi-Use Paths</a:t>
              </a:r>
              <a:endParaRPr lang="en-US" sz="571" b="1" dirty="0">
                <a:solidFill>
                  <a:schemeClr val="bg1"/>
                </a:solidFill>
              </a:endParaRPr>
            </a:p>
          </p:txBody>
        </p:sp>
      </p:grpSp>
      <p:grpSp>
        <p:nvGrpSpPr>
          <p:cNvPr id="526" name="Group 525"/>
          <p:cNvGrpSpPr/>
          <p:nvPr/>
        </p:nvGrpSpPr>
        <p:grpSpPr>
          <a:xfrm>
            <a:off x="9010961" y="4538208"/>
            <a:ext cx="2827962" cy="973364"/>
            <a:chOff x="29301083" y="14498594"/>
            <a:chExt cx="11877439" cy="4088130"/>
          </a:xfrm>
        </p:grpSpPr>
        <p:grpSp>
          <p:nvGrpSpPr>
            <p:cNvPr id="527" name="Group 526"/>
            <p:cNvGrpSpPr/>
            <p:nvPr/>
          </p:nvGrpSpPr>
          <p:grpSpPr>
            <a:xfrm>
              <a:off x="29301083" y="14498594"/>
              <a:ext cx="352693" cy="3924401"/>
              <a:chOff x="29301083" y="14531514"/>
              <a:chExt cx="352693" cy="3924401"/>
            </a:xfrm>
          </p:grpSpPr>
          <p:pic>
            <p:nvPicPr>
              <p:cNvPr id="800"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9264387" y="14583789"/>
                <a:ext cx="440222" cy="335671"/>
              </a:xfrm>
              <a:prstGeom prst="rect">
                <a:avLst/>
              </a:prstGeom>
              <a:noFill/>
              <a:extLst>
                <a:ext uri="{909E8E84-426E-40DD-AFC4-6F175D3DCCD1}">
                  <a14:hiddenFill xmlns:a14="http://schemas.microsoft.com/office/drawing/2010/main">
                    <a:solidFill>
                      <a:srgbClr val="FFFFFF"/>
                    </a:solidFill>
                  </a14:hiddenFill>
                </a:ext>
              </a:extLst>
            </p:spPr>
          </p:pic>
          <p:pic>
            <p:nvPicPr>
              <p:cNvPr id="801"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9248808" y="15745182"/>
                <a:ext cx="440222" cy="335671"/>
              </a:xfrm>
              <a:prstGeom prst="rect">
                <a:avLst/>
              </a:prstGeom>
              <a:noFill/>
              <a:extLst>
                <a:ext uri="{909E8E84-426E-40DD-AFC4-6F175D3DCCD1}">
                  <a14:hiddenFill xmlns:a14="http://schemas.microsoft.com/office/drawing/2010/main">
                    <a:solidFill>
                      <a:srgbClr val="FFFFFF"/>
                    </a:solidFill>
                  </a14:hiddenFill>
                </a:ext>
              </a:extLst>
            </p:spPr>
          </p:pic>
          <p:pic>
            <p:nvPicPr>
              <p:cNvPr id="802" name="Picture 2" descr="Image result for arrow"/>
              <p:cNvPicPr>
                <a:picLocks noChangeAspect="1" noChangeArrowheads="1"/>
              </p:cNvPicPr>
              <p:nvPr/>
            </p:nvPicPr>
            <p:blipFill>
              <a:blip r:embed="rId31"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9264387" y="16906575"/>
                <a:ext cx="440222" cy="335671"/>
              </a:xfrm>
              <a:prstGeom prst="rect">
                <a:avLst/>
              </a:prstGeom>
              <a:noFill/>
              <a:extLst>
                <a:ext uri="{909E8E84-426E-40DD-AFC4-6F175D3DCCD1}">
                  <a14:hiddenFill xmlns:a14="http://schemas.microsoft.com/office/drawing/2010/main">
                    <a:solidFill>
                      <a:srgbClr val="FFFFFF"/>
                    </a:solidFill>
                  </a14:hiddenFill>
                </a:ext>
              </a:extLst>
            </p:spPr>
          </p:pic>
          <p:pic>
            <p:nvPicPr>
              <p:cNvPr id="803" name="Picture 2" descr="Image result for arrow"/>
              <p:cNvPicPr>
                <a:picLocks noChangeAspect="1" noChangeArrowheads="1"/>
              </p:cNvPicPr>
              <p:nvPr/>
            </p:nvPicPr>
            <p:blipFill>
              <a:blip r:embed="rId31"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9265830" y="18067968"/>
                <a:ext cx="440222" cy="3356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8" name="Group 527"/>
            <p:cNvGrpSpPr/>
            <p:nvPr/>
          </p:nvGrpSpPr>
          <p:grpSpPr>
            <a:xfrm>
              <a:off x="30152773" y="14498594"/>
              <a:ext cx="495113" cy="3919759"/>
              <a:chOff x="27913611" y="14541650"/>
              <a:chExt cx="495113" cy="3919759"/>
            </a:xfrm>
          </p:grpSpPr>
          <p:pic>
            <p:nvPicPr>
              <p:cNvPr id="794"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7930816" y="17985143"/>
                <a:ext cx="460699" cy="491834"/>
              </a:xfrm>
              <a:prstGeom prst="rect">
                <a:avLst/>
              </a:prstGeom>
              <a:noFill/>
              <a:extLst>
                <a:ext uri="{909E8E84-426E-40DD-AFC4-6F175D3DCCD1}">
                  <a14:hiddenFill xmlns:a14="http://schemas.microsoft.com/office/drawing/2010/main">
                    <a:solidFill>
                      <a:srgbClr val="FFFFFF"/>
                    </a:solidFill>
                  </a14:hiddenFill>
                </a:ext>
              </a:extLst>
            </p:spPr>
          </p:pic>
          <p:pic>
            <p:nvPicPr>
              <p:cNvPr id="795"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7930816" y="16832123"/>
                <a:ext cx="460699" cy="491834"/>
              </a:xfrm>
              <a:prstGeom prst="rect">
                <a:avLst/>
              </a:prstGeom>
              <a:noFill/>
              <a:extLst>
                <a:ext uri="{909E8E84-426E-40DD-AFC4-6F175D3DCCD1}">
                  <a14:hiddenFill xmlns:a14="http://schemas.microsoft.com/office/drawing/2010/main">
                    <a:solidFill>
                      <a:srgbClr val="FFFFFF"/>
                    </a:solidFill>
                  </a14:hiddenFill>
                </a:ext>
              </a:extLst>
            </p:spPr>
          </p:pic>
          <p:grpSp>
            <p:nvGrpSpPr>
              <p:cNvPr id="796" name="Group 795"/>
              <p:cNvGrpSpPr/>
              <p:nvPr/>
            </p:nvGrpSpPr>
            <p:grpSpPr>
              <a:xfrm>
                <a:off x="27913611" y="15694678"/>
                <a:ext cx="495113" cy="460699"/>
                <a:chOff x="1780084" y="12149921"/>
                <a:chExt cx="853289" cy="847636"/>
              </a:xfrm>
            </p:grpSpPr>
            <p:pic>
              <p:nvPicPr>
                <p:cNvPr id="798"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1785737" y="12149921"/>
                  <a:ext cx="847636" cy="847636"/>
                </a:xfrm>
                <a:prstGeom prst="rect">
                  <a:avLst/>
                </a:prstGeom>
                <a:noFill/>
                <a:extLst>
                  <a:ext uri="{909E8E84-426E-40DD-AFC4-6F175D3DCCD1}">
                    <a14:hiddenFill xmlns:a14="http://schemas.microsoft.com/office/drawing/2010/main">
                      <a:solidFill>
                        <a:srgbClr val="FFFFFF"/>
                      </a:solidFill>
                    </a14:hiddenFill>
                  </a:ext>
                </a:extLst>
              </p:spPr>
            </p:pic>
            <p:sp>
              <p:nvSpPr>
                <p:cNvPr id="799" name="Oval 798"/>
                <p:cNvSpPr/>
                <p:nvPr/>
              </p:nvSpPr>
              <p:spPr>
                <a:xfrm>
                  <a:off x="1780084" y="12177716"/>
                  <a:ext cx="819841" cy="819841"/>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pic>
            <p:nvPicPr>
              <p:cNvPr id="797"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930816" y="14526083"/>
                <a:ext cx="460699" cy="491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1" name="Group 530"/>
            <p:cNvGrpSpPr/>
            <p:nvPr/>
          </p:nvGrpSpPr>
          <p:grpSpPr>
            <a:xfrm>
              <a:off x="31650796" y="14498594"/>
              <a:ext cx="338093" cy="3952719"/>
              <a:chOff x="28184322" y="14528438"/>
              <a:chExt cx="338093" cy="3952719"/>
            </a:xfrm>
          </p:grpSpPr>
          <p:pic>
            <p:nvPicPr>
              <p:cNvPr id="790" name="Picture 2" descr="Image result for arrow"/>
              <p:cNvPicPr>
                <a:picLocks noChangeAspect="1" noChangeArrowheads="1"/>
              </p:cNvPicPr>
              <p:nvPr/>
            </p:nvPicPr>
            <p:blipFill>
              <a:blip r:embed="rId35" cstate="print">
                <a:duotone>
                  <a:schemeClr val="accent6">
                    <a:shade val="45000"/>
                    <a:satMod val="135000"/>
                  </a:schemeClr>
                  <a:prstClr val="white"/>
                </a:duotone>
                <a:extLst>
                  <a:ext uri="{BEBA8EAE-BF5A-486C-A8C5-ECC9F3942E4B}">
                    <a14:imgProps xmlns:a14="http://schemas.microsoft.com/office/drawing/2010/main">
                      <a14:imgLayer r:embed="rId3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131670" y="14581090"/>
                <a:ext cx="443398" cy="338093"/>
              </a:xfrm>
              <a:prstGeom prst="rect">
                <a:avLst/>
              </a:prstGeom>
              <a:noFill/>
              <a:extLst>
                <a:ext uri="{909E8E84-426E-40DD-AFC4-6F175D3DCCD1}">
                  <a14:hiddenFill xmlns:a14="http://schemas.microsoft.com/office/drawing/2010/main">
                    <a:solidFill>
                      <a:srgbClr val="FFFFFF"/>
                    </a:solidFill>
                  </a14:hiddenFill>
                </a:ext>
              </a:extLst>
            </p:spPr>
          </p:pic>
          <p:pic>
            <p:nvPicPr>
              <p:cNvPr id="791" name="Picture 2" descr="Image result for arrow"/>
              <p:cNvPicPr>
                <a:picLocks noChangeAspect="1" noChangeArrowheads="1"/>
              </p:cNvPicPr>
              <p:nvPr/>
            </p:nvPicPr>
            <p:blipFill>
              <a:blip r:embed="rId37" cstate="print">
                <a:duotone>
                  <a:schemeClr val="accent6">
                    <a:shade val="45000"/>
                    <a:satMod val="135000"/>
                  </a:schemeClr>
                  <a:prstClr val="white"/>
                </a:duotone>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8131670" y="15750864"/>
                <a:ext cx="443398" cy="338093"/>
              </a:xfrm>
              <a:prstGeom prst="rect">
                <a:avLst/>
              </a:prstGeom>
              <a:noFill/>
              <a:extLst>
                <a:ext uri="{909E8E84-426E-40DD-AFC4-6F175D3DCCD1}">
                  <a14:hiddenFill xmlns:a14="http://schemas.microsoft.com/office/drawing/2010/main">
                    <a:solidFill>
                      <a:srgbClr val="FFFFFF"/>
                    </a:solidFill>
                  </a14:hiddenFill>
                </a:ext>
              </a:extLst>
            </p:spPr>
          </p:pic>
          <p:pic>
            <p:nvPicPr>
              <p:cNvPr id="792" name="Picture 2" descr="Image result for arrow"/>
              <p:cNvPicPr>
                <a:picLocks noChangeAspect="1" noChangeArrowheads="1"/>
              </p:cNvPicPr>
              <p:nvPr/>
            </p:nvPicPr>
            <p:blipFill>
              <a:blip r:embed="rId37" cstate="print">
                <a:duotone>
                  <a:schemeClr val="accent2">
                    <a:shade val="45000"/>
                    <a:satMod val="135000"/>
                  </a:schemeClr>
                  <a:prstClr val="white"/>
                </a:duotone>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16200000">
                <a:off x="28131670" y="16920638"/>
                <a:ext cx="443398" cy="338093"/>
              </a:xfrm>
              <a:prstGeom prst="rect">
                <a:avLst/>
              </a:prstGeom>
              <a:noFill/>
              <a:extLst>
                <a:ext uri="{909E8E84-426E-40DD-AFC4-6F175D3DCCD1}">
                  <a14:hiddenFill xmlns:a14="http://schemas.microsoft.com/office/drawing/2010/main">
                    <a:solidFill>
                      <a:srgbClr val="FFFFFF"/>
                    </a:solidFill>
                  </a14:hiddenFill>
                </a:ext>
              </a:extLst>
            </p:spPr>
          </p:pic>
          <p:pic>
            <p:nvPicPr>
              <p:cNvPr id="793" name="Picture 2" descr="Image result for arrow"/>
              <p:cNvPicPr>
                <a:picLocks noChangeAspect="1" noChangeArrowheads="1"/>
              </p:cNvPicPr>
              <p:nvPr/>
            </p:nvPicPr>
            <p:blipFill>
              <a:blip r:embed="rId35" cstate="print">
                <a:duotone>
                  <a:schemeClr val="accent6">
                    <a:shade val="45000"/>
                    <a:satMod val="135000"/>
                  </a:schemeClr>
                  <a:prstClr val="white"/>
                </a:duotone>
                <a:extLst>
                  <a:ext uri="{BEBA8EAE-BF5A-486C-A8C5-ECC9F3942E4B}">
                    <a14:imgProps xmlns:a14="http://schemas.microsoft.com/office/drawing/2010/main">
                      <a14:imgLayer r:embed="rId3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131670" y="18090411"/>
                <a:ext cx="443398" cy="3380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1" name="Group 740"/>
            <p:cNvGrpSpPr/>
            <p:nvPr/>
          </p:nvGrpSpPr>
          <p:grpSpPr>
            <a:xfrm>
              <a:off x="32408469" y="14498594"/>
              <a:ext cx="493422" cy="3956425"/>
              <a:chOff x="27859508" y="14528437"/>
              <a:chExt cx="493422" cy="3956425"/>
            </a:xfrm>
          </p:grpSpPr>
          <p:pic>
            <p:nvPicPr>
              <p:cNvPr id="786"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4512819"/>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87"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5677565"/>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88"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6842311"/>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89"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7875126" y="18007058"/>
                <a:ext cx="462186" cy="4934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2" name="Group 741"/>
            <p:cNvGrpSpPr/>
            <p:nvPr/>
          </p:nvGrpSpPr>
          <p:grpSpPr>
            <a:xfrm>
              <a:off x="33638434" y="14498594"/>
              <a:ext cx="352693" cy="3924401"/>
              <a:chOff x="29492151" y="14531514"/>
              <a:chExt cx="352693" cy="3924401"/>
            </a:xfrm>
          </p:grpSpPr>
          <p:pic>
            <p:nvPicPr>
              <p:cNvPr id="782"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9455455" y="14583789"/>
                <a:ext cx="440222" cy="335671"/>
              </a:xfrm>
              <a:prstGeom prst="rect">
                <a:avLst/>
              </a:prstGeom>
              <a:noFill/>
              <a:extLst>
                <a:ext uri="{909E8E84-426E-40DD-AFC4-6F175D3DCCD1}">
                  <a14:hiddenFill xmlns:a14="http://schemas.microsoft.com/office/drawing/2010/main">
                    <a:solidFill>
                      <a:srgbClr val="FFFFFF"/>
                    </a:solidFill>
                  </a14:hiddenFill>
                </a:ext>
              </a:extLst>
            </p:spPr>
          </p:pic>
          <p:pic>
            <p:nvPicPr>
              <p:cNvPr id="783"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9439876" y="15745182"/>
                <a:ext cx="440222" cy="335671"/>
              </a:xfrm>
              <a:prstGeom prst="rect">
                <a:avLst/>
              </a:prstGeom>
              <a:noFill/>
              <a:extLst>
                <a:ext uri="{909E8E84-426E-40DD-AFC4-6F175D3DCCD1}">
                  <a14:hiddenFill xmlns:a14="http://schemas.microsoft.com/office/drawing/2010/main">
                    <a:solidFill>
                      <a:srgbClr val="FFFFFF"/>
                    </a:solidFill>
                  </a14:hiddenFill>
                </a:ext>
              </a:extLst>
            </p:spPr>
          </p:pic>
          <p:pic>
            <p:nvPicPr>
              <p:cNvPr id="784"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9455455" y="16906575"/>
                <a:ext cx="440222" cy="335671"/>
              </a:xfrm>
              <a:prstGeom prst="rect">
                <a:avLst/>
              </a:prstGeom>
              <a:noFill/>
              <a:extLst>
                <a:ext uri="{909E8E84-426E-40DD-AFC4-6F175D3DCCD1}">
                  <a14:hiddenFill xmlns:a14="http://schemas.microsoft.com/office/drawing/2010/main">
                    <a:solidFill>
                      <a:srgbClr val="FFFFFF"/>
                    </a:solidFill>
                  </a14:hiddenFill>
                </a:ext>
              </a:extLst>
            </p:spPr>
          </p:pic>
          <p:pic>
            <p:nvPicPr>
              <p:cNvPr id="785" name="Picture 2" descr="Image result for arrow"/>
              <p:cNvPicPr>
                <a:picLocks noChangeAspect="1" noChangeArrowheads="1"/>
              </p:cNvPicPr>
              <p:nvPr/>
            </p:nvPicPr>
            <p:blipFill>
              <a:blip r:embed="rId33" cstate="print">
                <a:duotone>
                  <a:schemeClr val="accent6">
                    <a:shade val="45000"/>
                    <a:satMod val="135000"/>
                  </a:schemeClr>
                  <a:prstClr val="white"/>
                </a:duotone>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9456898" y="18067968"/>
                <a:ext cx="440222" cy="3356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3" name="Group 742"/>
            <p:cNvGrpSpPr/>
            <p:nvPr/>
          </p:nvGrpSpPr>
          <p:grpSpPr>
            <a:xfrm>
              <a:off x="35711169" y="14498594"/>
              <a:ext cx="333715" cy="3901535"/>
              <a:chOff x="28299407" y="14528436"/>
              <a:chExt cx="333715" cy="3901535"/>
            </a:xfrm>
          </p:grpSpPr>
          <p:pic>
            <p:nvPicPr>
              <p:cNvPr id="778"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247436" y="14580407"/>
                <a:ext cx="437657" cy="333715"/>
              </a:xfrm>
              <a:prstGeom prst="rect">
                <a:avLst/>
              </a:prstGeom>
              <a:noFill/>
              <a:extLst>
                <a:ext uri="{909E8E84-426E-40DD-AFC4-6F175D3DCCD1}">
                  <a14:hiddenFill xmlns:a14="http://schemas.microsoft.com/office/drawing/2010/main">
                    <a:solidFill>
                      <a:srgbClr val="FFFFFF"/>
                    </a:solidFill>
                  </a14:hiddenFill>
                </a:ext>
              </a:extLst>
            </p:spPr>
          </p:pic>
          <p:pic>
            <p:nvPicPr>
              <p:cNvPr id="779" name="Picture 2" descr="Image result for arrow"/>
              <p:cNvPicPr>
                <a:picLocks noChangeAspect="1" noChangeArrowheads="1"/>
              </p:cNvPicPr>
              <p:nvPr/>
            </p:nvPicPr>
            <p:blipFill>
              <a:blip r:embed="rId20" cstate="print">
                <a:duotone>
                  <a:schemeClr val="accent2">
                    <a:shade val="45000"/>
                    <a:satMod val="135000"/>
                  </a:schemeClr>
                  <a:prstClr val="white"/>
                </a:duotone>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16200000">
                <a:off x="28247436" y="15735033"/>
                <a:ext cx="437657" cy="333715"/>
              </a:xfrm>
              <a:prstGeom prst="rect">
                <a:avLst/>
              </a:prstGeom>
              <a:noFill/>
              <a:extLst>
                <a:ext uri="{909E8E84-426E-40DD-AFC4-6F175D3DCCD1}">
                  <a14:hiddenFill xmlns:a14="http://schemas.microsoft.com/office/drawing/2010/main">
                    <a:solidFill>
                      <a:srgbClr val="FFFFFF"/>
                    </a:solidFill>
                  </a14:hiddenFill>
                </a:ext>
              </a:extLst>
            </p:spPr>
          </p:pic>
          <p:pic>
            <p:nvPicPr>
              <p:cNvPr id="780"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8247436" y="16889659"/>
                <a:ext cx="437657" cy="333715"/>
              </a:xfrm>
              <a:prstGeom prst="rect">
                <a:avLst/>
              </a:prstGeom>
              <a:noFill/>
              <a:extLst>
                <a:ext uri="{909E8E84-426E-40DD-AFC4-6F175D3DCCD1}">
                  <a14:hiddenFill xmlns:a14="http://schemas.microsoft.com/office/drawing/2010/main">
                    <a:solidFill>
                      <a:srgbClr val="FFFFFF"/>
                    </a:solidFill>
                  </a14:hiddenFill>
                </a:ext>
              </a:extLst>
            </p:spPr>
          </p:pic>
          <p:pic>
            <p:nvPicPr>
              <p:cNvPr id="781"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247436" y="18044285"/>
                <a:ext cx="437657" cy="3337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4" name="Group 743"/>
            <p:cNvGrpSpPr/>
            <p:nvPr/>
          </p:nvGrpSpPr>
          <p:grpSpPr>
            <a:xfrm>
              <a:off x="34462281" y="14498594"/>
              <a:ext cx="500450" cy="4088130"/>
              <a:chOff x="34462281" y="14539788"/>
              <a:chExt cx="500450" cy="4088130"/>
            </a:xfrm>
          </p:grpSpPr>
          <p:pic>
            <p:nvPicPr>
              <p:cNvPr id="771"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34477899" y="14524170"/>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72"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34477899" y="15688916"/>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73"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34477899" y="16853662"/>
                <a:ext cx="462186" cy="493422"/>
              </a:xfrm>
              <a:prstGeom prst="rect">
                <a:avLst/>
              </a:prstGeom>
              <a:noFill/>
              <a:extLst>
                <a:ext uri="{909E8E84-426E-40DD-AFC4-6F175D3DCCD1}">
                  <a14:hiddenFill xmlns:a14="http://schemas.microsoft.com/office/drawing/2010/main">
                    <a:solidFill>
                      <a:srgbClr val="FFFFFF"/>
                    </a:solidFill>
                  </a14:hiddenFill>
                </a:ext>
              </a:extLst>
            </p:spPr>
          </p:pic>
          <p:grpSp>
            <p:nvGrpSpPr>
              <p:cNvPr id="774" name="Group 773"/>
              <p:cNvGrpSpPr/>
              <p:nvPr/>
            </p:nvGrpSpPr>
            <p:grpSpPr>
              <a:xfrm>
                <a:off x="34462281" y="17949534"/>
                <a:ext cx="493422" cy="678384"/>
                <a:chOff x="34462281" y="17949534"/>
                <a:chExt cx="493422" cy="678384"/>
              </a:xfrm>
            </p:grpSpPr>
            <p:pic>
              <p:nvPicPr>
                <p:cNvPr id="776"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34477899" y="18018409"/>
                  <a:ext cx="462186" cy="493422"/>
                </a:xfrm>
                <a:prstGeom prst="rect">
                  <a:avLst/>
                </a:prstGeom>
                <a:noFill/>
                <a:extLst>
                  <a:ext uri="{909E8E84-426E-40DD-AFC4-6F175D3DCCD1}">
                    <a14:hiddenFill xmlns:a14="http://schemas.microsoft.com/office/drawing/2010/main">
                      <a:solidFill>
                        <a:srgbClr val="FFFFFF"/>
                      </a:solidFill>
                    </a14:hiddenFill>
                  </a:ext>
                </a:extLst>
              </p:spPr>
            </p:pic>
            <p:sp>
              <p:nvSpPr>
                <p:cNvPr id="777" name="Oval 776"/>
                <p:cNvSpPr/>
                <p:nvPr/>
              </p:nvSpPr>
              <p:spPr>
                <a:xfrm>
                  <a:off x="34462281" y="17949534"/>
                  <a:ext cx="493422" cy="67838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sp>
            <p:nvSpPr>
              <p:cNvPr id="775" name="Oval 774"/>
              <p:cNvSpPr/>
              <p:nvPr/>
            </p:nvSpPr>
            <p:spPr>
              <a:xfrm>
                <a:off x="34469309" y="15602959"/>
                <a:ext cx="493422" cy="67838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nvGrpSpPr>
            <p:cNvPr id="745" name="Group 744"/>
            <p:cNvGrpSpPr/>
            <p:nvPr/>
          </p:nvGrpSpPr>
          <p:grpSpPr>
            <a:xfrm>
              <a:off x="36530180" y="14498594"/>
              <a:ext cx="493422" cy="3956425"/>
              <a:chOff x="27859508" y="14528437"/>
              <a:chExt cx="493422" cy="3956425"/>
            </a:xfrm>
          </p:grpSpPr>
          <p:pic>
            <p:nvPicPr>
              <p:cNvPr id="767"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4512819"/>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68"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5677565"/>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69"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6842311"/>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70"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7875126" y="18007058"/>
                <a:ext cx="462186" cy="4934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6" name="Group 745"/>
            <p:cNvGrpSpPr/>
            <p:nvPr/>
          </p:nvGrpSpPr>
          <p:grpSpPr>
            <a:xfrm>
              <a:off x="37788830" y="14517644"/>
              <a:ext cx="333715" cy="3901535"/>
              <a:chOff x="28299407" y="14547486"/>
              <a:chExt cx="333715" cy="3901535"/>
            </a:xfrm>
          </p:grpSpPr>
          <p:pic>
            <p:nvPicPr>
              <p:cNvPr id="763"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247436" y="14599457"/>
                <a:ext cx="437657" cy="333715"/>
              </a:xfrm>
              <a:prstGeom prst="rect">
                <a:avLst/>
              </a:prstGeom>
              <a:noFill/>
              <a:extLst>
                <a:ext uri="{909E8E84-426E-40DD-AFC4-6F175D3DCCD1}">
                  <a14:hiddenFill xmlns:a14="http://schemas.microsoft.com/office/drawing/2010/main">
                    <a:solidFill>
                      <a:srgbClr val="FFFFFF"/>
                    </a:solidFill>
                  </a14:hiddenFill>
                </a:ext>
              </a:extLst>
            </p:spPr>
          </p:pic>
          <p:pic>
            <p:nvPicPr>
              <p:cNvPr id="764" name="Picture 2" descr="Image result for arrow"/>
              <p:cNvPicPr>
                <a:picLocks noChangeAspect="1" noChangeArrowheads="1"/>
              </p:cNvPicPr>
              <p:nvPr/>
            </p:nvPicPr>
            <p:blipFill>
              <a:blip r:embed="rId20" cstate="print">
                <a:duotone>
                  <a:schemeClr val="accent2">
                    <a:shade val="45000"/>
                    <a:satMod val="135000"/>
                  </a:schemeClr>
                  <a:prstClr val="white"/>
                </a:duotone>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16200000">
                <a:off x="28247436" y="15754083"/>
                <a:ext cx="437657" cy="333715"/>
              </a:xfrm>
              <a:prstGeom prst="rect">
                <a:avLst/>
              </a:prstGeom>
              <a:noFill/>
              <a:extLst>
                <a:ext uri="{909E8E84-426E-40DD-AFC4-6F175D3DCCD1}">
                  <a14:hiddenFill xmlns:a14="http://schemas.microsoft.com/office/drawing/2010/main">
                    <a:solidFill>
                      <a:srgbClr val="FFFFFF"/>
                    </a:solidFill>
                  </a14:hiddenFill>
                </a:ext>
              </a:extLst>
            </p:spPr>
          </p:pic>
          <p:pic>
            <p:nvPicPr>
              <p:cNvPr id="765" name="Picture 2" descr="Image result for arrow"/>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8247436" y="16908709"/>
                <a:ext cx="437657" cy="333715"/>
              </a:xfrm>
              <a:prstGeom prst="rect">
                <a:avLst/>
              </a:prstGeom>
              <a:noFill/>
              <a:extLst>
                <a:ext uri="{909E8E84-426E-40DD-AFC4-6F175D3DCCD1}">
                  <a14:hiddenFill xmlns:a14="http://schemas.microsoft.com/office/drawing/2010/main">
                    <a:solidFill>
                      <a:srgbClr val="FFFFFF"/>
                    </a:solidFill>
                  </a14:hiddenFill>
                </a:ext>
              </a:extLst>
            </p:spPr>
          </p:pic>
          <p:pic>
            <p:nvPicPr>
              <p:cNvPr id="766" name="Picture 2" descr="Image result for arrow"/>
              <p:cNvPicPr>
                <a:picLocks noChangeAspect="1" noChangeArrowheads="1"/>
              </p:cNvPicPr>
              <p:nvPr/>
            </p:nvPicPr>
            <p:blipFill>
              <a:blip r:embed="rId27" cstate="print">
                <a:duotone>
                  <a:schemeClr val="accent6">
                    <a:shade val="45000"/>
                    <a:satMod val="135000"/>
                  </a:schemeClr>
                  <a:prstClr val="white"/>
                </a:duotone>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247436" y="18063335"/>
                <a:ext cx="437657" cy="3337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7" name="Group 746"/>
            <p:cNvGrpSpPr/>
            <p:nvPr/>
          </p:nvGrpSpPr>
          <p:grpSpPr>
            <a:xfrm>
              <a:off x="38607841" y="14498594"/>
              <a:ext cx="493422" cy="3956425"/>
              <a:chOff x="27859508" y="14528437"/>
              <a:chExt cx="493422" cy="3956425"/>
            </a:xfrm>
          </p:grpSpPr>
          <p:pic>
            <p:nvPicPr>
              <p:cNvPr id="759"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4512819"/>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60"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5677565"/>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61"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27875126" y="16842311"/>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62"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7875126" y="18007058"/>
                <a:ext cx="462186" cy="4934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8" name="Group 747"/>
            <p:cNvGrpSpPr/>
            <p:nvPr/>
          </p:nvGrpSpPr>
          <p:grpSpPr>
            <a:xfrm>
              <a:off x="39848533" y="14498594"/>
              <a:ext cx="338093" cy="3952719"/>
              <a:chOff x="28266210" y="14528438"/>
              <a:chExt cx="338093" cy="3952719"/>
            </a:xfrm>
          </p:grpSpPr>
          <p:pic>
            <p:nvPicPr>
              <p:cNvPr id="755" name="Picture 2" descr="Image result for arrow"/>
              <p:cNvPicPr>
                <a:picLocks noChangeAspect="1" noChangeArrowheads="1"/>
              </p:cNvPicPr>
              <p:nvPr/>
            </p:nvPicPr>
            <p:blipFill>
              <a:blip r:embed="rId35" cstate="print">
                <a:duotone>
                  <a:schemeClr val="accent6">
                    <a:shade val="45000"/>
                    <a:satMod val="135000"/>
                  </a:schemeClr>
                  <a:prstClr val="white"/>
                </a:duotone>
                <a:extLst>
                  <a:ext uri="{BEBA8EAE-BF5A-486C-A8C5-ECC9F3942E4B}">
                    <a14:imgProps xmlns:a14="http://schemas.microsoft.com/office/drawing/2010/main">
                      <a14:imgLayer r:embed="rId3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28213558" y="14581090"/>
                <a:ext cx="443398" cy="338093"/>
              </a:xfrm>
              <a:prstGeom prst="rect">
                <a:avLst/>
              </a:prstGeom>
              <a:noFill/>
              <a:extLst>
                <a:ext uri="{909E8E84-426E-40DD-AFC4-6F175D3DCCD1}">
                  <a14:hiddenFill xmlns:a14="http://schemas.microsoft.com/office/drawing/2010/main">
                    <a:solidFill>
                      <a:srgbClr val="FFFFFF"/>
                    </a:solidFill>
                  </a14:hiddenFill>
                </a:ext>
              </a:extLst>
            </p:spPr>
          </p:pic>
          <p:pic>
            <p:nvPicPr>
              <p:cNvPr id="756" name="Picture 2" descr="Image result for arrow"/>
              <p:cNvPicPr>
                <a:picLocks noChangeAspect="1" noChangeArrowheads="1"/>
              </p:cNvPicPr>
              <p:nvPr/>
            </p:nvPicPr>
            <p:blipFill>
              <a:blip r:embed="rId37" cstate="print">
                <a:duotone>
                  <a:schemeClr val="accent6">
                    <a:shade val="45000"/>
                    <a:satMod val="135000"/>
                  </a:schemeClr>
                  <a:prstClr val="white"/>
                </a:duotone>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8213558" y="15750864"/>
                <a:ext cx="443398" cy="338093"/>
              </a:xfrm>
              <a:prstGeom prst="rect">
                <a:avLst/>
              </a:prstGeom>
              <a:noFill/>
              <a:extLst>
                <a:ext uri="{909E8E84-426E-40DD-AFC4-6F175D3DCCD1}">
                  <a14:hiddenFill xmlns:a14="http://schemas.microsoft.com/office/drawing/2010/main">
                    <a:solidFill>
                      <a:srgbClr val="FFFFFF"/>
                    </a:solidFill>
                  </a14:hiddenFill>
                </a:ext>
              </a:extLst>
            </p:spPr>
          </p:pic>
          <p:pic>
            <p:nvPicPr>
              <p:cNvPr id="757" name="Picture 2" descr="Image result for arrow"/>
              <p:cNvPicPr>
                <a:picLocks noChangeAspect="1" noChangeArrowheads="1"/>
              </p:cNvPicPr>
              <p:nvPr/>
            </p:nvPicPr>
            <p:blipFill>
              <a:blip r:embed="rId37" cstate="print">
                <a:duotone>
                  <a:schemeClr val="accent2">
                    <a:shade val="45000"/>
                    <a:satMod val="135000"/>
                  </a:schemeClr>
                  <a:prstClr val="white"/>
                </a:duotone>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16200000">
                <a:off x="28213558" y="16920638"/>
                <a:ext cx="443398" cy="338093"/>
              </a:xfrm>
              <a:prstGeom prst="rect">
                <a:avLst/>
              </a:prstGeom>
              <a:noFill/>
              <a:extLst>
                <a:ext uri="{909E8E84-426E-40DD-AFC4-6F175D3DCCD1}">
                  <a14:hiddenFill xmlns:a14="http://schemas.microsoft.com/office/drawing/2010/main">
                    <a:solidFill>
                      <a:srgbClr val="FFFFFF"/>
                    </a:solidFill>
                  </a14:hiddenFill>
                </a:ext>
              </a:extLst>
            </p:spPr>
          </p:pic>
          <p:pic>
            <p:nvPicPr>
              <p:cNvPr id="758" name="Picture 2" descr="Image result for arrow"/>
              <p:cNvPicPr>
                <a:picLocks noChangeAspect="1" noChangeArrowheads="1"/>
              </p:cNvPicPr>
              <p:nvPr/>
            </p:nvPicPr>
            <p:blipFill>
              <a:blip r:embed="rId37" cstate="print">
                <a:duotone>
                  <a:schemeClr val="accent6">
                    <a:shade val="45000"/>
                    <a:satMod val="135000"/>
                  </a:schemeClr>
                  <a:prstClr val="white"/>
                </a:duotone>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8213558" y="18090411"/>
                <a:ext cx="443398" cy="3380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9" name="Group 748"/>
            <p:cNvGrpSpPr/>
            <p:nvPr/>
          </p:nvGrpSpPr>
          <p:grpSpPr>
            <a:xfrm>
              <a:off x="40678072" y="14498594"/>
              <a:ext cx="500450" cy="3956425"/>
              <a:chOff x="34462281" y="14539788"/>
              <a:chExt cx="500450" cy="3956425"/>
            </a:xfrm>
          </p:grpSpPr>
          <p:pic>
            <p:nvPicPr>
              <p:cNvPr id="750"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34477899" y="14524170"/>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51"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34477899" y="15688916"/>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52" name="Picture 6" descr="https://image.flaticon.com/icons/png/512/1/1122.png"/>
              <p:cNvPicPr>
                <a:picLocks noChangeAspect="1"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34477899" y="16853662"/>
                <a:ext cx="462186" cy="493422"/>
              </a:xfrm>
              <a:prstGeom prst="rect">
                <a:avLst/>
              </a:prstGeom>
              <a:noFill/>
              <a:extLst>
                <a:ext uri="{909E8E84-426E-40DD-AFC4-6F175D3DCCD1}">
                  <a14:hiddenFill xmlns:a14="http://schemas.microsoft.com/office/drawing/2010/main">
                    <a:solidFill>
                      <a:srgbClr val="FFFFFF"/>
                    </a:solidFill>
                  </a14:hiddenFill>
                </a:ext>
              </a:extLst>
            </p:spPr>
          </p:pic>
          <p:pic>
            <p:nvPicPr>
              <p:cNvPr id="753" name="Picture 6" descr="https://image.flaticon.com/icons/png/512/1/1122.png"/>
              <p:cNvPicPr>
                <a:picLocks noChangeAspect="1"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34477899" y="18018409"/>
                <a:ext cx="462186" cy="493422"/>
              </a:xfrm>
              <a:prstGeom prst="rect">
                <a:avLst/>
              </a:prstGeom>
              <a:noFill/>
              <a:extLst>
                <a:ext uri="{909E8E84-426E-40DD-AFC4-6F175D3DCCD1}">
                  <a14:hiddenFill xmlns:a14="http://schemas.microsoft.com/office/drawing/2010/main">
                    <a:solidFill>
                      <a:srgbClr val="FFFFFF"/>
                    </a:solidFill>
                  </a14:hiddenFill>
                </a:ext>
              </a:extLst>
            </p:spPr>
          </p:pic>
          <p:sp>
            <p:nvSpPr>
              <p:cNvPr id="754" name="Oval 753"/>
              <p:cNvSpPr/>
              <p:nvPr/>
            </p:nvSpPr>
            <p:spPr>
              <a:xfrm>
                <a:off x="34469309" y="15602959"/>
                <a:ext cx="493422" cy="678384"/>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9"/>
              </a:p>
            </p:txBody>
          </p:sp>
        </p:grpSp>
      </p:grpSp>
      <p:graphicFrame>
        <p:nvGraphicFramePr>
          <p:cNvPr id="525" name="Table 524"/>
          <p:cNvGraphicFramePr>
            <a:graphicFrameLocks noGrp="1"/>
          </p:cNvGraphicFramePr>
          <p:nvPr>
            <p:extLst/>
          </p:nvPr>
        </p:nvGraphicFramePr>
        <p:xfrm>
          <a:off x="9007523" y="4163452"/>
          <a:ext cx="3001469" cy="1367654"/>
        </p:xfrm>
        <a:graphic>
          <a:graphicData uri="http://schemas.openxmlformats.org/drawingml/2006/table">
            <a:tbl>
              <a:tblPr firstRow="1" bandRow="1">
                <a:tableStyleId>{2D5ABB26-0587-4C30-8999-92F81FD0307C}</a:tableStyleId>
              </a:tblPr>
              <a:tblGrid>
                <a:gridCol w="250209">
                  <a:extLst>
                    <a:ext uri="{9D8B030D-6E8A-4147-A177-3AD203B41FA5}">
                      <a16:colId xmlns:a16="http://schemas.microsoft.com/office/drawing/2014/main" val="503317035"/>
                    </a:ext>
                  </a:extLst>
                </a:gridCol>
                <a:gridCol w="305450">
                  <a:extLst>
                    <a:ext uri="{9D8B030D-6E8A-4147-A177-3AD203B41FA5}">
                      <a16:colId xmlns:a16="http://schemas.microsoft.com/office/drawing/2014/main" val="3544082313"/>
                    </a:ext>
                  </a:extLst>
                </a:gridCol>
                <a:gridCol w="231927">
                  <a:extLst>
                    <a:ext uri="{9D8B030D-6E8A-4147-A177-3AD203B41FA5}">
                      <a16:colId xmlns:a16="http://schemas.microsoft.com/office/drawing/2014/main" val="1785268620"/>
                    </a:ext>
                  </a:extLst>
                </a:gridCol>
                <a:gridCol w="245987">
                  <a:extLst>
                    <a:ext uri="{9D8B030D-6E8A-4147-A177-3AD203B41FA5}">
                      <a16:colId xmlns:a16="http://schemas.microsoft.com/office/drawing/2014/main" val="2105552188"/>
                    </a:ext>
                  </a:extLst>
                </a:gridCol>
                <a:gridCol w="245987">
                  <a:extLst>
                    <a:ext uri="{9D8B030D-6E8A-4147-A177-3AD203B41FA5}">
                      <a16:colId xmlns:a16="http://schemas.microsoft.com/office/drawing/2014/main" val="1588082494"/>
                    </a:ext>
                  </a:extLst>
                </a:gridCol>
                <a:gridCol w="245987">
                  <a:extLst>
                    <a:ext uri="{9D8B030D-6E8A-4147-A177-3AD203B41FA5}">
                      <a16:colId xmlns:a16="http://schemas.microsoft.com/office/drawing/2014/main" val="106057948"/>
                    </a:ext>
                  </a:extLst>
                </a:gridCol>
                <a:gridCol w="245987">
                  <a:extLst>
                    <a:ext uri="{9D8B030D-6E8A-4147-A177-3AD203B41FA5}">
                      <a16:colId xmlns:a16="http://schemas.microsoft.com/office/drawing/2014/main" val="813790317"/>
                    </a:ext>
                  </a:extLst>
                </a:gridCol>
                <a:gridCol w="245987">
                  <a:extLst>
                    <a:ext uri="{9D8B030D-6E8A-4147-A177-3AD203B41FA5}">
                      <a16:colId xmlns:a16="http://schemas.microsoft.com/office/drawing/2014/main" val="3453272422"/>
                    </a:ext>
                  </a:extLst>
                </a:gridCol>
                <a:gridCol w="245987">
                  <a:extLst>
                    <a:ext uri="{9D8B030D-6E8A-4147-A177-3AD203B41FA5}">
                      <a16:colId xmlns:a16="http://schemas.microsoft.com/office/drawing/2014/main" val="3049336369"/>
                    </a:ext>
                  </a:extLst>
                </a:gridCol>
                <a:gridCol w="245987">
                  <a:extLst>
                    <a:ext uri="{9D8B030D-6E8A-4147-A177-3AD203B41FA5}">
                      <a16:colId xmlns:a16="http://schemas.microsoft.com/office/drawing/2014/main" val="1436745807"/>
                    </a:ext>
                  </a:extLst>
                </a:gridCol>
                <a:gridCol w="245987">
                  <a:extLst>
                    <a:ext uri="{9D8B030D-6E8A-4147-A177-3AD203B41FA5}">
                      <a16:colId xmlns:a16="http://schemas.microsoft.com/office/drawing/2014/main" val="1536382466"/>
                    </a:ext>
                  </a:extLst>
                </a:gridCol>
                <a:gridCol w="245987">
                  <a:extLst>
                    <a:ext uri="{9D8B030D-6E8A-4147-A177-3AD203B41FA5}">
                      <a16:colId xmlns:a16="http://schemas.microsoft.com/office/drawing/2014/main" val="459172709"/>
                    </a:ext>
                  </a:extLst>
                </a:gridCol>
              </a:tblGrid>
              <a:tr h="133446">
                <a:tc gridSpan="2">
                  <a:txBody>
                    <a:bodyPr/>
                    <a:lstStyle/>
                    <a:p>
                      <a:pPr algn="ctr"/>
                      <a:r>
                        <a:rPr lang="en-US" sz="500" dirty="0" smtClean="0"/>
                        <a:t>1/4 mile buffer</a:t>
                      </a:r>
                      <a:endParaRPr lang="en-US" sz="500" b="1" dirty="0"/>
                    </a:p>
                  </a:txBody>
                  <a:tcPr marL="0" marR="0" marT="43543" marB="10886">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4">
                  <a:txBody>
                    <a:bodyPr/>
                    <a:lstStyle/>
                    <a:p>
                      <a:pPr algn="ctr"/>
                      <a:r>
                        <a:rPr lang="en-US" sz="500" dirty="0" smtClean="0"/>
                        <a:t>1/2 mile buffer</a:t>
                      </a:r>
                      <a:endParaRPr lang="en-US" sz="500" b="1" dirty="0"/>
                    </a:p>
                  </a:txBody>
                  <a:tcPr marL="0" marR="0" marT="43543" marB="10886">
                    <a:lnL w="12700" cap="flat" cmpd="sng" algn="ctr">
                      <a:solidFill>
                        <a:schemeClr val="accent6"/>
                      </a:solidFill>
                      <a:prstDash val="dash"/>
                      <a:round/>
                      <a:headEnd type="none" w="med" len="med"/>
                      <a:tailEnd type="none" w="med" len="med"/>
                    </a:lnL>
                    <a:lnR w="12700" cap="flat" cmpd="sng" algn="ctr">
                      <a:solidFill>
                        <a:schemeClr val="accent6"/>
                      </a:solidFill>
                      <a:prstDash val="dash"/>
                      <a:round/>
                      <a:headEnd type="none" w="med" len="med"/>
                      <a:tailEnd type="none" w="med" len="med"/>
                    </a:ln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sz="500" dirty="0" smtClean="0"/>
                        <a:t>3/4 mile buffer</a:t>
                      </a:r>
                      <a:endParaRPr lang="en-US" sz="500" b="1" dirty="0"/>
                    </a:p>
                  </a:txBody>
                  <a:tcPr marL="0" marR="0" marT="43543" marB="10886">
                    <a:lnL w="12700" cap="flat" cmpd="sng" algn="ctr">
                      <a:solidFill>
                        <a:schemeClr val="accent6"/>
                      </a:solidFill>
                      <a:prstDash val="dash"/>
                      <a:round/>
                      <a:headEnd type="none" w="med" len="med"/>
                      <a:tailEnd type="none" w="med" len="med"/>
                    </a:lnL>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4">
                  <a:txBody>
                    <a:bodyPr/>
                    <a:lstStyle/>
                    <a:p>
                      <a:pPr algn="ctr"/>
                      <a:r>
                        <a:rPr lang="en-US" sz="500" dirty="0" smtClean="0"/>
                        <a:t>1 mile buffer</a:t>
                      </a:r>
                      <a:endParaRPr lang="en-US" sz="500" b="1" dirty="0"/>
                    </a:p>
                  </a:txBody>
                  <a:tcPr marL="0" marR="0" marT="43543" marB="10886">
                    <a:lnL w="12700" cap="flat" cmpd="sng" algn="ctr">
                      <a:solidFill>
                        <a:schemeClr val="accent6"/>
                      </a:solidFill>
                      <a:prstDash val="dash"/>
                      <a:round/>
                      <a:headEnd type="none" w="med" len="med"/>
                      <a:tailEnd type="none" w="med" len="med"/>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37848462"/>
                  </a:ext>
                </a:extLst>
              </a:tr>
              <a:tr h="140128">
                <a:tc gridSpan="2">
                  <a:txBody>
                    <a:bodyPr/>
                    <a:lstStyle/>
                    <a:p>
                      <a:pPr algn="ctr"/>
                      <a:r>
                        <a:rPr lang="en-US" sz="500" dirty="0" err="1" smtClean="0"/>
                        <a:t>OLS.I</a:t>
                      </a:r>
                      <a:endParaRPr lang="en-US" sz="500" dirty="0"/>
                    </a:p>
                  </a:txBody>
                  <a:tcPr marL="0" marR="0" marT="43543" marB="10886">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2">
                  <a:txBody>
                    <a:bodyPr/>
                    <a:lstStyle/>
                    <a:p>
                      <a:pPr algn="ctr"/>
                      <a:r>
                        <a:rPr lang="en-US" sz="500" dirty="0" err="1" smtClean="0"/>
                        <a:t>OLS.II</a:t>
                      </a:r>
                      <a:endParaRPr lang="en-US" sz="500" dirty="0"/>
                    </a:p>
                  </a:txBody>
                  <a:tcPr marL="0" marR="0" marT="43543" marB="10886">
                    <a:lnL w="12700" cap="flat" cmpd="sng" algn="ctr">
                      <a:solidFill>
                        <a:schemeClr val="accent6"/>
                      </a:solidFill>
                      <a:prstDash val="dash"/>
                      <a:round/>
                      <a:headEnd type="none" w="med" len="med"/>
                      <a:tailEnd type="none" w="med" len="med"/>
                    </a:lnL>
                  </a:tcPr>
                </a:tc>
                <a:tc hMerge="1">
                  <a:txBody>
                    <a:bodyPr/>
                    <a:lstStyle/>
                    <a:p>
                      <a:endParaRPr lang="en-US" dirty="0"/>
                    </a:p>
                  </a:txBody>
                  <a:tcPr/>
                </a:tc>
                <a:tc gridSpan="2">
                  <a:txBody>
                    <a:bodyPr/>
                    <a:lstStyle/>
                    <a:p>
                      <a:pPr algn="ctr"/>
                      <a:r>
                        <a:rPr lang="en-US" sz="500" dirty="0" err="1" smtClean="0"/>
                        <a:t>SAR.II</a:t>
                      </a:r>
                      <a:endParaRPr lang="en-US" sz="500" dirty="0"/>
                    </a:p>
                  </a:txBody>
                  <a:tcPr marL="0" marR="0" marT="43543" marB="10886">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2">
                  <a:txBody>
                    <a:bodyPr/>
                    <a:lstStyle/>
                    <a:p>
                      <a:pPr algn="ctr"/>
                      <a:r>
                        <a:rPr lang="en-US" sz="500" dirty="0" err="1" smtClean="0"/>
                        <a:t>OLS.III</a:t>
                      </a:r>
                      <a:endParaRPr lang="en-US" sz="500" dirty="0"/>
                    </a:p>
                  </a:txBody>
                  <a:tcPr marL="0" marR="0" marT="43543" marB="10886">
                    <a:lnL w="12700" cap="flat" cmpd="sng" algn="ctr">
                      <a:solidFill>
                        <a:schemeClr val="accent6"/>
                      </a:solidFill>
                      <a:prstDash val="dash"/>
                      <a:round/>
                      <a:headEnd type="none" w="med" len="med"/>
                      <a:tailEnd type="none" w="med" len="med"/>
                    </a:lnL>
                    <a:lnR w="12700" cap="flat" cmpd="sng" algn="ctr">
                      <a:solidFill>
                        <a:schemeClr val="accent6"/>
                      </a:solidFill>
                      <a:prstDash val="dash"/>
                      <a:round/>
                      <a:headEnd type="none" w="med" len="med"/>
                      <a:tailEnd type="none" w="med" len="med"/>
                    </a:lnR>
                  </a:tcPr>
                </a:tc>
                <a:tc hMerge="1">
                  <a:txBody>
                    <a:bodyPr/>
                    <a:lstStyle/>
                    <a:p>
                      <a:endParaRPr lang="en-US" dirty="0"/>
                    </a:p>
                  </a:txBody>
                  <a:tcPr/>
                </a:tc>
                <a:tc gridSpan="2">
                  <a:txBody>
                    <a:bodyPr/>
                    <a:lstStyle/>
                    <a:p>
                      <a:pPr algn="ctr"/>
                      <a:r>
                        <a:rPr lang="en-US" sz="500" dirty="0" err="1" smtClean="0"/>
                        <a:t>OLS.IV</a:t>
                      </a:r>
                      <a:endParaRPr lang="en-US" sz="500" dirty="0"/>
                    </a:p>
                  </a:txBody>
                  <a:tcPr marL="0" marR="0" marT="43543" marB="10886">
                    <a:lnL w="12700" cap="flat" cmpd="sng" algn="ctr">
                      <a:solidFill>
                        <a:schemeClr val="accent6"/>
                      </a:solidFill>
                      <a:prstDash val="dash"/>
                      <a:round/>
                      <a:headEnd type="none" w="med" len="med"/>
                      <a:tailEnd type="none" w="med" len="med"/>
                    </a:lnL>
                  </a:tcPr>
                </a:tc>
                <a:tc hMerge="1">
                  <a:txBody>
                    <a:bodyPr/>
                    <a:lstStyle/>
                    <a:p>
                      <a:endParaRPr lang="en-US" dirty="0"/>
                    </a:p>
                  </a:txBody>
                  <a:tcPr/>
                </a:tc>
                <a:tc gridSpan="2">
                  <a:txBody>
                    <a:bodyPr/>
                    <a:lstStyle/>
                    <a:p>
                      <a:pPr algn="ctr"/>
                      <a:r>
                        <a:rPr lang="en-US" sz="500" dirty="0" err="1" smtClean="0"/>
                        <a:t>SAR.IV</a:t>
                      </a:r>
                      <a:endParaRPr lang="en-US" sz="500" dirty="0"/>
                    </a:p>
                  </a:txBody>
                  <a:tcPr marL="0" marR="0" marT="43543" marB="10886"/>
                </a:tc>
                <a:tc hMerge="1">
                  <a:txBody>
                    <a:bodyPr/>
                    <a:lstStyle/>
                    <a:p>
                      <a:endParaRPr lang="en-US" dirty="0"/>
                    </a:p>
                  </a:txBody>
                  <a:tcPr/>
                </a:tc>
                <a:extLst>
                  <a:ext uri="{0D108BD9-81ED-4DB2-BD59-A6C34878D82A}">
                    <a16:rowId xmlns:a16="http://schemas.microsoft.com/office/drawing/2014/main" val="518431305"/>
                  </a:ext>
                </a:extLst>
              </a:tr>
              <a:tr h="273520">
                <a:tc>
                  <a:txBody>
                    <a:bodyPr/>
                    <a:lstStyle/>
                    <a:p>
                      <a:pPr marL="0" indent="0"/>
                      <a:r>
                        <a:rPr lang="en-US" sz="500" dirty="0" smtClean="0"/>
                        <a:t>$42</a:t>
                      </a:r>
                      <a:endParaRPr lang="en-US" sz="500" dirty="0"/>
                    </a:p>
                  </a:txBody>
                  <a:tcPr marL="65314" marR="0" marT="152400" marB="10886"/>
                </a:tc>
                <a:tc>
                  <a:txBody>
                    <a:bodyPr/>
                    <a:lstStyle/>
                    <a:p>
                      <a:r>
                        <a:rPr lang="en-US" sz="500" dirty="0" smtClean="0"/>
                        <a:t>$11,423</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$725</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$3,558</a:t>
                      </a:r>
                      <a:endParaRPr lang="en-US" sz="500" dirty="0"/>
                    </a:p>
                  </a:txBody>
                  <a:tcPr marL="65314" marR="0" marT="152400" marB="10886"/>
                </a:tc>
                <a:tc>
                  <a:txBody>
                    <a:bodyPr/>
                    <a:lstStyle/>
                    <a:p>
                      <a:r>
                        <a:rPr lang="en-US" sz="500" dirty="0" smtClean="0"/>
                        <a:t>$489</a:t>
                      </a:r>
                      <a:endParaRPr lang="en-US" sz="500" dirty="0"/>
                    </a:p>
                  </a:txBody>
                  <a:tcPr marL="65314" marR="0" marT="152400" marB="10886"/>
                </a:tc>
                <a:tc>
                  <a:txBody>
                    <a:bodyPr/>
                    <a:lstStyle/>
                    <a:p>
                      <a:r>
                        <a:rPr lang="en-US" sz="500" dirty="0" smtClean="0"/>
                        <a:t>$3,450</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$426</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$3,712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$636</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$2,295</a:t>
                      </a:r>
                      <a:endParaRPr lang="en-US" sz="500" dirty="0"/>
                    </a:p>
                  </a:txBody>
                  <a:tcPr marL="65314" marR="0" marT="152400" marB="10886"/>
                </a:tc>
                <a:tc>
                  <a:txBody>
                    <a:bodyPr/>
                    <a:lstStyle/>
                    <a:p>
                      <a:r>
                        <a:rPr lang="en-US" sz="500" dirty="0" smtClean="0"/>
                        <a:t>$435</a:t>
                      </a:r>
                      <a:endParaRPr lang="en-US" sz="500" dirty="0"/>
                    </a:p>
                  </a:txBody>
                  <a:tcPr marL="65314" marR="0" marT="152400" marB="10886"/>
                </a:tc>
                <a:tc>
                  <a:txBody>
                    <a:bodyPr/>
                    <a:lstStyle/>
                    <a:p>
                      <a:r>
                        <a:rPr lang="en-US" sz="500" dirty="0" smtClean="0"/>
                        <a:t>$2,345</a:t>
                      </a:r>
                      <a:endParaRPr lang="en-US" sz="500" dirty="0"/>
                    </a:p>
                  </a:txBody>
                  <a:tcPr marL="65314" marR="0" marT="152400" marB="10886"/>
                </a:tc>
                <a:extLst>
                  <a:ext uri="{0D108BD9-81ED-4DB2-BD59-A6C34878D82A}">
                    <a16:rowId xmlns:a16="http://schemas.microsoft.com/office/drawing/2014/main" val="1999017926"/>
                  </a:ext>
                </a:extLst>
              </a:tr>
              <a:tr h="273520">
                <a:tc>
                  <a:txBody>
                    <a:bodyPr/>
                    <a:lstStyle/>
                    <a:p>
                      <a:r>
                        <a:rPr lang="en-US" sz="500" dirty="0" smtClean="0"/>
                        <a:t>$47</a:t>
                      </a:r>
                      <a:endParaRPr lang="en-US" sz="500" dirty="0"/>
                    </a:p>
                  </a:txBody>
                  <a:tcPr marL="65314" marR="0" marT="152400" marB="10886"/>
                </a:tc>
                <a:tc>
                  <a:txBody>
                    <a:bodyPr/>
                    <a:lstStyle/>
                    <a:p>
                      <a:r>
                        <a:rPr lang="en-US" sz="500" dirty="0" smtClean="0"/>
                        <a:t>$834</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$77</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$715</a:t>
                      </a:r>
                      <a:endParaRPr lang="en-US" sz="500" dirty="0"/>
                    </a:p>
                  </a:txBody>
                  <a:tcPr marL="65314" marR="0" marT="152400" marB="10886"/>
                </a:tc>
                <a:tc>
                  <a:txBody>
                    <a:bodyPr/>
                    <a:lstStyle/>
                    <a:p>
                      <a:r>
                        <a:rPr lang="en-US" sz="500" dirty="0" smtClean="0"/>
                        <a:t>$215</a:t>
                      </a:r>
                      <a:endParaRPr lang="en-US" sz="500" dirty="0"/>
                    </a:p>
                  </a:txBody>
                  <a:tcPr marL="65314" marR="0" marT="152400" marB="10886"/>
                </a:tc>
                <a:tc>
                  <a:txBody>
                    <a:bodyPr/>
                    <a:lstStyle/>
                    <a:p>
                      <a:r>
                        <a:rPr lang="en-US" sz="500" dirty="0" smtClean="0"/>
                        <a:t>$646</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$52</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$442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$66</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$292</a:t>
                      </a:r>
                      <a:endParaRPr lang="en-US" sz="500" dirty="0"/>
                    </a:p>
                  </a:txBody>
                  <a:tcPr marL="65314" marR="0" marT="152400" marB="10886"/>
                </a:tc>
                <a:tc>
                  <a:txBody>
                    <a:bodyPr/>
                    <a:lstStyle/>
                    <a:p>
                      <a:r>
                        <a:rPr lang="en-US" sz="500" dirty="0" smtClean="0"/>
                        <a:t>$107</a:t>
                      </a:r>
                      <a:endParaRPr lang="en-US" sz="500" dirty="0"/>
                    </a:p>
                  </a:txBody>
                  <a:tcPr marL="65314" marR="0" marT="152400" marB="10886"/>
                </a:tc>
                <a:tc>
                  <a:txBody>
                    <a:bodyPr/>
                    <a:lstStyle/>
                    <a:p>
                      <a:r>
                        <a:rPr lang="en-US" sz="500" dirty="0" smtClean="0"/>
                        <a:t>$137</a:t>
                      </a:r>
                      <a:endParaRPr lang="en-US" sz="500" dirty="0"/>
                    </a:p>
                  </a:txBody>
                  <a:tcPr marL="65314" marR="0" marT="152400" marB="10886"/>
                </a:tc>
                <a:extLst>
                  <a:ext uri="{0D108BD9-81ED-4DB2-BD59-A6C34878D82A}">
                    <a16:rowId xmlns:a16="http://schemas.microsoft.com/office/drawing/2014/main" val="359146755"/>
                  </a:ext>
                </a:extLst>
              </a:tr>
              <a:tr h="273520">
                <a:tc>
                  <a:txBody>
                    <a:bodyPr/>
                    <a:lstStyle/>
                    <a:p>
                      <a:r>
                        <a:rPr lang="en-US" sz="500" dirty="0" smtClean="0"/>
                        <a:t>$1,408</a:t>
                      </a:r>
                      <a:endParaRPr lang="en-US" sz="500" dirty="0"/>
                    </a:p>
                  </a:txBody>
                  <a:tcPr marL="65314" marR="0" marT="152400" marB="10886"/>
                </a:tc>
                <a:tc>
                  <a:txBody>
                    <a:bodyPr/>
                    <a:lstStyle/>
                    <a:p>
                      <a:r>
                        <a:rPr lang="en-US" sz="500" dirty="0" smtClean="0"/>
                        <a:t>$17,985</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$219</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$4,500</a:t>
                      </a:r>
                      <a:endParaRPr lang="en-US" sz="500" dirty="0"/>
                    </a:p>
                  </a:txBody>
                  <a:tcPr marL="65314" marR="0" marT="152400" marB="10886"/>
                </a:tc>
                <a:tc>
                  <a:txBody>
                    <a:bodyPr/>
                    <a:lstStyle/>
                    <a:p>
                      <a:r>
                        <a:rPr lang="en-US" sz="500" dirty="0" smtClean="0"/>
                        <a:t>$39</a:t>
                      </a:r>
                      <a:endParaRPr lang="en-US" sz="500" dirty="0"/>
                    </a:p>
                  </a:txBody>
                  <a:tcPr marL="65314" marR="0" marT="152400" marB="10886"/>
                </a:tc>
                <a:tc>
                  <a:txBody>
                    <a:bodyPr/>
                    <a:lstStyle/>
                    <a:p>
                      <a:r>
                        <a:rPr lang="en-US" sz="500" dirty="0" smtClean="0"/>
                        <a:t>$4,920</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$283</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$3,052</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$377</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$2,455</a:t>
                      </a:r>
                      <a:endParaRPr lang="en-US" sz="500" dirty="0"/>
                    </a:p>
                  </a:txBody>
                  <a:tcPr marL="65314" marR="0" marT="152400" marB="10886"/>
                </a:tc>
                <a:tc>
                  <a:txBody>
                    <a:bodyPr/>
                    <a:lstStyle/>
                    <a:p>
                      <a:r>
                        <a:rPr lang="en-US" sz="500" dirty="0" smtClean="0"/>
                        <a:t>$117</a:t>
                      </a:r>
                      <a:endParaRPr lang="en-US" sz="500" dirty="0"/>
                    </a:p>
                  </a:txBody>
                  <a:tcPr marL="65314" marR="0" marT="152400" marB="10886"/>
                </a:tc>
                <a:tc>
                  <a:txBody>
                    <a:bodyPr/>
                    <a:lstStyle/>
                    <a:p>
                      <a:r>
                        <a:rPr lang="en-US" sz="500" dirty="0" smtClean="0"/>
                        <a:t>$2,624</a:t>
                      </a:r>
                      <a:endParaRPr lang="en-US" sz="500" dirty="0"/>
                    </a:p>
                  </a:txBody>
                  <a:tcPr marL="65314" marR="0" marT="152400" marB="10886"/>
                </a:tc>
                <a:extLst>
                  <a:ext uri="{0D108BD9-81ED-4DB2-BD59-A6C34878D82A}">
                    <a16:rowId xmlns:a16="http://schemas.microsoft.com/office/drawing/2014/main" val="457364571"/>
                  </a:ext>
                </a:extLst>
              </a:tr>
              <a:tr h="273520">
                <a:tc>
                  <a:txBody>
                    <a:bodyPr/>
                    <a:lstStyle/>
                    <a:p>
                      <a:r>
                        <a:rPr lang="en-US" sz="500" dirty="0" smtClean="0"/>
                        <a:t>$936</a:t>
                      </a:r>
                      <a:endParaRPr lang="en-US" sz="500" dirty="0"/>
                    </a:p>
                  </a:txBody>
                  <a:tcPr marL="65314" marR="0" marT="152400" marB="10886"/>
                </a:tc>
                <a:tc>
                  <a:txBody>
                    <a:bodyPr/>
                    <a:lstStyle/>
                    <a:p>
                      <a:r>
                        <a:rPr lang="en-US" sz="500" dirty="0" smtClean="0"/>
                        <a:t>$14,150</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$726</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$5,553</a:t>
                      </a:r>
                      <a:endParaRPr lang="en-US" sz="500" dirty="0"/>
                    </a:p>
                  </a:txBody>
                  <a:tcPr marL="65314" marR="0" marT="152400" marB="10886"/>
                </a:tc>
                <a:tc>
                  <a:txBody>
                    <a:bodyPr/>
                    <a:lstStyle/>
                    <a:p>
                      <a:r>
                        <a:rPr lang="en-US" sz="500" dirty="0" smtClean="0"/>
                        <a:t>$143</a:t>
                      </a:r>
                      <a:endParaRPr lang="en-US" sz="500" dirty="0"/>
                    </a:p>
                  </a:txBody>
                  <a:tcPr marL="65314" marR="0" marT="152400" marB="10886"/>
                </a:tc>
                <a:tc>
                  <a:txBody>
                    <a:bodyPr/>
                    <a:lstStyle/>
                    <a:p>
                      <a:r>
                        <a:rPr lang="en-US" sz="500" dirty="0" smtClean="0"/>
                        <a:t>$2,579</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$621</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$4,037</a:t>
                      </a:r>
                      <a:endParaRPr lang="en-US" sz="500" dirty="0"/>
                    </a:p>
                  </a:txBody>
                  <a:tcPr marL="65314" marR="0" marT="152400" marB="10886">
                    <a:lnR w="12700" cap="flat" cmpd="sng" algn="ctr">
                      <a:solidFill>
                        <a:schemeClr val="accent6"/>
                      </a:solidFill>
                      <a:prstDash val="dash"/>
                      <a:round/>
                      <a:headEnd type="none" w="med" len="med"/>
                      <a:tailEnd type="none" w="med" len="med"/>
                    </a:lnR>
                  </a:tcPr>
                </a:tc>
                <a:tc>
                  <a:txBody>
                    <a:bodyPr/>
                    <a:lstStyle/>
                    <a:p>
                      <a:r>
                        <a:rPr lang="en-US" sz="500" dirty="0" smtClean="0"/>
                        <a:t>$593</a:t>
                      </a:r>
                      <a:endParaRPr lang="en-US" sz="500" dirty="0"/>
                    </a:p>
                  </a:txBody>
                  <a:tcPr marL="65314" marR="0" marT="152400" marB="10886">
                    <a:lnL w="12700" cap="flat" cmpd="sng" algn="ctr">
                      <a:solidFill>
                        <a:schemeClr val="accent6"/>
                      </a:solidFill>
                      <a:prstDash val="dash"/>
                      <a:round/>
                      <a:headEnd type="none" w="med" len="med"/>
                      <a:tailEnd type="none" w="med" len="med"/>
                    </a:lnL>
                  </a:tcPr>
                </a:tc>
                <a:tc>
                  <a:txBody>
                    <a:bodyPr/>
                    <a:lstStyle/>
                    <a:p>
                      <a:r>
                        <a:rPr lang="en-US" sz="500" dirty="0" smtClean="0"/>
                        <a:t>$4,664</a:t>
                      </a:r>
                      <a:endParaRPr lang="en-US" sz="500" dirty="0"/>
                    </a:p>
                  </a:txBody>
                  <a:tcPr marL="65314" marR="0" marT="152400" marB="10886"/>
                </a:tc>
                <a:tc>
                  <a:txBody>
                    <a:bodyPr/>
                    <a:lstStyle/>
                    <a:p>
                      <a:r>
                        <a:rPr lang="en-US" sz="500" dirty="0" smtClean="0"/>
                        <a:t>$284</a:t>
                      </a:r>
                      <a:endParaRPr lang="en-US" sz="500" dirty="0"/>
                    </a:p>
                  </a:txBody>
                  <a:tcPr marL="65314" marR="0" marT="152400" marB="10886"/>
                </a:tc>
                <a:tc>
                  <a:txBody>
                    <a:bodyPr/>
                    <a:lstStyle/>
                    <a:p>
                      <a:r>
                        <a:rPr lang="en-US" sz="500" dirty="0" smtClean="0"/>
                        <a:t>$4,408</a:t>
                      </a:r>
                      <a:endParaRPr lang="en-US" sz="500" dirty="0"/>
                    </a:p>
                  </a:txBody>
                  <a:tcPr marL="65314" marR="0" marT="152400" marB="10886"/>
                </a:tc>
                <a:extLst>
                  <a:ext uri="{0D108BD9-81ED-4DB2-BD59-A6C34878D82A}">
                    <a16:rowId xmlns:a16="http://schemas.microsoft.com/office/drawing/2014/main" val="2075959344"/>
                  </a:ext>
                </a:extLst>
              </a:tr>
            </a:tbl>
          </a:graphicData>
        </a:graphic>
      </p:graphicFrame>
      <p:cxnSp>
        <p:nvCxnSpPr>
          <p:cNvPr id="28" name="Straight Connector 27"/>
          <p:cNvCxnSpPr/>
          <p:nvPr/>
        </p:nvCxnSpPr>
        <p:spPr>
          <a:xfrm>
            <a:off x="8991526" y="4016600"/>
            <a:ext cx="0" cy="146333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04" name="Picture 2" descr="Image result for arrow"/>
          <p:cNvPicPr>
            <a:picLocks noChangeAspect="1" noChangeArrowheads="1"/>
          </p:cNvPicPr>
          <p:nvPr/>
        </p:nvPicPr>
        <p:blipFill>
          <a:blip r:embed="rId38" cstate="print">
            <a:duotone>
              <a:schemeClr val="accent6">
                <a:shade val="45000"/>
                <a:satMod val="135000"/>
              </a:schemeClr>
              <a:prstClr val="white"/>
            </a:duotone>
            <a:extLst>
              <a:ext uri="{BEBA8EAE-BF5A-486C-A8C5-ECC9F3942E4B}">
                <a14:imgProps xmlns:a14="http://schemas.microsoft.com/office/drawing/2010/main">
                  <a14:imgLayer r:embed="rId39">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8585991" y="5718173"/>
            <a:ext cx="97971" cy="75786"/>
          </a:xfrm>
          <a:prstGeom prst="rect">
            <a:avLst/>
          </a:prstGeom>
          <a:noFill/>
          <a:extLst>
            <a:ext uri="{909E8E84-426E-40DD-AFC4-6F175D3DCCD1}">
              <a14:hiddenFill xmlns:a14="http://schemas.microsoft.com/office/drawing/2010/main">
                <a:solidFill>
                  <a:srgbClr val="FFFFFF"/>
                </a:solidFill>
              </a14:hiddenFill>
            </a:ext>
          </a:extLst>
        </p:spPr>
      </p:pic>
      <p:pic>
        <p:nvPicPr>
          <p:cNvPr id="805" name="Picture 2" descr="Image result for arrow"/>
          <p:cNvPicPr>
            <a:picLocks noChangeAspect="1" noChangeArrowheads="1"/>
          </p:cNvPicPr>
          <p:nvPr/>
        </p:nvPicPr>
        <p:blipFill>
          <a:blip r:embed="rId40"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8702660" y="5721003"/>
            <a:ext cx="97971" cy="75786"/>
          </a:xfrm>
          <a:prstGeom prst="rect">
            <a:avLst/>
          </a:prstGeom>
          <a:noFill/>
          <a:extLst>
            <a:ext uri="{909E8E84-426E-40DD-AFC4-6F175D3DCCD1}">
              <a14:hiddenFill xmlns:a14="http://schemas.microsoft.com/office/drawing/2010/main">
                <a:solidFill>
                  <a:srgbClr val="FFFFFF"/>
                </a:solidFill>
              </a14:hiddenFill>
            </a:ext>
          </a:extLst>
        </p:spPr>
      </p:pic>
      <p:pic>
        <p:nvPicPr>
          <p:cNvPr id="806" name="Picture 6" descr="https://image.flaticon.com/icons/png/512/1/1122.png"/>
          <p:cNvPicPr>
            <a:picLocks noChangeArrowheads="1"/>
          </p:cNvPicPr>
          <p:nvPr/>
        </p:nvPicPr>
        <p:blipFill>
          <a:blip r:embed="rId2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8590552" y="5859144"/>
            <a:ext cx="97971" cy="99391"/>
          </a:xfrm>
          <a:prstGeom prst="rect">
            <a:avLst/>
          </a:prstGeom>
          <a:noFill/>
          <a:extLst>
            <a:ext uri="{909E8E84-426E-40DD-AFC4-6F175D3DCCD1}">
              <a14:hiddenFill xmlns:a14="http://schemas.microsoft.com/office/drawing/2010/main">
                <a:solidFill>
                  <a:srgbClr val="FFFFFF"/>
                </a:solidFill>
              </a14:hiddenFill>
            </a:ext>
          </a:extLst>
        </p:spPr>
      </p:pic>
      <p:pic>
        <p:nvPicPr>
          <p:cNvPr id="807" name="Picture 6" descr="https://image.flaticon.com/icons/png/512/1/1122.png"/>
          <p:cNvPicPr>
            <a:picLocks noChangeArrowheads="1"/>
          </p:cNvPicPr>
          <p:nvPr/>
        </p:nvPicPr>
        <p:blipFill>
          <a:blip r:embed="rId2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702829" y="5857158"/>
            <a:ext cx="97971" cy="99391"/>
          </a:xfrm>
          <a:prstGeom prst="rect">
            <a:avLst/>
          </a:prstGeom>
          <a:noFill/>
          <a:extLst>
            <a:ext uri="{909E8E84-426E-40DD-AFC4-6F175D3DCCD1}">
              <a14:hiddenFill xmlns:a14="http://schemas.microsoft.com/office/drawing/2010/main">
                <a:solidFill>
                  <a:srgbClr val="FFFFFF"/>
                </a:solidFill>
              </a14:hiddenFill>
            </a:ext>
          </a:extLst>
        </p:spPr>
      </p:pic>
      <p:sp>
        <p:nvSpPr>
          <p:cNvPr id="808" name="Rectangle 807"/>
          <p:cNvSpPr/>
          <p:nvPr/>
        </p:nvSpPr>
        <p:spPr>
          <a:xfrm>
            <a:off x="8804922" y="5709911"/>
            <a:ext cx="3259473" cy="385234"/>
          </a:xfrm>
          <a:prstGeom prst="rect">
            <a:avLst/>
          </a:prstGeom>
        </p:spPr>
        <p:txBody>
          <a:bodyPr wrap="square">
            <a:spAutoFit/>
          </a:bodyPr>
          <a:lstStyle/>
          <a:p>
            <a:r>
              <a:rPr lang="en-US" sz="476" b="1" dirty="0"/>
              <a:t>Proximity</a:t>
            </a:r>
            <a:r>
              <a:rPr lang="en-US" sz="476" dirty="0"/>
              <a:t>: Each 10% closer to nearest bike facilities will cause increase or decrease in property value</a:t>
            </a:r>
          </a:p>
          <a:p>
            <a:endParaRPr lang="en-US" sz="476" dirty="0"/>
          </a:p>
          <a:p>
            <a:r>
              <a:rPr lang="en-US" sz="476" b="1" dirty="0"/>
              <a:t>Extensiveness</a:t>
            </a:r>
            <a:r>
              <a:rPr lang="en-US" sz="476" dirty="0"/>
              <a:t>: Each 1/4 </a:t>
            </a:r>
            <a:r>
              <a:rPr lang="en-US" sz="476" dirty="0"/>
              <a:t>mile increase in </a:t>
            </a:r>
            <a:r>
              <a:rPr lang="en-US" sz="476" dirty="0"/>
              <a:t>bike </a:t>
            </a:r>
            <a:r>
              <a:rPr lang="en-US" sz="476" dirty="0"/>
              <a:t>facilities </a:t>
            </a:r>
            <a:r>
              <a:rPr lang="en-US" sz="476" dirty="0"/>
              <a:t>in specified buffer radius will cause increase or decrease in property value  </a:t>
            </a:r>
          </a:p>
        </p:txBody>
      </p:sp>
      <p:sp>
        <p:nvSpPr>
          <p:cNvPr id="809" name="Rectangle 808"/>
          <p:cNvSpPr/>
          <p:nvPr/>
        </p:nvSpPr>
        <p:spPr>
          <a:xfrm>
            <a:off x="8589842" y="5990596"/>
            <a:ext cx="3218439" cy="165558"/>
          </a:xfrm>
          <a:prstGeom prst="rect">
            <a:avLst/>
          </a:prstGeom>
        </p:spPr>
        <p:txBody>
          <a:bodyPr wrap="square">
            <a:spAutoFit/>
          </a:bodyPr>
          <a:lstStyle/>
          <a:p>
            <a:r>
              <a:rPr lang="en-US" sz="476" b="1" dirty="0"/>
              <a:t>Darker </a:t>
            </a:r>
            <a:r>
              <a:rPr lang="en-US" sz="476" b="1" dirty="0"/>
              <a:t>color </a:t>
            </a:r>
            <a:r>
              <a:rPr lang="en-US" sz="476" b="1" dirty="0"/>
              <a:t>arrows </a:t>
            </a:r>
            <a:r>
              <a:rPr lang="en-US" sz="476" dirty="0"/>
              <a:t>represent statistically </a:t>
            </a:r>
            <a:r>
              <a:rPr lang="en-US" sz="476" dirty="0"/>
              <a:t>significant </a:t>
            </a:r>
            <a:r>
              <a:rPr lang="en-US" sz="476" dirty="0"/>
              <a:t>impacts; light </a:t>
            </a:r>
            <a:r>
              <a:rPr lang="en-US" sz="476" dirty="0"/>
              <a:t>color </a:t>
            </a:r>
            <a:r>
              <a:rPr lang="en-US" sz="476" dirty="0"/>
              <a:t>arrows represent insignificant impacts</a:t>
            </a:r>
            <a:endParaRPr lang="en-US" sz="476" dirty="0"/>
          </a:p>
        </p:txBody>
      </p:sp>
    </p:spTree>
    <p:extLst>
      <p:ext uri="{BB962C8B-B14F-4D97-AF65-F5344CB8AC3E}">
        <p14:creationId xmlns:p14="http://schemas.microsoft.com/office/powerpoint/2010/main" val="3496609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1286</Words>
  <Application>Microsoft Office PowerPoint</Application>
  <PresentationFormat>Widescreen</PresentationFormat>
  <Paragraphs>229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Jamaal Green</dc:creator>
  <cp:lastModifiedBy>Jamaal Green</cp:lastModifiedBy>
  <cp:revision>4</cp:revision>
  <dcterms:created xsi:type="dcterms:W3CDTF">2018-12-03T23:41:05Z</dcterms:created>
  <dcterms:modified xsi:type="dcterms:W3CDTF">2018-12-04T00:28:26Z</dcterms:modified>
</cp:coreProperties>
</file>