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Today , Andrew and I are going to talk about our project, coughing detection.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0428e44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0428e44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9988"/>
                </a:solidFill>
              </a:rPr>
              <a:t>After we get some line segments, we need to know the line segment belong to this event or other event. Therefore, we need to regroup the line segments.</a:t>
            </a:r>
            <a:endParaRPr>
              <a:solidFill>
                <a:srgbClr val="1A9988"/>
              </a:solidFill>
            </a:endParaRPr>
          </a:p>
          <a:p>
            <a:pPr indent="0" lvl="0" marL="0" rtl="0" algn="l">
              <a:spcBef>
                <a:spcPts val="0"/>
              </a:spcBef>
              <a:spcAft>
                <a:spcPts val="0"/>
              </a:spcAft>
              <a:buNone/>
            </a:pPr>
            <a:r>
              <a:rPr lang="en">
                <a:solidFill>
                  <a:srgbClr val="1A9988"/>
                </a:solidFill>
              </a:rPr>
              <a:t>In this example, we will group those line segments together base on the distance of adjacent line segments. Now the distance is 500, In the other words, if two line segments is close than 500, they will be in a group.otherwise, they will assign to the different groups. </a:t>
            </a:r>
            <a:endParaRPr>
              <a:solidFill>
                <a:srgbClr val="1A9988"/>
              </a:solidFill>
            </a:endParaRPr>
          </a:p>
          <a:p>
            <a:pPr indent="0" lvl="0" marL="0" rtl="0" algn="l">
              <a:spcBef>
                <a:spcPts val="0"/>
              </a:spcBef>
              <a:spcAft>
                <a:spcPts val="0"/>
              </a:spcAft>
              <a:buNone/>
            </a:pPr>
            <a:r>
              <a:t/>
            </a:r>
            <a:endParaRPr>
              <a:solidFill>
                <a:srgbClr val="1A9988"/>
              </a:solidFill>
            </a:endParaRPr>
          </a:p>
          <a:p>
            <a:pPr indent="0" lvl="0" marL="0" rtl="0" algn="l">
              <a:spcBef>
                <a:spcPts val="0"/>
              </a:spcBef>
              <a:spcAft>
                <a:spcPts val="0"/>
              </a:spcAft>
              <a:buNone/>
            </a:pPr>
            <a:r>
              <a:rPr lang="en">
                <a:solidFill>
                  <a:srgbClr val="1A9988"/>
                </a:solidFill>
              </a:rPr>
              <a:t>Notice that, each group must have at least 3 segments. If a group have one or two. We will drop it.</a:t>
            </a:r>
            <a:endParaRPr>
              <a:solidFill>
                <a:srgbClr val="1A9988"/>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regroup, we know the start of the event, the ending of the event, we can compute the timestamp, and the </a:t>
            </a:r>
            <a:r>
              <a:rPr lang="en"/>
              <a:t>duration</a:t>
            </a:r>
            <a:r>
              <a:rPr lang="en"/>
              <a:t>. </a:t>
            </a:r>
            <a:endParaRPr/>
          </a:p>
          <a:p>
            <a:pPr indent="0" lvl="0" marL="0" rtl="0" algn="l">
              <a:spcBef>
                <a:spcPts val="0"/>
              </a:spcBef>
              <a:spcAft>
                <a:spcPts val="0"/>
              </a:spcAft>
              <a:buNone/>
            </a:pPr>
            <a:r>
              <a:rPr lang="en"/>
              <a:t>Next, Andrew will talk about our </a:t>
            </a:r>
            <a:r>
              <a:rPr lang="en"/>
              <a:t>evaluation and show us a demo.</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428e44a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0428e44a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evaluate the results of our system, we created 2 sample recordings to stress-test the model. The first sample recording, T001.wav, contains 6 cough events. This recording contains regular background noise with light music playing. The second sample recording, T002.wav, contains 5 cough events. This recording contains very heavy background noise with loud music playing. For both of these recordings, the analysis module correctly identified all of the coughs without any incorrect identification of the background noise as coughs. Due to these results, the accuracy of the model for these tests was 100%.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0428e44a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0428e44a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will discuss what we could do if the model failed to detect any of the cough events. There are a list of parameters that can be changed to adjust the detection scheme. First we could change the analysis wavelet (as discussed we are currently using the mexican hat wavelet). Next, we could change the feature scale, which is currently at 800. We could also change the threshold at which we detect features, where v currently has to be greater than 0.05 or less than -0.05. Additionally, we could change the maximum distance to group features together (which is currently 500). This distance can be used to group short coughs in succession into a single cough. Lastly, we could adjust the range of the correlated value.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0428e44a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0428e44a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present a short demonstration showing the analysis module with the two sample recordings.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428e44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428e44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goals are to </a:t>
            </a:r>
            <a:r>
              <a:rPr lang="en"/>
              <a:t>Detect the cough events in a recorded voice sample.</a:t>
            </a:r>
            <a:endParaRPr/>
          </a:p>
          <a:p>
            <a:pPr indent="0" lvl="0" marL="0" rtl="0" algn="l">
              <a:spcBef>
                <a:spcPts val="0"/>
              </a:spcBef>
              <a:spcAft>
                <a:spcPts val="0"/>
              </a:spcAft>
              <a:buNone/>
            </a:pPr>
            <a:r>
              <a:rPr lang="en"/>
              <a:t>And to Generate a report about the total number of events and the timestamp and duration of each event.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428e44a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0428e44a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an android device to collect examples and target recordings. Upload those recordings to a </a:t>
            </a:r>
            <a:r>
              <a:rPr lang="en"/>
              <a:t>computer</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428e44a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0428e44a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analyze those examples and the target recording to generate a report. The </a:t>
            </a:r>
            <a:r>
              <a:rPr lang="en"/>
              <a:t>original</a:t>
            </a:r>
            <a:r>
              <a:rPr lang="en"/>
              <a:t> design was that we take 3 examples from every users. In </a:t>
            </a:r>
            <a:r>
              <a:rPr lang="en"/>
              <a:t>practice</a:t>
            </a:r>
            <a:r>
              <a:rPr lang="en"/>
              <a:t>, a </a:t>
            </a:r>
            <a:r>
              <a:rPr lang="en"/>
              <a:t>general</a:t>
            </a:r>
            <a:r>
              <a:rPr lang="en"/>
              <a:t> model can handle most cases. So, we don’t require 3 examples from users anymore.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0428e44a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0428e44a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mobile application User interface. Later on, those examples and records will upload to a computer to analyze.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0428e44a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0428e44a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process of the analysis. The first step is using filter to remove noise. Then, the signal will pass wavelet become a matrix of  the </a:t>
            </a:r>
            <a:r>
              <a:rPr lang="en">
                <a:solidFill>
                  <a:schemeClr val="dk1"/>
                </a:solidFill>
              </a:rPr>
              <a:t>correlated values.</a:t>
            </a:r>
            <a:endParaRPr>
              <a:solidFill>
                <a:schemeClr val="dk1"/>
              </a:solidFill>
            </a:endParaRPr>
          </a:p>
          <a:p>
            <a:pPr indent="0" lvl="0" marL="0" rtl="0" algn="l">
              <a:spcBef>
                <a:spcPts val="0"/>
              </a:spcBef>
              <a:spcAft>
                <a:spcPts val="0"/>
              </a:spcAft>
              <a:buNone/>
            </a:pPr>
            <a:r>
              <a:rPr lang="en">
                <a:solidFill>
                  <a:schemeClr val="dk1"/>
                </a:solidFill>
              </a:rPr>
              <a:t>Those steps we used the python libraries.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we extract some interested areas or line segments from the matrix.  Those line segments or areas may indicate a part of cough event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Then, we will combine some adjacent line segments or areas to a group which represent a completed cough event.</a:t>
            </a:r>
            <a:endParaRPr>
              <a:solidFill>
                <a:schemeClr val="dk1"/>
              </a:solidFill>
            </a:endParaRPr>
          </a:p>
          <a:p>
            <a:pPr indent="0" lvl="0" marL="0" rtl="0" algn="l">
              <a:spcBef>
                <a:spcPts val="0"/>
              </a:spcBef>
              <a:spcAft>
                <a:spcPts val="0"/>
              </a:spcAft>
              <a:buNone/>
            </a:pPr>
            <a:r>
              <a:rPr lang="en">
                <a:solidFill>
                  <a:schemeClr val="dk1"/>
                </a:solidFill>
              </a:rPr>
              <a:t>The last step is about compute the timestamp and the duration.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428e44a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428e44a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to the details. Mexican hat suits for detect a signal has a very high power.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0428e44a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0428e44a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We use 800. Why? Enter enter </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solidFill>
                  <a:srgbClr val="595959"/>
                </a:solidFill>
                <a:latin typeface="Lato"/>
                <a:ea typeface="Lato"/>
                <a:cs typeface="Lato"/>
                <a:sym typeface="Lato"/>
              </a:rPr>
              <a:t>The Original design was to randomly choose 9 scales from 800-900. Each scale will vote after the analysis. In practice, one scale is enough to yield a good result.  </a:t>
            </a:r>
            <a:endParaRPr sz="1300">
              <a:solidFill>
                <a:srgbClr val="595959"/>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428e44a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428e44a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zoom in to a scale, you will have a line looks likes this.</a:t>
            </a:r>
            <a:endParaRPr/>
          </a:p>
          <a:p>
            <a:pPr indent="0" lvl="0" marL="0" rtl="0" algn="l">
              <a:spcBef>
                <a:spcPts val="0"/>
              </a:spcBef>
              <a:spcAft>
                <a:spcPts val="0"/>
              </a:spcAft>
              <a:buNone/>
            </a:pPr>
            <a:r>
              <a:rPr lang="en"/>
              <a:t>0, which we don’t care.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a:t>
            </a:r>
            <a:r>
              <a:rPr lang="en"/>
              <a:t>his step focus on those line segments. When the line segment start, when is it end. The Max and Min </a:t>
            </a:r>
            <a:r>
              <a:rPr lang="en"/>
              <a:t>correlated</a:t>
            </a:r>
            <a:r>
              <a:rPr lang="en"/>
              <a:t> value.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Coughing detection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Andrew Miller, Wei Shi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Regroup</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=500 to regroup. So that we know when the event started and how long is it exist.</a:t>
            </a:r>
            <a:endParaRPr/>
          </a:p>
          <a:p>
            <a:pPr indent="0" lvl="0" marL="0" rtl="0" algn="l">
              <a:spcBef>
                <a:spcPts val="1600"/>
              </a:spcBef>
              <a:spcAft>
                <a:spcPts val="1600"/>
              </a:spcAft>
              <a:buNone/>
            </a:pPr>
            <a:r>
              <a:rPr lang="en"/>
              <a:t>Each group must have at least 3 segments. </a:t>
            </a:r>
            <a:endParaRPr/>
          </a:p>
        </p:txBody>
      </p:sp>
      <p:pic>
        <p:nvPicPr>
          <p:cNvPr id="151" name="Google Shape;151;p22"/>
          <p:cNvPicPr preferRelativeResize="0"/>
          <p:nvPr/>
        </p:nvPicPr>
        <p:blipFill>
          <a:blip r:embed="rId3">
            <a:alphaModFix/>
          </a:blip>
          <a:stretch>
            <a:fillRect/>
          </a:stretch>
        </p:blipFill>
        <p:spPr>
          <a:xfrm>
            <a:off x="530400" y="3025550"/>
            <a:ext cx="8086799" cy="145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57" name="Google Shape;157;p23"/>
          <p:cNvSpPr txBox="1"/>
          <p:nvPr>
            <p:ph idx="1" type="body"/>
          </p:nvPr>
        </p:nvSpPr>
        <p:spPr>
          <a:xfrm>
            <a:off x="860550" y="21034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Tested 2 recorded samples to stress test the model.</a:t>
            </a:r>
            <a:endParaRPr/>
          </a:p>
          <a:p>
            <a:pPr indent="0" lvl="0" marL="0" rtl="0" algn="l">
              <a:spcBef>
                <a:spcPts val="1600"/>
              </a:spcBef>
              <a:spcAft>
                <a:spcPts val="0"/>
              </a:spcAft>
              <a:buNone/>
            </a:pPr>
            <a:r>
              <a:rPr lang="en"/>
              <a:t>T001.wav has 6 events, with regular background noise. </a:t>
            </a:r>
            <a:endParaRPr/>
          </a:p>
          <a:p>
            <a:pPr indent="0" lvl="0" marL="0" rtl="0" algn="l">
              <a:spcBef>
                <a:spcPts val="1600"/>
              </a:spcBef>
              <a:spcAft>
                <a:spcPts val="0"/>
              </a:spcAft>
              <a:buNone/>
            </a:pPr>
            <a:r>
              <a:rPr lang="en"/>
              <a:t>T002.wav has 5 events, with very heavy background noise.</a:t>
            </a:r>
            <a:endParaRPr/>
          </a:p>
          <a:p>
            <a:pPr indent="0" lvl="0" marL="0" rtl="0" algn="l">
              <a:spcBef>
                <a:spcPts val="1600"/>
              </a:spcBef>
              <a:spcAft>
                <a:spcPts val="0"/>
              </a:spcAft>
              <a:buNone/>
            </a:pPr>
            <a:r>
              <a:rPr lang="en"/>
              <a:t>All events were correctly detected and none of the background was detected. </a:t>
            </a:r>
            <a:endParaRPr/>
          </a:p>
          <a:p>
            <a:pPr indent="0" lvl="0" marL="0" rtl="0" algn="l">
              <a:spcBef>
                <a:spcPts val="1600"/>
              </a:spcBef>
              <a:spcAft>
                <a:spcPts val="0"/>
              </a:spcAft>
              <a:buNone/>
            </a:pPr>
            <a:r>
              <a:rPr lang="en"/>
              <a:t>Accuracy of the model was 100%.</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the model failed to detected events?</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wavelet (M</a:t>
            </a:r>
            <a:r>
              <a:rPr lang="en"/>
              <a:t>exican</a:t>
            </a:r>
            <a:r>
              <a:rPr lang="en"/>
              <a:t> Hat)</a:t>
            </a:r>
            <a:endParaRPr/>
          </a:p>
          <a:p>
            <a:pPr indent="0" lvl="0" marL="0" rtl="0" algn="l">
              <a:spcBef>
                <a:spcPts val="1600"/>
              </a:spcBef>
              <a:spcAft>
                <a:spcPts val="0"/>
              </a:spcAft>
              <a:buNone/>
            </a:pPr>
            <a:r>
              <a:rPr lang="en"/>
              <a:t>Change the feature scale (800)</a:t>
            </a:r>
            <a:endParaRPr/>
          </a:p>
          <a:p>
            <a:pPr indent="0" lvl="0" marL="0" rtl="0" algn="l">
              <a:spcBef>
                <a:spcPts val="1600"/>
              </a:spcBef>
              <a:spcAft>
                <a:spcPts val="0"/>
              </a:spcAft>
              <a:buNone/>
            </a:pPr>
            <a:r>
              <a:rPr lang="en"/>
              <a:t>Change the feature threshold (v&gt;0.05 or v&lt;-0.05)</a:t>
            </a:r>
            <a:endParaRPr/>
          </a:p>
          <a:p>
            <a:pPr indent="0" lvl="0" marL="0" rtl="0" algn="l">
              <a:spcBef>
                <a:spcPts val="1600"/>
              </a:spcBef>
              <a:spcAft>
                <a:spcPts val="0"/>
              </a:spcAft>
              <a:buNone/>
            </a:pPr>
            <a:r>
              <a:rPr lang="en"/>
              <a:t>Change the maximum distance to group (500)</a:t>
            </a:r>
            <a:endParaRPr/>
          </a:p>
          <a:p>
            <a:pPr indent="0" lvl="0" marL="0" rtl="0" algn="l">
              <a:spcBef>
                <a:spcPts val="1600"/>
              </a:spcBef>
              <a:spcAft>
                <a:spcPts val="1600"/>
              </a:spcAft>
              <a:buNone/>
            </a:pPr>
            <a:r>
              <a:rPr lang="en"/>
              <a:t>Adjust the range of the correlated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t>
            </a:r>
            <a:endParaRPr/>
          </a:p>
        </p:txBody>
      </p:sp>
      <p:sp>
        <p:nvSpPr>
          <p:cNvPr id="93" name="Google Shape;93;p14"/>
          <p:cNvSpPr txBox="1"/>
          <p:nvPr>
            <p:ph idx="1" type="body"/>
          </p:nvPr>
        </p:nvSpPr>
        <p:spPr>
          <a:xfrm>
            <a:off x="729450" y="2078875"/>
            <a:ext cx="4691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the cough events in a recorded voice sample.</a:t>
            </a:r>
            <a:endParaRPr/>
          </a:p>
          <a:p>
            <a:pPr indent="0" lvl="0" marL="0" rtl="0" algn="l">
              <a:spcBef>
                <a:spcPts val="1600"/>
              </a:spcBef>
              <a:spcAft>
                <a:spcPts val="1600"/>
              </a:spcAft>
              <a:buNone/>
            </a:pPr>
            <a:r>
              <a:rPr lang="en"/>
              <a:t>G</a:t>
            </a:r>
            <a:r>
              <a:rPr lang="en"/>
              <a:t>enerate a r</a:t>
            </a:r>
            <a:r>
              <a:rPr lang="en"/>
              <a:t>eport about the total number of events and the timestamp and duration of each event.</a:t>
            </a:r>
            <a:endParaRPr/>
          </a:p>
        </p:txBody>
      </p:sp>
      <p:pic>
        <p:nvPicPr>
          <p:cNvPr id="94" name="Google Shape;94;p14"/>
          <p:cNvPicPr preferRelativeResize="0"/>
          <p:nvPr/>
        </p:nvPicPr>
        <p:blipFill>
          <a:blip r:embed="rId3">
            <a:alphaModFix/>
          </a:blip>
          <a:stretch>
            <a:fillRect/>
          </a:stretch>
        </p:blipFill>
        <p:spPr>
          <a:xfrm>
            <a:off x="5560650" y="1771650"/>
            <a:ext cx="28575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pic>
        <p:nvPicPr>
          <p:cNvPr id="100" name="Google Shape;100;p15"/>
          <p:cNvPicPr preferRelativeResize="0"/>
          <p:nvPr/>
        </p:nvPicPr>
        <p:blipFill>
          <a:blip r:embed="rId3">
            <a:alphaModFix/>
          </a:blip>
          <a:stretch>
            <a:fillRect/>
          </a:stretch>
        </p:blipFill>
        <p:spPr>
          <a:xfrm>
            <a:off x="1602000" y="1889150"/>
            <a:ext cx="5943600" cy="308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pic>
        <p:nvPicPr>
          <p:cNvPr id="106" name="Google Shape;106;p16"/>
          <p:cNvPicPr preferRelativeResize="0"/>
          <p:nvPr/>
        </p:nvPicPr>
        <p:blipFill>
          <a:blip r:embed="rId3">
            <a:alphaModFix/>
          </a:blip>
          <a:stretch>
            <a:fillRect/>
          </a:stretch>
        </p:blipFill>
        <p:spPr>
          <a:xfrm>
            <a:off x="1954588" y="1318650"/>
            <a:ext cx="5234825" cy="344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ollection</a:t>
            </a:r>
            <a:r>
              <a:rPr lang="en"/>
              <a:t> Module</a:t>
            </a:r>
            <a:endParaRPr/>
          </a:p>
        </p:txBody>
      </p:sp>
      <p:pic>
        <p:nvPicPr>
          <p:cNvPr id="112" name="Google Shape;112;p17"/>
          <p:cNvPicPr preferRelativeResize="0"/>
          <p:nvPr/>
        </p:nvPicPr>
        <p:blipFill>
          <a:blip r:embed="rId3">
            <a:alphaModFix/>
          </a:blip>
          <a:stretch>
            <a:fillRect/>
          </a:stretch>
        </p:blipFill>
        <p:spPr>
          <a:xfrm>
            <a:off x="5177652" y="687500"/>
            <a:ext cx="2364098" cy="4202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Module</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1362650" y="1884000"/>
            <a:ext cx="6627151" cy="265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module</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Bandpass filter (5000,11000)</a:t>
            </a:r>
            <a:endParaRPr/>
          </a:p>
          <a:p>
            <a:pPr indent="0" lvl="0" marL="0" rtl="0" algn="l">
              <a:spcBef>
                <a:spcPts val="1600"/>
              </a:spcBef>
              <a:spcAft>
                <a:spcPts val="0"/>
              </a:spcAft>
              <a:buNone/>
            </a:pPr>
            <a:r>
              <a:rPr lang="en"/>
              <a:t>Wavelet CWT(Mexican Hat)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6408380" y="1965755"/>
            <a:ext cx="1590273" cy="248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a:t>
            </a:r>
            <a:endParaRPr/>
          </a:p>
        </p:txBody>
      </p:sp>
      <p:sp>
        <p:nvSpPr>
          <p:cNvPr id="132" name="Google Shape;132;p20"/>
          <p:cNvSpPr txBox="1"/>
          <p:nvPr>
            <p:ph idx="1" type="body"/>
          </p:nvPr>
        </p:nvSpPr>
        <p:spPr>
          <a:xfrm>
            <a:off x="729450" y="2078875"/>
            <a:ext cx="2397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800. Why?</a:t>
            </a:r>
            <a:endParaRPr/>
          </a:p>
          <a:p>
            <a:pPr indent="0" lvl="0" marL="0" rtl="0" algn="l">
              <a:spcBef>
                <a:spcPts val="1600"/>
              </a:spcBef>
              <a:spcAft>
                <a:spcPts val="1600"/>
              </a:spcAft>
              <a:buNone/>
            </a:pPr>
            <a:r>
              <a:rPr lang="en"/>
              <a:t>The Original design was to </a:t>
            </a:r>
            <a:r>
              <a:rPr lang="en"/>
              <a:t>randomly choose 9 scales from 800-900. Each scale will vote after the analysis. In practice, one scale is enough to yield a good result. </a:t>
            </a:r>
            <a:r>
              <a:rPr lang="en"/>
              <a:t> </a:t>
            </a:r>
            <a:endParaRPr/>
          </a:p>
        </p:txBody>
      </p:sp>
      <p:pic>
        <p:nvPicPr>
          <p:cNvPr id="133" name="Google Shape;133;p20"/>
          <p:cNvPicPr preferRelativeResize="0"/>
          <p:nvPr/>
        </p:nvPicPr>
        <p:blipFill>
          <a:blip r:embed="rId3">
            <a:alphaModFix/>
          </a:blip>
          <a:stretch>
            <a:fillRect/>
          </a:stretch>
        </p:blipFill>
        <p:spPr>
          <a:xfrm>
            <a:off x="3269300" y="701788"/>
            <a:ext cx="5353050" cy="4067175"/>
          </a:xfrm>
          <a:prstGeom prst="rect">
            <a:avLst/>
          </a:prstGeom>
          <a:noFill/>
          <a:ln>
            <a:noFill/>
          </a:ln>
        </p:spPr>
      </p:pic>
      <p:pic>
        <p:nvPicPr>
          <p:cNvPr id="134" name="Google Shape;134;p20"/>
          <p:cNvPicPr preferRelativeResize="0"/>
          <p:nvPr/>
        </p:nvPicPr>
        <p:blipFill>
          <a:blip r:embed="rId4">
            <a:alphaModFix/>
          </a:blip>
          <a:stretch>
            <a:fillRect/>
          </a:stretch>
        </p:blipFill>
        <p:spPr>
          <a:xfrm>
            <a:off x="3343350" y="717800"/>
            <a:ext cx="5278991" cy="4035176"/>
          </a:xfrm>
          <a:prstGeom prst="rect">
            <a:avLst/>
          </a:prstGeom>
          <a:noFill/>
          <a:ln>
            <a:noFill/>
          </a:ln>
        </p:spPr>
      </p:pic>
      <p:pic>
        <p:nvPicPr>
          <p:cNvPr id="135" name="Google Shape;135;p20"/>
          <p:cNvPicPr preferRelativeResize="0"/>
          <p:nvPr/>
        </p:nvPicPr>
        <p:blipFill>
          <a:blip r:embed="rId5">
            <a:alphaModFix/>
          </a:blip>
          <a:stretch>
            <a:fillRect/>
          </a:stretch>
        </p:blipFill>
        <p:spPr>
          <a:xfrm>
            <a:off x="3212438" y="674750"/>
            <a:ext cx="5540825" cy="412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Future extraction</a:t>
            </a:r>
            <a:endParaRPr/>
          </a:p>
        </p:txBody>
      </p:sp>
      <p:sp>
        <p:nvSpPr>
          <p:cNvPr id="141" name="Google Shape;141;p21"/>
          <p:cNvSpPr txBox="1"/>
          <p:nvPr>
            <p:ph idx="1" type="body"/>
          </p:nvPr>
        </p:nvSpPr>
        <p:spPr>
          <a:xfrm>
            <a:off x="781850" y="1853850"/>
            <a:ext cx="4302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000000000-----00+++++++0000-----000++++0000000</a:t>
            </a:r>
            <a:endParaRPr sz="1200"/>
          </a:p>
          <a:p>
            <a:pPr indent="0" lvl="0" marL="0" rtl="0" algn="l">
              <a:spcBef>
                <a:spcPts val="1600"/>
              </a:spcBef>
              <a:spcAft>
                <a:spcPts val="0"/>
              </a:spcAft>
              <a:buNone/>
            </a:pPr>
            <a:r>
              <a:rPr lang="en" sz="1200"/>
              <a:t>0 </a:t>
            </a:r>
            <a:r>
              <a:rPr lang="en" sz="1200"/>
              <a:t>represents a point the</a:t>
            </a:r>
            <a:r>
              <a:rPr lang="en" sz="1200"/>
              <a:t> correlated value in a range (-0.05,0.05) </a:t>
            </a:r>
            <a:endParaRPr sz="1200"/>
          </a:p>
          <a:p>
            <a:pPr indent="0" lvl="0" marL="0" rtl="0" algn="l">
              <a:spcBef>
                <a:spcPts val="1600"/>
              </a:spcBef>
              <a:spcAft>
                <a:spcPts val="0"/>
              </a:spcAft>
              <a:buNone/>
            </a:pPr>
            <a:r>
              <a:rPr lang="en" sz="1200"/>
              <a:t>+ </a:t>
            </a:r>
            <a:r>
              <a:rPr lang="en" sz="1200"/>
              <a:t>represents a point the correlated value &gt;0.05</a:t>
            </a:r>
            <a:endParaRPr sz="1200"/>
          </a:p>
          <a:p>
            <a:pPr indent="0" lvl="0" marL="0" rtl="0" algn="l">
              <a:spcBef>
                <a:spcPts val="1600"/>
              </a:spcBef>
              <a:spcAft>
                <a:spcPts val="0"/>
              </a:spcAft>
              <a:buNone/>
            </a:pPr>
            <a:r>
              <a:rPr lang="en" sz="1200"/>
              <a:t>- represents a point the correlated value &lt;-0.05</a:t>
            </a:r>
            <a:endParaRPr sz="1200"/>
          </a:p>
          <a:p>
            <a:pPr indent="0" lvl="0" marL="0" rtl="0" algn="l">
              <a:spcBef>
                <a:spcPts val="1600"/>
              </a:spcBef>
              <a:spcAft>
                <a:spcPts val="0"/>
              </a:spcAft>
              <a:buNone/>
            </a:pPr>
            <a:r>
              <a:rPr lang="en" sz="1200"/>
              <a:t>To figure out that the start, ending, Max, Min value of line segment. The Feature threshold v&gt;0.05 or v&lt;-0.05</a:t>
            </a:r>
            <a:endParaRPr sz="1200"/>
          </a:p>
          <a:p>
            <a:pPr indent="0" lvl="0" marL="0" rtl="0" algn="l">
              <a:spcBef>
                <a:spcPts val="1600"/>
              </a:spcBef>
              <a:spcAft>
                <a:spcPts val="0"/>
              </a:spcAft>
              <a:buNone/>
            </a:pPr>
            <a:r>
              <a:rPr lang="en" sz="1200"/>
              <a:t>The function will return a list of triples [(start_index,end_index,max,min),(start_index,end_index,max,min)....]</a:t>
            </a:r>
            <a:endParaRPr sz="1200"/>
          </a:p>
          <a:p>
            <a:pPr indent="0" lvl="0" marL="0" rtl="0" algn="l">
              <a:spcBef>
                <a:spcPts val="1600"/>
              </a:spcBef>
              <a:spcAft>
                <a:spcPts val="1600"/>
              </a:spcAft>
              <a:buNone/>
            </a:pPr>
            <a:r>
              <a:t/>
            </a:r>
            <a:endParaRPr/>
          </a:p>
        </p:txBody>
      </p:sp>
      <p:pic>
        <p:nvPicPr>
          <p:cNvPr id="142" name="Google Shape;142;p21"/>
          <p:cNvPicPr preferRelativeResize="0"/>
          <p:nvPr/>
        </p:nvPicPr>
        <p:blipFill>
          <a:blip r:embed="rId3">
            <a:alphaModFix/>
          </a:blip>
          <a:stretch>
            <a:fillRect/>
          </a:stretch>
        </p:blipFill>
        <p:spPr>
          <a:xfrm>
            <a:off x="5083847" y="1318650"/>
            <a:ext cx="4004124" cy="2978276"/>
          </a:xfrm>
          <a:prstGeom prst="rect">
            <a:avLst/>
          </a:prstGeom>
          <a:noFill/>
          <a:ln>
            <a:noFill/>
          </a:ln>
        </p:spPr>
      </p:pic>
      <p:cxnSp>
        <p:nvCxnSpPr>
          <p:cNvPr id="143" name="Google Shape;143;p21"/>
          <p:cNvCxnSpPr/>
          <p:nvPr/>
        </p:nvCxnSpPr>
        <p:spPr>
          <a:xfrm flipH="1" rot="10800000">
            <a:off x="5446050" y="3866125"/>
            <a:ext cx="3563400" cy="111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1"/>
          <p:cNvCxnSpPr/>
          <p:nvPr/>
        </p:nvCxnSpPr>
        <p:spPr>
          <a:xfrm rot="10800000">
            <a:off x="4773625" y="2364500"/>
            <a:ext cx="1199100" cy="146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