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60"/>
  </p:notesMasterIdLst>
  <p:sldIdLst>
    <p:sldId id="256" r:id="rId6"/>
    <p:sldId id="330" r:id="rId7"/>
    <p:sldId id="283" r:id="rId8"/>
    <p:sldId id="257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6" r:id="rId19"/>
    <p:sldId id="387" r:id="rId20"/>
    <p:sldId id="388" r:id="rId21"/>
    <p:sldId id="389" r:id="rId22"/>
    <p:sldId id="390" r:id="rId23"/>
    <p:sldId id="391" r:id="rId24"/>
    <p:sldId id="423" r:id="rId25"/>
    <p:sldId id="393" r:id="rId26"/>
    <p:sldId id="396" r:id="rId27"/>
    <p:sldId id="397" r:id="rId28"/>
    <p:sldId id="400" r:id="rId29"/>
    <p:sldId id="403" r:id="rId30"/>
    <p:sldId id="404" r:id="rId31"/>
    <p:sldId id="405" r:id="rId32"/>
    <p:sldId id="419" r:id="rId33"/>
    <p:sldId id="420" r:id="rId34"/>
    <p:sldId id="421" r:id="rId35"/>
    <p:sldId id="443" r:id="rId36"/>
    <p:sldId id="442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18" r:id="rId56"/>
    <p:sldId id="290" r:id="rId57"/>
    <p:sldId id="291" r:id="rId58"/>
    <p:sldId id="28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81584" autoAdjust="0"/>
  </p:normalViewPr>
  <p:slideViewPr>
    <p:cSldViewPr snapToGrid="0">
      <p:cViewPr varScale="1">
        <p:scale>
          <a:sx n="57" d="100"/>
          <a:sy n="57" d="100"/>
        </p:scale>
        <p:origin x="-13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SELECT </a:t>
            </a:r>
            <a:r>
              <a:rPr lang="en-US" altLang="zh-CN" dirty="0" err="1" smtClean="0"/>
              <a:t>sno,cavg.cno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,(SELECT </a:t>
            </a:r>
            <a:r>
              <a:rPr lang="en-US" altLang="zh-CN" dirty="0" err="1" smtClean="0"/>
              <a:t>cno,AVG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cgrade</a:t>
            </a:r>
            <a:r>
              <a:rPr lang="en-US" altLang="zh-CN" dirty="0" smtClean="0"/>
              <a:t>) AVG FROM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GROUP BY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cavg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cavg.cno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sc.cno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.`</a:t>
            </a:r>
            <a:r>
              <a:rPr lang="en-US" altLang="zh-CN" dirty="0" err="1" smtClean="0"/>
              <a:t>cgrade</a:t>
            </a:r>
            <a:r>
              <a:rPr lang="en-US" altLang="zh-CN" dirty="0" smtClean="0"/>
              <a:t>` &gt; </a:t>
            </a:r>
            <a:r>
              <a:rPr lang="en-US" altLang="zh-CN" dirty="0" err="1" smtClean="0"/>
              <a:t>cavg.avg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35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*本页主题：本次课程小结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需用思维导图形式进行小结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思维导图工具：</a:t>
            </a:r>
            <a:r>
              <a:rPr lang="en-US" altLang="zh-CN" b="1" dirty="0" smtClean="0"/>
              <a:t>Mindjet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思维导图保留源文件，原文件命名规则：与本次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名称一致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5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*本页主题：与当前授课相关的任务与练习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该任务与练习目的是复习今天所学内容，巩固知识点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要跟学生明确本次任务与练习的目的、评价标准（即要求）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要跟学生明确任务与练习难点及完成所需资源资料如何获得</a:t>
            </a:r>
            <a:r>
              <a:rPr lang="en-US" altLang="zh-CN" b="1" dirty="0" smtClean="0"/>
              <a:t>【</a:t>
            </a:r>
            <a:r>
              <a:rPr lang="zh-CN" altLang="en-US" b="1" dirty="0" smtClean="0"/>
              <a:t>提示</a:t>
            </a:r>
            <a:r>
              <a:rPr lang="en-US" altLang="zh-CN" b="1" dirty="0" smtClean="0"/>
              <a:t>】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的核心内容预习要求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的核心内容罗列，主要以问题的形式给出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预习方法及预习要求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*本页主题：对于上一个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的知识点回顾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zh-CN" altLang="en-US" b="1" dirty="0" smtClean="0"/>
              <a:t>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2.</a:t>
            </a:r>
            <a:r>
              <a:rPr lang="zh-CN" altLang="en-US" b="1" dirty="0" smtClean="0">
                <a:solidFill>
                  <a:srgbClr val="FF0000"/>
                </a:solidFill>
              </a:rPr>
              <a:t>使用上一个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思维导图进行解决，讲解时结合主要案例，达到快速回顾的目的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baseline="0" dirty="0" smtClean="0">
                <a:solidFill>
                  <a:srgbClr val="FF0000"/>
                </a:solidFill>
              </a:rPr>
              <a:t> 3.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上次任务点评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*本页主题：与当前授课相关的五个技术英文单词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英文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en-US" altLang="zh-CN" b="1" dirty="0" smtClean="0"/>
              <a:t>Arial 36</a:t>
            </a:r>
            <a:r>
              <a:rPr lang="zh-CN" altLang="en-US" b="1" dirty="0" smtClean="0"/>
              <a:t>号字     </a:t>
            </a:r>
            <a:r>
              <a:rPr lang="en-US" altLang="zh-CN" b="1" dirty="0" smtClean="0">
                <a:solidFill>
                  <a:srgbClr val="FF0000"/>
                </a:solidFill>
              </a:rPr>
              <a:t>2.PPT</a:t>
            </a:r>
            <a:r>
              <a:rPr lang="zh-CN" altLang="en-US" b="1" dirty="0" smtClean="0">
                <a:solidFill>
                  <a:srgbClr val="FF0000"/>
                </a:solidFill>
              </a:rPr>
              <a:t>正文只罗列英文单词      </a:t>
            </a:r>
            <a:r>
              <a:rPr lang="en-US" altLang="zh-CN" b="1" dirty="0" smtClean="0">
                <a:solidFill>
                  <a:srgbClr val="FF0000"/>
                </a:solidFill>
              </a:rPr>
              <a:t>3.PPT</a:t>
            </a:r>
            <a:r>
              <a:rPr lang="zh-CN" altLang="en-US" b="1" dirty="0" smtClean="0">
                <a:solidFill>
                  <a:srgbClr val="FF0000"/>
                </a:solidFill>
              </a:rPr>
              <a:t>备注要表明英文单词的技术含义及用途介绍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  SDK</a:t>
            </a:r>
            <a:r>
              <a:rPr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abbr.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软件开发工具包（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Development Kit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）苹果开发的软件框架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</a:rPr>
              <a:t>  Object-oriented:</a:t>
            </a:r>
            <a:r>
              <a:rPr lang="zh-CN" altLang="en-US" sz="1200" dirty="0" smtClean="0">
                <a:latin typeface="+mn-lt"/>
              </a:rPr>
              <a:t>面向对象，</a:t>
            </a:r>
            <a:r>
              <a:rPr lang="en-US" altLang="zh-CN" sz="1200" dirty="0" smtClean="0">
                <a:latin typeface="+mn-lt"/>
              </a:rPr>
              <a:t>OC</a:t>
            </a:r>
            <a:r>
              <a:rPr lang="zh-CN" altLang="en-US" sz="1200" dirty="0" smtClean="0">
                <a:latin typeface="+mn-lt"/>
              </a:rPr>
              <a:t>是一门面向对象语言</a:t>
            </a:r>
            <a:endParaRPr lang="en-US" altLang="zh-CN" sz="120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</a:rPr>
              <a:t>  Interface</a:t>
            </a:r>
            <a:r>
              <a:rPr lang="zh-CN" altLang="en-US" sz="1200" dirty="0" smtClean="0">
                <a:latin typeface="+mn-lt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界面；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接口；交界面，在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是变量和方法的声明部分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  Implementation</a:t>
            </a:r>
            <a:r>
              <a:rPr kumimoji="1" lang="zh-CN" altLang="en-US" sz="1200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实现；履行；安装启用，在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中类的实现部分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Argc</a:t>
            </a:r>
            <a:r>
              <a:rPr kumimoji="1" lang="zh-CN" altLang="en-US" dirty="0" smtClean="0"/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命令行参数个数。</a:t>
            </a:r>
            <a:r>
              <a:rPr kumimoji="1" lang="en-US" altLang="zh-CN" dirty="0" err="1" smtClean="0"/>
              <a:t>argc</a:t>
            </a:r>
            <a:r>
              <a:rPr kumimoji="1" lang="zh-CN" altLang="en-US" dirty="0" smtClean="0"/>
              <a:t>包含命令行参数的数量</a:t>
            </a:r>
            <a:endParaRPr kumimoji="1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介绍今天的课程教学内容及目标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字体要求，中文：黑体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罗列出具体教学目标及教学内容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明确此次学习难点、重点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讲述此次课程教学思路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使用箭头及流程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】</a:t>
            </a:r>
          </a:p>
          <a:p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*教学要求：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教材；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教法；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学法；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教学意图；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练习层次。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1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5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9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t_name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order by 1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5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6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Start:1</a:t>
            </a:r>
          </a:p>
          <a:p>
            <a:r>
              <a:rPr lang="en-US" altLang="zh-CN" dirty="0" smtClean="0"/>
              <a:t>student   count=5  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=2   </a:t>
            </a:r>
            <a:r>
              <a:rPr lang="en-US" altLang="zh-CN" dirty="0" err="1" smtClean="0"/>
              <a:t>totalPage</a:t>
            </a:r>
            <a:r>
              <a:rPr lang="en-US" altLang="zh-CN" dirty="0" smtClean="0"/>
              <a:t>=(count %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== 0 ? count /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: count /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+ 1);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totalPage</a:t>
            </a:r>
            <a:r>
              <a:rPr lang="en-US" altLang="zh-CN" dirty="0" smtClean="0"/>
              <a:t> = (count +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- 1) / 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currentPage</a:t>
            </a:r>
            <a:r>
              <a:rPr lang="en-US" altLang="zh-CN" dirty="0" smtClean="0"/>
              <a:t> = 2;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select * from student limit (</a:t>
            </a:r>
            <a:r>
              <a:rPr lang="en-US" altLang="zh-CN" dirty="0" err="1" smtClean="0"/>
              <a:t>currentPage</a:t>
            </a:r>
            <a:r>
              <a:rPr lang="en-US" altLang="zh-CN" dirty="0" smtClean="0"/>
              <a:t> - 1) * </a:t>
            </a:r>
            <a:r>
              <a:rPr lang="en-US" altLang="zh-CN" dirty="0" err="1" smtClean="0"/>
              <a:t>pageSize,pageSize</a:t>
            </a:r>
            <a:r>
              <a:rPr lang="en-US" altLang="zh-CN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73450FB0-BFD5-4905-9521-DA9BD2E5D7B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9375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6D093678-F6F3-481F-86FB-BD44266B091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60938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150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2654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1731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7699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7285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1630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792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5267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87265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2798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9710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2743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72367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D7D704FA-2BF2-4BA4-BA60-15628A088BC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631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73450FB0-BFD5-4905-9521-DA9BD2E5D7B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49020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634" y="230189"/>
            <a:ext cx="7926917" cy="60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Page </a:t>
            </a:r>
            <a:fld id="{73450FB0-BFD5-4905-9521-DA9BD2E5D7B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1768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0087" y="1272209"/>
            <a:ext cx="11158146" cy="458566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dirty="0" smtClean="0">
                <a:latin typeface="+mn-ea"/>
              </a:rPr>
              <a:t>选出所有属性列：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[</a:t>
            </a: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]  </a:t>
            </a:r>
            <a:r>
              <a:rPr lang="zh-CN" altLang="en-US" sz="2800" dirty="0" smtClean="0">
                <a:latin typeface="+mn-ea"/>
              </a:rPr>
              <a:t>查询全体学生的详细记录。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SELECT  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Ssex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Sage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Sdept</a:t>
            </a:r>
            <a:r>
              <a:rPr lang="en-US" altLang="zh-CN" sz="2800" dirty="0" smtClean="0">
                <a:latin typeface="+mn-ea"/>
              </a:rPr>
              <a:t> </a:t>
            </a:r>
            <a:endParaRPr lang="zh-CN" altLang="en-US" sz="2800" dirty="0" smtClean="0">
              <a:latin typeface="+mn-ea"/>
            </a:endParaRP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FROM Student</a:t>
            </a:r>
            <a:r>
              <a:rPr lang="zh-CN" altLang="en-US" sz="2800" dirty="0" smtClean="0">
                <a:latin typeface="+mn-ea"/>
              </a:rPr>
              <a:t>； 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   </a:t>
            </a:r>
          </a:p>
          <a:p>
            <a:pPr lvl="2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SELECT  * FROM Student</a:t>
            </a:r>
            <a:r>
              <a:rPr lang="zh-CN" altLang="en-US" sz="2800" dirty="0" smtClean="0">
                <a:latin typeface="+mn-ea"/>
              </a:rPr>
              <a:t>； 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68" y="228600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选择表中的若干列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97984" y="1385888"/>
            <a:ext cx="10871200" cy="40433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zh-CN" dirty="0" smtClean="0">
                <a:latin typeface="+mn-ea"/>
              </a:rPr>
              <a:t>SELECT</a:t>
            </a:r>
            <a:r>
              <a:rPr lang="zh-CN" altLang="en-US" dirty="0" smtClean="0">
                <a:latin typeface="+mn-ea"/>
              </a:rPr>
              <a:t>子句的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zh-CN" altLang="en-US" dirty="0" smtClean="0">
                <a:latin typeface="+mn-ea"/>
              </a:rPr>
              <a:t>目标列表达式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可以为：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算术表达式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字符串常量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函数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列别名 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1" y="212725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选择表中的若干列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8251" y="1075083"/>
            <a:ext cx="10871200" cy="528596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2004-Sage    /*</a:t>
            </a:r>
            <a:r>
              <a:rPr lang="zh-CN" altLang="en-US" sz="2800" dirty="0" smtClean="0">
                <a:latin typeface="+mn-ea"/>
              </a:rPr>
              <a:t>假定当年的年份为</a:t>
            </a:r>
            <a:r>
              <a:rPr lang="en-US" altLang="zh-CN" sz="2800" dirty="0" smtClean="0">
                <a:latin typeface="+mn-ea"/>
              </a:rPr>
              <a:t>2004</a:t>
            </a:r>
            <a:r>
              <a:rPr lang="zh-CN" altLang="en-US" sz="2800" dirty="0" smtClean="0">
                <a:latin typeface="+mn-ea"/>
              </a:rPr>
              <a:t>年*</a:t>
            </a:r>
            <a:r>
              <a:rPr lang="en-US" altLang="zh-CN" sz="2800" dirty="0" smtClean="0">
                <a:latin typeface="+mn-ea"/>
              </a:rPr>
              <a:t>/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FROM Student</a:t>
            </a:r>
            <a:r>
              <a:rPr lang="zh-CN" altLang="en-US" sz="2800" dirty="0" smtClean="0">
                <a:latin typeface="+mn-ea"/>
              </a:rPr>
              <a:t>；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  <a:sym typeface="Courier New" pitchFamily="49" charset="0"/>
              </a:rPr>
              <a:t> 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+mn-ea"/>
              </a:rPr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latin typeface="+mn-ea"/>
              </a:rPr>
              <a:t>              </a:t>
            </a:r>
            <a:r>
              <a:rPr lang="en-US" altLang="zh-CN" dirty="0" err="1" smtClean="0">
                <a:latin typeface="+mn-ea"/>
              </a:rPr>
              <a:t>Sname</a:t>
            </a:r>
            <a:r>
              <a:rPr lang="en-US" altLang="zh-CN" dirty="0" smtClean="0">
                <a:latin typeface="+mn-ea"/>
              </a:rPr>
              <a:t>   2004-Sage</a:t>
            </a:r>
            <a:endParaRPr lang="zh-CN" altLang="en-US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            ----------------------------</a:t>
            </a:r>
            <a:endParaRPr lang="zh-CN" altLang="en-US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               </a:t>
            </a:r>
            <a:r>
              <a:rPr lang="zh-CN" altLang="en-US" dirty="0" smtClean="0">
                <a:latin typeface="+mn-ea"/>
              </a:rPr>
              <a:t>李勇      </a:t>
            </a:r>
            <a:r>
              <a:rPr lang="en-US" altLang="zh-CN" dirty="0" smtClean="0">
                <a:latin typeface="+mn-ea"/>
              </a:rPr>
              <a:t>1984</a:t>
            </a:r>
            <a:endParaRPr lang="zh-CN" altLang="en-US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               </a:t>
            </a:r>
            <a:r>
              <a:rPr lang="zh-CN" altLang="en-US" dirty="0" smtClean="0">
                <a:latin typeface="+mn-ea"/>
              </a:rPr>
              <a:t>刘晨      </a:t>
            </a:r>
            <a:r>
              <a:rPr lang="en-US" altLang="zh-CN" dirty="0" smtClean="0">
                <a:latin typeface="+mn-ea"/>
              </a:rPr>
              <a:t>1985</a:t>
            </a:r>
            <a:endParaRPr lang="zh-CN" altLang="en-US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               </a:t>
            </a:r>
            <a:r>
              <a:rPr lang="zh-CN" altLang="en-US" dirty="0" smtClean="0">
                <a:latin typeface="+mn-ea"/>
              </a:rPr>
              <a:t>王敏      </a:t>
            </a:r>
            <a:r>
              <a:rPr lang="en-US" altLang="zh-CN" dirty="0" smtClean="0">
                <a:latin typeface="+mn-ea"/>
              </a:rPr>
              <a:t>1986</a:t>
            </a:r>
            <a:endParaRPr lang="zh-CN" altLang="en-US" dirty="0" smtClean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               </a:t>
            </a:r>
            <a:r>
              <a:rPr lang="zh-CN" altLang="en-US" dirty="0" smtClean="0">
                <a:latin typeface="+mn-ea"/>
              </a:rPr>
              <a:t>张立      </a:t>
            </a:r>
            <a:r>
              <a:rPr lang="en-US" altLang="zh-CN" dirty="0" smtClean="0">
                <a:latin typeface="+mn-ea"/>
              </a:rPr>
              <a:t>1985 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5497" y="365125"/>
            <a:ext cx="7772400" cy="132556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66465" y="1136374"/>
            <a:ext cx="11441219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查询全体学生的姓名、出生年份和所有系，要求用小写字母表示所有系名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  <a:sym typeface="Courier New" pitchFamily="49" charset="0"/>
              </a:rPr>
              <a:t>‘</a:t>
            </a:r>
            <a:r>
              <a:rPr lang="en-US" altLang="zh-CN" sz="2800" dirty="0" smtClean="0">
                <a:latin typeface="+mn-ea"/>
              </a:rPr>
              <a:t>Year of Birth: '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2004-Sage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LOWER(</a:t>
            </a:r>
            <a:r>
              <a:rPr lang="en-US" altLang="zh-CN" sz="2800" dirty="0" err="1" smtClean="0">
                <a:latin typeface="+mn-ea"/>
              </a:rPr>
              <a:t>Sdept</a:t>
            </a:r>
            <a:r>
              <a:rPr lang="en-US" altLang="zh-CN" sz="2800" dirty="0" smtClean="0">
                <a:latin typeface="+mn-ea"/>
              </a:rPr>
              <a:t>)</a:t>
            </a:r>
            <a:endParaRPr lang="zh-CN" altLang="en-US" sz="2800" dirty="0" smtClean="0">
              <a:latin typeface="+mn-ea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FROM Student</a:t>
            </a:r>
            <a:r>
              <a:rPr lang="zh-CN" altLang="en-US" sz="2800" dirty="0" smtClean="0">
                <a:latin typeface="+mn-ea"/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b="1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 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en-US" altLang="zh-CN" sz="2800" dirty="0" smtClean="0">
                <a:latin typeface="+mn-ea"/>
              </a:rPr>
              <a:t>   'Year of Birth:'   2004-Sage    LOWER(</a:t>
            </a:r>
            <a:r>
              <a:rPr lang="en-US" altLang="zh-CN" sz="2800" dirty="0" err="1" smtClean="0">
                <a:latin typeface="+mn-ea"/>
              </a:rPr>
              <a:t>Sdept</a:t>
            </a:r>
            <a:r>
              <a:rPr lang="en-US" altLang="zh-CN" sz="2800" dirty="0" smtClean="0">
                <a:latin typeface="+mn-ea"/>
              </a:rPr>
              <a:t>)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-------------------------------------------------------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</a:t>
            </a:r>
            <a:r>
              <a:rPr lang="zh-CN" altLang="en-US" sz="2800" dirty="0" smtClean="0">
                <a:latin typeface="+mn-ea"/>
              </a:rPr>
              <a:t>李勇     </a:t>
            </a:r>
            <a:r>
              <a:rPr lang="en-US" altLang="zh-CN" sz="2800" dirty="0" smtClean="0">
                <a:latin typeface="+mn-ea"/>
              </a:rPr>
              <a:t>Year of Birth:    1984       	</a:t>
            </a:r>
            <a:r>
              <a:rPr lang="en-US" altLang="zh-CN" sz="2800" dirty="0" err="1" smtClean="0">
                <a:latin typeface="+mn-ea"/>
              </a:rPr>
              <a:t>cs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</a:t>
            </a:r>
            <a:r>
              <a:rPr lang="zh-CN" altLang="en-US" sz="2800" dirty="0" smtClean="0">
                <a:latin typeface="+mn-ea"/>
              </a:rPr>
              <a:t>刘晨     </a:t>
            </a:r>
            <a:r>
              <a:rPr lang="en-US" altLang="zh-CN" sz="2800" dirty="0" smtClean="0">
                <a:latin typeface="+mn-ea"/>
              </a:rPr>
              <a:t>Year of Birth:    1985       	is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</a:t>
            </a:r>
            <a:r>
              <a:rPr lang="zh-CN" altLang="en-US" sz="2800" dirty="0" smtClean="0">
                <a:latin typeface="+mn-ea"/>
              </a:rPr>
              <a:t>王敏    </a:t>
            </a:r>
            <a:r>
              <a:rPr lang="en-US" altLang="zh-CN" sz="2800" dirty="0" smtClean="0">
                <a:latin typeface="+mn-ea"/>
              </a:rPr>
              <a:t>Year of Birth:    1986       	ma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</a:t>
            </a:r>
            <a:r>
              <a:rPr lang="zh-CN" altLang="en-US" sz="2800" dirty="0" smtClean="0">
                <a:latin typeface="+mn-ea"/>
              </a:rPr>
              <a:t>张立    </a:t>
            </a:r>
            <a:r>
              <a:rPr lang="en-US" altLang="zh-CN" sz="2800" dirty="0" smtClean="0">
                <a:latin typeface="+mn-ea"/>
              </a:rPr>
              <a:t>Year of Birth:    1985      	is </a:t>
            </a:r>
            <a:endParaRPr lang="zh-CN" altLang="en-US" sz="2800" dirty="0" smtClean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228600"/>
            <a:ext cx="7699145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单表查询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8712" y="1291052"/>
            <a:ext cx="10830983" cy="4738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查询仅涉及一个表：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一、 选择表中的若干列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二、 选择表中的若干元组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三、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子句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四、 聚集函数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五、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826" y="260350"/>
            <a:ext cx="7776359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选择表中的若干元组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8958" y="1144246"/>
            <a:ext cx="10871200" cy="5713754"/>
          </a:xfrm>
        </p:spPr>
        <p:txBody>
          <a:bodyPr>
            <a:noAutofit/>
          </a:bodyPr>
          <a:lstStyle/>
          <a:p>
            <a:pPr marL="319088" indent="-319088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消除取值重复的行</a:t>
            </a:r>
          </a:p>
          <a:p>
            <a:pPr marL="319088" indent="-319088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 如果没有指定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DISTINCT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关键词，则缺省为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]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查询选修了课程的学生学号。</a:t>
            </a: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SELECT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FROM SC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等价于：</a:t>
            </a: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 ALL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FROM SC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执行上面的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语句后，结果为： </a:t>
            </a: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  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------------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200215121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200215121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200215121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200215122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39763" lvl="1" indent="-271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				200215122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744" y="239229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消除取值重复的行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45216" y="1240114"/>
            <a:ext cx="11091333" cy="4443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latin typeface="+mn-ea"/>
              </a:rPr>
              <a:t>指定</a:t>
            </a:r>
            <a:r>
              <a:rPr lang="en-US" altLang="zh-CN" dirty="0" smtClean="0">
                <a:latin typeface="+mn-ea"/>
              </a:rPr>
              <a:t>DISTINCT</a:t>
            </a:r>
            <a:r>
              <a:rPr lang="zh-CN" altLang="en-US" dirty="0" smtClean="0">
                <a:latin typeface="+mn-ea"/>
              </a:rPr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SELECT DISTINCT </a:t>
            </a:r>
            <a:r>
              <a:rPr lang="en-US" altLang="zh-CN" dirty="0" err="1" smtClean="0">
                <a:latin typeface="+mn-ea"/>
              </a:rPr>
              <a:t>Sno</a:t>
            </a:r>
            <a:r>
              <a:rPr lang="en-US" altLang="zh-CN" dirty="0" smtClean="0">
                <a:latin typeface="+mn-ea"/>
              </a:rPr>
              <a:t>      FROM SC</a:t>
            </a:r>
            <a:r>
              <a:rPr lang="zh-CN" altLang="en-US" dirty="0" smtClean="0">
                <a:latin typeface="+mn-ea"/>
              </a:rPr>
              <a:t>；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执行结果：		    </a:t>
            </a:r>
            <a:r>
              <a:rPr lang="en-US" altLang="zh-CN" dirty="0" err="1" smtClean="0">
                <a:latin typeface="+mn-ea"/>
              </a:rPr>
              <a:t>Sno</a:t>
            </a:r>
            <a:endParaRPr lang="zh-CN" altLang="en-US" dirty="0" smtClean="0">
              <a:latin typeface="+mn-ea"/>
            </a:endParaRPr>
          </a:p>
          <a:p>
            <a:pPr marL="319088" lvl="1" indent="-319088" eaLnBrk="1" hangingPunct="1">
              <a:lnSpc>
                <a:spcPct val="80000"/>
              </a:lnSpc>
              <a:spcBef>
                <a:spcPts val="700"/>
              </a:spcBef>
              <a:buSzPct val="60000"/>
              <a:buFont typeface="Wingdings 2" pitchFamily="18" charset="2"/>
              <a:buNone/>
            </a:pPr>
            <a:r>
              <a:rPr lang="en-US" altLang="zh-CN" sz="2800" dirty="0" smtClean="0">
                <a:latin typeface="+mn-ea"/>
              </a:rPr>
              <a:t>	                   ------------------</a:t>
            </a:r>
            <a:endParaRPr lang="zh-CN" altLang="en-US" sz="2800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					  200215121</a:t>
            </a:r>
            <a:endParaRPr lang="zh-CN" altLang="en-US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	  				  200215122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252" y="373960"/>
            <a:ext cx="7315200" cy="42703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查询满足条件的元组</a:t>
            </a:r>
            <a:r>
              <a:rPr lang="en-US" altLang="zh-CN" dirty="0" smtClean="0">
                <a:latin typeface="+mn-ea"/>
                <a:ea typeface="+mn-ea"/>
              </a:rPr>
              <a:t>:where</a:t>
            </a:r>
            <a:endParaRPr lang="zh-CN" altLang="en-US" dirty="0" smtClean="0">
              <a:latin typeface="+mn-ea"/>
              <a:ea typeface="+mn-ea"/>
            </a:endParaRPr>
          </a:p>
        </p:txBody>
      </p:sp>
      <p:graphicFrame>
        <p:nvGraphicFramePr>
          <p:cNvPr id="53251" name="Group 180"/>
          <p:cNvGraphicFramePr>
            <a:graphicFrameLocks noGrp="1"/>
          </p:cNvGraphicFramePr>
          <p:nvPr/>
        </p:nvGraphicFramePr>
        <p:xfrm>
          <a:off x="303974" y="2037109"/>
          <a:ext cx="11715749" cy="3750310"/>
        </p:xfrm>
        <a:graphic>
          <a:graphicData uri="http://schemas.openxmlformats.org/drawingml/2006/table">
            <a:tbl>
              <a:tblPr/>
              <a:tblGrid>
                <a:gridCol w="3602412"/>
                <a:gridCol w="8113337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查 询 条 件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谓    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比    较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&gt;=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&lt;=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!=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&lt;&gt;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!&gt;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!&lt;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确定范围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BETWEEN AND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NOT BETWEEN AND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确定集合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IN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NOT IN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字符匹配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LIKE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NOT LIKE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空    值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IS NULL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IS NOT NULL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多重条件（逻辑运算）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AND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OR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  <a:sym typeface="Times New Roman" pitchFamily="18" charset="0"/>
                        </a:rPr>
                        <a:t>NOT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6" name="Rectangle 4"/>
          <p:cNvSpPr>
            <a:spLocks noChangeArrowheads="1"/>
          </p:cNvSpPr>
          <p:nvPr/>
        </p:nvSpPr>
        <p:spPr bwMode="auto">
          <a:xfrm>
            <a:off x="1524000" y="1752600"/>
            <a:ext cx="10058400" cy="1295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sym typeface="Arial" charset="0"/>
            </a:endParaRPr>
          </a:p>
        </p:txBody>
      </p:sp>
      <p:sp>
        <p:nvSpPr>
          <p:cNvPr id="55317" name="Rectangle 5"/>
          <p:cNvSpPr>
            <a:spLocks noChangeArrowheads="1"/>
          </p:cNvSpPr>
          <p:nvPr/>
        </p:nvSpPr>
        <p:spPr bwMode="auto">
          <a:xfrm>
            <a:off x="1828800" y="1752600"/>
            <a:ext cx="9347200" cy="1371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sym typeface="Arial" charset="0"/>
            </a:endParaRPr>
          </a:p>
        </p:txBody>
      </p:sp>
      <p:sp>
        <p:nvSpPr>
          <p:cNvPr id="55318" name="Line 181"/>
          <p:cNvSpPr>
            <a:spLocks noChangeShapeType="1"/>
          </p:cNvSpPr>
          <p:nvPr/>
        </p:nvSpPr>
        <p:spPr bwMode="auto">
          <a:xfrm>
            <a:off x="527051" y="2997200"/>
            <a:ext cx="110405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Text Box 182"/>
          <p:cNvSpPr>
            <a:spLocks noChangeArrowheads="1"/>
          </p:cNvSpPr>
          <p:nvPr/>
        </p:nvSpPr>
        <p:spPr bwMode="auto">
          <a:xfrm>
            <a:off x="4462669" y="1407423"/>
            <a:ext cx="2983509" cy="4801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90500" indent="-1905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sym typeface="Arial" charset="0"/>
              </a:rPr>
              <a:t>常用的查询条件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534" y="244475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比较大小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69843" y="1342405"/>
            <a:ext cx="11410121" cy="37290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</a:t>
            </a:r>
            <a:r>
              <a:rPr lang="zh-CN" altLang="en-US" dirty="0" smtClean="0">
                <a:latin typeface="+mn-ea"/>
              </a:rPr>
              <a:t>查询计算机科学系全体学生的名单。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en-US" altLang="zh-CN" sz="2800" dirty="0" smtClean="0">
                <a:latin typeface="+mn-ea"/>
              </a:rPr>
              <a:t>    FROM Student    WHERE </a:t>
            </a:r>
            <a:r>
              <a:rPr lang="en-US" altLang="zh-CN" sz="2800" dirty="0" err="1" smtClean="0">
                <a:latin typeface="+mn-ea"/>
              </a:rPr>
              <a:t>Sdept</a:t>
            </a:r>
            <a:r>
              <a:rPr lang="en-US" altLang="zh-CN" sz="2800" dirty="0" smtClean="0">
                <a:latin typeface="+mn-ea"/>
              </a:rPr>
              <a:t>=‘CS’</a:t>
            </a:r>
            <a:r>
              <a:rPr lang="zh-CN" altLang="en-US" sz="2800" dirty="0" smtClean="0">
                <a:latin typeface="+mn-ea"/>
              </a:rPr>
              <a:t>；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查询所有年龄在</a:t>
            </a:r>
            <a:r>
              <a:rPr lang="en-US" altLang="zh-CN" dirty="0" smtClean="0">
                <a:latin typeface="+mn-ea"/>
              </a:rPr>
              <a:t>20</a:t>
            </a:r>
            <a:r>
              <a:rPr lang="zh-CN" altLang="en-US" dirty="0" smtClean="0">
                <a:latin typeface="+mn-ea"/>
              </a:rPr>
              <a:t>岁以下的学生姓名及其年龄。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Sage FROM    Student    WHERE Sage &lt; 20</a:t>
            </a:r>
            <a:r>
              <a:rPr lang="zh-CN" altLang="en-US" sz="2800" dirty="0" smtClean="0">
                <a:latin typeface="+mn-ea"/>
              </a:rPr>
              <a:t>；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148" y="228600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确定范围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500" y="1500189"/>
            <a:ext cx="11334751" cy="3500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 smtClean="0">
                <a:latin typeface="+mn-ea"/>
              </a:rPr>
              <a:t>谓词</a:t>
            </a:r>
            <a:r>
              <a:rPr lang="en-US" altLang="zh-CN" dirty="0" smtClean="0">
                <a:latin typeface="+mn-ea"/>
              </a:rPr>
              <a:t>:   BETWEEN …  AND  …</a:t>
            </a:r>
            <a:endParaRPr lang="zh-CN" altLang="en-US" dirty="0" smtClean="0">
              <a:latin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		   NOT BETWEEN  </a:t>
            </a:r>
            <a:r>
              <a:rPr lang="en-US" altLang="zh-CN" dirty="0" smtClean="0">
                <a:latin typeface="+mn-ea"/>
                <a:sym typeface="Courier New" pitchFamily="49" charset="0"/>
              </a:rPr>
              <a:t>…</a:t>
            </a:r>
            <a:r>
              <a:rPr lang="en-US" altLang="zh-CN" dirty="0" smtClean="0">
                <a:latin typeface="+mn-ea"/>
              </a:rPr>
              <a:t>  AND  </a:t>
            </a:r>
            <a:r>
              <a:rPr lang="en-US" altLang="zh-CN" dirty="0" smtClean="0">
                <a:latin typeface="+mn-ea"/>
                <a:sym typeface="Courier New" pitchFamily="49" charset="0"/>
              </a:rPr>
              <a:t>…</a:t>
            </a:r>
            <a:endParaRPr lang="zh-CN" altLang="en-US" dirty="0" smtClean="0">
              <a:latin typeface="+mn-ea"/>
              <a:sym typeface="Courier New" pitchFamily="49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</a:t>
            </a:r>
            <a:r>
              <a:rPr lang="zh-CN" altLang="en-US" dirty="0" smtClean="0">
                <a:latin typeface="+mn-ea"/>
              </a:rPr>
              <a:t>查询年龄在</a:t>
            </a:r>
            <a:r>
              <a:rPr lang="en-US" altLang="zh-CN" dirty="0" smtClean="0">
                <a:latin typeface="+mn-ea"/>
              </a:rPr>
              <a:t>20~23</a:t>
            </a:r>
            <a:r>
              <a:rPr lang="zh-CN" altLang="en-US" dirty="0" smtClean="0">
                <a:latin typeface="+mn-ea"/>
              </a:rPr>
              <a:t>岁之间的学生的 姓名、系别和年龄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Sdept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Sage FROM Student WHERE   Sage BETWEEN 20 AND 23</a:t>
            </a:r>
            <a:r>
              <a:rPr lang="zh-CN" altLang="en-US" sz="2800" dirty="0" smtClean="0">
                <a:latin typeface="+mn-ea"/>
              </a:rPr>
              <a:t>； 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116.204.13.13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32213" y="1012825"/>
            <a:ext cx="8618667" cy="47580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概述</a:t>
            </a:r>
          </a:p>
          <a:p>
            <a:pPr marL="457200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数据库定义</a:t>
            </a:r>
          </a:p>
          <a:p>
            <a:pPr marL="457200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表的创建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查询</a:t>
            </a:r>
          </a:p>
          <a:p>
            <a:endParaRPr lang="en-US" altLang="zh-CN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2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201" y="346075"/>
            <a:ext cx="5870575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确定集合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787526" y="1757365"/>
            <a:ext cx="8572500" cy="3233736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谓词：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IN &lt;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值表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&gt;,  NOT IN &lt;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值表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&gt;          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ea typeface="宋体" panose="02010600030101010101" pitchFamily="2" charset="-122"/>
              </a:rPr>
              <a:t>查询信息系（</a:t>
            </a:r>
            <a:r>
              <a:rPr lang="en-US" altLang="zh-CN" sz="2400" dirty="0"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ea typeface="宋体" panose="02010600030101010101" pitchFamily="2" charset="-122"/>
              </a:rPr>
              <a:t>）、数学系（</a:t>
            </a:r>
            <a:r>
              <a:rPr lang="en-US" altLang="zh-CN" sz="2400" dirty="0">
                <a:ea typeface="宋体" panose="02010600030101010101" pitchFamily="2" charset="-122"/>
              </a:rPr>
              <a:t>MA</a:t>
            </a:r>
            <a:r>
              <a:rPr lang="zh-CN" altLang="en-US" sz="2400" dirty="0">
                <a:ea typeface="宋体" panose="02010600030101010101" pitchFamily="2" charset="-122"/>
              </a:rPr>
              <a:t>）和计算机科学系（</a:t>
            </a:r>
            <a:r>
              <a:rPr lang="en-US" altLang="zh-CN" sz="2400" dirty="0"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ea typeface="宋体" panose="02010600030101010101" pitchFamily="2" charset="-122"/>
              </a:rPr>
              <a:t>）学生的姓名和性别。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ea typeface="宋体" panose="02010600030101010101" pitchFamily="2" charset="-122"/>
              </a:rPr>
              <a:t>Sname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Ssex</a:t>
            </a:r>
            <a:r>
              <a:rPr lang="en-US" altLang="zh-CN" dirty="0">
                <a:ea typeface="宋体" panose="02010600030101010101" pitchFamily="2" charset="-122"/>
              </a:rPr>
              <a:t> FROM  Student WHERE </a:t>
            </a:r>
            <a:r>
              <a:rPr lang="en-US" altLang="zh-CN" dirty="0" err="1">
                <a:ea typeface="宋体" panose="02010600030101010101" pitchFamily="2" charset="-122"/>
              </a:rPr>
              <a:t>Sdept</a:t>
            </a:r>
            <a:r>
              <a:rPr lang="en-US" altLang="zh-CN" dirty="0">
                <a:ea typeface="宋体" panose="02010600030101010101" pitchFamily="2" charset="-122"/>
              </a:rPr>
              <a:t> IN ( ‘IS’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‘</a:t>
            </a:r>
            <a:r>
              <a:rPr lang="en-US" altLang="zh-CN" dirty="0">
                <a:ea typeface="宋体" panose="02010600030101010101" pitchFamily="2" charset="-122"/>
              </a:rPr>
              <a:t>MA’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dirty="0"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CS' );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811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884" y="212725"/>
            <a:ext cx="7905749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字符匹配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38151" y="1652588"/>
            <a:ext cx="10953751" cy="39290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谓词： </a:t>
            </a:r>
            <a:r>
              <a:rPr lang="en-US" altLang="zh-CN" dirty="0" smtClean="0">
                <a:latin typeface="+mn-ea"/>
              </a:rPr>
              <a:t>[NOT] LIKE  ‘&lt;</a:t>
            </a:r>
            <a:r>
              <a:rPr lang="zh-CN" altLang="en-US" dirty="0" smtClean="0">
                <a:latin typeface="+mn-ea"/>
              </a:rPr>
              <a:t>匹配串</a:t>
            </a:r>
            <a:r>
              <a:rPr lang="en-US" altLang="zh-CN" dirty="0" smtClean="0">
                <a:latin typeface="+mn-ea"/>
              </a:rPr>
              <a:t>&gt;’  </a:t>
            </a:r>
            <a:endParaRPr lang="zh-CN" altLang="en-US" dirty="0" smtClean="0">
              <a:latin typeface="+mn-ea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匹配串为含通配符的字符串</a:t>
            </a:r>
            <a:r>
              <a:rPr lang="en-US" altLang="zh-CN" dirty="0" smtClean="0">
                <a:latin typeface="+mn-ea"/>
              </a:rPr>
              <a:t>:%  _</a:t>
            </a:r>
            <a:endParaRPr lang="zh-CN" altLang="en-US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000" dirty="0" smtClean="0">
              <a:latin typeface="+mn-ea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查询姓</a:t>
            </a:r>
            <a:r>
              <a:rPr lang="en-US" altLang="zh-CN" dirty="0" smtClean="0">
                <a:latin typeface="+mn-ea"/>
              </a:rPr>
              <a:t>"</a:t>
            </a:r>
            <a:r>
              <a:rPr lang="zh-CN" altLang="en-US" dirty="0" smtClean="0">
                <a:latin typeface="+mn-ea"/>
              </a:rPr>
              <a:t>欧阳</a:t>
            </a:r>
            <a:r>
              <a:rPr lang="en-US" altLang="zh-CN" dirty="0" smtClean="0">
                <a:latin typeface="+mn-ea"/>
              </a:rPr>
              <a:t>"</a:t>
            </a:r>
            <a:r>
              <a:rPr lang="zh-CN" altLang="en-US" dirty="0" smtClean="0">
                <a:latin typeface="+mn-ea"/>
              </a:rPr>
              <a:t>且全名为三个汉字的学生的姓名。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en-US" altLang="zh-CN" sz="2800" dirty="0" smtClean="0">
                <a:latin typeface="+mn-ea"/>
              </a:rPr>
              <a:t>  FROM   Student  WHERE 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en-US" altLang="zh-CN" sz="2800" dirty="0" smtClean="0">
                <a:latin typeface="+mn-ea"/>
              </a:rPr>
              <a:t> LIKE '</a:t>
            </a:r>
            <a:r>
              <a:rPr lang="zh-CN" altLang="en-US" sz="2800" dirty="0" smtClean="0">
                <a:latin typeface="+mn-ea"/>
              </a:rPr>
              <a:t>欧阳</a:t>
            </a:r>
            <a:r>
              <a:rPr lang="en-US" altLang="zh-CN" sz="2800" dirty="0" smtClean="0">
                <a:latin typeface="+mn-ea"/>
              </a:rPr>
              <a:t>__'</a:t>
            </a:r>
            <a:r>
              <a:rPr lang="zh-CN" altLang="en-US" sz="2800" dirty="0" smtClean="0">
                <a:latin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330" y="244475"/>
            <a:ext cx="7540304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涉及空值的查询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0330" y="1619251"/>
            <a:ext cx="11296651" cy="4695825"/>
          </a:xfrm>
        </p:spPr>
        <p:txBody>
          <a:bodyPr>
            <a:normAutofit/>
          </a:bodyPr>
          <a:lstStyle/>
          <a:p>
            <a:pPr marL="190500" lvl="1" indent="-1905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谓词： </a:t>
            </a:r>
            <a:r>
              <a:rPr lang="en-US" altLang="zh-CN" sz="2800" dirty="0" smtClean="0">
                <a:latin typeface="+mn-ea"/>
              </a:rPr>
              <a:t>IS NULL </a:t>
            </a:r>
            <a:r>
              <a:rPr lang="zh-CN" altLang="en-US" sz="2800" dirty="0" smtClean="0">
                <a:latin typeface="+mn-ea"/>
              </a:rPr>
              <a:t>或 </a:t>
            </a:r>
            <a:r>
              <a:rPr lang="en-US" altLang="zh-CN" sz="2800" dirty="0" smtClean="0">
                <a:latin typeface="+mn-ea"/>
              </a:rPr>
              <a:t>IS NOT NULL</a:t>
            </a:r>
            <a:endParaRPr lang="zh-CN" altLang="en-US" sz="2800" dirty="0" smtClean="0">
              <a:latin typeface="+mn-ea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某些学生选修课程后没有参加考试，所以有选课记录，但没有考试成绩。查询缺少成绩的学生的学号和相应的课程号。</a:t>
            </a:r>
          </a:p>
          <a:p>
            <a:pPr marL="190500" lvl="1" indent="-190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	 </a:t>
            </a: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Cno</a:t>
            </a:r>
            <a:r>
              <a:rPr lang="en-US" altLang="zh-CN" sz="2800" dirty="0" smtClean="0">
                <a:latin typeface="+mn-ea"/>
              </a:rPr>
              <a:t>    FROM  SC   WHERE  Grade IS NULL</a:t>
            </a:r>
            <a:endParaRPr lang="zh-CN" altLang="en-US" sz="2800" dirty="0" smtClean="0">
              <a:latin typeface="+mn-ea"/>
            </a:endParaRPr>
          </a:p>
          <a:p>
            <a:pPr marL="190500" lvl="1" indent="-1905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      [</a:t>
            </a: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]  </a:t>
            </a:r>
            <a:r>
              <a:rPr lang="zh-CN" altLang="en-US" sz="2800" dirty="0" smtClean="0">
                <a:latin typeface="+mn-ea"/>
              </a:rPr>
              <a:t>查所有有成绩的学生学号和课程号。</a:t>
            </a:r>
          </a:p>
          <a:p>
            <a:pPr marL="190500" lvl="1" indent="-190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      </a:t>
            </a: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Cno</a:t>
            </a:r>
            <a:r>
              <a:rPr lang="en-US" altLang="zh-CN" sz="2800" dirty="0" smtClean="0">
                <a:latin typeface="+mn-ea"/>
              </a:rPr>
              <a:t>   FROM  SC    WHERE  Grade IS NOT NULL</a:t>
            </a:r>
            <a:r>
              <a:rPr lang="zh-CN" altLang="en-US" sz="2800" dirty="0" smtClean="0">
                <a:latin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534" y="276225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多重条件查询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17033" y="1600201"/>
            <a:ext cx="10871200" cy="36861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查询计算机系年龄在</a:t>
            </a:r>
            <a:r>
              <a:rPr lang="en-US" altLang="zh-CN" dirty="0" smtClean="0">
                <a:latin typeface="+mn-ea"/>
              </a:rPr>
              <a:t>20</a:t>
            </a:r>
            <a:r>
              <a:rPr lang="zh-CN" altLang="en-US" dirty="0" smtClean="0">
                <a:latin typeface="+mn-ea"/>
              </a:rPr>
              <a:t>岁以下的学生姓名。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   </a:t>
            </a:r>
            <a:r>
              <a:rPr lang="en-US" altLang="zh-CN" dirty="0" smtClean="0">
                <a:latin typeface="+mn-ea"/>
              </a:rPr>
              <a:t>SELECT </a:t>
            </a:r>
            <a:r>
              <a:rPr lang="en-US" altLang="zh-CN" dirty="0" err="1" smtClean="0">
                <a:latin typeface="+mn-ea"/>
              </a:rPr>
              <a:t>Sname</a:t>
            </a:r>
            <a:endParaRPr lang="zh-CN" altLang="en-US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       FROM  Student</a:t>
            </a:r>
            <a:endParaRPr lang="zh-CN" altLang="en-US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       WHERE </a:t>
            </a:r>
            <a:r>
              <a:rPr lang="en-US" altLang="zh-CN" dirty="0" err="1" smtClean="0">
                <a:latin typeface="+mn-ea"/>
              </a:rPr>
              <a:t>Sdept</a:t>
            </a:r>
            <a:r>
              <a:rPr lang="en-US" altLang="zh-CN" dirty="0" smtClean="0">
                <a:latin typeface="+mn-ea"/>
              </a:rPr>
              <a:t>= 'CS' AND Sage&lt;20</a:t>
            </a:r>
            <a:r>
              <a:rPr lang="zh-CN" altLang="en-US" dirty="0" smtClean="0">
                <a:latin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70" y="251792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ORDER BY</a:t>
            </a:r>
            <a:r>
              <a:rPr lang="zh-CN" altLang="en-US" dirty="0" smtClean="0">
                <a:latin typeface="+mn-ea"/>
                <a:ea typeface="+mn-ea"/>
              </a:rPr>
              <a:t>子句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14351" y="1443038"/>
            <a:ext cx="108331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ORDER BY</a:t>
            </a:r>
            <a:r>
              <a:rPr lang="zh-CN" altLang="en-US" dirty="0" smtClean="0">
                <a:latin typeface="+mn-ea"/>
              </a:rPr>
              <a:t>子句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升序：</a:t>
            </a:r>
            <a:r>
              <a:rPr lang="en-US" altLang="zh-CN" sz="2800" dirty="0" smtClean="0">
                <a:latin typeface="+mn-ea"/>
              </a:rPr>
              <a:t>ASC</a:t>
            </a:r>
            <a:r>
              <a:rPr lang="zh-CN" altLang="en-US" sz="2800" dirty="0" smtClean="0">
                <a:latin typeface="+mn-ea"/>
              </a:rPr>
              <a:t>；降序：</a:t>
            </a:r>
            <a:r>
              <a:rPr lang="en-US" altLang="zh-CN" sz="2800" dirty="0" smtClean="0">
                <a:latin typeface="+mn-ea"/>
              </a:rPr>
              <a:t>DESC</a:t>
            </a:r>
            <a:r>
              <a:rPr lang="zh-CN" altLang="en-US" sz="2800" dirty="0" smtClean="0">
                <a:latin typeface="+mn-ea"/>
              </a:rPr>
              <a:t>；缺省值为升序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17033" y="3654288"/>
            <a:ext cx="10871200" cy="28289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［例］  查询全体学生情况，查询结果按所在系的系号升序排列，同一系中的学生按年龄降序排列。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    </a:t>
            </a:r>
            <a:r>
              <a:rPr lang="en-US" altLang="zh-CN" dirty="0" smtClean="0">
                <a:latin typeface="+mn-ea"/>
              </a:rPr>
              <a:t>SELECT  *  FROM  Student  ORDER BY </a:t>
            </a:r>
            <a:r>
              <a:rPr lang="en-US" altLang="zh-CN" dirty="0" err="1" smtClean="0">
                <a:latin typeface="+mn-ea"/>
              </a:rPr>
              <a:t>Sdept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Sage DESC</a:t>
            </a:r>
            <a:r>
              <a:rPr lang="zh-CN" altLang="en-US" dirty="0" smtClean="0">
                <a:latin typeface="+mn-ea"/>
              </a:rPr>
              <a:t>；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644" y="244475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聚集函数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3986" y="1301199"/>
            <a:ext cx="10782300" cy="375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聚集函数：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latin typeface="+mn-ea"/>
              </a:rPr>
              <a:t>计数</a:t>
            </a:r>
          </a:p>
          <a:p>
            <a:pPr lvl="1" algn="just" eaLnBrk="1" hangingPunct="1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zh-CN" sz="2800" dirty="0" smtClean="0">
                <a:latin typeface="+mn-ea"/>
              </a:rPr>
              <a:t>COUNT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*</a:t>
            </a:r>
            <a:r>
              <a:rPr lang="zh-CN" altLang="en-US" sz="2800" dirty="0" smtClean="0">
                <a:latin typeface="+mn-ea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zh-CN" sz="2800" dirty="0" smtClean="0">
                <a:latin typeface="+mn-ea"/>
              </a:rPr>
              <a:t>COUNT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&gt;</a:t>
            </a:r>
            <a:r>
              <a:rPr lang="zh-CN" altLang="en-US" sz="2800" dirty="0" smtClean="0">
                <a:latin typeface="+mn-ea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latin typeface="+mn-ea"/>
              </a:rPr>
              <a:t>计算总和</a:t>
            </a:r>
          </a:p>
          <a:p>
            <a:pPr lvl="1" algn="just" eaLnBrk="1" hangingPunct="1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en-US" altLang="zh-CN" sz="2800" dirty="0" smtClean="0">
                <a:latin typeface="+mn-ea"/>
              </a:rPr>
              <a:t>SUM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&gt;</a:t>
            </a:r>
            <a:r>
              <a:rPr lang="zh-CN" altLang="en-US" sz="2800" dirty="0" smtClean="0">
                <a:latin typeface="+mn-ea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>
          <a:xfrm>
            <a:off x="583096" y="228600"/>
            <a:ext cx="7447538" cy="990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聚集函数 </a:t>
            </a: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800100" y="1471613"/>
            <a:ext cx="10888133" cy="3529012"/>
          </a:xfrm>
        </p:spPr>
        <p:txBody>
          <a:bodyPr>
            <a:normAutofit/>
          </a:bodyPr>
          <a:lstStyle/>
          <a:p>
            <a:pPr marL="190500" lvl="1" indent="-1905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latin typeface="+mn-ea"/>
              </a:rPr>
              <a:t> 计算平均值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AVG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&gt;</a:t>
            </a:r>
            <a:r>
              <a:rPr lang="zh-CN" altLang="en-US" sz="2800" dirty="0" smtClean="0">
                <a:latin typeface="+mn-ea"/>
              </a:rPr>
              <a:t>）</a:t>
            </a:r>
          </a:p>
          <a:p>
            <a:pPr marL="190500" lvl="1" indent="-190500" algn="just" eaLnBrk="1" hangingPunct="1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latin typeface="+mn-ea"/>
              </a:rPr>
              <a:t>最大最小值</a:t>
            </a:r>
          </a:p>
          <a:p>
            <a:pPr marL="190500" lvl="1" indent="-190500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 	 </a:t>
            </a:r>
            <a:r>
              <a:rPr lang="en-US" altLang="zh-CN" sz="2800" dirty="0" smtClean="0">
                <a:latin typeface="+mn-ea"/>
              </a:rPr>
              <a:t>MAX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&gt;</a:t>
            </a:r>
            <a:r>
              <a:rPr lang="zh-CN" altLang="en-US" sz="2800" dirty="0" smtClean="0">
                <a:latin typeface="+mn-ea"/>
              </a:rPr>
              <a:t>）</a:t>
            </a:r>
          </a:p>
          <a:p>
            <a:pPr marL="190500" lvl="1" indent="-190500" algn="just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	 </a:t>
            </a:r>
            <a:r>
              <a:rPr lang="en-US" altLang="zh-CN" sz="2800" dirty="0" smtClean="0">
                <a:latin typeface="+mn-ea"/>
              </a:rPr>
              <a:t>MIN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[DISTINCT|</a:t>
            </a:r>
            <a:r>
              <a:rPr lang="en-US" altLang="zh-CN" sz="2800" u="sng" dirty="0" smtClean="0">
                <a:latin typeface="+mn-ea"/>
              </a:rPr>
              <a:t>ALL</a:t>
            </a:r>
            <a:r>
              <a:rPr lang="en-US" altLang="zh-CN" sz="2800" dirty="0" smtClean="0">
                <a:latin typeface="+mn-ea"/>
              </a:rPr>
              <a:t>]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&gt;</a:t>
            </a:r>
            <a:r>
              <a:rPr lang="zh-CN" altLang="en-US" sz="2800" dirty="0" smtClean="0">
                <a:latin typeface="+mn-ea"/>
              </a:rPr>
              <a:t>）</a:t>
            </a:r>
          </a:p>
          <a:p>
            <a:pPr>
              <a:defRPr/>
            </a:pP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1" y="196850"/>
            <a:ext cx="7827433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6118" y="1257301"/>
            <a:ext cx="11688233" cy="38576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    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    </a:t>
            </a:r>
            <a:r>
              <a:rPr lang="en-US" altLang="zh-CN" sz="2800" dirty="0" smtClean="0">
                <a:latin typeface="+mn-ea"/>
              </a:rPr>
              <a:t>SELECT COUNT(*)  FROM  Student</a:t>
            </a:r>
            <a:r>
              <a:rPr lang="zh-CN" altLang="en-US" sz="2800" dirty="0" smtClean="0">
                <a:latin typeface="+mn-ea"/>
              </a:rPr>
              <a:t>；</a:t>
            </a:r>
            <a:r>
              <a:rPr lang="zh-CN" altLang="en-US" sz="2800" dirty="0" smtClean="0">
                <a:latin typeface="+mn-ea"/>
                <a:sym typeface="Courier New" pitchFamily="49" charset="0"/>
              </a:rPr>
              <a:t> 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    </a:t>
            </a:r>
            <a:r>
              <a:rPr lang="en-US" altLang="zh-CN" sz="2800" dirty="0" smtClean="0">
                <a:latin typeface="+mn-ea"/>
              </a:rPr>
              <a:t>SELECT COUNT(</a:t>
            </a:r>
            <a:r>
              <a:rPr lang="en-US" altLang="zh-CN" sz="2800" dirty="0" smtClean="0">
                <a:solidFill>
                  <a:srgbClr val="FF00FF"/>
                </a:solidFill>
                <a:latin typeface="+mn-ea"/>
              </a:rPr>
              <a:t>DISTINCT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en-US" altLang="zh-CN" sz="2800" dirty="0" smtClean="0">
                <a:latin typeface="+mn-ea"/>
              </a:rPr>
              <a:t>)  FROM SC</a:t>
            </a:r>
            <a:r>
              <a:rPr lang="zh-CN" altLang="en-US" sz="2800" dirty="0" smtClean="0">
                <a:latin typeface="+mn-ea"/>
              </a:rPr>
              <a:t>；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     </a:t>
            </a: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计算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        SELECT AVG(Grade)    FROM SC   WHERE </a:t>
            </a:r>
            <a:r>
              <a:rPr lang="en-US" altLang="zh-CN" sz="2800" dirty="0" err="1" smtClean="0">
                <a:latin typeface="+mn-ea"/>
              </a:rPr>
              <a:t>Cno</a:t>
            </a:r>
            <a:r>
              <a:rPr lang="en-US" altLang="zh-CN" sz="2800" dirty="0" smtClean="0">
                <a:latin typeface="+mn-ea"/>
              </a:rPr>
              <a:t>= ' 1 '</a:t>
            </a:r>
            <a:r>
              <a:rPr lang="zh-CN" altLang="en-US" sz="2800" dirty="0" smtClean="0">
                <a:latin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5821" y="378992"/>
            <a:ext cx="5870575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  <a:cs typeface="Arial" panose="020B0604020202020204" pitchFamily="34" charset="0"/>
              </a:rPr>
              <a:t>GROUP BY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子句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212196" y="1679201"/>
            <a:ext cx="9814391" cy="485607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]  </a:t>
            </a:r>
            <a:r>
              <a:rPr lang="zh-CN" altLang="en-US" dirty="0" smtClean="0">
                <a:ea typeface="宋体" panose="02010600030101010101" pitchFamily="2" charset="-122"/>
              </a:rPr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SELECT </a:t>
            </a:r>
            <a:r>
              <a:rPr lang="en-US" altLang="zh-CN" dirty="0" err="1" smtClean="0">
                <a:ea typeface="宋体" panose="02010600030101010101" pitchFamily="2" charset="-122"/>
              </a:rPr>
              <a:t>Cno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rgbClr val="852121"/>
                </a:solidFill>
                <a:ea typeface="宋体" panose="02010600030101010101" pitchFamily="2" charset="-122"/>
              </a:rPr>
              <a:t>COUNT(</a:t>
            </a:r>
            <a:r>
              <a:rPr lang="en-US" altLang="zh-CN" dirty="0" err="1" smtClean="0">
                <a:solidFill>
                  <a:srgbClr val="852121"/>
                </a:solidFill>
                <a:ea typeface="宋体" panose="02010600030101010101" pitchFamily="2" charset="-122"/>
              </a:rPr>
              <a:t>Sno</a:t>
            </a:r>
            <a:r>
              <a:rPr lang="en-US" altLang="zh-CN" dirty="0" smtClean="0">
                <a:solidFill>
                  <a:srgbClr val="85212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ea typeface="宋体" panose="02010600030101010101" pitchFamily="2" charset="-122"/>
              </a:rPr>
              <a:t>     FROM    SC    GROUP BY </a:t>
            </a:r>
            <a:r>
              <a:rPr lang="en-US" altLang="zh-CN" dirty="0" err="1" smtClean="0">
                <a:ea typeface="宋体" panose="02010600030101010101" pitchFamily="2" charset="-122"/>
              </a:rPr>
              <a:t>Cno</a:t>
            </a:r>
            <a:r>
              <a:rPr lang="zh-CN" altLang="en-US" dirty="0" smtClean="0">
                <a:ea typeface="宋体" panose="02010600030101010101" pitchFamily="2" charset="-122"/>
              </a:rPr>
              <a:t>；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716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03" y="3289020"/>
            <a:ext cx="6248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77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159" y="536820"/>
            <a:ext cx="5870575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  <a:cs typeface="Arial" panose="020B0604020202020204" pitchFamily="34" charset="0"/>
              </a:rPr>
              <a:t>GROUP BY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子句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2645" y="2041648"/>
            <a:ext cx="8434387" cy="27860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>
                <a:latin typeface="+mn-ea"/>
              </a:rPr>
              <a:t>选修了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门以上课程的学生学号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SELECT </a:t>
            </a:r>
            <a:r>
              <a:rPr lang="en-US" altLang="zh-CN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  FROM SC GROUP BY </a:t>
            </a:r>
            <a:r>
              <a:rPr lang="en-US" altLang="zh-CN" dirty="0" err="1">
                <a:latin typeface="+mn-ea"/>
              </a:rPr>
              <a:t>Sno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   HAVING COUNT(*) &gt;3</a:t>
            </a:r>
            <a:r>
              <a:rPr lang="zh-CN" altLang="en-US" dirty="0">
                <a:latin typeface="+mn-ea"/>
              </a:rPr>
              <a:t>；      </a:t>
            </a:r>
            <a:r>
              <a:rPr lang="zh-CN" altLang="en-US" dirty="0" smtClean="0">
                <a:latin typeface="+mn-ea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 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062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7744907" cy="3721735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SELECT</a:t>
            </a: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INDEX</a:t>
            </a: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DROP</a:t>
            </a:r>
            <a:endParaRPr lang="zh-CN" altLang="en-US" sz="3600" dirty="0" smtClean="0">
              <a:ea typeface="宋体" charset="-122"/>
            </a:endParaRP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dirty="0" smtClean="0">
                <a:ea typeface="宋体" charset="-122"/>
              </a:rPr>
              <a:t>VIEW</a:t>
            </a:r>
            <a:endParaRPr lang="zh-CN" altLang="en-US" sz="3600" dirty="0" smtClean="0">
              <a:ea typeface="宋体" charset="-122"/>
            </a:endParaRPr>
          </a:p>
          <a:p>
            <a:pPr marL="457200" indent="-457200">
              <a:buClrTx/>
              <a:buFont typeface="Arial" charset="0"/>
              <a:buAutoNum type="arabicPeriod"/>
            </a:pPr>
            <a:r>
              <a:rPr lang="en-US" altLang="zh-CN" sz="3600" smtClean="0">
                <a:ea typeface="宋体" charset="-122"/>
              </a:rPr>
              <a:t>FUNCTION</a:t>
            </a:r>
            <a:endParaRPr lang="en-US" altLang="zh-CN" sz="3600" dirty="0" smtClean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396" y="509589"/>
            <a:ext cx="5870575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  <a:cs typeface="Arial" panose="020B0604020202020204" pitchFamily="34" charset="0"/>
              </a:rPr>
              <a:t>GROUP BY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子句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99553" y="1809471"/>
            <a:ext cx="7948612" cy="3983037"/>
          </a:xfrm>
        </p:spPr>
        <p:txBody>
          <a:bodyPr>
            <a:normAutofit/>
          </a:bodyPr>
          <a:lstStyle/>
          <a:p>
            <a:pPr marL="0" lvl="1" indent="0">
              <a:buClr>
                <a:schemeClr val="tx1"/>
              </a:buClr>
              <a:buNone/>
            </a:pPr>
            <a:r>
              <a:rPr lang="en-US" altLang="zh-CN" sz="2800" dirty="0">
                <a:solidFill>
                  <a:srgbClr val="0000CC"/>
                </a:solidFill>
                <a:latin typeface="+mn-ea"/>
              </a:rPr>
              <a:t>HAVING</a:t>
            </a:r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短语与</a:t>
            </a:r>
            <a:r>
              <a:rPr lang="en-US" altLang="zh-CN" sz="2800" dirty="0">
                <a:solidFill>
                  <a:srgbClr val="0000CC"/>
                </a:solidFill>
                <a:latin typeface="+mn-ea"/>
              </a:rPr>
              <a:t>WHERE</a:t>
            </a:r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子句的区别</a:t>
            </a:r>
            <a:r>
              <a:rPr lang="zh-CN" altLang="en-US" sz="2800" dirty="0" smtClean="0">
                <a:solidFill>
                  <a:srgbClr val="0000CC"/>
                </a:solidFill>
                <a:latin typeface="+mn-ea"/>
              </a:rPr>
              <a:t>：</a:t>
            </a:r>
            <a:endParaRPr lang="en-US" altLang="zh-CN" sz="2800" dirty="0">
              <a:solidFill>
                <a:srgbClr val="0000CC"/>
              </a:solidFill>
              <a:latin typeface="+mn-ea"/>
            </a:endParaRPr>
          </a:p>
          <a:p>
            <a:pPr marL="0" lvl="1" indent="0">
              <a:buClr>
                <a:schemeClr val="tx1"/>
              </a:buClr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+mn-ea"/>
              </a:rPr>
              <a:t>1.</a:t>
            </a:r>
            <a:r>
              <a:rPr lang="en-US" altLang="zh-CN" sz="2800" dirty="0" smtClean="0">
                <a:latin typeface="+mn-ea"/>
              </a:rPr>
              <a:t>WHERE</a:t>
            </a:r>
            <a:r>
              <a:rPr lang="zh-CN" altLang="en-US" sz="2800" dirty="0" smtClean="0">
                <a:latin typeface="+mn-ea"/>
              </a:rPr>
              <a:t>从中选择满足条件的元组</a:t>
            </a:r>
            <a:endParaRPr lang="en-US" altLang="zh-CN" sz="2800" dirty="0" smtClean="0">
              <a:latin typeface="+mn-ea"/>
            </a:endParaRPr>
          </a:p>
          <a:p>
            <a:pPr marL="0" lvl="1" indent="0">
              <a:buClr>
                <a:schemeClr val="tx1"/>
              </a:buClr>
              <a:buNone/>
            </a:pPr>
            <a:r>
              <a:rPr lang="en-US" altLang="zh-CN" sz="2800" dirty="0" smtClean="0">
                <a:latin typeface="+mn-ea"/>
              </a:rPr>
              <a:t>2.HAVING</a:t>
            </a:r>
            <a:r>
              <a:rPr lang="zh-CN" altLang="en-US" sz="2800" dirty="0" smtClean="0">
                <a:latin typeface="+mn-ea"/>
              </a:rPr>
              <a:t>短语作用于组，从中选择满足条件的组</a:t>
            </a:r>
          </a:p>
        </p:txBody>
      </p:sp>
    </p:spTree>
    <p:extLst>
      <p:ext uri="{BB962C8B-B14F-4D97-AF65-F5344CB8AC3E}">
        <p14:creationId xmlns:p14="http://schemas.microsoft.com/office/powerpoint/2010/main" val="972609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分页查询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12645" y="2041648"/>
            <a:ext cx="9498255" cy="278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 limit </a:t>
            </a:r>
            <a:r>
              <a:rPr lang="en-US" altLang="zh-CN" dirty="0" err="1">
                <a:latin typeface="+mn-ea"/>
              </a:rPr>
              <a:t>start,total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start:</a:t>
            </a:r>
            <a:r>
              <a:rPr lang="zh-CN" altLang="en-US" dirty="0" smtClean="0">
                <a:latin typeface="+mn-ea"/>
              </a:rPr>
              <a:t>开始记录</a:t>
            </a:r>
            <a:endParaRPr lang="en-US" altLang="zh-CN" dirty="0" smtClean="0">
              <a:latin typeface="+mn-ea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total:</a:t>
            </a:r>
            <a:r>
              <a:rPr lang="zh-CN" altLang="en-US" dirty="0">
                <a:latin typeface="+mn-ea"/>
              </a:rPr>
              <a:t>总共取多少行记录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5677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634" y="2878139"/>
            <a:ext cx="7926917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多表查询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60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456" y="300789"/>
            <a:ext cx="5870575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多表连接查询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71396" y="1526591"/>
            <a:ext cx="8153400" cy="3186112"/>
          </a:xfrm>
        </p:spPr>
        <p:txBody>
          <a:bodyPr/>
          <a:lstStyle/>
          <a:p>
            <a:pPr marL="190500" lvl="1" indent="-190500"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一、等值与非等值连接查询 </a:t>
            </a:r>
          </a:p>
          <a:p>
            <a:pPr marL="190500" lvl="1" indent="-190500"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二、自身连接</a:t>
            </a:r>
          </a:p>
          <a:p>
            <a:pPr marL="190500" lvl="1" indent="-190500"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三、外连接</a:t>
            </a:r>
          </a:p>
          <a:p>
            <a:pPr marL="190500" lvl="1" indent="-190500">
              <a:buClr>
                <a:schemeClr val="tx1"/>
              </a:buClr>
              <a:buNone/>
            </a:pP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四、复合条件连接</a:t>
            </a:r>
          </a:p>
          <a:p>
            <a:pPr marL="190500" lvl="1" indent="-19050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661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73087" y="265757"/>
            <a:ext cx="5946775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/>
            </a:r>
            <a:br>
              <a:rPr lang="zh-CN" altLang="en-US" dirty="0" smtClean="0"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一、</a:t>
            </a:r>
            <a:r>
              <a:rPr lang="zh-CN" altLang="en-US" sz="2800" dirty="0">
                <a:ea typeface="宋体" panose="02010600030101010101" pitchFamily="2" charset="-122"/>
              </a:rPr>
              <a:t>等值与非等值连接查询</a:t>
            </a:r>
            <a:r>
              <a:rPr lang="zh-CN" altLang="en-US" dirty="0" smtClean="0">
                <a:ea typeface="宋体" panose="02010600030101010101" pitchFamily="2" charset="-122"/>
              </a:rPr>
              <a:t/>
            </a:r>
            <a:br>
              <a:rPr lang="zh-CN" altLang="en-US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6759576" y="2255839"/>
          <a:ext cx="3673475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3" imgW="5079365" imgH="3034921" progId="Photoshop.Image.7">
                  <p:embed/>
                </p:oleObj>
              </mc:Choice>
              <mc:Fallback>
                <p:oleObj r:id="rId3" imgW="5079365" imgH="303492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6" y="2255839"/>
                        <a:ext cx="3673475" cy="299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870076" y="2100263"/>
          <a:ext cx="201612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5" imgW="2920635" imgH="3720635" progId="Photoshop.Image.7">
                  <p:embed/>
                </p:oleObj>
              </mc:Choice>
              <mc:Fallback>
                <p:oleObj r:id="rId5" imgW="2920635" imgH="37206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6" y="2100263"/>
                        <a:ext cx="201612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6" y="2255838"/>
            <a:ext cx="15843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3470275" y="5221288"/>
            <a:ext cx="1066800" cy="1054100"/>
            <a:chOff x="0" y="0"/>
            <a:chExt cx="672" cy="1018"/>
          </a:xfrm>
        </p:grpSpPr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48" y="63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zh-CN" sz="1600" i="1">
                  <a:sym typeface="Arial" panose="020B0604020202020204" pitchFamily="34" charset="0"/>
                </a:rPr>
                <a:t>R.B=S.B</a:t>
              </a:r>
              <a:endParaRPr lang="en-US" altLang="zh-CN"/>
            </a:p>
          </p:txBody>
        </p:sp>
        <p:grpSp>
          <p:nvGrpSpPr>
            <p:cNvPr id="18442" name="Group 8"/>
            <p:cNvGrpSpPr>
              <a:grpSpLocks/>
            </p:cNvGrpSpPr>
            <p:nvPr/>
          </p:nvGrpSpPr>
          <p:grpSpPr bwMode="auto">
            <a:xfrm rot="10800000">
              <a:off x="0" y="0"/>
              <a:ext cx="626" cy="576"/>
              <a:chOff x="0" y="0"/>
              <a:chExt cx="705" cy="368"/>
            </a:xfrm>
          </p:grpSpPr>
          <p:sp>
            <p:nvSpPr>
              <p:cNvPr id="18443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273" y="-98"/>
                <a:ext cx="99" cy="296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>
                  <a:sym typeface="Arial" panose="020B0604020202020204" pitchFamily="34" charset="0"/>
                </a:endParaRPr>
              </a:p>
            </p:txBody>
          </p:sp>
          <p:sp>
            <p:nvSpPr>
              <p:cNvPr id="18444" name="Text Box 8"/>
              <p:cNvSpPr>
                <a:spLocks noChangeArrowheads="1"/>
              </p:cNvSpPr>
              <p:nvPr/>
            </p:nvSpPr>
            <p:spPr bwMode="auto">
              <a:xfrm flipV="1">
                <a:off x="0" y="5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600" i="1">
                    <a:sym typeface="Arial" panose="020B0604020202020204" pitchFamily="34" charset="0"/>
                  </a:rPr>
                  <a:t> </a:t>
                </a:r>
                <a:endParaRPr lang="en-US" altLang="zh-CN"/>
              </a:p>
            </p:txBody>
          </p:sp>
        </p:grpSp>
      </p:grpSp>
      <p:sp>
        <p:nvSpPr>
          <p:cNvPr id="6155" name="右箭头 13"/>
          <p:cNvSpPr>
            <a:spLocks noChangeArrowheads="1"/>
          </p:cNvSpPr>
          <p:nvPr/>
        </p:nvSpPr>
        <p:spPr bwMode="auto">
          <a:xfrm>
            <a:off x="5741989" y="3302001"/>
            <a:ext cx="928687" cy="785813"/>
          </a:xfrm>
          <a:prstGeom prst="right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440" name="矩形 11"/>
          <p:cNvSpPr>
            <a:spLocks noChangeArrowheads="1"/>
          </p:cNvSpPr>
          <p:nvPr/>
        </p:nvSpPr>
        <p:spPr bwMode="auto">
          <a:xfrm>
            <a:off x="1970088" y="1187451"/>
            <a:ext cx="483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等值连接 </a:t>
            </a:r>
            <a:r>
              <a:rPr lang="en-US" altLang="zh-CN" sz="2400" i="1"/>
              <a:t>R</a:t>
            </a:r>
            <a:r>
              <a:rPr lang="en-US" altLang="zh-CN" sz="2400"/>
              <a:t> &amp;</a:t>
            </a:r>
            <a:r>
              <a:rPr lang="en-US" altLang="zh-CN" sz="2400" i="1"/>
              <a:t> S </a:t>
            </a:r>
            <a:r>
              <a:rPr lang="zh-CN" altLang="en-US" sz="2400"/>
              <a:t>的结果如下：</a:t>
            </a:r>
          </a:p>
        </p:txBody>
      </p:sp>
    </p:spTree>
    <p:extLst>
      <p:ext uri="{BB962C8B-B14F-4D97-AF65-F5344CB8AC3E}">
        <p14:creationId xmlns:p14="http://schemas.microsoft.com/office/powerpoint/2010/main" val="795068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12"/>
          <p:cNvSpPr>
            <a:spLocks noGrp="1" noChangeArrowheads="1"/>
          </p:cNvSpPr>
          <p:nvPr>
            <p:ph type="title" idx="4294967295"/>
          </p:nvPr>
        </p:nvSpPr>
        <p:spPr>
          <a:xfrm>
            <a:off x="855496" y="309395"/>
            <a:ext cx="4786312" cy="5635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等值连接查询</a:t>
            </a:r>
            <a:endParaRPr lang="zh-CN" altLang="en-US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Text Box 423"/>
          <p:cNvSpPr>
            <a:spLocks noChangeArrowheads="1"/>
          </p:cNvSpPr>
          <p:nvPr/>
        </p:nvSpPr>
        <p:spPr bwMode="auto">
          <a:xfrm>
            <a:off x="1235242" y="1668380"/>
            <a:ext cx="85344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CC"/>
                </a:solidFill>
                <a:sym typeface="Arial" panose="020B0604020202020204" pitchFamily="34" charset="0"/>
              </a:rPr>
              <a:t>[</a:t>
            </a:r>
            <a:r>
              <a:rPr lang="zh-CN" altLang="en-US" sz="2400" dirty="0">
                <a:solidFill>
                  <a:srgbClr val="0000CC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0000CC"/>
                </a:solidFill>
                <a:sym typeface="Arial" panose="020B0604020202020204" pitchFamily="34" charset="0"/>
              </a:rPr>
              <a:t>]</a:t>
            </a:r>
            <a:r>
              <a:rPr lang="zh-CN" altLang="en-US" sz="2400" dirty="0">
                <a:solidFill>
                  <a:srgbClr val="0000CC"/>
                </a:solidFill>
                <a:sym typeface="Arial" panose="020B0604020202020204" pitchFamily="34" charset="0"/>
              </a:rPr>
              <a:t>查询每个学生及其选修课程的情况</a:t>
            </a:r>
          </a:p>
          <a:p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SELECT  Student.*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SC.*  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  WHERE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Student.Sno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SC.Sno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957" y="348915"/>
            <a:ext cx="5870575" cy="798931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二、</a:t>
            </a:r>
            <a:r>
              <a:rPr lang="zh-CN" altLang="en-US" sz="2800" dirty="0">
                <a:ea typeface="宋体" panose="02010600030101010101" pitchFamily="2" charset="-122"/>
              </a:rPr>
              <a:t>自身连接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960564" y="1292225"/>
            <a:ext cx="8389937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黑体" panose="02010609060101010101" pitchFamily="49" charset="-122"/>
              </a:rPr>
              <a:t>自身连接：</a:t>
            </a:r>
            <a:r>
              <a:rPr lang="zh-CN" altLang="en-US" sz="2400" dirty="0">
                <a:ea typeface="宋体" panose="02010600030101010101" pitchFamily="2" charset="-122"/>
              </a:rPr>
              <a:t>连接不仅可以在两个不同表之间进行，也可以是一个表和自身进行连接</a:t>
            </a:r>
          </a:p>
          <a:p>
            <a:pPr eaLnBrk="1" hangingPunct="1">
              <a:lnSpc>
                <a:spcPct val="110000"/>
              </a:lnSpc>
              <a:buFont typeface="Wingdings 2" panose="05020102010507070707" pitchFamily="18" charset="2"/>
              <a:buChar char=""/>
            </a:pPr>
            <a:endParaRPr lang="en-US" sz="2400" dirty="0"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ea typeface="宋体" panose="02010600030101010101" pitchFamily="2" charset="-122"/>
              </a:rPr>
              <a:t>查询每一门课的间接先修课（即先修课的先修课）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SELECT  </a:t>
            </a:r>
            <a:r>
              <a:rPr lang="en-US" altLang="zh-CN" sz="2400" dirty="0" err="1">
                <a:solidFill>
                  <a:srgbClr val="D75B5B"/>
                </a:solidFill>
                <a:ea typeface="宋体" panose="02010600030101010101" pitchFamily="2" charset="-122"/>
              </a:rPr>
              <a:t>FIRST</a:t>
            </a:r>
            <a:r>
              <a:rPr lang="en-US" altLang="zh-CN" sz="2400" dirty="0" err="1">
                <a:ea typeface="宋体" panose="02010600030101010101" pitchFamily="2" charset="-122"/>
              </a:rPr>
              <a:t>.Cno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solidFill>
                  <a:srgbClr val="0033CC"/>
                </a:solidFill>
                <a:ea typeface="宋体" panose="02010600030101010101" pitchFamily="2" charset="-122"/>
              </a:rPr>
              <a:t>SECOND</a:t>
            </a:r>
            <a:r>
              <a:rPr lang="en-US" altLang="zh-CN" sz="2400" dirty="0" err="1">
                <a:ea typeface="宋体" panose="02010600030101010101" pitchFamily="2" charset="-122"/>
              </a:rPr>
              <a:t>.Cpno</a:t>
            </a:r>
            <a:r>
              <a:rPr lang="en-US" altLang="zh-CN" sz="2400" dirty="0">
                <a:ea typeface="宋体" panose="02010600030101010101" pitchFamily="2" charset="-122"/>
              </a:rPr>
              <a:t>   FROM  Course  </a:t>
            </a:r>
            <a:r>
              <a:rPr lang="en-US" altLang="zh-CN" sz="2400" dirty="0">
                <a:solidFill>
                  <a:srgbClr val="D75B5B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Course 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SECOND</a:t>
            </a:r>
            <a:r>
              <a:rPr lang="en-US" altLang="zh-CN" sz="2400" dirty="0">
                <a:ea typeface="宋体" panose="02010600030101010101" pitchFamily="2" charset="-122"/>
              </a:rPr>
              <a:t>  WHERE </a:t>
            </a:r>
            <a:r>
              <a:rPr lang="en-US" altLang="zh-CN" sz="2400" dirty="0" err="1">
                <a:solidFill>
                  <a:srgbClr val="D75B5B"/>
                </a:solidFill>
                <a:ea typeface="宋体" panose="02010600030101010101" pitchFamily="2" charset="-122"/>
              </a:rPr>
              <a:t>FIRST</a:t>
            </a:r>
            <a:r>
              <a:rPr lang="en-US" altLang="zh-CN" sz="2400" dirty="0" err="1">
                <a:ea typeface="宋体" panose="02010600030101010101" pitchFamily="2" charset="-122"/>
              </a:rPr>
              <a:t>.Cpno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33CC"/>
                </a:solidFill>
                <a:ea typeface="宋体" panose="02010600030101010101" pitchFamily="2" charset="-122"/>
              </a:rPr>
              <a:t>SECOND</a:t>
            </a:r>
            <a:r>
              <a:rPr lang="en-US" altLang="zh-CN" sz="2400" dirty="0" err="1">
                <a:ea typeface="宋体" panose="02010600030101010101" pitchFamily="2" charset="-122"/>
              </a:rPr>
              <a:t>.Cno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77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262" y="432345"/>
            <a:ext cx="5829300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三、</a:t>
            </a:r>
            <a:r>
              <a:rPr lang="zh-CN" altLang="en-US" sz="2800" dirty="0">
                <a:ea typeface="宋体" panose="02010600030101010101" pitchFamily="2" charset="-122"/>
              </a:rPr>
              <a:t>外连接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024063" y="1500188"/>
            <a:ext cx="8153400" cy="44958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关系代数中的外连接：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1952626" y="2071688"/>
          <a:ext cx="201612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4" imgW="2920635" imgH="3720635" progId="Photoshop.Image.7">
                  <p:embed/>
                </p:oleObj>
              </mc:Choice>
              <mc:Fallback>
                <p:oleObj r:id="rId4" imgW="2920635" imgH="37206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2071688"/>
                        <a:ext cx="201612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2214563"/>
            <a:ext cx="15843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右箭头 9"/>
          <p:cNvSpPr>
            <a:spLocks noChangeArrowheads="1"/>
          </p:cNvSpPr>
          <p:nvPr/>
        </p:nvSpPr>
        <p:spPr bwMode="auto">
          <a:xfrm>
            <a:off x="5881689" y="3000376"/>
            <a:ext cx="1000125" cy="428625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367" name="TextBox 10"/>
          <p:cNvSpPr>
            <a:spLocks noChangeArrowheads="1"/>
          </p:cNvSpPr>
          <p:nvPr/>
        </p:nvSpPr>
        <p:spPr bwMode="auto">
          <a:xfrm>
            <a:off x="4152900" y="5383214"/>
            <a:ext cx="1828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9088" indent="-319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>
                <a:sym typeface="Arial" panose="020B0604020202020204" pitchFamily="34" charset="0"/>
              </a:rPr>
              <a:t>R.B=S.B</a:t>
            </a:r>
            <a:endParaRPr lang="zh-CN" altLang="en-US"/>
          </a:p>
        </p:txBody>
      </p:sp>
      <p:pic>
        <p:nvPicPr>
          <p:cNvPr id="1536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785939"/>
            <a:ext cx="28956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6037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ldLvl="0" animBg="1" autoUpdateAnimBg="0"/>
      <p:bldP spid="15367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05185" y="433137"/>
            <a:ext cx="5870575" cy="99060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外连接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438150" y="1714501"/>
            <a:ext cx="10290175" cy="318611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保留舍弃的元组，在对应被连接表的分量部分用空值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(NULL)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代替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这种连接被叫做外连接</a:t>
            </a:r>
          </a:p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左外连接</a:t>
            </a:r>
          </a:p>
          <a:p>
            <a:pPr>
              <a:buClr>
                <a:schemeClr val="tx1"/>
              </a:buClr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右外连接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47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54469" y="342064"/>
            <a:ext cx="5870575" cy="93345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外连接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2136775" y="1600201"/>
            <a:ext cx="8153400" cy="3400425"/>
          </a:xfrm>
        </p:spPr>
        <p:txBody>
          <a:bodyPr/>
          <a:lstStyle/>
          <a:p>
            <a:pPr marL="320675" indent="-32067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]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查找每个学生的基本情况及选课情况</a:t>
            </a:r>
          </a:p>
          <a:p>
            <a:pPr marL="320675" indent="-320675">
              <a:lnSpc>
                <a:spcPct val="16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SELECT </a:t>
            </a:r>
            <a:r>
              <a:rPr lang="en-US" altLang="zh-CN" sz="2400" dirty="0" err="1">
                <a:ea typeface="宋体" panose="02010600030101010101" pitchFamily="2" charset="-122"/>
              </a:rPr>
              <a:t>student.sno,sname,ssex,sage,sdept,cno,cgrade</a:t>
            </a:r>
            <a:r>
              <a:rPr lang="en-US" altLang="zh-CN" sz="2400" dirty="0">
                <a:ea typeface="宋体" panose="02010600030101010101" pitchFamily="2" charset="-122"/>
              </a:rPr>
              <a:t>  FROM  student  LEFT OUTER JOIN </a:t>
            </a:r>
            <a:r>
              <a:rPr lang="en-US" altLang="zh-CN" sz="2400" dirty="0" err="1">
                <a:ea typeface="宋体" panose="02010600030101010101" pitchFamily="2" charset="-122"/>
              </a:rPr>
              <a:t>sc</a:t>
            </a:r>
            <a:r>
              <a:rPr lang="en-US" altLang="zh-CN" sz="2400" dirty="0">
                <a:ea typeface="宋体" panose="02010600030101010101" pitchFamily="2" charset="-122"/>
              </a:rPr>
              <a:t> ON (</a:t>
            </a:r>
            <a:r>
              <a:rPr lang="en-US" altLang="zh-CN" sz="2400" dirty="0" err="1">
                <a:ea typeface="宋体" panose="02010600030101010101" pitchFamily="2" charset="-122"/>
              </a:rPr>
              <a:t>student.sno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ea typeface="宋体" panose="02010600030101010101" pitchFamily="2" charset="-122"/>
              </a:rPr>
              <a:t>sc.sno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918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/>
              </a:rPr>
              <a:t>查询</a:t>
            </a:r>
            <a:endParaRPr lang="en-US" altLang="zh-CN" dirty="0" smtClean="0">
              <a:latin typeface="Arial"/>
            </a:endParaRPr>
          </a:p>
          <a:p>
            <a:r>
              <a:rPr lang="zh-CN" altLang="en-US" dirty="0" smtClean="0">
                <a:latin typeface="Arial"/>
              </a:rPr>
              <a:t>系统函数　</a:t>
            </a:r>
          </a:p>
          <a:p>
            <a:r>
              <a:rPr lang="zh-CN" altLang="en-US" dirty="0" smtClean="0">
                <a:latin typeface="Arial"/>
              </a:rPr>
              <a:t>触发器　</a:t>
            </a:r>
          </a:p>
          <a:p>
            <a:r>
              <a:rPr lang="zh-CN" altLang="en-US" dirty="0" smtClean="0">
                <a:latin typeface="Arial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962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3726" y="581025"/>
            <a:ext cx="5649912" cy="990600"/>
          </a:xfrm>
        </p:spPr>
        <p:txBody>
          <a:bodyPr/>
          <a:lstStyle/>
          <a:p>
            <a:pPr marL="342900" indent="-342900"/>
            <a:r>
              <a:rPr lang="zh-CN" altLang="en-US" sz="2800" dirty="0">
                <a:ea typeface="宋体" panose="02010600030101010101" pitchFamily="2" charset="-122"/>
              </a:rPr>
              <a:t>四、复合条件连接</a:t>
            </a:r>
            <a:br>
              <a:rPr lang="zh-CN" altLang="en-US" sz="2800" dirty="0">
                <a:ea typeface="宋体" panose="02010600030101010101" pitchFamily="2" charset="-122"/>
              </a:rPr>
            </a:b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166938" y="1571625"/>
            <a:ext cx="8153400" cy="3429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复合条件连接：上面各个连接查询中，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子句中只有一个条件，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实际上这个条件可以是一个复合条件</a:t>
            </a:r>
          </a:p>
          <a:p>
            <a:pPr algn="just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ea typeface="宋体" panose="02010600030101010101" pitchFamily="2" charset="-122"/>
              </a:rPr>
              <a:t>查询选修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号课程且成绩在</a:t>
            </a:r>
            <a:r>
              <a:rPr lang="en-US" altLang="zh-CN" sz="2400" dirty="0">
                <a:ea typeface="宋体" panose="02010600030101010101" pitchFamily="2" charset="-122"/>
              </a:rPr>
              <a:t>90</a:t>
            </a:r>
            <a:r>
              <a:rPr lang="zh-CN" altLang="en-US" sz="2400" dirty="0">
                <a:ea typeface="宋体" panose="02010600030101010101" pitchFamily="2" charset="-122"/>
              </a:rPr>
              <a:t>分以上的所有学生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     </a:t>
            </a: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Student.Sno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Sname</a:t>
            </a:r>
            <a:r>
              <a:rPr lang="en-US" altLang="zh-CN" sz="2400" dirty="0">
                <a:ea typeface="宋体" panose="02010600030101010101" pitchFamily="2" charset="-122"/>
              </a:rPr>
              <a:t> FROM    Student, SC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      WHERE </a:t>
            </a:r>
            <a:r>
              <a:rPr lang="en-US" altLang="zh-CN" sz="2400" dirty="0" err="1">
                <a:ea typeface="宋体" panose="02010600030101010101" pitchFamily="2" charset="-122"/>
              </a:rPr>
              <a:t>Student.Sno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ea typeface="宋体" panose="02010600030101010101" pitchFamily="2" charset="-122"/>
              </a:rPr>
              <a:t>SC.Sno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AND   </a:t>
            </a:r>
            <a:r>
              <a:rPr lang="en-US" altLang="zh-CN" sz="2400" dirty="0" err="1">
                <a:ea typeface="宋体" panose="02010600030101010101" pitchFamily="2" charset="-122"/>
              </a:rPr>
              <a:t>SC.Cno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ea typeface="宋体" panose="02010600030101010101" pitchFamily="2" charset="-122"/>
              </a:rPr>
              <a:t>SC.Grade</a:t>
            </a:r>
            <a:r>
              <a:rPr lang="en-US" altLang="zh-CN" sz="2400" dirty="0">
                <a:ea typeface="宋体" panose="02010600030101010101" pitchFamily="2" charset="-122"/>
              </a:rPr>
              <a:t> &gt; 90</a:t>
            </a:r>
            <a:r>
              <a:rPr lang="zh-CN" altLang="en-US" sz="2400" dirty="0">
                <a:ea typeface="宋体" panose="02010600030101010101" pitchFamily="2" charset="-122"/>
              </a:rPr>
              <a:t>；   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2377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3466" y="429294"/>
            <a:ext cx="5672137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复合条件连接（</a:t>
            </a:r>
            <a:r>
              <a:rPr lang="en-US" altLang="zh-CN" sz="2800" dirty="0">
                <a:ea typeface="宋体" panose="02010600030101010101" pitchFamily="2" charset="-122"/>
              </a:rPr>
              <a:t> 3</a:t>
            </a:r>
            <a:r>
              <a:rPr lang="zh-CN" altLang="en-US" sz="2800" dirty="0">
                <a:ea typeface="宋体" panose="02010600030101010101" pitchFamily="2" charset="-122"/>
              </a:rPr>
              <a:t>表）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081213" y="1676401"/>
            <a:ext cx="8096250" cy="39909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ea typeface="宋体" panose="02010600030101010101" pitchFamily="2" charset="-122"/>
              </a:rPr>
              <a:t>查询每个学生的学号、姓名、选修的课程名及成绩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 </a:t>
            </a:r>
            <a:r>
              <a:rPr lang="en-US" altLang="zh-CN" sz="1800" dirty="0">
                <a:ea typeface="宋体" panose="02010600030101010101" pitchFamily="2" charset="-122"/>
              </a:rPr>
              <a:t>SELECT </a:t>
            </a:r>
            <a:r>
              <a:rPr lang="en-US" altLang="zh-CN" sz="1800" dirty="0" err="1">
                <a:ea typeface="宋体" panose="02010600030101010101" pitchFamily="2" charset="-122"/>
              </a:rPr>
              <a:t>Student.Sno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ea typeface="宋体" panose="02010600030101010101" pitchFamily="2" charset="-122"/>
              </a:rPr>
              <a:t>Sname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ea typeface="宋体" panose="02010600030101010101" pitchFamily="2" charset="-122"/>
              </a:rPr>
              <a:t>Cname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Grade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FROM    Student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SC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Course    </a:t>
            </a:r>
            <a:r>
              <a:rPr lang="en-US" altLang="zh-CN" sz="1800" b="1" dirty="0">
                <a:solidFill>
                  <a:srgbClr val="E02920"/>
                </a:solidFill>
                <a:ea typeface="宋体" panose="02010600030101010101" pitchFamily="2" charset="-122"/>
              </a:rPr>
              <a:t>/*</a:t>
            </a:r>
            <a:r>
              <a:rPr lang="zh-CN" altLang="en-US" sz="1800" b="1" dirty="0">
                <a:solidFill>
                  <a:srgbClr val="E02920"/>
                </a:solidFill>
                <a:ea typeface="宋体" panose="02010600030101010101" pitchFamily="2" charset="-122"/>
              </a:rPr>
              <a:t>多表连接*</a:t>
            </a:r>
            <a:r>
              <a:rPr lang="en-US" altLang="zh-CN" sz="1800" b="1" dirty="0">
                <a:solidFill>
                  <a:srgbClr val="E02920"/>
                </a:solidFill>
                <a:ea typeface="宋体" panose="02010600030101010101" pitchFamily="2" charset="-122"/>
              </a:rPr>
              <a:t>/</a:t>
            </a:r>
            <a:endParaRPr lang="zh-CN" altLang="en-US" sz="1800" b="1" dirty="0">
              <a:solidFill>
                <a:srgbClr val="E02920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WHERE </a:t>
            </a:r>
            <a:r>
              <a:rPr lang="en-US" altLang="zh-CN" sz="1800" dirty="0" err="1">
                <a:ea typeface="宋体" panose="02010600030101010101" pitchFamily="2" charset="-122"/>
              </a:rPr>
              <a:t>Student.Sno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SC.Sno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              and </a:t>
            </a:r>
            <a:r>
              <a:rPr lang="en-US" altLang="zh-CN" sz="1800" dirty="0" err="1">
                <a:ea typeface="宋体" panose="02010600030101010101" pitchFamily="2" charset="-122"/>
              </a:rPr>
              <a:t>SC.Cno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Course.Cno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56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3295" y="683544"/>
            <a:ext cx="5351463" cy="842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嵌套查询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67980" y="1862960"/>
            <a:ext cx="8507413" cy="2500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查询选修了课程号为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smtClean="0">
                <a:ea typeface="宋体" panose="02010600030101010101" pitchFamily="2" charset="-122"/>
              </a:rPr>
              <a:t>的学生信息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Sname</a:t>
            </a:r>
            <a:r>
              <a:rPr lang="en-US" altLang="zh-CN" sz="2400" dirty="0">
                <a:ea typeface="宋体" panose="02010600030101010101" pitchFamily="2" charset="-122"/>
              </a:rPr>
              <a:t> FROM Student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WHERE </a:t>
            </a:r>
            <a:r>
              <a:rPr lang="en-US" altLang="zh-CN" sz="2400" dirty="0" err="1">
                <a:ea typeface="宋体" panose="02010600030101010101" pitchFamily="2" charset="-122"/>
              </a:rPr>
              <a:t>Sno</a:t>
            </a:r>
            <a:r>
              <a:rPr lang="en-US" altLang="zh-CN" sz="2400" dirty="0">
                <a:ea typeface="宋体" panose="02010600030101010101" pitchFamily="2" charset="-122"/>
              </a:rPr>
              <a:t> IN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FROM SC WHERE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= ' 2 '</a:t>
            </a:r>
            <a:r>
              <a:rPr lang="zh-CN" altLang="en-US" sz="2400" dirty="0">
                <a:ea typeface="宋体" panose="02010600030101010101" pitchFamily="2" charset="-122"/>
              </a:rPr>
              <a:t>）；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484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217" y="475164"/>
            <a:ext cx="5229225" cy="842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嵌套查询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38375" y="1571625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SELECT … FROM … WHERE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语句结构的</a:t>
            </a:r>
            <a:r>
              <a:rPr lang="en-US" altLang="zh-CN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WHERE,FROM,SELECT</a:t>
            </a:r>
            <a:r>
              <a:rPr lang="zh-CN" altLang="en-US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子句中都可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嵌入一个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语句块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其上层查询称为外层查询或父查询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其下层查询称为内层查询或子查询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448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6132" y="422526"/>
            <a:ext cx="5243513" cy="93345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嵌套查询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sz="quarter" idx="4294967295"/>
          </p:nvPr>
        </p:nvSpPr>
        <p:spPr>
          <a:xfrm>
            <a:off x="945397" y="1600200"/>
            <a:ext cx="10693830" cy="32575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语言允许使用多重嵌套查询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嵌套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查询的实现一般是从里到外，即先进行子查询，再把其结果用于父查询作为条件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62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6237" y="525379"/>
            <a:ext cx="5946775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带有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zh-CN" altLang="en-US" sz="2800" dirty="0">
                <a:ea typeface="宋体" panose="02010600030101010101" pitchFamily="2" charset="-122"/>
              </a:rPr>
              <a:t>谓词的子查询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查询与“刘晨”在同一个系学习的学生。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分步来完成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① 确定“刘晨”所在系名           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SELECT  </a:t>
            </a:r>
            <a:r>
              <a:rPr lang="en-US" altLang="zh-CN" dirty="0" err="1" smtClean="0">
                <a:ea typeface="宋体" panose="02010600030101010101" pitchFamily="2" charset="-122"/>
              </a:rPr>
              <a:t>Sdept</a:t>
            </a:r>
            <a:r>
              <a:rPr lang="en-US" altLang="zh-CN" dirty="0" smtClean="0">
                <a:ea typeface="宋体" panose="02010600030101010101" pitchFamily="2" charset="-122"/>
              </a:rPr>
              <a:t>   FROM    Student    WHERE  </a:t>
            </a:r>
            <a:r>
              <a:rPr lang="en-US" altLang="zh-CN" dirty="0" err="1" smtClean="0">
                <a:ea typeface="宋体" panose="02010600030101010101" pitchFamily="2" charset="-122"/>
              </a:rPr>
              <a:t>Sname</a:t>
            </a:r>
            <a:r>
              <a:rPr lang="en-US" altLang="zh-CN" dirty="0" smtClean="0">
                <a:ea typeface="宋体" panose="02010600030101010101" pitchFamily="2" charset="-122"/>
              </a:rPr>
              <a:t>= ' </a:t>
            </a:r>
            <a:r>
              <a:rPr lang="zh-CN" altLang="en-US" dirty="0" smtClean="0">
                <a:ea typeface="宋体" panose="02010600030101010101" pitchFamily="2" charset="-122"/>
              </a:rPr>
              <a:t>刘晨 </a:t>
            </a:r>
            <a:r>
              <a:rPr lang="en-US" altLang="zh-CN" dirty="0" smtClean="0">
                <a:ea typeface="宋体" panose="02010600030101010101" pitchFamily="2" charset="-122"/>
              </a:rPr>
              <a:t>'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结果为： </a:t>
            </a:r>
            <a:r>
              <a:rPr lang="en-US" altLang="zh-CN" dirty="0" smtClean="0">
                <a:ea typeface="宋体" panose="02010600030101010101" pitchFamily="2" charset="-122"/>
              </a:rPr>
              <a:t>CS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37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6116" y="445503"/>
            <a:ext cx="5105400" cy="609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带有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zh-CN" altLang="en-US" sz="2800" dirty="0">
                <a:ea typeface="宋体" panose="02010600030101010101" pitchFamily="2" charset="-122"/>
              </a:rPr>
              <a:t>谓词的子查询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981201" y="1828800"/>
            <a:ext cx="7472363" cy="138588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②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查找所有在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系学习的学生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SELECT   </a:t>
            </a:r>
            <a:r>
              <a:rPr lang="en-US" altLang="zh-CN" dirty="0" err="1" smtClean="0">
                <a:ea typeface="宋体" panose="02010600030101010101" pitchFamily="2" charset="-122"/>
              </a:rPr>
              <a:t>Sno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Sname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Sdept</a:t>
            </a:r>
            <a:r>
              <a:rPr lang="en-US" altLang="zh-CN" dirty="0" smtClean="0">
                <a:ea typeface="宋体" panose="02010600030101010101" pitchFamily="2" charset="-122"/>
              </a:rPr>
              <a:t>   FROM  Student WHERE  </a:t>
            </a:r>
            <a:r>
              <a:rPr lang="en-US" altLang="zh-CN" dirty="0" err="1" smtClean="0">
                <a:ea typeface="宋体" panose="02010600030101010101" pitchFamily="2" charset="-122"/>
              </a:rPr>
              <a:t>Sdept</a:t>
            </a:r>
            <a:r>
              <a:rPr lang="en-US" altLang="zh-CN" dirty="0" smtClean="0">
                <a:ea typeface="宋体" panose="02010600030101010101" pitchFamily="2" charset="-122"/>
              </a:rPr>
              <a:t>= ‘ CS ’</a:t>
            </a:r>
            <a:r>
              <a:rPr lang="zh-CN" altLang="en-US" dirty="0" smtClean="0">
                <a:ea typeface="宋体" panose="02010600030101010101" pitchFamily="2" charset="-122"/>
              </a:rPr>
              <a:t>；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5604" name="Group 78"/>
          <p:cNvGraphicFramePr>
            <a:graphicFrameLocks noGrp="1"/>
          </p:cNvGraphicFramePr>
          <p:nvPr/>
        </p:nvGraphicFramePr>
        <p:xfrm>
          <a:off x="2238375" y="3143250"/>
          <a:ext cx="6985000" cy="1735138"/>
        </p:xfrm>
        <a:graphic>
          <a:graphicData uri="http://schemas.openxmlformats.org/drawingml/2006/table">
            <a:tbl>
              <a:tblPr/>
              <a:tblGrid>
                <a:gridCol w="2081213"/>
                <a:gridCol w="2390775"/>
                <a:gridCol w="2513012"/>
              </a:tblGrid>
              <a:tr h="57785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Sno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Sname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Sdept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200215121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李勇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CS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200215122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刘晨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  <a:sym typeface="Times New Roman" pitchFamily="18" charset="0"/>
                        </a:rPr>
                        <a:t>CS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9565" y="292601"/>
            <a:ext cx="5870575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带有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zh-CN" altLang="en-US" sz="2800" dirty="0">
                <a:ea typeface="宋体" panose="02010600030101010101" pitchFamily="2" charset="-122"/>
              </a:rPr>
              <a:t>谓词的子查询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136775" y="1600200"/>
            <a:ext cx="8153400" cy="35433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将第一步查询嵌入到第二步查询的条件中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Sno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Sname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</a:rPr>
              <a:t>Sdept</a:t>
            </a:r>
            <a:r>
              <a:rPr lang="en-US" altLang="zh-CN" sz="2400" dirty="0">
                <a:ea typeface="宋体" panose="02010600030101010101" pitchFamily="2" charset="-122"/>
              </a:rPr>
              <a:t> FROM Student  WHERE </a:t>
            </a:r>
            <a:r>
              <a:rPr lang="en-US" altLang="zh-CN" sz="2400" dirty="0" err="1">
                <a:ea typeface="宋体" panose="02010600030101010101" pitchFamily="2" charset="-122"/>
              </a:rPr>
              <a:t>Sdept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400" dirty="0">
                <a:ea typeface="宋体" panose="02010600030101010101" pitchFamily="2" charset="-122"/>
              </a:rPr>
              <a:t> (SELECT </a:t>
            </a:r>
            <a:r>
              <a:rPr lang="en-US" altLang="zh-CN" sz="2400" dirty="0" err="1">
                <a:ea typeface="宋体" panose="02010600030101010101" pitchFamily="2" charset="-122"/>
              </a:rPr>
              <a:t>Sdept</a:t>
            </a:r>
            <a:r>
              <a:rPr lang="en-US" altLang="zh-CN" sz="2400" dirty="0">
                <a:ea typeface="宋体" panose="02010600030101010101" pitchFamily="2" charset="-122"/>
              </a:rPr>
              <a:t>  FROM Student WHERE </a:t>
            </a:r>
            <a:r>
              <a:rPr lang="en-US" altLang="zh-CN" sz="2400" dirty="0" err="1">
                <a:ea typeface="宋体" panose="02010600030101010101" pitchFamily="2" charset="-122"/>
              </a:rPr>
              <a:t>Sname</a:t>
            </a:r>
            <a:r>
              <a:rPr lang="en-US" altLang="zh-CN" sz="2400" dirty="0">
                <a:ea typeface="宋体" panose="02010600030101010101" pitchFamily="2" charset="-122"/>
              </a:rPr>
              <a:t>= ‘ </a:t>
            </a:r>
            <a:r>
              <a:rPr lang="zh-CN" altLang="en-US" sz="2400" dirty="0">
                <a:ea typeface="宋体" panose="02010600030101010101" pitchFamily="2" charset="-122"/>
              </a:rPr>
              <a:t>刘晨 ’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1748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677400" y="6248400"/>
            <a:ext cx="304800" cy="304800"/>
          </a:xfrm>
          <a:prstGeom prst="actionButtonForwardNex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31749" name="Text Box 6"/>
          <p:cNvSpPr>
            <a:spLocks noChangeArrowheads="1"/>
          </p:cNvSpPr>
          <p:nvPr/>
        </p:nvSpPr>
        <p:spPr bwMode="auto">
          <a:xfrm>
            <a:off x="9129713" y="6215044"/>
            <a:ext cx="18182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97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6523" y="236788"/>
            <a:ext cx="5870575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带有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zh-CN" altLang="en-US" sz="2800" dirty="0">
                <a:ea typeface="宋体" panose="02010600030101010101" pitchFamily="2" charset="-122"/>
              </a:rPr>
              <a:t>谓词的子查询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79884" y="1532022"/>
            <a:ext cx="8229600" cy="4386263"/>
          </a:xfrm>
        </p:spPr>
        <p:txBody>
          <a:bodyPr>
            <a:normAutofit fontScale="77500" lnSpcReduction="20000"/>
          </a:bodyPr>
          <a:lstStyle/>
          <a:p>
            <a:pPr marL="319088" indent="-319088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查询选修了课程名为“信息系统”的学生学号和姓名</a:t>
            </a:r>
          </a:p>
          <a:p>
            <a:pPr marL="319088" indent="-319088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	</a:t>
            </a:r>
            <a:r>
              <a:rPr lang="en-US" altLang="zh-CN" dirty="0" smtClean="0">
                <a:ea typeface="宋体" panose="02010600030101010101" pitchFamily="2" charset="-122"/>
              </a:rPr>
              <a:t>SELECT </a:t>
            </a:r>
            <a:r>
              <a:rPr lang="en-US" altLang="zh-CN" dirty="0" err="1" smtClean="0">
                <a:ea typeface="宋体" panose="02010600030101010101" pitchFamily="2" charset="-122"/>
              </a:rPr>
              <a:t>Sno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Sname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   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③ 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最后在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Student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关系中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	</a:t>
            </a:r>
            <a:r>
              <a:rPr lang="en-US" altLang="zh-CN" dirty="0" smtClean="0">
                <a:ea typeface="宋体" panose="02010600030101010101" pitchFamily="2" charset="-122"/>
              </a:rPr>
              <a:t>FROM    Student                                     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取出</a:t>
            </a:r>
            <a:r>
              <a:rPr lang="en-US" altLang="zh-CN" sz="1800" dirty="0" err="1">
                <a:solidFill>
                  <a:srgbClr val="FF3399"/>
                </a:solidFill>
                <a:ea typeface="宋体" panose="02010600030101010101" pitchFamily="2" charset="-122"/>
              </a:rPr>
              <a:t>Sno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solidFill>
                  <a:srgbClr val="FF3399"/>
                </a:solidFill>
                <a:ea typeface="宋体" panose="02010600030101010101" pitchFamily="2" charset="-122"/>
              </a:rPr>
              <a:t>Sname</a:t>
            </a:r>
            <a:endParaRPr lang="zh-CN" altLang="en-US" sz="1800" dirty="0">
              <a:solidFill>
                <a:srgbClr val="FF3399"/>
              </a:solidFill>
              <a:ea typeface="宋体" panose="02010600030101010101" pitchFamily="2" charset="-122"/>
            </a:endParaRPr>
          </a:p>
          <a:p>
            <a:pPr marL="319088" indent="-319088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	WHERE </a:t>
            </a:r>
            <a:r>
              <a:rPr lang="en-US" altLang="zh-CN" dirty="0" err="1" smtClean="0">
                <a:ea typeface="宋体" panose="02010600030101010101" pitchFamily="2" charset="-122"/>
              </a:rPr>
              <a:t>Sno</a:t>
            </a:r>
            <a:r>
              <a:rPr lang="en-US" altLang="zh-CN" dirty="0" smtClean="0">
                <a:ea typeface="宋体" panose="02010600030101010101" pitchFamily="2" charset="-122"/>
              </a:rPr>
              <a:t>  IN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19088" indent="-319088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(SELECT </a:t>
            </a:r>
            <a:r>
              <a:rPr lang="en-US" altLang="zh-CN" dirty="0" err="1" smtClean="0">
                <a:ea typeface="宋体" panose="02010600030101010101" pitchFamily="2" charset="-122"/>
              </a:rPr>
              <a:t>Sno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          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② 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然后在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SC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关系中找出选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smtClean="0">
                <a:ea typeface="宋体" panose="02010600030101010101" pitchFamily="2" charset="-122"/>
              </a:rPr>
              <a:t>FROM    SC                                    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修了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号课程的学生学号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</a:t>
            </a:r>
            <a:r>
              <a:rPr lang="en-US" altLang="zh-CN" dirty="0" smtClean="0">
                <a:ea typeface="宋体" panose="02010600030101010101" pitchFamily="2" charset="-122"/>
              </a:rPr>
              <a:t>WHERE  </a:t>
            </a:r>
            <a:r>
              <a:rPr lang="en-US" altLang="zh-CN" dirty="0" err="1" smtClean="0">
                <a:ea typeface="宋体" panose="02010600030101010101" pitchFamily="2" charset="-122"/>
              </a:rPr>
              <a:t>Cno</a:t>
            </a:r>
            <a:r>
              <a:rPr lang="en-US" altLang="zh-CN" dirty="0" smtClean="0">
                <a:ea typeface="宋体" panose="02010600030101010101" pitchFamily="2" charset="-122"/>
              </a:rPr>
              <a:t> IN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19088" indent="-319088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(SELECT </a:t>
            </a:r>
            <a:r>
              <a:rPr lang="en-US" altLang="zh-CN" dirty="0" err="1" smtClean="0">
                <a:ea typeface="宋体" panose="02010600030101010101" pitchFamily="2" charset="-122"/>
              </a:rPr>
              <a:t>Cno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   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① 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首先在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Course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关系中找出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  </a:t>
            </a:r>
            <a:r>
              <a:rPr lang="en-US" altLang="zh-CN" dirty="0" smtClean="0">
                <a:ea typeface="宋体" panose="02010600030101010101" pitchFamily="2" charset="-122"/>
              </a:rPr>
              <a:t>FROM Course                      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信息系统”的课程号，为</a:t>
            </a:r>
            <a:r>
              <a:rPr lang="en-US" altLang="zh-CN" sz="1800" dirty="0">
                <a:solidFill>
                  <a:srgbClr val="FF3399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FF3399"/>
                </a:solidFill>
                <a:ea typeface="宋体" panose="02010600030101010101" pitchFamily="2" charset="-122"/>
              </a:rPr>
              <a:t>号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  </a:t>
            </a:r>
            <a:r>
              <a:rPr lang="en-US" altLang="zh-CN" dirty="0" smtClean="0">
                <a:ea typeface="宋体" panose="02010600030101010101" pitchFamily="2" charset="-122"/>
              </a:rPr>
              <a:t>WHERE </a:t>
            </a:r>
            <a:r>
              <a:rPr lang="en-US" altLang="zh-CN" dirty="0" err="1" smtClean="0">
                <a:ea typeface="宋体" panose="02010600030101010101" pitchFamily="2" charset="-122"/>
              </a:rPr>
              <a:t>Cname</a:t>
            </a:r>
            <a:r>
              <a:rPr lang="en-US" altLang="zh-CN" dirty="0" smtClean="0">
                <a:ea typeface="宋体" panose="02010600030101010101" pitchFamily="2" charset="-122"/>
              </a:rPr>
              <a:t>= ‘</a:t>
            </a:r>
            <a:r>
              <a:rPr lang="zh-CN" altLang="en-US" dirty="0" smtClean="0">
                <a:ea typeface="宋体" panose="02010600030101010101" pitchFamily="2" charset="-122"/>
              </a:rPr>
              <a:t>信息系统’</a:t>
            </a:r>
          </a:p>
          <a:p>
            <a:pPr marL="319088" indent="-319088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19088" indent="-319088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);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65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0248" y="236788"/>
            <a:ext cx="7302891" cy="9906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latin typeface="+mj-ea"/>
              </a:rPr>
              <a:t>带有比较运算符的子查询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87458" y="1600200"/>
            <a:ext cx="10724827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［例］找出每个学生超过他选修课程平均成绩的课程号。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Sno</a:t>
            </a:r>
            <a:r>
              <a:rPr lang="zh-CN" altLang="en-US" sz="2400" dirty="0">
                <a:ea typeface="宋体" panose="02010600030101010101" pitchFamily="2" charset="-122"/>
              </a:rPr>
              <a:t>， </a:t>
            </a:r>
            <a:r>
              <a:rPr lang="en-US" altLang="zh-CN" sz="2400" dirty="0" err="1">
                <a:ea typeface="宋体" panose="02010600030101010101" pitchFamily="2" charset="-122"/>
              </a:rPr>
              <a:t>Cno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FROM  SC  x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WHERE Grade </a:t>
            </a:r>
            <a:r>
              <a:rPr lang="en-US" altLang="zh-CN" sz="2400" dirty="0" smtClean="0">
                <a:ea typeface="宋体" panose="02010600030101010101" pitchFamily="2" charset="-122"/>
              </a:rPr>
              <a:t>&gt;=(SELECT AVG(Grade)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                    FROM  SC y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                     WHERE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y.sno</a:t>
            </a:r>
            <a:r>
              <a:rPr lang="en-US" altLang="zh-CN" sz="2400" dirty="0" smtClean="0">
                <a:ea typeface="宋体" panose="02010600030101010101" pitchFamily="2" charset="-122"/>
              </a:rPr>
              <a:t>=</a:t>
            </a:r>
            <a:r>
              <a:rPr lang="en-US" altLang="zh-CN" sz="2400" smtClean="0">
                <a:ea typeface="宋体" panose="02010600030101010101" pitchFamily="2" charset="-122"/>
              </a:rPr>
              <a:t>x.sno</a:t>
            </a:r>
            <a:r>
              <a:rPr lang="en-US" altLang="zh-CN" sz="2400" dirty="0" smtClean="0">
                <a:ea typeface="宋体" panose="02010600030101010101" pitchFamily="2" charset="-122"/>
              </a:rPr>
              <a:t>);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17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198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0727267" y="6464300"/>
            <a:ext cx="14224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Page </a:t>
            </a:r>
            <a:fld id="{B618F280-FAC0-4599-B8A0-53DF92915157}" type="slidenum">
              <a:rPr lang="zh-CN" altLang="zh-CN" smtClean="0">
                <a:latin typeface="Arial" charset="0"/>
              </a:rPr>
              <a:pPr/>
              <a:t>5</a:t>
            </a:fld>
            <a:endParaRPr lang="zh-CN" altLang="zh-CN" sz="18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94468" y="2514600"/>
            <a:ext cx="78274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kern="0" dirty="0">
                <a:latin typeface="微软雅黑" pitchFamily="34" charset="-122"/>
                <a:ea typeface="微软雅黑" pitchFamily="34" charset="-122"/>
                <a:cs typeface="+mj-cs"/>
                <a:sym typeface="Arial" charset="0"/>
              </a:rPr>
              <a:t>数据查询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3193" y="404813"/>
            <a:ext cx="6578600" cy="990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带有</a:t>
            </a:r>
            <a:r>
              <a:rPr lang="en-US" altLang="zh-CN" sz="2800" dirty="0">
                <a:ea typeface="宋体" panose="02010600030101010101" pitchFamily="2" charset="-122"/>
              </a:rPr>
              <a:t>ANY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SOME</a:t>
            </a:r>
            <a:r>
              <a:rPr lang="zh-CN" altLang="en-US" sz="2800" dirty="0">
                <a:ea typeface="宋体" panose="02010600030101010101" pitchFamily="2" charset="-122"/>
              </a:rPr>
              <a:t>）或</a:t>
            </a:r>
            <a:r>
              <a:rPr lang="en-US" altLang="zh-CN" sz="2800" dirty="0">
                <a:ea typeface="宋体" panose="02010600030101010101" pitchFamily="2" charset="-122"/>
              </a:rPr>
              <a:t>ALL</a:t>
            </a:r>
            <a:r>
              <a:rPr lang="zh-CN" altLang="en-US" sz="2800" dirty="0">
                <a:ea typeface="宋体" panose="02010600030101010101" pitchFamily="2" charset="-122"/>
              </a:rPr>
              <a:t>谓词的子查询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13193" y="1395413"/>
            <a:ext cx="9445207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查询其他系中比计算机科学某一学生年龄小的学生姓名和年龄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SELECT </a:t>
            </a:r>
            <a:r>
              <a:rPr lang="en-US" altLang="zh-CN" sz="2400" dirty="0" err="1">
                <a:ea typeface="宋体" panose="02010600030101010101" pitchFamily="2" charset="-122"/>
              </a:rPr>
              <a:t>Sname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Sage   FROM    Student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WHERE Sage &lt;ANY (SELECT  Sage  FROM    Student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                     WHERE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Sdept</a:t>
            </a:r>
            <a:r>
              <a:rPr lang="en-US" altLang="zh-CN" sz="2400" dirty="0">
                <a:ea typeface="宋体" panose="02010600030101010101" pitchFamily="2" charset="-122"/>
              </a:rPr>
              <a:t>= ' CS ')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                      AND </a:t>
            </a:r>
            <a:r>
              <a:rPr lang="en-US" altLang="zh-CN" sz="2400" dirty="0" err="1">
                <a:ea typeface="宋体" panose="02010600030101010101" pitchFamily="2" charset="-122"/>
              </a:rPr>
              <a:t>Sdept</a:t>
            </a:r>
            <a:r>
              <a:rPr lang="en-US" altLang="zh-CN" sz="2400" dirty="0">
                <a:ea typeface="宋体" panose="02010600030101010101" pitchFamily="2" charset="-122"/>
              </a:rPr>
              <a:t> &lt;&gt; ‘CS ' ;      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76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25870" t="27599" r="19435" b="22306"/>
          <a:stretch>
            <a:fillRect/>
          </a:stretch>
        </p:blipFill>
        <p:spPr bwMode="auto">
          <a:xfrm>
            <a:off x="2292626" y="1616765"/>
            <a:ext cx="7116418" cy="351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2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480185"/>
            <a:ext cx="9191322" cy="537781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Arial"/>
              </a:rPr>
              <a:t>1</a:t>
            </a:r>
            <a:r>
              <a:rPr lang="zh-CN" altLang="en-US" dirty="0" smtClean="0">
                <a:latin typeface="Arial"/>
              </a:rPr>
              <a:t>、熟悉</a:t>
            </a:r>
            <a:r>
              <a:rPr lang="en-US" altLang="zh-CN" dirty="0" err="1" smtClean="0">
                <a:latin typeface="Arial"/>
              </a:rPr>
              <a:t>MySQL</a:t>
            </a:r>
            <a:r>
              <a:rPr lang="zh-CN" altLang="en-US" dirty="0" smtClean="0">
                <a:latin typeface="Arial"/>
              </a:rPr>
              <a:t>编程基础　</a:t>
            </a:r>
          </a:p>
          <a:p>
            <a:r>
              <a:rPr lang="en-US" altLang="zh-CN" dirty="0" smtClean="0">
                <a:latin typeface="Arial"/>
              </a:rPr>
              <a:t>2</a:t>
            </a:r>
            <a:r>
              <a:rPr lang="zh-CN" altLang="en-US" dirty="0" smtClean="0">
                <a:latin typeface="Arial"/>
              </a:rPr>
              <a:t>、熟悉系统函数　</a:t>
            </a:r>
          </a:p>
          <a:p>
            <a:r>
              <a:rPr lang="en-US" altLang="zh-CN" dirty="0" smtClean="0">
                <a:latin typeface="Arial"/>
              </a:rPr>
              <a:t>3</a:t>
            </a:r>
            <a:r>
              <a:rPr lang="zh-CN" altLang="en-US" dirty="0" smtClean="0">
                <a:latin typeface="Arial"/>
              </a:rPr>
              <a:t>、熟悉触发器　</a:t>
            </a:r>
          </a:p>
          <a:p>
            <a:r>
              <a:rPr lang="en-US" altLang="zh-CN" dirty="0" smtClean="0">
                <a:latin typeface="Arial"/>
              </a:rPr>
              <a:t>4</a:t>
            </a:r>
            <a:r>
              <a:rPr lang="zh-CN" altLang="en-US" dirty="0" smtClean="0">
                <a:latin typeface="Arial"/>
              </a:rPr>
              <a:t>、熟悉存储过程</a:t>
            </a:r>
          </a:p>
        </p:txBody>
      </p:sp>
    </p:spTree>
    <p:extLst>
      <p:ext uri="{BB962C8B-B14F-4D97-AF65-F5344CB8AC3E}">
        <p14:creationId xmlns:p14="http://schemas.microsoft.com/office/powerpoint/2010/main" val="3693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230803"/>
            <a:ext cx="9191322" cy="544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"/>
              </a:rPr>
              <a:t>事务机制</a:t>
            </a:r>
          </a:p>
          <a:p>
            <a:r>
              <a:rPr lang="zh-CN" altLang="en-US" dirty="0" smtClean="0">
                <a:latin typeface="Arial"/>
              </a:rPr>
              <a:t>存储过程和存储函数</a:t>
            </a:r>
            <a:endParaRPr lang="en-US" altLang="zh-CN" dirty="0" smtClean="0">
              <a:latin typeface="Arial"/>
            </a:endParaRPr>
          </a:p>
          <a:p>
            <a:r>
              <a:rPr lang="zh-CN" altLang="en-US" smtClean="0">
                <a:latin typeface="Arial"/>
              </a:rPr>
              <a:t>触发器</a:t>
            </a:r>
            <a:endParaRPr lang="zh-CN" altLang="en-US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293" y="212035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数据查询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81878" y="1270000"/>
            <a:ext cx="8808741" cy="2535238"/>
          </a:xfrm>
        </p:spPr>
        <p:txBody>
          <a:bodyPr>
            <a:normAutofit/>
          </a:bodyPr>
          <a:lstStyle/>
          <a:p>
            <a:pPr marL="320675" indent="-32067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单表查询</a:t>
            </a:r>
          </a:p>
          <a:p>
            <a:pPr marL="320675" indent="-32067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连接查询</a:t>
            </a:r>
            <a:endParaRPr lang="en-US" altLang="zh-CN" dirty="0" smtClean="0">
              <a:latin typeface="+mn-ea"/>
            </a:endParaRPr>
          </a:p>
          <a:p>
            <a:pPr marL="320675" indent="-32067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集合查询</a:t>
            </a:r>
          </a:p>
          <a:p>
            <a:pPr marL="320675" indent="-320675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Select</a:t>
            </a:r>
            <a:r>
              <a:rPr lang="zh-CN" altLang="en-US" dirty="0" smtClean="0">
                <a:latin typeface="+mn-ea"/>
              </a:rPr>
              <a:t>语句的一般形式 </a:t>
            </a:r>
          </a:p>
          <a:p>
            <a:pPr marL="320675" indent="-320675" algn="just" eaLnBrk="1" hangingPunct="1">
              <a:buFont typeface="Wingdings" pitchFamily="2" charset="2"/>
              <a:buChar char="Ø"/>
            </a:pP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16" y="0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数据查询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90552" y="1178823"/>
            <a:ext cx="11144249" cy="4729162"/>
          </a:xfrm>
        </p:spPr>
        <p:txBody>
          <a:bodyPr>
            <a:normAutofit/>
          </a:bodyPr>
          <a:lstStyle/>
          <a:p>
            <a:pPr marL="319088" indent="-319088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语句格式</a:t>
            </a:r>
            <a:endParaRPr lang="en-US" altLang="zh-CN" dirty="0" smtClean="0">
              <a:latin typeface="+mn-ea"/>
            </a:endParaRPr>
          </a:p>
          <a:p>
            <a:pPr marL="319088" indent="-319088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SELECT [ALL|DISTINCT] &lt;</a:t>
            </a:r>
            <a:r>
              <a:rPr lang="zh-CN" altLang="en-US" dirty="0" smtClean="0">
                <a:latin typeface="+mn-ea"/>
              </a:rPr>
              <a:t>目标列表达式</a:t>
            </a:r>
            <a:r>
              <a:rPr lang="en-US" altLang="zh-CN" dirty="0" smtClean="0">
                <a:latin typeface="+mn-ea"/>
              </a:rPr>
              <a:t>&gt;</a:t>
            </a:r>
            <a:endParaRPr lang="zh-CN" altLang="en-US" dirty="0" smtClean="0">
              <a:latin typeface="+mn-ea"/>
            </a:endParaRPr>
          </a:p>
          <a:p>
            <a:pPr marL="819150" lvl="1" indent="-2730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+mn-ea"/>
              </a:rPr>
              <a:t>[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&lt;</a:t>
            </a:r>
            <a:r>
              <a:rPr lang="zh-CN" altLang="en-US" sz="2800" dirty="0" smtClean="0">
                <a:latin typeface="+mn-ea"/>
              </a:rPr>
              <a:t>目标列表达式</a:t>
            </a:r>
            <a:r>
              <a:rPr lang="en-US" altLang="zh-CN" sz="2800" dirty="0" smtClean="0">
                <a:latin typeface="+mn-ea"/>
              </a:rPr>
              <a:t>&gt;] </a:t>
            </a:r>
            <a:r>
              <a:rPr lang="en-US" altLang="zh-CN" sz="2800" dirty="0" smtClean="0">
                <a:latin typeface="+mn-ea"/>
                <a:sym typeface="Courier New" pitchFamily="49" charset="0"/>
              </a:rPr>
              <a:t>…</a:t>
            </a:r>
            <a:endParaRPr lang="zh-CN" altLang="en-US" sz="2800" dirty="0" smtClean="0">
              <a:latin typeface="+mn-ea"/>
              <a:sym typeface="Courier New" pitchFamily="49" charset="0"/>
            </a:endParaRPr>
          </a:p>
          <a:p>
            <a:pPr marL="819150" lvl="1" indent="-27305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+mn-ea"/>
              </a:rPr>
              <a:t>FROM &lt;</a:t>
            </a:r>
            <a:r>
              <a:rPr lang="zh-CN" altLang="en-US" sz="2800" dirty="0" smtClean="0">
                <a:latin typeface="+mn-ea"/>
              </a:rPr>
              <a:t>表名或视图名</a:t>
            </a:r>
            <a:r>
              <a:rPr lang="en-US" altLang="zh-CN" sz="2800" dirty="0" smtClean="0">
                <a:latin typeface="+mn-ea"/>
              </a:rPr>
              <a:t>&gt;[</a:t>
            </a:r>
            <a:r>
              <a:rPr lang="zh-CN" altLang="en-US" sz="2800" dirty="0" smtClean="0">
                <a:latin typeface="+mn-ea"/>
              </a:rPr>
              <a:t>， </a:t>
            </a:r>
            <a:r>
              <a:rPr lang="en-US" altLang="zh-CN" sz="2800" dirty="0" smtClean="0">
                <a:latin typeface="+mn-ea"/>
              </a:rPr>
              <a:t>&lt;</a:t>
            </a:r>
            <a:r>
              <a:rPr lang="zh-CN" altLang="en-US" sz="2800" dirty="0" smtClean="0">
                <a:latin typeface="+mn-ea"/>
              </a:rPr>
              <a:t>表名或视图名</a:t>
            </a:r>
            <a:r>
              <a:rPr lang="en-US" altLang="zh-CN" sz="2800" dirty="0" smtClean="0">
                <a:latin typeface="+mn-ea"/>
              </a:rPr>
              <a:t>&gt; ] </a:t>
            </a:r>
            <a:r>
              <a:rPr lang="en-US" altLang="zh-CN" sz="2800" dirty="0" smtClean="0">
                <a:latin typeface="+mn-ea"/>
                <a:sym typeface="Courier New" pitchFamily="49" charset="0"/>
              </a:rPr>
              <a:t>…</a:t>
            </a:r>
            <a:endParaRPr lang="zh-CN" altLang="en-US" sz="2800" dirty="0" smtClean="0">
              <a:latin typeface="+mn-ea"/>
              <a:sym typeface="Courier New" pitchFamily="49" charset="0"/>
            </a:endParaRPr>
          </a:p>
          <a:p>
            <a:pPr marL="819150" lvl="1" indent="-27305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+mn-ea"/>
              </a:rPr>
              <a:t>[ WHERE &lt;</a:t>
            </a:r>
            <a:r>
              <a:rPr lang="zh-CN" altLang="en-US" sz="2800" dirty="0" smtClean="0">
                <a:latin typeface="+mn-ea"/>
              </a:rPr>
              <a:t>条件表达式</a:t>
            </a:r>
            <a:r>
              <a:rPr lang="en-US" altLang="zh-CN" sz="2800" dirty="0" smtClean="0">
                <a:latin typeface="+mn-ea"/>
              </a:rPr>
              <a:t>&gt; ]</a:t>
            </a:r>
            <a:endParaRPr lang="zh-CN" altLang="en-US" sz="2800" dirty="0" smtClean="0">
              <a:latin typeface="+mn-ea"/>
            </a:endParaRPr>
          </a:p>
          <a:p>
            <a:pPr marL="819150" lvl="1" indent="-27305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+mn-ea"/>
              </a:rPr>
              <a:t>[ GROUP BY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1&gt; [ HAVING &lt;</a:t>
            </a:r>
            <a:r>
              <a:rPr lang="zh-CN" altLang="en-US" sz="2800" dirty="0" smtClean="0">
                <a:latin typeface="+mn-ea"/>
              </a:rPr>
              <a:t>条件表达式</a:t>
            </a:r>
            <a:r>
              <a:rPr lang="en-US" altLang="zh-CN" sz="2800" dirty="0" smtClean="0">
                <a:latin typeface="+mn-ea"/>
              </a:rPr>
              <a:t>&gt; ] ]</a:t>
            </a:r>
            <a:endParaRPr lang="zh-CN" altLang="en-US" sz="2800" dirty="0" smtClean="0">
              <a:latin typeface="+mn-ea"/>
            </a:endParaRPr>
          </a:p>
          <a:p>
            <a:pPr marL="819150" lvl="1" indent="-273050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+mn-ea"/>
              </a:rPr>
              <a:t>[ ORDER BY &lt;</a:t>
            </a:r>
            <a:r>
              <a:rPr lang="zh-CN" altLang="en-US" sz="2800" dirty="0" smtClean="0">
                <a:latin typeface="+mn-ea"/>
              </a:rPr>
              <a:t>列名</a:t>
            </a:r>
            <a:r>
              <a:rPr lang="en-US" altLang="zh-CN" sz="2800" dirty="0" smtClean="0">
                <a:latin typeface="+mn-ea"/>
              </a:rPr>
              <a:t>2&gt; [ ASC|DESC ] ]</a:t>
            </a:r>
            <a:r>
              <a:rPr lang="zh-CN" altLang="en-US" sz="2800" dirty="0" smtClean="0">
                <a:latin typeface="+mn-ea"/>
              </a:rPr>
              <a:t>；</a:t>
            </a:r>
          </a:p>
          <a:p>
            <a:pPr marL="819150" lvl="1" indent="-273050" algn="just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800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826" y="198783"/>
            <a:ext cx="7630308" cy="100454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单表查询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42731" y="1271588"/>
            <a:ext cx="10871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 2" pitchFamily="18" charset="2"/>
              <a:buChar char="³"/>
            </a:pPr>
            <a:r>
              <a:rPr lang="zh-CN" altLang="en-US" dirty="0" smtClean="0">
                <a:latin typeface="+mn-ea"/>
              </a:rPr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一、 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二、 选择表中的若干行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三、 </a:t>
            </a:r>
            <a:r>
              <a:rPr lang="en-US" altLang="zh-CN" sz="2800" dirty="0" smtClean="0">
                <a:latin typeface="+mn-ea"/>
              </a:rPr>
              <a:t>ORDER BY</a:t>
            </a:r>
            <a:r>
              <a:rPr lang="zh-CN" altLang="en-US" sz="2800" dirty="0" smtClean="0">
                <a:latin typeface="+mn-ea"/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四、 聚集函数</a:t>
            </a:r>
          </a:p>
          <a:p>
            <a:pPr lvl="1" algn="just" eaLnBrk="1" hangingPunct="1">
              <a:lnSpc>
                <a:spcPct val="16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n-ea"/>
              </a:rPr>
              <a:t>五、 </a:t>
            </a:r>
            <a:r>
              <a:rPr lang="en-US" altLang="zh-CN" sz="2800" dirty="0" smtClean="0">
                <a:latin typeface="+mn-ea"/>
              </a:rPr>
              <a:t>GROUP BY</a:t>
            </a:r>
            <a:r>
              <a:rPr lang="zh-CN" altLang="en-US" sz="2800" dirty="0" smtClean="0">
                <a:latin typeface="+mn-ea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1" y="228600"/>
            <a:ext cx="782743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选择表中的若干列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8737" y="1348409"/>
            <a:ext cx="10871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 2" pitchFamily="18" charset="2"/>
              <a:buChar char="³"/>
            </a:pPr>
            <a:r>
              <a:rPr lang="zh-CN" altLang="en-US" dirty="0" smtClean="0">
                <a:latin typeface="+mn-ea"/>
              </a:rPr>
              <a:t>查询指定列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查询全体学生的学号与姓名。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		</a:t>
            </a: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Sname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		FROM Student</a:t>
            </a:r>
            <a:r>
              <a:rPr lang="zh-CN" altLang="en-US" sz="2800" dirty="0" smtClean="0">
                <a:latin typeface="+mn-ea"/>
              </a:rPr>
              <a:t>；</a:t>
            </a:r>
            <a:r>
              <a:rPr lang="zh-CN" altLang="en-US" sz="2800" dirty="0" smtClean="0">
                <a:latin typeface="+mn-ea"/>
                <a:sym typeface="Courier New" pitchFamily="49" charset="0"/>
              </a:rPr>
              <a:t> 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  <a:sym typeface="Courier New" pitchFamily="49" charset="0"/>
              </a:rPr>
              <a:t>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[</a:t>
            </a:r>
            <a:r>
              <a:rPr lang="zh-CN" altLang="en-US" dirty="0" smtClean="0">
                <a:latin typeface="+mn-ea"/>
              </a:rPr>
              <a:t>例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查询全体学生的姓名、学号、所在系。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+mn-ea"/>
              </a:rPr>
              <a:t>		</a:t>
            </a:r>
            <a:r>
              <a:rPr lang="en-US" altLang="zh-CN" sz="2800" dirty="0" smtClean="0">
                <a:latin typeface="+mn-ea"/>
              </a:rPr>
              <a:t>SELECT </a:t>
            </a:r>
            <a:r>
              <a:rPr lang="en-US" altLang="zh-CN" sz="2800" dirty="0" err="1" smtClean="0">
                <a:latin typeface="+mn-ea"/>
              </a:rPr>
              <a:t>Sname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Sno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err="1" smtClean="0">
                <a:latin typeface="+mn-ea"/>
              </a:rPr>
              <a:t>Sdept</a:t>
            </a:r>
            <a:endParaRPr lang="zh-CN" altLang="en-US" sz="2800" dirty="0" smtClean="0">
              <a:latin typeface="+mn-ea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+mn-ea"/>
              </a:rPr>
              <a:t>		FROM Student</a:t>
            </a:r>
            <a:r>
              <a:rPr lang="zh-CN" altLang="en-US" sz="2800" dirty="0" smtClean="0">
                <a:latin typeface="+mn-ea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urseware_Objective-C_ Uni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590C57-1F88-4108-B4D1-FABAD21D1F81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2964b3fe-7ba9-451d-b46d-13cde44f5428"/>
  </ds:schemaRefs>
</ds:datastoreItem>
</file>

<file path=customXml/itemProps3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Courseware_Objective-C_ Unit1</Template>
  <TotalTime>2510</TotalTime>
  <Words>2177</Words>
  <Application>Microsoft Office PowerPoint</Application>
  <PresentationFormat>自定义</PresentationFormat>
  <Paragraphs>387</Paragraphs>
  <Slides>54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Courseware_Objective-C_ Unit1</vt:lpstr>
      <vt:lpstr>Photoshop.Image.7</vt:lpstr>
      <vt:lpstr>PowerPoint 演示文稿</vt:lpstr>
      <vt:lpstr>回顾</vt:lpstr>
      <vt:lpstr>关键字</vt:lpstr>
      <vt:lpstr>课程目标</vt:lpstr>
      <vt:lpstr> </vt:lpstr>
      <vt:lpstr>数据查询 </vt:lpstr>
      <vt:lpstr>数据查询</vt:lpstr>
      <vt:lpstr>单表查询 </vt:lpstr>
      <vt:lpstr>选择表中的若干列</vt:lpstr>
      <vt:lpstr>选择表中的若干列</vt:lpstr>
      <vt:lpstr>选择表中的若干列</vt:lpstr>
      <vt:lpstr> </vt:lpstr>
      <vt:lpstr> </vt:lpstr>
      <vt:lpstr>单表查询 </vt:lpstr>
      <vt:lpstr>选择表中的若干元组</vt:lpstr>
      <vt:lpstr>消除取值重复的行</vt:lpstr>
      <vt:lpstr>查询满足条件的元组:where</vt:lpstr>
      <vt:lpstr>比较大小</vt:lpstr>
      <vt:lpstr>确定范围</vt:lpstr>
      <vt:lpstr>确定集合</vt:lpstr>
      <vt:lpstr>字符匹配</vt:lpstr>
      <vt:lpstr>涉及空值的查询</vt:lpstr>
      <vt:lpstr>多重条件查询</vt:lpstr>
      <vt:lpstr>ORDER BY子句 </vt:lpstr>
      <vt:lpstr>聚集函数 </vt:lpstr>
      <vt:lpstr>聚集函数 </vt:lpstr>
      <vt:lpstr> </vt:lpstr>
      <vt:lpstr>GROUP BY子句 </vt:lpstr>
      <vt:lpstr>GROUP BY子句</vt:lpstr>
      <vt:lpstr>GROUP BY子句</vt:lpstr>
      <vt:lpstr>MySQL分页查询</vt:lpstr>
      <vt:lpstr>多表查询</vt:lpstr>
      <vt:lpstr>多表连接查询</vt:lpstr>
      <vt:lpstr> 一、等值与非等值连接查询 </vt:lpstr>
      <vt:lpstr>等值连接查询</vt:lpstr>
      <vt:lpstr>二、自身连接 </vt:lpstr>
      <vt:lpstr>三、外连接</vt:lpstr>
      <vt:lpstr>外连接</vt:lpstr>
      <vt:lpstr>外连接</vt:lpstr>
      <vt:lpstr>四、复合条件连接 </vt:lpstr>
      <vt:lpstr>复合条件连接（ 3表）</vt:lpstr>
      <vt:lpstr>嵌套查询</vt:lpstr>
      <vt:lpstr>嵌套查询</vt:lpstr>
      <vt:lpstr>嵌套查询</vt:lpstr>
      <vt:lpstr>带有IN谓词的子查询</vt:lpstr>
      <vt:lpstr>带有IN谓词的子查询</vt:lpstr>
      <vt:lpstr>带有IN谓词的子查询</vt:lpstr>
      <vt:lpstr>带有IN谓词的子查询</vt:lpstr>
      <vt:lpstr>带有比较运算符的子查询</vt:lpstr>
      <vt:lpstr>带有ANY（SOME）或ALL谓词的子查询 </vt:lpstr>
      <vt:lpstr>小结</vt:lpstr>
      <vt:lpstr>任务</vt:lpstr>
      <vt:lpstr>预习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李叙</dc:creator>
  <cp:lastModifiedBy>吴子敬</cp:lastModifiedBy>
  <cp:revision>182</cp:revision>
  <dcterms:created xsi:type="dcterms:W3CDTF">2014-03-12T06:57:00Z</dcterms:created>
  <dcterms:modified xsi:type="dcterms:W3CDTF">2015-10-15T01:17:41Z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