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1"/>
  </p:notesMasterIdLst>
  <p:sldIdLst>
    <p:sldId id="256" r:id="rId6"/>
    <p:sldId id="330" r:id="rId7"/>
    <p:sldId id="283" r:id="rId8"/>
    <p:sldId id="25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92" r:id="rId17"/>
    <p:sldId id="394" r:id="rId18"/>
    <p:sldId id="358" r:id="rId19"/>
    <p:sldId id="395" r:id="rId20"/>
    <p:sldId id="393" r:id="rId21"/>
    <p:sldId id="367" r:id="rId22"/>
    <p:sldId id="359" r:id="rId23"/>
    <p:sldId id="362" r:id="rId24"/>
    <p:sldId id="363" r:id="rId25"/>
    <p:sldId id="365" r:id="rId26"/>
    <p:sldId id="366" r:id="rId27"/>
    <p:sldId id="339" r:id="rId28"/>
    <p:sldId id="290" r:id="rId29"/>
    <p:sldId id="28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225"/>
    <a:srgbClr val="0370A9"/>
    <a:srgbClr val="0375B0"/>
    <a:srgbClr val="F79646"/>
    <a:srgbClr val="EEEC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7" autoAdjust="0"/>
    <p:restoredTop sz="98527" autoAdjust="0"/>
  </p:normalViewPr>
  <p:slideViewPr>
    <p:cSldViewPr snapToGrid="0">
      <p:cViewPr varScale="1">
        <p:scale>
          <a:sx n="70" d="100"/>
          <a:sy n="7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63BFB-6497-424C-A706-DD616B1F541A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2AEC8-ED97-413A-80E1-6BA29B6E89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8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48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*本页主题：与当前授课相关的任务与练习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*要求：</a:t>
            </a: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该任务与练习目的是复习今天所学内容，巩固知识点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要跟学生明确本次任务与练习的目的、评价标准（即要求）</a:t>
            </a:r>
            <a:endParaRPr lang="en-US" altLang="zh-CN" b="1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要跟学生明确任务与练习难点及完成所需资源资料如何获得</a:t>
            </a:r>
            <a:r>
              <a:rPr lang="en-US" altLang="zh-CN" b="1" dirty="0" smtClean="0"/>
              <a:t>【</a:t>
            </a:r>
            <a:r>
              <a:rPr lang="zh-CN" altLang="en-US" b="1" dirty="0" smtClean="0"/>
              <a:t>提示</a:t>
            </a:r>
            <a:r>
              <a:rPr lang="en-US" altLang="zh-CN" b="1" dirty="0" smtClean="0"/>
              <a:t>】</a:t>
            </a:r>
            <a:endParaRPr lang="zh-CN" altLang="en-US" b="1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0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*本页主题：对于上一个</a:t>
            </a:r>
            <a:r>
              <a:rPr lang="en-US" altLang="zh-CN" b="1" dirty="0" smtClean="0">
                <a:solidFill>
                  <a:srgbClr val="FF0000"/>
                </a:solidFill>
              </a:rPr>
              <a:t>Unit</a:t>
            </a:r>
            <a:r>
              <a:rPr lang="zh-CN" altLang="en-US" b="1" dirty="0" smtClean="0">
                <a:solidFill>
                  <a:srgbClr val="FF0000"/>
                </a:solidFill>
              </a:rPr>
              <a:t>的知识点回顾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*要求：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 </a:t>
            </a:r>
            <a:r>
              <a:rPr lang="en-US" altLang="zh-CN" b="1" dirty="0" smtClean="0"/>
              <a:t>1.</a:t>
            </a:r>
            <a:r>
              <a:rPr lang="zh-CN" altLang="en-US" b="1" dirty="0" smtClean="0"/>
              <a:t>字体：</a:t>
            </a:r>
            <a:r>
              <a:rPr lang="zh-CN" altLang="en-US" b="1" baseline="0" dirty="0" smtClean="0"/>
              <a:t> </a:t>
            </a:r>
            <a:r>
              <a:rPr lang="zh-CN" altLang="en-US" b="1" dirty="0" smtClean="0"/>
              <a:t>中文：黑体 </a:t>
            </a:r>
            <a:r>
              <a:rPr lang="en-US" altLang="zh-CN" b="1" dirty="0" smtClean="0"/>
              <a:t>28</a:t>
            </a:r>
            <a:r>
              <a:rPr lang="zh-CN" altLang="en-US" b="1" dirty="0" smtClean="0"/>
              <a:t>号字，英文：</a:t>
            </a:r>
            <a:r>
              <a:rPr lang="en-US" altLang="zh-CN" b="1" dirty="0" smtClean="0"/>
              <a:t>Arial 28</a:t>
            </a:r>
            <a:r>
              <a:rPr lang="zh-CN" altLang="en-US" b="1" dirty="0" smtClean="0"/>
              <a:t>号字</a:t>
            </a: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 2.</a:t>
            </a:r>
            <a:r>
              <a:rPr lang="zh-CN" altLang="en-US" b="1" dirty="0" smtClean="0">
                <a:solidFill>
                  <a:srgbClr val="FF0000"/>
                </a:solidFill>
              </a:rPr>
              <a:t>使用上一个</a:t>
            </a:r>
            <a:r>
              <a:rPr lang="en-US" altLang="zh-CN" b="1" dirty="0" smtClean="0">
                <a:solidFill>
                  <a:srgbClr val="FF0000"/>
                </a:solidFill>
              </a:rPr>
              <a:t>Unit</a:t>
            </a:r>
            <a:r>
              <a:rPr lang="zh-CN" altLang="en-US" b="1" dirty="0" smtClean="0">
                <a:solidFill>
                  <a:srgbClr val="FF0000"/>
                </a:solidFill>
              </a:rPr>
              <a:t>思维导图进行解决，讲解时结合主要案例，达到快速回顾的目的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baseline="0" dirty="0" smtClean="0">
                <a:solidFill>
                  <a:srgbClr val="FF0000"/>
                </a:solidFill>
              </a:rPr>
              <a:t> 3.</a:t>
            </a:r>
            <a:r>
              <a:rPr lang="zh-CN" altLang="en-US" b="1" baseline="0" dirty="0" smtClean="0">
                <a:solidFill>
                  <a:srgbClr val="FF0000"/>
                </a:solidFill>
              </a:rPr>
              <a:t>上次任务点评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*本页主题：与当前授课相关的五个技术英文单词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*要求：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1.</a:t>
            </a:r>
            <a:r>
              <a:rPr lang="zh-CN" altLang="en-US" b="1" dirty="0" smtClean="0">
                <a:solidFill>
                  <a:srgbClr val="FF0000"/>
                </a:solidFill>
              </a:rPr>
              <a:t>英文</a:t>
            </a:r>
            <a:r>
              <a:rPr lang="zh-CN" altLang="en-US" b="1" dirty="0" smtClean="0"/>
              <a:t>字体：</a:t>
            </a:r>
            <a:r>
              <a:rPr lang="zh-CN" altLang="en-US" b="1" baseline="0" dirty="0" smtClean="0"/>
              <a:t> </a:t>
            </a:r>
            <a:r>
              <a:rPr lang="en-US" altLang="zh-CN" b="1" dirty="0" smtClean="0"/>
              <a:t>Arial 36</a:t>
            </a:r>
            <a:r>
              <a:rPr lang="zh-CN" altLang="en-US" b="1" dirty="0" smtClean="0"/>
              <a:t>号字     </a:t>
            </a:r>
            <a:r>
              <a:rPr lang="en-US" altLang="zh-CN" b="1" dirty="0" smtClean="0">
                <a:solidFill>
                  <a:srgbClr val="FF0000"/>
                </a:solidFill>
              </a:rPr>
              <a:t>2.PPT</a:t>
            </a:r>
            <a:r>
              <a:rPr lang="zh-CN" altLang="en-US" b="1" dirty="0" smtClean="0">
                <a:solidFill>
                  <a:srgbClr val="FF0000"/>
                </a:solidFill>
              </a:rPr>
              <a:t>正文只罗列英文单词      </a:t>
            </a:r>
            <a:r>
              <a:rPr lang="en-US" altLang="zh-CN" b="1" dirty="0" smtClean="0">
                <a:solidFill>
                  <a:srgbClr val="FF0000"/>
                </a:solidFill>
              </a:rPr>
              <a:t>3.PPT</a:t>
            </a:r>
            <a:r>
              <a:rPr lang="zh-CN" altLang="en-US" b="1" dirty="0" smtClean="0">
                <a:solidFill>
                  <a:srgbClr val="FF0000"/>
                </a:solidFill>
              </a:rPr>
              <a:t>备注要表明英文单词的技术含义及用途介绍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  SDK</a:t>
            </a:r>
            <a:r>
              <a:rPr lang="zh-CN" altLang="en-US" dirty="0" smtClean="0"/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abbr.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软件开发工具包（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Development Kit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）苹果开发的软件框架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+mn-lt"/>
              </a:rPr>
              <a:t>  Object-oriented:</a:t>
            </a:r>
            <a:r>
              <a:rPr lang="zh-CN" altLang="en-US" sz="1200" dirty="0" smtClean="0">
                <a:latin typeface="+mn-lt"/>
              </a:rPr>
              <a:t>面向对象，</a:t>
            </a:r>
            <a:r>
              <a:rPr lang="en-US" altLang="zh-CN" sz="1200" dirty="0" smtClean="0">
                <a:latin typeface="+mn-lt"/>
              </a:rPr>
              <a:t>OC</a:t>
            </a:r>
            <a:r>
              <a:rPr lang="zh-CN" altLang="en-US" sz="1200" dirty="0" smtClean="0">
                <a:latin typeface="+mn-lt"/>
              </a:rPr>
              <a:t>是一门面向对象语言</a:t>
            </a:r>
            <a:endParaRPr lang="en-US" altLang="zh-CN" sz="1200" dirty="0" smtClean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+mn-lt"/>
              </a:rPr>
              <a:t>  Interface</a:t>
            </a:r>
            <a:r>
              <a:rPr lang="zh-CN" altLang="en-US" sz="1200" dirty="0" smtClean="0">
                <a:latin typeface="+mn-lt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界面；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接口；交界面，在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是变量和方法的声明部分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/>
              <a:t>  Implementation</a:t>
            </a:r>
            <a:r>
              <a:rPr kumimoji="1" lang="zh-CN" altLang="en-US" sz="1200" dirty="0" smtClean="0"/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 [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实现；履行；安装启用，在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中类的实现部分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Argc</a:t>
            </a:r>
            <a:r>
              <a:rPr kumimoji="1" lang="zh-CN" altLang="en-US" dirty="0" smtClean="0"/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命令行参数个数。</a:t>
            </a:r>
            <a:r>
              <a:rPr kumimoji="1" lang="en-US" altLang="zh-CN" dirty="0" err="1" smtClean="0"/>
              <a:t>argc</a:t>
            </a:r>
            <a:r>
              <a:rPr kumimoji="1" lang="zh-CN" altLang="en-US" dirty="0" smtClean="0"/>
              <a:t>包含命令行参数的数量</a:t>
            </a:r>
            <a:endParaRPr kumimoji="1"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0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*本页主题：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介绍今天的课程教学内容及目标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字体要求，中文：黑体 </a:t>
            </a:r>
            <a:r>
              <a:rPr lang="en-US" altLang="zh-CN" b="1" dirty="0" smtClean="0"/>
              <a:t>28</a:t>
            </a:r>
            <a:r>
              <a:rPr lang="zh-CN" altLang="en-US" b="1" dirty="0" smtClean="0"/>
              <a:t>号字，英文：</a:t>
            </a:r>
            <a:r>
              <a:rPr lang="en-US" altLang="zh-CN" b="1" dirty="0" smtClean="0"/>
              <a:t>Arial 28</a:t>
            </a:r>
            <a:r>
              <a:rPr lang="zh-CN" altLang="en-US" b="1" dirty="0" smtClean="0"/>
              <a:t>号字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罗列出具体教学目标及教学内容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3.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明确此次学习难点、重点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4.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讲述此次课程教学思路</a:t>
            </a:r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【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使用箭头及流程</a:t>
            </a:r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】</a:t>
            </a:r>
          </a:p>
          <a:p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*教学要求：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教材；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明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教法；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学法；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教学意图；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练习层次。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218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视图访问会缓存一些数据</a:t>
            </a:r>
            <a:endParaRPr lang="en-US" altLang="zh-CN" dirty="0" smtClean="0"/>
          </a:p>
          <a:p>
            <a:r>
              <a:rPr lang="zh-CN" altLang="en-US" sz="1200" dirty="0" smtClean="0"/>
              <a:t>更新视图可以更新真实表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187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dirty="0" smtClean="0"/>
              <a:t>while </a:t>
            </a:r>
            <a:r>
              <a:rPr lang="zh-CN" altLang="en-US" sz="1200" dirty="0" smtClean="0"/>
              <a:t>条件  </a:t>
            </a:r>
            <a:r>
              <a:rPr lang="en-US" altLang="zh-CN" sz="1200" dirty="0" smtClean="0"/>
              <a:t>do</a:t>
            </a:r>
          </a:p>
          <a:p>
            <a:pPr>
              <a:defRPr/>
            </a:pPr>
            <a:r>
              <a:rPr lang="en-US" altLang="zh-CN" sz="1200" dirty="0" smtClean="0"/>
              <a:t>	</a:t>
            </a:r>
          </a:p>
          <a:p>
            <a:pPr>
              <a:defRPr/>
            </a:pPr>
            <a:r>
              <a:rPr lang="en-US" altLang="zh-CN" sz="1200" dirty="0" smtClean="0"/>
              <a:t>end while</a:t>
            </a:r>
          </a:p>
          <a:p>
            <a:pPr>
              <a:defRPr/>
            </a:pPr>
            <a:r>
              <a:rPr lang="en-US" altLang="zh-CN" sz="1200" dirty="0" smtClean="0"/>
              <a:t>	</a:t>
            </a:r>
          </a:p>
          <a:p>
            <a:pPr>
              <a:defRPr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label:loop</a:t>
            </a:r>
            <a:endParaRPr lang="en-US" altLang="zh-CN" sz="1200" dirty="0" smtClean="0"/>
          </a:p>
          <a:p>
            <a:pPr>
              <a:defRPr/>
            </a:pPr>
            <a:r>
              <a:rPr lang="en-US" altLang="zh-CN" sz="1200" dirty="0" smtClean="0"/>
              <a:t>	</a:t>
            </a:r>
            <a:r>
              <a:rPr lang="zh-CN" altLang="en-US" sz="1200" dirty="0" smtClean="0"/>
              <a:t>满足条件：</a:t>
            </a:r>
            <a:r>
              <a:rPr lang="en-US" altLang="zh-CN" sz="1200" dirty="0" smtClean="0"/>
              <a:t>leave </a:t>
            </a:r>
            <a:r>
              <a:rPr lang="en-US" altLang="zh-CN" sz="1200" dirty="0" err="1" smtClean="0"/>
              <a:t>lable</a:t>
            </a:r>
            <a:r>
              <a:rPr lang="en-US" altLang="zh-CN" sz="1200" dirty="0" smtClean="0"/>
              <a:t>;</a:t>
            </a:r>
          </a:p>
          <a:p>
            <a:pPr>
              <a:defRPr/>
            </a:pPr>
            <a:r>
              <a:rPr lang="en-US" altLang="zh-CN" sz="1200" dirty="0" smtClean="0"/>
              <a:t>	end loop;</a:t>
            </a:r>
          </a:p>
          <a:p>
            <a:pPr>
              <a:defRPr/>
            </a:pPr>
            <a:r>
              <a:rPr lang="en-US" altLang="zh-CN" sz="1200" dirty="0" smtClean="0"/>
              <a:t>	</a:t>
            </a:r>
          </a:p>
          <a:p>
            <a:pPr>
              <a:defRPr/>
            </a:pPr>
            <a:r>
              <a:rPr lang="en-US" altLang="zh-CN" sz="1200" dirty="0" smtClean="0"/>
              <a:t>	repeat</a:t>
            </a:r>
          </a:p>
          <a:p>
            <a:pPr>
              <a:defRPr/>
            </a:pPr>
            <a:r>
              <a:rPr lang="en-US" altLang="zh-CN" sz="1200" dirty="0" smtClean="0"/>
              <a:t>	</a:t>
            </a:r>
          </a:p>
          <a:p>
            <a:pPr>
              <a:defRPr/>
            </a:pPr>
            <a:r>
              <a:rPr lang="en-US" altLang="zh-CN" sz="1200" dirty="0" smtClean="0"/>
              <a:t>	until  </a:t>
            </a:r>
            <a:r>
              <a:rPr lang="zh-CN" altLang="en-US" sz="1200" dirty="0" smtClean="0"/>
              <a:t>条件</a:t>
            </a:r>
          </a:p>
          <a:p>
            <a:pPr>
              <a:defRPr/>
            </a:pPr>
            <a:r>
              <a:rPr lang="zh-CN" altLang="en-US" sz="1200" dirty="0" smtClean="0"/>
              <a:t>	</a:t>
            </a:r>
            <a:r>
              <a:rPr lang="en-US" altLang="zh-CN" sz="1200" dirty="0" smtClean="0"/>
              <a:t>end repeat;</a:t>
            </a:r>
          </a:p>
          <a:p>
            <a:r>
              <a:rPr lang="en-US" altLang="zh-CN" dirty="0" smtClean="0"/>
              <a:t>             do 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  }while(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762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PROCEDURE IF EXISTS </a:t>
            </a:r>
            <a:r>
              <a:rPr lang="en-US" altLang="zh-C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emplayee_count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DELIMITER $</a:t>
            </a:r>
            <a:endParaRPr lang="en-US" altLang="zh-CN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创建存储过程</a:t>
            </a:r>
            <a:endParaRPr lang="zh-CN" altLang="en-US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PROCEDURE </a:t>
            </a:r>
            <a:r>
              <a:rPr lang="en-US" altLang="zh-C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emplayee_count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(OUT NUM INTEGER)</a:t>
            </a:r>
            <a:endParaRPr lang="en-US" altLang="zh-CN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altLang="zh-CN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声明变量</a:t>
            </a:r>
            <a:endParaRPr lang="zh-CN" altLang="en-US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  </a:t>
            </a:r>
            <a:r>
              <a:rPr lang="en-US" altLang="zh-C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emplayee_sal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INTEGER;DECLARE   flag INTEGER;</a:t>
            </a:r>
            <a:endParaRPr lang="en-US" altLang="zh-CN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声明游标</a:t>
            </a:r>
            <a:endParaRPr lang="zh-CN" altLang="en-US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lang="en-US" altLang="zh-C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cursor_emplayee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CURSOR FOR SELECT </a:t>
            </a:r>
            <a:r>
              <a:rPr lang="en-US" altLang="zh-C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zh-C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t_employee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CONTINUE HANDLER FOR NOT FOUND SET flag = 1;</a:t>
            </a:r>
            <a:endParaRPr lang="en-US" altLang="zh-CN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设置结束标志</a:t>
            </a:r>
            <a:endParaRPr lang="zh-CN" altLang="en-US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flag=0;SET NUM=0;</a:t>
            </a:r>
            <a:r>
              <a:rPr lang="en-US" altLang="zh-CN" sz="1200" dirty="0" smtClean="0">
                <a:cs typeface="Courier New" panose="02070309020205020404" pitchFamily="49" charset="0"/>
              </a:rPr>
              <a:t>‘</a:t>
            </a:r>
            <a:endParaRPr lang="en-US" altLang="zh-CN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打开游标</a:t>
            </a:r>
            <a:endParaRPr lang="zh-CN" altLang="en-US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en-US" altLang="zh-C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cursor_emplayee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遍历游标指向的结果集</a:t>
            </a:r>
            <a:endParaRPr lang="zh-CN" altLang="en-US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FETCH </a:t>
            </a:r>
            <a:r>
              <a:rPr lang="en-US" altLang="zh-C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cursor_emplayee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altLang="zh-C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emplayee_sal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flag&lt;&gt;1 DO</a:t>
            </a:r>
            <a:endParaRPr lang="en-US" altLang="zh-CN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C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emplayee_sal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&gt;999 THEN</a:t>
            </a:r>
            <a:endParaRPr lang="en-US" altLang="zh-CN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altLang="zh-C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=num+1;</a:t>
            </a:r>
            <a:endParaRPr lang="en-US" altLang="zh-CN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IF;</a:t>
            </a:r>
            <a:endParaRPr lang="en-US" altLang="zh-CN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FETCH </a:t>
            </a:r>
            <a:r>
              <a:rPr lang="en-US" altLang="zh-C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cursor_emplayee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altLang="zh-C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emplayee_sal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WHILE;</a:t>
            </a:r>
            <a:endParaRPr lang="en-US" altLang="zh-CN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关闭游标</a:t>
            </a:r>
            <a:endParaRPr lang="zh-CN" altLang="en-US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 </a:t>
            </a:r>
            <a:r>
              <a:rPr lang="en-US" altLang="zh-C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cursor_emplayee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END$</a:t>
            </a:r>
            <a:endParaRPr lang="en-US" altLang="zh-CN" sz="1200" dirty="0" smtClean="0"/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DELIMITER ;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702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DELIMITER $$</a:t>
            </a:r>
          </a:p>
          <a:p>
            <a:r>
              <a:rPr lang="en-US" altLang="zh-CN" dirty="0" smtClean="0"/>
              <a:t>CREATE FUNCTION </a:t>
            </a:r>
            <a:r>
              <a:rPr lang="en-US" altLang="zh-CN" dirty="0" err="1" smtClean="0"/>
              <a:t>func_getnamebysno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psno</a:t>
            </a:r>
            <a:r>
              <a:rPr lang="en-US" altLang="zh-CN" dirty="0" smtClean="0"/>
              <a:t> CHAR(10))</a:t>
            </a:r>
          </a:p>
          <a:p>
            <a:r>
              <a:rPr lang="en-US" altLang="zh-CN" dirty="0" smtClean="0"/>
              <a:t>RETURNS CHAR(20)</a:t>
            </a:r>
          </a:p>
          <a:p>
            <a:r>
              <a:rPr lang="en-US" altLang="zh-CN" dirty="0" smtClean="0"/>
              <a:t>BEGIN </a:t>
            </a:r>
          </a:p>
          <a:p>
            <a:r>
              <a:rPr lang="en-US" altLang="zh-CN" dirty="0" smtClean="0"/>
              <a:t>  RETURN (SELECT 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 FROM student WHERE 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psno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#return '</a:t>
            </a:r>
            <a:r>
              <a:rPr lang="en-US" altLang="zh-CN" dirty="0" err="1" smtClean="0"/>
              <a:t>okkkk</a:t>
            </a:r>
            <a:r>
              <a:rPr lang="en-US" altLang="zh-CN" dirty="0" smtClean="0"/>
              <a:t>';</a:t>
            </a:r>
          </a:p>
          <a:p>
            <a:r>
              <a:rPr lang="en-US" altLang="zh-CN" dirty="0" smtClean="0"/>
              <a:t>END$$</a:t>
            </a:r>
          </a:p>
          <a:p>
            <a:r>
              <a:rPr lang="en-US" altLang="zh-CN" dirty="0" smtClean="0"/>
              <a:t>DELIMITER 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func_getnamebysno</a:t>
            </a:r>
            <a:r>
              <a:rPr lang="en-US" altLang="zh-CN" dirty="0" smtClean="0"/>
              <a:t>('200215121');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44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*本页主题：本次课程小结</a:t>
            </a: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*要求：</a:t>
            </a: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需用思维导图形式进行小结</a:t>
            </a: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思维导图工具：</a:t>
            </a:r>
            <a:r>
              <a:rPr lang="en-US" altLang="zh-CN" b="1" dirty="0" smtClean="0"/>
              <a:t>Mindjet</a:t>
            </a:r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思维导图保留源文件，原文件命名规则：与本次</a:t>
            </a:r>
            <a:r>
              <a:rPr lang="en-US" altLang="zh-CN" b="1" dirty="0" smtClean="0"/>
              <a:t>PPT</a:t>
            </a:r>
            <a:r>
              <a:rPr lang="zh-CN" altLang="en-US" b="1" dirty="0" smtClean="0"/>
              <a:t>名称一致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15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5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634" y="230189"/>
            <a:ext cx="7926917" cy="60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Page </a:t>
            </a:r>
            <a:fld id="{E7EF3818-C391-46A2-976E-7F21ACB32BC4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69995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634" y="230189"/>
            <a:ext cx="7926917" cy="60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Page </a:t>
            </a:r>
            <a:fld id="{E7EF3818-C391-46A2-976E-7F21ACB32BC4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35512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634" y="230189"/>
            <a:ext cx="7926917" cy="60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Page </a:t>
            </a:r>
            <a:fld id="{E7EF3818-C391-46A2-976E-7F21ACB32BC4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16678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1" y="2938341"/>
            <a:ext cx="6012519" cy="9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0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C1794ED-377D-4756-9B15-73DF41E4B166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0178577-AB3E-4808-96FA-A1D5321C5E9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6104964" cy="6858000"/>
          </a:xfrm>
          <a:prstGeom prst="rect">
            <a:avLst/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551329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0118" y="1825625"/>
            <a:ext cx="5311588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8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788459" cy="6858000"/>
          </a:xfrm>
          <a:prstGeom prst="rect">
            <a:avLst/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1035422" cy="5591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2213" y="1825625"/>
            <a:ext cx="9399493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8022514" cy="882762"/>
          </a:xfrm>
          <a:ln>
            <a:noFill/>
          </a:ln>
        </p:spPr>
        <p:txBody>
          <a:bodyPr vert="horz"/>
          <a:lstStyle>
            <a:lvl1pPr>
              <a:defRPr>
                <a:solidFill>
                  <a:srgbClr val="0370A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755" y="1432553"/>
            <a:ext cx="11187952" cy="487145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673334"/>
            <a:ext cx="9684682" cy="0"/>
          </a:xfrm>
          <a:prstGeom prst="line">
            <a:avLst/>
          </a:prstGeom>
          <a:ln w="57150">
            <a:solidFill>
              <a:srgbClr val="0370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1040035" y="6673334"/>
            <a:ext cx="1151965" cy="0"/>
          </a:xfrm>
          <a:prstGeom prst="line">
            <a:avLst/>
          </a:prstGeom>
          <a:ln w="57150">
            <a:solidFill>
              <a:srgbClr val="0370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413" y="6531065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634" y="230189"/>
            <a:ext cx="7926917" cy="60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Page </a:t>
            </a:r>
            <a:fld id="{E7EF3818-C391-46A2-976E-7F21ACB32BC4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59249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634" y="230189"/>
            <a:ext cx="7926917" cy="60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Page </a:t>
            </a:r>
            <a:fld id="{E7EF3818-C391-46A2-976E-7F21ACB32BC4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46259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794ED-377D-4756-9B15-73DF41E4B166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8577-AB3E-4808-96FA-A1D5321C5E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0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4" r:id="rId4"/>
    <p:sldLayoutId id="2147483660" r:id="rId5"/>
    <p:sldLayoutId id="2147483661" r:id="rId6"/>
    <p:sldLayoutId id="2147483662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2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30674" y="381000"/>
            <a:ext cx="7378700" cy="62388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 smtClean="0">
                <a:latin typeface="+mn-ea"/>
                <a:ea typeface="+mn-ea"/>
              </a:rPr>
              <a:t>SQL</a:t>
            </a:r>
            <a:r>
              <a:rPr lang="zh-CN" altLang="en-US" dirty="0" smtClean="0">
                <a:latin typeface="+mn-ea"/>
                <a:ea typeface="+mn-ea"/>
              </a:rPr>
              <a:t>的基本概念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47752" y="1928813"/>
            <a:ext cx="10534649" cy="3816350"/>
            <a:chOff x="0" y="0"/>
            <a:chExt cx="4977" cy="2404"/>
          </a:xfrm>
        </p:grpSpPr>
        <p:sp>
          <p:nvSpPr>
            <p:cNvPr id="19461" name="Rectangle 1028"/>
            <p:cNvSpPr>
              <a:spLocks noChangeArrowheads="1"/>
            </p:cNvSpPr>
            <p:nvPr/>
          </p:nvSpPr>
          <p:spPr bwMode="auto">
            <a:xfrm>
              <a:off x="1134" y="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r>
                <a:rPr lang="en-US" altLang="zh-CN">
                  <a:sym typeface="Arial" charset="0"/>
                </a:rPr>
                <a:t>SQL</a:t>
              </a:r>
              <a:endParaRPr lang="zh-CN" altLang="en-US"/>
            </a:p>
          </p:txBody>
        </p:sp>
        <p:sp>
          <p:nvSpPr>
            <p:cNvPr id="19462" name="Rectangle 1029"/>
            <p:cNvSpPr>
              <a:spLocks noChangeArrowheads="1"/>
            </p:cNvSpPr>
            <p:nvPr/>
          </p:nvSpPr>
          <p:spPr bwMode="auto">
            <a:xfrm>
              <a:off x="2812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r>
                <a:rPr lang="zh-CN" altLang="en-US">
                  <a:sym typeface="Arial" charset="0"/>
                </a:rPr>
                <a:t>视图</a:t>
              </a:r>
              <a:r>
                <a:rPr lang="en-US" altLang="zh-CN">
                  <a:sym typeface="Arial" charset="0"/>
                </a:rPr>
                <a:t>2</a:t>
              </a:r>
              <a:endParaRPr lang="zh-CN" altLang="en-US"/>
            </a:p>
          </p:txBody>
        </p:sp>
        <p:sp>
          <p:nvSpPr>
            <p:cNvPr id="19463" name="Rectangle 1030"/>
            <p:cNvSpPr>
              <a:spLocks noChangeArrowheads="1"/>
            </p:cNvSpPr>
            <p:nvPr/>
          </p:nvSpPr>
          <p:spPr bwMode="auto">
            <a:xfrm>
              <a:off x="1125" y="72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r>
                <a:rPr lang="zh-CN" altLang="en-US">
                  <a:sym typeface="Arial" charset="0"/>
                </a:rPr>
                <a:t>视图</a:t>
              </a:r>
              <a:r>
                <a:rPr lang="en-US" altLang="zh-CN">
                  <a:sym typeface="Arial" charset="0"/>
                </a:rPr>
                <a:t>1</a:t>
              </a:r>
              <a:endParaRPr lang="zh-CN" altLang="en-US"/>
            </a:p>
          </p:txBody>
        </p:sp>
        <p:sp>
          <p:nvSpPr>
            <p:cNvPr id="19464" name="Rectangle 1031"/>
            <p:cNvSpPr>
              <a:spLocks noChangeArrowheads="1"/>
            </p:cNvSpPr>
            <p:nvPr/>
          </p:nvSpPr>
          <p:spPr bwMode="auto">
            <a:xfrm>
              <a:off x="1179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r>
                <a:rPr lang="zh-CN" altLang="en-US">
                  <a:sym typeface="Arial" charset="0"/>
                </a:rPr>
                <a:t>基本表</a:t>
              </a:r>
              <a:r>
                <a:rPr lang="en-US" altLang="zh-CN">
                  <a:sym typeface="Arial" charset="0"/>
                </a:rPr>
                <a:t>2</a:t>
              </a:r>
              <a:endParaRPr lang="zh-CN" altLang="en-US"/>
            </a:p>
          </p:txBody>
        </p:sp>
        <p:sp>
          <p:nvSpPr>
            <p:cNvPr id="19465" name="Rectangle 1032"/>
            <p:cNvSpPr>
              <a:spLocks noChangeArrowheads="1"/>
            </p:cNvSpPr>
            <p:nvPr/>
          </p:nvSpPr>
          <p:spPr bwMode="auto">
            <a:xfrm>
              <a:off x="90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r>
                <a:rPr lang="zh-CN" altLang="en-US">
                  <a:sym typeface="Arial" charset="0"/>
                </a:rPr>
                <a:t>基本表</a:t>
              </a:r>
              <a:r>
                <a:rPr lang="en-US" altLang="zh-CN">
                  <a:sym typeface="Arial" charset="0"/>
                </a:rPr>
                <a:t>1</a:t>
              </a:r>
              <a:endParaRPr lang="zh-CN" altLang="en-US"/>
            </a:p>
          </p:txBody>
        </p:sp>
        <p:sp>
          <p:nvSpPr>
            <p:cNvPr id="19466" name="Rectangle 1033"/>
            <p:cNvSpPr>
              <a:spLocks noChangeArrowheads="1"/>
            </p:cNvSpPr>
            <p:nvPr/>
          </p:nvSpPr>
          <p:spPr bwMode="auto">
            <a:xfrm>
              <a:off x="2268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r>
                <a:rPr lang="zh-CN" altLang="en-US">
                  <a:sym typeface="Arial" charset="0"/>
                </a:rPr>
                <a:t>基本表</a:t>
              </a:r>
              <a:r>
                <a:rPr lang="en-US" altLang="zh-CN">
                  <a:sym typeface="Arial" charset="0"/>
                </a:rPr>
                <a:t>3</a:t>
              </a:r>
              <a:endParaRPr lang="zh-CN" altLang="en-US"/>
            </a:p>
          </p:txBody>
        </p:sp>
        <p:sp>
          <p:nvSpPr>
            <p:cNvPr id="19467" name="Rectangle 1034"/>
            <p:cNvSpPr>
              <a:spLocks noChangeArrowheads="1"/>
            </p:cNvSpPr>
            <p:nvPr/>
          </p:nvSpPr>
          <p:spPr bwMode="auto">
            <a:xfrm>
              <a:off x="3311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r>
                <a:rPr lang="zh-CN" altLang="en-US">
                  <a:sym typeface="Arial" charset="0"/>
                </a:rPr>
                <a:t>基本表</a:t>
              </a:r>
              <a:r>
                <a:rPr lang="en-US" altLang="zh-CN">
                  <a:sym typeface="Arial" charset="0"/>
                </a:rPr>
                <a:t>4</a:t>
              </a:r>
              <a:endParaRPr lang="zh-CN" altLang="en-US"/>
            </a:p>
          </p:txBody>
        </p:sp>
        <p:sp>
          <p:nvSpPr>
            <p:cNvPr id="19468" name="Rectangle 1035"/>
            <p:cNvSpPr>
              <a:spLocks noChangeArrowheads="1"/>
            </p:cNvSpPr>
            <p:nvPr/>
          </p:nvSpPr>
          <p:spPr bwMode="auto">
            <a:xfrm>
              <a:off x="3153" y="1996"/>
              <a:ext cx="883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r>
                <a:rPr lang="zh-CN" altLang="en-US">
                  <a:sym typeface="Arial" charset="0"/>
                </a:rPr>
                <a:t>存储文件</a:t>
              </a:r>
              <a:r>
                <a:rPr lang="en-US" altLang="zh-CN">
                  <a:sym typeface="Arial" charset="0"/>
                </a:rPr>
                <a:t>2</a:t>
              </a:r>
              <a:endParaRPr lang="zh-CN" altLang="en-US"/>
            </a:p>
          </p:txBody>
        </p:sp>
        <p:sp>
          <p:nvSpPr>
            <p:cNvPr id="19469" name="Rectangle 1036"/>
            <p:cNvSpPr>
              <a:spLocks noChangeArrowheads="1"/>
            </p:cNvSpPr>
            <p:nvPr/>
          </p:nvSpPr>
          <p:spPr bwMode="auto">
            <a:xfrm>
              <a:off x="945" y="2041"/>
              <a:ext cx="959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r>
                <a:rPr lang="zh-CN" altLang="en-US">
                  <a:sym typeface="Arial" charset="0"/>
                </a:rPr>
                <a:t>存储文件</a:t>
              </a:r>
              <a:r>
                <a:rPr lang="en-US" altLang="zh-CN">
                  <a:sym typeface="Arial" charset="0"/>
                </a:rPr>
                <a:t>1</a:t>
              </a:r>
              <a:endParaRPr lang="zh-CN" altLang="en-US"/>
            </a:p>
          </p:txBody>
        </p:sp>
        <p:sp>
          <p:nvSpPr>
            <p:cNvPr id="19470" name="Line 1037"/>
            <p:cNvSpPr>
              <a:spLocks noChangeShapeType="1"/>
            </p:cNvSpPr>
            <p:nvPr/>
          </p:nvSpPr>
          <p:spPr bwMode="auto">
            <a:xfrm flipH="1">
              <a:off x="272" y="363"/>
              <a:ext cx="998" cy="9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Line 1038"/>
            <p:cNvSpPr>
              <a:spLocks noChangeShapeType="1"/>
            </p:cNvSpPr>
            <p:nvPr/>
          </p:nvSpPr>
          <p:spPr bwMode="auto">
            <a:xfrm>
              <a:off x="1451" y="363"/>
              <a:ext cx="1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2" name="Line 1039"/>
            <p:cNvSpPr>
              <a:spLocks noChangeShapeType="1"/>
            </p:cNvSpPr>
            <p:nvPr/>
          </p:nvSpPr>
          <p:spPr bwMode="auto">
            <a:xfrm>
              <a:off x="1451" y="1043"/>
              <a:ext cx="1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3" name="Line 1040"/>
            <p:cNvSpPr>
              <a:spLocks noChangeShapeType="1"/>
            </p:cNvSpPr>
            <p:nvPr/>
          </p:nvSpPr>
          <p:spPr bwMode="auto">
            <a:xfrm>
              <a:off x="1451" y="1723"/>
              <a:ext cx="1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4" name="Line 1043"/>
            <p:cNvSpPr>
              <a:spLocks noChangeShapeType="1"/>
            </p:cNvSpPr>
            <p:nvPr/>
          </p:nvSpPr>
          <p:spPr bwMode="auto">
            <a:xfrm>
              <a:off x="1724" y="363"/>
              <a:ext cx="1315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5" name="Line 1044"/>
            <p:cNvSpPr>
              <a:spLocks noChangeShapeType="1"/>
            </p:cNvSpPr>
            <p:nvPr/>
          </p:nvSpPr>
          <p:spPr bwMode="auto">
            <a:xfrm flipH="1">
              <a:off x="2676" y="1043"/>
              <a:ext cx="318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6" name="Line 1045"/>
            <p:cNvSpPr>
              <a:spLocks noChangeShapeType="1"/>
            </p:cNvSpPr>
            <p:nvPr/>
          </p:nvSpPr>
          <p:spPr bwMode="auto">
            <a:xfrm>
              <a:off x="3311" y="1043"/>
              <a:ext cx="49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7" name="Line 1046"/>
            <p:cNvSpPr>
              <a:spLocks noChangeShapeType="1"/>
            </p:cNvSpPr>
            <p:nvPr/>
          </p:nvSpPr>
          <p:spPr bwMode="auto">
            <a:xfrm>
              <a:off x="363" y="1723"/>
              <a:ext cx="1043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Line 1047"/>
            <p:cNvSpPr>
              <a:spLocks noChangeShapeType="1"/>
            </p:cNvSpPr>
            <p:nvPr/>
          </p:nvSpPr>
          <p:spPr bwMode="auto">
            <a:xfrm flipH="1">
              <a:off x="1542" y="1723"/>
              <a:ext cx="108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Line 1048"/>
            <p:cNvSpPr>
              <a:spLocks noChangeShapeType="1"/>
            </p:cNvSpPr>
            <p:nvPr/>
          </p:nvSpPr>
          <p:spPr bwMode="auto">
            <a:xfrm>
              <a:off x="3674" y="1723"/>
              <a:ext cx="1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0" name="Line 1049"/>
            <p:cNvSpPr>
              <a:spLocks noChangeShapeType="1"/>
            </p:cNvSpPr>
            <p:nvPr/>
          </p:nvSpPr>
          <p:spPr bwMode="auto">
            <a:xfrm>
              <a:off x="0" y="499"/>
              <a:ext cx="4536" cy="1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1" name="Line 1050"/>
            <p:cNvSpPr>
              <a:spLocks noChangeShapeType="1"/>
            </p:cNvSpPr>
            <p:nvPr/>
          </p:nvSpPr>
          <p:spPr bwMode="auto">
            <a:xfrm>
              <a:off x="21" y="1158"/>
              <a:ext cx="4536" cy="1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2" name="Line 1051"/>
            <p:cNvSpPr>
              <a:spLocks noChangeShapeType="1"/>
            </p:cNvSpPr>
            <p:nvPr/>
          </p:nvSpPr>
          <p:spPr bwMode="auto">
            <a:xfrm>
              <a:off x="21" y="1890"/>
              <a:ext cx="4536" cy="1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3" name="Text Box 1052"/>
            <p:cNvSpPr>
              <a:spLocks noChangeArrowheads="1"/>
            </p:cNvSpPr>
            <p:nvPr/>
          </p:nvSpPr>
          <p:spPr bwMode="auto">
            <a:xfrm>
              <a:off x="3825" y="771"/>
              <a:ext cx="893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ym typeface="Arial" charset="0"/>
                </a:rPr>
                <a:t>外模式</a:t>
              </a:r>
              <a:endParaRPr lang="zh-CN" altLang="en-US"/>
            </a:p>
          </p:txBody>
        </p:sp>
        <p:sp>
          <p:nvSpPr>
            <p:cNvPr id="19484" name="Text Box 1053"/>
            <p:cNvSpPr>
              <a:spLocks noChangeArrowheads="1"/>
            </p:cNvSpPr>
            <p:nvPr/>
          </p:nvSpPr>
          <p:spPr bwMode="auto">
            <a:xfrm>
              <a:off x="4037" y="1406"/>
              <a:ext cx="681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ym typeface="Arial" charset="0"/>
                </a:rPr>
                <a:t>模 式</a:t>
              </a:r>
              <a:endParaRPr lang="zh-CN" altLang="en-US"/>
            </a:p>
          </p:txBody>
        </p:sp>
        <p:sp>
          <p:nvSpPr>
            <p:cNvPr id="19485" name="Text Box 1054"/>
            <p:cNvSpPr>
              <a:spLocks noChangeArrowheads="1"/>
            </p:cNvSpPr>
            <p:nvPr/>
          </p:nvSpPr>
          <p:spPr bwMode="auto">
            <a:xfrm>
              <a:off x="4082" y="2086"/>
              <a:ext cx="895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ym typeface="Arial" charset="0"/>
                </a:rPr>
                <a:t>内模式</a:t>
              </a:r>
              <a:endParaRPr lang="zh-CN" altLang="en-US"/>
            </a:p>
          </p:txBody>
        </p:sp>
      </p:grpSp>
      <p:sp>
        <p:nvSpPr>
          <p:cNvPr id="19460" name="Rectangle 1056"/>
          <p:cNvSpPr>
            <a:spLocks noChangeArrowheads="1"/>
          </p:cNvSpPr>
          <p:nvPr/>
        </p:nvSpPr>
        <p:spPr bwMode="auto">
          <a:xfrm>
            <a:off x="712470" y="1352550"/>
            <a:ext cx="5391219" cy="4801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90500" indent="-190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latin typeface="+mn-ea"/>
                <a:sym typeface="Arial" charset="0"/>
              </a:rPr>
              <a:t>SQL</a:t>
            </a:r>
            <a:r>
              <a:rPr lang="zh-CN" altLang="en-US" sz="2800" dirty="0">
                <a:latin typeface="+mn-ea"/>
                <a:sym typeface="Arial" charset="0"/>
              </a:rPr>
              <a:t>支持关系数据库三级模式结构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2522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视图</a:t>
            </a:r>
            <a:r>
              <a:rPr lang="en-US" altLang="zh-CN" dirty="0" smtClean="0">
                <a:latin typeface="+mn-ea"/>
                <a:ea typeface="+mn-ea"/>
              </a:rPr>
              <a:t>:</a:t>
            </a:r>
            <a:r>
              <a:rPr lang="zh-CN" altLang="en-US" dirty="0" smtClean="0">
                <a:latin typeface="+mn-ea"/>
                <a:ea typeface="+mn-ea"/>
              </a:rPr>
              <a:t>虚表</a:t>
            </a:r>
          </a:p>
        </p:txBody>
      </p:sp>
      <p:sp>
        <p:nvSpPr>
          <p:cNvPr id="46084" name="矩形 3"/>
          <p:cNvSpPr>
            <a:spLocks noChangeArrowheads="1"/>
          </p:cNvSpPr>
          <p:nvPr/>
        </p:nvSpPr>
        <p:spPr bwMode="auto">
          <a:xfrm>
            <a:off x="537634" y="1293934"/>
            <a:ext cx="10687049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使用视图的理由是什么？</a:t>
            </a:r>
            <a:br>
              <a:rPr lang="zh-CN" altLang="en-US" sz="2800" dirty="0"/>
            </a:br>
            <a:r>
              <a:rPr lang="en-US" altLang="zh-CN" sz="2800" dirty="0"/>
              <a:t>1.</a:t>
            </a:r>
            <a:r>
              <a:rPr lang="zh-CN" altLang="en-US" sz="2800" dirty="0"/>
              <a:t>安全性。一般是这样做的</a:t>
            </a:r>
            <a:r>
              <a:rPr lang="en-US" altLang="zh-CN" sz="2800" dirty="0"/>
              <a:t>:</a:t>
            </a:r>
            <a:r>
              <a:rPr lang="zh-CN" altLang="en-US" sz="2800" dirty="0"/>
              <a:t>创建一个视图，定义好该视图所操作的数据。之后将用户权限与视图绑定。这样的方式是使用到了一个特性：</a:t>
            </a:r>
            <a:r>
              <a:rPr lang="en-US" altLang="zh-CN" sz="2800" dirty="0"/>
              <a:t>grant</a:t>
            </a:r>
            <a:r>
              <a:rPr lang="zh-CN" altLang="en-US" sz="2800" dirty="0"/>
              <a:t>语句可以针对视图进行授予权限</a:t>
            </a:r>
            <a:r>
              <a:rPr lang="zh-CN" altLang="en-US" sz="2800" dirty="0" smtClean="0"/>
              <a:t>。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800" dirty="0" smtClean="0"/>
              <a:t>2.</a:t>
            </a:r>
            <a:r>
              <a:rPr lang="zh-CN" altLang="en-US" sz="2800" dirty="0" smtClean="0"/>
              <a:t>查询性能提高</a:t>
            </a:r>
            <a:br>
              <a:rPr lang="zh-CN" altLang="en-US" sz="2800" dirty="0" smtClean="0"/>
            </a:br>
            <a:r>
              <a:rPr lang="en-US" altLang="zh-CN" sz="2800" dirty="0" smtClean="0"/>
              <a:t>3.</a:t>
            </a:r>
            <a:r>
              <a:rPr lang="zh-CN" altLang="en-US" sz="2800" dirty="0"/>
              <a:t>有灵活性的功能需求后，需要</a:t>
            </a:r>
            <a:r>
              <a:rPr lang="zh-CN" altLang="en-US" sz="2800" dirty="0">
                <a:latin typeface="+mn-ea"/>
              </a:rPr>
              <a:t>改动</a:t>
            </a:r>
            <a:r>
              <a:rPr lang="zh-CN" altLang="en-US" sz="2800" dirty="0"/>
              <a:t>表的结构而导致工作量比较大。那么可以使用虚拟表的形式达到少修改的效果。在实际开发中比较有用</a:t>
            </a:r>
            <a:r>
              <a:rPr lang="zh-CN" altLang="en-US" sz="2800" dirty="0" smtClean="0"/>
              <a:t>的</a:t>
            </a:r>
            <a:endParaRPr lang="en-US" altLang="zh-CN" sz="2800" dirty="0"/>
          </a:p>
          <a:p>
            <a:r>
              <a:rPr lang="en-US" altLang="zh-CN" sz="2800" dirty="0" smtClean="0"/>
              <a:t>create </a:t>
            </a:r>
            <a:r>
              <a:rPr lang="en-US" altLang="zh-CN" sz="2800" dirty="0"/>
              <a:t>view </a:t>
            </a:r>
            <a:r>
              <a:rPr lang="en-US" altLang="zh-CN" sz="2800" dirty="0" err="1"/>
              <a:t>v_detail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as </a:t>
            </a:r>
          </a:p>
          <a:p>
            <a:r>
              <a:rPr lang="en-US" altLang="zh-CN" sz="2800" dirty="0"/>
              <a:t>select </a:t>
            </a:r>
            <a:r>
              <a:rPr lang="zh-CN" altLang="en-US" sz="2800" dirty="0"/>
              <a:t>* </a:t>
            </a:r>
            <a:r>
              <a:rPr lang="en-US" altLang="zh-CN" sz="2800" dirty="0"/>
              <a:t>from </a:t>
            </a:r>
            <a:r>
              <a:rPr lang="en-US" altLang="zh-CN" sz="2800" dirty="0" smtClean="0"/>
              <a:t>table</a:t>
            </a:r>
          </a:p>
          <a:p>
            <a:r>
              <a:rPr lang="zh-CN" altLang="en-US" sz="2800" dirty="0" smtClean="0"/>
              <a:t>基本表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81177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838200" y="22955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1987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0727267" y="6464300"/>
            <a:ext cx="14224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zh-CN" altLang="zh-CN" smtClean="0">
                <a:latin typeface="Arial" charset="0"/>
              </a:rPr>
              <a:t>Page </a:t>
            </a:r>
            <a:fld id="{B618F280-FAC0-4599-B8A0-53DF92915157}" type="slidenum">
              <a:rPr lang="zh-CN" altLang="zh-CN" smtClean="0">
                <a:latin typeface="Arial" charset="0"/>
              </a:rPr>
              <a:pPr/>
              <a:t>12</a:t>
            </a:fld>
            <a:endParaRPr lang="zh-CN" altLang="zh-CN" sz="18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94468" y="2514600"/>
            <a:ext cx="782743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defRPr/>
            </a:pPr>
            <a:r>
              <a:rPr lang="zh-CN" altLang="en-US" sz="4400" dirty="0"/>
              <a:t>存储过程和函数</a:t>
            </a:r>
            <a:endParaRPr lang="zh-CN" altLang="en-US" sz="4400" kern="0" dirty="0">
              <a:latin typeface="+mn-ea"/>
              <a:cs typeface="+mj-cs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3682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ea typeface="宋体" pitchFamily="2" charset="-122"/>
              </a:rPr>
              <a:t> 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8131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zh-CN" smtClean="0">
                <a:latin typeface="Arial" charset="0"/>
              </a:rPr>
              <a:t>Page </a:t>
            </a:r>
            <a:fld id="{E022A961-AE64-4CBA-8E66-52BACA5BD03A}" type="slidenum">
              <a:rPr lang="zh-CN" altLang="zh-CN" smtClean="0">
                <a:latin typeface="Arial" charset="0"/>
              </a:rPr>
              <a:pPr/>
              <a:t>13</a:t>
            </a:fld>
            <a:endParaRPr lang="zh-CN" altLang="zh-CN" sz="18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132" name="矩形 3"/>
          <p:cNvSpPr>
            <a:spLocks noChangeArrowheads="1"/>
          </p:cNvSpPr>
          <p:nvPr/>
        </p:nvSpPr>
        <p:spPr bwMode="auto">
          <a:xfrm>
            <a:off x="361951" y="675861"/>
            <a:ext cx="114681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dirty="0"/>
              <a:t>存储过程通常有以下优点：</a:t>
            </a:r>
          </a:p>
          <a:p>
            <a:r>
              <a:rPr lang="en-US" altLang="zh-CN" sz="2800" dirty="0"/>
              <a:t>(1).</a:t>
            </a:r>
            <a:r>
              <a:rPr lang="zh-CN" altLang="en-US" sz="2800" dirty="0"/>
              <a:t>存储过程增强了</a:t>
            </a:r>
            <a:r>
              <a:rPr lang="en-US" altLang="zh-CN" sz="2800" dirty="0"/>
              <a:t>SQL</a:t>
            </a:r>
            <a:r>
              <a:rPr lang="zh-CN" altLang="en-US" sz="2800" dirty="0"/>
              <a:t>语言的功能和灵活性。存储过程可以用流控制语句编写，有很强的灵活性，可以完成复杂的判断和较复杂的运算。</a:t>
            </a:r>
          </a:p>
          <a:p>
            <a:r>
              <a:rPr lang="en-US" altLang="zh-CN" sz="2800" dirty="0"/>
              <a:t>(2).</a:t>
            </a:r>
            <a:r>
              <a:rPr lang="zh-CN" altLang="en-US" sz="2800" dirty="0"/>
              <a:t>存储过程允许标准组件是编程。存储过程被创建后，可以在程序中被多次调用，而不必重新编写该存储过程的</a:t>
            </a:r>
            <a:r>
              <a:rPr lang="en-US" altLang="zh-CN" sz="2800" dirty="0"/>
              <a:t>SQL</a:t>
            </a:r>
            <a:r>
              <a:rPr lang="zh-CN" altLang="en-US" sz="2800" dirty="0"/>
              <a:t>语句。而且数据库专业人员可以随时对存储过程进行修改，对应用程序源代码毫无影响。</a:t>
            </a:r>
          </a:p>
          <a:p>
            <a:r>
              <a:rPr lang="en-US" altLang="zh-CN" sz="2800" dirty="0"/>
              <a:t>(3).</a:t>
            </a:r>
            <a:r>
              <a:rPr lang="zh-CN" altLang="en-US" sz="2800" dirty="0"/>
              <a:t>存储过程能实现较快的执行速度。如果某一操作包含大量的</a:t>
            </a:r>
            <a:r>
              <a:rPr lang="en-US" altLang="zh-CN" sz="2800" dirty="0"/>
              <a:t>Transaction-SQL</a:t>
            </a:r>
            <a:r>
              <a:rPr lang="zh-CN" altLang="en-US" sz="2800" dirty="0"/>
              <a:t>代码或分别被多次执行，那么存储过程要比批处理的执行速度快很多。因为存储过程是预编译的。在首次运行一个存储过程时查询，优化器对其进行分析优化，并且给出最终被存储在系统表中的执行计划。而批处理的</a:t>
            </a:r>
            <a:r>
              <a:rPr lang="en-US" altLang="zh-CN" sz="2800" dirty="0"/>
              <a:t>Transaction-SQL</a:t>
            </a:r>
            <a:r>
              <a:rPr lang="zh-CN" altLang="en-US" sz="2800" dirty="0"/>
              <a:t>语句在每次运行时都要进行编译和优化，速度相对要慢一些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30427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810" y="0"/>
            <a:ext cx="7772400" cy="132556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创建存储过程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26493" y="1325563"/>
            <a:ext cx="9612980" cy="499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400" dirty="0">
                <a:latin typeface="+mn-ea"/>
              </a:rPr>
              <a:t>在</a:t>
            </a:r>
            <a:r>
              <a:rPr lang="en-US" sz="2400" dirty="0" err="1">
                <a:latin typeface="+mn-ea"/>
              </a:rPr>
              <a:t>MySQL</a:t>
            </a:r>
            <a:r>
              <a:rPr lang="zh-CN" altLang="en-US" sz="2400" dirty="0">
                <a:latin typeface="+mn-ea"/>
              </a:rPr>
              <a:t>中创建存储过程通过</a:t>
            </a:r>
            <a:r>
              <a:rPr lang="en-US" sz="2400" dirty="0">
                <a:latin typeface="+mn-ea"/>
              </a:rPr>
              <a:t>SQL</a:t>
            </a:r>
            <a:r>
              <a:rPr lang="zh-CN" altLang="en-US" sz="2400" dirty="0">
                <a:latin typeface="+mn-ea"/>
              </a:rPr>
              <a:t>语句</a:t>
            </a:r>
            <a:r>
              <a:rPr lang="en-US" sz="2400" dirty="0">
                <a:latin typeface="+mn-ea"/>
              </a:rPr>
              <a:t>CREATE </a:t>
            </a:r>
            <a:r>
              <a:rPr lang="en-US" sz="2400" cap="all" dirty="0">
                <a:latin typeface="+mn-ea"/>
              </a:rPr>
              <a:t>PROCEDURE</a:t>
            </a:r>
            <a:r>
              <a:rPr lang="zh-CN" altLang="en-US" sz="2400" dirty="0">
                <a:latin typeface="+mn-ea"/>
              </a:rPr>
              <a:t>来实现，其语法形式如下：</a:t>
            </a:r>
          </a:p>
          <a:p>
            <a:pPr>
              <a:defRPr/>
            </a:pPr>
            <a:r>
              <a:rPr lang="en-US" sz="2400" cap="all" dirty="0">
                <a:latin typeface="+mn-ea"/>
              </a:rPr>
              <a:t>CREATE PROCEDURE </a:t>
            </a:r>
            <a:r>
              <a:rPr lang="en-US" sz="2400" dirty="0" err="1">
                <a:latin typeface="+mn-ea"/>
              </a:rPr>
              <a:t>procedure_name</a:t>
            </a:r>
            <a:r>
              <a:rPr lang="en-US" sz="2400" dirty="0">
                <a:latin typeface="+mn-ea"/>
              </a:rPr>
              <a:t>([</a:t>
            </a:r>
            <a:r>
              <a:rPr lang="en-US" sz="2400" dirty="0" err="1">
                <a:latin typeface="+mn-ea"/>
              </a:rPr>
              <a:t>procedure_paramter</a:t>
            </a:r>
            <a:r>
              <a:rPr lang="en-US" sz="2400" dirty="0">
                <a:latin typeface="+mn-ea"/>
              </a:rPr>
              <a:t>[,</a:t>
            </a:r>
            <a:r>
              <a:rPr lang="en-US" altLang="zh-CN" sz="2400" dirty="0">
                <a:latin typeface="+mn-ea"/>
              </a:rPr>
              <a:t>…</a:t>
            </a:r>
            <a:r>
              <a:rPr lang="en-US" sz="2400" dirty="0">
                <a:latin typeface="+mn-ea"/>
              </a:rPr>
              <a:t>]])</a:t>
            </a:r>
            <a:endParaRPr lang="zh-CN" altLang="en-US" sz="2400" dirty="0">
              <a:latin typeface="+mn-ea"/>
            </a:endParaRPr>
          </a:p>
          <a:p>
            <a:pPr>
              <a:defRPr/>
            </a:pPr>
            <a:r>
              <a:rPr lang="en-US" sz="2400" dirty="0">
                <a:latin typeface="+mn-ea"/>
              </a:rPr>
              <a:t>	[characteristic</a:t>
            </a:r>
            <a:r>
              <a:rPr lang="en-US" altLang="zh-CN" sz="2400" dirty="0">
                <a:latin typeface="+mn-ea"/>
              </a:rPr>
              <a:t>…</a:t>
            </a:r>
            <a:r>
              <a:rPr lang="en-US" sz="2400" dirty="0">
                <a:latin typeface="+mn-ea"/>
              </a:rPr>
              <a:t>] </a:t>
            </a:r>
            <a:r>
              <a:rPr lang="en-US" sz="2400" dirty="0" err="1">
                <a:latin typeface="+mn-ea"/>
              </a:rPr>
              <a:t>routine_body</a:t>
            </a:r>
            <a:endParaRPr lang="en-US" sz="2400" dirty="0">
              <a:latin typeface="+mn-ea"/>
            </a:endParaRPr>
          </a:p>
          <a:p>
            <a:pPr>
              <a:defRPr/>
            </a:pPr>
            <a:r>
              <a:rPr lang="zh-CN" altLang="en-US" sz="2400" dirty="0">
                <a:latin typeface="+mn-ea"/>
              </a:rPr>
              <a:t>实例：</a:t>
            </a:r>
            <a:endParaRPr lang="en-US" altLang="zh-CN" sz="2400" dirty="0">
              <a:latin typeface="+mn-ea"/>
            </a:endParaRPr>
          </a:p>
          <a:p>
            <a:pPr>
              <a:defRPr/>
            </a:pPr>
            <a:r>
              <a:rPr lang="en-US" sz="2400" dirty="0">
                <a:latin typeface="+mn-ea"/>
              </a:rPr>
              <a:t>DELIMITER $$</a:t>
            </a:r>
            <a:endParaRPr lang="zh-CN" altLang="en-US" sz="2400" dirty="0">
              <a:latin typeface="+mn-ea"/>
            </a:endParaRPr>
          </a:p>
          <a:p>
            <a:pPr>
              <a:defRPr/>
            </a:pPr>
            <a:r>
              <a:rPr lang="en-US" sz="2400" dirty="0">
                <a:latin typeface="+mn-ea"/>
              </a:rPr>
              <a:t>CREATE PROCEDURE </a:t>
            </a:r>
            <a:r>
              <a:rPr lang="en-US" sz="2400" dirty="0" err="1">
                <a:latin typeface="+mn-ea"/>
              </a:rPr>
              <a:t>proce_employee_sal</a:t>
            </a:r>
            <a:r>
              <a:rPr lang="en-US" sz="2400" dirty="0">
                <a:latin typeface="+mn-ea"/>
              </a:rPr>
              <a:t> ()</a:t>
            </a:r>
            <a:endParaRPr lang="zh-CN" altLang="en-US" sz="2400" dirty="0">
              <a:latin typeface="+mn-ea"/>
            </a:endParaRPr>
          </a:p>
          <a:p>
            <a:pPr>
              <a:defRPr/>
            </a:pPr>
            <a:r>
              <a:rPr lang="en-US" sz="2400" dirty="0">
                <a:latin typeface="+mn-ea"/>
              </a:rPr>
              <a:t>COMMENT'</a:t>
            </a:r>
            <a:r>
              <a:rPr lang="zh-CN" altLang="en-US" sz="2400" dirty="0">
                <a:latin typeface="+mn-ea"/>
              </a:rPr>
              <a:t>查询所有雇员的工资</a:t>
            </a:r>
            <a:r>
              <a:rPr lang="en-US" sz="2400" dirty="0">
                <a:latin typeface="+mn-ea"/>
              </a:rPr>
              <a:t>'</a:t>
            </a:r>
            <a:endParaRPr lang="zh-CN" altLang="en-US" sz="2400" dirty="0">
              <a:latin typeface="+mn-ea"/>
            </a:endParaRPr>
          </a:p>
          <a:p>
            <a:pPr>
              <a:defRPr/>
            </a:pPr>
            <a:r>
              <a:rPr lang="en-US" sz="2400" dirty="0">
                <a:latin typeface="+mn-ea"/>
              </a:rPr>
              <a:t>BEGIN</a:t>
            </a:r>
            <a:endParaRPr lang="zh-CN" altLang="en-US" sz="2400" dirty="0">
              <a:latin typeface="+mn-ea"/>
            </a:endParaRPr>
          </a:p>
          <a:p>
            <a:pPr>
              <a:defRPr/>
            </a:pPr>
            <a:r>
              <a:rPr lang="en-US" sz="2400" dirty="0">
                <a:latin typeface="+mn-ea"/>
              </a:rPr>
              <a:t>	SELECT </a:t>
            </a:r>
            <a:r>
              <a:rPr lang="en-US" sz="2400" dirty="0" err="1">
                <a:latin typeface="+mn-ea"/>
              </a:rPr>
              <a:t>sal</a:t>
            </a:r>
            <a:endParaRPr lang="zh-CN" altLang="en-US" sz="2400" dirty="0">
              <a:latin typeface="+mn-ea"/>
            </a:endParaRPr>
          </a:p>
          <a:p>
            <a:pPr>
              <a:defRPr/>
            </a:pPr>
            <a:r>
              <a:rPr lang="en-US" sz="2400" dirty="0">
                <a:latin typeface="+mn-ea"/>
              </a:rPr>
              <a:t>	FROM </a:t>
            </a:r>
            <a:r>
              <a:rPr lang="en-US" sz="2400" dirty="0" err="1">
                <a:latin typeface="+mn-ea"/>
              </a:rPr>
              <a:t>t_employee</a:t>
            </a:r>
            <a:r>
              <a:rPr lang="en-US" sz="2400" dirty="0">
                <a:latin typeface="+mn-ea"/>
              </a:rPr>
              <a:t>;</a:t>
            </a:r>
            <a:endParaRPr lang="zh-CN" altLang="en-US" sz="2400" dirty="0">
              <a:latin typeface="+mn-ea"/>
            </a:endParaRPr>
          </a:p>
          <a:p>
            <a:pPr>
              <a:defRPr/>
            </a:pPr>
            <a:r>
              <a:rPr lang="en-US" sz="2400" dirty="0">
                <a:latin typeface="+mn-ea"/>
              </a:rPr>
              <a:t>END$$</a:t>
            </a:r>
            <a:endParaRPr lang="zh-CN" altLang="en-US" sz="2400" dirty="0">
              <a:latin typeface="+mn-ea"/>
            </a:endParaRPr>
          </a:p>
          <a:p>
            <a:pPr>
              <a:defRPr/>
            </a:pPr>
            <a:r>
              <a:rPr lang="en-US" sz="2400" dirty="0">
                <a:latin typeface="+mn-ea"/>
              </a:rPr>
              <a:t>DELIMITER ;</a:t>
            </a:r>
            <a:endParaRPr lang="zh-CN" altLang="en-US" sz="2400" dirty="0">
              <a:latin typeface="+mn-ea"/>
            </a:endParaRPr>
          </a:p>
          <a:p>
            <a:pPr>
              <a:defRPr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571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1908" y="1274663"/>
            <a:ext cx="11288184" cy="340085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MySQL</a:t>
            </a:r>
            <a:r>
              <a:rPr lang="zh-CN" altLang="en-US" dirty="0" smtClean="0">
                <a:latin typeface="+mn-ea"/>
              </a:rPr>
              <a:t>存储过程的参数用在存储过程的定义，共有三种参数类型</a:t>
            </a:r>
            <a:r>
              <a:rPr lang="en-US" altLang="zh-CN" dirty="0" smtClean="0">
                <a:latin typeface="+mn-ea"/>
              </a:rPr>
              <a:t>IN,OUT,INOUT,</a:t>
            </a:r>
            <a:r>
              <a:rPr lang="zh-CN" altLang="en-US" dirty="0" smtClean="0">
                <a:latin typeface="+mn-ea"/>
              </a:rPr>
              <a:t>形式如：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+mn-ea"/>
              </a:rPr>
              <a:t>   CREATE PROCEDURE([[IN |OUT |INOUT ]</a:t>
            </a:r>
            <a:r>
              <a:rPr lang="zh-CN" altLang="en-US" dirty="0" smtClean="0">
                <a:latin typeface="+mn-ea"/>
              </a:rPr>
              <a:t> 参数名 数据类形</a:t>
            </a:r>
            <a:r>
              <a:rPr lang="en-US" altLang="zh-CN" dirty="0" smtClean="0">
                <a:latin typeface="+mn-ea"/>
              </a:rPr>
              <a:t>...])</a:t>
            </a:r>
            <a:endParaRPr lang="zh-CN" altLang="en-US" dirty="0" smtClean="0">
              <a:latin typeface="+mn-ea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+mn-ea"/>
              </a:rPr>
              <a:t>IN</a:t>
            </a:r>
            <a:r>
              <a:rPr lang="zh-CN" altLang="en-US" dirty="0" smtClean="0">
                <a:latin typeface="+mn-ea"/>
              </a:rPr>
              <a:t> 输入参数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表示该参数的值必须在调用存储过程时指定，在存储过程中修改该参数的值不能被返回，为默认值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+mn-ea"/>
              </a:rPr>
              <a:t>OUT</a:t>
            </a:r>
            <a:r>
              <a:rPr lang="zh-CN" altLang="en-US" dirty="0" smtClean="0">
                <a:latin typeface="+mn-ea"/>
              </a:rPr>
              <a:t> 输出参数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该值可在存储过程内部被改变，并可返回</a:t>
            </a:r>
          </a:p>
          <a:p>
            <a:pPr>
              <a:buFont typeface="Wingdings" pitchFamily="2" charset="2"/>
              <a:buNone/>
            </a:pPr>
            <a:endParaRPr lang="zh-CN" altLang="en-US" dirty="0" smtClean="0">
              <a:latin typeface="+mn-ea"/>
            </a:endParaRPr>
          </a:p>
          <a:p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39425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定义变量</a:t>
            </a:r>
            <a:endParaRPr lang="zh-CN" altLang="en-US" dirty="0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" name="Rectangle 1"/>
          <p:cNvSpPr>
            <a:spLocks noChangeArrowheads="1"/>
          </p:cNvSpPr>
          <p:nvPr/>
        </p:nvSpPr>
        <p:spPr bwMode="auto">
          <a:xfrm>
            <a:off x="252662" y="1983731"/>
            <a:ext cx="1158641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+mn-ea"/>
                <a:ea typeface="+mn-ea"/>
                <a:cs typeface="Arial" panose="020B0604020202020204" pitchFamily="34" charset="0"/>
              </a:rPr>
              <a:t>1</a:t>
            </a:r>
            <a:r>
              <a:rPr lang="zh-CN" altLang="en-US" sz="2400" dirty="0">
                <a:latin typeface="+mn-ea"/>
                <a:ea typeface="+mn-ea"/>
                <a:cs typeface="Arial" panose="020B0604020202020204" pitchFamily="34" charset="0"/>
              </a:rPr>
              <a:t>．声明变量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MySQL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中定义变量通过关键字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DECLARE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来实现，其语法形式如下：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  <a:cs typeface="Courier New" panose="02070309020205020404" pitchFamily="49" charset="0"/>
              </a:rPr>
              <a:t>DECLARE </a:t>
            </a:r>
            <a:r>
              <a:rPr lang="en-US" altLang="zh-CN" sz="2400" dirty="0" err="1">
                <a:latin typeface="+mn-ea"/>
                <a:ea typeface="+mn-ea"/>
                <a:cs typeface="Courier New" panose="02070309020205020404" pitchFamily="49" charset="0"/>
              </a:rPr>
              <a:t>var_name</a:t>
            </a:r>
            <a:r>
              <a:rPr lang="en-US" altLang="zh-CN" sz="2400" dirty="0">
                <a:latin typeface="+mn-ea"/>
                <a:ea typeface="+mn-ea"/>
                <a:cs typeface="Courier New" panose="02070309020205020404" pitchFamily="49" charset="0"/>
              </a:rPr>
              <a:t>[,…] type [DEFAULT value]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latin typeface="+mn-ea"/>
                <a:ea typeface="+mn-ea"/>
                <a:cs typeface="Arial" panose="020B0604020202020204" pitchFamily="34" charset="0"/>
              </a:rPr>
              <a:t>．赋值变量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MySQL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中为变量赋值通过关键字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SET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来实现，其语法形式如下：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  <a:cs typeface="Courier New" panose="02070309020205020404" pitchFamily="49" charset="0"/>
              </a:rPr>
              <a:t>SET </a:t>
            </a:r>
            <a:r>
              <a:rPr lang="en-US" altLang="zh-CN" sz="2400" dirty="0" err="1">
                <a:latin typeface="+mn-ea"/>
                <a:ea typeface="+mn-ea"/>
                <a:cs typeface="Courier New" panose="02070309020205020404" pitchFamily="49" charset="0"/>
              </a:rPr>
              <a:t>var_name</a:t>
            </a:r>
            <a:r>
              <a:rPr lang="en-US" altLang="zh-CN" sz="2400" dirty="0">
                <a:latin typeface="+mn-ea"/>
                <a:ea typeface="+mn-ea"/>
                <a:cs typeface="Courier New" panose="02070309020205020404" pitchFamily="49" charset="0"/>
              </a:rPr>
              <a:t>=expr[,…]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当为变量赋值时，除了上述语法外，还可以通过关键字“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SELECT……INTO”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语句来实现，其语法形式如下：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  <a:cs typeface="Courier New" panose="02070309020205020404" pitchFamily="49" charset="0"/>
              </a:rPr>
              <a:t>SELECT </a:t>
            </a:r>
            <a:r>
              <a:rPr lang="en-US" altLang="zh-CN" sz="2400" dirty="0" err="1">
                <a:latin typeface="+mn-ea"/>
                <a:ea typeface="+mn-ea"/>
                <a:cs typeface="Courier New" panose="02070309020205020404" pitchFamily="49" charset="0"/>
              </a:rPr>
              <a:t>field_name</a:t>
            </a:r>
            <a:r>
              <a:rPr lang="en-US" altLang="zh-CN" sz="2400" dirty="0">
                <a:latin typeface="+mn-ea"/>
                <a:ea typeface="+mn-ea"/>
                <a:cs typeface="Courier New" panose="02070309020205020404" pitchFamily="49" charset="0"/>
              </a:rPr>
              <a:t>[,…] INTO </a:t>
            </a:r>
            <a:r>
              <a:rPr lang="en-US" altLang="zh-CN" sz="2400" dirty="0" err="1">
                <a:latin typeface="+mn-ea"/>
                <a:ea typeface="+mn-ea"/>
                <a:cs typeface="Courier New" panose="02070309020205020404" pitchFamily="49" charset="0"/>
              </a:rPr>
              <a:t>var_name</a:t>
            </a:r>
            <a:r>
              <a:rPr lang="en-US" altLang="zh-CN" sz="2400" dirty="0">
                <a:latin typeface="+mn-ea"/>
                <a:ea typeface="+mn-ea"/>
                <a:cs typeface="Courier New" panose="02070309020205020404" pitchFamily="49" charset="0"/>
              </a:rPr>
              <a:t>[,…]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  <a:cs typeface="Courier New" panose="02070309020205020404" pitchFamily="49" charset="0"/>
              </a:rPr>
              <a:t>	FROM </a:t>
            </a:r>
            <a:r>
              <a:rPr lang="en-US" altLang="zh-CN" sz="2400" dirty="0" err="1">
                <a:latin typeface="+mn-ea"/>
                <a:ea typeface="+mn-ea"/>
                <a:cs typeface="Courier New" panose="02070309020205020404" pitchFamily="49" charset="0"/>
              </a:rPr>
              <a:t>table_name</a:t>
            </a:r>
            <a:r>
              <a:rPr lang="en-US" altLang="zh-CN" sz="2400" dirty="0">
                <a:latin typeface="+mn-ea"/>
                <a:ea typeface="+mn-ea"/>
                <a:cs typeface="Courier New" panose="02070309020205020404" pitchFamily="49" charset="0"/>
              </a:rPr>
              <a:t> 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  <a:cs typeface="Courier New" panose="02070309020205020404" pitchFamily="49" charset="0"/>
              </a:rPr>
              <a:t>		WHERE condition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81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810" y="0"/>
            <a:ext cx="7772400" cy="1325564"/>
          </a:xfrm>
        </p:spPr>
        <p:txBody>
          <a:bodyPr/>
          <a:lstStyle/>
          <a:p>
            <a:pPr marL="514350" indent="-514350"/>
            <a:r>
              <a:rPr lang="zh-CN" altLang="en-US" dirty="0"/>
              <a:t>变量的定义及结构化开发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48639" y="1325564"/>
            <a:ext cx="10623665" cy="438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顺序结构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条件判断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800" dirty="0"/>
              <a:t>if </a:t>
            </a:r>
            <a:r>
              <a:rPr lang="zh-CN" altLang="en-US" sz="2800" dirty="0"/>
              <a:t>条件  </a:t>
            </a:r>
            <a:r>
              <a:rPr lang="en-US" altLang="zh-CN" sz="2800" dirty="0"/>
              <a:t>then</a:t>
            </a:r>
            <a:r>
              <a:rPr lang="en-US" altLang="zh-CN" sz="2800" dirty="0" smtClean="0"/>
              <a:t>...</a:t>
            </a:r>
          </a:p>
          <a:p>
            <a:pPr lvl="1">
              <a:defRPr/>
            </a:pPr>
            <a:r>
              <a:rPr lang="en-US" altLang="zh-CN" sz="2800" dirty="0" err="1" smtClean="0"/>
              <a:t>elseif</a:t>
            </a:r>
            <a:r>
              <a:rPr lang="en-US" altLang="zh-CN" sz="2800" dirty="0" smtClean="0"/>
              <a:t>...</a:t>
            </a:r>
          </a:p>
          <a:p>
            <a:pPr lvl="1">
              <a:defRPr/>
            </a:pPr>
            <a:r>
              <a:rPr lang="en-US" altLang="zh-CN" sz="2800" dirty="0" smtClean="0"/>
              <a:t>else...</a:t>
            </a:r>
          </a:p>
          <a:p>
            <a:pPr lvl="1">
              <a:defRPr/>
            </a:pPr>
            <a:r>
              <a:rPr lang="en-US" altLang="zh-CN" sz="2800" dirty="0" smtClean="0"/>
              <a:t>End if;</a:t>
            </a:r>
          </a:p>
          <a:p>
            <a:pPr>
              <a:defRPr/>
            </a:pPr>
            <a:r>
              <a:rPr lang="en-US" altLang="zh-CN" sz="2800" dirty="0" smtClean="0"/>
              <a:t>3.</a:t>
            </a:r>
            <a:r>
              <a:rPr lang="zh-CN" altLang="en-US" sz="2800" dirty="0" smtClean="0"/>
              <a:t>循环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while   do</a:t>
            </a:r>
          </a:p>
          <a:p>
            <a:pPr>
              <a:defRPr/>
            </a:pPr>
            <a:r>
              <a:rPr lang="en-US" altLang="zh-CN" sz="2800" dirty="0" err="1" smtClean="0"/>
              <a:t>label:loop</a:t>
            </a:r>
            <a:r>
              <a:rPr lang="en-US" altLang="zh-CN" sz="2800" dirty="0" smtClean="0"/>
              <a:t>   end loop</a:t>
            </a:r>
          </a:p>
          <a:p>
            <a:pPr>
              <a:defRPr/>
            </a:pPr>
            <a:r>
              <a:rPr lang="en-US" altLang="zh-CN" sz="2800" dirty="0" smtClean="0"/>
              <a:t>repeat.... until </a:t>
            </a:r>
            <a:r>
              <a:rPr lang="zh-CN" altLang="en-US" sz="2800" dirty="0" smtClean="0"/>
              <a:t>条件   </a:t>
            </a:r>
            <a:r>
              <a:rPr lang="en-US" altLang="zh-CN" sz="2800" dirty="0" smtClean="0"/>
              <a:t>end repeat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30284" y="47050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8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062" y="274638"/>
            <a:ext cx="10334981" cy="13255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创建带输入和输出参数的存储过程</a:t>
            </a:r>
            <a:endParaRPr lang="zh-CN" altLang="en-US" dirty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038212" y="1600201"/>
            <a:ext cx="9951213" cy="48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000" dirty="0">
                <a:latin typeface="+mn-ea"/>
              </a:rPr>
              <a:t>在</a:t>
            </a:r>
            <a:r>
              <a:rPr lang="en-US" sz="2000" dirty="0" err="1">
                <a:latin typeface="+mn-ea"/>
              </a:rPr>
              <a:t>MySQL</a:t>
            </a:r>
            <a:r>
              <a:rPr lang="zh-CN" altLang="en-US" sz="2000" dirty="0">
                <a:latin typeface="+mn-ea"/>
              </a:rPr>
              <a:t>中创建函数通过</a:t>
            </a:r>
            <a:r>
              <a:rPr lang="en-US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语句</a:t>
            </a:r>
            <a:r>
              <a:rPr lang="en-US" sz="2000" dirty="0">
                <a:latin typeface="+mn-ea"/>
              </a:rPr>
              <a:t>CREATE </a:t>
            </a:r>
            <a:r>
              <a:rPr lang="en-US" sz="2000" cap="all" dirty="0">
                <a:latin typeface="+mn-ea"/>
              </a:rPr>
              <a:t>Function</a:t>
            </a:r>
            <a:r>
              <a:rPr lang="zh-CN" altLang="en-US" sz="2000" dirty="0">
                <a:latin typeface="+mn-ea"/>
              </a:rPr>
              <a:t>来实现，其语法形式如下：</a:t>
            </a:r>
          </a:p>
          <a:p>
            <a:pPr>
              <a:defRPr/>
            </a:pPr>
            <a:r>
              <a:rPr lang="en-US" sz="2000" cap="all" dirty="0">
                <a:latin typeface="+mn-ea"/>
              </a:rPr>
              <a:t>CREATE FUNCTION </a:t>
            </a:r>
            <a:r>
              <a:rPr lang="en-US" sz="2000" dirty="0" err="1">
                <a:latin typeface="+mn-ea"/>
              </a:rPr>
              <a:t>function</a:t>
            </a:r>
            <a:r>
              <a:rPr lang="en-US" sz="2000" dirty="0">
                <a:latin typeface="+mn-ea"/>
              </a:rPr>
              <a:t> _name([</a:t>
            </a:r>
            <a:r>
              <a:rPr lang="en-US" sz="2000" dirty="0" err="1">
                <a:latin typeface="+mn-ea"/>
              </a:rPr>
              <a:t>function_paramter</a:t>
            </a:r>
            <a:r>
              <a:rPr lang="en-US" sz="2000" dirty="0">
                <a:latin typeface="+mn-ea"/>
              </a:rPr>
              <a:t>[,</a:t>
            </a:r>
            <a:r>
              <a:rPr lang="en-US" altLang="zh-CN" sz="2000" dirty="0">
                <a:latin typeface="+mn-ea"/>
              </a:rPr>
              <a:t>…</a:t>
            </a:r>
            <a:r>
              <a:rPr lang="en-US" sz="2000" dirty="0">
                <a:latin typeface="+mn-ea"/>
              </a:rPr>
              <a:t>]])</a:t>
            </a:r>
            <a:endParaRPr lang="zh-CN" altLang="en-US" sz="2000" dirty="0">
              <a:latin typeface="+mn-ea"/>
            </a:endParaRPr>
          </a:p>
          <a:p>
            <a:pPr>
              <a:defRPr/>
            </a:pPr>
            <a:r>
              <a:rPr lang="en-US" sz="2000" dirty="0">
                <a:latin typeface="+mn-ea"/>
              </a:rPr>
              <a:t>	[characteristic</a:t>
            </a:r>
            <a:r>
              <a:rPr lang="en-US" altLang="zh-CN" sz="2000" dirty="0">
                <a:latin typeface="+mn-ea"/>
              </a:rPr>
              <a:t>…</a:t>
            </a:r>
            <a:r>
              <a:rPr lang="en-US" sz="2000" dirty="0">
                <a:latin typeface="+mn-ea"/>
              </a:rPr>
              <a:t>] </a:t>
            </a:r>
            <a:r>
              <a:rPr lang="en-US" sz="2000" dirty="0" err="1">
                <a:latin typeface="+mn-ea"/>
              </a:rPr>
              <a:t>routine_body</a:t>
            </a:r>
            <a:endParaRPr lang="en-US" sz="2000" dirty="0">
              <a:latin typeface="+mn-ea"/>
            </a:endParaRPr>
          </a:p>
          <a:p>
            <a:pPr>
              <a:defRPr/>
            </a:pPr>
            <a:endParaRPr lang="en-US" altLang="zh-CN" sz="2000" dirty="0">
              <a:latin typeface="+mn-ea"/>
            </a:endParaRPr>
          </a:p>
          <a:p>
            <a:pPr>
              <a:defRPr/>
            </a:pPr>
            <a:r>
              <a:rPr lang="en-US" sz="2000" dirty="0">
                <a:latin typeface="+mn-ea"/>
              </a:rPr>
              <a:t>DELIMITER $$</a:t>
            </a:r>
            <a:endParaRPr lang="zh-CN" altLang="en-US" sz="2000" dirty="0">
              <a:latin typeface="+mn-ea"/>
            </a:endParaRPr>
          </a:p>
          <a:p>
            <a:pPr>
              <a:defRPr/>
            </a:pPr>
            <a:r>
              <a:rPr lang="en-US" sz="2000" dirty="0">
                <a:latin typeface="+mn-ea"/>
              </a:rPr>
              <a:t>CREATE FUNCTION </a:t>
            </a:r>
            <a:r>
              <a:rPr lang="en-US" sz="2000" dirty="0" err="1">
                <a:latin typeface="+mn-ea"/>
              </a:rPr>
              <a:t>func_employee_sal</a:t>
            </a:r>
            <a:r>
              <a:rPr lang="en-US" sz="2000" dirty="0">
                <a:latin typeface="+mn-ea"/>
              </a:rPr>
              <a:t> (</a:t>
            </a:r>
            <a:r>
              <a:rPr lang="en-US" sz="2000" dirty="0" err="1">
                <a:latin typeface="+mn-ea"/>
              </a:rPr>
              <a:t>empno</a:t>
            </a:r>
            <a:r>
              <a:rPr lang="en-US" sz="2000" dirty="0">
                <a:latin typeface="+mn-ea"/>
              </a:rPr>
              <a:t> INT(11))</a:t>
            </a:r>
            <a:endParaRPr lang="zh-CN" altLang="en-US" sz="2000" dirty="0">
              <a:latin typeface="+mn-ea"/>
            </a:endParaRPr>
          </a:p>
          <a:p>
            <a:pPr>
              <a:defRPr/>
            </a:pPr>
            <a:r>
              <a:rPr lang="en-US" sz="2000" dirty="0">
                <a:latin typeface="+mn-ea"/>
              </a:rPr>
              <a:t>	RETURNS DOUBLE(10,2)</a:t>
            </a:r>
            <a:endParaRPr lang="zh-CN" altLang="en-US" sz="2000" dirty="0">
              <a:latin typeface="+mn-ea"/>
            </a:endParaRPr>
          </a:p>
          <a:p>
            <a:pPr>
              <a:defRPr/>
            </a:pPr>
            <a:r>
              <a:rPr lang="en-US" sz="2000" dirty="0">
                <a:latin typeface="+mn-ea"/>
              </a:rPr>
              <a:t>COMMENT'</a:t>
            </a:r>
            <a:r>
              <a:rPr lang="zh-CN" altLang="en-US" sz="2000" dirty="0">
                <a:latin typeface="+mn-ea"/>
              </a:rPr>
              <a:t>查询某个雇员的工资</a:t>
            </a:r>
            <a:r>
              <a:rPr lang="en-US" sz="2000" dirty="0">
                <a:latin typeface="+mn-ea"/>
              </a:rPr>
              <a:t>'</a:t>
            </a:r>
            <a:endParaRPr lang="zh-CN" altLang="en-US" sz="2000" dirty="0">
              <a:latin typeface="+mn-ea"/>
            </a:endParaRPr>
          </a:p>
          <a:p>
            <a:pPr>
              <a:defRPr/>
            </a:pPr>
            <a:r>
              <a:rPr lang="en-US" sz="2000" dirty="0">
                <a:latin typeface="+mn-ea"/>
              </a:rPr>
              <a:t>BEGIN</a:t>
            </a:r>
            <a:endParaRPr lang="zh-CN" altLang="en-US" sz="2000" dirty="0">
              <a:latin typeface="+mn-ea"/>
            </a:endParaRPr>
          </a:p>
          <a:p>
            <a:pPr>
              <a:defRPr/>
            </a:pPr>
            <a:r>
              <a:rPr lang="en-US" sz="2000" dirty="0">
                <a:latin typeface="+mn-ea"/>
              </a:rPr>
              <a:t>	RETURN (SELECT </a:t>
            </a:r>
            <a:r>
              <a:rPr lang="en-US" sz="2000" dirty="0" err="1">
                <a:latin typeface="+mn-ea"/>
              </a:rPr>
              <a:t>sal</a:t>
            </a:r>
            <a:endParaRPr lang="zh-CN" altLang="en-US" sz="2000" dirty="0">
              <a:latin typeface="+mn-ea"/>
            </a:endParaRPr>
          </a:p>
          <a:p>
            <a:pPr>
              <a:defRPr/>
            </a:pPr>
            <a:r>
              <a:rPr lang="en-US" sz="2000" dirty="0">
                <a:latin typeface="+mn-ea"/>
              </a:rPr>
              <a:t>		FROM </a:t>
            </a:r>
            <a:r>
              <a:rPr lang="en-US" sz="2000" dirty="0" err="1">
                <a:latin typeface="+mn-ea"/>
              </a:rPr>
              <a:t>t_employee</a:t>
            </a:r>
            <a:endParaRPr lang="zh-CN" altLang="en-US" sz="2000" dirty="0">
              <a:latin typeface="+mn-ea"/>
            </a:endParaRPr>
          </a:p>
          <a:p>
            <a:pPr>
              <a:defRPr/>
            </a:pPr>
            <a:r>
              <a:rPr lang="en-US" sz="2000" dirty="0">
                <a:latin typeface="+mn-ea"/>
              </a:rPr>
              <a:t>		WHERE </a:t>
            </a:r>
            <a:r>
              <a:rPr lang="en-US" sz="2000" dirty="0" err="1">
                <a:latin typeface="+mn-ea"/>
              </a:rPr>
              <a:t>t_employee.empno</a:t>
            </a:r>
            <a:r>
              <a:rPr lang="en-US" sz="2000" dirty="0">
                <a:latin typeface="+mn-ea"/>
              </a:rPr>
              <a:t>=</a:t>
            </a:r>
            <a:r>
              <a:rPr lang="en-US" sz="2000" dirty="0" err="1">
                <a:latin typeface="+mn-ea"/>
              </a:rPr>
              <a:t>empno</a:t>
            </a:r>
            <a:r>
              <a:rPr lang="en-US" sz="2000" dirty="0">
                <a:latin typeface="+mn-ea"/>
              </a:rPr>
              <a:t>);</a:t>
            </a:r>
            <a:endParaRPr lang="zh-CN" altLang="en-US" sz="2000" dirty="0">
              <a:latin typeface="+mn-ea"/>
            </a:endParaRPr>
          </a:p>
          <a:p>
            <a:pPr>
              <a:defRPr/>
            </a:pPr>
            <a:r>
              <a:rPr lang="en-US" sz="2000" dirty="0">
                <a:latin typeface="+mn-ea"/>
              </a:rPr>
              <a:t>END$$</a:t>
            </a:r>
            <a:endParaRPr lang="zh-CN" altLang="en-US" sz="2000" dirty="0">
              <a:latin typeface="+mn-ea"/>
            </a:endParaRPr>
          </a:p>
          <a:p>
            <a:pPr>
              <a:defRPr/>
            </a:pPr>
            <a:r>
              <a:rPr lang="en-US" sz="2000" dirty="0">
                <a:latin typeface="+mn-ea"/>
              </a:rPr>
              <a:t>DELIMITER ;</a:t>
            </a:r>
            <a:endParaRPr lang="zh-CN" altLang="en-US" sz="2000" dirty="0">
              <a:latin typeface="+mn-ea"/>
            </a:endParaRPr>
          </a:p>
          <a:p>
            <a:pPr>
              <a:defRPr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19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zh-CN" altLang="en-US" dirty="0"/>
              <a:t>使用游标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" name="Rectangle 1"/>
          <p:cNvSpPr>
            <a:spLocks noChangeArrowheads="1"/>
          </p:cNvSpPr>
          <p:nvPr/>
        </p:nvSpPr>
        <p:spPr bwMode="auto">
          <a:xfrm>
            <a:off x="838200" y="2151141"/>
            <a:ext cx="10041774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．声明游标</a:t>
            </a:r>
          </a:p>
          <a:p>
            <a:pPr eaLnBrk="1" hangingPunct="1"/>
            <a:r>
              <a:rPr lang="en-US" altLang="zh-CN" sz="2800" dirty="0">
                <a:latin typeface="+mn-ea"/>
                <a:ea typeface="+mn-ea"/>
              </a:rPr>
              <a:t>DECLARE </a:t>
            </a:r>
            <a:r>
              <a:rPr lang="en-US" altLang="zh-CN" sz="2800" dirty="0" err="1">
                <a:latin typeface="+mn-ea"/>
                <a:ea typeface="+mn-ea"/>
              </a:rPr>
              <a:t>cursor_name</a:t>
            </a:r>
            <a:r>
              <a:rPr lang="en-US" altLang="zh-CN" sz="2800" dirty="0">
                <a:latin typeface="+mn-ea"/>
                <a:ea typeface="+mn-ea"/>
              </a:rPr>
              <a:t> CURSOR FOR </a:t>
            </a:r>
            <a:r>
              <a:rPr lang="en-US" altLang="zh-CN" sz="2800" dirty="0" err="1">
                <a:latin typeface="+mn-ea"/>
                <a:ea typeface="+mn-ea"/>
              </a:rPr>
              <a:t>select_statement</a:t>
            </a:r>
            <a:r>
              <a:rPr lang="en-US" altLang="zh-CN" sz="2800" dirty="0">
                <a:latin typeface="+mn-ea"/>
                <a:ea typeface="+mn-ea"/>
              </a:rPr>
              <a:t>;</a:t>
            </a:r>
            <a:endParaRPr lang="zh-CN" altLang="en-US" sz="2800" dirty="0">
              <a:latin typeface="+mn-ea"/>
              <a:ea typeface="+mn-ea"/>
            </a:endParaRPr>
          </a:p>
          <a:p>
            <a:pPr eaLnBrk="1" hangingPunct="1"/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．打开游标</a:t>
            </a:r>
          </a:p>
          <a:p>
            <a:pPr eaLnBrk="1" hangingPunct="1"/>
            <a:r>
              <a:rPr lang="en-US" altLang="zh-CN" sz="2800" dirty="0">
                <a:latin typeface="+mn-ea"/>
                <a:ea typeface="+mn-ea"/>
              </a:rPr>
              <a:t>OPEN </a:t>
            </a:r>
            <a:r>
              <a:rPr lang="en-US" altLang="zh-CN" sz="2800" dirty="0" err="1">
                <a:latin typeface="+mn-ea"/>
                <a:ea typeface="+mn-ea"/>
              </a:rPr>
              <a:t>cursor_name</a:t>
            </a:r>
            <a:endParaRPr lang="zh-CN" altLang="en-US" sz="2800" dirty="0">
              <a:latin typeface="+mn-ea"/>
              <a:ea typeface="+mn-ea"/>
            </a:endParaRPr>
          </a:p>
          <a:p>
            <a:pPr eaLnBrk="1" hangingPunct="1"/>
            <a:r>
              <a:rPr lang="en-US" altLang="zh-CN" sz="2800" dirty="0">
                <a:latin typeface="+mn-ea"/>
                <a:ea typeface="+mn-ea"/>
              </a:rPr>
              <a:t>3</a:t>
            </a:r>
            <a:r>
              <a:rPr lang="zh-CN" altLang="en-US" sz="2800" dirty="0">
                <a:latin typeface="+mn-ea"/>
                <a:ea typeface="+mn-ea"/>
              </a:rPr>
              <a:t>．使用游标</a:t>
            </a:r>
          </a:p>
          <a:p>
            <a:pPr eaLnBrk="1" hangingPunct="1"/>
            <a:r>
              <a:rPr lang="en-US" altLang="zh-CN" sz="2800" dirty="0">
                <a:latin typeface="+mn-ea"/>
                <a:ea typeface="+mn-ea"/>
              </a:rPr>
              <a:t>FETCH </a:t>
            </a:r>
            <a:r>
              <a:rPr lang="en-US" altLang="zh-CN" sz="2800" dirty="0" err="1">
                <a:latin typeface="+mn-ea"/>
                <a:ea typeface="+mn-ea"/>
              </a:rPr>
              <a:t>cursor_name</a:t>
            </a:r>
            <a:r>
              <a:rPr lang="en-US" altLang="zh-CN" sz="2800" dirty="0">
                <a:latin typeface="+mn-ea"/>
                <a:ea typeface="+mn-ea"/>
              </a:rPr>
              <a:t> INTO </a:t>
            </a:r>
            <a:r>
              <a:rPr lang="en-US" altLang="zh-CN" sz="2800" dirty="0" err="1">
                <a:latin typeface="+mn-ea"/>
                <a:ea typeface="+mn-ea"/>
              </a:rPr>
              <a:t>var_name</a:t>
            </a:r>
            <a:r>
              <a:rPr lang="en-US" altLang="zh-CN" sz="2800" dirty="0">
                <a:latin typeface="+mn-ea"/>
                <a:ea typeface="+mn-ea"/>
              </a:rPr>
              <a:t> [,</a:t>
            </a:r>
            <a:r>
              <a:rPr lang="en-US" altLang="zh-CN" sz="2800" dirty="0" err="1">
                <a:latin typeface="+mn-ea"/>
                <a:ea typeface="+mn-ea"/>
              </a:rPr>
              <a:t>var_name</a:t>
            </a:r>
            <a:r>
              <a:rPr lang="en-US" altLang="zh-CN" sz="2800" dirty="0">
                <a:latin typeface="+mn-ea"/>
                <a:ea typeface="+mn-ea"/>
              </a:rPr>
              <a:t>] …</a:t>
            </a:r>
          </a:p>
          <a:p>
            <a:pPr eaLnBrk="1" hangingPunct="1"/>
            <a:r>
              <a:rPr lang="en-US" altLang="zh-CN" sz="2800" dirty="0">
                <a:latin typeface="+mn-ea"/>
                <a:ea typeface="+mn-ea"/>
              </a:rPr>
              <a:t>4</a:t>
            </a:r>
            <a:r>
              <a:rPr lang="zh-CN" altLang="en-US" sz="2800" dirty="0">
                <a:latin typeface="+mn-ea"/>
                <a:ea typeface="+mn-ea"/>
              </a:rPr>
              <a:t>．关闭游标</a:t>
            </a:r>
          </a:p>
          <a:p>
            <a:pPr eaLnBrk="1" hangingPunct="1"/>
            <a:r>
              <a:rPr lang="en-US" altLang="zh-CN" sz="2800" dirty="0">
                <a:latin typeface="+mn-ea"/>
                <a:ea typeface="+mn-ea"/>
              </a:rPr>
              <a:t>CLOSE </a:t>
            </a:r>
            <a:r>
              <a:rPr lang="en-US" altLang="zh-CN" sz="2800" dirty="0" err="1">
                <a:latin typeface="+mn-ea"/>
                <a:ea typeface="+mn-ea"/>
              </a:rPr>
              <a:t>cursor_name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61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32213" y="1012825"/>
            <a:ext cx="8618667" cy="4758055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+mn-lt"/>
              </a:rPr>
              <a:t>单表查询</a:t>
            </a:r>
            <a:endParaRPr lang="en-US" altLang="zh-CN" sz="3200" dirty="0" smtClean="0">
              <a:latin typeface="+mn-lt"/>
            </a:endParaRPr>
          </a:p>
          <a:p>
            <a:r>
              <a:rPr lang="zh-CN" altLang="en-US" sz="3200" dirty="0" smtClean="0">
                <a:latin typeface="+mn-lt"/>
              </a:rPr>
              <a:t>排序</a:t>
            </a:r>
            <a:endParaRPr lang="en-US" altLang="zh-CN" sz="3200" dirty="0" smtClean="0">
              <a:latin typeface="+mn-lt"/>
            </a:endParaRPr>
          </a:p>
          <a:p>
            <a:r>
              <a:rPr lang="zh-CN" altLang="en-US" sz="3200" dirty="0" smtClean="0">
                <a:latin typeface="+mn-lt"/>
              </a:rPr>
              <a:t>分组</a:t>
            </a:r>
            <a:endParaRPr lang="en-US" altLang="zh-CN" sz="3200" dirty="0" smtClean="0">
              <a:latin typeface="+mn-lt"/>
            </a:endParaRPr>
          </a:p>
          <a:p>
            <a:r>
              <a:rPr lang="zh-CN" altLang="en-US" sz="3200" dirty="0" smtClean="0">
                <a:latin typeface="+mn-lt"/>
              </a:rPr>
              <a:t>视图</a:t>
            </a:r>
            <a:endParaRPr lang="en-US" altLang="zh-CN" sz="3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623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3849" y="2152799"/>
            <a:ext cx="10217743" cy="1325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zh-CN" altLang="en-US" dirty="0" smtClean="0"/>
              <a:t>游标综合案例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统计学生表中年龄在</a:t>
            </a:r>
            <a:r>
              <a:rPr lang="en-US" altLang="zh-CN" dirty="0" smtClean="0"/>
              <a:t>17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19</a:t>
            </a:r>
            <a:r>
              <a:rPr lang="zh-CN" altLang="en-US" dirty="0" smtClean="0"/>
              <a:t>之间的学生人数</a:t>
            </a:r>
            <a:endParaRPr lang="zh-CN" altLang="en-US" dirty="0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500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736" y="314034"/>
            <a:ext cx="7772400" cy="13255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函数的定义</a:t>
            </a:r>
            <a:endParaRPr lang="zh-CN" altLang="en-US" dirty="0"/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327804" y="1639597"/>
            <a:ext cx="10938294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dirty="0"/>
              <a:t>修改存储过程</a:t>
            </a:r>
          </a:p>
          <a:p>
            <a:pPr>
              <a:defRPr/>
            </a:pPr>
            <a:r>
              <a:rPr lang="zh-CN" altLang="en-US" sz="2400" dirty="0"/>
              <a:t>在</a:t>
            </a:r>
            <a:r>
              <a:rPr lang="en-US" sz="2400" dirty="0" err="1"/>
              <a:t>MySQL</a:t>
            </a:r>
            <a:r>
              <a:rPr lang="zh-CN" altLang="en-US" sz="2400" dirty="0"/>
              <a:t>数据库管理系统中修改存储过程通过</a:t>
            </a:r>
            <a:r>
              <a:rPr lang="en-US" sz="2400" dirty="0"/>
              <a:t>SQL</a:t>
            </a:r>
            <a:r>
              <a:rPr lang="zh-CN" altLang="en-US" sz="2400" dirty="0"/>
              <a:t>语“</a:t>
            </a:r>
            <a:r>
              <a:rPr lang="en-US" sz="2400" dirty="0"/>
              <a:t>ALTER PROCEDURE</a:t>
            </a:r>
            <a:r>
              <a:rPr lang="zh-CN" altLang="en-US" sz="2400" dirty="0"/>
              <a:t>”来实现，其语法形式如下：</a:t>
            </a:r>
          </a:p>
          <a:p>
            <a:pPr>
              <a:defRPr/>
            </a:pPr>
            <a:r>
              <a:rPr lang="en-US" sz="2400" cap="all" dirty="0"/>
              <a:t>ALTER PROCEDURE </a:t>
            </a:r>
            <a:r>
              <a:rPr lang="en-US" sz="2400" dirty="0" err="1"/>
              <a:t>procedure_name</a:t>
            </a:r>
            <a:endParaRPr lang="zh-CN" altLang="en-US" sz="2400" dirty="0"/>
          </a:p>
          <a:p>
            <a:pPr>
              <a:defRPr/>
            </a:pPr>
            <a:r>
              <a:rPr lang="en-US" sz="2400" dirty="0"/>
              <a:t>	[characteristic</a:t>
            </a:r>
            <a:r>
              <a:rPr lang="en-US" altLang="zh-CN" sz="2400" dirty="0"/>
              <a:t>…</a:t>
            </a:r>
            <a:r>
              <a:rPr lang="en-US" sz="2400" dirty="0"/>
              <a:t>]</a:t>
            </a:r>
            <a:endParaRPr lang="zh-CN" altLang="en-US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修改函数</a:t>
            </a:r>
          </a:p>
          <a:p>
            <a:pPr>
              <a:defRPr/>
            </a:pPr>
            <a:r>
              <a:rPr lang="zh-CN" altLang="en-US" sz="2400" dirty="0"/>
              <a:t>在</a:t>
            </a:r>
            <a:r>
              <a:rPr lang="en-US" sz="2400" dirty="0" err="1"/>
              <a:t>MySQL</a:t>
            </a:r>
            <a:r>
              <a:rPr lang="zh-CN" altLang="en-US" sz="2400" dirty="0"/>
              <a:t>数据库管理系统中修改函数通过</a:t>
            </a:r>
            <a:r>
              <a:rPr lang="en-US" sz="2400" dirty="0"/>
              <a:t>SQL</a:t>
            </a:r>
            <a:r>
              <a:rPr lang="zh-CN" altLang="en-US" sz="2400" dirty="0"/>
              <a:t>语“</a:t>
            </a:r>
            <a:r>
              <a:rPr lang="en-US" sz="2400" dirty="0"/>
              <a:t>ALTER FUNCTION</a:t>
            </a:r>
            <a:r>
              <a:rPr lang="zh-CN" altLang="en-US" sz="2400" dirty="0"/>
              <a:t>”来实现，其语法形式如下：</a:t>
            </a:r>
          </a:p>
          <a:p>
            <a:pPr>
              <a:defRPr/>
            </a:pPr>
            <a:r>
              <a:rPr lang="en-US" sz="2400" cap="all" dirty="0"/>
              <a:t>ALTER FUNCTION </a:t>
            </a:r>
            <a:r>
              <a:rPr lang="en-US" sz="2400" dirty="0" err="1"/>
              <a:t>function_name</a:t>
            </a:r>
            <a:endParaRPr lang="zh-CN" altLang="en-US" sz="2400" dirty="0"/>
          </a:p>
          <a:p>
            <a:pPr>
              <a:defRPr/>
            </a:pPr>
            <a:r>
              <a:rPr lang="en-US" sz="2400" dirty="0"/>
              <a:t>	[characteristic</a:t>
            </a:r>
            <a:r>
              <a:rPr lang="en-US" altLang="zh-CN" sz="2400" dirty="0"/>
              <a:t>…</a:t>
            </a:r>
            <a:r>
              <a:rPr lang="en-US" sz="2400" dirty="0"/>
              <a:t>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7200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删除储存过程和函数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708732" y="2580690"/>
            <a:ext cx="768667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800" dirty="0"/>
              <a:t>DROP PROCEDURE </a:t>
            </a:r>
            <a:r>
              <a:rPr lang="en-US" sz="2800" dirty="0" err="1"/>
              <a:t>proce_name</a:t>
            </a:r>
            <a:r>
              <a:rPr lang="en-US" sz="2800" dirty="0"/>
              <a:t>;</a:t>
            </a:r>
          </a:p>
          <a:p>
            <a:pPr>
              <a:defRPr/>
            </a:pPr>
            <a:r>
              <a:rPr lang="en-US" sz="2800" dirty="0"/>
              <a:t>DROP FUNCTION </a:t>
            </a:r>
            <a:r>
              <a:rPr lang="en-US" sz="2800" dirty="0" err="1"/>
              <a:t>func_name</a:t>
            </a:r>
            <a:r>
              <a:rPr lang="en-US" sz="2800" cap="all" dirty="0"/>
              <a:t>;</a:t>
            </a:r>
            <a:endParaRPr lang="zh-CN" altLang="en-US" sz="2800" dirty="0"/>
          </a:p>
          <a:p>
            <a:pPr>
              <a:defRPr/>
            </a:pPr>
            <a:r>
              <a:rPr lang="zh-CN" altLang="en-US" sz="2800" dirty="0"/>
              <a:t>通过工具来删除储存过程和函数</a:t>
            </a:r>
          </a:p>
        </p:txBody>
      </p:sp>
    </p:spTree>
    <p:extLst>
      <p:ext uri="{BB962C8B-B14F-4D97-AF65-F5344CB8AC3E}">
        <p14:creationId xmlns:p14="http://schemas.microsoft.com/office/powerpoint/2010/main" val="1194596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23019" t="28923" r="20351" b="21739"/>
          <a:stretch>
            <a:fillRect/>
          </a:stretch>
        </p:blipFill>
        <p:spPr bwMode="auto">
          <a:xfrm>
            <a:off x="2491408" y="1696279"/>
            <a:ext cx="7368209" cy="345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2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52533" y="1480185"/>
            <a:ext cx="9191322" cy="5377815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Arial"/>
              </a:rPr>
              <a:t>关系数据库设计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6936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370A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Thanks</a:t>
            </a:r>
            <a:endParaRPr lang="zh-CN" altLang="en-US" dirty="0">
              <a:solidFill>
                <a:srgbClr val="0370A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1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52533" y="1480185"/>
            <a:ext cx="7744907" cy="3721735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Arial" charset="0"/>
              <a:buAutoNum type="arabicPeriod"/>
            </a:pPr>
            <a:r>
              <a:rPr lang="en-US" altLang="zh-CN" sz="3600" dirty="0" smtClean="0">
                <a:ea typeface="宋体" charset="-122"/>
              </a:rPr>
              <a:t>TRANS</a:t>
            </a:r>
          </a:p>
          <a:p>
            <a:pPr marL="457200" indent="-457200">
              <a:buClrTx/>
              <a:buFont typeface="Arial" charset="0"/>
              <a:buAutoNum type="arabicPeriod"/>
            </a:pPr>
            <a:r>
              <a:rPr lang="en-US" altLang="zh-CN" sz="3600" dirty="0" smtClean="0">
                <a:ea typeface="宋体" charset="-122"/>
              </a:rPr>
              <a:t>FOR</a:t>
            </a:r>
          </a:p>
          <a:p>
            <a:pPr marL="457200" indent="-457200">
              <a:buClrTx/>
              <a:buFont typeface="Arial" charset="0"/>
              <a:buAutoNum type="arabicPeriod"/>
            </a:pPr>
            <a:r>
              <a:rPr lang="en-US" altLang="zh-CN" sz="3600" dirty="0" smtClean="0">
                <a:ea typeface="宋体" charset="-122"/>
              </a:rPr>
              <a:t>ROW</a:t>
            </a:r>
            <a:endParaRPr lang="zh-CN" altLang="en-US" sz="3600" dirty="0" smtClean="0">
              <a:ea typeface="宋体" charset="-122"/>
            </a:endParaRPr>
          </a:p>
          <a:p>
            <a:pPr marL="457200" indent="-457200">
              <a:buClrTx/>
              <a:buFont typeface="Arial" charset="0"/>
              <a:buAutoNum type="arabicPeriod"/>
            </a:pPr>
            <a:r>
              <a:rPr lang="en-US" altLang="zh-CN" sz="3600" dirty="0" smtClean="0">
                <a:ea typeface="宋体" charset="-122"/>
              </a:rPr>
              <a:t>DATABASE </a:t>
            </a:r>
            <a:endParaRPr lang="zh-CN" altLang="en-US" sz="3600" dirty="0" smtClean="0">
              <a:ea typeface="宋体" charset="-122"/>
            </a:endParaRPr>
          </a:p>
          <a:p>
            <a:pPr marL="457200" indent="-457200">
              <a:buClrTx/>
              <a:buFont typeface="Arial" charset="0"/>
              <a:buAutoNum type="arabicPeriod"/>
            </a:pPr>
            <a:r>
              <a:rPr lang="en-US" altLang="zh-CN" sz="3600" dirty="0" err="1" smtClean="0">
                <a:ea typeface="宋体" charset="-122"/>
              </a:rPr>
              <a:t>MySQL</a:t>
            </a:r>
            <a:endParaRPr lang="en-US" altLang="zh-CN" sz="3600" dirty="0" smtClean="0"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06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zh-CN" altLang="en-US" b="1" dirty="0" smtClean="0">
                <a:ea typeface="宋体" pitchFamily="2" charset="-122"/>
              </a:rPr>
              <a:t>多表查询</a:t>
            </a:r>
            <a:endParaRPr lang="en-US" altLang="zh-CN" b="1" dirty="0" smtClean="0">
              <a:ea typeface="宋体" pitchFamily="2" charset="-122"/>
            </a:endParaRP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zh-CN" altLang="en-US" b="1" dirty="0" smtClean="0">
                <a:ea typeface="宋体" pitchFamily="2" charset="-122"/>
              </a:rPr>
              <a:t>存储过程及存储函数</a:t>
            </a:r>
          </a:p>
        </p:txBody>
      </p:sp>
    </p:spTree>
    <p:extLst>
      <p:ext uri="{BB962C8B-B14F-4D97-AF65-F5344CB8AC3E}">
        <p14:creationId xmlns:p14="http://schemas.microsoft.com/office/powerpoint/2010/main" val="19628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838200" y="22955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1987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0727267" y="6464300"/>
            <a:ext cx="14224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zh-CN" altLang="zh-CN" smtClean="0">
                <a:latin typeface="Arial" charset="0"/>
              </a:rPr>
              <a:t>Page </a:t>
            </a:r>
            <a:fld id="{B618F280-FAC0-4599-B8A0-53DF92915157}" type="slidenum">
              <a:rPr lang="zh-CN" altLang="zh-CN" smtClean="0">
                <a:latin typeface="Arial" charset="0"/>
              </a:rPr>
              <a:pPr/>
              <a:t>5</a:t>
            </a:fld>
            <a:endParaRPr lang="zh-CN" altLang="zh-CN" sz="18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94468" y="2514600"/>
            <a:ext cx="782743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defRPr/>
            </a:pPr>
            <a:r>
              <a:rPr lang="zh-CN" altLang="en-US" sz="4400" dirty="0" smtClean="0">
                <a:latin typeface="+mn-ea"/>
              </a:rPr>
              <a:t>索引</a:t>
            </a:r>
            <a:endParaRPr lang="zh-CN" altLang="en-US" sz="4400" kern="0" dirty="0">
              <a:latin typeface="+mn-ea"/>
              <a:cs typeface="+mj-cs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5675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410883" y="586161"/>
            <a:ext cx="7926917" cy="600075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索引</a:t>
            </a:r>
          </a:p>
        </p:txBody>
      </p:sp>
      <p:sp>
        <p:nvSpPr>
          <p:cNvPr id="44035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zh-CN" smtClean="0">
                <a:latin typeface="Arial" charset="0"/>
              </a:rPr>
              <a:t>Page </a:t>
            </a:r>
            <a:fld id="{9294C67D-014B-454C-8760-72BB51C88D15}" type="slidenum">
              <a:rPr lang="zh-CN" altLang="zh-CN" smtClean="0">
                <a:latin typeface="Arial" charset="0"/>
              </a:rPr>
              <a:pPr/>
              <a:t>6</a:t>
            </a:fld>
            <a:endParaRPr lang="zh-CN" altLang="zh-CN" sz="18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0883" y="1738031"/>
            <a:ext cx="10966451" cy="49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marL="457200" indent="-457200" defTabSz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>
                <a:latin typeface="+mn-lt"/>
                <a:sym typeface="Arial" charset="0"/>
              </a:rPr>
              <a:t>在索引列上，除了上面提到的有序查找之外，数据库利用各种各样的快速定位技术，能够大大提高查询效率。特别是当数据量非常大，查询涉及多个表时，使用索引往往能使查询速度加快成千上万</a:t>
            </a:r>
            <a:r>
              <a:rPr lang="zh-CN" altLang="en-US" sz="2800" kern="0" dirty="0" smtClean="0">
                <a:latin typeface="+mn-lt"/>
                <a:sym typeface="Arial" charset="0"/>
              </a:rPr>
              <a:t>倍</a:t>
            </a:r>
            <a:endParaRPr lang="en-US" altLang="zh-CN" sz="2800" kern="0" dirty="0" smtClean="0">
              <a:latin typeface="+mn-lt"/>
              <a:sym typeface="Arial" charset="0"/>
            </a:endParaRPr>
          </a:p>
          <a:p>
            <a:pPr marL="457200" indent="-457200" defTabSz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800" kern="0" dirty="0">
              <a:sym typeface="Arial" charset="0"/>
            </a:endParaRPr>
          </a:p>
          <a:p>
            <a:pPr marL="457200" indent="-457200" defTabSz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>
                <a:sym typeface="Arial" charset="0"/>
              </a:rPr>
              <a:t>	创建索引的原则：经常作为条件的列</a:t>
            </a:r>
            <a:r>
              <a:rPr lang="zh-CN" altLang="en-US" sz="2800" kern="0" dirty="0" smtClean="0">
                <a:sym typeface="Arial" charset="0"/>
              </a:rPr>
              <a:t>上适合创建索引</a:t>
            </a:r>
            <a:endParaRPr lang="en-US" altLang="zh-CN" sz="2800" kern="0" dirty="0" smtClean="0">
              <a:sym typeface="Arial" charset="0"/>
            </a:endParaRPr>
          </a:p>
          <a:p>
            <a:pPr marL="457200" indent="-457200" defTabSz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 smtClean="0">
                <a:sym typeface="Arial" charset="0"/>
              </a:rPr>
              <a:t>不</a:t>
            </a:r>
            <a:r>
              <a:rPr lang="zh-CN" altLang="en-US" sz="2800" kern="0" dirty="0">
                <a:sym typeface="Arial" charset="0"/>
              </a:rPr>
              <a:t>适合创建</a:t>
            </a:r>
            <a:r>
              <a:rPr lang="zh-CN" altLang="en-US" sz="2800" kern="0" dirty="0" smtClean="0">
                <a:sym typeface="Arial" charset="0"/>
              </a:rPr>
              <a:t>索引</a:t>
            </a:r>
            <a:r>
              <a:rPr lang="en-US" altLang="zh-CN" sz="2800" kern="0" dirty="0" smtClean="0">
                <a:sym typeface="Arial" charset="0"/>
              </a:rPr>
              <a:t>:</a:t>
            </a:r>
            <a:r>
              <a:rPr lang="zh-CN" altLang="en-US" sz="2800" kern="0" dirty="0">
                <a:sym typeface="Arial" charset="0"/>
              </a:rPr>
              <a:t>经常改动的</a:t>
            </a:r>
            <a:r>
              <a:rPr lang="zh-CN" altLang="en-US" sz="2800" kern="0" dirty="0" smtClean="0">
                <a:sym typeface="Arial" charset="0"/>
              </a:rPr>
              <a:t>列；数据比较少</a:t>
            </a:r>
            <a:endParaRPr lang="en-US" altLang="zh-CN" sz="2800" kern="0" dirty="0" smtClean="0">
              <a:sym typeface="Arial" charset="0"/>
            </a:endParaRPr>
          </a:p>
          <a:p>
            <a:pPr marL="457200" indent="-457200" defTabSz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>
                <a:sym typeface="Arial" charset="0"/>
              </a:rPr>
              <a:t>使用索引</a:t>
            </a:r>
            <a:r>
              <a:rPr lang="zh-CN" altLang="en-US" sz="2800" kern="0" dirty="0" smtClean="0">
                <a:sym typeface="Arial" charset="0"/>
              </a:rPr>
              <a:t>：</a:t>
            </a:r>
            <a:r>
              <a:rPr lang="en-US" altLang="zh-CN" sz="2800" kern="0" dirty="0" err="1" smtClean="0">
                <a:sym typeface="Arial" charset="0"/>
              </a:rPr>
              <a:t>dbms</a:t>
            </a:r>
            <a:r>
              <a:rPr lang="zh-CN" altLang="en-US" sz="2800" kern="0" dirty="0" smtClean="0">
                <a:sym typeface="Arial" charset="0"/>
              </a:rPr>
              <a:t>决定是否使用索引</a:t>
            </a:r>
            <a:endParaRPr lang="en-US" altLang="zh-CN" sz="2800" kern="0" dirty="0" smtClean="0">
              <a:sym typeface="Arial" charset="0"/>
            </a:endParaRPr>
          </a:p>
          <a:p>
            <a:pPr marL="457200" indent="-457200" defTabSz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>
                <a:sym typeface="Arial" charset="0"/>
              </a:rPr>
              <a:t>系统会</a:t>
            </a:r>
            <a:r>
              <a:rPr lang="zh-CN" altLang="en-US" sz="2800" kern="0" dirty="0" smtClean="0">
                <a:sym typeface="Arial" charset="0"/>
              </a:rPr>
              <a:t>为</a:t>
            </a:r>
            <a:r>
              <a:rPr lang="en-US" altLang="zh-CN" sz="2800" kern="0" dirty="0" smtClean="0">
                <a:sym typeface="Arial" charset="0"/>
              </a:rPr>
              <a:t>primary key</a:t>
            </a:r>
            <a:r>
              <a:rPr lang="zh-CN" altLang="en-US" sz="2800" kern="0" dirty="0" smtClean="0">
                <a:sym typeface="Arial" charset="0"/>
              </a:rPr>
              <a:t>和</a:t>
            </a:r>
            <a:r>
              <a:rPr lang="en-US" altLang="zh-CN" sz="2800" kern="0" dirty="0" smtClean="0">
                <a:sym typeface="Arial" charset="0"/>
              </a:rPr>
              <a:t>unique</a:t>
            </a:r>
            <a:r>
              <a:rPr lang="zh-CN" altLang="en-US" sz="2800" kern="0" dirty="0" smtClean="0">
                <a:sym typeface="Arial" charset="0"/>
              </a:rPr>
              <a:t>自动</a:t>
            </a:r>
            <a:r>
              <a:rPr lang="zh-CN" altLang="en-US" sz="2800" kern="0" dirty="0">
                <a:sym typeface="Arial" charset="0"/>
              </a:rPr>
              <a:t>创建</a:t>
            </a:r>
            <a:r>
              <a:rPr lang="zh-CN" altLang="en-US" sz="2800" kern="0" dirty="0" smtClean="0">
                <a:sym typeface="Arial" charset="0"/>
              </a:rPr>
              <a:t>索引</a:t>
            </a:r>
            <a:r>
              <a:rPr lang="zh-CN" altLang="en-US" sz="2800" kern="0" dirty="0">
                <a:sym typeface="Arial" charset="0"/>
              </a:rPr>
              <a:t>	</a:t>
            </a:r>
            <a:r>
              <a:rPr lang="en-US" altLang="zh-CN" sz="2800" kern="0" dirty="0" smtClean="0">
                <a:sym typeface="Arial" charset="0"/>
              </a:rPr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37824969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5059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zh-CN" smtClean="0">
                <a:latin typeface="Arial" charset="0"/>
              </a:rPr>
              <a:t>Page </a:t>
            </a:r>
            <a:fld id="{0B46B6F6-5425-40B4-B5E9-1243069C3D0B}" type="slidenum">
              <a:rPr lang="zh-CN" altLang="zh-CN" smtClean="0">
                <a:latin typeface="Arial" charset="0"/>
              </a:rPr>
              <a:pPr/>
              <a:t>7</a:t>
            </a:fld>
            <a:endParaRPr lang="zh-CN" altLang="zh-CN" sz="18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7634" y="677605"/>
            <a:ext cx="10966451" cy="611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marL="190500" indent="-190500" defTabSz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altLang="zh-CN" sz="2800" kern="0" dirty="0" smtClean="0">
              <a:latin typeface="+mn-ea"/>
              <a:sym typeface="Arial" charset="0"/>
            </a:endParaRPr>
          </a:p>
          <a:p>
            <a:pPr marL="190500" indent="-190500" defTabSz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CN" sz="2800" kern="0" dirty="0" smtClean="0">
                <a:latin typeface="+mn-ea"/>
                <a:sym typeface="Arial" charset="0"/>
              </a:rPr>
              <a:t>1</a:t>
            </a:r>
            <a:r>
              <a:rPr lang="zh-CN" altLang="en-US" sz="2800" kern="0" dirty="0">
                <a:latin typeface="+mn-ea"/>
                <a:sym typeface="Arial" charset="0"/>
              </a:rPr>
              <a:t>．</a:t>
            </a:r>
            <a:r>
              <a:rPr lang="en-US" altLang="zh-CN" sz="2800" kern="0" dirty="0">
                <a:latin typeface="+mn-ea"/>
                <a:sym typeface="Arial" charset="0"/>
              </a:rPr>
              <a:t>ALTER TABLE</a:t>
            </a:r>
          </a:p>
          <a:p>
            <a:pPr marL="190500" indent="-190500" defTabSz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CN" sz="2800" kern="0" dirty="0">
                <a:latin typeface="+mn-ea"/>
                <a:sym typeface="Arial" charset="0"/>
              </a:rPr>
              <a:t> ALTER TABLE</a:t>
            </a:r>
            <a:r>
              <a:rPr lang="zh-CN" altLang="en-US" sz="2800" kern="0" dirty="0">
                <a:latin typeface="+mn-ea"/>
                <a:sym typeface="Arial" charset="0"/>
              </a:rPr>
              <a:t>用来创建</a:t>
            </a:r>
            <a:r>
              <a:rPr lang="zh-CN" altLang="en-US" sz="2800" kern="0" dirty="0" smtClean="0">
                <a:latin typeface="+mn-ea"/>
                <a:sym typeface="Arial" charset="0"/>
              </a:rPr>
              <a:t>普通索引</a:t>
            </a:r>
            <a:endParaRPr lang="zh-CN" altLang="en-US" sz="2800" kern="0" dirty="0">
              <a:latin typeface="+mn-ea"/>
              <a:sym typeface="Arial" charset="0"/>
            </a:endParaRPr>
          </a:p>
          <a:p>
            <a:pPr marL="190500" indent="-190500" defTabSz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CN" sz="2800" kern="0" dirty="0" smtClean="0">
                <a:latin typeface="+mn-ea"/>
                <a:sym typeface="Arial" charset="0"/>
              </a:rPr>
              <a:t> ALTER </a:t>
            </a:r>
            <a:r>
              <a:rPr lang="en-US" altLang="zh-CN" sz="2800" kern="0" dirty="0">
                <a:latin typeface="+mn-ea"/>
                <a:sym typeface="Arial" charset="0"/>
              </a:rPr>
              <a:t>TABLE </a:t>
            </a:r>
            <a:r>
              <a:rPr lang="en-US" altLang="zh-CN" sz="2800" kern="0" dirty="0" err="1">
                <a:latin typeface="+mn-ea"/>
                <a:sym typeface="Arial" charset="0"/>
              </a:rPr>
              <a:t>table_name</a:t>
            </a:r>
            <a:r>
              <a:rPr lang="en-US" altLang="zh-CN" sz="2800" kern="0" dirty="0">
                <a:latin typeface="+mn-ea"/>
                <a:sym typeface="Arial" charset="0"/>
              </a:rPr>
              <a:t> ADD INDEX </a:t>
            </a:r>
            <a:r>
              <a:rPr lang="en-US" altLang="zh-CN" sz="2800" kern="0" dirty="0" err="1">
                <a:latin typeface="+mn-ea"/>
                <a:sym typeface="Arial" charset="0"/>
              </a:rPr>
              <a:t>index_name</a:t>
            </a:r>
            <a:r>
              <a:rPr lang="en-US" altLang="zh-CN" sz="2800" kern="0" dirty="0">
                <a:latin typeface="+mn-ea"/>
                <a:sym typeface="Arial" charset="0"/>
              </a:rPr>
              <a:t> (</a:t>
            </a:r>
            <a:r>
              <a:rPr lang="en-US" altLang="zh-CN" sz="2800" kern="0" dirty="0" err="1">
                <a:latin typeface="+mn-ea"/>
                <a:sym typeface="Arial" charset="0"/>
              </a:rPr>
              <a:t>column_list</a:t>
            </a:r>
            <a:r>
              <a:rPr lang="en-US" altLang="zh-CN" sz="2800" kern="0" dirty="0">
                <a:latin typeface="+mn-ea"/>
                <a:sym typeface="Arial" charset="0"/>
              </a:rPr>
              <a:t>)</a:t>
            </a:r>
          </a:p>
          <a:p>
            <a:pPr marL="190500" indent="-190500" defTabSz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altLang="zh-CN" sz="2800" kern="0" dirty="0">
              <a:latin typeface="+mn-ea"/>
              <a:sym typeface="Arial" charset="0"/>
            </a:endParaRPr>
          </a:p>
          <a:p>
            <a:pPr marL="190500" indent="-190500" defTabSz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CN" sz="2800" kern="0" dirty="0">
                <a:latin typeface="+mn-ea"/>
                <a:sym typeface="Arial" charset="0"/>
              </a:rPr>
              <a:t>2</a:t>
            </a:r>
            <a:r>
              <a:rPr lang="zh-CN" altLang="en-US" sz="2800" kern="0" dirty="0">
                <a:latin typeface="+mn-ea"/>
                <a:sym typeface="Arial" charset="0"/>
              </a:rPr>
              <a:t>．</a:t>
            </a:r>
            <a:r>
              <a:rPr lang="en-US" altLang="zh-CN" sz="2800" kern="0" dirty="0">
                <a:latin typeface="+mn-ea"/>
                <a:sym typeface="Arial" charset="0"/>
              </a:rPr>
              <a:t>CREATE INDEX</a:t>
            </a:r>
          </a:p>
          <a:p>
            <a:pPr marL="190500" indent="-190500" defTabSz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CN" sz="2800" kern="0" dirty="0">
                <a:latin typeface="+mn-ea"/>
                <a:sym typeface="Arial" charset="0"/>
              </a:rPr>
              <a:t> CREATE INDEX</a:t>
            </a:r>
            <a:r>
              <a:rPr lang="zh-CN" altLang="en-US" sz="2800" kern="0" dirty="0">
                <a:latin typeface="+mn-ea"/>
                <a:sym typeface="Arial" charset="0"/>
              </a:rPr>
              <a:t>可对表增加普通索引或</a:t>
            </a:r>
            <a:r>
              <a:rPr lang="en-US" altLang="zh-CN" sz="2800" kern="0" dirty="0">
                <a:latin typeface="+mn-ea"/>
                <a:sym typeface="Arial" charset="0"/>
              </a:rPr>
              <a:t>UNIQUE</a:t>
            </a:r>
            <a:r>
              <a:rPr lang="zh-CN" altLang="en-US" sz="2800" kern="0" dirty="0">
                <a:latin typeface="+mn-ea"/>
                <a:sym typeface="Arial" charset="0"/>
              </a:rPr>
              <a:t>索引。</a:t>
            </a:r>
          </a:p>
          <a:p>
            <a:pPr marL="190500" indent="-190500" defTabSz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CN" sz="2800" kern="0" dirty="0">
                <a:latin typeface="+mn-ea"/>
                <a:sym typeface="Arial" charset="0"/>
              </a:rPr>
              <a:t> CREATE INDEX </a:t>
            </a:r>
            <a:r>
              <a:rPr lang="en-US" altLang="zh-CN" sz="2800" kern="0" dirty="0" err="1">
                <a:latin typeface="+mn-ea"/>
                <a:sym typeface="Arial" charset="0"/>
              </a:rPr>
              <a:t>index_name</a:t>
            </a:r>
            <a:r>
              <a:rPr lang="en-US" altLang="zh-CN" sz="2800" kern="0" dirty="0">
                <a:latin typeface="+mn-ea"/>
                <a:sym typeface="Arial" charset="0"/>
              </a:rPr>
              <a:t> ON </a:t>
            </a:r>
            <a:r>
              <a:rPr lang="en-US" altLang="zh-CN" sz="2800" kern="0" dirty="0" err="1">
                <a:latin typeface="+mn-ea"/>
                <a:sym typeface="Arial" charset="0"/>
              </a:rPr>
              <a:t>table_name</a:t>
            </a:r>
            <a:r>
              <a:rPr lang="en-US" altLang="zh-CN" sz="2800" kern="0" dirty="0">
                <a:latin typeface="+mn-ea"/>
                <a:sym typeface="Arial" charset="0"/>
              </a:rPr>
              <a:t> (</a:t>
            </a:r>
            <a:r>
              <a:rPr lang="en-US" altLang="zh-CN" sz="2800" kern="0" dirty="0" err="1">
                <a:latin typeface="+mn-ea"/>
                <a:sym typeface="Arial" charset="0"/>
              </a:rPr>
              <a:t>column_list</a:t>
            </a:r>
            <a:r>
              <a:rPr lang="en-US" altLang="zh-CN" sz="2800" kern="0" dirty="0">
                <a:latin typeface="+mn-ea"/>
                <a:sym typeface="Arial" charset="0"/>
              </a:rPr>
              <a:t>)</a:t>
            </a:r>
          </a:p>
          <a:p>
            <a:pPr marL="190500" indent="-190500" defTabSz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CN" sz="2800" kern="0" dirty="0">
                <a:latin typeface="+mn-ea"/>
                <a:sym typeface="Arial" charset="0"/>
              </a:rPr>
              <a:t> CREATE UNIQUE INDEX </a:t>
            </a:r>
            <a:r>
              <a:rPr lang="en-US" altLang="zh-CN" sz="2800" kern="0" dirty="0" err="1">
                <a:latin typeface="+mn-ea"/>
                <a:sym typeface="Arial" charset="0"/>
              </a:rPr>
              <a:t>index_name</a:t>
            </a:r>
            <a:r>
              <a:rPr lang="en-US" altLang="zh-CN" sz="2800" kern="0" dirty="0">
                <a:latin typeface="+mn-ea"/>
                <a:sym typeface="Arial" charset="0"/>
              </a:rPr>
              <a:t> ON </a:t>
            </a:r>
            <a:r>
              <a:rPr lang="en-US" altLang="zh-CN" sz="2800" kern="0" dirty="0" err="1">
                <a:latin typeface="+mn-ea"/>
                <a:sym typeface="Arial" charset="0"/>
              </a:rPr>
              <a:t>table_name</a:t>
            </a:r>
            <a:r>
              <a:rPr lang="en-US" altLang="zh-CN" sz="2800" kern="0" dirty="0">
                <a:latin typeface="+mn-ea"/>
                <a:sym typeface="Arial" charset="0"/>
              </a:rPr>
              <a:t> (</a:t>
            </a:r>
            <a:r>
              <a:rPr lang="en-US" altLang="zh-CN" sz="2800" kern="0" dirty="0" err="1">
                <a:latin typeface="+mn-ea"/>
                <a:sym typeface="Arial" charset="0"/>
              </a:rPr>
              <a:t>column_list</a:t>
            </a:r>
            <a:r>
              <a:rPr lang="en-US" altLang="zh-CN" sz="2800" kern="0" dirty="0" smtClean="0">
                <a:latin typeface="+mn-ea"/>
                <a:sym typeface="Arial" charset="0"/>
              </a:rPr>
              <a:t>)</a:t>
            </a:r>
            <a:endParaRPr lang="en-US" altLang="zh-CN" sz="2800" kern="0" dirty="0">
              <a:latin typeface="+mn-ea"/>
              <a:sym typeface="Arial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7634" y="181209"/>
            <a:ext cx="7926917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+mn-ea"/>
                <a:ea typeface="+mn-ea"/>
              </a:rPr>
              <a:t>索引创建</a:t>
            </a:r>
          </a:p>
        </p:txBody>
      </p:sp>
    </p:spTree>
    <p:extLst>
      <p:ext uri="{BB962C8B-B14F-4D97-AF65-F5344CB8AC3E}">
        <p14:creationId xmlns:p14="http://schemas.microsoft.com/office/powerpoint/2010/main" val="34338930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7634" y="1335110"/>
            <a:ext cx="11224108" cy="276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defTabSz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altLang="zh-CN" sz="2800" kern="0" dirty="0" smtClean="0">
              <a:sym typeface="Arial" charset="0"/>
            </a:endParaRPr>
          </a:p>
          <a:p>
            <a:pPr marL="190500" indent="-190500" defTabSz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sz="2800" kern="0" dirty="0" smtClean="0">
                <a:sym typeface="Arial" charset="0"/>
              </a:rPr>
              <a:t>可利用</a:t>
            </a:r>
            <a:r>
              <a:rPr lang="en-US" altLang="zh-CN" sz="2800" kern="0" dirty="0" smtClean="0">
                <a:sym typeface="Arial" charset="0"/>
              </a:rPr>
              <a:t>ALTER TABLE</a:t>
            </a:r>
            <a:r>
              <a:rPr lang="zh-CN" altLang="en-US" sz="2800" kern="0" dirty="0" smtClean="0">
                <a:sym typeface="Arial" charset="0"/>
              </a:rPr>
              <a:t>或</a:t>
            </a:r>
            <a:r>
              <a:rPr lang="en-US" altLang="zh-CN" sz="2800" kern="0" dirty="0" smtClean="0">
                <a:sym typeface="Arial" charset="0"/>
              </a:rPr>
              <a:t>DROP INDEX</a:t>
            </a:r>
            <a:r>
              <a:rPr lang="zh-CN" altLang="en-US" sz="2800" kern="0" dirty="0" smtClean="0">
                <a:sym typeface="Arial" charset="0"/>
              </a:rPr>
              <a:t>语句来删除索引。类似于</a:t>
            </a:r>
            <a:r>
              <a:rPr lang="en-US" altLang="zh-CN" sz="2800" kern="0" dirty="0" smtClean="0">
                <a:sym typeface="Arial" charset="0"/>
              </a:rPr>
              <a:t>CREATE INDEX</a:t>
            </a:r>
            <a:r>
              <a:rPr lang="zh-CN" altLang="en-US" sz="2800" kern="0" dirty="0" smtClean="0">
                <a:sym typeface="Arial" charset="0"/>
              </a:rPr>
              <a:t>语句，</a:t>
            </a:r>
            <a:r>
              <a:rPr lang="en-US" altLang="zh-CN" sz="2800" kern="0" dirty="0" smtClean="0">
                <a:sym typeface="Arial" charset="0"/>
              </a:rPr>
              <a:t>DROP INDEX</a:t>
            </a:r>
            <a:r>
              <a:rPr lang="zh-CN" altLang="en-US" sz="2800" kern="0" dirty="0" smtClean="0">
                <a:sym typeface="Arial" charset="0"/>
              </a:rPr>
              <a:t>可以在</a:t>
            </a:r>
            <a:r>
              <a:rPr lang="en-US" altLang="zh-CN" sz="2800" kern="0" dirty="0" smtClean="0">
                <a:sym typeface="Arial" charset="0"/>
              </a:rPr>
              <a:t>ALTER TABLE</a:t>
            </a:r>
            <a:r>
              <a:rPr lang="zh-CN" altLang="en-US" sz="2800" kern="0" dirty="0" smtClean="0">
                <a:sym typeface="Arial" charset="0"/>
              </a:rPr>
              <a:t>内部作为一条语句处理</a:t>
            </a:r>
          </a:p>
          <a:p>
            <a:pPr marL="190500" indent="-190500" defTabSz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CN" sz="2800" kern="0" dirty="0" smtClean="0">
                <a:sym typeface="Arial" charset="0"/>
              </a:rPr>
              <a:t>DROP INDEX </a:t>
            </a:r>
            <a:r>
              <a:rPr lang="en-US" altLang="zh-CN" sz="2800" kern="0" dirty="0" err="1" smtClean="0">
                <a:sym typeface="Arial" charset="0"/>
              </a:rPr>
              <a:t>index_name</a:t>
            </a:r>
            <a:r>
              <a:rPr lang="en-US" altLang="zh-CN" sz="2800" kern="0" dirty="0" smtClean="0">
                <a:sym typeface="Arial" charset="0"/>
              </a:rPr>
              <a:t> ON </a:t>
            </a:r>
            <a:r>
              <a:rPr lang="en-US" altLang="zh-CN" sz="2800" kern="0" dirty="0" err="1" smtClean="0">
                <a:sym typeface="Arial" charset="0"/>
              </a:rPr>
              <a:t>talbe_name</a:t>
            </a:r>
            <a:endParaRPr lang="en-US" altLang="zh-CN" sz="2800" kern="0" dirty="0" smtClean="0">
              <a:sym typeface="Arial" charset="0"/>
            </a:endParaRPr>
          </a:p>
          <a:p>
            <a:pPr marL="190500" indent="-190500" defTabSz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CN" sz="2800" kern="0" dirty="0" smtClean="0">
                <a:sym typeface="Arial" charset="0"/>
              </a:rPr>
              <a:t> ALTER TABLE </a:t>
            </a:r>
            <a:r>
              <a:rPr lang="en-US" altLang="zh-CN" sz="2800" kern="0" dirty="0" err="1" smtClean="0">
                <a:sym typeface="Arial" charset="0"/>
              </a:rPr>
              <a:t>table_name</a:t>
            </a:r>
            <a:r>
              <a:rPr lang="en-US" altLang="zh-CN" sz="2800" kern="0" dirty="0" smtClean="0">
                <a:sym typeface="Arial" charset="0"/>
              </a:rPr>
              <a:t> DROP INDEX </a:t>
            </a:r>
            <a:r>
              <a:rPr lang="en-US" altLang="zh-CN" sz="2800" kern="0" dirty="0" err="1" smtClean="0">
                <a:sym typeface="Arial" charset="0"/>
              </a:rPr>
              <a:t>index_name</a:t>
            </a:r>
            <a:endParaRPr lang="en-US" altLang="zh-CN" sz="2800" kern="0" dirty="0" smtClean="0">
              <a:sym typeface="Arial" charset="0"/>
            </a:endParaRPr>
          </a:p>
          <a:p>
            <a:pPr marL="190500" indent="-190500" defTabSz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CN" sz="2800" kern="0" dirty="0" smtClean="0">
                <a:sym typeface="Arial" charset="0"/>
              </a:rPr>
              <a:t> ALTER TABLE </a:t>
            </a:r>
            <a:r>
              <a:rPr lang="en-US" altLang="zh-CN" sz="2800" kern="0" dirty="0" err="1" smtClean="0">
                <a:sym typeface="Arial" charset="0"/>
              </a:rPr>
              <a:t>table_name</a:t>
            </a:r>
            <a:r>
              <a:rPr lang="en-US" altLang="zh-CN" sz="2800" kern="0" dirty="0" smtClean="0">
                <a:sym typeface="Arial" charset="0"/>
              </a:rPr>
              <a:t> DROP PRIMARY KEY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04630" y="264336"/>
            <a:ext cx="7926917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0500" indent="-190500" defTabSz="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kern="0" dirty="0">
                <a:sym typeface="Arial" charset="0"/>
              </a:rPr>
              <a:t>删除索引</a:t>
            </a:r>
          </a:p>
        </p:txBody>
      </p:sp>
    </p:spTree>
    <p:extLst>
      <p:ext uri="{BB962C8B-B14F-4D97-AF65-F5344CB8AC3E}">
        <p14:creationId xmlns:p14="http://schemas.microsoft.com/office/powerpoint/2010/main" val="563569488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838200" y="22955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1987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0727267" y="6464300"/>
            <a:ext cx="14224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zh-CN" altLang="zh-CN" smtClean="0">
                <a:latin typeface="Arial" charset="0"/>
              </a:rPr>
              <a:t>Page </a:t>
            </a:r>
            <a:fld id="{B618F280-FAC0-4599-B8A0-53DF92915157}" type="slidenum">
              <a:rPr lang="zh-CN" altLang="zh-CN" smtClean="0">
                <a:latin typeface="Arial" charset="0"/>
              </a:rPr>
              <a:pPr/>
              <a:t>9</a:t>
            </a:fld>
            <a:endParaRPr lang="zh-CN" altLang="zh-CN" sz="18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94468" y="2514600"/>
            <a:ext cx="782743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defRPr/>
            </a:pPr>
            <a:r>
              <a:rPr lang="zh-CN" altLang="en-US" sz="4400" kern="0" dirty="0" smtClean="0">
                <a:latin typeface="+mn-ea"/>
                <a:cs typeface="+mj-cs"/>
                <a:sym typeface="Arial" charset="0"/>
              </a:rPr>
              <a:t>视图</a:t>
            </a:r>
            <a:endParaRPr lang="zh-CN" altLang="en-US" sz="4400" kern="0" dirty="0">
              <a:latin typeface="+mn-ea"/>
              <a:cs typeface="+mj-cs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7126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urseware_Objective-C_ Unit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 Narrow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演示文稿1" id="{0FE4B011-90B7-4642-A9C6-BF9234E7B935}" vid="{C0032729-FCC2-47DB-B279-26614F67C45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964b3fe-7ba9-451d-b46d-13cde44f5428">52XMV3DVPMZ4-146-4</_dlc_DocId>
    <_dlc_DocIdUrl xmlns="2964b3fe-7ba9-451d-b46d-13cde44f5428">
      <Url>http://sps.gemptc.com/_layouts/DocIdRedir.aspx?ID=52XMV3DVPMZ4-146-4</Url>
      <Description>52XMV3DVPMZ4-146-4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E441E2D358D104BBF37B55078329BE6" ma:contentTypeVersion="0" ma:contentTypeDescription="新建文档。" ma:contentTypeScope="" ma:versionID="050231a40296e7e6eef7bbc8765553e8">
  <xsd:schema xmlns:xsd="http://www.w3.org/2001/XMLSchema" xmlns:xs="http://www.w3.org/2001/XMLSchema" xmlns:p="http://schemas.microsoft.com/office/2006/metadata/properties" xmlns:ns2="2964b3fe-7ba9-451d-b46d-13cde44f5428" targetNamespace="http://schemas.microsoft.com/office/2006/metadata/properties" ma:root="true" ma:fieldsID="88f7917a15eb6d463d3262649e39eb14" ns2:_="">
    <xsd:import namespace="2964b3fe-7ba9-451d-b46d-13cde44f542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64b3fe-7ba9-451d-b46d-13cde44f542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档 ID 值" ma:description="分配至此项的文档 ID 值。" ma:internalName="_dlc_DocId" ma:readOnly="true">
      <xsd:simpleType>
        <xsd:restriction base="dms:Text"/>
      </xsd:simpleType>
    </xsd:element>
    <xsd:element name="_dlc_DocIdUrl" ma:index="9" nillable="true" ma:displayName="文档 ID" ma:description="此文档的永久链接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永久 ID" ma:description="在添加过程中保留 ID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5D2C63-9A31-4365-A341-14A0A263F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590C57-1F88-4108-B4D1-FABAD21D1F81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2964b3fe-7ba9-451d-b46d-13cde44f5428"/>
  </ds:schemaRefs>
</ds:datastoreItem>
</file>

<file path=customXml/itemProps3.xml><?xml version="1.0" encoding="utf-8"?>
<ds:datastoreItem xmlns:ds="http://schemas.openxmlformats.org/officeDocument/2006/customXml" ds:itemID="{7A53DD86-0E57-490A-82F5-0684F8B2352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09DFA44-B85C-4A78-9B5C-11921A16E3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64b3fe-7ba9-451d-b46d-13cde44f54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Courseware_Objective-C_ Unit1</Template>
  <TotalTime>2401</TotalTime>
  <Words>1357</Words>
  <Application>Microsoft Office PowerPoint</Application>
  <PresentationFormat>自定义</PresentationFormat>
  <Paragraphs>263</Paragraphs>
  <Slides>25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Courseware_Objective-C_ Unit1</vt:lpstr>
      <vt:lpstr>PowerPoint 演示文稿</vt:lpstr>
      <vt:lpstr>回顾</vt:lpstr>
      <vt:lpstr>关键字</vt:lpstr>
      <vt:lpstr>课程目标</vt:lpstr>
      <vt:lpstr> </vt:lpstr>
      <vt:lpstr>索引</vt:lpstr>
      <vt:lpstr> </vt:lpstr>
      <vt:lpstr>PowerPoint 演示文稿</vt:lpstr>
      <vt:lpstr> </vt:lpstr>
      <vt:lpstr>SQL的基本概念</vt:lpstr>
      <vt:lpstr>视图:虚表</vt:lpstr>
      <vt:lpstr> </vt:lpstr>
      <vt:lpstr> </vt:lpstr>
      <vt:lpstr>创建存储过程</vt:lpstr>
      <vt:lpstr> </vt:lpstr>
      <vt:lpstr>定义变量</vt:lpstr>
      <vt:lpstr>变量的定义及结构化开发</vt:lpstr>
      <vt:lpstr>创建带输入和输出参数的存储过程</vt:lpstr>
      <vt:lpstr>使用游标</vt:lpstr>
      <vt:lpstr>使用游标综合案例 统计学生表中年龄在17到19之间的学生人数</vt:lpstr>
      <vt:lpstr>函数的定义</vt:lpstr>
      <vt:lpstr>删除储存过程和函数</vt:lpstr>
      <vt:lpstr>小结</vt:lpstr>
      <vt:lpstr>任务</vt:lpstr>
      <vt:lpstr>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李叙</dc:creator>
  <cp:lastModifiedBy>吴子敬</cp:lastModifiedBy>
  <cp:revision>218</cp:revision>
  <dcterms:created xsi:type="dcterms:W3CDTF">2014-03-12T06:57:00Z</dcterms:created>
  <dcterms:modified xsi:type="dcterms:W3CDTF">2015-10-15T03:20:46Z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6f9e1478-81e9-49b8-96d2-ac3a2727cb6d</vt:lpwstr>
  </property>
  <property fmtid="{D5CDD505-2E9C-101B-9397-08002B2CF9AE}" pid="3" name="ContentTypeId">
    <vt:lpwstr>0x010100DE441E2D358D104BBF37B55078329BE6</vt:lpwstr>
  </property>
</Properties>
</file>