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6"/>
  </p:notesMasterIdLst>
  <p:sldIdLst>
    <p:sldId id="256" r:id="rId6"/>
    <p:sldId id="284" r:id="rId7"/>
    <p:sldId id="394" r:id="rId8"/>
    <p:sldId id="283" r:id="rId9"/>
    <p:sldId id="257" r:id="rId10"/>
    <p:sldId id="324" r:id="rId11"/>
    <p:sldId id="397" r:id="rId12"/>
    <p:sldId id="398" r:id="rId13"/>
    <p:sldId id="365" r:id="rId14"/>
    <p:sldId id="367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379" r:id="rId26"/>
    <p:sldId id="411" r:id="rId27"/>
    <p:sldId id="381" r:id="rId28"/>
    <p:sldId id="382" r:id="rId29"/>
    <p:sldId id="383" r:id="rId30"/>
    <p:sldId id="384" r:id="rId31"/>
    <p:sldId id="385" r:id="rId32"/>
    <p:sldId id="386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391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396" r:id="rId52"/>
    <p:sldId id="361" r:id="rId53"/>
    <p:sldId id="291" r:id="rId54"/>
    <p:sldId id="281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225"/>
    <a:srgbClr val="0370A9"/>
    <a:srgbClr val="0375B0"/>
    <a:srgbClr val="F79646"/>
    <a:srgbClr val="EEEC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33" autoAdjust="0"/>
    <p:restoredTop sz="83670" autoAdjust="0"/>
  </p:normalViewPr>
  <p:slideViewPr>
    <p:cSldViewPr snapToGrid="0">
      <p:cViewPr varScale="1">
        <p:scale>
          <a:sx n="54" d="100"/>
          <a:sy n="54" d="100"/>
        </p:scale>
        <p:origin x="-102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63BFB-6497-424C-A706-DD616B1F541A}" type="datetimeFigureOut">
              <a:rPr lang="zh-CN" altLang="en-US" smtClean="0"/>
              <a:t>2015/9/9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2AEC8-ED97-413A-80E1-6BA29B6E8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8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48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变量本质</a:t>
            </a:r>
            <a:r>
              <a:rPr lang="en-US" altLang="zh-CN" dirty="0" smtClean="0"/>
              <a:t>:</a:t>
            </a:r>
            <a:r>
              <a:rPr lang="zh-CN" altLang="en-US" dirty="0" smtClean="0"/>
              <a:t>数据类型，变量名，作用域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54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296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整数和浮点数存储方式不同，浮点数有指数位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87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/>
              <a:t>Unicode:</a:t>
            </a:r>
            <a:r>
              <a:rPr kumimoji="0" lang="zh-CN" altLang="en-US" dirty="0" smtClean="0"/>
              <a:t>能够表示全世界的语言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240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dirty="0" err="1" smtClean="0"/>
              <a:t>byte,short,char</a:t>
            </a:r>
            <a:r>
              <a:rPr kumimoji="1" lang="en-US" altLang="zh-CN" sz="2400" b="1" dirty="0" smtClean="0"/>
              <a:t>-&gt;</a:t>
            </a:r>
            <a:r>
              <a:rPr kumimoji="1" lang="en-US" altLang="zh-CN" sz="2400" b="1" dirty="0" err="1" smtClean="0"/>
              <a:t>int</a:t>
            </a:r>
            <a:r>
              <a:rPr kumimoji="1" lang="en-US" altLang="zh-CN" sz="2400" b="1" dirty="0" smtClean="0"/>
              <a:t>-&gt;long-&gt;float-&gt;double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692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42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举一个例子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010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0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1+1+</a:t>
            </a:r>
            <a:r>
              <a:rPr lang="zh-CN" altLang="en-US" dirty="0" smtClean="0"/>
              <a:t>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</a:t>
            </a:r>
            <a:r>
              <a:rPr lang="en-US" altLang="zh-CN" dirty="0" smtClean="0"/>
              <a:t>+1+1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0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*本页主题：</a:t>
            </a:r>
            <a:r>
              <a:rPr lang="zh-CN" altLang="en-US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介绍本次的课程主题</a:t>
            </a:r>
            <a:endParaRPr lang="en-US" altLang="zh-CN" b="1" dirty="0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endParaRPr lang="en-US" altLang="zh-CN" b="1" dirty="0" smtClean="0"/>
          </a:p>
          <a:p>
            <a:r>
              <a:rPr lang="zh-CN" altLang="en-US" b="1" dirty="0" smtClean="0"/>
              <a:t>*字体要求：</a:t>
            </a:r>
            <a:endParaRPr lang="en-US" altLang="zh-CN" b="1" dirty="0" smtClean="0"/>
          </a:p>
          <a:p>
            <a:r>
              <a:rPr lang="zh-CN" altLang="en-US" b="1" dirty="0" smtClean="0"/>
              <a:t> 中文：黑体（标题） </a:t>
            </a:r>
            <a:r>
              <a:rPr lang="en-US" altLang="zh-CN" b="1" dirty="0" smtClean="0"/>
              <a:t>44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r>
              <a:rPr lang="zh-CN" altLang="en-US" b="1" dirty="0" smtClean="0"/>
              <a:t> 英文：</a:t>
            </a:r>
            <a:r>
              <a:rPr lang="en-US" altLang="zh-CN" b="1" dirty="0" smtClean="0"/>
              <a:t>Arial 44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37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42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0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46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百分制转换成五等级制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68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42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死循环</a:t>
            </a:r>
            <a:endParaRPr lang="en-US" altLang="zh-CN" dirty="0" smtClean="0"/>
          </a:p>
          <a:p>
            <a:r>
              <a:rPr lang="en-US" altLang="zh-CN" dirty="0" smtClean="0"/>
              <a:t>do while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94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102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949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*本页主题：本次课程小结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*要求：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需用思维导图形式进行小结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思维导图工具：</a:t>
            </a:r>
            <a:r>
              <a:rPr lang="en-US" altLang="zh-CN" b="1" dirty="0" smtClean="0"/>
              <a:t>Mindjet</a:t>
            </a:r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思维导图保留源文件，原文件命名规则：与本次</a:t>
            </a:r>
            <a:r>
              <a:rPr lang="en-US" altLang="zh-CN" b="1" dirty="0" smtClean="0"/>
              <a:t>PPT</a:t>
            </a:r>
            <a:r>
              <a:rPr lang="zh-CN" altLang="en-US" b="1" dirty="0" smtClean="0"/>
              <a:t>名称一致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0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学会自查资料解决课堂没有涉及到知识点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aseline="0" dirty="0" smtClean="0"/>
              <a:t>       1</a:t>
            </a:r>
          </a:p>
          <a:p>
            <a:r>
              <a:rPr lang="en-US" altLang="zh-CN" baseline="0" dirty="0" smtClean="0"/>
              <a:t>    1 2 1</a:t>
            </a:r>
          </a:p>
          <a:p>
            <a:r>
              <a:rPr lang="en-US" altLang="zh-CN" baseline="0" dirty="0" smtClean="0"/>
              <a:t> 1 2 3 2 1</a:t>
            </a:r>
          </a:p>
          <a:p>
            <a:r>
              <a:rPr lang="en-US" altLang="zh-CN" baseline="0" dirty="0" smtClean="0"/>
              <a:t>‘’’’’’’’’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*本页主题：对于上一个</a:t>
            </a:r>
            <a:r>
              <a:rPr lang="en-US" altLang="zh-CN" b="1" dirty="0" smtClean="0">
                <a:solidFill>
                  <a:srgbClr val="FF0000"/>
                </a:solidFill>
              </a:rPr>
              <a:t>Unit</a:t>
            </a:r>
            <a:r>
              <a:rPr lang="zh-CN" altLang="en-US" b="1" dirty="0" smtClean="0">
                <a:solidFill>
                  <a:srgbClr val="FF0000"/>
                </a:solidFill>
              </a:rPr>
              <a:t>的知识点回顾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*要求：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1.</a:t>
            </a:r>
            <a:r>
              <a:rPr lang="zh-CN" altLang="en-US" b="1" dirty="0" smtClean="0"/>
              <a:t>字体：</a:t>
            </a:r>
            <a:r>
              <a:rPr lang="zh-CN" altLang="en-US" b="1" baseline="0" dirty="0" smtClean="0"/>
              <a:t> </a:t>
            </a:r>
            <a:r>
              <a:rPr lang="zh-CN" altLang="en-US" b="1" dirty="0" smtClean="0"/>
              <a:t>中文：黑体 </a:t>
            </a:r>
            <a:r>
              <a:rPr lang="en-US" altLang="zh-CN" b="1" dirty="0" smtClean="0"/>
              <a:t>28</a:t>
            </a:r>
            <a:r>
              <a:rPr lang="zh-CN" altLang="en-US" b="1" dirty="0" smtClean="0"/>
              <a:t>号字，英文：</a:t>
            </a:r>
            <a:r>
              <a:rPr lang="en-US" altLang="zh-CN" b="1" dirty="0" smtClean="0"/>
              <a:t>Arial 28</a:t>
            </a:r>
            <a:r>
              <a:rPr lang="zh-CN" altLang="en-US" b="1" dirty="0" smtClean="0"/>
              <a:t>号字</a:t>
            </a: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 2.</a:t>
            </a:r>
            <a:r>
              <a:rPr lang="zh-CN" altLang="en-US" b="1" dirty="0" smtClean="0">
                <a:solidFill>
                  <a:srgbClr val="FF0000"/>
                </a:solidFill>
              </a:rPr>
              <a:t>使用上一个</a:t>
            </a:r>
            <a:r>
              <a:rPr lang="en-US" altLang="zh-CN" b="1" dirty="0" smtClean="0">
                <a:solidFill>
                  <a:srgbClr val="FF0000"/>
                </a:solidFill>
              </a:rPr>
              <a:t>Unit</a:t>
            </a:r>
            <a:r>
              <a:rPr lang="zh-CN" altLang="en-US" b="1" dirty="0" smtClean="0">
                <a:solidFill>
                  <a:srgbClr val="FF0000"/>
                </a:solidFill>
              </a:rPr>
              <a:t>思维导图进行解决，讲解时结合主要案例，达到快速回顾的目的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baseline="0" dirty="0" smtClean="0">
                <a:solidFill>
                  <a:srgbClr val="FF0000"/>
                </a:solidFill>
              </a:rPr>
              <a:t> 3.</a:t>
            </a:r>
            <a:r>
              <a:rPr lang="zh-CN" altLang="en-US" b="1" baseline="0" dirty="0" smtClean="0">
                <a:solidFill>
                  <a:srgbClr val="FF0000"/>
                </a:solidFill>
              </a:rPr>
              <a:t>上次任务点评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08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*本页主题：下一</a:t>
            </a:r>
            <a:r>
              <a:rPr lang="en-US" altLang="zh-CN" b="1" dirty="0" smtClean="0"/>
              <a:t>Unit</a:t>
            </a:r>
            <a:r>
              <a:rPr lang="zh-CN" altLang="en-US" b="1" dirty="0" smtClean="0"/>
              <a:t>的核心内容预习要求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*要求：</a:t>
            </a:r>
            <a:endParaRPr lang="en-US" altLang="zh-CN" b="1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下一</a:t>
            </a:r>
            <a:r>
              <a:rPr lang="en-US" altLang="zh-CN" b="1" dirty="0" smtClean="0"/>
              <a:t>Unit</a:t>
            </a:r>
            <a:r>
              <a:rPr lang="zh-CN" altLang="en-US" b="1" dirty="0" smtClean="0"/>
              <a:t>的核心内容罗列，主要以问题的形式给出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预习方法及预习要求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0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*本页主题：与当前授课相关的五个技术英文单词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*要求：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1.</a:t>
            </a:r>
            <a:r>
              <a:rPr lang="zh-CN" altLang="en-US" b="1" dirty="0" smtClean="0">
                <a:solidFill>
                  <a:srgbClr val="FF0000"/>
                </a:solidFill>
              </a:rPr>
              <a:t>英文</a:t>
            </a:r>
            <a:r>
              <a:rPr lang="zh-CN" altLang="en-US" b="1" dirty="0" smtClean="0"/>
              <a:t>字体：</a:t>
            </a:r>
            <a:r>
              <a:rPr lang="zh-CN" altLang="en-US" b="1" baseline="0" dirty="0" smtClean="0"/>
              <a:t> </a:t>
            </a:r>
            <a:r>
              <a:rPr lang="en-US" altLang="zh-CN" b="1" dirty="0" smtClean="0"/>
              <a:t>Arial 36</a:t>
            </a:r>
            <a:r>
              <a:rPr lang="zh-CN" altLang="en-US" b="1" dirty="0" smtClean="0"/>
              <a:t>号字     </a:t>
            </a:r>
            <a:r>
              <a:rPr lang="en-US" altLang="zh-CN" b="1" dirty="0" smtClean="0">
                <a:solidFill>
                  <a:srgbClr val="FF0000"/>
                </a:solidFill>
              </a:rPr>
              <a:t>2.PPT</a:t>
            </a:r>
            <a:r>
              <a:rPr lang="zh-CN" altLang="en-US" b="1" dirty="0" smtClean="0">
                <a:solidFill>
                  <a:srgbClr val="FF0000"/>
                </a:solidFill>
              </a:rPr>
              <a:t>正文只罗列英文单词      </a:t>
            </a:r>
            <a:r>
              <a:rPr lang="en-US" altLang="zh-CN" b="1" dirty="0" smtClean="0">
                <a:solidFill>
                  <a:srgbClr val="FF0000"/>
                </a:solidFill>
              </a:rPr>
              <a:t>3.PPT</a:t>
            </a:r>
            <a:r>
              <a:rPr lang="zh-CN" altLang="en-US" b="1" dirty="0" smtClean="0">
                <a:solidFill>
                  <a:srgbClr val="FF0000"/>
                </a:solidFill>
              </a:rPr>
              <a:t>备注要表明英文单词的技术含义及用途介绍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kumimoji="1" lang="en-US" altLang="zh-CN" sz="1200" dirty="0" smtClean="0">
                <a:ea typeface="宋体" pitchFamily="2" charset="-122"/>
              </a:rPr>
              <a:t>Identifier</a:t>
            </a:r>
            <a:r>
              <a:rPr kumimoji="1" lang="zh-CN" altLang="en-US" sz="1200" dirty="0" smtClean="0">
                <a:ea typeface="宋体" pitchFamily="2" charset="-122"/>
              </a:rPr>
              <a:t>：标识符</a:t>
            </a:r>
            <a:endParaRPr kumimoji="1" lang="en-US" altLang="zh-CN" sz="1200" dirty="0" smtClean="0">
              <a:ea typeface="宋体" pitchFamily="2" charset="-122"/>
            </a:endParaRPr>
          </a:p>
          <a:p>
            <a:r>
              <a:rPr kumimoji="1" lang="en-US" altLang="zh-CN" sz="1200" baseline="0" dirty="0" smtClean="0">
                <a:ea typeface="宋体" pitchFamily="2" charset="-122"/>
              </a:rPr>
              <a:t>  </a:t>
            </a:r>
            <a:r>
              <a:rPr kumimoji="1" lang="en-US" altLang="zh-CN" sz="1200" dirty="0" smtClean="0">
                <a:ea typeface="宋体" pitchFamily="2" charset="-122"/>
              </a:rPr>
              <a:t>type</a:t>
            </a:r>
            <a:r>
              <a:rPr kumimoji="1" lang="zh-CN" altLang="en-US" sz="1200" dirty="0" smtClean="0">
                <a:ea typeface="宋体" pitchFamily="2" charset="-122"/>
              </a:rPr>
              <a:t>：类型</a:t>
            </a:r>
            <a:endParaRPr kumimoji="1" lang="en-US" altLang="zh-CN" sz="1200" dirty="0" smtClean="0">
              <a:ea typeface="宋体" pitchFamily="2" charset="-122"/>
            </a:endParaRPr>
          </a:p>
          <a:p>
            <a:r>
              <a:rPr kumimoji="1" lang="en-US" altLang="zh-CN" sz="1200" dirty="0" smtClean="0">
                <a:ea typeface="宋体" pitchFamily="2" charset="-122"/>
              </a:rPr>
              <a:t>  keyword:</a:t>
            </a:r>
            <a:r>
              <a:rPr kumimoji="1" lang="zh-CN" altLang="en-US" sz="1200" dirty="0" smtClean="0">
                <a:ea typeface="宋体" pitchFamily="2" charset="-122"/>
              </a:rPr>
              <a:t>关键字</a:t>
            </a:r>
            <a:endParaRPr lang="en-US" altLang="zh-CN" sz="1200" dirty="0" smtClean="0"/>
          </a:p>
          <a:p>
            <a:r>
              <a:rPr kumimoji="1" lang="en-US" altLang="zh-CN" sz="1200" dirty="0" smtClean="0">
                <a:ea typeface="宋体" pitchFamily="2" charset="-122"/>
              </a:rPr>
              <a:t>  operator</a:t>
            </a:r>
            <a:r>
              <a:rPr kumimoji="1" lang="zh-CN" altLang="en-US" sz="1200" dirty="0" smtClean="0">
                <a:ea typeface="宋体" pitchFamily="2" charset="-122"/>
              </a:rPr>
              <a:t>：运算符、操作符</a:t>
            </a:r>
            <a:endParaRPr lang="en-US" altLang="zh-CN" sz="1200" dirty="0" smtClean="0"/>
          </a:p>
          <a:p>
            <a:r>
              <a:rPr kumimoji="1" lang="en-US" altLang="zh-CN" sz="1200" dirty="0" smtClean="0">
                <a:ea typeface="宋体" pitchFamily="2" charset="-122"/>
              </a:rPr>
              <a:t>  expression</a:t>
            </a:r>
            <a:r>
              <a:rPr kumimoji="1" lang="zh-CN" altLang="en-US" sz="1200" dirty="0" smtClean="0">
                <a:ea typeface="宋体" pitchFamily="2" charset="-122"/>
              </a:rPr>
              <a:t>：表达式</a:t>
            </a:r>
            <a:endParaRPr kumimoji="1" lang="en-US" altLang="zh-CN" sz="1200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0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1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42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true false</a:t>
            </a:r>
            <a:r>
              <a:rPr lang="zh-CN" altLang="en-US" sz="1200" dirty="0" smtClean="0"/>
              <a:t>不能作为关键字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66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0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AEC8-ED97-413A-80E1-6BA29B6E89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4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5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1" y="2938341"/>
            <a:ext cx="6012519" cy="9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 userDrawn="1"/>
        </p:nvSpPr>
        <p:spPr>
          <a:xfrm>
            <a:off x="0" y="0"/>
            <a:ext cx="12192000" cy="6858000"/>
          </a:xfrm>
          <a:prstGeom prst="snip1Rect">
            <a:avLst>
              <a:gd name="adj" fmla="val 0"/>
            </a:avLst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03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6104964" cy="6858000"/>
          </a:xfrm>
          <a:prstGeom prst="rect">
            <a:avLst/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551329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0118" y="1825625"/>
            <a:ext cx="5311588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8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788459" cy="6858000"/>
          </a:xfrm>
          <a:prstGeom prst="rect">
            <a:avLst/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1035422" cy="5591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2213" y="1825625"/>
            <a:ext cx="9399493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94ED-377D-4756-9B15-73DF41E4B166}" type="datetimeFigureOut">
              <a:rPr lang="zh-CN" altLang="en-US" smtClean="0"/>
              <a:t>2015/9/9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29" y="199154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8022514" cy="882762"/>
          </a:xfrm>
          <a:ln>
            <a:noFill/>
          </a:ln>
        </p:spPr>
        <p:txBody>
          <a:bodyPr vert="horz"/>
          <a:lstStyle>
            <a:lvl1pPr>
              <a:defRPr>
                <a:solidFill>
                  <a:srgbClr val="0370A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755" y="1432553"/>
            <a:ext cx="11187952" cy="48714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673334"/>
            <a:ext cx="9684682" cy="0"/>
          </a:xfrm>
          <a:prstGeom prst="line">
            <a:avLst/>
          </a:prstGeom>
          <a:ln w="57150">
            <a:solidFill>
              <a:srgbClr val="037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1040035" y="6673334"/>
            <a:ext cx="1151965" cy="0"/>
          </a:xfrm>
          <a:prstGeom prst="line">
            <a:avLst/>
          </a:prstGeom>
          <a:ln w="57150">
            <a:solidFill>
              <a:srgbClr val="0370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413" y="6531065"/>
            <a:ext cx="1052936" cy="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484313"/>
            <a:ext cx="527473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27473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F274B8-78C8-4350-8876-6B7C1A118F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57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794ED-377D-4756-9B15-73DF41E4B166}" type="datetimeFigureOut">
              <a:rPr lang="zh-CN" altLang="en-US" smtClean="0"/>
              <a:t>2015/9/9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0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4" r:id="rId4"/>
    <p:sldLayoutId id="2147483660" r:id="rId5"/>
    <p:sldLayoutId id="2147483661" r:id="rId6"/>
    <p:sldLayoutId id="2147483662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2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r>
              <a:rPr lang="zh-CN" altLang="en-US" sz="4400" dirty="0" smtClean="0">
                <a:latin typeface="Arial"/>
              </a:rPr>
              <a:t>变量与数据类型</a:t>
            </a:r>
            <a:endParaRPr lang="en-US" altLang="zh-CN" sz="4400" dirty="0">
              <a:latin typeface="Arial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5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370A9"/>
                </a:solidFill>
              </a:rPr>
              <a:t>数据类型的分类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Java</a:t>
            </a:r>
            <a:r>
              <a:rPr lang="zh-CN" altLang="en-US" dirty="0"/>
              <a:t>语言是一个强类型语言。</a:t>
            </a:r>
          </a:p>
          <a:p>
            <a:pPr lvl="1"/>
            <a:r>
              <a:rPr lang="zh-CN" altLang="en-US" dirty="0"/>
              <a:t>所有变量，必须先声明类型，再使用。</a:t>
            </a:r>
          </a:p>
          <a:p>
            <a:pPr lvl="1"/>
            <a:r>
              <a:rPr lang="zh-CN" altLang="en-US" dirty="0"/>
              <a:t>指定类型的变量，只能装对应的类型的数据。什么样的瓶子装什么样的酒。</a:t>
            </a:r>
          </a:p>
          <a:p>
            <a:r>
              <a:rPr lang="en-US" altLang="zh-CN" dirty="0"/>
              <a:t>Java </a:t>
            </a:r>
            <a:r>
              <a:rPr lang="zh-CN" altLang="en-US" dirty="0"/>
              <a:t>语言支持的类型分为两大类</a:t>
            </a:r>
            <a:r>
              <a:rPr lang="en-US" altLang="zh-CN" dirty="0"/>
              <a:t>: </a:t>
            </a:r>
            <a:r>
              <a:rPr lang="zh-CN" altLang="en-US" dirty="0"/>
              <a:t>基本数据类型和引用类型</a:t>
            </a:r>
          </a:p>
          <a:p>
            <a:pPr lvl="1"/>
            <a:r>
              <a:rPr lang="zh-CN" altLang="en-US" dirty="0"/>
              <a:t>基本数据类型包括八大数据类型。</a:t>
            </a:r>
          </a:p>
          <a:p>
            <a:pPr lvl="1"/>
            <a:r>
              <a:rPr lang="zh-CN" altLang="en-US" dirty="0"/>
              <a:t>引用类型包括数组、类、接口。</a:t>
            </a:r>
          </a:p>
        </p:txBody>
      </p:sp>
    </p:spTree>
    <p:extLst>
      <p:ext uri="{BB962C8B-B14F-4D97-AF65-F5344CB8AC3E}">
        <p14:creationId xmlns:p14="http://schemas.microsoft.com/office/powerpoint/2010/main" val="39694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370A9"/>
                </a:solidFill>
              </a:rPr>
              <a:t>变量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变量就是用来记录数据的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计算机内存里数据就需要通过变量来访问它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通俗一点，你可以把变量理解成容器，它可以装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例子：</a:t>
            </a:r>
            <a:r>
              <a:rPr lang="en-US" altLang="zh-CN" dirty="0"/>
              <a:t>com.geminno.day2.VariableDemo</a:t>
            </a:r>
          </a:p>
        </p:txBody>
      </p:sp>
    </p:spTree>
    <p:extLst>
      <p:ext uri="{BB962C8B-B14F-4D97-AF65-F5344CB8AC3E}">
        <p14:creationId xmlns:p14="http://schemas.microsoft.com/office/powerpoint/2010/main" val="19165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370A9"/>
                </a:solidFill>
              </a:rPr>
              <a:t>使用</a:t>
            </a:r>
            <a:r>
              <a:rPr lang="en-US" altLang="zh-CN" dirty="0">
                <a:solidFill>
                  <a:srgbClr val="0370A9"/>
                </a:solidFill>
              </a:rPr>
              <a:t>Scanner</a:t>
            </a:r>
            <a:r>
              <a:rPr lang="zh-CN" altLang="en-US" dirty="0">
                <a:solidFill>
                  <a:srgbClr val="0370A9"/>
                </a:solidFill>
              </a:rPr>
              <a:t>获取键盘输入 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Scanner</a:t>
            </a:r>
            <a:r>
              <a:rPr lang="zh-CN" altLang="en-US" sz="2400" dirty="0"/>
              <a:t>类可以很方面地获取用户的键盘输入，</a:t>
            </a:r>
            <a:r>
              <a:rPr lang="en-US" altLang="zh-CN" sz="2400" dirty="0"/>
              <a:t>Scanner</a:t>
            </a:r>
            <a:r>
              <a:rPr lang="zh-CN" altLang="en-US" sz="2400" dirty="0"/>
              <a:t>是一个基于正则表达式的文本扫描器，它可以从文件、输入流、字符串中解析出基本类型值和字符串值。</a:t>
            </a:r>
            <a:r>
              <a:rPr lang="en-US" altLang="zh-CN" sz="2400" dirty="0"/>
              <a:t>Scanner</a:t>
            </a:r>
            <a:r>
              <a:rPr lang="zh-CN" altLang="en-US" sz="2400" dirty="0"/>
              <a:t>类提供了多个构造器，不同的构造器可接受文件、输入流、字符串作为数据源，用于从文件、输入流、字符串中解析数据。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Scanner</a:t>
            </a:r>
            <a:r>
              <a:rPr lang="zh-CN" altLang="en-US" sz="2400" dirty="0"/>
              <a:t>主要提供了两个方法来扫描输入：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 smtClean="0"/>
              <a:t>nextXxx</a:t>
            </a:r>
            <a:r>
              <a:rPr lang="en-US" altLang="zh-CN" sz="2400" dirty="0"/>
              <a:t>()</a:t>
            </a:r>
            <a:r>
              <a:rPr lang="zh-CN" altLang="en-US" sz="2400" dirty="0"/>
              <a:t>：获取下一个输入项。</a:t>
            </a:r>
            <a:r>
              <a:rPr lang="en-US" altLang="zh-CN" sz="2400" dirty="0"/>
              <a:t>Xxx</a:t>
            </a:r>
            <a:r>
              <a:rPr lang="zh-CN" altLang="en-US" sz="2400" dirty="0"/>
              <a:t>的含义与前一个方法中</a:t>
            </a:r>
            <a:r>
              <a:rPr lang="en-US" altLang="zh-CN" sz="2400" dirty="0"/>
              <a:t>Xxx</a:t>
            </a:r>
            <a:r>
              <a:rPr lang="zh-CN" altLang="en-US" sz="2400" dirty="0" smtClean="0"/>
              <a:t>相同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dirty="0"/>
              <a:t>例子：</a:t>
            </a:r>
            <a:r>
              <a:rPr lang="en-US" altLang="zh-CN" dirty="0"/>
              <a:t>com.geminno.day2.ScannerDemo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44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243114" y="223043"/>
            <a:ext cx="7772400" cy="91503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70A9"/>
                </a:solidFill>
              </a:rPr>
              <a:t>基本数据类型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altLang="zh-CN" sz="2400" dirty="0"/>
              <a:t>Java </a:t>
            </a:r>
            <a:r>
              <a:rPr kumimoji="0" lang="zh-CN" altLang="en-US" sz="2400" dirty="0"/>
              <a:t>的基本数据类型可以分为两大类</a:t>
            </a:r>
            <a:r>
              <a:rPr kumimoji="0" lang="en-US" altLang="zh-CN" sz="2400" dirty="0"/>
              <a:t>: </a:t>
            </a:r>
            <a:r>
              <a:rPr kumimoji="0" lang="en-US" altLang="zh-CN" sz="2400" dirty="0" err="1"/>
              <a:t>boolean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类型 和 数值类型</a:t>
            </a:r>
            <a:r>
              <a:rPr kumimoji="0" lang="en-US" altLang="zh-CN" sz="2400" dirty="0"/>
              <a:t>.</a:t>
            </a:r>
          </a:p>
          <a:p>
            <a:pPr>
              <a:lnSpc>
                <a:spcPct val="90000"/>
              </a:lnSpc>
            </a:pPr>
            <a:r>
              <a:rPr kumimoji="0" lang="zh-CN" altLang="en-US" sz="2400" dirty="0"/>
              <a:t>而数值类型又可以分为整型和浮点型</a:t>
            </a:r>
          </a:p>
          <a:p>
            <a:pPr lvl="1">
              <a:lnSpc>
                <a:spcPct val="90000"/>
              </a:lnSpc>
            </a:pPr>
            <a:r>
              <a:rPr kumimoji="0" lang="zh-CN" altLang="en-US" sz="2400" dirty="0"/>
              <a:t>整型包括</a:t>
            </a:r>
            <a:r>
              <a:rPr kumimoji="0" lang="en-US" altLang="zh-CN" sz="2400" dirty="0"/>
              <a:t>:byte short </a:t>
            </a:r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 long</a:t>
            </a:r>
            <a:r>
              <a:rPr kumimoji="0" lang="zh-CN" altLang="en-US" sz="2400" dirty="0"/>
              <a:t>（广义的整型包括</a:t>
            </a:r>
            <a:r>
              <a:rPr kumimoji="0" lang="en-US" altLang="zh-CN" sz="2400" dirty="0"/>
              <a:t>char</a:t>
            </a:r>
            <a:r>
              <a:rPr kumimoji="0" lang="zh-CN" altLang="en-US" sz="2400" dirty="0"/>
              <a:t>型）</a:t>
            </a:r>
          </a:p>
          <a:p>
            <a:pPr lvl="1">
              <a:lnSpc>
                <a:spcPct val="90000"/>
              </a:lnSpc>
            </a:pPr>
            <a:r>
              <a:rPr kumimoji="0" lang="zh-CN" altLang="en-US" sz="2400" dirty="0"/>
              <a:t>在内存中各占</a:t>
            </a:r>
            <a:r>
              <a:rPr kumimoji="0" lang="en-US" altLang="zh-CN" sz="2400" dirty="0"/>
              <a:t>:1,2,4,8</a:t>
            </a:r>
            <a:r>
              <a:rPr kumimoji="0" lang="zh-CN" altLang="en-US" sz="2400" dirty="0"/>
              <a:t>个字节</a:t>
            </a:r>
            <a:r>
              <a:rPr kumimoji="0" lang="en-US" altLang="zh-CN" sz="2400" dirty="0"/>
              <a:t>,   </a:t>
            </a:r>
            <a:r>
              <a:rPr kumimoji="0" lang="zh-CN" altLang="en-US" sz="2400" dirty="0"/>
              <a:t>各有各的取值范围</a:t>
            </a:r>
            <a:r>
              <a:rPr kumimoji="0" lang="en-US" altLang="zh-CN" sz="2400" dirty="0"/>
              <a:t>,</a:t>
            </a:r>
            <a:r>
              <a:rPr kumimoji="0" lang="zh-CN" altLang="en-US" sz="2400" dirty="0"/>
              <a:t>略记一下。</a:t>
            </a:r>
          </a:p>
          <a:p>
            <a:pPr>
              <a:lnSpc>
                <a:spcPct val="90000"/>
              </a:lnSpc>
            </a:pPr>
            <a:r>
              <a:rPr kumimoji="0" lang="zh-CN" altLang="en-US" sz="2400" dirty="0"/>
              <a:t>在定义</a:t>
            </a:r>
            <a:r>
              <a:rPr kumimoji="0" lang="en-US" altLang="zh-CN" sz="2400" dirty="0"/>
              <a:t>long </a:t>
            </a:r>
            <a:r>
              <a:rPr kumimoji="0" lang="zh-CN" altLang="en-US" sz="2400" dirty="0"/>
              <a:t>类型时 必须在数字后面加</a:t>
            </a:r>
            <a:r>
              <a:rPr kumimoji="0" lang="en-US" altLang="zh-CN" sz="2400" dirty="0" smtClean="0"/>
              <a:t>L</a:t>
            </a:r>
            <a:endParaRPr kumimoji="0" lang="en-US" altLang="zh-CN" sz="2400" dirty="0"/>
          </a:p>
          <a:p>
            <a:pPr>
              <a:lnSpc>
                <a:spcPct val="90000"/>
              </a:lnSpc>
            </a:pPr>
            <a:r>
              <a:rPr kumimoji="0" lang="zh-CN" altLang="en-US" sz="2400" dirty="0"/>
              <a:t>整数常量有三种表示方式</a:t>
            </a:r>
            <a:r>
              <a:rPr kumimoji="0" lang="en-US" altLang="zh-CN" sz="2400" dirty="0"/>
              <a:t>: </a:t>
            </a:r>
            <a:r>
              <a:rPr kumimoji="0" lang="zh-CN" altLang="en-US" sz="2400" dirty="0"/>
              <a:t>十进制</a:t>
            </a:r>
            <a:r>
              <a:rPr kumimoji="0" lang="en-US" altLang="zh-CN" sz="2400" dirty="0"/>
              <a:t>,</a:t>
            </a:r>
            <a:r>
              <a:rPr kumimoji="0" lang="zh-CN" altLang="en-US" sz="2400" dirty="0"/>
              <a:t>八进制</a:t>
            </a:r>
            <a:r>
              <a:rPr kumimoji="0" lang="en-US" altLang="zh-CN" sz="2400" dirty="0"/>
              <a:t>(</a:t>
            </a:r>
            <a:r>
              <a:rPr kumimoji="0" lang="zh-CN" altLang="en-US" sz="2400" dirty="0" smtClean="0"/>
              <a:t>以</a:t>
            </a:r>
            <a:r>
              <a:rPr kumimoji="0" lang="en-US" altLang="zh-CN" sz="2400" dirty="0" smtClean="0"/>
              <a:t>0</a:t>
            </a:r>
            <a:r>
              <a:rPr kumimoji="0" lang="zh-CN" altLang="en-US" sz="2400" dirty="0" smtClean="0"/>
              <a:t>开头</a:t>
            </a:r>
            <a:r>
              <a:rPr kumimoji="0" lang="en-US" altLang="zh-CN" sz="2400" dirty="0"/>
              <a:t>),</a:t>
            </a:r>
            <a:r>
              <a:rPr kumimoji="0" lang="zh-CN" altLang="en-US" sz="2400" dirty="0"/>
              <a:t>十六进制</a:t>
            </a:r>
            <a:r>
              <a:rPr kumimoji="0" lang="en-US" altLang="zh-CN" sz="2400" dirty="0"/>
              <a:t>(</a:t>
            </a:r>
            <a:r>
              <a:rPr kumimoji="0" lang="zh-CN" altLang="en-US" sz="2400" dirty="0" smtClean="0"/>
              <a:t>以</a:t>
            </a:r>
            <a:r>
              <a:rPr lang="en-US" altLang="zh-CN" sz="2400" dirty="0"/>
              <a:t>0</a:t>
            </a:r>
            <a:r>
              <a:rPr kumimoji="0" lang="en-US" altLang="zh-CN" sz="2400" dirty="0" smtClean="0"/>
              <a:t>X</a:t>
            </a:r>
            <a:r>
              <a:rPr kumimoji="0" lang="zh-CN" altLang="en-US" sz="2400" dirty="0"/>
              <a:t>开头</a:t>
            </a:r>
            <a:r>
              <a:rPr kumimoji="0" lang="en-US" altLang="zh-CN" sz="2400" dirty="0"/>
              <a:t>), </a:t>
            </a:r>
            <a:r>
              <a:rPr kumimoji="0" lang="zh-CN" altLang="en-US" sz="2400" dirty="0"/>
              <a:t>二进制（</a:t>
            </a:r>
            <a:r>
              <a:rPr kumimoji="0" lang="zh-CN" altLang="en-US" sz="2400" dirty="0" smtClean="0"/>
              <a:t>以</a:t>
            </a:r>
            <a:r>
              <a:rPr kumimoji="0" lang="en-US" altLang="zh-CN" sz="2400" dirty="0" smtClean="0"/>
              <a:t>0B</a:t>
            </a:r>
            <a:r>
              <a:rPr kumimoji="0" lang="zh-CN" altLang="en-US" sz="2400" dirty="0"/>
              <a:t>开头</a:t>
            </a:r>
            <a:r>
              <a:rPr kumimoji="0" lang="en-US" altLang="zh-CN" sz="2400" dirty="0"/>
              <a:t>—jdk1.7</a:t>
            </a:r>
            <a:r>
              <a:rPr kumimoji="0" lang="zh-CN" altLang="en-US" sz="2400" dirty="0" smtClean="0"/>
              <a:t>）</a:t>
            </a:r>
            <a:endParaRPr kumimoji="0" lang="zh-CN" altLang="en-US" sz="2400" dirty="0"/>
          </a:p>
          <a:p>
            <a:pPr>
              <a:lnSpc>
                <a:spcPct val="90000"/>
              </a:lnSpc>
            </a:pPr>
            <a:r>
              <a:rPr kumimoji="0" lang="zh-CN" altLang="en-US" sz="2400" dirty="0"/>
              <a:t>在</a:t>
            </a:r>
            <a:r>
              <a:rPr kumimoji="0" lang="en-US" altLang="zh-CN" sz="2400" dirty="0"/>
              <a:t>java </a:t>
            </a:r>
            <a:r>
              <a:rPr kumimoji="0" lang="zh-CN" altLang="en-US" sz="2400" dirty="0"/>
              <a:t>语言中</a:t>
            </a:r>
            <a:r>
              <a:rPr kumimoji="0" lang="en-US" altLang="zh-CN" sz="2400" dirty="0"/>
              <a:t>,</a:t>
            </a:r>
            <a:r>
              <a:rPr kumimoji="0" lang="zh-CN" altLang="en-US" sz="2400" dirty="0"/>
              <a:t>运算过程中</a:t>
            </a:r>
            <a:r>
              <a:rPr kumimoji="0" lang="en-US" altLang="zh-CN" sz="2400" dirty="0"/>
              <a:t>,</a:t>
            </a:r>
            <a:r>
              <a:rPr kumimoji="0" lang="zh-CN" altLang="en-US" sz="2400" dirty="0"/>
              <a:t>整型类型默认为 </a:t>
            </a:r>
            <a:r>
              <a:rPr kumimoji="0" lang="en-US" altLang="zh-CN" sz="2400" dirty="0" err="1"/>
              <a:t>int</a:t>
            </a:r>
            <a:r>
              <a:rPr kumimoji="0" lang="en-US" altLang="zh-CN" sz="2400" dirty="0"/>
              <a:t> </a:t>
            </a:r>
            <a:r>
              <a:rPr kumimoji="0" lang="zh-CN" altLang="en-US" sz="2400" dirty="0"/>
              <a:t>类型</a:t>
            </a:r>
          </a:p>
          <a:p>
            <a:pPr>
              <a:lnSpc>
                <a:spcPct val="90000"/>
              </a:lnSpc>
            </a:pPr>
            <a:r>
              <a:rPr kumimoji="0" lang="zh-CN" altLang="en-US" sz="2400" dirty="0"/>
              <a:t>什么样的类型的变量 只能存放什么样类型的</a:t>
            </a:r>
            <a:r>
              <a:rPr kumimoji="0" lang="zh-CN" altLang="en-US" sz="2400" dirty="0" smtClean="0"/>
              <a:t>值</a:t>
            </a:r>
            <a:endParaRPr kumimoji="0"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r>
              <a:rPr kumimoji="0" lang="zh-CN" altLang="en-US" sz="2400" dirty="0" smtClean="0"/>
              <a:t>例子：</a:t>
            </a:r>
            <a:r>
              <a:rPr lang="en-US" altLang="zh-CN" sz="2400" dirty="0"/>
              <a:t>com.geminno.day2.IntegerValTest</a:t>
            </a:r>
            <a:endParaRPr kumimoji="0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71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>
          <a:xfrm>
            <a:off x="134815" y="224449"/>
            <a:ext cx="7772400" cy="87283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70A9"/>
                </a:solidFill>
              </a:rPr>
              <a:t>浮点型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75249" y="1308296"/>
            <a:ext cx="10678551" cy="51528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/>
              <a:t>浮点型 包括 </a:t>
            </a:r>
            <a:r>
              <a:rPr lang="en-US" altLang="zh-CN" sz="2000" dirty="0"/>
              <a:t>: float </a:t>
            </a:r>
            <a:r>
              <a:rPr lang="zh-CN" altLang="en-US" sz="2000" dirty="0"/>
              <a:t>和 </a:t>
            </a:r>
            <a:r>
              <a:rPr lang="en-US" altLang="zh-CN" sz="2000" dirty="0"/>
              <a:t>double </a:t>
            </a:r>
            <a:r>
              <a:rPr lang="zh-CN" altLang="en-US" sz="2000" dirty="0"/>
              <a:t>型 两种。他们分别占有</a:t>
            </a:r>
            <a:r>
              <a:rPr lang="en-US" altLang="zh-CN" sz="2000" dirty="0"/>
              <a:t>4</a:t>
            </a:r>
            <a:r>
              <a:rPr lang="zh-CN" altLang="en-US" sz="2000" dirty="0"/>
              <a:t>个字节和</a:t>
            </a:r>
            <a:r>
              <a:rPr lang="en-US" altLang="zh-CN" sz="2000" dirty="0"/>
              <a:t>8</a:t>
            </a:r>
            <a:r>
              <a:rPr lang="zh-CN" altLang="en-US" sz="2000" dirty="0"/>
              <a:t>个字节</a:t>
            </a:r>
            <a:r>
              <a:rPr lang="en-US" altLang="zh-CN" sz="2000" dirty="0"/>
              <a:t>,</a:t>
            </a:r>
            <a:r>
              <a:rPr lang="zh-CN" altLang="en-US" sz="2000" dirty="0"/>
              <a:t>但他们远远比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/>
              <a:t>long </a:t>
            </a:r>
            <a:r>
              <a:rPr lang="zh-CN" altLang="en-US" sz="2000" dirty="0"/>
              <a:t>的 </a:t>
            </a:r>
            <a:r>
              <a:rPr lang="en-US" altLang="zh-CN" sz="2000" dirty="0"/>
              <a:t>4 </a:t>
            </a:r>
            <a:r>
              <a:rPr lang="zh-CN" altLang="en-US" sz="2000" dirty="0"/>
              <a:t>和 </a:t>
            </a:r>
            <a:r>
              <a:rPr lang="en-US" altLang="zh-CN" sz="2000" dirty="0"/>
              <a:t>8 </a:t>
            </a:r>
            <a:r>
              <a:rPr lang="zh-CN" altLang="en-US" sz="2000" dirty="0"/>
              <a:t>个字节大的</a:t>
            </a:r>
            <a:r>
              <a:rPr lang="zh-CN" altLang="en-US" sz="2000" dirty="0" smtClean="0"/>
              <a:t>多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endParaRPr lang="zh-CN" altLang="en-US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Java </a:t>
            </a:r>
            <a:r>
              <a:rPr lang="zh-CN" altLang="en-US" sz="2000" dirty="0"/>
              <a:t>语言的浮点数有两种表示方式：十进制数形式</a:t>
            </a:r>
            <a:r>
              <a:rPr lang="en-US" altLang="zh-CN" sz="2000" dirty="0"/>
              <a:t>,</a:t>
            </a:r>
            <a:r>
              <a:rPr lang="zh-CN" altLang="en-US" sz="2000" dirty="0"/>
              <a:t>浮点数必须包含小数</a:t>
            </a:r>
            <a:r>
              <a:rPr lang="en-US" altLang="zh-CN" sz="2000" dirty="0"/>
              <a:t>,</a:t>
            </a:r>
            <a:r>
              <a:rPr lang="zh-CN" altLang="en-US" sz="2000" dirty="0"/>
              <a:t>否则系统将认为是一个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zh-CN" altLang="en-US" sz="2000" dirty="0"/>
              <a:t>型 如</a:t>
            </a:r>
            <a:r>
              <a:rPr lang="en-US" altLang="zh-CN" sz="2000" dirty="0"/>
              <a:t>: 8.0 </a:t>
            </a:r>
            <a:r>
              <a:rPr lang="zh-CN" altLang="en-US" sz="2000" dirty="0"/>
              <a:t>不能省略为</a:t>
            </a:r>
            <a:r>
              <a:rPr lang="en-US" altLang="zh-CN" sz="2000" dirty="0"/>
              <a:t>: </a:t>
            </a:r>
            <a:r>
              <a:rPr lang="en-US" altLang="zh-CN" sz="2000" dirty="0" smtClean="0"/>
              <a:t>8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zh-CN" altLang="en-US" sz="2000" dirty="0"/>
              <a:t>科学计数法形式：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注</a:t>
            </a:r>
            <a:r>
              <a:rPr lang="en-US" altLang="zh-CN" sz="2000" dirty="0"/>
              <a:t>:  </a:t>
            </a:r>
            <a:r>
              <a:rPr lang="zh-CN" altLang="en-US" sz="2000" dirty="0"/>
              <a:t>只有浮点数才有科学计数法</a:t>
            </a:r>
            <a:r>
              <a:rPr lang="en-US" altLang="zh-CN" sz="2000" dirty="0" smtClean="0"/>
              <a:t>,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Java </a:t>
            </a:r>
            <a:r>
              <a:rPr lang="zh-CN" altLang="en-US" sz="2000" dirty="0"/>
              <a:t>语言的浮点数默认是</a:t>
            </a:r>
            <a:r>
              <a:rPr lang="en-US" altLang="zh-CN" sz="2000" dirty="0"/>
              <a:t>double </a:t>
            </a:r>
            <a:r>
              <a:rPr lang="zh-CN" altLang="en-US" sz="2000" dirty="0"/>
              <a:t>型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要表示</a:t>
            </a:r>
            <a:r>
              <a:rPr lang="en-US" altLang="zh-CN" sz="2000" dirty="0"/>
              <a:t>float </a:t>
            </a:r>
            <a:r>
              <a:rPr lang="zh-CN" altLang="en-US" sz="2000" dirty="0"/>
              <a:t>型 必须在数字后面加 </a:t>
            </a:r>
            <a:r>
              <a:rPr lang="en-US" altLang="zh-CN" sz="2000" dirty="0"/>
              <a:t>f(</a:t>
            </a:r>
            <a:r>
              <a:rPr lang="zh-CN" altLang="en-US" sz="2000" dirty="0"/>
              <a:t>如：</a:t>
            </a:r>
            <a:r>
              <a:rPr lang="en-US" altLang="zh-CN" sz="2000" dirty="0"/>
              <a:t>1.3f</a:t>
            </a:r>
            <a:r>
              <a:rPr lang="en-US" altLang="zh-CN" sz="2000" dirty="0" smtClean="0"/>
              <a:t>),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Java </a:t>
            </a:r>
            <a:r>
              <a:rPr lang="zh-CN" altLang="en-US" sz="2000" dirty="0"/>
              <a:t>的三个特殊的浮点数值</a:t>
            </a:r>
            <a:r>
              <a:rPr lang="en-US" altLang="zh-CN" sz="2000" dirty="0"/>
              <a:t>:</a:t>
            </a:r>
            <a:r>
              <a:rPr lang="zh-CN" altLang="en-US" sz="2000" dirty="0"/>
              <a:t>正无穷大</a:t>
            </a:r>
            <a:r>
              <a:rPr lang="en-US" altLang="zh-CN" sz="2000" dirty="0"/>
              <a:t>,</a:t>
            </a:r>
            <a:r>
              <a:rPr lang="zh-CN" altLang="en-US" sz="2000" dirty="0"/>
              <a:t>负无穷大和非数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所有的正无穷大都是相等</a:t>
            </a:r>
            <a:r>
              <a:rPr lang="en-US" altLang="zh-CN" sz="2000" dirty="0"/>
              <a:t>,</a:t>
            </a:r>
            <a:r>
              <a:rPr lang="zh-CN" altLang="en-US" sz="2000" dirty="0"/>
              <a:t>负无穷大都是相等</a:t>
            </a:r>
            <a:r>
              <a:rPr lang="en-US" altLang="zh-CN" sz="2000" dirty="0"/>
              <a:t>,,</a:t>
            </a:r>
            <a:r>
              <a:rPr lang="zh-CN" altLang="en-US" sz="2000" dirty="0"/>
              <a:t>而非数不与任何数值相等</a:t>
            </a:r>
            <a:r>
              <a:rPr lang="en-US" altLang="zh-CN" sz="2000" dirty="0"/>
              <a:t>,</a:t>
            </a:r>
            <a:r>
              <a:rPr lang="zh-CN" altLang="en-US" sz="2000" dirty="0"/>
              <a:t>与自己也不相等</a:t>
            </a:r>
            <a:r>
              <a:rPr lang="en-US" altLang="zh-CN" sz="2000" dirty="0"/>
              <a:t>,</a:t>
            </a:r>
            <a:r>
              <a:rPr lang="zh-CN" altLang="en-US" sz="2000" dirty="0"/>
              <a:t>只有浮点数除</a:t>
            </a:r>
            <a:r>
              <a:rPr lang="en-US" altLang="zh-CN" sz="2000" dirty="0"/>
              <a:t>0 </a:t>
            </a:r>
            <a:r>
              <a:rPr lang="zh-CN" altLang="en-US" sz="2000" dirty="0"/>
              <a:t>才可以得到这三个数</a:t>
            </a:r>
            <a:r>
              <a:rPr lang="en-US" altLang="zh-CN" sz="2000" dirty="0"/>
              <a:t>,</a:t>
            </a:r>
            <a:r>
              <a:rPr lang="zh-CN" altLang="en-US" sz="2000" dirty="0"/>
              <a:t>整数除</a:t>
            </a:r>
            <a:r>
              <a:rPr lang="en-US" altLang="zh-CN" sz="2000" dirty="0"/>
              <a:t>0</a:t>
            </a:r>
            <a:r>
              <a:rPr lang="zh-CN" altLang="en-US" sz="2000" dirty="0"/>
              <a:t>将报错</a:t>
            </a:r>
            <a:r>
              <a:rPr lang="en-US" altLang="zh-CN" sz="2000" dirty="0" smtClean="0"/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com.geminno.day2.FloatTest</a:t>
            </a:r>
          </a:p>
        </p:txBody>
      </p:sp>
    </p:spTree>
    <p:extLst>
      <p:ext uri="{BB962C8B-B14F-4D97-AF65-F5344CB8AC3E}">
        <p14:creationId xmlns:p14="http://schemas.microsoft.com/office/powerpoint/2010/main" val="14734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69" y="378270"/>
            <a:ext cx="7772400" cy="81748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70A9"/>
                </a:solidFill>
              </a:rPr>
              <a:t>数值中使用下画线分隔 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0826751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Java 7</a:t>
            </a:r>
            <a:r>
              <a:rPr lang="zh-CN" altLang="en-US" sz="2000" dirty="0"/>
              <a:t>引入了一个新功能：程序员可以在数值中使用下画线，不管是整型数值，还是浮点型数值，都可以自由地使用下画线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通过使用下画线</a:t>
            </a:r>
            <a:r>
              <a:rPr lang="zh-CN" altLang="en-US" sz="2000" dirty="0" smtClean="0"/>
              <a:t>分隔</a:t>
            </a:r>
            <a:r>
              <a:rPr lang="zh-CN" altLang="en-US" sz="2000" dirty="0"/>
              <a:t>，可以更直观地分辨数值中到底包含多少位。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例子：</a:t>
            </a:r>
            <a:r>
              <a:rPr lang="en-US" altLang="zh-CN" sz="2000" dirty="0"/>
              <a:t>com.geminno.day2.UnderscoreTest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23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148883" y="196313"/>
            <a:ext cx="7772400" cy="67588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370A9"/>
                </a:solidFill>
              </a:rPr>
              <a:t>字符型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139483"/>
            <a:ext cx="10515600" cy="5037480"/>
          </a:xfrm>
        </p:spPr>
        <p:txBody>
          <a:bodyPr>
            <a:normAutofit/>
          </a:bodyPr>
          <a:lstStyle/>
          <a:p>
            <a:r>
              <a:rPr kumimoji="0" lang="zh-CN" altLang="en-US" sz="2800" dirty="0"/>
              <a:t>字符也占</a:t>
            </a:r>
            <a:r>
              <a:rPr kumimoji="0" lang="en-US" altLang="zh-CN" sz="2800" dirty="0"/>
              <a:t>2</a:t>
            </a:r>
            <a:r>
              <a:rPr kumimoji="0" lang="zh-CN" altLang="en-US" sz="2800" dirty="0"/>
              <a:t>个字节，字符型也可当成整型用。</a:t>
            </a:r>
          </a:p>
          <a:p>
            <a:r>
              <a:rPr kumimoji="0" lang="zh-CN" altLang="en-US" sz="2800" dirty="0"/>
              <a:t>字符型常量以单引号 </a:t>
            </a:r>
            <a:r>
              <a:rPr kumimoji="0" lang="zh-CN" altLang="en-US" sz="2800" b="1" dirty="0"/>
              <a:t>‘’ </a:t>
            </a:r>
            <a:r>
              <a:rPr kumimoji="0" lang="zh-CN" altLang="en-US" sz="2800" dirty="0"/>
              <a:t>括</a:t>
            </a:r>
            <a:r>
              <a:rPr kumimoji="0" lang="zh-CN" altLang="en-US" sz="2800" dirty="0" smtClean="0"/>
              <a:t>起来</a:t>
            </a:r>
            <a:endParaRPr kumimoji="0" lang="zh-CN" altLang="en-US" sz="2800" dirty="0"/>
          </a:p>
          <a:p>
            <a:r>
              <a:rPr kumimoji="0" lang="zh-CN" altLang="en-US" sz="2800" dirty="0"/>
              <a:t>字符常量有三种表示形式</a:t>
            </a:r>
            <a:r>
              <a:rPr kumimoji="0" lang="en-US" altLang="zh-CN" sz="2800" dirty="0"/>
              <a:t>:</a:t>
            </a:r>
          </a:p>
          <a:p>
            <a:pPr lvl="1"/>
            <a:r>
              <a:rPr kumimoji="0" lang="zh-CN" altLang="en-US" dirty="0"/>
              <a:t>直接通过单个字符来指定字符常</a:t>
            </a:r>
            <a:r>
              <a:rPr kumimoji="0" lang="en-US" altLang="zh-CN" dirty="0"/>
              <a:t>: </a:t>
            </a:r>
            <a:r>
              <a:rPr kumimoji="0" lang="zh-CN" altLang="en-US" dirty="0"/>
              <a:t>如</a:t>
            </a:r>
            <a:r>
              <a:rPr kumimoji="0" lang="en-US" altLang="zh-CN" dirty="0"/>
              <a:t>: ‘a’,’2’ </a:t>
            </a:r>
            <a:r>
              <a:rPr kumimoji="0" lang="zh-CN" altLang="en-US" dirty="0"/>
              <a:t>等</a:t>
            </a:r>
          </a:p>
          <a:p>
            <a:pPr lvl="1"/>
            <a:r>
              <a:rPr kumimoji="0" lang="zh-CN" altLang="en-US" dirty="0"/>
              <a:t>通过转义字符</a:t>
            </a:r>
            <a:r>
              <a:rPr kumimoji="0" lang="en-US" altLang="zh-CN" dirty="0"/>
              <a:t>: </a:t>
            </a:r>
            <a:r>
              <a:rPr kumimoji="0" lang="zh-CN" altLang="en-US" dirty="0"/>
              <a:t>如</a:t>
            </a:r>
            <a:r>
              <a:rPr kumimoji="0" lang="en-US" altLang="zh-CN" dirty="0"/>
              <a:t>: ‘\n’</a:t>
            </a:r>
          </a:p>
          <a:p>
            <a:pPr lvl="1"/>
            <a:r>
              <a:rPr kumimoji="0" lang="zh-CN" altLang="en-US" dirty="0"/>
              <a:t>直接使用</a:t>
            </a:r>
            <a:r>
              <a:rPr kumimoji="0" lang="en-US" altLang="zh-CN" dirty="0"/>
              <a:t>Unicode </a:t>
            </a:r>
            <a:r>
              <a:rPr kumimoji="0" lang="zh-CN" altLang="en-US" dirty="0"/>
              <a:t>值来表示字符</a:t>
            </a:r>
            <a:r>
              <a:rPr kumimoji="0" lang="zh-CN" altLang="en-US" dirty="0" smtClean="0"/>
              <a:t>常量</a:t>
            </a:r>
            <a:endParaRPr kumimoji="0" lang="en-US" altLang="zh-CN" dirty="0" smtClean="0"/>
          </a:p>
          <a:p>
            <a:pPr lvl="1"/>
            <a:endParaRPr kumimoji="0" lang="zh-CN" altLang="en-US" dirty="0"/>
          </a:p>
          <a:p>
            <a:r>
              <a:rPr kumimoji="0" lang="zh-CN" altLang="en-US" sz="2800" dirty="0"/>
              <a:t>特别注意</a:t>
            </a:r>
            <a:r>
              <a:rPr kumimoji="0" lang="en-US" altLang="zh-CN" sz="2800" dirty="0"/>
              <a:t>: </a:t>
            </a:r>
            <a:r>
              <a:rPr kumimoji="0" lang="zh-CN" altLang="en-US" sz="2800" dirty="0"/>
              <a:t>字符和字符串存在很大的区别</a:t>
            </a:r>
            <a:r>
              <a:rPr kumimoji="0" lang="en-US" altLang="zh-CN" sz="2800" dirty="0"/>
              <a:t>,,</a:t>
            </a:r>
            <a:r>
              <a:rPr kumimoji="0" lang="zh-CN" altLang="en-US" sz="2800" dirty="0"/>
              <a:t>字符串是以双引号括起来</a:t>
            </a:r>
            <a:r>
              <a:rPr kumimoji="0" lang="en-US" altLang="zh-CN" sz="2800" dirty="0"/>
              <a:t>,</a:t>
            </a:r>
            <a:r>
              <a:rPr kumimoji="0" lang="zh-CN" altLang="en-US" sz="2800" dirty="0"/>
              <a:t>而字符串则是引用类型</a:t>
            </a:r>
            <a:r>
              <a:rPr kumimoji="0" lang="zh-CN" altLang="en-US" sz="2800" dirty="0" smtClean="0"/>
              <a:t>。</a:t>
            </a:r>
            <a:endParaRPr kumimoji="0" lang="en-US" altLang="zh-CN" sz="2800" dirty="0" smtClean="0"/>
          </a:p>
          <a:p>
            <a:r>
              <a:rPr kumimoji="0" lang="zh-CN" altLang="en-US" sz="2800" dirty="0" smtClean="0"/>
              <a:t>例子：</a:t>
            </a:r>
            <a:r>
              <a:rPr lang="en-US" altLang="zh-CN" dirty="0"/>
              <a:t>com.geminno.day2.CharTest</a:t>
            </a:r>
            <a:endParaRPr kumimoji="0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4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370A9"/>
                </a:solidFill>
              </a:rPr>
              <a:t>boolean</a:t>
            </a:r>
            <a:r>
              <a:rPr lang="en-US" altLang="zh-CN" dirty="0">
                <a:solidFill>
                  <a:srgbClr val="0370A9"/>
                </a:solidFill>
              </a:rPr>
              <a:t> </a:t>
            </a:r>
            <a:r>
              <a:rPr lang="zh-CN" altLang="en-US" dirty="0">
                <a:solidFill>
                  <a:srgbClr val="0370A9"/>
                </a:solidFill>
              </a:rPr>
              <a:t>类型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err="1"/>
              <a:t>boolean</a:t>
            </a:r>
            <a:r>
              <a:rPr kumimoji="0" lang="en-US" altLang="zh-CN" dirty="0"/>
              <a:t> </a:t>
            </a:r>
            <a:r>
              <a:rPr kumimoji="0" lang="zh-CN" altLang="en-US" dirty="0"/>
              <a:t>类型的值只能是</a:t>
            </a:r>
            <a:r>
              <a:rPr kumimoji="0" lang="en-US" altLang="zh-CN" dirty="0"/>
              <a:t>true </a:t>
            </a:r>
            <a:r>
              <a:rPr kumimoji="0" lang="zh-CN" altLang="en-US" dirty="0"/>
              <a:t>和</a:t>
            </a:r>
            <a:r>
              <a:rPr kumimoji="0" lang="en-US" altLang="zh-CN" smtClean="0"/>
              <a:t>false </a:t>
            </a:r>
            <a:endParaRPr kumimoji="0" lang="en-US" altLang="zh-CN" dirty="0" smtClean="0"/>
          </a:p>
          <a:p>
            <a:endParaRPr kumimoji="0" lang="en-US" altLang="zh-CN" dirty="0"/>
          </a:p>
          <a:p>
            <a:r>
              <a:rPr kumimoji="0" lang="zh-CN" altLang="en-US" dirty="0"/>
              <a:t>通常用在判断条件中使用</a:t>
            </a:r>
            <a:r>
              <a:rPr kumimoji="0" lang="en-US" altLang="zh-CN" dirty="0" err="1"/>
              <a:t>boolean</a:t>
            </a:r>
            <a:r>
              <a:rPr kumimoji="0" lang="zh-CN" altLang="en-US" dirty="0" smtClean="0"/>
              <a:t>型</a:t>
            </a:r>
            <a:endParaRPr kumimoji="0"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kumimoji="0" lang="zh-CN" altLang="en-US" dirty="0" smtClean="0"/>
              <a:t>例子：</a:t>
            </a:r>
            <a:r>
              <a:rPr lang="en-US" altLang="zh-CN" dirty="0"/>
              <a:t>com.geminno.day2.BooleanTest</a:t>
            </a:r>
            <a:r>
              <a:rPr kumimoji="0" lang="zh-CN" altLang="en-US" dirty="0" smtClean="0"/>
              <a:t> </a:t>
            </a:r>
            <a:endParaRPr kumimoji="0"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84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8711" y="308855"/>
            <a:ext cx="7772400" cy="85876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70A9"/>
                </a:solidFill>
              </a:rPr>
              <a:t>基本数据类型的类型转换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r>
              <a:rPr lang="zh-CN" altLang="en-US" dirty="0"/>
              <a:t>自动类型的转换：表数范围小的自动转换为表数范围大的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注意</a:t>
            </a:r>
            <a:r>
              <a:rPr lang="en-US" altLang="zh-CN" dirty="0"/>
              <a:t>: byte</a:t>
            </a:r>
            <a:r>
              <a:rPr lang="zh-CN" altLang="en-US" dirty="0"/>
              <a:t>和</a:t>
            </a:r>
            <a:r>
              <a:rPr lang="en-US" altLang="zh-CN" dirty="0"/>
              <a:t>short </a:t>
            </a:r>
            <a:r>
              <a:rPr lang="zh-CN" altLang="en-US" dirty="0"/>
              <a:t>不能和</a:t>
            </a:r>
            <a:r>
              <a:rPr lang="en-US" altLang="zh-CN" dirty="0"/>
              <a:t>char </a:t>
            </a:r>
            <a:r>
              <a:rPr lang="zh-CN" altLang="en-US" dirty="0"/>
              <a:t>相互转换</a:t>
            </a:r>
            <a:r>
              <a:rPr lang="en-US" altLang="zh-CN" dirty="0"/>
              <a:t>, </a:t>
            </a:r>
            <a:r>
              <a:rPr lang="zh-CN" altLang="en-US" dirty="0"/>
              <a:t>这是由于</a:t>
            </a:r>
            <a:r>
              <a:rPr lang="en-US" altLang="zh-CN" dirty="0"/>
              <a:t>char </a:t>
            </a:r>
            <a:r>
              <a:rPr lang="zh-CN" altLang="en-US" dirty="0"/>
              <a:t>的取值范围是从</a:t>
            </a:r>
            <a:r>
              <a:rPr lang="en-US" altLang="zh-CN" dirty="0"/>
              <a:t>0 </a:t>
            </a:r>
            <a:r>
              <a:rPr lang="zh-CN" altLang="en-US" dirty="0"/>
              <a:t>到</a:t>
            </a:r>
            <a:r>
              <a:rPr lang="en-US" altLang="zh-CN" dirty="0"/>
              <a:t>65535</a:t>
            </a:r>
            <a:r>
              <a:rPr lang="zh-CN" altLang="en-US" dirty="0"/>
              <a:t>。</a:t>
            </a:r>
            <a:r>
              <a:rPr lang="en-US" altLang="zh-CN" dirty="0"/>
              <a:t>,</a:t>
            </a:r>
            <a:r>
              <a:rPr lang="zh-CN" altLang="en-US" dirty="0"/>
              <a:t>而</a:t>
            </a:r>
            <a:r>
              <a:rPr lang="en-US" altLang="zh-CN" dirty="0"/>
              <a:t>byte </a:t>
            </a:r>
            <a:r>
              <a:rPr lang="zh-CN" altLang="en-US" dirty="0"/>
              <a:t>和</a:t>
            </a:r>
            <a:r>
              <a:rPr lang="en-US" altLang="zh-CN" dirty="0"/>
              <a:t>short </a:t>
            </a:r>
            <a:r>
              <a:rPr lang="zh-CN" altLang="en-US" dirty="0"/>
              <a:t>中都包含负数</a:t>
            </a:r>
            <a:r>
              <a:rPr lang="en-US" altLang="zh-CN" dirty="0"/>
              <a:t>,</a:t>
            </a:r>
            <a:r>
              <a:rPr lang="zh-CN" altLang="en-US" dirty="0"/>
              <a:t>所以不能相互转换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例子：</a:t>
            </a:r>
            <a:r>
              <a:rPr lang="en-US" altLang="zh-CN" dirty="0"/>
              <a:t>com.geminno.day2.ConvertDemo</a:t>
            </a:r>
            <a:endParaRPr lang="en-US" altLang="zh-CN" dirty="0" smtClean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20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31984" y="2389309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Java</a:t>
            </a:r>
            <a:r>
              <a:rPr lang="zh-CN" altLang="en-US" dirty="0" smtClean="0">
                <a:latin typeface="Arial"/>
                <a:cs typeface="Arial"/>
              </a:rPr>
              <a:t>语言基础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17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title"/>
          </p:nvPr>
        </p:nvSpPr>
        <p:spPr>
          <a:xfrm>
            <a:off x="489857" y="292554"/>
            <a:ext cx="7772400" cy="89761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70A9"/>
                </a:solidFill>
              </a:rPr>
              <a:t>强制类型转化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强制类型转换的运算符是一对圆括号</a:t>
            </a:r>
            <a:r>
              <a:rPr lang="en-US" altLang="zh-CN" dirty="0"/>
              <a:t>()</a:t>
            </a:r>
            <a:r>
              <a:rPr lang="zh-CN" altLang="en-US" dirty="0"/>
              <a:t>。要将表数范围大的数据类型 转换为表数范围小的数据类型就要用</a:t>
            </a:r>
            <a:r>
              <a:rPr lang="en-US" altLang="zh-CN" dirty="0"/>
              <a:t>()</a:t>
            </a:r>
            <a:r>
              <a:rPr lang="zh-CN" altLang="en-US" dirty="0"/>
              <a:t>里面写小的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将变量转换为另一种类型。</a:t>
            </a:r>
          </a:p>
          <a:p>
            <a:pPr lvl="1"/>
            <a:r>
              <a:rPr lang="zh-CN" altLang="en-US" dirty="0"/>
              <a:t>通常情况下</a:t>
            </a:r>
            <a:r>
              <a:rPr lang="en-US" altLang="zh-CN" dirty="0"/>
              <a:t>,</a:t>
            </a:r>
            <a:r>
              <a:rPr lang="zh-CN" altLang="en-US" dirty="0"/>
              <a:t>字符串不能直接转换为基本类型，如需转换使用</a:t>
            </a:r>
            <a:r>
              <a:rPr lang="en-US" altLang="zh-CN" dirty="0"/>
              <a:t>.</a:t>
            </a:r>
            <a:r>
              <a:rPr lang="en-US" altLang="zh-CN" dirty="0" err="1"/>
              <a:t>parseXxx</a:t>
            </a:r>
            <a:r>
              <a:rPr lang="en-US" altLang="zh-CN" dirty="0"/>
              <a:t>(String s) </a:t>
            </a:r>
            <a:r>
              <a:rPr lang="zh-CN" altLang="en-US" dirty="0" smtClean="0"/>
              <a:t>的静态</a:t>
            </a:r>
            <a:r>
              <a:rPr lang="zh-CN" altLang="en-US" dirty="0"/>
              <a:t>方法用于将字符串转换成基本类型。</a:t>
            </a:r>
          </a:p>
        </p:txBody>
      </p:sp>
    </p:spTree>
    <p:extLst>
      <p:ext uri="{BB962C8B-B14F-4D97-AF65-F5344CB8AC3E}">
        <p14:creationId xmlns:p14="http://schemas.microsoft.com/office/powerpoint/2010/main" val="124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r>
              <a:rPr lang="zh-CN" altLang="en-US" sz="4400" dirty="0" smtClean="0">
                <a:latin typeface="Arial"/>
              </a:rPr>
              <a:t>运算符</a:t>
            </a:r>
            <a:endParaRPr lang="en-US" altLang="zh-CN" sz="4400" dirty="0" smtClean="0">
              <a:latin typeface="Arial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1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7772400" cy="756611"/>
          </a:xfrm>
        </p:spPr>
        <p:txBody>
          <a:bodyPr/>
          <a:lstStyle/>
          <a:p>
            <a:r>
              <a:rPr lang="zh-CN" altLang="en-US" dirty="0">
                <a:solidFill>
                  <a:srgbClr val="0370A9"/>
                </a:solidFill>
              </a:rPr>
              <a:t>运算符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38200" y="1121736"/>
            <a:ext cx="10515600" cy="533939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算术运算符：</a:t>
            </a:r>
            <a:r>
              <a:rPr lang="en-US" altLang="zh-CN" sz="2800" dirty="0"/>
              <a:t>+ , -, * / ,% ,++ ,--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注意</a:t>
            </a:r>
            <a:r>
              <a:rPr lang="en-US" altLang="zh-CN" sz="2400" dirty="0"/>
              <a:t>,</a:t>
            </a:r>
            <a:r>
              <a:rPr lang="zh-CN" altLang="en-US" sz="2400" dirty="0"/>
              <a:t>自加和自减放在变量前后的区别：放在前面先完成自加和自减再把变量拿出来用</a:t>
            </a:r>
            <a:r>
              <a:rPr lang="en-US" altLang="zh-CN" sz="2400" dirty="0"/>
              <a:t>,</a:t>
            </a:r>
            <a:r>
              <a:rPr lang="zh-CN" altLang="en-US" sz="2400" dirty="0"/>
              <a:t>在后面先拿出来用</a:t>
            </a:r>
            <a:r>
              <a:rPr lang="en-US" altLang="zh-CN" sz="2400" dirty="0"/>
              <a:t>,</a:t>
            </a:r>
            <a:r>
              <a:rPr lang="zh-CN" altLang="en-US" sz="2400" dirty="0"/>
              <a:t>再自加和自减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自加和自减只能用于操作变量</a:t>
            </a:r>
            <a:r>
              <a:rPr lang="en-US" altLang="zh-CN" sz="2400" dirty="0"/>
              <a:t>,</a:t>
            </a:r>
            <a:r>
              <a:rPr lang="zh-CN" altLang="en-US" sz="2400" dirty="0"/>
              <a:t>不能用于操作常量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赋值运算符：</a:t>
            </a:r>
            <a:r>
              <a:rPr lang="en-US" altLang="zh-CN" sz="2800" dirty="0"/>
              <a:t>=</a:t>
            </a:r>
            <a:r>
              <a:rPr lang="zh-CN" altLang="en-US" sz="2800" dirty="0"/>
              <a:t>、</a:t>
            </a:r>
            <a:r>
              <a:rPr lang="en-US" altLang="zh-CN" sz="2800" dirty="0"/>
              <a:t>+=</a:t>
            </a:r>
            <a:r>
              <a:rPr lang="zh-CN" altLang="en-US" sz="2800" dirty="0"/>
              <a:t>、*</a:t>
            </a:r>
            <a:r>
              <a:rPr lang="en-US" altLang="zh-CN" sz="2800" dirty="0"/>
              <a:t>=</a:t>
            </a:r>
            <a:r>
              <a:rPr lang="zh-CN" altLang="en-US" sz="2800" dirty="0"/>
              <a:t>、</a:t>
            </a:r>
            <a:r>
              <a:rPr lang="en-US" altLang="zh-CN" sz="2800" dirty="0"/>
              <a:t>/=</a:t>
            </a:r>
            <a:r>
              <a:rPr lang="zh-CN" altLang="en-US" sz="2800" dirty="0"/>
              <a:t>、</a:t>
            </a:r>
            <a:r>
              <a:rPr lang="en-US" altLang="zh-CN" sz="2800" dirty="0"/>
              <a:t>%=;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位运算符：</a:t>
            </a:r>
            <a:r>
              <a:rPr lang="en-US" altLang="zh-CN" sz="2800" dirty="0"/>
              <a:t>&amp;</a:t>
            </a:r>
            <a:r>
              <a:rPr lang="zh-CN" altLang="en-US" sz="2800" dirty="0"/>
              <a:t>、 </a:t>
            </a:r>
            <a:r>
              <a:rPr lang="en-US" altLang="zh-CN" sz="2800" dirty="0"/>
              <a:t>|</a:t>
            </a:r>
            <a:r>
              <a:rPr lang="zh-CN" altLang="en-US" sz="2800" dirty="0"/>
              <a:t>、 </a:t>
            </a:r>
            <a:r>
              <a:rPr lang="en-US" altLang="zh-CN" sz="2800" dirty="0"/>
              <a:t>~ </a:t>
            </a:r>
            <a:r>
              <a:rPr lang="zh-CN" altLang="en-US" sz="2800" dirty="0"/>
              <a:t>、</a:t>
            </a:r>
            <a:r>
              <a:rPr lang="en-US" altLang="zh-CN" sz="2800" dirty="0"/>
              <a:t>^</a:t>
            </a:r>
            <a:r>
              <a:rPr lang="zh-CN" altLang="en-US" sz="2800" dirty="0"/>
              <a:t>、 </a:t>
            </a:r>
            <a:r>
              <a:rPr lang="en-US" altLang="zh-CN" sz="2800" dirty="0"/>
              <a:t>&lt;&lt; </a:t>
            </a:r>
            <a:r>
              <a:rPr lang="zh-CN" altLang="en-US" sz="2800" dirty="0"/>
              <a:t>、</a:t>
            </a:r>
            <a:r>
              <a:rPr lang="en-US" altLang="zh-CN" sz="2800" dirty="0"/>
              <a:t>&gt;&gt;</a:t>
            </a:r>
            <a:r>
              <a:rPr lang="zh-CN" altLang="en-US" sz="2800" dirty="0"/>
              <a:t>、 </a:t>
            </a:r>
            <a:r>
              <a:rPr lang="en-US" altLang="zh-CN" sz="2800" dirty="0"/>
              <a:t>&gt;&gt;&gt;</a:t>
            </a:r>
            <a:r>
              <a:rPr lang="zh-CN" altLang="en-US" sz="2800" dirty="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扩展后的赋值运算符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比较运算符</a:t>
            </a:r>
            <a:r>
              <a:rPr lang="en-US" altLang="zh-CN" sz="2800" dirty="0"/>
              <a:t>&lt;</a:t>
            </a:r>
            <a:r>
              <a:rPr lang="zh-CN" altLang="en-US" sz="2800" dirty="0"/>
              <a:t>、</a:t>
            </a:r>
            <a:r>
              <a:rPr lang="en-US" altLang="zh-CN" sz="2800" dirty="0"/>
              <a:t>&gt;</a:t>
            </a:r>
            <a:r>
              <a:rPr lang="zh-CN" altLang="en-US" sz="2800" dirty="0"/>
              <a:t>、</a:t>
            </a:r>
            <a:r>
              <a:rPr lang="en-US" altLang="zh-CN" sz="2800" dirty="0"/>
              <a:t>&gt;=</a:t>
            </a:r>
            <a:r>
              <a:rPr lang="zh-CN" altLang="en-US" sz="2800" dirty="0"/>
              <a:t>、</a:t>
            </a:r>
            <a:r>
              <a:rPr lang="en-US" altLang="zh-CN" sz="2800" dirty="0"/>
              <a:t>&lt;=</a:t>
            </a:r>
            <a:r>
              <a:rPr lang="zh-CN" altLang="en-US" sz="2800" dirty="0"/>
              <a:t>、</a:t>
            </a:r>
            <a:r>
              <a:rPr lang="en-US" altLang="zh-CN" sz="2800" dirty="0"/>
              <a:t>!=</a:t>
            </a:r>
            <a:r>
              <a:rPr lang="zh-CN" altLang="en-US" sz="2800" dirty="0"/>
              <a:t>、</a:t>
            </a:r>
            <a:r>
              <a:rPr lang="en-US" altLang="zh-CN" sz="2800" dirty="0"/>
              <a:t>==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逻辑运算符：</a:t>
            </a:r>
            <a:r>
              <a:rPr lang="en-US" altLang="zh-CN" sz="2800" dirty="0"/>
              <a:t>&amp;&amp;</a:t>
            </a:r>
            <a:r>
              <a:rPr lang="zh-CN" altLang="en-US" sz="2800" dirty="0"/>
              <a:t>、 </a:t>
            </a:r>
            <a:r>
              <a:rPr lang="en-US" altLang="zh-CN" sz="2800" dirty="0"/>
              <a:t>|| </a:t>
            </a:r>
            <a:r>
              <a:rPr lang="zh-CN" altLang="en-US" sz="2800" dirty="0"/>
              <a:t>、</a:t>
            </a:r>
            <a:r>
              <a:rPr lang="en-US" altLang="zh-CN" sz="2800" dirty="0"/>
              <a:t>!</a:t>
            </a:r>
            <a:r>
              <a:rPr lang="zh-CN" altLang="en-US" sz="2800" dirty="0"/>
              <a:t>、 </a:t>
            </a:r>
            <a:r>
              <a:rPr lang="en-US" altLang="zh-CN" sz="2800" dirty="0"/>
              <a:t>^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三目运算符  条件</a:t>
            </a:r>
            <a:r>
              <a:rPr lang="en-US" altLang="zh-CN" sz="2800" dirty="0"/>
              <a:t>? true</a:t>
            </a:r>
            <a:r>
              <a:rPr lang="zh-CN" altLang="en-US" sz="2800" dirty="0"/>
              <a:t>的取值 </a:t>
            </a:r>
            <a:r>
              <a:rPr lang="en-US" altLang="zh-CN" sz="2800" dirty="0"/>
              <a:t>: false </a:t>
            </a:r>
            <a:r>
              <a:rPr lang="zh-CN" altLang="en-US" sz="2800" dirty="0"/>
              <a:t>的取值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优先级</a:t>
            </a:r>
            <a:r>
              <a:rPr lang="en-US" altLang="zh-CN" sz="2800" dirty="0"/>
              <a:t>,,,</a:t>
            </a:r>
            <a:r>
              <a:rPr lang="zh-CN" altLang="en-US" sz="2800" dirty="0"/>
              <a:t>尽量用小括号</a:t>
            </a:r>
            <a:r>
              <a:rPr lang="en-US" altLang="zh-CN" sz="2800" dirty="0"/>
              <a:t>,,</a:t>
            </a:r>
            <a:r>
              <a:rPr lang="zh-CN" altLang="en-US" sz="2800" dirty="0"/>
              <a:t>引起</a:t>
            </a:r>
            <a:r>
              <a:rPr lang="en-US" altLang="zh-CN" sz="2800" dirty="0"/>
              <a:t>,</a:t>
            </a:r>
            <a:r>
              <a:rPr lang="zh-CN" altLang="en-US" sz="2800" dirty="0"/>
              <a:t>这样可读性</a:t>
            </a:r>
            <a:r>
              <a:rPr lang="zh-CN" altLang="en-US" sz="2800" dirty="0" smtClean="0"/>
              <a:t>更好</a:t>
            </a:r>
            <a:endParaRPr lang="en-US" altLang="zh-CN" sz="2800" dirty="0" smtClean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例子：</a:t>
            </a:r>
            <a:r>
              <a:rPr lang="en-US" altLang="zh-CN" dirty="0"/>
              <a:t>com.geminno.day2.OperatorDemo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39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自</a:t>
            </a:r>
            <a:r>
              <a:rPr lang="zh-CN" altLang="en-US" dirty="0">
                <a:latin typeface="黑体" panose="02010609060101010101" pitchFamily="49" charset="-122"/>
              </a:rPr>
              <a:t>加和自减运算符</a:t>
            </a:r>
          </a:p>
        </p:txBody>
      </p:sp>
      <p:sp>
        <p:nvSpPr>
          <p:cNvPr id="2" name="矩形 1"/>
          <p:cNvSpPr/>
          <p:nvPr/>
        </p:nvSpPr>
        <p:spPr>
          <a:xfrm>
            <a:off x="575256" y="1431169"/>
            <a:ext cx="8839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</a:rPr>
              <a:t>public class Add 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public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</a:rPr>
              <a:t>static void main(String[] args) {</a:t>
            </a:r>
          </a:p>
          <a:p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int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</a:rPr>
              <a:t>a = 0;</a:t>
            </a:r>
          </a:p>
          <a:p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System.</a:t>
            </a:r>
            <a:r>
              <a:rPr lang="en-US" altLang="zh-CN" sz="2800" i="1" dirty="0" smtClean="0">
                <a:latin typeface="Arial" panose="020B0604020202020204" pitchFamily="34" charset="0"/>
                <a:ea typeface="黑体" panose="02010609060101010101" pitchFamily="49" charset="-122"/>
              </a:rPr>
              <a:t>out.println</a:t>
            </a:r>
            <a:r>
              <a:rPr lang="en-US" altLang="zh-CN" sz="2800" i="1" dirty="0">
                <a:latin typeface="Arial" panose="020B0604020202020204" pitchFamily="34" charset="0"/>
                <a:ea typeface="黑体" panose="02010609060101010101" pitchFamily="49" charset="-122"/>
              </a:rPr>
              <a:t>(++a</a:t>
            </a:r>
            <a:r>
              <a:rPr lang="en-US" altLang="zh-CN" sz="2800" i="1" dirty="0" smtClean="0">
                <a:latin typeface="Arial" panose="020B0604020202020204" pitchFamily="34" charset="0"/>
                <a:ea typeface="黑体" panose="02010609060101010101" pitchFamily="49" charset="-122"/>
              </a:rPr>
              <a:t>); </a:t>
            </a:r>
          </a:p>
          <a:p>
            <a:r>
              <a:rPr lang="en-US" altLang="zh-CN" sz="2800" i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 i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int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</a:rPr>
              <a:t>b = 0;</a:t>
            </a:r>
          </a:p>
          <a:p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System.</a:t>
            </a:r>
            <a:r>
              <a:rPr lang="en-US" altLang="zh-CN" sz="2800" i="1" dirty="0" smtClean="0">
                <a:latin typeface="Arial" panose="020B0604020202020204" pitchFamily="34" charset="0"/>
                <a:ea typeface="黑体" panose="02010609060101010101" pitchFamily="49" charset="-122"/>
              </a:rPr>
              <a:t>out.println(b++);</a:t>
            </a:r>
            <a:endParaRPr lang="zh-CN" altLang="en-US" sz="2800" i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}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}//</a:t>
            </a:r>
            <a:r>
              <a:rPr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先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++</a:t>
            </a:r>
            <a:r>
              <a:rPr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与后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++</a:t>
            </a:r>
            <a:r>
              <a:rPr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的区别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0339" y="2775881"/>
            <a:ext cx="32798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800" i="1" dirty="0">
                <a:latin typeface="Arial" panose="020B0604020202020204" pitchFamily="34" charset="0"/>
                <a:ea typeface="黑体" panose="02010609060101010101" pitchFamily="49" charset="-122"/>
              </a:rPr>
              <a:t>先运算，再</a:t>
            </a:r>
            <a:r>
              <a:rPr lang="zh-CN" altLang="en-US" sz="2800" i="1" dirty="0" smtClean="0">
                <a:latin typeface="Arial" panose="020B0604020202020204" pitchFamily="34" charset="0"/>
                <a:ea typeface="黑体" panose="02010609060101010101" pitchFamily="49" charset="-122"/>
              </a:rPr>
              <a:t>取值</a:t>
            </a:r>
            <a:endParaRPr lang="en-US" altLang="zh-CN" sz="2800" i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sz="2800" i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800" i="1" dirty="0">
                <a:latin typeface="Arial" panose="020B0604020202020204" pitchFamily="34" charset="0"/>
                <a:ea typeface="黑体" panose="02010609060101010101" pitchFamily="49" charset="-122"/>
              </a:rPr>
              <a:t>先取值，再运算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字符串</a:t>
            </a:r>
            <a:r>
              <a:rPr lang="zh-CN" altLang="en-US" dirty="0">
                <a:latin typeface="+mn-ea"/>
                <a:ea typeface="+mn-ea"/>
              </a:rPr>
              <a:t>连接符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7988" y="1214183"/>
            <a:ext cx="11029507" cy="479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zh-CN" altLang="en-US" dirty="0" smtClean="0"/>
              <a:t>“</a:t>
            </a:r>
            <a:r>
              <a:rPr lang="en-US" altLang="zh-CN" dirty="0" smtClean="0"/>
              <a:t>+” </a:t>
            </a:r>
            <a:r>
              <a:rPr lang="zh-CN" altLang="en-US" dirty="0" smtClean="0"/>
              <a:t>除用于算术加法运算外，还可用于对字符串进行连接操作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int id = 800 + 90;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		String s = "hello" + "world";</a:t>
            </a:r>
          </a:p>
          <a:p>
            <a:pPr>
              <a:buClr>
                <a:schemeClr val="tx1"/>
              </a:buClr>
            </a:pPr>
            <a:r>
              <a:rPr lang="en-US" altLang="zh-CN" dirty="0" smtClean="0"/>
              <a:t>“+”</a:t>
            </a:r>
            <a:r>
              <a:rPr lang="zh-CN" altLang="en-US" dirty="0" smtClean="0"/>
              <a:t>运算符两侧的操作数中只要有一个是字符串</a:t>
            </a:r>
            <a:r>
              <a:rPr lang="en-US" altLang="zh-CN" dirty="0" smtClean="0"/>
              <a:t>(String)</a:t>
            </a:r>
            <a:r>
              <a:rPr lang="zh-CN" altLang="en-US" dirty="0" smtClean="0"/>
              <a:t>类型，系统会自动将另一个操作数转换为字符串然后再进行连接。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int c = 12;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("c=" + c);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86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三</a:t>
            </a:r>
            <a:r>
              <a:rPr lang="zh-CN" altLang="en-US" dirty="0">
                <a:latin typeface="黑体" panose="02010609060101010101" pitchFamily="49" charset="-122"/>
              </a:rPr>
              <a:t>目条件运算符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7199" y="1200797"/>
            <a:ext cx="10545581" cy="47652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600" dirty="0" smtClean="0"/>
              <a:t>三目条件运算符，语法格式：</a:t>
            </a:r>
          </a:p>
          <a:p>
            <a:pPr lvl="1"/>
            <a:r>
              <a:rPr kumimoji="1" lang="en-US" altLang="zh-CN" sz="2600" dirty="0" smtClean="0"/>
              <a:t>x ? y : z</a:t>
            </a:r>
          </a:p>
          <a:p>
            <a:r>
              <a:rPr kumimoji="1" lang="zh-CN" altLang="en-US" sz="2600" dirty="0" smtClean="0"/>
              <a:t>其中 </a:t>
            </a:r>
            <a:r>
              <a:rPr kumimoji="1" lang="en-US" altLang="zh-CN" sz="2600" dirty="0" smtClean="0"/>
              <a:t>x </a:t>
            </a:r>
            <a:r>
              <a:rPr kumimoji="1" lang="zh-CN" altLang="en-US" sz="2600" dirty="0" smtClean="0"/>
              <a:t>为 </a:t>
            </a:r>
            <a:r>
              <a:rPr kumimoji="1" lang="en-US" altLang="zh-CN" sz="2600" dirty="0" smtClean="0"/>
              <a:t>boolean </a:t>
            </a:r>
            <a:r>
              <a:rPr kumimoji="1" lang="zh-CN" altLang="en-US" sz="2600" dirty="0" smtClean="0"/>
              <a:t>类型表达式，先计算 </a:t>
            </a:r>
            <a:r>
              <a:rPr kumimoji="1" lang="en-US" altLang="zh-CN" sz="2600" dirty="0" smtClean="0"/>
              <a:t>x </a:t>
            </a:r>
            <a:r>
              <a:rPr kumimoji="1" lang="zh-CN" altLang="en-US" sz="2600" dirty="0" smtClean="0"/>
              <a:t>的值，若为</a:t>
            </a:r>
            <a:r>
              <a:rPr kumimoji="1" lang="en-US" altLang="zh-CN" sz="2600" dirty="0" smtClean="0"/>
              <a:t>true</a:t>
            </a:r>
            <a:r>
              <a:rPr kumimoji="1" lang="zh-CN" altLang="en-US" sz="2600" dirty="0" smtClean="0"/>
              <a:t>，则整个三目运算的结果为表达式 </a:t>
            </a:r>
            <a:r>
              <a:rPr kumimoji="1" lang="en-US" altLang="zh-CN" sz="2600" dirty="0" smtClean="0"/>
              <a:t>y </a:t>
            </a:r>
            <a:r>
              <a:rPr kumimoji="1" lang="zh-CN" altLang="en-US" sz="2600" dirty="0" smtClean="0"/>
              <a:t>的值，否则整个运算结果为表达式 </a:t>
            </a:r>
            <a:r>
              <a:rPr kumimoji="1" lang="en-US" altLang="zh-CN" sz="2600" dirty="0" smtClean="0"/>
              <a:t>z </a:t>
            </a:r>
            <a:r>
              <a:rPr kumimoji="1" lang="zh-CN" altLang="en-US" sz="2600" dirty="0" smtClean="0"/>
              <a:t>的值。</a:t>
            </a:r>
          </a:p>
          <a:p>
            <a:r>
              <a:rPr kumimoji="1" lang="zh-CN" altLang="en-US" sz="2600" dirty="0" smtClean="0"/>
              <a:t>举例：</a:t>
            </a:r>
          </a:p>
          <a:p>
            <a:pPr marL="0" indent="0">
              <a:buNone/>
            </a:pPr>
            <a:r>
              <a:rPr kumimoji="1" lang="en-US" altLang="zh-CN" sz="2600" dirty="0" smtClean="0"/>
              <a:t>	</a:t>
            </a:r>
            <a:r>
              <a:rPr kumimoji="1" lang="en-US" altLang="zh-CN" sz="2600" dirty="0" err="1" smtClean="0"/>
              <a:t>int</a:t>
            </a:r>
            <a:r>
              <a:rPr kumimoji="1" lang="en-US" altLang="zh-CN" sz="2600" dirty="0" smtClean="0"/>
              <a:t> score = 80; int x = -100;</a:t>
            </a:r>
          </a:p>
          <a:p>
            <a:pPr marL="0" indent="0">
              <a:buNone/>
            </a:pPr>
            <a:r>
              <a:rPr kumimoji="1" lang="en-US" altLang="zh-CN" sz="2600" dirty="0" smtClean="0"/>
              <a:t>	String type = score &lt; 60 ? "</a:t>
            </a:r>
            <a:r>
              <a:rPr kumimoji="1" lang="zh-CN" altLang="en-US" sz="2600" dirty="0" smtClean="0"/>
              <a:t>不及格</a:t>
            </a:r>
            <a:r>
              <a:rPr kumimoji="1" lang="en-US" altLang="zh-CN" sz="2600" dirty="0" smtClean="0"/>
              <a:t>" : "</a:t>
            </a:r>
            <a:r>
              <a:rPr kumimoji="1" lang="zh-CN" altLang="en-US" sz="2600" dirty="0" smtClean="0"/>
              <a:t>及格</a:t>
            </a:r>
            <a:r>
              <a:rPr kumimoji="1" lang="en-US" altLang="zh-CN" sz="2600" dirty="0" smtClean="0"/>
              <a:t>";</a:t>
            </a:r>
          </a:p>
          <a:p>
            <a:pPr marL="0" indent="0">
              <a:buNone/>
            </a:pPr>
            <a:r>
              <a:rPr kumimoji="1" lang="en-US" altLang="zh-CN" sz="2600" dirty="0" smtClean="0"/>
              <a:t>	int flag = x &gt; 0 ? 1 : (x == 0 ? 0 : -1);</a:t>
            </a:r>
          </a:p>
          <a:p>
            <a:pPr marL="0" indent="0">
              <a:buNone/>
            </a:pPr>
            <a:r>
              <a:rPr kumimoji="1" lang="en-US" altLang="zh-CN" sz="2600" dirty="0" smtClean="0"/>
              <a:t>	</a:t>
            </a:r>
            <a:r>
              <a:rPr kumimoji="1" lang="en-US" altLang="zh-CN" sz="2600" dirty="0" err="1" smtClean="0"/>
              <a:t>System.out.println</a:t>
            </a:r>
            <a:r>
              <a:rPr kumimoji="1" lang="en-US" altLang="zh-CN" sz="2600" dirty="0" smtClean="0"/>
              <a:t>("type= " + type);</a:t>
            </a:r>
          </a:p>
          <a:p>
            <a:pPr marL="0" indent="0">
              <a:buNone/>
            </a:pPr>
            <a:r>
              <a:rPr kumimoji="1" lang="en-US" altLang="zh-CN" sz="2600" dirty="0" smtClean="0"/>
              <a:t>	</a:t>
            </a:r>
            <a:r>
              <a:rPr kumimoji="1" lang="en-US" altLang="zh-CN" sz="2600" dirty="0" err="1" smtClean="0"/>
              <a:t>System.out.println</a:t>
            </a:r>
            <a:r>
              <a:rPr kumimoji="1" lang="en-US" altLang="zh-CN" sz="2600" dirty="0" smtClean="0"/>
              <a:t>("flag= "+ flag);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51306" y="4910364"/>
            <a:ext cx="1752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lang="en-US" altLang="zh-CN" sz="1800" dirty="0">
                <a:latin typeface="Courier New" pitchFamily="49" charset="0"/>
              </a:rPr>
              <a:t>type= </a:t>
            </a:r>
            <a:r>
              <a:rPr lang="zh-CN" altLang="en-US" sz="1800" dirty="0">
                <a:latin typeface="Courier New" pitchFamily="49" charset="0"/>
              </a:rPr>
              <a:t>及格</a:t>
            </a:r>
          </a:p>
          <a:p>
            <a:pPr>
              <a:lnSpc>
                <a:spcPct val="75000"/>
              </a:lnSpc>
            </a:pPr>
            <a:r>
              <a:rPr lang="en-US" altLang="zh-CN" sz="1800" dirty="0">
                <a:latin typeface="Courier New" pitchFamily="49" charset="0"/>
              </a:rPr>
              <a:t>flag= -1</a:t>
            </a:r>
          </a:p>
        </p:txBody>
      </p:sp>
    </p:spTree>
    <p:extLst>
      <p:ext uri="{BB962C8B-B14F-4D97-AF65-F5344CB8AC3E}">
        <p14:creationId xmlns:p14="http://schemas.microsoft.com/office/powerpoint/2010/main" val="268716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90642"/>
              </p:ext>
            </p:extLst>
          </p:nvPr>
        </p:nvGraphicFramePr>
        <p:xfrm>
          <a:off x="1808818" y="584616"/>
          <a:ext cx="9163984" cy="5656860"/>
        </p:xfrm>
        <a:graphic>
          <a:graphicData uri="http://schemas.openxmlformats.org/drawingml/2006/table">
            <a:tbl>
              <a:tblPr/>
              <a:tblGrid>
                <a:gridCol w="1489019"/>
                <a:gridCol w="5963420"/>
                <a:gridCol w="1711545"/>
              </a:tblGrid>
              <a:tr h="377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优先级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运算符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结合性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1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() [] .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从左到右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2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! +(</a:t>
                      </a:r>
                      <a:r>
                        <a:rPr lang="zh-CN" altLang="en-US" sz="1800" dirty="0">
                          <a:effectLst/>
                        </a:rPr>
                        <a:t>正</a:t>
                      </a:r>
                      <a:r>
                        <a:rPr lang="en-US" altLang="zh-CN" sz="1800" dirty="0">
                          <a:effectLst/>
                        </a:rPr>
                        <a:t>) -(</a:t>
                      </a:r>
                      <a:r>
                        <a:rPr lang="zh-CN" altLang="en-US" sz="1800" dirty="0">
                          <a:effectLst/>
                        </a:rPr>
                        <a:t>负</a:t>
                      </a:r>
                      <a:r>
                        <a:rPr lang="en-US" altLang="zh-CN" sz="1800" dirty="0">
                          <a:effectLst/>
                        </a:rPr>
                        <a:t>) ~ ++ --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从右向左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* </a:t>
                      </a:r>
                      <a:r>
                        <a:rPr lang="en-US" altLang="zh-CN" sz="1800" dirty="0">
                          <a:effectLst/>
                        </a:rPr>
                        <a:t>/ %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从左向右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4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+(</a:t>
                      </a:r>
                      <a:r>
                        <a:rPr lang="zh-CN" altLang="en-US" sz="1800" dirty="0">
                          <a:effectLst/>
                        </a:rPr>
                        <a:t>加</a:t>
                      </a:r>
                      <a:r>
                        <a:rPr lang="en-US" altLang="zh-CN" sz="1800" dirty="0">
                          <a:effectLst/>
                        </a:rPr>
                        <a:t>) -(</a:t>
                      </a:r>
                      <a:r>
                        <a:rPr lang="zh-CN" altLang="en-US" sz="1800" dirty="0">
                          <a:effectLst/>
                        </a:rPr>
                        <a:t>减</a:t>
                      </a:r>
                      <a:r>
                        <a:rPr lang="en-US" altLang="zh-CN" sz="1800" dirty="0">
                          <a:effectLst/>
                        </a:rPr>
                        <a:t>)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从左向右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5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&lt;&lt; &gt;&gt; &gt;&gt;&gt;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从左向右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6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&lt; &lt;= &gt; &gt;= </a:t>
                      </a:r>
                      <a:r>
                        <a:rPr lang="en-US" sz="1800" dirty="0" err="1">
                          <a:effectLst/>
                        </a:rPr>
                        <a:t>instanceof</a:t>
                      </a:r>
                      <a:endParaRPr lang="en-US" sz="1800" dirty="0">
                        <a:effectLst/>
                      </a:endParaRP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从左向右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7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== !=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从左向右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8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&amp;(</a:t>
                      </a:r>
                      <a:r>
                        <a:rPr lang="zh-CN" altLang="en-US" sz="1800" dirty="0">
                          <a:effectLst/>
                        </a:rPr>
                        <a:t>按位与</a:t>
                      </a:r>
                      <a:r>
                        <a:rPr lang="en-US" altLang="zh-CN" sz="1800" dirty="0">
                          <a:effectLst/>
                        </a:rPr>
                        <a:t>)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从左向右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9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^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从左向右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10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|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从左向右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11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&amp;&amp;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从左向右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12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||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从左向右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13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?: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从右向左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14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= += -= *= /= %= &amp;= |= ^= ~= &lt;&lt;= &gt;&gt;=&gt;&gt;&gt;=</a:t>
                      </a:r>
                    </a:p>
                  </a:txBody>
                  <a:tcPr marL="37282" marR="372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从右向左</a:t>
                      </a:r>
                    </a:p>
                  </a:txBody>
                  <a:tcPr marL="37282" marR="372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2708" y="645038"/>
            <a:ext cx="861774" cy="53738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400" dirty="0" smtClean="0">
                <a:latin typeface="Arial" panose="020B0604020202020204" pitchFamily="34" charset="0"/>
                <a:ea typeface="黑体" panose="02010609060101010101" pitchFamily="49" charset="-122"/>
              </a:rPr>
              <a:t>运 算 符 优 先 级</a:t>
            </a:r>
            <a:endParaRPr lang="zh-CN" altLang="en-US" sz="4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9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r>
              <a:rPr lang="zh-CN" altLang="en-US" sz="4400" dirty="0" smtClean="0">
                <a:latin typeface="Arial"/>
              </a:rPr>
              <a:t>顺序与分支结构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0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三种基本结构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7988" y="1362467"/>
            <a:ext cx="10804655" cy="479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zh-CN" altLang="en-US" dirty="0" smtClean="0"/>
              <a:t>顺序结构</a:t>
            </a:r>
            <a:endParaRPr lang="en-US" altLang="zh-CN" dirty="0" smtClean="0"/>
          </a:p>
          <a:p>
            <a:pPr lvl="1">
              <a:buClr>
                <a:schemeClr val="tx1"/>
              </a:buClr>
            </a:pPr>
            <a:r>
              <a:rPr lang="zh-CN" altLang="en-US" sz="2800" dirty="0" smtClean="0"/>
              <a:t>语句按顺序执行</a:t>
            </a:r>
            <a:endParaRPr lang="en-US" altLang="zh-CN" sz="2800" dirty="0" smtClean="0"/>
          </a:p>
          <a:p>
            <a:pPr>
              <a:buClr>
                <a:schemeClr val="tx1"/>
              </a:buClr>
            </a:pPr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pPr lvl="1">
              <a:buClr>
                <a:schemeClr val="tx1"/>
              </a:buClr>
            </a:pPr>
            <a:r>
              <a:rPr lang="zh-CN" altLang="en-US" sz="2800" dirty="0"/>
              <a:t>根据不同条件，执行不同语句</a:t>
            </a:r>
            <a:endParaRPr lang="en-US" altLang="zh-CN" sz="2800" dirty="0" smtClean="0"/>
          </a:p>
          <a:p>
            <a:pPr>
              <a:buClr>
                <a:schemeClr val="tx1"/>
              </a:buClr>
            </a:pPr>
            <a:r>
              <a:rPr lang="zh-CN" altLang="en-US" dirty="0" smtClean="0"/>
              <a:t>循环结构条件语句</a:t>
            </a:r>
          </a:p>
          <a:p>
            <a:pPr lvl="1"/>
            <a:r>
              <a:rPr lang="zh-CN" altLang="en-US" sz="2800" dirty="0" smtClean="0"/>
              <a:t>重复执行某些动作</a:t>
            </a:r>
          </a:p>
        </p:txBody>
      </p:sp>
    </p:spTree>
    <p:extLst>
      <p:ext uri="{BB962C8B-B14F-4D97-AF65-F5344CB8AC3E}">
        <p14:creationId xmlns:p14="http://schemas.microsoft.com/office/powerpoint/2010/main" val="280246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7772400" cy="104276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70A9"/>
                </a:solidFill>
              </a:rPr>
              <a:t>流程控制分</a:t>
            </a:r>
            <a:r>
              <a:rPr lang="en-US" altLang="zh-CN" dirty="0">
                <a:solidFill>
                  <a:srgbClr val="0370A9"/>
                </a:solidFill>
              </a:rPr>
              <a:t>3</a:t>
            </a:r>
            <a:r>
              <a:rPr lang="zh-CN" altLang="en-US" dirty="0">
                <a:solidFill>
                  <a:srgbClr val="0370A9"/>
                </a:solidFill>
              </a:rPr>
              <a:t>种结构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顺序结构</a:t>
            </a:r>
          </a:p>
          <a:p>
            <a:r>
              <a:rPr lang="zh-CN" altLang="en-US"/>
              <a:t>分支结构</a:t>
            </a:r>
          </a:p>
          <a:p>
            <a:r>
              <a:rPr lang="zh-CN" altLang="en-US"/>
              <a:t>循环结构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32213" y="1012826"/>
            <a:ext cx="8618667" cy="760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 smtClean="0">
              <a:latin typeface="+mn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60" y="1522606"/>
            <a:ext cx="9183495" cy="401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7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370A9"/>
                </a:solidFill>
              </a:rPr>
              <a:t>顺序结构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顺序结构就是程序从上到下一行一行地执行，中间没有任何判断和跳</a:t>
            </a:r>
            <a:r>
              <a:rPr lang="zh-CN" altLang="en-US" dirty="0" smtClean="0"/>
              <a:t>转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如果</a:t>
            </a:r>
            <a:r>
              <a:rPr lang="en-US" altLang="zh-CN" dirty="0"/>
              <a:t>main</a:t>
            </a:r>
            <a:r>
              <a:rPr lang="zh-CN" altLang="en-US" dirty="0"/>
              <a:t>方法多行代码之间没有任何流程控制，则程序总是从上向下依次执行，排在前面的代码先执行，排在后面的代码后执行。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01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370A9"/>
                </a:solidFill>
              </a:rPr>
              <a:t>分支结构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提供了两种常见的分支控制结构：</a:t>
            </a:r>
          </a:p>
          <a:p>
            <a:pPr lvl="1"/>
            <a:r>
              <a:rPr lang="en-US" altLang="zh-CN"/>
              <a:t>if</a:t>
            </a:r>
            <a:r>
              <a:rPr lang="zh-CN" altLang="en-US"/>
              <a:t>语句：使用布尔表达式或布尔值作为分支条件来进行分支控制。</a:t>
            </a:r>
          </a:p>
          <a:p>
            <a:pPr lvl="1"/>
            <a:r>
              <a:rPr lang="en-US" altLang="zh-CN"/>
              <a:t>switch</a:t>
            </a:r>
            <a:r>
              <a:rPr lang="zh-CN" altLang="en-US"/>
              <a:t>语句：用于对多个整型值进行匹配，从而实现分支控制。</a:t>
            </a:r>
          </a:p>
        </p:txBody>
      </p:sp>
    </p:spTree>
    <p:extLst>
      <p:ext uri="{BB962C8B-B14F-4D97-AF65-F5344CB8AC3E}">
        <p14:creationId xmlns:p14="http://schemas.microsoft.com/office/powerpoint/2010/main" val="38861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538396" y="290174"/>
            <a:ext cx="77724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370A9"/>
                </a:solidFill>
              </a:rPr>
              <a:t>if</a:t>
            </a:r>
            <a:r>
              <a:rPr lang="zh-CN" altLang="en-US" dirty="0">
                <a:solidFill>
                  <a:srgbClr val="0370A9"/>
                </a:solidFill>
              </a:rPr>
              <a:t>条件语句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451429"/>
            <a:ext cx="10515600" cy="47255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if</a:t>
            </a:r>
            <a:r>
              <a:rPr lang="zh-CN" altLang="en-US" sz="2400" dirty="0"/>
              <a:t>条件语句的</a:t>
            </a:r>
            <a:r>
              <a:rPr lang="en-US" altLang="zh-CN" sz="2400" dirty="0"/>
              <a:t>3</a:t>
            </a:r>
            <a:r>
              <a:rPr lang="zh-CN" altLang="en-US" sz="2400" dirty="0"/>
              <a:t>种形式：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if </a:t>
            </a:r>
            <a:r>
              <a:rPr lang="en-US" altLang="zh-CN" sz="2400" dirty="0"/>
              <a:t>(logic expression) { statements…}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if (logic expression) { statements…}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     else { statements…}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if (logic expression) { statements…}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     else if (logic expression) { statements…}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	     …//</a:t>
            </a:r>
            <a:r>
              <a:rPr lang="zh-CN" altLang="en-US" sz="2400" dirty="0"/>
              <a:t>可以有</a:t>
            </a:r>
            <a:r>
              <a:rPr lang="en-US" altLang="zh-CN" sz="2400" dirty="0"/>
              <a:t>0</a:t>
            </a:r>
            <a:r>
              <a:rPr lang="zh-CN" altLang="en-US" sz="2400" dirty="0"/>
              <a:t>个或多个</a:t>
            </a:r>
            <a:r>
              <a:rPr lang="en-US" altLang="zh-CN" sz="2400" dirty="0"/>
              <a:t>else if </a:t>
            </a:r>
            <a:r>
              <a:rPr lang="zh-CN" altLang="en-US" sz="2400" dirty="0"/>
              <a:t>语句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	     </a:t>
            </a:r>
            <a:r>
              <a:rPr lang="en-US" altLang="zh-CN" sz="2400" dirty="0"/>
              <a:t>else { statements…} //</a:t>
            </a:r>
            <a:r>
              <a:rPr lang="zh-CN" altLang="en-US" sz="2400" dirty="0"/>
              <a:t>最后的</a:t>
            </a:r>
            <a:r>
              <a:rPr lang="en-US" altLang="zh-CN" sz="2400" dirty="0"/>
              <a:t>else</a:t>
            </a:r>
            <a:r>
              <a:rPr lang="zh-CN" altLang="en-US" sz="2400" dirty="0"/>
              <a:t>语句也可以省略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注意：</a:t>
            </a:r>
            <a:r>
              <a:rPr lang="en-US" altLang="zh-CN" sz="2400" dirty="0"/>
              <a:t>if</a:t>
            </a:r>
            <a:r>
              <a:rPr lang="zh-CN" altLang="en-US" sz="2400" dirty="0"/>
              <a:t>、</a:t>
            </a:r>
            <a:r>
              <a:rPr lang="en-US" altLang="zh-CN" sz="2400" dirty="0"/>
              <a:t>else</a:t>
            </a:r>
            <a:r>
              <a:rPr lang="zh-CN" altLang="en-US" sz="2400" dirty="0"/>
              <a:t>、</a:t>
            </a:r>
            <a:r>
              <a:rPr lang="en-US" altLang="zh-CN" sz="2400" dirty="0"/>
              <a:t>else if </a:t>
            </a:r>
            <a:r>
              <a:rPr lang="zh-CN" altLang="en-US" sz="2400" dirty="0"/>
              <a:t>后条件执行体要么是一个花括号括起来的语句块，则这个语句块整体作为条件执行体；要么是以分号为结束符的一行语句，甚至可能是一个空语句（空语句就是一个分号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例子：</a:t>
            </a:r>
            <a:r>
              <a:rPr lang="en-US" altLang="zh-CN" sz="2400" dirty="0"/>
              <a:t>com.geminno.day2.IfDemo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210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>
          <a:xfrm>
            <a:off x="643328" y="350135"/>
            <a:ext cx="7772400" cy="86067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370A9"/>
                </a:solidFill>
              </a:rPr>
              <a:t>If</a:t>
            </a:r>
            <a:r>
              <a:rPr lang="zh-CN" altLang="en-US" dirty="0">
                <a:solidFill>
                  <a:srgbClr val="0370A9"/>
                </a:solidFill>
              </a:rPr>
              <a:t>语句常见的错误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38200" y="1494971"/>
            <a:ext cx="10515600" cy="468199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如果</a:t>
            </a:r>
            <a:r>
              <a:rPr lang="en-US" altLang="zh-CN" sz="2800" dirty="0"/>
              <a:t>if</a:t>
            </a:r>
            <a:r>
              <a:rPr lang="zh-CN" altLang="en-US" sz="2800" dirty="0"/>
              <a:t>、</a:t>
            </a:r>
            <a:r>
              <a:rPr lang="en-US" altLang="zh-CN" sz="2800" dirty="0"/>
              <a:t>else</a:t>
            </a:r>
            <a:r>
              <a:rPr lang="zh-CN" altLang="en-US" sz="2800" dirty="0"/>
              <a:t>、</a:t>
            </a:r>
            <a:r>
              <a:rPr lang="en-US" altLang="zh-CN" sz="2800" dirty="0"/>
              <a:t>else if</a:t>
            </a:r>
            <a:r>
              <a:rPr lang="zh-CN" altLang="en-US" sz="2800" dirty="0"/>
              <a:t>后的执行体只有一行语句时，则可以省略花括号，但我们最好不要省略花括号，因为保留花括号会有更好的可读性，且还可以减少发生错误的可能。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对于</a:t>
            </a:r>
            <a:r>
              <a:rPr lang="en-US" altLang="zh-CN" sz="2800" dirty="0"/>
              <a:t>if </a:t>
            </a:r>
            <a:r>
              <a:rPr lang="zh-CN" altLang="en-US" sz="2800" dirty="0"/>
              <a:t>语句，还有一个很容易出现的逻辑错误，这个逻辑错误并不属于语法问题，但引起错误的可能性更大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 </a:t>
            </a:r>
            <a:r>
              <a:rPr lang="zh-CN" altLang="en-US" sz="2800" dirty="0"/>
              <a:t>对于任何的</a:t>
            </a:r>
            <a:r>
              <a:rPr lang="en-US" altLang="zh-CN" sz="2800" dirty="0"/>
              <a:t>if else </a:t>
            </a:r>
            <a:r>
              <a:rPr lang="zh-CN" altLang="en-US" sz="2800" dirty="0"/>
              <a:t>语句，表面上看起来</a:t>
            </a:r>
            <a:r>
              <a:rPr lang="en-US" altLang="zh-CN" sz="2800" dirty="0"/>
              <a:t>else</a:t>
            </a:r>
            <a:r>
              <a:rPr lang="zh-CN" altLang="en-US" sz="2800" dirty="0"/>
              <a:t>后没有任何条件，或者</a:t>
            </a:r>
            <a:r>
              <a:rPr lang="en-US" altLang="zh-CN" sz="2800" dirty="0"/>
              <a:t>else if</a:t>
            </a:r>
            <a:r>
              <a:rPr lang="zh-CN" altLang="en-US" sz="2800" dirty="0"/>
              <a:t>后只有一个条件，但这不是真相：因为</a:t>
            </a:r>
            <a:r>
              <a:rPr lang="en-US" altLang="zh-CN" sz="2800" dirty="0"/>
              <a:t>else</a:t>
            </a:r>
            <a:r>
              <a:rPr lang="zh-CN" altLang="en-US" sz="2800" dirty="0"/>
              <a:t>的含义是“否则”，</a:t>
            </a:r>
            <a:r>
              <a:rPr lang="en-US" altLang="zh-CN" sz="2800" dirty="0"/>
              <a:t>else</a:t>
            </a:r>
            <a:r>
              <a:rPr lang="zh-CN" altLang="en-US" sz="2800" dirty="0"/>
              <a:t>本身就是一个条件！</a:t>
            </a:r>
            <a:r>
              <a:rPr lang="en-US" altLang="zh-CN" sz="2800" dirty="0"/>
              <a:t>else </a:t>
            </a:r>
            <a:r>
              <a:rPr lang="zh-CN" altLang="en-US" sz="2800" dirty="0"/>
              <a:t>的隐含条件就是对前面条件取反。</a:t>
            </a:r>
          </a:p>
        </p:txBody>
      </p:sp>
    </p:spTree>
    <p:extLst>
      <p:ext uri="{BB962C8B-B14F-4D97-AF65-F5344CB8AC3E}">
        <p14:creationId xmlns:p14="http://schemas.microsoft.com/office/powerpoint/2010/main" val="4933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370A9"/>
                </a:solidFill>
              </a:rPr>
              <a:t>switch</a:t>
            </a:r>
            <a:r>
              <a:rPr lang="zh-CN" altLang="en-US" dirty="0">
                <a:solidFill>
                  <a:srgbClr val="0370A9"/>
                </a:solidFill>
              </a:rPr>
              <a:t>分支语句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可以省略</a:t>
            </a:r>
            <a:r>
              <a:rPr lang="en-US" altLang="zh-CN" dirty="0"/>
              <a:t>case</a:t>
            </a:r>
            <a:r>
              <a:rPr lang="zh-CN" altLang="en-US" dirty="0"/>
              <a:t>后代码块的</a:t>
            </a:r>
            <a:r>
              <a:rPr lang="zh-CN" altLang="en-US" dirty="0" smtClean="0"/>
              <a:t>花括号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r>
              <a:rPr lang="zh-CN" altLang="en-US" dirty="0"/>
              <a:t>，防止</a:t>
            </a:r>
            <a:r>
              <a:rPr lang="en-US" altLang="zh-CN" dirty="0"/>
              <a:t>case</a:t>
            </a:r>
            <a:r>
              <a:rPr lang="zh-CN" altLang="en-US" dirty="0"/>
              <a:t>穿透</a:t>
            </a:r>
            <a:br>
              <a:rPr lang="zh-CN" altLang="en-US" dirty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default</a:t>
            </a:r>
            <a:r>
              <a:rPr lang="zh-CN" altLang="en-US" dirty="0"/>
              <a:t>可以省略，但不推荐省略</a:t>
            </a:r>
            <a:br>
              <a:rPr lang="zh-CN" altLang="en-US" dirty="0"/>
            </a:br>
            <a:r>
              <a:rPr lang="en-US" altLang="zh-CN" dirty="0" smtClean="0"/>
              <a:t>3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switch</a:t>
            </a:r>
            <a:r>
              <a:rPr lang="zh-CN" altLang="en-US" dirty="0"/>
              <a:t>语句中控制表达式的类型只能是</a:t>
            </a:r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  <a:r>
              <a:rPr lang="zh-CN" altLang="en-US" dirty="0"/>
              <a:t>（</a:t>
            </a:r>
            <a:r>
              <a:rPr lang="en-US" altLang="zh-CN" dirty="0"/>
              <a:t>JDK7</a:t>
            </a:r>
            <a:r>
              <a:rPr lang="zh-CN" altLang="en-US" dirty="0"/>
              <a:t>新增）和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例子：</a:t>
            </a:r>
            <a:endParaRPr lang="en-US" altLang="zh-CN" dirty="0"/>
          </a:p>
          <a:p>
            <a:r>
              <a:rPr lang="en-US" altLang="zh-CN" dirty="0" smtClean="0"/>
              <a:t>com.geminno.day2.SwitchDemo</a:t>
            </a:r>
          </a:p>
          <a:p>
            <a:r>
              <a:rPr lang="en-US" altLang="zh-CN" dirty="0"/>
              <a:t>com.geminno.day2.StringSwitchTest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370A9"/>
                </a:solidFill>
              </a:rPr>
              <a:t>Switch</a:t>
            </a:r>
            <a:r>
              <a:rPr lang="zh-CN" altLang="en-US" dirty="0">
                <a:solidFill>
                  <a:srgbClr val="0370A9"/>
                </a:solidFill>
              </a:rPr>
              <a:t>语句容易导致的错误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语句后的</a:t>
            </a:r>
            <a:r>
              <a:rPr lang="en-US" altLang="zh-CN" dirty="0"/>
              <a:t>expression</a:t>
            </a:r>
            <a:r>
              <a:rPr lang="zh-CN" altLang="en-US" dirty="0"/>
              <a:t>表达式的数据类型只能是</a:t>
            </a:r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  <a:r>
              <a:rPr lang="zh-CN" altLang="en-US" dirty="0"/>
              <a:t>类型和枚举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小心省略了</a:t>
            </a:r>
            <a:r>
              <a:rPr lang="en-US" altLang="zh-CN" dirty="0"/>
              <a:t>case</a:t>
            </a:r>
            <a:r>
              <a:rPr lang="zh-CN" altLang="en-US" dirty="0"/>
              <a:t>后代码块的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时</a:t>
            </a:r>
            <a:r>
              <a:rPr lang="zh-CN" altLang="en-US" dirty="0"/>
              <a:t>所引入的</a:t>
            </a:r>
            <a:r>
              <a:rPr lang="zh-CN" altLang="en-US" dirty="0" smtClean="0"/>
              <a:t>陷阱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1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r>
              <a:rPr kumimoji="1" lang="zh-CN" altLang="en-US" sz="4400" dirty="0" smtClean="0"/>
              <a:t>循环语句及退出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060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370A9"/>
                </a:solidFill>
              </a:rPr>
              <a:t>循环结构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3588204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支持</a:t>
            </a:r>
            <a:r>
              <a:rPr lang="en-US" altLang="zh-CN" dirty="0"/>
              <a:t>3</a:t>
            </a:r>
            <a:r>
              <a:rPr lang="zh-CN" altLang="en-US" dirty="0"/>
              <a:t>种基本的循环语句：</a:t>
            </a:r>
          </a:p>
          <a:p>
            <a:pPr lvl="1"/>
            <a:r>
              <a:rPr lang="en-US" altLang="zh-CN" dirty="0"/>
              <a:t>while </a:t>
            </a:r>
            <a:r>
              <a:rPr lang="zh-CN" altLang="en-US" dirty="0"/>
              <a:t>循环语句</a:t>
            </a:r>
          </a:p>
          <a:p>
            <a:pPr lvl="1"/>
            <a:r>
              <a:rPr lang="en-US" altLang="zh-CN" dirty="0"/>
              <a:t>do while </a:t>
            </a:r>
            <a:r>
              <a:rPr lang="zh-CN" altLang="en-US" dirty="0"/>
              <a:t>循环语句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for </a:t>
            </a:r>
            <a:r>
              <a:rPr lang="zh-CN" altLang="en-US" dirty="0"/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24750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192087"/>
            <a:ext cx="10160000" cy="715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rgbClr val="0370A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while  &amp; do while </a:t>
            </a:r>
            <a:r>
              <a:rPr lang="zh-CN" altLang="en-US" dirty="0">
                <a:solidFill>
                  <a:srgbClr val="0370A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循环语句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7091" y="1059544"/>
            <a:ext cx="5539509" cy="5590638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 altLang="zh-CN" sz="1600" dirty="0" smtClean="0">
                <a:latin typeface="+mj-lt"/>
              </a:rPr>
              <a:t>while </a:t>
            </a:r>
            <a:r>
              <a:rPr lang="zh-CN" altLang="en-US" sz="1600" dirty="0">
                <a:latin typeface="+mj-lt"/>
              </a:rPr>
              <a:t>循环的语法格式如下：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600" dirty="0">
                <a:latin typeface="+mj-lt"/>
              </a:rPr>
              <a:t>[</a:t>
            </a:r>
            <a:r>
              <a:rPr lang="en-US" altLang="zh-CN" sz="1600" dirty="0" err="1">
                <a:latin typeface="+mj-lt"/>
              </a:rPr>
              <a:t>init_statements</a:t>
            </a:r>
            <a:r>
              <a:rPr lang="en-US" altLang="zh-CN" sz="1600" dirty="0">
                <a:latin typeface="+mj-lt"/>
              </a:rPr>
              <a:t>]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600" dirty="0">
                <a:latin typeface="+mj-lt"/>
              </a:rPr>
              <a:t>while (</a:t>
            </a:r>
            <a:r>
              <a:rPr lang="en-US" altLang="zh-CN" sz="1600" dirty="0" err="1">
                <a:latin typeface="+mj-lt"/>
              </a:rPr>
              <a:t>test_expression</a:t>
            </a:r>
            <a:r>
              <a:rPr lang="en-US" altLang="zh-CN" sz="1600" dirty="0">
                <a:latin typeface="+mj-lt"/>
              </a:rPr>
              <a:t>)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600" dirty="0">
                <a:latin typeface="+mj-lt"/>
              </a:rPr>
              <a:t>{	        statements;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zh-CN" sz="1600" dirty="0">
                <a:latin typeface="+mj-lt"/>
              </a:rPr>
              <a:t>	[</a:t>
            </a:r>
            <a:r>
              <a:rPr lang="en-US" altLang="zh-CN" sz="1600" dirty="0" err="1">
                <a:latin typeface="+mj-lt"/>
              </a:rPr>
              <a:t>iteration_statements</a:t>
            </a:r>
            <a:r>
              <a:rPr lang="en-US" altLang="zh-CN" sz="1600" dirty="0">
                <a:latin typeface="+mj-lt"/>
              </a:rPr>
              <a:t>]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600" dirty="0">
                <a:latin typeface="+mj-lt"/>
              </a:rPr>
              <a:t>}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1600" dirty="0">
                <a:latin typeface="+mj-lt"/>
              </a:rPr>
              <a:t>★ </a:t>
            </a:r>
            <a:r>
              <a:rPr lang="zh-CN" altLang="en-US" sz="1600" dirty="0">
                <a:latin typeface="+mj-lt"/>
              </a:rPr>
              <a:t>执行过程：先判断逻辑表达式的值，若为</a:t>
            </a:r>
            <a:r>
              <a:rPr lang="en-US" altLang="zh-CN" sz="1600" dirty="0">
                <a:latin typeface="+mj-lt"/>
              </a:rPr>
              <a:t>true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sz="1600" dirty="0">
                <a:latin typeface="+mj-lt"/>
              </a:rPr>
              <a:t>则执行其后面的语句，然后再次判断条件并反复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sz="1600" dirty="0">
                <a:latin typeface="+mj-lt"/>
              </a:rPr>
              <a:t>执行，直到条件不成立为止</a:t>
            </a:r>
            <a:r>
              <a:rPr lang="zh-CN" altLang="en-US" sz="1600" dirty="0" smtClean="0">
                <a:latin typeface="+mj-lt"/>
              </a:rPr>
              <a:t>。</a:t>
            </a:r>
            <a:endParaRPr lang="en-US" altLang="zh-CN" sz="1600" dirty="0" smtClean="0">
              <a:latin typeface="+mj-lt"/>
            </a:endParaRPr>
          </a:p>
          <a:p>
            <a:pPr>
              <a:buClr>
                <a:schemeClr val="tx1"/>
              </a:buClr>
              <a:buFontTx/>
              <a:buNone/>
            </a:pPr>
            <a:endParaRPr lang="zh-CN" altLang="en-US" sz="1400" dirty="0"/>
          </a:p>
          <a:p>
            <a:pPr>
              <a:buClr>
                <a:schemeClr val="tx1"/>
              </a:buClr>
              <a:buFontTx/>
              <a:buNone/>
            </a:pPr>
            <a:endParaRPr lang="en-US" altLang="zh-CN" sz="1400" dirty="0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0" y="908050"/>
            <a:ext cx="5384800" cy="5742131"/>
          </a:xfrm>
        </p:spPr>
        <p:txBody>
          <a:bodyPr>
            <a:normAutofit/>
          </a:bodyPr>
          <a:lstStyle/>
          <a:p>
            <a:pPr marL="0">
              <a:buClr>
                <a:schemeClr val="tx1"/>
              </a:buClr>
              <a:buNone/>
            </a:pPr>
            <a:r>
              <a:rPr lang="en-US" altLang="zh-CN" sz="1600" dirty="0">
                <a:latin typeface="+mj-lt"/>
              </a:rPr>
              <a:t> do while </a:t>
            </a:r>
            <a:r>
              <a:rPr lang="zh-CN" altLang="en-US" sz="1600" dirty="0">
                <a:latin typeface="+mj-lt"/>
              </a:rPr>
              <a:t>循环的语法格式如下：</a:t>
            </a:r>
          </a:p>
          <a:p>
            <a:pPr marL="0">
              <a:buClr>
                <a:schemeClr val="tx1"/>
              </a:buClr>
              <a:buNone/>
            </a:pPr>
            <a:r>
              <a:rPr lang="en-US" altLang="zh-CN" sz="1600" dirty="0">
                <a:latin typeface="+mj-lt"/>
              </a:rPr>
              <a:t>[</a:t>
            </a:r>
            <a:r>
              <a:rPr lang="en-US" altLang="zh-CN" sz="1600" dirty="0" err="1">
                <a:latin typeface="+mj-lt"/>
              </a:rPr>
              <a:t>init_statements</a:t>
            </a:r>
            <a:r>
              <a:rPr lang="en-US" altLang="zh-CN" sz="1600" dirty="0">
                <a:latin typeface="+mj-lt"/>
              </a:rPr>
              <a:t>]</a:t>
            </a:r>
          </a:p>
          <a:p>
            <a:pPr marL="0">
              <a:buClr>
                <a:schemeClr val="tx1"/>
              </a:buClr>
              <a:buNone/>
            </a:pPr>
            <a:r>
              <a:rPr lang="en-US" altLang="zh-CN" sz="1600" dirty="0">
                <a:latin typeface="+mj-lt"/>
              </a:rPr>
              <a:t>do</a:t>
            </a:r>
          </a:p>
          <a:p>
            <a:pPr marL="0">
              <a:buClr>
                <a:schemeClr val="tx1"/>
              </a:buClr>
              <a:buNone/>
            </a:pPr>
            <a:r>
              <a:rPr lang="en-US" altLang="zh-CN" sz="1600" dirty="0">
                <a:latin typeface="+mj-lt"/>
              </a:rPr>
              <a:t>{	</a:t>
            </a:r>
            <a:r>
              <a:rPr lang="zh-CN" altLang="en-US" sz="1600" dirty="0">
                <a:latin typeface="+mj-lt"/>
              </a:rPr>
              <a:t>　　</a:t>
            </a:r>
            <a:r>
              <a:rPr lang="en-US" altLang="zh-CN" sz="1600" dirty="0">
                <a:latin typeface="+mj-lt"/>
              </a:rPr>
              <a:t>statements;</a:t>
            </a:r>
          </a:p>
          <a:p>
            <a:pPr marL="457200" lvl="1">
              <a:buClr>
                <a:schemeClr val="tx1"/>
              </a:buClr>
              <a:buNone/>
            </a:pPr>
            <a:r>
              <a:rPr lang="en-US" altLang="zh-CN" sz="1600" dirty="0">
                <a:latin typeface="+mj-lt"/>
              </a:rPr>
              <a:t>	[</a:t>
            </a:r>
            <a:r>
              <a:rPr lang="en-US" altLang="zh-CN" sz="1600" dirty="0" err="1">
                <a:latin typeface="+mj-lt"/>
              </a:rPr>
              <a:t>iteration_statements</a:t>
            </a:r>
            <a:r>
              <a:rPr lang="en-US" altLang="zh-CN" sz="1600" dirty="0">
                <a:latin typeface="+mj-lt"/>
              </a:rPr>
              <a:t>]</a:t>
            </a:r>
          </a:p>
          <a:p>
            <a:pPr marL="0">
              <a:buClr>
                <a:schemeClr val="tx1"/>
              </a:buClr>
              <a:buNone/>
            </a:pPr>
            <a:r>
              <a:rPr lang="en-US" altLang="zh-CN" sz="1600" dirty="0">
                <a:latin typeface="+mj-lt"/>
              </a:rPr>
              <a:t>}while (</a:t>
            </a:r>
            <a:r>
              <a:rPr lang="en-US" altLang="zh-CN" sz="1600" dirty="0" err="1">
                <a:latin typeface="+mj-lt"/>
              </a:rPr>
              <a:t>test_expression</a:t>
            </a:r>
            <a:r>
              <a:rPr lang="en-US" altLang="zh-CN" sz="1600" dirty="0">
                <a:latin typeface="+mj-lt"/>
              </a:rPr>
              <a:t>);</a:t>
            </a:r>
          </a:p>
          <a:p>
            <a:pPr marL="0">
              <a:buClr>
                <a:schemeClr val="tx1"/>
              </a:buClr>
              <a:buNone/>
            </a:pPr>
            <a:r>
              <a:rPr lang="en-US" altLang="zh-CN" sz="1600" dirty="0">
                <a:latin typeface="+mj-lt"/>
              </a:rPr>
              <a:t>※</a:t>
            </a:r>
            <a:r>
              <a:rPr lang="zh-CN" altLang="en-US" sz="1600" dirty="0">
                <a:latin typeface="+mj-lt"/>
              </a:rPr>
              <a:t>注意：</a:t>
            </a:r>
            <a:r>
              <a:rPr lang="en-US" altLang="zh-CN" sz="1600" dirty="0">
                <a:latin typeface="+mj-lt"/>
              </a:rPr>
              <a:t>do while </a:t>
            </a:r>
            <a:r>
              <a:rPr lang="zh-CN" altLang="en-US" sz="1600" dirty="0">
                <a:latin typeface="+mj-lt"/>
              </a:rPr>
              <a:t>循环的循环条件必须有一个分</a:t>
            </a:r>
          </a:p>
          <a:p>
            <a:pPr marL="0">
              <a:buClr>
                <a:schemeClr val="tx1"/>
              </a:buClr>
              <a:buNone/>
            </a:pPr>
            <a:r>
              <a:rPr lang="zh-CN" altLang="en-US" sz="1600" dirty="0">
                <a:latin typeface="+mj-lt"/>
              </a:rPr>
              <a:t>号，这个分号表明循环结束。</a:t>
            </a:r>
          </a:p>
          <a:p>
            <a:pPr marL="0">
              <a:buClr>
                <a:schemeClr val="tx1"/>
              </a:buClr>
              <a:buNone/>
            </a:pPr>
            <a:r>
              <a:rPr lang="zh-CN" altLang="en-US" sz="1600" dirty="0">
                <a:latin typeface="+mj-lt"/>
              </a:rPr>
              <a:t>★ 执行过程：先执行语句，再判断逻辑表达式的</a:t>
            </a:r>
          </a:p>
          <a:p>
            <a:pPr marL="0">
              <a:buClr>
                <a:schemeClr val="tx1"/>
              </a:buClr>
              <a:buNone/>
            </a:pPr>
            <a:r>
              <a:rPr lang="zh-CN" altLang="en-US" sz="1600" dirty="0">
                <a:latin typeface="+mj-lt"/>
              </a:rPr>
              <a:t>值，若为</a:t>
            </a:r>
            <a:r>
              <a:rPr lang="en-US" altLang="zh-CN" sz="1600" dirty="0">
                <a:latin typeface="+mj-lt"/>
              </a:rPr>
              <a:t>true</a:t>
            </a:r>
            <a:r>
              <a:rPr lang="zh-CN" altLang="en-US" sz="1600" dirty="0">
                <a:latin typeface="+mj-lt"/>
              </a:rPr>
              <a:t>，再执行语句，否则结束循环</a:t>
            </a:r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2702984" y="42021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2702984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711200" y="4418014"/>
            <a:ext cx="3890433" cy="2058986"/>
            <a:chOff x="711200" y="4189414"/>
            <a:chExt cx="3890433" cy="2058986"/>
          </a:xfrm>
        </p:grpSpPr>
        <p:sp>
          <p:nvSpPr>
            <p:cNvPr id="69638" name="AutoShape 6"/>
            <p:cNvSpPr>
              <a:spLocks noChangeArrowheads="1"/>
            </p:cNvSpPr>
            <p:nvPr/>
          </p:nvSpPr>
          <p:spPr bwMode="auto">
            <a:xfrm>
              <a:off x="1272696" y="4235451"/>
              <a:ext cx="2844800" cy="838200"/>
            </a:xfrm>
            <a:prstGeom prst="diamond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 sz="1800" dirty="0">
                  <a:latin typeface="Arial" charset="0"/>
                </a:rPr>
                <a:t>表达式值</a:t>
              </a:r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1178984" y="5334000"/>
              <a:ext cx="2946400" cy="3810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 sz="1800">
                  <a:latin typeface="Arial" charset="0"/>
                </a:rPr>
                <a:t>语    句</a:t>
              </a:r>
            </a:p>
          </p:txBody>
        </p:sp>
        <p:sp>
          <p:nvSpPr>
            <p:cNvPr id="69643" name="Freeform 11"/>
            <p:cNvSpPr>
              <a:spLocks/>
            </p:cNvSpPr>
            <p:nvPr/>
          </p:nvSpPr>
          <p:spPr bwMode="auto">
            <a:xfrm>
              <a:off x="711200" y="4189414"/>
              <a:ext cx="1991784" cy="1768475"/>
            </a:xfrm>
            <a:custGeom>
              <a:avLst/>
              <a:gdLst>
                <a:gd name="T0" fmla="*/ 941 w 941"/>
                <a:gd name="T1" fmla="*/ 961 h 1114"/>
                <a:gd name="T2" fmla="*/ 938 w 941"/>
                <a:gd name="T3" fmla="*/ 1107 h 1114"/>
                <a:gd name="T4" fmla="*/ 0 w 941"/>
                <a:gd name="T5" fmla="*/ 1114 h 1114"/>
                <a:gd name="T6" fmla="*/ 0 w 941"/>
                <a:gd name="T7" fmla="*/ 0 h 1114"/>
                <a:gd name="T8" fmla="*/ 899 w 941"/>
                <a:gd name="T9" fmla="*/ 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1" h="1114">
                  <a:moveTo>
                    <a:pt x="941" y="961"/>
                  </a:moveTo>
                  <a:lnTo>
                    <a:pt x="938" y="1107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89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Freeform 12"/>
            <p:cNvSpPr>
              <a:spLocks/>
            </p:cNvSpPr>
            <p:nvPr/>
          </p:nvSpPr>
          <p:spPr bwMode="auto">
            <a:xfrm>
              <a:off x="2705100" y="4673600"/>
              <a:ext cx="1896533" cy="1574800"/>
            </a:xfrm>
            <a:custGeom>
              <a:avLst/>
              <a:gdLst>
                <a:gd name="T0" fmla="*/ 663 w 896"/>
                <a:gd name="T1" fmla="*/ 0 h 992"/>
                <a:gd name="T2" fmla="*/ 896 w 896"/>
                <a:gd name="T3" fmla="*/ 0 h 992"/>
                <a:gd name="T4" fmla="*/ 896 w 896"/>
                <a:gd name="T5" fmla="*/ 860 h 992"/>
                <a:gd name="T6" fmla="*/ 3 w 896"/>
                <a:gd name="T7" fmla="*/ 860 h 992"/>
                <a:gd name="T8" fmla="*/ 0 w 896"/>
                <a:gd name="T9" fmla="*/ 9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992">
                  <a:moveTo>
                    <a:pt x="663" y="0"/>
                  </a:moveTo>
                  <a:lnTo>
                    <a:pt x="896" y="0"/>
                  </a:lnTo>
                  <a:lnTo>
                    <a:pt x="896" y="860"/>
                  </a:lnTo>
                  <a:lnTo>
                    <a:pt x="3" y="860"/>
                  </a:lnTo>
                  <a:lnTo>
                    <a:pt x="0" y="9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55" name="Group 23"/>
          <p:cNvGrpSpPr>
            <a:grpSpLocks/>
          </p:cNvGrpSpPr>
          <p:nvPr/>
        </p:nvGrpSpPr>
        <p:grpSpPr bwMode="auto">
          <a:xfrm>
            <a:off x="6915150" y="4413250"/>
            <a:ext cx="3130551" cy="2057400"/>
            <a:chOff x="4014" y="2784"/>
            <a:chExt cx="1479" cy="1296"/>
          </a:xfrm>
        </p:grpSpPr>
        <p:sp>
          <p:nvSpPr>
            <p:cNvPr id="69646" name="AutoShape 14"/>
            <p:cNvSpPr>
              <a:spLocks noChangeArrowheads="1"/>
            </p:cNvSpPr>
            <p:nvPr/>
          </p:nvSpPr>
          <p:spPr bwMode="auto">
            <a:xfrm>
              <a:off x="4149" y="3312"/>
              <a:ext cx="1344" cy="528"/>
            </a:xfrm>
            <a:prstGeom prst="diamond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 sz="1800">
                  <a:latin typeface="Arial" charset="0"/>
                </a:rPr>
                <a:t>表达式值</a:t>
              </a:r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4101" y="2928"/>
              <a:ext cx="139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 sz="1800">
                  <a:latin typeface="Arial" charset="0"/>
                </a:rPr>
                <a:t>语    句</a:t>
              </a:r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>
              <a:off x="4821" y="31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>
              <a:off x="4821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1" name="Line 19"/>
            <p:cNvSpPr>
              <a:spLocks noChangeShapeType="1"/>
            </p:cNvSpPr>
            <p:nvPr/>
          </p:nvSpPr>
          <p:spPr bwMode="auto">
            <a:xfrm>
              <a:off x="4821" y="38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2" name="Freeform 20"/>
            <p:cNvSpPr>
              <a:spLocks/>
            </p:cNvSpPr>
            <p:nvPr/>
          </p:nvSpPr>
          <p:spPr bwMode="auto">
            <a:xfrm>
              <a:off x="4014" y="2795"/>
              <a:ext cx="790" cy="770"/>
            </a:xfrm>
            <a:custGeom>
              <a:avLst/>
              <a:gdLst>
                <a:gd name="T0" fmla="*/ 149 w 790"/>
                <a:gd name="T1" fmla="*/ 770 h 770"/>
                <a:gd name="T2" fmla="*/ 0 w 790"/>
                <a:gd name="T3" fmla="*/ 770 h 770"/>
                <a:gd name="T4" fmla="*/ 0 w 790"/>
                <a:gd name="T5" fmla="*/ 6 h 770"/>
                <a:gd name="T6" fmla="*/ 790 w 790"/>
                <a:gd name="T7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0" h="770">
                  <a:moveTo>
                    <a:pt x="149" y="770"/>
                  </a:moveTo>
                  <a:lnTo>
                    <a:pt x="0" y="770"/>
                  </a:lnTo>
                  <a:lnTo>
                    <a:pt x="0" y="6"/>
                  </a:lnTo>
                  <a:lnTo>
                    <a:pt x="79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5903384" y="908050"/>
            <a:ext cx="0" cy="556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22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xfrm>
            <a:off x="301171" y="249011"/>
            <a:ext cx="7772400" cy="78150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70A9"/>
                </a:solidFill>
              </a:rPr>
              <a:t>控制循环条件</a:t>
            </a:r>
          </a:p>
        </p:txBody>
      </p:sp>
      <p:sp>
        <p:nvSpPr>
          <p:cNvPr id="594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1800" y="1201510"/>
            <a:ext cx="10515600" cy="46355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使用循环时，一定要保证循环条件有变成</a:t>
            </a:r>
            <a:r>
              <a:rPr lang="en-US" altLang="zh-CN" dirty="0"/>
              <a:t>false</a:t>
            </a:r>
            <a:r>
              <a:rPr lang="zh-CN" altLang="en-US" dirty="0"/>
              <a:t>的时候，如果循环条件永远为</a:t>
            </a:r>
            <a:r>
              <a:rPr lang="en-US" altLang="zh-CN" dirty="0"/>
              <a:t>true</a:t>
            </a:r>
            <a:r>
              <a:rPr lang="zh-CN" altLang="en-US" dirty="0"/>
              <a:t>，那就是死循环。使用</a:t>
            </a:r>
            <a:r>
              <a:rPr lang="en-US" altLang="zh-CN" dirty="0"/>
              <a:t>while</a:t>
            </a:r>
            <a:r>
              <a:rPr lang="zh-CN" altLang="en-US" dirty="0"/>
              <a:t>循环时还有一个陷阱，</a:t>
            </a:r>
            <a:r>
              <a:rPr lang="en-US" altLang="zh-CN" dirty="0"/>
              <a:t>while</a:t>
            </a:r>
            <a:r>
              <a:rPr lang="zh-CN" altLang="en-US" dirty="0"/>
              <a:t>循环条件后紧跟一个</a:t>
            </a:r>
            <a:r>
              <a:rPr lang="zh-CN" altLang="en-US" dirty="0" smtClean="0"/>
              <a:t>分号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do while </a:t>
            </a:r>
            <a:r>
              <a:rPr lang="zh-CN" altLang="en-US" dirty="0"/>
              <a:t>循环语句里，即使</a:t>
            </a:r>
            <a:r>
              <a:rPr lang="en-US" altLang="zh-CN" dirty="0" err="1"/>
              <a:t>test_expression</a:t>
            </a:r>
            <a:r>
              <a:rPr lang="zh-CN" altLang="en-US" dirty="0"/>
              <a:t>循环条件的值开始是假，</a:t>
            </a:r>
            <a:r>
              <a:rPr lang="en-US" altLang="zh-CN" dirty="0"/>
              <a:t>do while</a:t>
            </a:r>
            <a:r>
              <a:rPr lang="zh-CN" altLang="en-US" dirty="0"/>
              <a:t>循环也会执行循环体。因此，</a:t>
            </a:r>
            <a:r>
              <a:rPr lang="en-US" altLang="zh-CN" dirty="0"/>
              <a:t>do while</a:t>
            </a:r>
            <a:r>
              <a:rPr lang="zh-CN" altLang="en-US" dirty="0"/>
              <a:t>循环的循环体至少执行一次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例子：</a:t>
            </a:r>
            <a:endParaRPr lang="en-US" altLang="zh-CN" dirty="0" smtClean="0"/>
          </a:p>
          <a:p>
            <a:r>
              <a:rPr lang="en-US" altLang="zh-CN" dirty="0" smtClean="0"/>
              <a:t>com.geminno.day2.DoWhileDemo</a:t>
            </a:r>
          </a:p>
          <a:p>
            <a:r>
              <a:rPr lang="en-US" altLang="zh-CN" dirty="0" smtClean="0"/>
              <a:t>com.geminno.day2.ForDemo</a:t>
            </a:r>
          </a:p>
          <a:p>
            <a:r>
              <a:rPr lang="en-US" altLang="zh-CN" dirty="0"/>
              <a:t>com.geminno.day2.WhileDemo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2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52533" y="1049311"/>
            <a:ext cx="7744907" cy="4152609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ea typeface="宋体" pitchFamily="2" charset="-122"/>
              </a:rPr>
              <a:t>Identifier</a:t>
            </a:r>
          </a:p>
          <a:p>
            <a:r>
              <a:rPr kumimoji="1" lang="en-US" altLang="zh-CN" sz="3600" dirty="0" smtClean="0">
                <a:ea typeface="宋体" pitchFamily="2" charset="-122"/>
              </a:rPr>
              <a:t>type</a:t>
            </a:r>
            <a:endParaRPr kumimoji="1" lang="en-US" altLang="zh-CN" sz="3600" dirty="0">
              <a:ea typeface="宋体" pitchFamily="2" charset="-122"/>
            </a:endParaRPr>
          </a:p>
          <a:p>
            <a:r>
              <a:rPr kumimoji="1" lang="en-US" altLang="zh-CN" sz="3600" dirty="0" smtClean="0">
                <a:ea typeface="宋体" pitchFamily="2" charset="-122"/>
              </a:rPr>
              <a:t>keyword</a:t>
            </a:r>
            <a:endParaRPr lang="en-US" altLang="zh-CN" sz="3600" dirty="0"/>
          </a:p>
          <a:p>
            <a:r>
              <a:rPr kumimoji="1" lang="en-US" altLang="zh-CN" sz="3600" dirty="0">
                <a:ea typeface="宋体" pitchFamily="2" charset="-122"/>
              </a:rPr>
              <a:t>o</a:t>
            </a:r>
            <a:r>
              <a:rPr kumimoji="1" lang="en-US" altLang="zh-CN" sz="3600" dirty="0" smtClean="0">
                <a:ea typeface="宋体" pitchFamily="2" charset="-122"/>
              </a:rPr>
              <a:t>perator</a:t>
            </a:r>
            <a:endParaRPr lang="en-US" altLang="zh-CN" sz="3600" dirty="0"/>
          </a:p>
          <a:p>
            <a:r>
              <a:rPr kumimoji="1" lang="en-US" altLang="zh-CN" sz="3600" dirty="0" smtClean="0">
                <a:ea typeface="宋体" pitchFamily="2" charset="-122"/>
              </a:rPr>
              <a:t>expression</a:t>
            </a:r>
          </a:p>
          <a:p>
            <a:pPr marL="0" indent="0">
              <a:buNone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006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47254" y="351270"/>
            <a:ext cx="7772400" cy="8540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370A9"/>
                </a:solidFill>
              </a:rPr>
              <a:t>for </a:t>
            </a:r>
            <a:r>
              <a:rPr lang="zh-CN" altLang="en-US" dirty="0">
                <a:solidFill>
                  <a:srgbClr val="0370A9"/>
                </a:solidFill>
              </a:rPr>
              <a:t>循环语句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for ([</a:t>
            </a:r>
            <a:r>
              <a:rPr lang="en-US" altLang="zh-CN" sz="2400" dirty="0" err="1"/>
              <a:t>inint_statements</a:t>
            </a:r>
            <a:r>
              <a:rPr lang="en-US" altLang="zh-CN" sz="2400" dirty="0"/>
              <a:t>] ; [</a:t>
            </a:r>
            <a:r>
              <a:rPr lang="en-US" altLang="zh-CN" sz="2400" dirty="0" err="1"/>
              <a:t>test_expression</a:t>
            </a:r>
            <a:r>
              <a:rPr lang="en-US" altLang="zh-CN" sz="2400" dirty="0"/>
              <a:t>] ; [</a:t>
            </a:r>
            <a:r>
              <a:rPr lang="en-US" altLang="zh-CN" sz="2400" dirty="0" err="1"/>
              <a:t>iteration_statements</a:t>
            </a:r>
            <a:r>
              <a:rPr lang="en-US" altLang="zh-CN" sz="2400" dirty="0"/>
              <a:t>]){	statements	</a:t>
            </a:r>
            <a:r>
              <a:rPr lang="en-US" altLang="zh-CN" sz="2400" dirty="0" smtClean="0"/>
              <a:t>}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执行</a:t>
            </a:r>
            <a:r>
              <a:rPr lang="zh-CN" altLang="en-US" sz="2400" dirty="0"/>
              <a:t>过程：首先计算表达式</a:t>
            </a:r>
            <a:r>
              <a:rPr lang="en-US" altLang="zh-CN" sz="2400" dirty="0"/>
              <a:t>1</a:t>
            </a:r>
            <a:r>
              <a:rPr lang="zh-CN" altLang="en-US" sz="2400" dirty="0"/>
              <a:t>，即</a:t>
            </a:r>
            <a:r>
              <a:rPr lang="en-US" altLang="zh-CN" sz="2400" dirty="0" err="1"/>
              <a:t>init_statements</a:t>
            </a:r>
            <a:r>
              <a:rPr lang="zh-CN" altLang="en-US" sz="2400" dirty="0"/>
              <a:t>，接着执行表达式</a:t>
            </a:r>
            <a:r>
              <a:rPr lang="en-US" altLang="zh-CN" sz="2400" dirty="0"/>
              <a:t>2</a:t>
            </a:r>
            <a:r>
              <a:rPr lang="zh-CN" altLang="en-US" sz="2400" dirty="0"/>
              <a:t>，即</a:t>
            </a:r>
            <a:r>
              <a:rPr lang="en-US" altLang="zh-CN" sz="2400" dirty="0" err="1"/>
              <a:t>test_expression</a:t>
            </a:r>
            <a:r>
              <a:rPr lang="zh-CN" altLang="en-US" sz="2400" dirty="0"/>
              <a:t>，若表达式</a:t>
            </a:r>
            <a:r>
              <a:rPr lang="en-US" altLang="zh-CN" sz="2400" dirty="0"/>
              <a:t>2</a:t>
            </a:r>
            <a:r>
              <a:rPr lang="zh-CN" altLang="en-US" sz="2400" dirty="0"/>
              <a:t>的值为</a:t>
            </a:r>
            <a:r>
              <a:rPr lang="en-US" altLang="zh-CN" sz="2400" dirty="0"/>
              <a:t>true</a:t>
            </a:r>
            <a:r>
              <a:rPr lang="zh-CN" altLang="en-US" sz="2400" dirty="0"/>
              <a:t>，则执行语句（</a:t>
            </a:r>
            <a:r>
              <a:rPr lang="en-US" altLang="zh-CN" sz="2400" dirty="0"/>
              <a:t>statements</a:t>
            </a:r>
            <a:r>
              <a:rPr lang="zh-CN" altLang="en-US" sz="2400" dirty="0"/>
              <a:t>），接着执行表达式</a:t>
            </a:r>
            <a:r>
              <a:rPr lang="en-US" altLang="zh-CN" sz="2400" dirty="0"/>
              <a:t>3</a:t>
            </a:r>
            <a:r>
              <a:rPr lang="zh-CN" altLang="en-US" sz="2400" dirty="0"/>
              <a:t>，即</a:t>
            </a:r>
            <a:r>
              <a:rPr lang="en-US" altLang="zh-CN" sz="2400" dirty="0" err="1"/>
              <a:t>iteration_statements</a:t>
            </a:r>
            <a:r>
              <a:rPr lang="zh-CN" altLang="en-US" sz="2400" dirty="0"/>
              <a:t>，再判断表达式</a:t>
            </a:r>
            <a:r>
              <a:rPr lang="en-US" altLang="zh-CN" sz="2400" dirty="0"/>
              <a:t>2</a:t>
            </a:r>
            <a:r>
              <a:rPr lang="zh-CN" altLang="en-US" sz="2400" dirty="0"/>
              <a:t>的值；依次重复下去，直到表达式的值</a:t>
            </a:r>
            <a:r>
              <a:rPr lang="en-US" altLang="zh-CN" sz="2400" dirty="0"/>
              <a:t>=false</a:t>
            </a:r>
            <a:r>
              <a:rPr lang="zh-CN" altLang="en-US" sz="2400" dirty="0"/>
              <a:t>，则结束</a:t>
            </a:r>
            <a:r>
              <a:rPr lang="en-US" altLang="zh-CN" sz="2400" dirty="0"/>
              <a:t>for</a:t>
            </a:r>
            <a:r>
              <a:rPr lang="zh-CN" altLang="en-US" sz="2400" dirty="0"/>
              <a:t>循环。因此，</a:t>
            </a:r>
            <a:r>
              <a:rPr lang="en-US" altLang="zh-CN" sz="2400" dirty="0"/>
              <a:t>for</a:t>
            </a:r>
            <a:r>
              <a:rPr lang="zh-CN" altLang="en-US" sz="2400" dirty="0"/>
              <a:t>循环的循环条件（表达式</a:t>
            </a:r>
            <a:r>
              <a:rPr lang="en-US" altLang="zh-CN" sz="2400" dirty="0"/>
              <a:t>2</a:t>
            </a:r>
            <a:r>
              <a:rPr lang="zh-CN" altLang="en-US" sz="2400" dirty="0"/>
              <a:t>）比循环体（语句）要多执行一</a:t>
            </a:r>
            <a:r>
              <a:rPr lang="zh-CN" altLang="en-US" sz="2400" dirty="0" smtClean="0"/>
              <a:t>次</a:t>
            </a:r>
            <a:endParaRPr lang="en-US" altLang="zh-CN" sz="2400" dirty="0" smtClean="0"/>
          </a:p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注意：</a:t>
            </a:r>
            <a:r>
              <a:rPr lang="en-US" altLang="zh-CN" sz="2400" dirty="0"/>
              <a:t>for</a:t>
            </a:r>
            <a:r>
              <a:rPr lang="zh-CN" altLang="en-US" sz="2400" dirty="0"/>
              <a:t>循环的循环迭代语句并没有与循环体放在一起，因此即使在执行循环体时遇到</a:t>
            </a:r>
            <a:r>
              <a:rPr lang="en-US" altLang="zh-CN" sz="2400" dirty="0"/>
              <a:t>continue</a:t>
            </a:r>
            <a:r>
              <a:rPr lang="zh-CN" altLang="en-US" sz="2400" dirty="0"/>
              <a:t>语句结束本次循环，循环迭代语句一样会得到执行。</a:t>
            </a:r>
          </a:p>
        </p:txBody>
      </p:sp>
    </p:spTree>
    <p:extLst>
      <p:ext uri="{BB962C8B-B14F-4D97-AF65-F5344CB8AC3E}">
        <p14:creationId xmlns:p14="http://schemas.microsoft.com/office/powerpoint/2010/main" val="22936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title"/>
          </p:nvPr>
        </p:nvSpPr>
        <p:spPr>
          <a:xfrm>
            <a:off x="771525" y="380115"/>
            <a:ext cx="77724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370A9"/>
                </a:solidFill>
              </a:rPr>
              <a:t>for</a:t>
            </a:r>
            <a:r>
              <a:rPr lang="zh-CN" altLang="en-US" dirty="0">
                <a:solidFill>
                  <a:srgbClr val="0370A9"/>
                </a:solidFill>
              </a:rPr>
              <a:t>循环指定多个初始化语句</a:t>
            </a:r>
          </a:p>
        </p:txBody>
      </p:sp>
      <p:sp>
        <p:nvSpPr>
          <p:cNvPr id="634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3771611"/>
          </a:xfrm>
        </p:spPr>
        <p:txBody>
          <a:bodyPr/>
          <a:lstStyle/>
          <a:p>
            <a:r>
              <a:rPr lang="en-US" altLang="zh-CN" dirty="0"/>
              <a:t>for </a:t>
            </a:r>
            <a:r>
              <a:rPr lang="zh-CN" altLang="en-US" dirty="0"/>
              <a:t>循环允许同时指定多个初始化语句，循环条件也可以是一个包含逻辑运算符的表达式。但只能有一个声明语句，因此如果需要在初始化表达式中声明多个变量，那么这些变量应该有相同的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126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370A9"/>
                </a:solidFill>
              </a:rPr>
              <a:t>for</a:t>
            </a:r>
            <a:r>
              <a:rPr lang="zh-CN" altLang="en-US" dirty="0">
                <a:solidFill>
                  <a:srgbClr val="0370A9"/>
                </a:solidFill>
              </a:rPr>
              <a:t>循环的分号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</a:t>
            </a:r>
            <a:r>
              <a:rPr lang="zh-CN" altLang="en-US" dirty="0"/>
              <a:t>循环圆括号中只有两个分号是必须的，初始化语句、循环条件、迭代语句部分都可以省略，如果省略了循环条件，则这个循环条件默认是</a:t>
            </a:r>
            <a:r>
              <a:rPr lang="en-US" altLang="zh-CN" dirty="0"/>
              <a:t>true</a:t>
            </a:r>
            <a:r>
              <a:rPr lang="zh-CN" altLang="en-US" dirty="0"/>
              <a:t>，将会产生一个死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/>
              <a:t>for</a:t>
            </a:r>
            <a:r>
              <a:rPr lang="zh-CN" altLang="en-US" dirty="0"/>
              <a:t>循环时，还可以把初始化条件定义在循环体之外，把循环迭代语句放在循环体内，这种做法将非常类似前面的</a:t>
            </a:r>
            <a:r>
              <a:rPr lang="en-US" altLang="zh-CN" dirty="0"/>
              <a:t>while</a:t>
            </a:r>
            <a:r>
              <a:rPr lang="zh-CN" altLang="en-US" dirty="0"/>
              <a:t>循环。</a:t>
            </a:r>
          </a:p>
        </p:txBody>
      </p:sp>
    </p:spTree>
    <p:extLst>
      <p:ext uri="{BB962C8B-B14F-4D97-AF65-F5344CB8AC3E}">
        <p14:creationId xmlns:p14="http://schemas.microsoft.com/office/powerpoint/2010/main" val="19046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>
          <a:xfrm>
            <a:off x="242454" y="212726"/>
            <a:ext cx="7772400" cy="88178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70A9"/>
                </a:solidFill>
              </a:rPr>
              <a:t>嵌套循环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59229" y="1094510"/>
            <a:ext cx="10515600" cy="4351338"/>
          </a:xfrm>
        </p:spPr>
        <p:txBody>
          <a:bodyPr/>
          <a:lstStyle/>
          <a:p>
            <a:r>
              <a:rPr lang="zh-CN" altLang="en-US" dirty="0"/>
              <a:t>各种基本类型的循环都可以作为外层循环，各种基本类型的循环也可以作为内层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假设外层循环的循环次数为</a:t>
            </a:r>
            <a:r>
              <a:rPr lang="en-US" altLang="zh-CN" dirty="0"/>
              <a:t>n</a:t>
            </a:r>
            <a:r>
              <a:rPr lang="zh-CN" altLang="en-US" dirty="0"/>
              <a:t>次，内层循环的循环次数为</a:t>
            </a:r>
            <a:r>
              <a:rPr lang="en-US" altLang="zh-CN" dirty="0"/>
              <a:t>m</a:t>
            </a:r>
            <a:r>
              <a:rPr lang="zh-CN" altLang="en-US" dirty="0"/>
              <a:t>次，那么内层循环的循环体实际上需要执行</a:t>
            </a:r>
            <a:r>
              <a:rPr lang="en-US" altLang="zh-CN" dirty="0"/>
              <a:t>n*m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实际上，嵌套循环不仅可以是两层嵌套，还可以是三层嵌套，四层嵌套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例子：</a:t>
            </a:r>
            <a:r>
              <a:rPr lang="en-US" altLang="zh-CN" dirty="0"/>
              <a:t>com.geminno.day2.Looper</a:t>
            </a:r>
          </a:p>
        </p:txBody>
      </p:sp>
    </p:spTree>
    <p:extLst>
      <p:ext uri="{BB962C8B-B14F-4D97-AF65-F5344CB8AC3E}">
        <p14:creationId xmlns:p14="http://schemas.microsoft.com/office/powerpoint/2010/main" val="5525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title"/>
          </p:nvPr>
        </p:nvSpPr>
        <p:spPr>
          <a:xfrm>
            <a:off x="339436" y="198871"/>
            <a:ext cx="7772400" cy="78480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370A9"/>
                </a:solidFill>
              </a:rPr>
              <a:t>break</a:t>
            </a:r>
            <a:r>
              <a:rPr lang="zh-CN" altLang="en-US" dirty="0">
                <a:solidFill>
                  <a:srgbClr val="0370A9"/>
                </a:solidFill>
              </a:rPr>
              <a:t>语句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break</a:t>
            </a:r>
            <a:r>
              <a:rPr lang="zh-CN" altLang="en-US" sz="2800" dirty="0"/>
              <a:t>用于完全结束一个循环，跳出循环体。不管是哪种循环，一旦在循环体中遇到</a:t>
            </a:r>
            <a:r>
              <a:rPr lang="en-US" altLang="zh-CN" sz="2800" dirty="0"/>
              <a:t>break</a:t>
            </a:r>
            <a:r>
              <a:rPr lang="zh-CN" altLang="en-US" sz="2800" dirty="0"/>
              <a:t>，系统将完全结束循环，开始执行循环之后的</a:t>
            </a:r>
            <a:r>
              <a:rPr lang="zh-CN" altLang="en-US" sz="2800" dirty="0" smtClean="0"/>
              <a:t>代码</a:t>
            </a:r>
            <a:endParaRPr lang="zh-CN" altLang="en-US" sz="2800" dirty="0"/>
          </a:p>
          <a:p>
            <a:r>
              <a:rPr lang="en-US" altLang="zh-CN" sz="2800" dirty="0"/>
              <a:t>break</a:t>
            </a:r>
            <a:r>
              <a:rPr lang="zh-CN" altLang="en-US" sz="2800" dirty="0"/>
              <a:t>不仅可以结束其所在的循环，还可结束其外层循环。此时需要在</a:t>
            </a:r>
            <a:r>
              <a:rPr lang="en-US" altLang="zh-CN" sz="2800" dirty="0"/>
              <a:t>break</a:t>
            </a:r>
            <a:r>
              <a:rPr lang="zh-CN" altLang="en-US" sz="2800" dirty="0"/>
              <a:t>后紧跟一个标签，这个标签用于标识一个外层循环。</a:t>
            </a:r>
            <a:r>
              <a:rPr lang="en-US" altLang="zh-CN" sz="2800" dirty="0"/>
              <a:t>Java</a:t>
            </a:r>
            <a:r>
              <a:rPr lang="zh-CN" altLang="en-US" sz="2800" dirty="0"/>
              <a:t>中的标签就是一个紧跟着英文冒号（</a:t>
            </a:r>
            <a:r>
              <a:rPr lang="en-US" altLang="zh-CN" sz="2800" dirty="0"/>
              <a:t>:</a:t>
            </a:r>
            <a:r>
              <a:rPr lang="zh-CN" altLang="en-US" sz="2800" dirty="0"/>
              <a:t>）的标识符。且它必须放在循环语句之前才有作用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例子：</a:t>
            </a:r>
            <a:r>
              <a:rPr lang="en-US" altLang="zh-CN" dirty="0"/>
              <a:t>com.geminno.day2.BreakDemo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538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370A9"/>
                </a:solidFill>
              </a:rPr>
              <a:t>continue </a:t>
            </a:r>
            <a:r>
              <a:rPr lang="zh-CN" altLang="en-US" dirty="0">
                <a:solidFill>
                  <a:srgbClr val="0370A9"/>
                </a:solidFill>
              </a:rPr>
              <a:t>语句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r>
              <a:rPr lang="zh-CN" altLang="en-US" dirty="0"/>
              <a:t>的功能和</a:t>
            </a:r>
            <a:r>
              <a:rPr lang="en-US" altLang="zh-CN" dirty="0"/>
              <a:t>break</a:t>
            </a:r>
            <a:r>
              <a:rPr lang="zh-CN" altLang="en-US" dirty="0"/>
              <a:t>有点类似，区别是</a:t>
            </a:r>
            <a:r>
              <a:rPr lang="en-US" altLang="zh-CN" dirty="0"/>
              <a:t>continue</a:t>
            </a:r>
            <a:r>
              <a:rPr lang="zh-CN" altLang="en-US" dirty="0"/>
              <a:t>只是中止本次循环，接着开始下一次循环。而</a:t>
            </a:r>
            <a:r>
              <a:rPr lang="en-US" altLang="zh-CN" dirty="0"/>
              <a:t>break</a:t>
            </a:r>
            <a:r>
              <a:rPr lang="zh-CN" altLang="en-US" dirty="0"/>
              <a:t>则是完全中止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com.geminno.day2.ContinueDemo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4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title"/>
          </p:nvPr>
        </p:nvSpPr>
        <p:spPr>
          <a:xfrm>
            <a:off x="771525" y="365124"/>
            <a:ext cx="77724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370A9"/>
                </a:solidFill>
              </a:rPr>
              <a:t>return</a:t>
            </a:r>
            <a:r>
              <a:rPr lang="zh-CN" altLang="en-US" dirty="0">
                <a:solidFill>
                  <a:srgbClr val="0370A9"/>
                </a:solidFill>
              </a:rPr>
              <a:t>语句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return</a:t>
            </a:r>
            <a:r>
              <a:rPr lang="zh-CN" altLang="en-US" dirty="0"/>
              <a:t>关键字并不是专门用于跳出循环的，</a:t>
            </a:r>
            <a:r>
              <a:rPr lang="en-US" altLang="zh-CN" dirty="0"/>
              <a:t>return</a:t>
            </a:r>
            <a:r>
              <a:rPr lang="zh-CN" altLang="en-US" dirty="0"/>
              <a:t>的功能是结束一个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一旦在循环体内执行到一个</a:t>
            </a:r>
            <a:r>
              <a:rPr lang="en-US" altLang="zh-CN" dirty="0"/>
              <a:t>return</a:t>
            </a:r>
            <a:r>
              <a:rPr lang="zh-CN" altLang="en-US" dirty="0"/>
              <a:t>语句，</a:t>
            </a:r>
            <a:r>
              <a:rPr lang="en-US" altLang="zh-CN" dirty="0"/>
              <a:t>return</a:t>
            </a:r>
            <a:r>
              <a:rPr lang="zh-CN" altLang="en-US" dirty="0"/>
              <a:t>语句将会结束该方法，循环自然也随之结束。与</a:t>
            </a:r>
            <a:r>
              <a:rPr lang="en-US" altLang="zh-CN" dirty="0"/>
              <a:t>continue</a:t>
            </a:r>
            <a:r>
              <a:rPr lang="zh-CN" altLang="en-US" dirty="0"/>
              <a:t>和</a:t>
            </a:r>
            <a:r>
              <a:rPr lang="en-US" altLang="zh-CN" dirty="0"/>
              <a:t>break</a:t>
            </a:r>
            <a:r>
              <a:rPr lang="zh-CN" altLang="en-US" dirty="0"/>
              <a:t>不同的是，</a:t>
            </a:r>
            <a:r>
              <a:rPr lang="en-US" altLang="zh-CN" dirty="0"/>
              <a:t>return</a:t>
            </a:r>
            <a:r>
              <a:rPr lang="zh-CN" altLang="en-US" dirty="0"/>
              <a:t>直接结束整个方法，不管这个</a:t>
            </a:r>
            <a:r>
              <a:rPr lang="en-US" altLang="zh-CN" dirty="0"/>
              <a:t>return</a:t>
            </a:r>
            <a:r>
              <a:rPr lang="zh-CN" altLang="en-US" dirty="0"/>
              <a:t>处于多少层循环</a:t>
            </a:r>
            <a:r>
              <a:rPr lang="zh-CN" altLang="en-US" dirty="0" smtClean="0"/>
              <a:t>之内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例子：</a:t>
            </a:r>
            <a:r>
              <a:rPr lang="en-US" altLang="zh-CN" dirty="0"/>
              <a:t>com.geminno.day2.ReturnDemo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0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15" y="1219434"/>
            <a:ext cx="8179077" cy="432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0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092876" y="365125"/>
            <a:ext cx="9191322" cy="5999082"/>
          </a:xfrm>
        </p:spPr>
        <p:txBody>
          <a:bodyPr>
            <a:noAutofit/>
          </a:bodyPr>
          <a:lstStyle/>
          <a:p>
            <a:pPr marL="0" indent="-347663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Courier New" pitchFamily="49" charset="0"/>
              </a:rPr>
              <a:t>1</a:t>
            </a:r>
            <a:r>
              <a:rPr lang="zh-CN" altLang="en-US" sz="2400" dirty="0">
                <a:latin typeface="Courier New" pitchFamily="49" charset="0"/>
              </a:rPr>
              <a:t>、输入自己的工资计算个人所得税：根据目前的税率</a:t>
            </a:r>
            <a:r>
              <a:rPr lang="en-US" altLang="zh-CN" sz="2400" dirty="0">
                <a:latin typeface="Courier New" pitchFamily="49" charset="0"/>
              </a:rPr>
              <a:t>(</a:t>
            </a:r>
            <a:r>
              <a:rPr lang="zh-CN" altLang="en-US" sz="2400" dirty="0">
                <a:latin typeface="Courier New" pitchFamily="49" charset="0"/>
              </a:rPr>
              <a:t>自己查找税率</a:t>
            </a:r>
            <a:r>
              <a:rPr lang="en-US" altLang="zh-CN" sz="2400" dirty="0">
                <a:latin typeface="Courier New" pitchFamily="49" charset="0"/>
              </a:rPr>
              <a:t>)</a:t>
            </a:r>
          </a:p>
          <a:p>
            <a:pPr marL="0" indent="-347663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2</a:t>
            </a:r>
            <a:r>
              <a:rPr lang="zh-CN" altLang="en-US" sz="2400" dirty="0">
                <a:latin typeface="Courier New" pitchFamily="49" charset="0"/>
              </a:rPr>
              <a:t>、输出</a:t>
            </a:r>
            <a:r>
              <a:rPr lang="en-US" altLang="zh-CN" sz="2400" dirty="0">
                <a:latin typeface="Courier New" pitchFamily="49" charset="0"/>
              </a:rPr>
              <a:t>100</a:t>
            </a:r>
            <a:r>
              <a:rPr lang="zh-CN" altLang="en-US" sz="2400" dirty="0">
                <a:latin typeface="Courier New" pitchFamily="49" charset="0"/>
              </a:rPr>
              <a:t>以内的素数</a:t>
            </a:r>
          </a:p>
          <a:p>
            <a:pPr marL="0" indent="-347663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3</a:t>
            </a:r>
            <a:r>
              <a:rPr lang="zh-CN" altLang="en-US" sz="2400" dirty="0">
                <a:latin typeface="Courier New" pitchFamily="49" charset="0"/>
              </a:rPr>
              <a:t>、输出</a:t>
            </a:r>
            <a:r>
              <a:rPr lang="en-US" altLang="zh-CN" sz="2400" dirty="0">
                <a:latin typeface="Courier New" pitchFamily="49" charset="0"/>
              </a:rPr>
              <a:t>9x9</a:t>
            </a:r>
            <a:r>
              <a:rPr lang="zh-CN" altLang="en-US" sz="2400" dirty="0">
                <a:latin typeface="Courier New" pitchFamily="49" charset="0"/>
              </a:rPr>
              <a:t>的乘法表</a:t>
            </a:r>
          </a:p>
          <a:p>
            <a:pPr marL="0" indent="-347663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4</a:t>
            </a:r>
            <a:r>
              <a:rPr lang="zh-CN" altLang="en-US" sz="2400" dirty="0">
                <a:latin typeface="Courier New" pitchFamily="49" charset="0"/>
              </a:rPr>
              <a:t>、猜数游戏：随机生成一个数，然后让用户从键盘读入这个数，提示用户猜大了还是猜小了，直到猜中</a:t>
            </a:r>
          </a:p>
          <a:p>
            <a:pPr marL="0" indent="-347663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>
                <a:latin typeface="Courier New" pitchFamily="49" charset="0"/>
              </a:rPr>
              <a:t>5</a:t>
            </a:r>
            <a:r>
              <a:rPr lang="zh-CN" altLang="en-US" sz="2400" dirty="0">
                <a:latin typeface="Courier New" pitchFamily="49" charset="0"/>
              </a:rPr>
              <a:t>、输出以下数字</a:t>
            </a:r>
            <a:r>
              <a:rPr lang="zh-CN" altLang="en-US" sz="2400" dirty="0" smtClean="0">
                <a:latin typeface="Courier New" pitchFamily="49" charset="0"/>
              </a:rPr>
              <a:t>形式</a:t>
            </a:r>
            <a:r>
              <a:rPr lang="en-US" altLang="zh-CN" sz="2400" dirty="0" smtClean="0">
                <a:latin typeface="Courier New" pitchFamily="49" charset="0"/>
              </a:rPr>
              <a:t>(</a:t>
            </a:r>
            <a:r>
              <a:rPr lang="zh-CN" altLang="en-US" sz="2400" dirty="0" smtClean="0">
                <a:latin typeface="Courier New" pitchFamily="49" charset="0"/>
              </a:rPr>
              <a:t>备注</a:t>
            </a:r>
            <a:r>
              <a:rPr lang="en-US" altLang="zh-CN" sz="2400" dirty="0" smtClean="0">
                <a:latin typeface="Courier New" pitchFamily="49" charset="0"/>
              </a:rPr>
              <a:t>)</a:t>
            </a:r>
          </a:p>
          <a:p>
            <a:pPr marL="0" indent="-347663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Courier New" pitchFamily="49" charset="0"/>
              </a:rPr>
              <a:t>6</a:t>
            </a:r>
            <a:r>
              <a:rPr lang="zh-CN" altLang="en-US" sz="2400" dirty="0">
                <a:latin typeface="Courier New" pitchFamily="49" charset="0"/>
              </a:rPr>
              <a:t>、编写一个</a:t>
            </a:r>
            <a:r>
              <a:rPr lang="en-US" altLang="zh-CN" sz="2400" dirty="0">
                <a:latin typeface="Courier New" pitchFamily="49" charset="0"/>
              </a:rPr>
              <a:t>Java</a:t>
            </a:r>
            <a:r>
              <a:rPr lang="zh-CN" altLang="en-US" sz="2400" dirty="0">
                <a:latin typeface="Courier New" pitchFamily="49" charset="0"/>
              </a:rPr>
              <a:t>应用程序。用户从键盘输入一个</a:t>
            </a:r>
            <a:r>
              <a:rPr lang="en-US" altLang="zh-CN" sz="2400" dirty="0">
                <a:latin typeface="Courier New" pitchFamily="49" charset="0"/>
              </a:rPr>
              <a:t>1—9999</a:t>
            </a:r>
            <a:r>
              <a:rPr lang="zh-CN" altLang="en-US" sz="2400" dirty="0">
                <a:latin typeface="Courier New" pitchFamily="49" charset="0"/>
              </a:rPr>
              <a:t>之间的数，程序将判断这个数是几位数，并判断这个数是否是回文数。回文数是指将该数含有的数字逆序排列后得到的数和原数相同，例如</a:t>
            </a:r>
            <a:r>
              <a:rPr lang="en-US" altLang="zh-CN" sz="2400" dirty="0">
                <a:latin typeface="Courier New" pitchFamily="49" charset="0"/>
              </a:rPr>
              <a:t>12121</a:t>
            </a:r>
            <a:r>
              <a:rPr lang="zh-CN" altLang="en-US" sz="2400" dirty="0">
                <a:latin typeface="Courier New" pitchFamily="49" charset="0"/>
              </a:rPr>
              <a:t>、</a:t>
            </a:r>
            <a:r>
              <a:rPr lang="en-US" altLang="zh-CN" sz="2400" dirty="0">
                <a:latin typeface="Courier New" pitchFamily="49" charset="0"/>
              </a:rPr>
              <a:t>3223</a:t>
            </a:r>
            <a:r>
              <a:rPr lang="zh-CN" altLang="en-US" sz="2400" dirty="0">
                <a:latin typeface="Courier New" pitchFamily="49" charset="0"/>
              </a:rPr>
              <a:t>都是回文数。</a:t>
            </a:r>
          </a:p>
          <a:p>
            <a:pPr marL="0" indent="-347663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zh-CN" alt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52533" y="1230803"/>
            <a:ext cx="9191322" cy="544352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lt"/>
              </a:rPr>
              <a:t>Java</a:t>
            </a:r>
            <a:r>
              <a:rPr lang="zh-CN" altLang="en-US" dirty="0" smtClean="0">
                <a:latin typeface="+mn-lt"/>
              </a:rPr>
              <a:t>语言数组特点是什么？</a:t>
            </a:r>
            <a:endParaRPr lang="en-US" altLang="zh-CN" dirty="0" smtClean="0">
              <a:latin typeface="+mn-lt"/>
            </a:endParaRPr>
          </a:p>
          <a:p>
            <a:r>
              <a:rPr lang="zh-CN" altLang="en-US" dirty="0" smtClean="0">
                <a:latin typeface="+mn-lt"/>
              </a:rPr>
              <a:t>如何存取数组中的元素？</a:t>
            </a:r>
            <a:endParaRPr lang="en-US" altLang="zh-CN" dirty="0" smtClean="0">
              <a:latin typeface="+mn-lt"/>
            </a:endParaRPr>
          </a:p>
          <a:p>
            <a:r>
              <a:rPr lang="zh-CN" altLang="en-US" dirty="0" smtClean="0">
                <a:latin typeface="+mn-lt"/>
              </a:rPr>
              <a:t>如何遍历数组？</a:t>
            </a:r>
            <a:endParaRPr lang="en-US" altLang="zh-CN" dirty="0" smtClean="0">
              <a:latin typeface="+mn-lt"/>
            </a:endParaRPr>
          </a:p>
          <a:p>
            <a:pPr marL="0" indent="0">
              <a:buNone/>
            </a:pPr>
            <a:endParaRPr lang="en-US" altLang="zh-CN" dirty="0" smtClean="0">
              <a:latin typeface="+mn-lt"/>
            </a:endParaRPr>
          </a:p>
          <a:p>
            <a:pPr marL="0" indent="0">
              <a:buNone/>
            </a:pPr>
            <a:endParaRPr lang="en-US" altLang="zh-CN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2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/>
              </a:rPr>
              <a:t>标识符、关键字</a:t>
            </a:r>
            <a:endParaRPr lang="en-US" altLang="zh-CN" dirty="0" smtClean="0">
              <a:latin typeface="Arial"/>
            </a:endParaRPr>
          </a:p>
          <a:p>
            <a:r>
              <a:rPr lang="zh-CN" altLang="en-US" dirty="0" smtClean="0">
                <a:latin typeface="Arial"/>
              </a:rPr>
              <a:t>变量与数据类型</a:t>
            </a:r>
            <a:endParaRPr lang="zh-CN" altLang="en-US" dirty="0">
              <a:latin typeface="Arial"/>
            </a:endParaRPr>
          </a:p>
          <a:p>
            <a:r>
              <a:rPr lang="zh-CN" altLang="en-US" dirty="0" smtClean="0">
                <a:latin typeface="Arial"/>
              </a:rPr>
              <a:t>运算符</a:t>
            </a:r>
            <a:endParaRPr lang="zh-CN" altLang="en-US" dirty="0">
              <a:latin typeface="Arial"/>
            </a:endParaRPr>
          </a:p>
          <a:p>
            <a:r>
              <a:rPr lang="zh-CN" altLang="en-US" dirty="0" smtClean="0">
                <a:latin typeface="Arial"/>
              </a:rPr>
              <a:t>顺序与分支结构</a:t>
            </a:r>
            <a:endParaRPr lang="zh-CN" altLang="en-US" dirty="0">
              <a:latin typeface="Arial"/>
            </a:endParaRPr>
          </a:p>
          <a:p>
            <a:r>
              <a:rPr lang="zh-CN" altLang="en-US" dirty="0" smtClean="0">
                <a:latin typeface="Arial"/>
              </a:rPr>
              <a:t>循环结构及退出</a:t>
            </a:r>
            <a:endParaRPr lang="en-US" altLang="zh-CN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8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370A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Thanks</a:t>
            </a:r>
            <a:endParaRPr lang="zh-CN" altLang="en-US" dirty="0">
              <a:solidFill>
                <a:srgbClr val="0370A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endParaRPr lang="en-US" altLang="zh-CN" dirty="0">
              <a:latin typeface="Arial"/>
            </a:endParaRPr>
          </a:p>
          <a:p>
            <a:pPr marL="0" indent="0" algn="ctr">
              <a:buNone/>
            </a:pPr>
            <a:endParaRPr lang="en-US" altLang="zh-CN" dirty="0" smtClean="0">
              <a:latin typeface="Arial"/>
            </a:endParaRPr>
          </a:p>
          <a:p>
            <a:pPr marL="0" indent="0" algn="ctr">
              <a:buNone/>
            </a:pPr>
            <a:r>
              <a:rPr lang="zh-CN" altLang="en-US" sz="4400" dirty="0" smtClean="0">
                <a:latin typeface="Arial"/>
              </a:rPr>
              <a:t>标识符、关键字</a:t>
            </a:r>
            <a:endParaRPr lang="en-US" altLang="zh-CN" sz="4400" dirty="0">
              <a:latin typeface="Arial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2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422900" y="6461126"/>
            <a:ext cx="62420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zh-CN" altLang="zh-CN" sz="2000" b="1">
              <a:solidFill>
                <a:srgbClr val="33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0370A9"/>
                </a:solidFill>
              </a:rPr>
              <a:t>标识符和关键字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6355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分隔符：常见的分隔符有分号</a:t>
            </a:r>
            <a:r>
              <a:rPr lang="en-US" altLang="zh-CN" sz="2800" dirty="0"/>
              <a:t>;  </a:t>
            </a:r>
            <a:r>
              <a:rPr lang="zh-CN" altLang="en-US" sz="2800" dirty="0"/>
              <a:t>花括号</a:t>
            </a:r>
            <a:r>
              <a:rPr lang="en-US" altLang="zh-CN" sz="2800" dirty="0"/>
              <a:t>{}  </a:t>
            </a:r>
            <a:r>
              <a:rPr lang="zh-CN" altLang="en-US" sz="2800" dirty="0"/>
              <a:t>方括号</a:t>
            </a:r>
            <a:r>
              <a:rPr lang="en-US" altLang="zh-CN" sz="2800" dirty="0"/>
              <a:t>[ ]  </a:t>
            </a:r>
            <a:r>
              <a:rPr lang="zh-CN" altLang="en-US" sz="2800" dirty="0"/>
              <a:t>圆括号</a:t>
            </a:r>
            <a:r>
              <a:rPr lang="en-US" altLang="zh-CN" sz="2800" dirty="0"/>
              <a:t>()   </a:t>
            </a:r>
            <a:r>
              <a:rPr lang="zh-CN" altLang="en-US" sz="2800" dirty="0"/>
              <a:t>空格 圆点 </a:t>
            </a:r>
            <a:r>
              <a:rPr lang="en-US" altLang="zh-CN" sz="2800" dirty="0"/>
              <a:t>.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Java </a:t>
            </a:r>
            <a:r>
              <a:rPr lang="zh-CN" altLang="en-US" dirty="0"/>
              <a:t>语言中每一条语句的结束用分号表示</a:t>
            </a:r>
            <a:r>
              <a:rPr lang="en-US" altLang="zh-CN" dirty="0"/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标识符的规则：由字母</a:t>
            </a:r>
            <a:r>
              <a:rPr lang="en-US" altLang="zh-CN" sz="2800" dirty="0"/>
              <a:t>,</a:t>
            </a:r>
            <a:r>
              <a:rPr lang="zh-CN" altLang="en-US" sz="2800" dirty="0"/>
              <a:t>数字</a:t>
            </a:r>
            <a:r>
              <a:rPr lang="en-US" altLang="zh-CN" sz="2800" dirty="0"/>
              <a:t>,</a:t>
            </a:r>
            <a:r>
              <a:rPr lang="zh-CN" altLang="en-US" sz="2800" dirty="0"/>
              <a:t>下划线</a:t>
            </a:r>
            <a:r>
              <a:rPr lang="en-US" altLang="zh-CN" sz="2800" dirty="0"/>
              <a:t>_,</a:t>
            </a:r>
            <a:r>
              <a:rPr lang="zh-CN" altLang="en-US" sz="2800" dirty="0"/>
              <a:t>美元</a:t>
            </a:r>
            <a:r>
              <a:rPr lang="en-US" altLang="zh-CN" sz="2800" dirty="0"/>
              <a:t>$</a:t>
            </a:r>
            <a:r>
              <a:rPr lang="zh-CN" altLang="en-US" sz="2800" dirty="0"/>
              <a:t>组成</a:t>
            </a:r>
            <a:r>
              <a:rPr lang="en-US" altLang="zh-CN" sz="2800" dirty="0"/>
              <a:t>,</a:t>
            </a:r>
            <a:r>
              <a:rPr lang="zh-CN" altLang="en-US" sz="2800" dirty="0"/>
              <a:t>但数字不能开头</a:t>
            </a:r>
            <a:r>
              <a:rPr lang="en-US" altLang="zh-CN" sz="2800" dirty="0"/>
              <a:t>.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标识符不能是</a:t>
            </a:r>
            <a:r>
              <a:rPr lang="en-US" altLang="zh-CN" sz="2800" dirty="0"/>
              <a:t>java</a:t>
            </a:r>
            <a:r>
              <a:rPr lang="zh-CN" altLang="en-US" sz="2800" dirty="0"/>
              <a:t>的关键字和保留字</a:t>
            </a:r>
            <a:r>
              <a:rPr lang="en-US" altLang="zh-CN" sz="2800" dirty="0"/>
              <a:t>,</a:t>
            </a:r>
            <a:r>
              <a:rPr lang="zh-CN" altLang="en-US" sz="2800" dirty="0"/>
              <a:t>但中间可以包含标识符，不能包含空格。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Java </a:t>
            </a:r>
            <a:r>
              <a:rPr lang="zh-CN" altLang="en-US" sz="2800" dirty="0"/>
              <a:t>的关键字加上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const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null </a:t>
            </a:r>
            <a:r>
              <a:rPr lang="zh-CN" altLang="en-US" sz="2800" dirty="0"/>
              <a:t>一共有</a:t>
            </a:r>
            <a:r>
              <a:rPr lang="en-US" altLang="zh-CN" sz="2800" dirty="0"/>
              <a:t>53</a:t>
            </a:r>
            <a:r>
              <a:rPr lang="zh-CN" altLang="en-US" sz="2800" dirty="0"/>
              <a:t>个关键字和保留字，都不能作为</a:t>
            </a:r>
            <a:r>
              <a:rPr lang="en-US" altLang="zh-CN" sz="2800" dirty="0"/>
              <a:t>Java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标识符。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例子：</a:t>
            </a:r>
            <a:r>
              <a:rPr lang="en-US" altLang="zh-CN" dirty="0"/>
              <a:t>com.geminno.day2.IdentityDemo</a:t>
            </a: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35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0370A9"/>
                </a:solidFill>
              </a:rPr>
              <a:t>标识符举例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abc_xyz</a:t>
            </a:r>
            <a:r>
              <a:rPr lang="en-US" altLang="zh-CN" dirty="0"/>
              <a:t>                  </a:t>
            </a:r>
            <a:r>
              <a:rPr lang="en-US" altLang="zh-CN" dirty="0" smtClean="0"/>
              <a:t>  √</a:t>
            </a:r>
            <a:endParaRPr lang="en-US" altLang="zh-CN" dirty="0"/>
          </a:p>
          <a:p>
            <a:pPr lvl="1"/>
            <a:r>
              <a:rPr lang="en-US" altLang="zh-CN" dirty="0" err="1"/>
              <a:t>HelloWorld</a:t>
            </a:r>
            <a:r>
              <a:rPr lang="en-US" altLang="zh-CN" dirty="0"/>
              <a:t>            </a:t>
            </a:r>
            <a:r>
              <a:rPr lang="en-US" altLang="zh-CN" dirty="0" smtClean="0"/>
              <a:t>   √</a:t>
            </a:r>
            <a:endParaRPr lang="en-US" altLang="zh-CN" dirty="0"/>
          </a:p>
          <a:p>
            <a:pPr lvl="1"/>
            <a:r>
              <a:rPr lang="en-US" altLang="zh-CN" dirty="0" err="1"/>
              <a:t>abc</a:t>
            </a:r>
            <a:r>
              <a:rPr lang="en-US" altLang="zh-CN" dirty="0"/>
              <a:t>$                        </a:t>
            </a:r>
            <a:r>
              <a:rPr lang="en-US" altLang="zh-CN" dirty="0" smtClean="0"/>
              <a:t> √</a:t>
            </a:r>
            <a:endParaRPr lang="en-US" altLang="zh-CN" dirty="0"/>
          </a:p>
          <a:p>
            <a:pPr lvl="1"/>
            <a:r>
              <a:rPr lang="en-US" altLang="zh-CN" dirty="0"/>
              <a:t>$</a:t>
            </a:r>
            <a:r>
              <a:rPr lang="zh-CN" altLang="en-US" dirty="0"/>
              <a:t>中文                    </a:t>
            </a:r>
            <a:r>
              <a:rPr lang="zh-CN" altLang="en-US" dirty="0" smtClean="0"/>
              <a:t>   √</a:t>
            </a:r>
            <a:endParaRPr lang="zh-CN" altLang="en-US" dirty="0"/>
          </a:p>
          <a:p>
            <a:pPr lvl="1"/>
            <a:r>
              <a:rPr lang="en-US" altLang="zh-CN" dirty="0"/>
              <a:t>_</a:t>
            </a:r>
            <a:r>
              <a:rPr lang="en-US" altLang="zh-CN" dirty="0" err="1"/>
              <a:t>abc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                       √</a:t>
            </a:r>
            <a:endParaRPr lang="zh-CN" altLang="en-US" dirty="0"/>
          </a:p>
          <a:p>
            <a:pPr lvl="1"/>
            <a:r>
              <a:rPr lang="en-US" altLang="zh-CN" dirty="0" err="1"/>
              <a:t>xyz#abc</a:t>
            </a:r>
            <a:r>
              <a:rPr lang="en-US" altLang="zh-CN" dirty="0"/>
              <a:t>                  </a:t>
            </a:r>
            <a:r>
              <a:rPr lang="en-US" altLang="zh-CN" dirty="0" smtClean="0"/>
              <a:t> ×</a:t>
            </a:r>
            <a:endParaRPr lang="en-US" altLang="zh-CN" dirty="0"/>
          </a:p>
          <a:p>
            <a:pPr lvl="1"/>
            <a:r>
              <a:rPr lang="en-US" altLang="zh-CN" dirty="0"/>
              <a:t>abc1                        </a:t>
            </a:r>
            <a:r>
              <a:rPr lang="en-US" altLang="zh-CN" dirty="0" smtClean="0"/>
              <a:t> √</a:t>
            </a:r>
            <a:endParaRPr lang="en-US" altLang="zh-CN" dirty="0"/>
          </a:p>
          <a:p>
            <a:pPr lvl="1"/>
            <a:r>
              <a:rPr lang="en-US" altLang="zh-CN" dirty="0"/>
              <a:t>1abc                        </a:t>
            </a:r>
            <a:r>
              <a:rPr lang="en-US" altLang="zh-CN" dirty="0" smtClean="0"/>
              <a:t> 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14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199" y="1125538"/>
            <a:ext cx="10768819" cy="1557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Arial" panose="020B0604020202020204" pitchFamily="34" charset="0"/>
                <a:ea typeface="黑体" panose="02010609060101010101" pitchFamily="49" charset="-122"/>
              </a:rPr>
              <a:t>Java </a:t>
            </a:r>
            <a:r>
              <a:rPr lang="zh-CN" altLang="en-US" sz="2800" b="0" dirty="0">
                <a:latin typeface="Arial" panose="020B0604020202020204" pitchFamily="34" charset="0"/>
                <a:ea typeface="黑体" panose="02010609060101010101" pitchFamily="49" charset="-122"/>
              </a:rPr>
              <a:t>中一些赋以特定的含义，用做专门用途的字符串称为关键字（</a:t>
            </a:r>
            <a:r>
              <a:rPr lang="en-US" altLang="zh-CN" sz="28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keyword</a:t>
            </a:r>
            <a:r>
              <a:rPr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），</a:t>
            </a:r>
            <a:r>
              <a:rPr lang="zh-CN" altLang="en-US" sz="28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所有</a:t>
            </a:r>
            <a:r>
              <a:rPr lang="en-US" altLang="zh-CN" sz="2800" b="0" dirty="0">
                <a:latin typeface="Arial" panose="020B0604020202020204" pitchFamily="34" charset="0"/>
                <a:ea typeface="黑体" panose="02010609060101010101" pitchFamily="49" charset="-122"/>
              </a:rPr>
              <a:t>Java</a:t>
            </a:r>
            <a:r>
              <a:rPr lang="zh-CN" altLang="en-US" sz="2800" b="0" dirty="0">
                <a:latin typeface="Arial" panose="020B0604020202020204" pitchFamily="34" charset="0"/>
                <a:ea typeface="黑体" panose="02010609060101010101" pitchFamily="49" charset="-122"/>
              </a:rPr>
              <a:t>关键字都是小写英文字符串。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8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goto</a:t>
            </a:r>
            <a:r>
              <a:rPr lang="en-US" altLang="zh-CN" sz="2800" b="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latin typeface="Arial" panose="020B060402020202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2800" b="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800" b="0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sz="2800" b="0" dirty="0">
                <a:latin typeface="Arial" panose="020B0604020202020204" pitchFamily="34" charset="0"/>
                <a:ea typeface="黑体" panose="02010609060101010101" pitchFamily="49" charset="-122"/>
              </a:rPr>
              <a:t>虽然从未使用，但也作被为 </a:t>
            </a:r>
            <a:r>
              <a:rPr lang="en-US" altLang="zh-CN" sz="2800" b="0" dirty="0">
                <a:latin typeface="Arial" panose="020B0604020202020204" pitchFamily="34" charset="0"/>
                <a:ea typeface="黑体" panose="02010609060101010101" pitchFamily="49" charset="-122"/>
              </a:rPr>
              <a:t>Java </a:t>
            </a:r>
            <a:r>
              <a:rPr lang="zh-CN" altLang="en-US" sz="2800" b="0" dirty="0">
                <a:latin typeface="Arial" panose="020B0604020202020204" pitchFamily="34" charset="0"/>
                <a:ea typeface="黑体" panose="02010609060101010101" pitchFamily="49" charset="-122"/>
              </a:rPr>
              <a:t>关键字保留。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27491" y="2683240"/>
            <a:ext cx="8825978" cy="3522688"/>
            <a:chOff x="-3" y="-3"/>
            <a:chExt cx="3144" cy="4038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0" y="0"/>
              <a:ext cx="3138" cy="4032"/>
              <a:chOff x="0" y="0"/>
              <a:chExt cx="3138" cy="4032"/>
            </a:xfrm>
          </p:grpSpPr>
          <p:grpSp>
            <p:nvGrpSpPr>
              <p:cNvPr id="10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627" cy="480"/>
                <a:chOff x="0" y="0"/>
                <a:chExt cx="627" cy="480"/>
              </a:xfrm>
            </p:grpSpPr>
            <p:sp>
              <p:nvSpPr>
                <p:cNvPr id="158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41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 dirty="0">
                      <a:latin typeface="Times New Roman" pitchFamily="18" charset="0"/>
                    </a:rPr>
                    <a:t>abstract  </a:t>
                  </a:r>
                </a:p>
                <a:p>
                  <a:pPr algn="just" eaLnBrk="0" hangingPunct="0"/>
                  <a:endParaRPr lang="zh-CN" altLang="en-US" sz="1800" dirty="0">
                    <a:latin typeface="Times New Roman" pitchFamily="18" charset="0"/>
                  </a:endParaRPr>
                </a:p>
              </p:txBody>
            </p:sp>
            <p:sp>
              <p:nvSpPr>
                <p:cNvPr id="159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2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11"/>
              <p:cNvGrpSpPr>
                <a:grpSpLocks/>
              </p:cNvGrpSpPr>
              <p:nvPr/>
            </p:nvGrpSpPr>
            <p:grpSpPr bwMode="auto">
              <a:xfrm>
                <a:off x="627" y="0"/>
                <a:ext cx="628" cy="480"/>
                <a:chOff x="627" y="0"/>
                <a:chExt cx="628" cy="480"/>
              </a:xfrm>
            </p:grpSpPr>
            <p:sp>
              <p:nvSpPr>
                <p:cNvPr id="156" name="Rectangle 12"/>
                <p:cNvSpPr>
                  <a:spLocks noChangeArrowheads="1"/>
                </p:cNvSpPr>
                <p:nvPr/>
              </p:nvSpPr>
              <p:spPr bwMode="auto">
                <a:xfrm>
                  <a:off x="670" y="0"/>
                  <a:ext cx="54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 dirty="0">
                      <a:latin typeface="Times New Roman" pitchFamily="18" charset="0"/>
                    </a:rPr>
                    <a:t>default</a:t>
                  </a:r>
                </a:p>
                <a:p>
                  <a:pPr algn="just" eaLnBrk="0" hangingPunct="0"/>
                  <a:endParaRPr lang="zh-CN" altLang="en-US" sz="1800" dirty="0">
                    <a:latin typeface="Times New Roman" pitchFamily="18" charset="0"/>
                  </a:endParaRPr>
                </a:p>
              </p:txBody>
            </p:sp>
            <p:sp>
              <p:nvSpPr>
                <p:cNvPr id="157" name="Rectangle 13"/>
                <p:cNvSpPr>
                  <a:spLocks noChangeArrowheads="1"/>
                </p:cNvSpPr>
                <p:nvPr/>
              </p:nvSpPr>
              <p:spPr bwMode="auto">
                <a:xfrm>
                  <a:off x="627" y="0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14"/>
              <p:cNvGrpSpPr>
                <a:grpSpLocks/>
              </p:cNvGrpSpPr>
              <p:nvPr/>
            </p:nvGrpSpPr>
            <p:grpSpPr bwMode="auto">
              <a:xfrm>
                <a:off x="1255" y="0"/>
                <a:ext cx="627" cy="480"/>
                <a:chOff x="1255" y="0"/>
                <a:chExt cx="627" cy="480"/>
              </a:xfrm>
            </p:grpSpPr>
            <p:sp>
              <p:nvSpPr>
                <p:cNvPr id="154" name="Rectangle 15"/>
                <p:cNvSpPr>
                  <a:spLocks noChangeArrowheads="1"/>
                </p:cNvSpPr>
                <p:nvPr/>
              </p:nvSpPr>
              <p:spPr bwMode="auto">
                <a:xfrm>
                  <a:off x="1298" y="0"/>
                  <a:ext cx="541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zh-CN" altLang="en-US" sz="1800">
                      <a:latin typeface="Times New Roman" pitchFamily="18" charset="0"/>
                    </a:rPr>
                    <a:t>  </a:t>
                  </a:r>
                  <a:r>
                    <a:rPr lang="en-US" altLang="zh-CN" sz="1800">
                      <a:latin typeface="Times New Roman" pitchFamily="18" charset="0"/>
                    </a:rPr>
                    <a:t>if	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55" name="Rectangle 16"/>
                <p:cNvSpPr>
                  <a:spLocks noChangeArrowheads="1"/>
                </p:cNvSpPr>
                <p:nvPr/>
              </p:nvSpPr>
              <p:spPr bwMode="auto">
                <a:xfrm>
                  <a:off x="1255" y="0"/>
                  <a:ext cx="62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17"/>
              <p:cNvGrpSpPr>
                <a:grpSpLocks/>
              </p:cNvGrpSpPr>
              <p:nvPr/>
            </p:nvGrpSpPr>
            <p:grpSpPr bwMode="auto">
              <a:xfrm>
                <a:off x="1882" y="0"/>
                <a:ext cx="628" cy="480"/>
                <a:chOff x="1882" y="0"/>
                <a:chExt cx="628" cy="480"/>
              </a:xfrm>
            </p:grpSpPr>
            <p:sp>
              <p:nvSpPr>
                <p:cNvPr id="152" name="Rectangle 18"/>
                <p:cNvSpPr>
                  <a:spLocks noChangeArrowheads="1"/>
                </p:cNvSpPr>
                <p:nvPr/>
              </p:nvSpPr>
              <p:spPr bwMode="auto">
                <a:xfrm>
                  <a:off x="1925" y="0"/>
                  <a:ext cx="54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private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53" name="Rectangle 19"/>
                <p:cNvSpPr>
                  <a:spLocks noChangeArrowheads="1"/>
                </p:cNvSpPr>
                <p:nvPr/>
              </p:nvSpPr>
              <p:spPr bwMode="auto">
                <a:xfrm>
                  <a:off x="1882" y="0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20"/>
              <p:cNvGrpSpPr>
                <a:grpSpLocks/>
              </p:cNvGrpSpPr>
              <p:nvPr/>
            </p:nvGrpSpPr>
            <p:grpSpPr bwMode="auto">
              <a:xfrm>
                <a:off x="2510" y="0"/>
                <a:ext cx="628" cy="480"/>
                <a:chOff x="2510" y="0"/>
                <a:chExt cx="628" cy="480"/>
              </a:xfrm>
            </p:grpSpPr>
            <p:sp>
              <p:nvSpPr>
                <p:cNvPr id="150" name="Rectangle 21"/>
                <p:cNvSpPr>
                  <a:spLocks noChangeArrowheads="1"/>
                </p:cNvSpPr>
                <p:nvPr/>
              </p:nvSpPr>
              <p:spPr bwMode="auto">
                <a:xfrm>
                  <a:off x="2553" y="0"/>
                  <a:ext cx="54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this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51" name="Rectangle 22"/>
                <p:cNvSpPr>
                  <a:spLocks noChangeArrowheads="1"/>
                </p:cNvSpPr>
                <p:nvPr/>
              </p:nvSpPr>
              <p:spPr bwMode="auto">
                <a:xfrm>
                  <a:off x="2510" y="0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0" y="480"/>
                <a:ext cx="627" cy="384"/>
                <a:chOff x="0" y="480"/>
                <a:chExt cx="627" cy="384"/>
              </a:xfrm>
            </p:grpSpPr>
            <p:sp>
              <p:nvSpPr>
                <p:cNvPr id="148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 dirty="0">
                      <a:latin typeface="Times New Roman" pitchFamily="18" charset="0"/>
                    </a:rPr>
                    <a:t>boolean</a:t>
                  </a:r>
                </a:p>
                <a:p>
                  <a:pPr algn="just" eaLnBrk="0" hangingPunct="0"/>
                  <a:endParaRPr lang="zh-CN" altLang="en-US" sz="1800" dirty="0">
                    <a:latin typeface="Times New Roman" pitchFamily="18" charset="0"/>
                  </a:endParaRPr>
                </a:p>
              </p:txBody>
            </p:sp>
            <p:sp>
              <p:nvSpPr>
                <p:cNvPr id="149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26"/>
              <p:cNvGrpSpPr>
                <a:grpSpLocks/>
              </p:cNvGrpSpPr>
              <p:nvPr/>
            </p:nvGrpSpPr>
            <p:grpSpPr bwMode="auto">
              <a:xfrm>
                <a:off x="627" y="480"/>
                <a:ext cx="628" cy="384"/>
                <a:chOff x="627" y="480"/>
                <a:chExt cx="628" cy="384"/>
              </a:xfrm>
            </p:grpSpPr>
            <p:sp>
              <p:nvSpPr>
                <p:cNvPr id="146" name="Rectangle 27"/>
                <p:cNvSpPr>
                  <a:spLocks noChangeArrowheads="1"/>
                </p:cNvSpPr>
                <p:nvPr/>
              </p:nvSpPr>
              <p:spPr bwMode="auto">
                <a:xfrm>
                  <a:off x="670" y="480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do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47" name="Rectangle 28"/>
                <p:cNvSpPr>
                  <a:spLocks noChangeArrowheads="1"/>
                </p:cNvSpPr>
                <p:nvPr/>
              </p:nvSpPr>
              <p:spPr bwMode="auto">
                <a:xfrm>
                  <a:off x="627" y="48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29"/>
              <p:cNvGrpSpPr>
                <a:grpSpLocks/>
              </p:cNvGrpSpPr>
              <p:nvPr/>
            </p:nvGrpSpPr>
            <p:grpSpPr bwMode="auto">
              <a:xfrm>
                <a:off x="1255" y="480"/>
                <a:ext cx="627" cy="384"/>
                <a:chOff x="1255" y="480"/>
                <a:chExt cx="627" cy="384"/>
              </a:xfrm>
            </p:grpSpPr>
            <p:sp>
              <p:nvSpPr>
                <p:cNvPr id="144" name="Rectangle 30"/>
                <p:cNvSpPr>
                  <a:spLocks noChangeArrowheads="1"/>
                </p:cNvSpPr>
                <p:nvPr/>
              </p:nvSpPr>
              <p:spPr bwMode="auto">
                <a:xfrm>
                  <a:off x="1298" y="480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implements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45" name="Rectangle 31"/>
                <p:cNvSpPr>
                  <a:spLocks noChangeArrowheads="1"/>
                </p:cNvSpPr>
                <p:nvPr/>
              </p:nvSpPr>
              <p:spPr bwMode="auto">
                <a:xfrm>
                  <a:off x="1255" y="480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32"/>
              <p:cNvGrpSpPr>
                <a:grpSpLocks/>
              </p:cNvGrpSpPr>
              <p:nvPr/>
            </p:nvGrpSpPr>
            <p:grpSpPr bwMode="auto">
              <a:xfrm>
                <a:off x="1882" y="480"/>
                <a:ext cx="628" cy="384"/>
                <a:chOff x="1882" y="480"/>
                <a:chExt cx="628" cy="384"/>
              </a:xfrm>
            </p:grpSpPr>
            <p:sp>
              <p:nvSpPr>
                <p:cNvPr id="142" name="Rectangle 33"/>
                <p:cNvSpPr>
                  <a:spLocks noChangeArrowheads="1"/>
                </p:cNvSpPr>
                <p:nvPr/>
              </p:nvSpPr>
              <p:spPr bwMode="auto">
                <a:xfrm>
                  <a:off x="1925" y="480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protected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43" name="Rectangle 34"/>
                <p:cNvSpPr>
                  <a:spLocks noChangeArrowheads="1"/>
                </p:cNvSpPr>
                <p:nvPr/>
              </p:nvSpPr>
              <p:spPr bwMode="auto">
                <a:xfrm>
                  <a:off x="1882" y="48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35"/>
              <p:cNvGrpSpPr>
                <a:grpSpLocks/>
              </p:cNvGrpSpPr>
              <p:nvPr/>
            </p:nvGrpSpPr>
            <p:grpSpPr bwMode="auto">
              <a:xfrm>
                <a:off x="2510" y="480"/>
                <a:ext cx="628" cy="384"/>
                <a:chOff x="2510" y="480"/>
                <a:chExt cx="628" cy="384"/>
              </a:xfrm>
            </p:grpSpPr>
            <p:sp>
              <p:nvSpPr>
                <p:cNvPr id="140" name="Rectangle 36"/>
                <p:cNvSpPr>
                  <a:spLocks noChangeArrowheads="1"/>
                </p:cNvSpPr>
                <p:nvPr/>
              </p:nvSpPr>
              <p:spPr bwMode="auto">
                <a:xfrm>
                  <a:off x="2553" y="480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throw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41" name="Rectangle 37"/>
                <p:cNvSpPr>
                  <a:spLocks noChangeArrowheads="1"/>
                </p:cNvSpPr>
                <p:nvPr/>
              </p:nvSpPr>
              <p:spPr bwMode="auto">
                <a:xfrm>
                  <a:off x="2510" y="48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38"/>
              <p:cNvGrpSpPr>
                <a:grpSpLocks/>
              </p:cNvGrpSpPr>
              <p:nvPr/>
            </p:nvGrpSpPr>
            <p:grpSpPr bwMode="auto">
              <a:xfrm>
                <a:off x="0" y="864"/>
                <a:ext cx="627" cy="384"/>
                <a:chOff x="0" y="864"/>
                <a:chExt cx="627" cy="384"/>
              </a:xfrm>
            </p:grpSpPr>
            <p:sp>
              <p:nvSpPr>
                <p:cNvPr id="138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break   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39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41"/>
              <p:cNvGrpSpPr>
                <a:grpSpLocks/>
              </p:cNvGrpSpPr>
              <p:nvPr/>
            </p:nvGrpSpPr>
            <p:grpSpPr bwMode="auto">
              <a:xfrm>
                <a:off x="627" y="864"/>
                <a:ext cx="628" cy="384"/>
                <a:chOff x="627" y="864"/>
                <a:chExt cx="628" cy="384"/>
              </a:xfrm>
            </p:grpSpPr>
            <p:sp>
              <p:nvSpPr>
                <p:cNvPr id="136" name="Rectangle 42"/>
                <p:cNvSpPr>
                  <a:spLocks noChangeArrowheads="1"/>
                </p:cNvSpPr>
                <p:nvPr/>
              </p:nvSpPr>
              <p:spPr bwMode="auto">
                <a:xfrm>
                  <a:off x="670" y="864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double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37" name="Rectangle 43"/>
                <p:cNvSpPr>
                  <a:spLocks noChangeArrowheads="1"/>
                </p:cNvSpPr>
                <p:nvPr/>
              </p:nvSpPr>
              <p:spPr bwMode="auto">
                <a:xfrm>
                  <a:off x="627" y="86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44"/>
              <p:cNvGrpSpPr>
                <a:grpSpLocks/>
              </p:cNvGrpSpPr>
              <p:nvPr/>
            </p:nvGrpSpPr>
            <p:grpSpPr bwMode="auto">
              <a:xfrm>
                <a:off x="1255" y="864"/>
                <a:ext cx="627" cy="384"/>
                <a:chOff x="1255" y="864"/>
                <a:chExt cx="627" cy="384"/>
              </a:xfrm>
            </p:grpSpPr>
            <p:sp>
              <p:nvSpPr>
                <p:cNvPr id="134" name="Rectangle 45"/>
                <p:cNvSpPr>
                  <a:spLocks noChangeArrowheads="1"/>
                </p:cNvSpPr>
                <p:nvPr/>
              </p:nvSpPr>
              <p:spPr bwMode="auto">
                <a:xfrm>
                  <a:off x="1298" y="864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import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35" name="Rectangle 46"/>
                <p:cNvSpPr>
                  <a:spLocks noChangeArrowheads="1"/>
                </p:cNvSpPr>
                <p:nvPr/>
              </p:nvSpPr>
              <p:spPr bwMode="auto">
                <a:xfrm>
                  <a:off x="1255" y="864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47"/>
              <p:cNvGrpSpPr>
                <a:grpSpLocks/>
              </p:cNvGrpSpPr>
              <p:nvPr/>
            </p:nvGrpSpPr>
            <p:grpSpPr bwMode="auto">
              <a:xfrm>
                <a:off x="1882" y="864"/>
                <a:ext cx="628" cy="384"/>
                <a:chOff x="1882" y="864"/>
                <a:chExt cx="628" cy="384"/>
              </a:xfrm>
            </p:grpSpPr>
            <p:sp>
              <p:nvSpPr>
                <p:cNvPr id="132" name="Rectangle 48"/>
                <p:cNvSpPr>
                  <a:spLocks noChangeArrowheads="1"/>
                </p:cNvSpPr>
                <p:nvPr/>
              </p:nvSpPr>
              <p:spPr bwMode="auto">
                <a:xfrm>
                  <a:off x="1925" y="864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public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33" name="Rectangle 49"/>
                <p:cNvSpPr>
                  <a:spLocks noChangeArrowheads="1"/>
                </p:cNvSpPr>
                <p:nvPr/>
              </p:nvSpPr>
              <p:spPr bwMode="auto">
                <a:xfrm>
                  <a:off x="1882" y="86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50"/>
              <p:cNvGrpSpPr>
                <a:grpSpLocks/>
              </p:cNvGrpSpPr>
              <p:nvPr/>
            </p:nvGrpSpPr>
            <p:grpSpPr bwMode="auto">
              <a:xfrm>
                <a:off x="2510" y="864"/>
                <a:ext cx="628" cy="384"/>
                <a:chOff x="2510" y="864"/>
                <a:chExt cx="628" cy="384"/>
              </a:xfrm>
            </p:grpSpPr>
            <p:sp>
              <p:nvSpPr>
                <p:cNvPr id="130" name="Rectangle 51"/>
                <p:cNvSpPr>
                  <a:spLocks noChangeArrowheads="1"/>
                </p:cNvSpPr>
                <p:nvPr/>
              </p:nvSpPr>
              <p:spPr bwMode="auto">
                <a:xfrm>
                  <a:off x="2553" y="864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throws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31" name="Rectangle 52"/>
                <p:cNvSpPr>
                  <a:spLocks noChangeArrowheads="1"/>
                </p:cNvSpPr>
                <p:nvPr/>
              </p:nvSpPr>
              <p:spPr bwMode="auto">
                <a:xfrm>
                  <a:off x="2510" y="86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53"/>
              <p:cNvGrpSpPr>
                <a:grpSpLocks/>
              </p:cNvGrpSpPr>
              <p:nvPr/>
            </p:nvGrpSpPr>
            <p:grpSpPr bwMode="auto">
              <a:xfrm>
                <a:off x="0" y="1248"/>
                <a:ext cx="627" cy="384"/>
                <a:chOff x="0" y="1248"/>
                <a:chExt cx="627" cy="384"/>
              </a:xfrm>
            </p:grpSpPr>
            <p:sp>
              <p:nvSpPr>
                <p:cNvPr id="128" name="Rectangle 54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byte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29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56"/>
              <p:cNvGrpSpPr>
                <a:grpSpLocks/>
              </p:cNvGrpSpPr>
              <p:nvPr/>
            </p:nvGrpSpPr>
            <p:grpSpPr bwMode="auto">
              <a:xfrm>
                <a:off x="627" y="1248"/>
                <a:ext cx="628" cy="384"/>
                <a:chOff x="627" y="1248"/>
                <a:chExt cx="628" cy="384"/>
              </a:xfrm>
            </p:grpSpPr>
            <p:sp>
              <p:nvSpPr>
                <p:cNvPr id="126" name="Rectangle 57"/>
                <p:cNvSpPr>
                  <a:spLocks noChangeArrowheads="1"/>
                </p:cNvSpPr>
                <p:nvPr/>
              </p:nvSpPr>
              <p:spPr bwMode="auto">
                <a:xfrm>
                  <a:off x="670" y="1248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else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27" name="Rectangle 58"/>
                <p:cNvSpPr>
                  <a:spLocks noChangeArrowheads="1"/>
                </p:cNvSpPr>
                <p:nvPr/>
              </p:nvSpPr>
              <p:spPr bwMode="auto">
                <a:xfrm>
                  <a:off x="627" y="124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59"/>
              <p:cNvGrpSpPr>
                <a:grpSpLocks/>
              </p:cNvGrpSpPr>
              <p:nvPr/>
            </p:nvGrpSpPr>
            <p:grpSpPr bwMode="auto">
              <a:xfrm>
                <a:off x="1255" y="1248"/>
                <a:ext cx="627" cy="384"/>
                <a:chOff x="1255" y="1248"/>
                <a:chExt cx="627" cy="384"/>
              </a:xfrm>
            </p:grpSpPr>
            <p:sp>
              <p:nvSpPr>
                <p:cNvPr id="124" name="Rectangle 60"/>
                <p:cNvSpPr>
                  <a:spLocks noChangeArrowheads="1"/>
                </p:cNvSpPr>
                <p:nvPr/>
              </p:nvSpPr>
              <p:spPr bwMode="auto">
                <a:xfrm>
                  <a:off x="1298" y="1248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 dirty="0" err="1">
                      <a:latin typeface="Times New Roman" pitchFamily="18" charset="0"/>
                    </a:rPr>
                    <a:t>instanceof</a:t>
                  </a:r>
                  <a:endParaRPr lang="en-US" altLang="zh-CN" sz="1800" dirty="0">
                    <a:latin typeface="Times New Roman" pitchFamily="18" charset="0"/>
                  </a:endParaRPr>
                </a:p>
                <a:p>
                  <a:pPr algn="just" eaLnBrk="0" hangingPunct="0"/>
                  <a:endParaRPr lang="zh-CN" altLang="en-US" sz="1800" dirty="0">
                    <a:latin typeface="Times New Roman" pitchFamily="18" charset="0"/>
                  </a:endParaRPr>
                </a:p>
              </p:txBody>
            </p:sp>
            <p:sp>
              <p:nvSpPr>
                <p:cNvPr id="125" name="Rectangle 61"/>
                <p:cNvSpPr>
                  <a:spLocks noChangeArrowheads="1"/>
                </p:cNvSpPr>
                <p:nvPr/>
              </p:nvSpPr>
              <p:spPr bwMode="auto">
                <a:xfrm>
                  <a:off x="1255" y="1248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62"/>
              <p:cNvGrpSpPr>
                <a:grpSpLocks/>
              </p:cNvGrpSpPr>
              <p:nvPr/>
            </p:nvGrpSpPr>
            <p:grpSpPr bwMode="auto">
              <a:xfrm>
                <a:off x="1882" y="1248"/>
                <a:ext cx="628" cy="384"/>
                <a:chOff x="1882" y="1248"/>
                <a:chExt cx="628" cy="384"/>
              </a:xfrm>
            </p:grpSpPr>
            <p:sp>
              <p:nvSpPr>
                <p:cNvPr id="122" name="Rectangle 63"/>
                <p:cNvSpPr>
                  <a:spLocks noChangeArrowheads="1"/>
                </p:cNvSpPr>
                <p:nvPr/>
              </p:nvSpPr>
              <p:spPr bwMode="auto">
                <a:xfrm>
                  <a:off x="1925" y="1248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return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23" name="Rectangle 64"/>
                <p:cNvSpPr>
                  <a:spLocks noChangeArrowheads="1"/>
                </p:cNvSpPr>
                <p:nvPr/>
              </p:nvSpPr>
              <p:spPr bwMode="auto">
                <a:xfrm>
                  <a:off x="1882" y="124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65"/>
              <p:cNvGrpSpPr>
                <a:grpSpLocks/>
              </p:cNvGrpSpPr>
              <p:nvPr/>
            </p:nvGrpSpPr>
            <p:grpSpPr bwMode="auto">
              <a:xfrm>
                <a:off x="2510" y="1248"/>
                <a:ext cx="628" cy="384"/>
                <a:chOff x="2510" y="1248"/>
                <a:chExt cx="628" cy="384"/>
              </a:xfrm>
            </p:grpSpPr>
            <p:sp>
              <p:nvSpPr>
                <p:cNvPr id="120" name="Rectangle 66"/>
                <p:cNvSpPr>
                  <a:spLocks noChangeArrowheads="1"/>
                </p:cNvSpPr>
                <p:nvPr/>
              </p:nvSpPr>
              <p:spPr bwMode="auto">
                <a:xfrm>
                  <a:off x="2553" y="1248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 dirty="0">
                      <a:latin typeface="Times New Roman" pitchFamily="18" charset="0"/>
                    </a:rPr>
                    <a:t>transient</a:t>
                  </a:r>
                </a:p>
                <a:p>
                  <a:pPr algn="just" eaLnBrk="0" hangingPunct="0"/>
                  <a:endParaRPr lang="zh-CN" altLang="en-US" sz="1800" dirty="0">
                    <a:latin typeface="Times New Roman" pitchFamily="18" charset="0"/>
                  </a:endParaRPr>
                </a:p>
              </p:txBody>
            </p:sp>
            <p:sp>
              <p:nvSpPr>
                <p:cNvPr id="121" name="Rectangle 67"/>
                <p:cNvSpPr>
                  <a:spLocks noChangeArrowheads="1"/>
                </p:cNvSpPr>
                <p:nvPr/>
              </p:nvSpPr>
              <p:spPr bwMode="auto">
                <a:xfrm>
                  <a:off x="2510" y="124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68"/>
              <p:cNvGrpSpPr>
                <a:grpSpLocks/>
              </p:cNvGrpSpPr>
              <p:nvPr/>
            </p:nvGrpSpPr>
            <p:grpSpPr bwMode="auto">
              <a:xfrm>
                <a:off x="0" y="1632"/>
                <a:ext cx="627" cy="384"/>
                <a:chOff x="0" y="1632"/>
                <a:chExt cx="627" cy="384"/>
              </a:xfrm>
            </p:grpSpPr>
            <p:sp>
              <p:nvSpPr>
                <p:cNvPr id="118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case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19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71"/>
              <p:cNvGrpSpPr>
                <a:grpSpLocks/>
              </p:cNvGrpSpPr>
              <p:nvPr/>
            </p:nvGrpSpPr>
            <p:grpSpPr bwMode="auto">
              <a:xfrm>
                <a:off x="627" y="1632"/>
                <a:ext cx="628" cy="384"/>
                <a:chOff x="627" y="1632"/>
                <a:chExt cx="628" cy="384"/>
              </a:xfrm>
            </p:grpSpPr>
            <p:sp>
              <p:nvSpPr>
                <p:cNvPr id="116" name="Rectangle 72"/>
                <p:cNvSpPr>
                  <a:spLocks noChangeArrowheads="1"/>
                </p:cNvSpPr>
                <p:nvPr/>
              </p:nvSpPr>
              <p:spPr bwMode="auto">
                <a:xfrm>
                  <a:off x="670" y="1632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extends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17" name="Rectangle 73"/>
                <p:cNvSpPr>
                  <a:spLocks noChangeArrowheads="1"/>
                </p:cNvSpPr>
                <p:nvPr/>
              </p:nvSpPr>
              <p:spPr bwMode="auto">
                <a:xfrm>
                  <a:off x="627" y="1632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Group 74"/>
              <p:cNvGrpSpPr>
                <a:grpSpLocks/>
              </p:cNvGrpSpPr>
              <p:nvPr/>
            </p:nvGrpSpPr>
            <p:grpSpPr bwMode="auto">
              <a:xfrm>
                <a:off x="1255" y="1632"/>
                <a:ext cx="627" cy="384"/>
                <a:chOff x="1255" y="1632"/>
                <a:chExt cx="627" cy="384"/>
              </a:xfrm>
            </p:grpSpPr>
            <p:sp>
              <p:nvSpPr>
                <p:cNvPr id="114" name="Rectangle 75"/>
                <p:cNvSpPr>
                  <a:spLocks noChangeArrowheads="1"/>
                </p:cNvSpPr>
                <p:nvPr/>
              </p:nvSpPr>
              <p:spPr bwMode="auto">
                <a:xfrm>
                  <a:off x="1298" y="1632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 dirty="0">
                      <a:latin typeface="Times New Roman" pitchFamily="18" charset="0"/>
                    </a:rPr>
                    <a:t>int</a:t>
                  </a:r>
                </a:p>
                <a:p>
                  <a:pPr algn="just" eaLnBrk="0" hangingPunct="0"/>
                  <a:endParaRPr lang="zh-CN" altLang="en-US" sz="1800" dirty="0">
                    <a:latin typeface="Times New Roman" pitchFamily="18" charset="0"/>
                  </a:endParaRPr>
                </a:p>
              </p:txBody>
            </p:sp>
            <p:sp>
              <p:nvSpPr>
                <p:cNvPr id="115" name="Rectangle 76"/>
                <p:cNvSpPr>
                  <a:spLocks noChangeArrowheads="1"/>
                </p:cNvSpPr>
                <p:nvPr/>
              </p:nvSpPr>
              <p:spPr bwMode="auto">
                <a:xfrm>
                  <a:off x="1255" y="1632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Group 77"/>
              <p:cNvGrpSpPr>
                <a:grpSpLocks/>
              </p:cNvGrpSpPr>
              <p:nvPr/>
            </p:nvGrpSpPr>
            <p:grpSpPr bwMode="auto">
              <a:xfrm>
                <a:off x="1882" y="1632"/>
                <a:ext cx="628" cy="384"/>
                <a:chOff x="1882" y="1632"/>
                <a:chExt cx="628" cy="384"/>
              </a:xfrm>
            </p:grpSpPr>
            <p:sp>
              <p:nvSpPr>
                <p:cNvPr id="112" name="Rectangle 78"/>
                <p:cNvSpPr>
                  <a:spLocks noChangeArrowheads="1"/>
                </p:cNvSpPr>
                <p:nvPr/>
              </p:nvSpPr>
              <p:spPr bwMode="auto">
                <a:xfrm>
                  <a:off x="1925" y="1632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short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13" name="Rectangle 79"/>
                <p:cNvSpPr>
                  <a:spLocks noChangeArrowheads="1"/>
                </p:cNvSpPr>
                <p:nvPr/>
              </p:nvSpPr>
              <p:spPr bwMode="auto">
                <a:xfrm>
                  <a:off x="1882" y="1632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Group 80"/>
              <p:cNvGrpSpPr>
                <a:grpSpLocks/>
              </p:cNvGrpSpPr>
              <p:nvPr/>
            </p:nvGrpSpPr>
            <p:grpSpPr bwMode="auto">
              <a:xfrm>
                <a:off x="2510" y="1632"/>
                <a:ext cx="628" cy="384"/>
                <a:chOff x="2510" y="1632"/>
                <a:chExt cx="628" cy="384"/>
              </a:xfrm>
            </p:grpSpPr>
            <p:sp>
              <p:nvSpPr>
                <p:cNvPr id="110" name="Rectangle 81"/>
                <p:cNvSpPr>
                  <a:spLocks noChangeArrowheads="1"/>
                </p:cNvSpPr>
                <p:nvPr/>
              </p:nvSpPr>
              <p:spPr bwMode="auto">
                <a:xfrm>
                  <a:off x="2553" y="1632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try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11" name="Rectangle 82"/>
                <p:cNvSpPr>
                  <a:spLocks noChangeArrowheads="1"/>
                </p:cNvSpPr>
                <p:nvPr/>
              </p:nvSpPr>
              <p:spPr bwMode="auto">
                <a:xfrm>
                  <a:off x="2510" y="1632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83"/>
              <p:cNvGrpSpPr>
                <a:grpSpLocks/>
              </p:cNvGrpSpPr>
              <p:nvPr/>
            </p:nvGrpSpPr>
            <p:grpSpPr bwMode="auto">
              <a:xfrm>
                <a:off x="0" y="2016"/>
                <a:ext cx="627" cy="384"/>
                <a:chOff x="0" y="2016"/>
                <a:chExt cx="627" cy="384"/>
              </a:xfrm>
            </p:grpSpPr>
            <p:sp>
              <p:nvSpPr>
                <p:cNvPr id="108" name="Rectangle 84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catch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09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Group 86"/>
              <p:cNvGrpSpPr>
                <a:grpSpLocks/>
              </p:cNvGrpSpPr>
              <p:nvPr/>
            </p:nvGrpSpPr>
            <p:grpSpPr bwMode="auto">
              <a:xfrm>
                <a:off x="627" y="2016"/>
                <a:ext cx="628" cy="384"/>
                <a:chOff x="627" y="2016"/>
                <a:chExt cx="628" cy="384"/>
              </a:xfrm>
            </p:grpSpPr>
            <p:sp>
              <p:nvSpPr>
                <p:cNvPr id="106" name="Rectangle 87"/>
                <p:cNvSpPr>
                  <a:spLocks noChangeArrowheads="1"/>
                </p:cNvSpPr>
                <p:nvPr/>
              </p:nvSpPr>
              <p:spPr bwMode="auto">
                <a:xfrm>
                  <a:off x="670" y="2016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final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07" name="Rectangle 88"/>
                <p:cNvSpPr>
                  <a:spLocks noChangeArrowheads="1"/>
                </p:cNvSpPr>
                <p:nvPr/>
              </p:nvSpPr>
              <p:spPr bwMode="auto">
                <a:xfrm>
                  <a:off x="627" y="2016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Group 89"/>
              <p:cNvGrpSpPr>
                <a:grpSpLocks/>
              </p:cNvGrpSpPr>
              <p:nvPr/>
            </p:nvGrpSpPr>
            <p:grpSpPr bwMode="auto">
              <a:xfrm>
                <a:off x="1255" y="2016"/>
                <a:ext cx="627" cy="384"/>
                <a:chOff x="1255" y="2016"/>
                <a:chExt cx="627" cy="384"/>
              </a:xfrm>
            </p:grpSpPr>
            <p:sp>
              <p:nvSpPr>
                <p:cNvPr id="104" name="Rectangle 90"/>
                <p:cNvSpPr>
                  <a:spLocks noChangeArrowheads="1"/>
                </p:cNvSpPr>
                <p:nvPr/>
              </p:nvSpPr>
              <p:spPr bwMode="auto">
                <a:xfrm>
                  <a:off x="1298" y="2016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interface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05" name="Rectangle 91"/>
                <p:cNvSpPr>
                  <a:spLocks noChangeArrowheads="1"/>
                </p:cNvSpPr>
                <p:nvPr/>
              </p:nvSpPr>
              <p:spPr bwMode="auto">
                <a:xfrm>
                  <a:off x="1255" y="2016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Group 92"/>
              <p:cNvGrpSpPr>
                <a:grpSpLocks/>
              </p:cNvGrpSpPr>
              <p:nvPr/>
            </p:nvGrpSpPr>
            <p:grpSpPr bwMode="auto">
              <a:xfrm>
                <a:off x="1882" y="2016"/>
                <a:ext cx="628" cy="384"/>
                <a:chOff x="1882" y="2016"/>
                <a:chExt cx="628" cy="384"/>
              </a:xfrm>
            </p:grpSpPr>
            <p:sp>
              <p:nvSpPr>
                <p:cNvPr id="102" name="Rectangle 93"/>
                <p:cNvSpPr>
                  <a:spLocks noChangeArrowheads="1"/>
                </p:cNvSpPr>
                <p:nvPr/>
              </p:nvSpPr>
              <p:spPr bwMode="auto">
                <a:xfrm>
                  <a:off x="1925" y="2016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static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03" name="Rectangle 94"/>
                <p:cNvSpPr>
                  <a:spLocks noChangeArrowheads="1"/>
                </p:cNvSpPr>
                <p:nvPr/>
              </p:nvSpPr>
              <p:spPr bwMode="auto">
                <a:xfrm>
                  <a:off x="1882" y="2016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Group 95"/>
              <p:cNvGrpSpPr>
                <a:grpSpLocks/>
              </p:cNvGrpSpPr>
              <p:nvPr/>
            </p:nvGrpSpPr>
            <p:grpSpPr bwMode="auto">
              <a:xfrm>
                <a:off x="2510" y="2016"/>
                <a:ext cx="628" cy="384"/>
                <a:chOff x="2510" y="2016"/>
                <a:chExt cx="628" cy="384"/>
              </a:xfrm>
            </p:grpSpPr>
            <p:sp>
              <p:nvSpPr>
                <p:cNvPr id="100" name="Rectangle 96"/>
                <p:cNvSpPr>
                  <a:spLocks noChangeArrowheads="1"/>
                </p:cNvSpPr>
                <p:nvPr/>
              </p:nvSpPr>
              <p:spPr bwMode="auto">
                <a:xfrm>
                  <a:off x="2553" y="2016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void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101" name="Rectangle 97"/>
                <p:cNvSpPr>
                  <a:spLocks noChangeArrowheads="1"/>
                </p:cNvSpPr>
                <p:nvPr/>
              </p:nvSpPr>
              <p:spPr bwMode="auto">
                <a:xfrm>
                  <a:off x="2510" y="2016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Group 98"/>
              <p:cNvGrpSpPr>
                <a:grpSpLocks/>
              </p:cNvGrpSpPr>
              <p:nvPr/>
            </p:nvGrpSpPr>
            <p:grpSpPr bwMode="auto">
              <a:xfrm>
                <a:off x="0" y="2400"/>
                <a:ext cx="627" cy="384"/>
                <a:chOff x="0" y="2400"/>
                <a:chExt cx="627" cy="384"/>
              </a:xfrm>
            </p:grpSpPr>
            <p:sp>
              <p:nvSpPr>
                <p:cNvPr id="98" name="Rectangle 99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char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99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" name="Group 101"/>
              <p:cNvGrpSpPr>
                <a:grpSpLocks/>
              </p:cNvGrpSpPr>
              <p:nvPr/>
            </p:nvGrpSpPr>
            <p:grpSpPr bwMode="auto">
              <a:xfrm>
                <a:off x="627" y="2400"/>
                <a:ext cx="628" cy="384"/>
                <a:chOff x="627" y="2400"/>
                <a:chExt cx="628" cy="384"/>
              </a:xfrm>
            </p:grpSpPr>
            <p:sp>
              <p:nvSpPr>
                <p:cNvPr id="96" name="Rectangle 102"/>
                <p:cNvSpPr>
                  <a:spLocks noChangeArrowheads="1"/>
                </p:cNvSpPr>
                <p:nvPr/>
              </p:nvSpPr>
              <p:spPr bwMode="auto">
                <a:xfrm>
                  <a:off x="670" y="2400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finally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97" name="Rectangle 103"/>
                <p:cNvSpPr>
                  <a:spLocks noChangeArrowheads="1"/>
                </p:cNvSpPr>
                <p:nvPr/>
              </p:nvSpPr>
              <p:spPr bwMode="auto">
                <a:xfrm>
                  <a:off x="627" y="240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Group 104"/>
              <p:cNvGrpSpPr>
                <a:grpSpLocks/>
              </p:cNvGrpSpPr>
              <p:nvPr/>
            </p:nvGrpSpPr>
            <p:grpSpPr bwMode="auto">
              <a:xfrm>
                <a:off x="1255" y="2400"/>
                <a:ext cx="627" cy="384"/>
                <a:chOff x="1255" y="2400"/>
                <a:chExt cx="627" cy="384"/>
              </a:xfrm>
            </p:grpSpPr>
            <p:sp>
              <p:nvSpPr>
                <p:cNvPr id="94" name="Rectangle 105"/>
                <p:cNvSpPr>
                  <a:spLocks noChangeArrowheads="1"/>
                </p:cNvSpPr>
                <p:nvPr/>
              </p:nvSpPr>
              <p:spPr bwMode="auto">
                <a:xfrm>
                  <a:off x="1298" y="2400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long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95" name="Rectangle 106"/>
                <p:cNvSpPr>
                  <a:spLocks noChangeArrowheads="1"/>
                </p:cNvSpPr>
                <p:nvPr/>
              </p:nvSpPr>
              <p:spPr bwMode="auto">
                <a:xfrm>
                  <a:off x="1255" y="2400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Group 107"/>
              <p:cNvGrpSpPr>
                <a:grpSpLocks/>
              </p:cNvGrpSpPr>
              <p:nvPr/>
            </p:nvGrpSpPr>
            <p:grpSpPr bwMode="auto">
              <a:xfrm>
                <a:off x="1882" y="2400"/>
                <a:ext cx="628" cy="384"/>
                <a:chOff x="1882" y="2400"/>
                <a:chExt cx="628" cy="384"/>
              </a:xfrm>
            </p:grpSpPr>
            <p:sp>
              <p:nvSpPr>
                <p:cNvPr id="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1925" y="2400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 dirty="0" err="1">
                      <a:latin typeface="Times New Roman" pitchFamily="18" charset="0"/>
                    </a:rPr>
                    <a:t>strictfp</a:t>
                  </a:r>
                  <a:endParaRPr lang="en-US" altLang="zh-CN" sz="1800" dirty="0">
                    <a:latin typeface="Times New Roman" pitchFamily="18" charset="0"/>
                  </a:endParaRPr>
                </a:p>
                <a:p>
                  <a:pPr algn="just" eaLnBrk="0" hangingPunct="0"/>
                  <a:endParaRPr lang="zh-CN" altLang="en-US" sz="1800" dirty="0">
                    <a:latin typeface="Times New Roman" pitchFamily="18" charset="0"/>
                  </a:endParaRPr>
                </a:p>
              </p:txBody>
            </p:sp>
            <p:sp>
              <p:nvSpPr>
                <p:cNvPr id="93" name="Rectangle 109"/>
                <p:cNvSpPr>
                  <a:spLocks noChangeArrowheads="1"/>
                </p:cNvSpPr>
                <p:nvPr/>
              </p:nvSpPr>
              <p:spPr bwMode="auto">
                <a:xfrm>
                  <a:off x="1882" y="240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Group 110"/>
              <p:cNvGrpSpPr>
                <a:grpSpLocks/>
              </p:cNvGrpSpPr>
              <p:nvPr/>
            </p:nvGrpSpPr>
            <p:grpSpPr bwMode="auto">
              <a:xfrm>
                <a:off x="2510" y="2400"/>
                <a:ext cx="628" cy="384"/>
                <a:chOff x="2510" y="2400"/>
                <a:chExt cx="628" cy="384"/>
              </a:xfrm>
            </p:grpSpPr>
            <p:sp>
              <p:nvSpPr>
                <p:cNvPr id="90" name="Rectangle 111"/>
                <p:cNvSpPr>
                  <a:spLocks noChangeArrowheads="1"/>
                </p:cNvSpPr>
                <p:nvPr/>
              </p:nvSpPr>
              <p:spPr bwMode="auto">
                <a:xfrm>
                  <a:off x="2553" y="2400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 dirty="0">
                      <a:latin typeface="Times New Roman" pitchFamily="18" charset="0"/>
                    </a:rPr>
                    <a:t>volatile</a:t>
                  </a:r>
                </a:p>
                <a:p>
                  <a:pPr algn="just" eaLnBrk="0" hangingPunct="0"/>
                  <a:endParaRPr lang="zh-CN" altLang="en-US" sz="1800" dirty="0">
                    <a:latin typeface="Times New Roman" pitchFamily="18" charset="0"/>
                  </a:endParaRPr>
                </a:p>
              </p:txBody>
            </p:sp>
            <p:sp>
              <p:nvSpPr>
                <p:cNvPr id="91" name="Rectangle 112"/>
                <p:cNvSpPr>
                  <a:spLocks noChangeArrowheads="1"/>
                </p:cNvSpPr>
                <p:nvPr/>
              </p:nvSpPr>
              <p:spPr bwMode="auto">
                <a:xfrm>
                  <a:off x="2510" y="2400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" name="Group 113"/>
              <p:cNvGrpSpPr>
                <a:grpSpLocks/>
              </p:cNvGrpSpPr>
              <p:nvPr/>
            </p:nvGrpSpPr>
            <p:grpSpPr bwMode="auto">
              <a:xfrm>
                <a:off x="0" y="2784"/>
                <a:ext cx="627" cy="384"/>
                <a:chOff x="0" y="2784"/>
                <a:chExt cx="627" cy="384"/>
              </a:xfrm>
            </p:grpSpPr>
            <p:sp>
              <p:nvSpPr>
                <p:cNvPr id="88" name="Rectangle 114"/>
                <p:cNvSpPr>
                  <a:spLocks noChangeArrowheads="1"/>
                </p:cNvSpPr>
                <p:nvPr/>
              </p:nvSpPr>
              <p:spPr bwMode="auto">
                <a:xfrm>
                  <a:off x="43" y="2784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 dirty="0">
                      <a:latin typeface="Times New Roman" pitchFamily="18" charset="0"/>
                    </a:rPr>
                    <a:t>class</a:t>
                  </a:r>
                </a:p>
                <a:p>
                  <a:pPr algn="just" eaLnBrk="0" hangingPunct="0"/>
                  <a:endParaRPr lang="zh-CN" altLang="en-US" sz="1800" dirty="0">
                    <a:latin typeface="Times New Roman" pitchFamily="18" charset="0"/>
                  </a:endParaRPr>
                </a:p>
              </p:txBody>
            </p:sp>
            <p:sp>
              <p:nvSpPr>
                <p:cNvPr id="89" name="Rectangle 115"/>
                <p:cNvSpPr>
                  <a:spLocks noChangeArrowheads="1"/>
                </p:cNvSpPr>
                <p:nvPr/>
              </p:nvSpPr>
              <p:spPr bwMode="auto">
                <a:xfrm>
                  <a:off x="0" y="2784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" name="Group 116"/>
              <p:cNvGrpSpPr>
                <a:grpSpLocks/>
              </p:cNvGrpSpPr>
              <p:nvPr/>
            </p:nvGrpSpPr>
            <p:grpSpPr bwMode="auto">
              <a:xfrm>
                <a:off x="627" y="2784"/>
                <a:ext cx="628" cy="384"/>
                <a:chOff x="627" y="2784"/>
                <a:chExt cx="628" cy="384"/>
              </a:xfrm>
            </p:grpSpPr>
            <p:sp>
              <p:nvSpPr>
                <p:cNvPr id="86" name="Rectangle 117"/>
                <p:cNvSpPr>
                  <a:spLocks noChangeArrowheads="1"/>
                </p:cNvSpPr>
                <p:nvPr/>
              </p:nvSpPr>
              <p:spPr bwMode="auto">
                <a:xfrm>
                  <a:off x="670" y="2784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float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87" name="Rectangle 118"/>
                <p:cNvSpPr>
                  <a:spLocks noChangeArrowheads="1"/>
                </p:cNvSpPr>
                <p:nvPr/>
              </p:nvSpPr>
              <p:spPr bwMode="auto">
                <a:xfrm>
                  <a:off x="627" y="278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19"/>
              <p:cNvGrpSpPr>
                <a:grpSpLocks/>
              </p:cNvGrpSpPr>
              <p:nvPr/>
            </p:nvGrpSpPr>
            <p:grpSpPr bwMode="auto">
              <a:xfrm>
                <a:off x="1255" y="2784"/>
                <a:ext cx="627" cy="384"/>
                <a:chOff x="1255" y="2784"/>
                <a:chExt cx="627" cy="384"/>
              </a:xfrm>
            </p:grpSpPr>
            <p:sp>
              <p:nvSpPr>
                <p:cNvPr id="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1298" y="2784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native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85" name="Rectangle 121"/>
                <p:cNvSpPr>
                  <a:spLocks noChangeArrowheads="1"/>
                </p:cNvSpPr>
                <p:nvPr/>
              </p:nvSpPr>
              <p:spPr bwMode="auto">
                <a:xfrm>
                  <a:off x="1255" y="2784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Group 122"/>
              <p:cNvGrpSpPr>
                <a:grpSpLocks/>
              </p:cNvGrpSpPr>
              <p:nvPr/>
            </p:nvGrpSpPr>
            <p:grpSpPr bwMode="auto">
              <a:xfrm>
                <a:off x="1882" y="2784"/>
                <a:ext cx="628" cy="384"/>
                <a:chOff x="1882" y="2784"/>
                <a:chExt cx="628" cy="384"/>
              </a:xfrm>
            </p:grpSpPr>
            <p:sp>
              <p:nvSpPr>
                <p:cNvPr id="82" name="Rectangle 123"/>
                <p:cNvSpPr>
                  <a:spLocks noChangeArrowheads="1"/>
                </p:cNvSpPr>
                <p:nvPr/>
              </p:nvSpPr>
              <p:spPr bwMode="auto">
                <a:xfrm>
                  <a:off x="1925" y="2784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 dirty="0">
                      <a:latin typeface="Times New Roman" pitchFamily="18" charset="0"/>
                    </a:rPr>
                    <a:t>super</a:t>
                  </a:r>
                </a:p>
                <a:p>
                  <a:pPr algn="just" eaLnBrk="0" hangingPunct="0"/>
                  <a:endParaRPr lang="zh-CN" altLang="en-US" sz="1800" dirty="0">
                    <a:latin typeface="Times New Roman" pitchFamily="18" charset="0"/>
                  </a:endParaRPr>
                </a:p>
              </p:txBody>
            </p:sp>
            <p:sp>
              <p:nvSpPr>
                <p:cNvPr id="83" name="Rectangle 124"/>
                <p:cNvSpPr>
                  <a:spLocks noChangeArrowheads="1"/>
                </p:cNvSpPr>
                <p:nvPr/>
              </p:nvSpPr>
              <p:spPr bwMode="auto">
                <a:xfrm>
                  <a:off x="1882" y="278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Group 125"/>
              <p:cNvGrpSpPr>
                <a:grpSpLocks/>
              </p:cNvGrpSpPr>
              <p:nvPr/>
            </p:nvGrpSpPr>
            <p:grpSpPr bwMode="auto">
              <a:xfrm>
                <a:off x="2510" y="2784"/>
                <a:ext cx="628" cy="384"/>
                <a:chOff x="2510" y="2784"/>
                <a:chExt cx="628" cy="384"/>
              </a:xfrm>
            </p:grpSpPr>
            <p:sp>
              <p:nvSpPr>
                <p:cNvPr id="80" name="Rectangle 126"/>
                <p:cNvSpPr>
                  <a:spLocks noChangeArrowheads="1"/>
                </p:cNvSpPr>
                <p:nvPr/>
              </p:nvSpPr>
              <p:spPr bwMode="auto">
                <a:xfrm>
                  <a:off x="2553" y="2784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while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81" name="Rectangle 127"/>
                <p:cNvSpPr>
                  <a:spLocks noChangeArrowheads="1"/>
                </p:cNvSpPr>
                <p:nvPr/>
              </p:nvSpPr>
              <p:spPr bwMode="auto">
                <a:xfrm>
                  <a:off x="2510" y="2784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Group 128"/>
              <p:cNvGrpSpPr>
                <a:grpSpLocks/>
              </p:cNvGrpSpPr>
              <p:nvPr/>
            </p:nvGrpSpPr>
            <p:grpSpPr bwMode="auto">
              <a:xfrm>
                <a:off x="0" y="3168"/>
                <a:ext cx="627" cy="384"/>
                <a:chOff x="0" y="3168"/>
                <a:chExt cx="627" cy="384"/>
              </a:xfrm>
            </p:grpSpPr>
            <p:sp>
              <p:nvSpPr>
                <p:cNvPr id="78" name="Rectangle 129"/>
                <p:cNvSpPr>
                  <a:spLocks noChangeArrowheads="1"/>
                </p:cNvSpPr>
                <p:nvPr/>
              </p:nvSpPr>
              <p:spPr bwMode="auto">
                <a:xfrm>
                  <a:off x="43" y="3168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const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79" name="Rectangle 130"/>
                <p:cNvSpPr>
                  <a:spLocks noChangeArrowheads="1"/>
                </p:cNvSpPr>
                <p:nvPr/>
              </p:nvSpPr>
              <p:spPr bwMode="auto">
                <a:xfrm>
                  <a:off x="0" y="3168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" name="Group 131"/>
              <p:cNvGrpSpPr>
                <a:grpSpLocks/>
              </p:cNvGrpSpPr>
              <p:nvPr/>
            </p:nvGrpSpPr>
            <p:grpSpPr bwMode="auto">
              <a:xfrm>
                <a:off x="627" y="3168"/>
                <a:ext cx="628" cy="384"/>
                <a:chOff x="627" y="3168"/>
                <a:chExt cx="628" cy="384"/>
              </a:xfrm>
            </p:grpSpPr>
            <p:sp>
              <p:nvSpPr>
                <p:cNvPr id="76" name="Rectangle 132"/>
                <p:cNvSpPr>
                  <a:spLocks noChangeArrowheads="1"/>
                </p:cNvSpPr>
                <p:nvPr/>
              </p:nvSpPr>
              <p:spPr bwMode="auto">
                <a:xfrm>
                  <a:off x="670" y="3168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for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77" name="Rectangle 133"/>
                <p:cNvSpPr>
                  <a:spLocks noChangeArrowheads="1"/>
                </p:cNvSpPr>
                <p:nvPr/>
              </p:nvSpPr>
              <p:spPr bwMode="auto">
                <a:xfrm>
                  <a:off x="627" y="316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Group 134"/>
              <p:cNvGrpSpPr>
                <a:grpSpLocks/>
              </p:cNvGrpSpPr>
              <p:nvPr/>
            </p:nvGrpSpPr>
            <p:grpSpPr bwMode="auto">
              <a:xfrm>
                <a:off x="1255" y="3168"/>
                <a:ext cx="627" cy="384"/>
                <a:chOff x="1255" y="3168"/>
                <a:chExt cx="627" cy="384"/>
              </a:xfrm>
            </p:grpSpPr>
            <p:sp>
              <p:nvSpPr>
                <p:cNvPr id="74" name="Rectangle 135"/>
                <p:cNvSpPr>
                  <a:spLocks noChangeArrowheads="1"/>
                </p:cNvSpPr>
                <p:nvPr/>
              </p:nvSpPr>
              <p:spPr bwMode="auto">
                <a:xfrm>
                  <a:off x="1298" y="3168"/>
                  <a:ext cx="5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new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75" name="Rectangle 136"/>
                <p:cNvSpPr>
                  <a:spLocks noChangeArrowheads="1"/>
                </p:cNvSpPr>
                <p:nvPr/>
              </p:nvSpPr>
              <p:spPr bwMode="auto">
                <a:xfrm>
                  <a:off x="1255" y="3168"/>
                  <a:ext cx="6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Group 137"/>
              <p:cNvGrpSpPr>
                <a:grpSpLocks/>
              </p:cNvGrpSpPr>
              <p:nvPr/>
            </p:nvGrpSpPr>
            <p:grpSpPr bwMode="auto">
              <a:xfrm>
                <a:off x="1882" y="3168"/>
                <a:ext cx="628" cy="384"/>
                <a:chOff x="1882" y="3168"/>
                <a:chExt cx="628" cy="384"/>
              </a:xfrm>
            </p:grpSpPr>
            <p:sp>
              <p:nvSpPr>
                <p:cNvPr id="72" name="Rectangle 138"/>
                <p:cNvSpPr>
                  <a:spLocks noChangeArrowheads="1"/>
                </p:cNvSpPr>
                <p:nvPr/>
              </p:nvSpPr>
              <p:spPr bwMode="auto">
                <a:xfrm>
                  <a:off x="1925" y="3168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switch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73" name="Rectangle 139"/>
                <p:cNvSpPr>
                  <a:spLocks noChangeArrowheads="1"/>
                </p:cNvSpPr>
                <p:nvPr/>
              </p:nvSpPr>
              <p:spPr bwMode="auto">
                <a:xfrm>
                  <a:off x="1882" y="316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" name="Group 140"/>
              <p:cNvGrpSpPr>
                <a:grpSpLocks/>
              </p:cNvGrpSpPr>
              <p:nvPr/>
            </p:nvGrpSpPr>
            <p:grpSpPr bwMode="auto">
              <a:xfrm>
                <a:off x="2510" y="3168"/>
                <a:ext cx="628" cy="384"/>
                <a:chOff x="2510" y="3168"/>
                <a:chExt cx="628" cy="384"/>
              </a:xfrm>
            </p:grpSpPr>
            <p:sp>
              <p:nvSpPr>
                <p:cNvPr id="70" name="Rectangle 141"/>
                <p:cNvSpPr>
                  <a:spLocks noChangeArrowheads="1"/>
                </p:cNvSpPr>
                <p:nvPr/>
              </p:nvSpPr>
              <p:spPr bwMode="auto">
                <a:xfrm>
                  <a:off x="2553" y="3168"/>
                  <a:ext cx="5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 dirty="0">
                      <a:latin typeface="Times New Roman" pitchFamily="18" charset="0"/>
                    </a:rPr>
                    <a:t>null</a:t>
                  </a:r>
                </a:p>
                <a:p>
                  <a:pPr algn="just" eaLnBrk="0" hangingPunct="0"/>
                  <a:endParaRPr lang="zh-CN" altLang="en-US" sz="1800" dirty="0">
                    <a:latin typeface="Times New Roman" pitchFamily="18" charset="0"/>
                  </a:endParaRPr>
                </a:p>
              </p:txBody>
            </p:sp>
            <p:sp>
              <p:nvSpPr>
                <p:cNvPr id="71" name="Rectangle 142"/>
                <p:cNvSpPr>
                  <a:spLocks noChangeArrowheads="1"/>
                </p:cNvSpPr>
                <p:nvPr/>
              </p:nvSpPr>
              <p:spPr bwMode="auto">
                <a:xfrm>
                  <a:off x="2510" y="3168"/>
                  <a:ext cx="6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Group 143"/>
              <p:cNvGrpSpPr>
                <a:grpSpLocks/>
              </p:cNvGrpSpPr>
              <p:nvPr/>
            </p:nvGrpSpPr>
            <p:grpSpPr bwMode="auto">
              <a:xfrm>
                <a:off x="0" y="3552"/>
                <a:ext cx="627" cy="480"/>
                <a:chOff x="0" y="3552"/>
                <a:chExt cx="627" cy="480"/>
              </a:xfrm>
            </p:grpSpPr>
            <p:sp>
              <p:nvSpPr>
                <p:cNvPr id="68" name="Rectangle 144"/>
                <p:cNvSpPr>
                  <a:spLocks noChangeArrowheads="1"/>
                </p:cNvSpPr>
                <p:nvPr/>
              </p:nvSpPr>
              <p:spPr bwMode="auto">
                <a:xfrm>
                  <a:off x="43" y="3552"/>
                  <a:ext cx="541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continue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69" name="Rectangle 145"/>
                <p:cNvSpPr>
                  <a:spLocks noChangeArrowheads="1"/>
                </p:cNvSpPr>
                <p:nvPr/>
              </p:nvSpPr>
              <p:spPr bwMode="auto">
                <a:xfrm>
                  <a:off x="0" y="3552"/>
                  <a:ext cx="62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Group 146"/>
              <p:cNvGrpSpPr>
                <a:grpSpLocks/>
              </p:cNvGrpSpPr>
              <p:nvPr/>
            </p:nvGrpSpPr>
            <p:grpSpPr bwMode="auto">
              <a:xfrm>
                <a:off x="627" y="3552"/>
                <a:ext cx="628" cy="480"/>
                <a:chOff x="627" y="3552"/>
                <a:chExt cx="628" cy="480"/>
              </a:xfrm>
            </p:grpSpPr>
            <p:sp>
              <p:nvSpPr>
                <p:cNvPr id="66" name="Rectangle 147"/>
                <p:cNvSpPr>
                  <a:spLocks noChangeArrowheads="1"/>
                </p:cNvSpPr>
                <p:nvPr/>
              </p:nvSpPr>
              <p:spPr bwMode="auto">
                <a:xfrm>
                  <a:off x="670" y="3552"/>
                  <a:ext cx="54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goto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67" name="Rectangle 148"/>
                <p:cNvSpPr>
                  <a:spLocks noChangeArrowheads="1"/>
                </p:cNvSpPr>
                <p:nvPr/>
              </p:nvSpPr>
              <p:spPr bwMode="auto">
                <a:xfrm>
                  <a:off x="627" y="3552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Group 149"/>
              <p:cNvGrpSpPr>
                <a:grpSpLocks/>
              </p:cNvGrpSpPr>
              <p:nvPr/>
            </p:nvGrpSpPr>
            <p:grpSpPr bwMode="auto">
              <a:xfrm>
                <a:off x="1255" y="3552"/>
                <a:ext cx="627" cy="480"/>
                <a:chOff x="1255" y="3552"/>
                <a:chExt cx="627" cy="480"/>
              </a:xfrm>
            </p:grpSpPr>
            <p:sp>
              <p:nvSpPr>
                <p:cNvPr id="64" name="Rectangle 150"/>
                <p:cNvSpPr>
                  <a:spLocks noChangeArrowheads="1"/>
                </p:cNvSpPr>
                <p:nvPr/>
              </p:nvSpPr>
              <p:spPr bwMode="auto">
                <a:xfrm>
                  <a:off x="1298" y="3552"/>
                  <a:ext cx="541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package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65" name="Rectangle 151"/>
                <p:cNvSpPr>
                  <a:spLocks noChangeArrowheads="1"/>
                </p:cNvSpPr>
                <p:nvPr/>
              </p:nvSpPr>
              <p:spPr bwMode="auto">
                <a:xfrm>
                  <a:off x="1255" y="3552"/>
                  <a:ext cx="62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Group 152"/>
              <p:cNvGrpSpPr>
                <a:grpSpLocks/>
              </p:cNvGrpSpPr>
              <p:nvPr/>
            </p:nvGrpSpPr>
            <p:grpSpPr bwMode="auto">
              <a:xfrm>
                <a:off x="1882" y="3552"/>
                <a:ext cx="628" cy="480"/>
                <a:chOff x="1882" y="3552"/>
                <a:chExt cx="628" cy="480"/>
              </a:xfrm>
            </p:grpSpPr>
            <p:sp>
              <p:nvSpPr>
                <p:cNvPr id="62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25" y="3552"/>
                  <a:ext cx="54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en-US" altLang="zh-CN" sz="1800">
                      <a:latin typeface="Times New Roman" pitchFamily="18" charset="0"/>
                    </a:rPr>
                    <a:t>synchronized</a:t>
                  </a:r>
                </a:p>
                <a:p>
                  <a:pPr algn="just" eaLnBrk="0" hangingPunct="0"/>
                  <a:endParaRPr lang="zh-CN" altLang="en-US" sz="1800">
                    <a:latin typeface="Times New Roman" pitchFamily="18" charset="0"/>
                  </a:endParaRPr>
                </a:p>
              </p:txBody>
            </p:sp>
            <p:sp>
              <p:nvSpPr>
                <p:cNvPr id="63" name="Rectangle 154"/>
                <p:cNvSpPr>
                  <a:spLocks noChangeArrowheads="1"/>
                </p:cNvSpPr>
                <p:nvPr/>
              </p:nvSpPr>
              <p:spPr bwMode="auto">
                <a:xfrm>
                  <a:off x="1882" y="3552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Group 155"/>
              <p:cNvGrpSpPr>
                <a:grpSpLocks/>
              </p:cNvGrpSpPr>
              <p:nvPr/>
            </p:nvGrpSpPr>
            <p:grpSpPr bwMode="auto">
              <a:xfrm>
                <a:off x="2510" y="3552"/>
                <a:ext cx="628" cy="480"/>
                <a:chOff x="2510" y="3552"/>
                <a:chExt cx="628" cy="480"/>
              </a:xfrm>
            </p:grpSpPr>
            <p:sp>
              <p:nvSpPr>
                <p:cNvPr id="60" name="Rectangle 156"/>
                <p:cNvSpPr>
                  <a:spLocks noChangeArrowheads="1"/>
                </p:cNvSpPr>
                <p:nvPr/>
              </p:nvSpPr>
              <p:spPr bwMode="auto">
                <a:xfrm>
                  <a:off x="2553" y="3552"/>
                  <a:ext cx="54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pPr algn="just"/>
                  <a:r>
                    <a:rPr lang="zh-CN" altLang="en-US" sz="1800" dirty="0"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/>
                  <a:endParaRPr lang="zh-CN" altLang="en-US" sz="1800" dirty="0">
                    <a:latin typeface="Times New Roman" pitchFamily="18" charset="0"/>
                  </a:endParaRPr>
                </a:p>
              </p:txBody>
            </p:sp>
            <p:sp>
              <p:nvSpPr>
                <p:cNvPr id="61" name="Rectangle 157"/>
                <p:cNvSpPr>
                  <a:spLocks noChangeArrowheads="1"/>
                </p:cNvSpPr>
                <p:nvPr/>
              </p:nvSpPr>
              <p:spPr bwMode="auto">
                <a:xfrm>
                  <a:off x="2510" y="3552"/>
                  <a:ext cx="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" name="Rectangle 158"/>
            <p:cNvSpPr>
              <a:spLocks noChangeArrowheads="1"/>
            </p:cNvSpPr>
            <p:nvPr/>
          </p:nvSpPr>
          <p:spPr bwMode="auto">
            <a:xfrm>
              <a:off x="-3" y="-3"/>
              <a:ext cx="3144" cy="403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8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ware_Objective-C_ Unit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 Narrow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演示文稿1" id="{0FE4B011-90B7-4642-A9C6-BF9234E7B935}" vid="{C0032729-FCC2-47DB-B279-26614F67C45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E441E2D358D104BBF37B55078329BE6" ma:contentTypeVersion="0" ma:contentTypeDescription="新建文档。" ma:contentTypeScope="" ma:versionID="050231a40296e7e6eef7bbc8765553e8">
  <xsd:schema xmlns:xsd="http://www.w3.org/2001/XMLSchema" xmlns:xs="http://www.w3.org/2001/XMLSchema" xmlns:p="http://schemas.microsoft.com/office/2006/metadata/properties" xmlns:ns2="2964b3fe-7ba9-451d-b46d-13cde44f5428" targetNamespace="http://schemas.microsoft.com/office/2006/metadata/properties" ma:root="true" ma:fieldsID="88f7917a15eb6d463d3262649e39eb14" ns2:_="">
    <xsd:import namespace="2964b3fe-7ba9-451d-b46d-13cde44f542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64b3fe-7ba9-451d-b46d-13cde44f542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964b3fe-7ba9-451d-b46d-13cde44f5428">52XMV3DVPMZ4-146-4</_dlc_DocId>
    <_dlc_DocIdUrl xmlns="2964b3fe-7ba9-451d-b46d-13cde44f5428">
      <Url>http://sps.gemptc.com/_layouts/DocIdRedir.aspx?ID=52XMV3DVPMZ4-146-4</Url>
      <Description>52XMV3DVPMZ4-146-4</Description>
    </_dlc_DocIdUrl>
  </documentManagement>
</p:properties>
</file>

<file path=customXml/itemProps1.xml><?xml version="1.0" encoding="utf-8"?>
<ds:datastoreItem xmlns:ds="http://schemas.openxmlformats.org/officeDocument/2006/customXml" ds:itemID="{7A53DD86-0E57-490A-82F5-0684F8B2352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75D2C63-9A31-4365-A341-14A0A263F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9DFA44-B85C-4A78-9B5C-11921A16E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64b3fe-7ba9-451d-b46d-13cde44f54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2590C57-1F88-4108-B4D1-FABAD21D1F81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2964b3fe-7ba9-451d-b46d-13cde44f542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Courseware_Objective-C_ Unit1</Template>
  <TotalTime>2987</TotalTime>
  <Words>3006</Words>
  <Application>Microsoft Office PowerPoint</Application>
  <PresentationFormat>自定义</PresentationFormat>
  <Paragraphs>485</Paragraphs>
  <Slides>50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Courseware_Objective-C_ Unit1</vt:lpstr>
      <vt:lpstr>PowerPoint 演示文稿</vt:lpstr>
      <vt:lpstr>Java语言基础</vt:lpstr>
      <vt:lpstr>回顾</vt:lpstr>
      <vt:lpstr>关键字</vt:lpstr>
      <vt:lpstr>课程目标</vt:lpstr>
      <vt:lpstr>PowerPoint 演示文稿</vt:lpstr>
      <vt:lpstr>标识符和关键字</vt:lpstr>
      <vt:lpstr>标识符举例</vt:lpstr>
      <vt:lpstr>关键字</vt:lpstr>
      <vt:lpstr>PowerPoint 演示文稿</vt:lpstr>
      <vt:lpstr>数据类型的分类</vt:lpstr>
      <vt:lpstr>变量</vt:lpstr>
      <vt:lpstr>使用Scanner获取键盘输入 </vt:lpstr>
      <vt:lpstr>基本数据类型</vt:lpstr>
      <vt:lpstr>浮点型</vt:lpstr>
      <vt:lpstr>数值中使用下画线分隔 </vt:lpstr>
      <vt:lpstr>字符型</vt:lpstr>
      <vt:lpstr>boolean 类型</vt:lpstr>
      <vt:lpstr>基本数据类型的类型转换</vt:lpstr>
      <vt:lpstr>强制类型转化</vt:lpstr>
      <vt:lpstr>PowerPoint 演示文稿</vt:lpstr>
      <vt:lpstr>运算符</vt:lpstr>
      <vt:lpstr>自加和自减运算符</vt:lpstr>
      <vt:lpstr>字符串连接符</vt:lpstr>
      <vt:lpstr>三目条件运算符</vt:lpstr>
      <vt:lpstr>PowerPoint 演示文稿</vt:lpstr>
      <vt:lpstr>PowerPoint 演示文稿</vt:lpstr>
      <vt:lpstr>三种基本结构</vt:lpstr>
      <vt:lpstr>流程控制分3种结构</vt:lpstr>
      <vt:lpstr>顺序结构</vt:lpstr>
      <vt:lpstr>分支结构</vt:lpstr>
      <vt:lpstr>if条件语句</vt:lpstr>
      <vt:lpstr>If语句常见的错误</vt:lpstr>
      <vt:lpstr>switch分支语句</vt:lpstr>
      <vt:lpstr>Switch语句容易导致的错误</vt:lpstr>
      <vt:lpstr>PowerPoint 演示文稿</vt:lpstr>
      <vt:lpstr>循环结构</vt:lpstr>
      <vt:lpstr>while  &amp; do while 循环语句</vt:lpstr>
      <vt:lpstr>控制循环条件</vt:lpstr>
      <vt:lpstr>for 循环语句</vt:lpstr>
      <vt:lpstr>for循环指定多个初始化语句</vt:lpstr>
      <vt:lpstr>for循环的分号</vt:lpstr>
      <vt:lpstr>嵌套循环</vt:lpstr>
      <vt:lpstr>break语句</vt:lpstr>
      <vt:lpstr>continue 语句</vt:lpstr>
      <vt:lpstr>return语句</vt:lpstr>
      <vt:lpstr>小结</vt:lpstr>
      <vt:lpstr>任务</vt:lpstr>
      <vt:lpstr>预习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李叙</dc:creator>
  <cp:lastModifiedBy>吴子敬</cp:lastModifiedBy>
  <cp:revision>305</cp:revision>
  <dcterms:created xsi:type="dcterms:W3CDTF">2014-03-12T06:57:00Z</dcterms:created>
  <dcterms:modified xsi:type="dcterms:W3CDTF">2015-09-09T06:58:33Z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6f9e1478-81e9-49b8-96d2-ac3a2727cb6d</vt:lpwstr>
  </property>
  <property fmtid="{D5CDD505-2E9C-101B-9397-08002B2CF9AE}" pid="3" name="ContentTypeId">
    <vt:lpwstr>0x010100DE441E2D358D104BBF37B55078329BE6</vt:lpwstr>
  </property>
</Properties>
</file>