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0"/>
  </p:notesMasterIdLst>
  <p:sldIdLst>
    <p:sldId id="256" r:id="rId6"/>
    <p:sldId id="284" r:id="rId7"/>
    <p:sldId id="283" r:id="rId8"/>
    <p:sldId id="257" r:id="rId9"/>
    <p:sldId id="324" r:id="rId10"/>
    <p:sldId id="365" r:id="rId11"/>
    <p:sldId id="366" r:id="rId12"/>
    <p:sldId id="368" r:id="rId13"/>
    <p:sldId id="349" r:id="rId14"/>
    <p:sldId id="369" r:id="rId15"/>
    <p:sldId id="370" r:id="rId16"/>
    <p:sldId id="372" r:id="rId17"/>
    <p:sldId id="348" r:id="rId18"/>
    <p:sldId id="371" r:id="rId19"/>
    <p:sldId id="382" r:id="rId20"/>
    <p:sldId id="373" r:id="rId21"/>
    <p:sldId id="374" r:id="rId22"/>
    <p:sldId id="375" r:id="rId23"/>
    <p:sldId id="377" r:id="rId24"/>
    <p:sldId id="378" r:id="rId25"/>
    <p:sldId id="379" r:id="rId26"/>
    <p:sldId id="380" r:id="rId27"/>
    <p:sldId id="381" r:id="rId28"/>
    <p:sldId id="363" r:id="rId29"/>
    <p:sldId id="364" r:id="rId30"/>
    <p:sldId id="356" r:id="rId31"/>
    <p:sldId id="350" r:id="rId32"/>
    <p:sldId id="359" r:id="rId33"/>
    <p:sldId id="352" r:id="rId34"/>
    <p:sldId id="360" r:id="rId35"/>
    <p:sldId id="282" r:id="rId36"/>
    <p:sldId id="361" r:id="rId37"/>
    <p:sldId id="291" r:id="rId38"/>
    <p:sldId id="28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225"/>
    <a:srgbClr val="0370A9"/>
    <a:srgbClr val="0375B0"/>
    <a:srgbClr val="F79646"/>
    <a:srgbClr val="EEE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77" autoAdjust="0"/>
    <p:restoredTop sz="94282" autoAdjust="0"/>
  </p:normalViewPr>
  <p:slideViewPr>
    <p:cSldViewPr snapToGrid="0">
      <p:cViewPr varScale="1">
        <p:scale>
          <a:sx n="47" d="100"/>
          <a:sy n="47" d="100"/>
        </p:scale>
        <p:origin x="54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单元测试、自动化集成测试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try { // load the driver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org.apache.derby.jdbc.EmbeddedDriver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newInstance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("Load the embedded driver"); </a:t>
            </a:r>
          </a:p>
          <a:p>
            <a:r>
              <a:rPr lang="en-US" altLang="zh-CN" dirty="0" smtClean="0"/>
              <a:t>                Connection conn = null; </a:t>
            </a:r>
          </a:p>
          <a:p>
            <a:r>
              <a:rPr lang="en-US" altLang="zh-CN" dirty="0" smtClean="0"/>
              <a:t>                Properties props = new Properties();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("user", "user1");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("password", "user1"); </a:t>
            </a:r>
          </a:p>
          <a:p>
            <a:r>
              <a:rPr lang="en-US" altLang="zh-CN" dirty="0" smtClean="0"/>
              <a:t>               //create and connect the database named </a:t>
            </a:r>
            <a:r>
              <a:rPr lang="en-US" altLang="zh-CN" dirty="0" err="1" smtClean="0"/>
              <a:t>helloDB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            conn=</a:t>
            </a:r>
            <a:r>
              <a:rPr lang="en-US" altLang="zh-CN" dirty="0" err="1" smtClean="0"/>
              <a:t>DriverManager.getConnection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jdbc:derby:helloDB;create</a:t>
            </a:r>
            <a:r>
              <a:rPr lang="en-US" altLang="zh-CN" dirty="0" smtClean="0"/>
              <a:t>=true", props);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("create and connect to </a:t>
            </a:r>
            <a:r>
              <a:rPr lang="en-US" altLang="zh-CN" dirty="0" err="1" smtClean="0"/>
              <a:t>helloDB</a:t>
            </a:r>
            <a:r>
              <a:rPr lang="en-US" altLang="zh-CN" dirty="0" smtClean="0"/>
              <a:t>");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conn.setAutoCommit</a:t>
            </a:r>
            <a:r>
              <a:rPr lang="en-US" altLang="zh-CN" dirty="0" smtClean="0"/>
              <a:t>(false); 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           // create a table and insert two records </a:t>
            </a:r>
          </a:p>
          <a:p>
            <a:r>
              <a:rPr lang="en-US" altLang="zh-CN" dirty="0" smtClean="0"/>
              <a:t>                Statement s = </a:t>
            </a:r>
            <a:r>
              <a:rPr lang="en-US" altLang="zh-CN" dirty="0" err="1" smtClean="0"/>
              <a:t>conn.createStatement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s.execute</a:t>
            </a:r>
            <a:r>
              <a:rPr lang="en-US" altLang="zh-CN" dirty="0" smtClean="0"/>
              <a:t>("create table </a:t>
            </a:r>
            <a:r>
              <a:rPr lang="en-US" altLang="zh-CN" dirty="0" err="1" smtClean="0"/>
              <a:t>hellotable</a:t>
            </a:r>
            <a:r>
              <a:rPr lang="en-US" altLang="zh-CN" dirty="0" smtClean="0"/>
              <a:t>(name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(40), score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)");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("Created table </a:t>
            </a:r>
            <a:r>
              <a:rPr lang="en-US" altLang="zh-CN" dirty="0" err="1" smtClean="0"/>
              <a:t>hellotable</a:t>
            </a:r>
            <a:r>
              <a:rPr lang="en-US" altLang="zh-CN" dirty="0" smtClean="0"/>
              <a:t>");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s.execute</a:t>
            </a:r>
            <a:r>
              <a:rPr lang="en-US" altLang="zh-CN" dirty="0" smtClean="0"/>
              <a:t>("insert into </a:t>
            </a:r>
            <a:r>
              <a:rPr lang="en-US" altLang="zh-CN" dirty="0" err="1" smtClean="0"/>
              <a:t>hellotable</a:t>
            </a:r>
            <a:r>
              <a:rPr lang="en-US" altLang="zh-CN" dirty="0" smtClean="0"/>
              <a:t> values('Ruth Cao', 86)");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s.execute</a:t>
            </a:r>
            <a:r>
              <a:rPr lang="en-US" altLang="zh-CN" dirty="0" smtClean="0"/>
              <a:t>("insert into </a:t>
            </a:r>
            <a:r>
              <a:rPr lang="en-US" altLang="zh-CN" dirty="0" err="1" smtClean="0"/>
              <a:t>hellotable</a:t>
            </a:r>
            <a:r>
              <a:rPr lang="en-US" altLang="zh-CN" dirty="0" smtClean="0"/>
              <a:t> values ('Flora Shi', 92)"); </a:t>
            </a:r>
          </a:p>
          <a:p>
            <a:r>
              <a:rPr lang="en-US" altLang="zh-CN" dirty="0" smtClean="0"/>
              <a:t>                // list the two records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s.executeQuery</a:t>
            </a:r>
            <a:r>
              <a:rPr lang="en-US" altLang="zh-CN" dirty="0" smtClean="0"/>
              <a:t>( </a:t>
            </a:r>
          </a:p>
          <a:p>
            <a:r>
              <a:rPr lang="en-US" altLang="zh-CN" dirty="0" smtClean="0"/>
              <a:t>                    "SELECT name, score FROM </a:t>
            </a:r>
            <a:r>
              <a:rPr lang="en-US" altLang="zh-CN" dirty="0" err="1" smtClean="0"/>
              <a:t>hellotable</a:t>
            </a:r>
            <a:r>
              <a:rPr lang="en-US" altLang="zh-CN" dirty="0" smtClean="0"/>
              <a:t> ORDER BY score");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("name\t\</a:t>
            </a:r>
            <a:r>
              <a:rPr lang="en-US" altLang="zh-CN" dirty="0" err="1" smtClean="0"/>
              <a:t>tscore</a:t>
            </a:r>
            <a:r>
              <a:rPr lang="en-US" altLang="zh-CN" dirty="0" smtClean="0"/>
              <a:t>"); </a:t>
            </a:r>
          </a:p>
          <a:p>
            <a:r>
              <a:rPr lang="en-US" altLang="zh-CN" dirty="0" smtClean="0"/>
              <a:t>                while(</a:t>
            </a:r>
            <a:r>
              <a:rPr lang="en-US" altLang="zh-CN" dirty="0" err="1" smtClean="0"/>
              <a:t>rs.next</a:t>
            </a:r>
            <a:r>
              <a:rPr lang="en-US" altLang="zh-CN" dirty="0" smtClean="0"/>
              <a:t>()) {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 builder = new 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(1));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builder.append</a:t>
            </a:r>
            <a:r>
              <a:rPr lang="en-US" altLang="zh-CN" dirty="0" smtClean="0"/>
              <a:t>("\t");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builder.append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rs.getInt</a:t>
            </a:r>
            <a:r>
              <a:rPr lang="en-US" altLang="zh-CN" dirty="0" smtClean="0"/>
              <a:t>(2));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builder.toString</a:t>
            </a:r>
            <a:r>
              <a:rPr lang="en-US" altLang="zh-CN" dirty="0" smtClean="0"/>
              <a:t>()); </a:t>
            </a:r>
          </a:p>
          <a:p>
            <a:r>
              <a:rPr lang="en-US" altLang="zh-CN" dirty="0" smtClean="0"/>
              <a:t>                } </a:t>
            </a:r>
          </a:p>
          <a:p>
            <a:r>
              <a:rPr lang="en-US" altLang="zh-CN" dirty="0" smtClean="0"/>
              <a:t>                // delete the table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s.execute</a:t>
            </a:r>
            <a:r>
              <a:rPr lang="en-US" altLang="zh-CN" dirty="0" smtClean="0"/>
              <a:t>("drop table </a:t>
            </a:r>
            <a:r>
              <a:rPr lang="en-US" altLang="zh-CN" dirty="0" err="1" smtClean="0"/>
              <a:t>hellotable</a:t>
            </a:r>
            <a:r>
              <a:rPr lang="en-US" altLang="zh-CN" dirty="0" smtClean="0"/>
              <a:t>");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("Dropped table </a:t>
            </a:r>
            <a:r>
              <a:rPr lang="en-US" altLang="zh-CN" dirty="0" err="1" smtClean="0"/>
              <a:t>hellotable</a:t>
            </a:r>
            <a:r>
              <a:rPr lang="en-US" altLang="zh-CN" dirty="0" smtClean="0"/>
              <a:t>"); </a:t>
            </a:r>
          </a:p>
          <a:p>
            <a:r>
              <a:rPr lang="en-US" altLang="zh-CN" dirty="0" smtClean="0"/>
              <a:t>                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rs.close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s.close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("Closed result set and statement");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conn.commit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conn.close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("Committed transaction and closed connection"); </a:t>
            </a:r>
          </a:p>
          <a:p>
            <a:r>
              <a:rPr lang="en-US" altLang="zh-CN" dirty="0" smtClean="0"/>
              <a:t>                 </a:t>
            </a:r>
          </a:p>
          <a:p>
            <a:r>
              <a:rPr lang="en-US" altLang="zh-CN" dirty="0" smtClean="0"/>
              <a:t>                try { // perform a clean shutdown 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DriverManager.getConnection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jdbc:derby</a:t>
            </a:r>
            <a:r>
              <a:rPr lang="en-US" altLang="zh-CN" dirty="0" smtClean="0"/>
              <a:t>:;shutdown=true"); </a:t>
            </a:r>
          </a:p>
          <a:p>
            <a:r>
              <a:rPr lang="en-US" altLang="zh-CN" dirty="0" smtClean="0"/>
              <a:t>                } catch (</a:t>
            </a:r>
            <a:r>
              <a:rPr lang="en-US" altLang="zh-CN" dirty="0" err="1" smtClean="0"/>
              <a:t>SQLException</a:t>
            </a:r>
            <a:r>
              <a:rPr lang="en-US" altLang="zh-CN" dirty="0" smtClean="0"/>
              <a:t> se) {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("Database shut down normally"); </a:t>
            </a:r>
          </a:p>
          <a:p>
            <a:r>
              <a:rPr lang="en-US" altLang="zh-CN" dirty="0" smtClean="0"/>
              <a:t>                } </a:t>
            </a:r>
          </a:p>
          <a:p>
            <a:r>
              <a:rPr lang="en-US" altLang="zh-CN" dirty="0" smtClean="0"/>
              <a:t>            } catch (</a:t>
            </a:r>
            <a:r>
              <a:rPr lang="en-US" altLang="zh-CN" dirty="0" err="1" smtClean="0"/>
              <a:t>Throwable</a:t>
            </a:r>
            <a:r>
              <a:rPr lang="en-US" altLang="zh-CN" dirty="0" smtClean="0"/>
              <a:t> e) { </a:t>
            </a:r>
          </a:p>
          <a:p>
            <a:r>
              <a:rPr lang="en-US" altLang="zh-CN" dirty="0" smtClean="0"/>
              <a:t>                // handle the exception 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SimpleApp</a:t>
            </a:r>
            <a:r>
              <a:rPr lang="en-US" altLang="zh-CN" dirty="0" smtClean="0"/>
              <a:t> finished");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4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源文件以“</a:t>
            </a:r>
            <a:r>
              <a:rPr lang="en-US" altLang="zh-CN" dirty="0" smtClean="0"/>
              <a:t>.java”</a:t>
            </a:r>
            <a:r>
              <a:rPr lang="zh-CN" altLang="en-US" dirty="0" smtClean="0"/>
              <a:t>为扩展名。源文件的基本组成部分是类（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），如本例中的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一个源文件中最多只能有一个</a:t>
            </a:r>
            <a:r>
              <a:rPr lang="en-US" altLang="zh-CN" dirty="0" smtClean="0"/>
              <a:t>public </a:t>
            </a:r>
            <a:r>
              <a:rPr lang="zh-CN" altLang="en-US" dirty="0" smtClean="0"/>
              <a:t>类。其它类的个数不限，如果源文件包含一个</a:t>
            </a:r>
            <a:r>
              <a:rPr lang="en-US" altLang="zh-CN" dirty="0" smtClean="0"/>
              <a:t>public </a:t>
            </a:r>
            <a:r>
              <a:rPr lang="zh-CN" altLang="en-US" dirty="0" smtClean="0"/>
              <a:t>类，它必需按该类名命名。</a:t>
            </a:r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应用程序的执行入口是 </a:t>
            </a:r>
            <a:r>
              <a:rPr lang="en-US" altLang="zh-CN" dirty="0" smtClean="0"/>
              <a:t>main() </a:t>
            </a:r>
            <a:r>
              <a:rPr lang="zh-CN" altLang="en-US" dirty="0" smtClean="0"/>
              <a:t>方法。它有固定的书写格式：</a:t>
            </a:r>
          </a:p>
          <a:p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{…}</a:t>
            </a:r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方法由一条条语句构成，每个语句以分号结束。</a:t>
            </a:r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语言中严格区分大小写。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4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dirty="0" smtClean="0"/>
              <a:t> java -cp [目录] [Java类名] </a:t>
            </a:r>
            <a:endParaRPr kumimoji="0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dirty="0" smtClean="0"/>
              <a:t>如果没有指定-cp选项，java命令是根据CLASSPATH环境变量来搜索Java类。</a:t>
            </a:r>
            <a:endParaRPr kumimoji="0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8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文件夹和文件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1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为什么要注释？</a:t>
            </a:r>
            <a:endParaRPr lang="en-US" altLang="zh-CN" dirty="0" smtClean="0"/>
          </a:p>
          <a:p>
            <a:r>
              <a:rPr lang="en-US" altLang="zh-CN" dirty="0" err="1" smtClean="0"/>
              <a:t>javadoc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有这个文档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3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快捷键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学会自查资料解决课堂没有涉及到知识点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*本页主题：下一</a:t>
            </a:r>
            <a:r>
              <a:rPr lang="en-US" altLang="zh-CN" b="1" dirty="0" smtClean="0"/>
              <a:t>Unit</a:t>
            </a:r>
            <a:r>
              <a:rPr lang="zh-CN" altLang="en-US" b="1" dirty="0" smtClean="0"/>
              <a:t>的核心内容预习要求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下一</a:t>
            </a:r>
            <a:r>
              <a:rPr lang="en-US" altLang="zh-CN" b="1" dirty="0" smtClean="0"/>
              <a:t>Unit</a:t>
            </a:r>
            <a:r>
              <a:rPr lang="zh-CN" altLang="en-US" b="1" dirty="0" smtClean="0"/>
              <a:t>的核心内容罗列，主要以问题的形式给出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预习方法及预习要求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7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1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做饭</a:t>
            </a:r>
            <a:endParaRPr lang="en-US" altLang="zh-CN" dirty="0" smtClean="0"/>
          </a:p>
          <a:p>
            <a:r>
              <a:rPr lang="zh-CN" altLang="en-US" dirty="0" smtClean="0"/>
              <a:t>看电视</a:t>
            </a:r>
            <a:endParaRPr lang="en-US" altLang="zh-CN" dirty="0" smtClean="0"/>
          </a:p>
          <a:p>
            <a:r>
              <a:rPr lang="zh-CN" altLang="en-US" dirty="0" smtClean="0"/>
              <a:t>削苹果</a:t>
            </a:r>
            <a:endParaRPr lang="en-US" altLang="zh-CN" dirty="0" smtClean="0"/>
          </a:p>
          <a:p>
            <a:r>
              <a:rPr lang="en-US" altLang="zh-CN" dirty="0" smtClean="0"/>
              <a:t>…..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介于两者之间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0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跨平台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6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12192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语言的运行机制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328" y="1585782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编译型的语言。如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 </a:t>
            </a:r>
            <a:r>
              <a:rPr lang="zh-CN" altLang="en-US" dirty="0"/>
              <a:t>编译生成的程序，只能在特定的平台上运行。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可以针对特定平台进行优化，因此性能可以得到改善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解释型的语言。如</a:t>
            </a:r>
            <a:r>
              <a:rPr lang="en-US" altLang="zh-CN" dirty="0"/>
              <a:t>Ruby</a:t>
            </a:r>
            <a:r>
              <a:rPr lang="zh-CN" altLang="en-US" dirty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为不同的平台提供解释器。通常它们可以跨平台运行。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每次运行时，都需要经过一次解释（转换为机器指令）。性能略差。</a:t>
            </a:r>
          </a:p>
        </p:txBody>
      </p:sp>
    </p:spTree>
    <p:extLst>
      <p:ext uri="{BB962C8B-B14F-4D97-AF65-F5344CB8AC3E}">
        <p14:creationId xmlns:p14="http://schemas.microsoft.com/office/powerpoint/2010/main" val="40501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语言的两种机制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885627"/>
          </a:xfrm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的虚拟机机制</a:t>
            </a:r>
            <a:r>
              <a:rPr lang="en-US" altLang="zh-CN" dirty="0"/>
              <a:t>(JVM)</a:t>
            </a:r>
          </a:p>
          <a:p>
            <a:pPr lvl="1"/>
            <a:r>
              <a:rPr lang="zh-CN" altLang="en-US" dirty="0"/>
              <a:t>虚拟机机制保证</a:t>
            </a:r>
            <a:r>
              <a:rPr lang="en-US" altLang="zh-CN" dirty="0"/>
              <a:t>Java</a:t>
            </a:r>
            <a:r>
              <a:rPr lang="zh-CN" altLang="en-US" dirty="0"/>
              <a:t>程序的跨平台特性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Java </a:t>
            </a:r>
            <a:r>
              <a:rPr lang="zh-CN" altLang="en-US" dirty="0"/>
              <a:t>的垃圾回收机制</a:t>
            </a:r>
          </a:p>
          <a:p>
            <a:pPr lvl="1"/>
            <a:r>
              <a:rPr lang="zh-CN" altLang="en-US" dirty="0"/>
              <a:t>垃圾回收机制保证</a:t>
            </a:r>
            <a:r>
              <a:rPr lang="en-US" altLang="zh-CN" dirty="0"/>
              <a:t>Java</a:t>
            </a:r>
            <a:r>
              <a:rPr lang="zh-CN" altLang="en-US" dirty="0"/>
              <a:t>程序更安全、更高效。</a:t>
            </a:r>
          </a:p>
        </p:txBody>
      </p:sp>
    </p:spTree>
    <p:extLst>
      <p:ext uri="{BB962C8B-B14F-4D97-AF65-F5344CB8AC3E}">
        <p14:creationId xmlns:p14="http://schemas.microsoft.com/office/powerpoint/2010/main" val="35869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8" name="Rectangle 14"/>
          <p:cNvSpPr>
            <a:spLocks noGrp="1" noChangeArrowheads="1"/>
          </p:cNvSpPr>
          <p:nvPr>
            <p:ph type="title"/>
          </p:nvPr>
        </p:nvSpPr>
        <p:spPr>
          <a:xfrm>
            <a:off x="344714" y="180070"/>
            <a:ext cx="7772400" cy="9121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虚拟机与</a:t>
            </a:r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文件</a:t>
            </a:r>
          </a:p>
        </p:txBody>
      </p:sp>
      <p:sp>
        <p:nvSpPr>
          <p:cNvPr id="77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44714" y="1759517"/>
            <a:ext cx="10515600" cy="4351338"/>
          </a:xfrm>
        </p:spPr>
        <p:txBody>
          <a:bodyPr/>
          <a:lstStyle/>
          <a:p>
            <a:r>
              <a:rPr lang="zh-CN" altLang="en-US" dirty="0"/>
              <a:t>将代码都保存在一个扩展名为</a:t>
            </a:r>
            <a:r>
              <a:rPr lang="en-US" altLang="zh-CN" dirty="0"/>
              <a:t>.java</a:t>
            </a:r>
            <a:r>
              <a:rPr lang="zh-CN" altLang="en-US" dirty="0"/>
              <a:t>的文件中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JDK</a:t>
            </a:r>
            <a:r>
              <a:rPr lang="zh-CN" altLang="en-US" dirty="0"/>
              <a:t>提供的工具</a:t>
            </a:r>
            <a:r>
              <a:rPr lang="en-US" altLang="zh-CN" dirty="0"/>
              <a:t>javac.exe</a:t>
            </a:r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文件进行编译，生成扩展名为</a:t>
            </a:r>
            <a:r>
              <a:rPr lang="en-US" altLang="zh-CN" dirty="0"/>
              <a:t>.class</a:t>
            </a:r>
            <a:r>
              <a:rPr lang="zh-CN" altLang="en-US" dirty="0"/>
              <a:t>字节码文件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JDK</a:t>
            </a:r>
            <a:r>
              <a:rPr lang="zh-CN" altLang="en-US" dirty="0"/>
              <a:t>提供的工具</a:t>
            </a:r>
            <a:r>
              <a:rPr lang="en-US" altLang="zh-CN" dirty="0"/>
              <a:t>java.exe</a:t>
            </a:r>
            <a:r>
              <a:rPr lang="zh-CN" altLang="en-US" dirty="0"/>
              <a:t>对字节码文件进行运行</a:t>
            </a:r>
          </a:p>
          <a:p>
            <a:endParaRPr lang="en-US" altLang="zh-CN" dirty="0"/>
          </a:p>
        </p:txBody>
      </p: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922774" y="3935186"/>
            <a:ext cx="8135937" cy="2447925"/>
            <a:chOff x="340" y="2115"/>
            <a:chExt cx="5125" cy="1315"/>
          </a:xfrm>
        </p:grpSpPr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340" y="2115"/>
              <a:ext cx="5125" cy="1315"/>
              <a:chOff x="326" y="1525"/>
              <a:chExt cx="5125" cy="1315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2078" y="1978"/>
                <a:ext cx="924" cy="454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just">
                  <a:buFont typeface="Wingdings" pitchFamily="2" charset="2"/>
                  <a:buNone/>
                </a:pPr>
                <a:r>
                  <a:rPr lang="en-US" altLang="zh-CN" sz="1600">
                    <a:latin typeface="Times New Roman" pitchFamily="18" charset="0"/>
                  </a:rPr>
                  <a:t>Java </a:t>
                </a:r>
                <a:r>
                  <a:rPr lang="zh-CN" altLang="en-US" sz="1600">
                    <a:latin typeface="Times New Roman" pitchFamily="18" charset="0"/>
                  </a:rPr>
                  <a:t>字节码</a:t>
                </a:r>
              </a:p>
              <a:p>
                <a:pPr marL="342900" indent="-342900" algn="just">
                  <a:buFont typeface="Wingdings" pitchFamily="2" charset="2"/>
                  <a:buNone/>
                </a:pPr>
                <a:r>
                  <a:rPr lang="zh-CN" altLang="en-US" sz="1600">
                    <a:latin typeface="Times New Roman" pitchFamily="18" charset="0"/>
                  </a:rPr>
                  <a:t>（可跨平台）</a:t>
                </a: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4771" y="1525"/>
                <a:ext cx="666" cy="318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just">
                  <a:buFont typeface="Wingdings" pitchFamily="2" charset="2"/>
                  <a:buNone/>
                </a:pPr>
                <a:r>
                  <a:rPr lang="en-US" altLang="zh-CN" sz="1600">
                    <a:latin typeface="Arial" charset="0"/>
                  </a:rPr>
                  <a:t>Windows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4785" y="2009"/>
                <a:ext cx="666" cy="332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en-US" altLang="zh-CN" sz="1600">
                    <a:latin typeface="Arial" charset="0"/>
                  </a:rPr>
                  <a:t>Linux</a:t>
                </a: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4785" y="2523"/>
                <a:ext cx="666" cy="317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en-US" altLang="zh-CN" sz="1600" dirty="0">
                    <a:latin typeface="Arial" charset="0"/>
                  </a:rPr>
                  <a:t>Solaris</a:t>
                </a: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V="1">
                <a:off x="4426" y="1706"/>
                <a:ext cx="345" cy="30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4127" y="2192"/>
                <a:ext cx="6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000" y="2192"/>
                <a:ext cx="6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3085" y="2079"/>
                <a:ext cx="425" cy="217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600">
                    <a:latin typeface="Times New Roman" pitchFamily="18" charset="0"/>
                  </a:rPr>
                  <a:t>运行</a:t>
                </a:r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1334" y="2192"/>
                <a:ext cx="74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1505" y="2069"/>
                <a:ext cx="424" cy="212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600">
                    <a:latin typeface="Times New Roman" pitchFamily="18" charset="0"/>
                  </a:rPr>
                  <a:t>编译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326" y="1978"/>
                <a:ext cx="1074" cy="454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just"/>
                <a:endParaRPr lang="en-US" altLang="zh-CN" sz="1000">
                  <a:latin typeface="Times New Roman" pitchFamily="18" charset="0"/>
                </a:endParaRPr>
              </a:p>
              <a:p>
                <a:pPr marL="342900" indent="-342900" algn="just">
                  <a:buFont typeface="Wingdings" pitchFamily="2" charset="2"/>
                  <a:buNone/>
                </a:pPr>
                <a:r>
                  <a:rPr lang="en-US" altLang="zh-CN" sz="1600">
                    <a:latin typeface="Arial" charset="0"/>
                  </a:rPr>
                  <a:t>Java </a:t>
                </a:r>
                <a:r>
                  <a:rPr lang="zh-CN" altLang="en-US" sz="1600">
                    <a:latin typeface="Times New Roman" pitchFamily="18" charset="0"/>
                  </a:rPr>
                  <a:t>源程序代码</a:t>
                </a:r>
                <a:endParaRPr lang="zh-CN" altLang="en-US" sz="1600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4311" y="2309"/>
                <a:ext cx="473" cy="3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3637" y="1979"/>
                <a:ext cx="825" cy="453"/>
              </a:xfrm>
              <a:prstGeom prst="rect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FFFFFF"/>
                  </a:gs>
                </a:gsLst>
                <a:lin ang="5400000" scaled="1"/>
              </a:gradFill>
              <a:ln w="158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en-US" altLang="zh-CN" sz="1600">
                    <a:latin typeface="Arial" charset="0"/>
                  </a:rPr>
                  <a:t>JVM</a:t>
                </a:r>
              </a:p>
              <a:p>
                <a:pPr marL="342900" indent="-342900" algn="ctr">
                  <a:buFont typeface="Wingdings" pitchFamily="2" charset="2"/>
                  <a:buNone/>
                </a:pPr>
                <a:r>
                  <a:rPr lang="en-US" altLang="zh-CN" sz="1600">
                    <a:latin typeface="Arial" charset="0"/>
                  </a:rPr>
                  <a:t>Java</a:t>
                </a:r>
                <a:r>
                  <a:rPr lang="en-US" altLang="zh-CN" sz="1600">
                    <a:latin typeface="Times New Roman" pitchFamily="18" charset="0"/>
                  </a:rPr>
                  <a:t> </a:t>
                </a:r>
                <a:r>
                  <a:rPr lang="zh-CN" altLang="en-US" sz="1600">
                    <a:latin typeface="Times New Roman" pitchFamily="18" charset="0"/>
                  </a:rPr>
                  <a:t>虚拟机</a:t>
                </a:r>
              </a:p>
            </p:txBody>
          </p:sp>
        </p:grp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3470" y="2296"/>
              <a:ext cx="1179" cy="953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5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latin typeface="Arial"/>
              </a:rPr>
              <a:t>Java</a:t>
            </a:r>
            <a:r>
              <a:rPr lang="zh-CN" altLang="en-US" sz="4400" dirty="0" smtClean="0">
                <a:latin typeface="Arial"/>
              </a:rPr>
              <a:t>开发环境搭建</a:t>
            </a:r>
            <a:endParaRPr lang="en-US" altLang="zh-CN" sz="4400" dirty="0">
              <a:latin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32897"/>
            <a:ext cx="7772400" cy="726633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开发</a:t>
            </a:r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的准备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0347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安装</a:t>
            </a:r>
            <a:r>
              <a:rPr lang="en-US" altLang="zh-CN" sz="2800" dirty="0"/>
              <a:t>JDK</a:t>
            </a:r>
            <a:r>
              <a:rPr lang="zh-CN" altLang="en-US" sz="2800" dirty="0"/>
              <a:t>。</a:t>
            </a:r>
            <a:endParaRPr kumimoji="0" lang="zh-CN" altLang="en-US" sz="2800" dirty="0"/>
          </a:p>
          <a:p>
            <a:pPr lvl="1"/>
            <a:r>
              <a:rPr kumimoji="0" lang="zh-CN" altLang="en-US" sz="2400" dirty="0"/>
              <a:t>如果只需运行</a:t>
            </a:r>
            <a:r>
              <a:rPr kumimoji="0" lang="en-US" altLang="zh-CN" sz="2400" dirty="0"/>
              <a:t>java</a:t>
            </a:r>
            <a:r>
              <a:rPr kumimoji="0" lang="zh-CN" altLang="en-US" sz="2400" dirty="0"/>
              <a:t>程序只需安装</a:t>
            </a:r>
            <a:r>
              <a:rPr kumimoji="0" lang="en-US" altLang="zh-CN" sz="2400" dirty="0"/>
              <a:t>JRE,</a:t>
            </a:r>
            <a:r>
              <a:rPr kumimoji="0" lang="zh-CN" altLang="en-US" sz="2400" dirty="0"/>
              <a:t>如要进行开发编译</a:t>
            </a:r>
            <a:r>
              <a:rPr kumimoji="0" lang="en-US" altLang="zh-CN" sz="2400" dirty="0"/>
              <a:t>JDK</a:t>
            </a:r>
            <a:r>
              <a:rPr kumimoji="0" lang="zh-CN" altLang="en-US" sz="2400" dirty="0"/>
              <a:t>也得装上</a:t>
            </a:r>
          </a:p>
          <a:p>
            <a:pPr lvl="1"/>
            <a:r>
              <a:rPr kumimoji="0" lang="zh-CN" altLang="en-US" sz="2400" dirty="0"/>
              <a:t>安装时需要注意的是</a:t>
            </a:r>
            <a:r>
              <a:rPr kumimoji="0" lang="en-US" altLang="zh-CN" sz="2400" dirty="0"/>
              <a:t>:</a:t>
            </a:r>
            <a:r>
              <a:rPr kumimoji="0" lang="zh-CN" altLang="en-US" sz="2400" dirty="0"/>
              <a:t>系统默认安装在</a:t>
            </a:r>
            <a:r>
              <a:rPr kumimoji="0" lang="en-US" altLang="zh-CN" sz="2400" dirty="0"/>
              <a:t>c:\program files\</a:t>
            </a:r>
            <a:r>
              <a:rPr kumimoji="0" lang="zh-CN" altLang="en-US" sz="2400" dirty="0"/>
              <a:t>下 ，这时我们需改变安装路径，因为默认路径中包含了空格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为了方便我们可安装在</a:t>
            </a:r>
            <a:r>
              <a:rPr kumimoji="0" lang="en-US" altLang="zh-CN" sz="2400" dirty="0"/>
              <a:t>c:\jdk1.8.0_05</a:t>
            </a:r>
            <a:r>
              <a:rPr kumimoji="0" lang="zh-CN" altLang="en-US" sz="2400" dirty="0"/>
              <a:t>或</a:t>
            </a:r>
            <a:r>
              <a:rPr kumimoji="0" lang="en-US" altLang="zh-CN" sz="2400" dirty="0"/>
              <a:t>d:\jdk1.8.0_05</a:t>
            </a:r>
          </a:p>
          <a:p>
            <a:r>
              <a:rPr kumimoji="0" lang="zh-CN" altLang="en-US" sz="2800" dirty="0"/>
              <a:t>认识</a:t>
            </a:r>
            <a:r>
              <a:rPr kumimoji="0" lang="en-US" altLang="zh-CN" sz="2800" dirty="0"/>
              <a:t>JDK</a:t>
            </a:r>
            <a:r>
              <a:rPr kumimoji="0" lang="zh-CN" altLang="en-US" sz="2800" dirty="0"/>
              <a:t>路径中每个子文件夹</a:t>
            </a:r>
          </a:p>
          <a:p>
            <a:pPr lvl="1"/>
            <a:r>
              <a:rPr kumimoji="0" lang="en-US" altLang="zh-CN" sz="2400" dirty="0" err="1"/>
              <a:t>bin,db,demo,jre,lib</a:t>
            </a:r>
            <a:r>
              <a:rPr kumimoji="0" lang="en-US" altLang="zh-CN" sz="2400" dirty="0"/>
              <a:t>  </a:t>
            </a:r>
            <a:r>
              <a:rPr kumimoji="0" lang="zh-CN" altLang="en-US" sz="2400" dirty="0"/>
              <a:t>在</a:t>
            </a:r>
            <a:r>
              <a:rPr kumimoji="0" lang="en-US" altLang="zh-CN" sz="2400" dirty="0"/>
              <a:t>bin</a:t>
            </a:r>
            <a:r>
              <a:rPr kumimoji="0" lang="zh-CN" altLang="en-US" sz="2400" dirty="0"/>
              <a:t>文件夹中存放大部分我们平时用到的</a:t>
            </a:r>
            <a:r>
              <a:rPr kumimoji="0" lang="en-US" altLang="zh-CN" sz="2400" dirty="0"/>
              <a:t>java</a:t>
            </a:r>
            <a:r>
              <a:rPr kumimoji="0" lang="zh-CN" altLang="en-US" sz="2400" dirty="0"/>
              <a:t>命令，比如</a:t>
            </a:r>
            <a:r>
              <a:rPr kumimoji="0" lang="en-US" altLang="zh-CN" sz="2400" dirty="0"/>
              <a:t>:</a:t>
            </a:r>
            <a:r>
              <a:rPr kumimoji="0" lang="en-US" altLang="zh-CN" sz="2400" dirty="0" err="1"/>
              <a:t>javac</a:t>
            </a:r>
            <a:r>
              <a:rPr kumimoji="0" lang="en-US" altLang="zh-CN" sz="2400" dirty="0"/>
              <a:t>  java  </a:t>
            </a:r>
            <a:r>
              <a:rPr kumimoji="0" lang="en-US" altLang="zh-CN" sz="2400" dirty="0" err="1"/>
              <a:t>javadoc</a:t>
            </a:r>
            <a:r>
              <a:rPr kumimoji="0" lang="en-US" altLang="zh-CN" sz="2400" dirty="0"/>
              <a:t> </a:t>
            </a:r>
            <a:endParaRPr kumimoji="0" lang="en-US" altLang="zh-CN" sz="24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/>
              <a:t>配置</a:t>
            </a:r>
            <a:r>
              <a:rPr lang="en-US" altLang="zh-CN" sz="2800" dirty="0" err="1" smtClean="0"/>
              <a:t>Java_home</a:t>
            </a:r>
            <a:endParaRPr lang="en-US" altLang="zh-CN" sz="2800" dirty="0"/>
          </a:p>
          <a:p>
            <a:r>
              <a:rPr lang="zh-CN" altLang="en-US" sz="2800" dirty="0"/>
              <a:t>配置</a:t>
            </a:r>
            <a:r>
              <a:rPr lang="en-US" altLang="zh-CN" sz="2800" dirty="0"/>
              <a:t>PATH</a:t>
            </a:r>
            <a:r>
              <a:rPr lang="zh-CN" altLang="en-US" sz="2800" dirty="0"/>
              <a:t>环境变量。</a:t>
            </a:r>
          </a:p>
          <a:p>
            <a:r>
              <a:rPr lang="zh-CN" altLang="en-US" sz="2800" dirty="0" smtClean="0"/>
              <a:t>配置</a:t>
            </a:r>
            <a:r>
              <a:rPr lang="en-US" altLang="zh-CN" sz="2800" dirty="0"/>
              <a:t>CLASSPATH</a:t>
            </a:r>
            <a:r>
              <a:rPr lang="zh-CN" altLang="en-US" sz="2800" dirty="0"/>
              <a:t>环境变量。</a:t>
            </a:r>
          </a:p>
        </p:txBody>
      </p:sp>
    </p:spTree>
    <p:extLst>
      <p:ext uri="{BB962C8B-B14F-4D97-AF65-F5344CB8AC3E}">
        <p14:creationId xmlns:p14="http://schemas.microsoft.com/office/powerpoint/2010/main" val="17242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171" y="176439"/>
            <a:ext cx="7772400" cy="76698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设置</a:t>
            </a:r>
            <a:r>
              <a:rPr kumimoji="1" lang="en-US" altLang="zh-CN" dirty="0">
                <a:solidFill>
                  <a:srgbClr val="0370A9"/>
                </a:solidFill>
              </a:rPr>
              <a:t>PATH</a:t>
            </a:r>
            <a:r>
              <a:rPr kumimoji="1" lang="zh-CN" altLang="en-US" dirty="0">
                <a:solidFill>
                  <a:srgbClr val="0370A9"/>
                </a:solidFill>
              </a:rPr>
              <a:t>路径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5100" y="1172482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如果我们默认把</a:t>
            </a:r>
            <a:r>
              <a:rPr lang="en-US" altLang="zh-CN" sz="2800" dirty="0"/>
              <a:t>JDK</a:t>
            </a:r>
            <a:r>
              <a:rPr lang="zh-CN" altLang="en-US" sz="2800" dirty="0"/>
              <a:t>安装在</a:t>
            </a:r>
            <a:r>
              <a:rPr lang="en-US" altLang="zh-CN" sz="2800" dirty="0"/>
              <a:t>d:\jdk6.0</a:t>
            </a:r>
            <a:r>
              <a:rPr lang="zh-CN" altLang="en-US" sz="2800" dirty="0"/>
              <a:t>下</a:t>
            </a:r>
            <a:r>
              <a:rPr lang="en-US" altLang="zh-CN" sz="2800" dirty="0"/>
              <a:t>,</a:t>
            </a:r>
            <a:r>
              <a:rPr lang="zh-CN" altLang="en-US" sz="2800" dirty="0"/>
              <a:t>当我们在</a:t>
            </a:r>
            <a:r>
              <a:rPr lang="en-US" altLang="zh-CN" sz="2800" dirty="0"/>
              <a:t>DOS</a:t>
            </a:r>
            <a:r>
              <a:rPr lang="zh-CN" altLang="en-US" sz="2800" dirty="0"/>
              <a:t>命令提示符下键入</a:t>
            </a:r>
            <a:r>
              <a:rPr lang="en-US" altLang="zh-CN" sz="2800" dirty="0"/>
              <a:t>java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javac</a:t>
            </a:r>
            <a:r>
              <a:rPr lang="zh-CN" altLang="en-US" sz="2800" dirty="0"/>
              <a:t>的两个命令发现系统提示</a:t>
            </a:r>
            <a:r>
              <a:rPr lang="en-US" altLang="zh-CN" sz="2800" dirty="0"/>
              <a:t>XXX</a:t>
            </a:r>
            <a:r>
              <a:rPr lang="zh-CN" altLang="en-US" sz="2800" dirty="0"/>
              <a:t>不是内部命令</a:t>
            </a:r>
            <a:r>
              <a:rPr lang="en-US" altLang="zh-CN" sz="2800" dirty="0"/>
              <a:t>,</a:t>
            </a:r>
            <a:r>
              <a:rPr lang="zh-CN" altLang="en-US" sz="2800" dirty="0"/>
              <a:t>也不是外部命令</a:t>
            </a:r>
            <a:r>
              <a:rPr lang="en-US" altLang="zh-CN" sz="2800" dirty="0"/>
              <a:t>.</a:t>
            </a:r>
            <a:r>
              <a:rPr lang="zh-CN" altLang="en-US" sz="2800" dirty="0"/>
              <a:t>这是因为计算机没有找到</a:t>
            </a:r>
            <a:r>
              <a:rPr lang="en-US" altLang="zh-CN" sz="2800" dirty="0" err="1"/>
              <a:t>javac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/>
              <a:t>java </a:t>
            </a:r>
            <a:r>
              <a:rPr lang="zh-CN" altLang="en-US" sz="2800" dirty="0"/>
              <a:t>这两上命令</a:t>
            </a:r>
            <a:r>
              <a:rPr lang="en-US" altLang="zh-CN" sz="2800" dirty="0"/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为了让系统找到</a:t>
            </a:r>
            <a:r>
              <a:rPr lang="en-US" altLang="zh-CN" sz="2800" dirty="0" err="1"/>
              <a:t>javac</a:t>
            </a:r>
            <a:r>
              <a:rPr lang="zh-CN" altLang="en-US" sz="2800" dirty="0"/>
              <a:t>和</a:t>
            </a:r>
            <a:r>
              <a:rPr lang="en-US" altLang="zh-CN" sz="2800" dirty="0"/>
              <a:t>java</a:t>
            </a:r>
            <a:r>
              <a:rPr lang="zh-CN" altLang="en-US" sz="2800" dirty="0"/>
              <a:t>命令，需要设置</a:t>
            </a:r>
            <a:r>
              <a:rPr lang="en-US" altLang="zh-CN" sz="2800" dirty="0"/>
              <a:t>PATH</a:t>
            </a:r>
            <a:r>
              <a:rPr lang="zh-CN" altLang="en-US" sz="2800" dirty="0"/>
              <a:t>路径，点击我们电脑→属性→高级→环境变量→在系统变量里找到</a:t>
            </a:r>
            <a:r>
              <a:rPr lang="en-US" altLang="zh-CN" sz="2800" dirty="0"/>
              <a:t>PATH</a:t>
            </a:r>
            <a:r>
              <a:rPr lang="zh-CN" altLang="en-US" sz="2800" dirty="0"/>
              <a:t>选中点编辑，把</a:t>
            </a:r>
            <a:r>
              <a:rPr lang="en-US" altLang="zh-CN" sz="2800" dirty="0"/>
              <a:t>JDK</a:t>
            </a:r>
            <a:r>
              <a:rPr lang="zh-CN" altLang="en-US" sz="2800" dirty="0"/>
              <a:t>的安装路径粘贴到最前面，如：</a:t>
            </a:r>
            <a:r>
              <a:rPr lang="en-US" altLang="en-US" dirty="0"/>
              <a:t>D:\Java\jdk1.7.0_03\bin</a:t>
            </a:r>
            <a:r>
              <a:rPr lang="en-US" altLang="zh-CN" dirty="0"/>
              <a:t>;</a:t>
            </a:r>
            <a:r>
              <a:rPr lang="zh-CN" altLang="en-US" sz="2800" dirty="0"/>
              <a:t>放在最前就行了。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再运行一个</a:t>
            </a:r>
            <a:r>
              <a:rPr lang="en-US" altLang="zh-CN" sz="2800" dirty="0"/>
              <a:t>DOS</a:t>
            </a:r>
            <a:r>
              <a:rPr lang="zh-CN" altLang="en-US" sz="2800" dirty="0"/>
              <a:t>命令提示符就可以进行编译和运行了。</a:t>
            </a:r>
          </a:p>
        </p:txBody>
      </p:sp>
    </p:spTree>
    <p:extLst>
      <p:ext uri="{BB962C8B-B14F-4D97-AF65-F5344CB8AC3E}">
        <p14:creationId xmlns:p14="http://schemas.microsoft.com/office/powerpoint/2010/main" val="33559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372" y="307068"/>
            <a:ext cx="7772400" cy="104276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的最小程序单位是类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[</a:t>
            </a:r>
            <a:r>
              <a:rPr lang="zh-CN" altLang="en-US" dirty="0"/>
              <a:t>修饰符</a:t>
            </a:r>
            <a:r>
              <a:rPr lang="en-US" altLang="zh-CN" dirty="0"/>
              <a:t>] class [</a:t>
            </a:r>
            <a:r>
              <a:rPr lang="zh-CN" altLang="en-US" dirty="0"/>
              <a:t>类名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类名， 只要是一个合法的标识符即可。</a:t>
            </a:r>
            <a:br>
              <a:rPr lang="zh-CN" altLang="en-US" dirty="0"/>
            </a:br>
            <a:r>
              <a:rPr lang="zh-CN" altLang="en-US" dirty="0"/>
              <a:t>但实际上推荐类名应该是一个或多个有意义的单词连缀而成，而且每个单词的首字母要大写。</a:t>
            </a:r>
          </a:p>
        </p:txBody>
      </p:sp>
    </p:spTree>
    <p:extLst>
      <p:ext uri="{BB962C8B-B14F-4D97-AF65-F5344CB8AC3E}">
        <p14:creationId xmlns:p14="http://schemas.microsoft.com/office/powerpoint/2010/main" val="26809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一个</a:t>
            </a:r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程序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808163"/>
            <a:ext cx="10752667" cy="42846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HelloWorld</a:t>
            </a:r>
            <a:r>
              <a:rPr lang="en-US" altLang="zh-CN" dirty="0"/>
              <a:t>{</a:t>
            </a:r>
          </a:p>
          <a:p>
            <a:pPr>
              <a:buFontTx/>
              <a:buNone/>
            </a:pPr>
            <a:r>
              <a:rPr lang="en-US" altLang="zh-CN" dirty="0"/>
              <a:t>	public </a:t>
            </a:r>
            <a:r>
              <a:rPr lang="en-US" altLang="zh-CN" dirty="0" smtClean="0"/>
              <a:t>static </a:t>
            </a:r>
            <a:r>
              <a:rPr lang="en-US" altLang="zh-CN" dirty="0"/>
              <a:t>void main(){</a:t>
            </a:r>
          </a:p>
          <a:p>
            <a:pPr>
              <a:buFontTx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(“Hello world!”);</a:t>
            </a:r>
          </a:p>
          <a:p>
            <a:pPr>
              <a:buFontTx/>
              <a:buNone/>
            </a:pPr>
            <a:r>
              <a:rPr lang="en-US" altLang="zh-CN" dirty="0"/>
              <a:t>	}</a:t>
            </a:r>
          </a:p>
          <a:p>
            <a:pPr>
              <a:buFontTx/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373743" y="249011"/>
            <a:ext cx="7772400" cy="97018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运行</a:t>
            </a:r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程序的两个步骤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/>
              <a:t>*.java</a:t>
            </a:r>
            <a:r>
              <a:rPr kumimoji="0" lang="zh-CN" altLang="en-US" dirty="0"/>
              <a:t>源代码</a:t>
            </a:r>
            <a:r>
              <a:rPr kumimoji="0" lang="en-US" altLang="zh-CN" dirty="0"/>
              <a:t>——</a:t>
            </a:r>
            <a:r>
              <a:rPr kumimoji="0" lang="zh-CN" altLang="en-US" dirty="0"/>
              <a:t>使用</a:t>
            </a:r>
            <a:r>
              <a:rPr kumimoji="0" lang="en-US" altLang="zh-CN" b="1" dirty="0" err="1">
                <a:solidFill>
                  <a:srgbClr val="FF0066"/>
                </a:solidFill>
              </a:rPr>
              <a:t>javac</a:t>
            </a:r>
            <a:r>
              <a:rPr kumimoji="0" lang="zh-CN" altLang="en-US" b="1" dirty="0">
                <a:solidFill>
                  <a:srgbClr val="FF0066"/>
                </a:solidFill>
              </a:rPr>
              <a:t>命令</a:t>
            </a:r>
            <a:r>
              <a:rPr kumimoji="0" lang="zh-CN" altLang="en-US" dirty="0">
                <a:solidFill>
                  <a:srgbClr val="FF0066"/>
                </a:solidFill>
              </a:rPr>
              <a:t>编译</a:t>
            </a:r>
            <a:r>
              <a:rPr kumimoji="0" lang="en-US" altLang="zh-CN" dirty="0"/>
              <a:t>—— </a:t>
            </a:r>
            <a:r>
              <a:rPr kumimoji="0" lang="zh-CN" altLang="en-US" dirty="0"/>
              <a:t>生成一个或多个个*</a:t>
            </a:r>
            <a:r>
              <a:rPr kumimoji="0" lang="en-US" altLang="zh-CN" dirty="0"/>
              <a:t>.class</a:t>
            </a:r>
            <a:r>
              <a:rPr kumimoji="0" lang="zh-CN" altLang="en-US" dirty="0"/>
              <a:t>文件。</a:t>
            </a:r>
          </a:p>
          <a:p>
            <a:r>
              <a:rPr kumimoji="0" lang="zh-CN" altLang="en-US" dirty="0"/>
              <a:t>*</a:t>
            </a:r>
            <a:r>
              <a:rPr kumimoji="0" lang="en-US" altLang="zh-CN" dirty="0"/>
              <a:t>.class</a:t>
            </a:r>
            <a:r>
              <a:rPr kumimoji="0" lang="zh-CN" altLang="en-US" dirty="0"/>
              <a:t>文件，</a:t>
            </a:r>
            <a:r>
              <a:rPr kumimoji="0" lang="zh-CN" altLang="en-US" dirty="0">
                <a:solidFill>
                  <a:srgbClr val="FF0066"/>
                </a:solidFill>
              </a:rPr>
              <a:t>使用</a:t>
            </a:r>
            <a:r>
              <a:rPr kumimoji="0" lang="en-US" altLang="zh-CN" b="1" dirty="0">
                <a:solidFill>
                  <a:srgbClr val="FF0066"/>
                </a:solidFill>
              </a:rPr>
              <a:t>java</a:t>
            </a:r>
            <a:r>
              <a:rPr kumimoji="0" lang="zh-CN" altLang="en-US" b="1" dirty="0">
                <a:solidFill>
                  <a:srgbClr val="FF0066"/>
                </a:solidFill>
              </a:rPr>
              <a:t>命令</a:t>
            </a:r>
            <a:r>
              <a:rPr kumimoji="0" lang="zh-CN" altLang="en-US" dirty="0">
                <a:solidFill>
                  <a:srgbClr val="FF0066"/>
                </a:solidFill>
              </a:rPr>
              <a:t>执行</a:t>
            </a:r>
            <a:r>
              <a:rPr kumimoji="0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6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源文件命名规则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/>
              <a:t>源文件必须以</a:t>
            </a:r>
            <a:r>
              <a:rPr kumimoji="0" lang="en-US" altLang="zh-CN" b="1" dirty="0"/>
              <a:t>.java </a:t>
            </a:r>
            <a:r>
              <a:rPr kumimoji="0" lang="zh-CN" altLang="en-US" dirty="0"/>
              <a:t>为后缀。</a:t>
            </a:r>
          </a:p>
          <a:p>
            <a:r>
              <a:rPr kumimoji="0" lang="zh-CN" altLang="en-US" dirty="0"/>
              <a:t>如果源程序中定义了</a:t>
            </a:r>
            <a:r>
              <a:rPr kumimoji="0" lang="en-US" altLang="zh-CN" dirty="0"/>
              <a:t>public </a:t>
            </a:r>
            <a:r>
              <a:rPr kumimoji="0" lang="zh-CN" altLang="en-US" dirty="0"/>
              <a:t>类那么源文件名必须与类名一样。</a:t>
            </a:r>
          </a:p>
          <a:p>
            <a:r>
              <a:rPr kumimoji="0" lang="zh-CN" altLang="en-US" dirty="0"/>
              <a:t>如果没有定义</a:t>
            </a:r>
            <a:r>
              <a:rPr kumimoji="0" lang="en-US" altLang="zh-CN" dirty="0"/>
              <a:t>public</a:t>
            </a:r>
            <a:r>
              <a:rPr kumimoji="0" lang="zh-CN" altLang="en-US" dirty="0"/>
              <a:t>类，那么源文件名可以任意。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4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1984" y="238930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Java</a:t>
            </a:r>
            <a:r>
              <a:rPr lang="zh-CN" altLang="en-US" dirty="0" smtClean="0">
                <a:latin typeface="Arial"/>
                <a:cs typeface="Arial"/>
              </a:rPr>
              <a:t>开发概述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7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使用</a:t>
            </a:r>
            <a:r>
              <a:rPr kumimoji="1" lang="en-US" altLang="zh-CN" dirty="0" err="1">
                <a:solidFill>
                  <a:srgbClr val="0370A9"/>
                </a:solidFill>
              </a:rPr>
              <a:t>javac</a:t>
            </a:r>
            <a:r>
              <a:rPr kumimoji="1" lang="zh-CN" altLang="en-US" dirty="0">
                <a:solidFill>
                  <a:srgbClr val="0370A9"/>
                </a:solidFill>
              </a:rPr>
              <a:t>编译</a:t>
            </a:r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程序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编译</a:t>
            </a:r>
            <a:r>
              <a:rPr lang="en-US" altLang="zh-CN"/>
              <a:t>Java</a:t>
            </a:r>
            <a:r>
              <a:rPr lang="zh-CN" altLang="en-US"/>
              <a:t>源程序的命令          </a:t>
            </a:r>
          </a:p>
          <a:p>
            <a:r>
              <a:rPr lang="en-US" altLang="zh-CN"/>
              <a:t>javac -d [</a:t>
            </a:r>
            <a:r>
              <a:rPr lang="zh-CN" altLang="en-US"/>
              <a:t>目录</a:t>
            </a:r>
            <a:r>
              <a:rPr lang="en-US" altLang="zh-CN"/>
              <a:t>] [Java</a:t>
            </a:r>
            <a:r>
              <a:rPr lang="zh-CN" altLang="en-US"/>
              <a:t>源文件</a:t>
            </a:r>
            <a:r>
              <a:rPr lang="en-US" altLang="zh-CN"/>
              <a:t>]  </a:t>
            </a:r>
            <a:r>
              <a:rPr lang="zh-CN" altLang="en-US"/>
              <a:t>－ 目录指定将生成二进制文件放到哪个目录下。          无需指定生成文件的文件名，因为生成文件名总是 ：类名</a:t>
            </a:r>
            <a:r>
              <a:rPr lang="en-US" altLang="zh-CN"/>
              <a:t>.class</a:t>
            </a:r>
          </a:p>
          <a:p>
            <a:r>
              <a:rPr lang="en-US" altLang="zh-CN"/>
              <a:t>Java</a:t>
            </a:r>
            <a:r>
              <a:rPr lang="zh-CN" altLang="en-US"/>
              <a:t>源文件中定义</a:t>
            </a:r>
            <a:r>
              <a:rPr lang="en-US" altLang="zh-CN"/>
              <a:t>N</a:t>
            </a:r>
            <a:r>
              <a:rPr lang="zh-CN" altLang="en-US"/>
              <a:t>个类，将会生成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class</a:t>
            </a:r>
            <a:r>
              <a:rPr lang="zh-CN" altLang="en-US"/>
              <a:t>文件。 每个</a:t>
            </a:r>
            <a:r>
              <a:rPr lang="en-US" altLang="zh-CN"/>
              <a:t>class</a:t>
            </a:r>
            <a:r>
              <a:rPr lang="zh-CN" altLang="en-US"/>
              <a:t>对应一个类。每个</a:t>
            </a:r>
            <a:r>
              <a:rPr lang="en-US" altLang="zh-CN"/>
              <a:t>Java</a:t>
            </a:r>
            <a:r>
              <a:rPr lang="zh-CN" altLang="en-US"/>
              <a:t>源文件可以包含多个类。</a:t>
            </a:r>
          </a:p>
        </p:txBody>
      </p:sp>
    </p:spTree>
    <p:extLst>
      <p:ext uri="{BB962C8B-B14F-4D97-AF65-F5344CB8AC3E}">
        <p14:creationId xmlns:p14="http://schemas.microsoft.com/office/powerpoint/2010/main" val="15260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使用</a:t>
            </a:r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命令运行</a:t>
            </a:r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程序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dirty="0"/>
              <a:t> java </a:t>
            </a:r>
            <a:r>
              <a:rPr kumimoji="0" lang="en-US" altLang="zh-CN" dirty="0" smtClean="0"/>
              <a:t> </a:t>
            </a:r>
            <a:r>
              <a:rPr kumimoji="0" lang="zh-CN" altLang="zh-CN" dirty="0" smtClean="0"/>
              <a:t>[</a:t>
            </a:r>
            <a:r>
              <a:rPr kumimoji="0" lang="zh-CN" altLang="zh-CN" dirty="0"/>
              <a:t>Java类名] － 目录指定JVM到哪个目录下去搜索Java类。</a:t>
            </a:r>
          </a:p>
          <a:p>
            <a:endParaRPr kumimoji="0" lang="en-US" altLang="zh-CN" dirty="0" smtClean="0"/>
          </a:p>
          <a:p>
            <a:r>
              <a:rPr kumimoji="0" lang="zh-CN" altLang="zh-CN" dirty="0" smtClean="0"/>
              <a:t>如果</a:t>
            </a:r>
            <a:r>
              <a:rPr kumimoji="0" lang="zh-CN" altLang="zh-CN" dirty="0"/>
              <a:t>没有设置CLASSPATH环境变量，CLASSPATH环境变量的值是</a:t>
            </a:r>
            <a:r>
              <a:rPr kumimoji="0" lang="zh-CN" altLang="en-US" dirty="0"/>
              <a:t>一点（</a:t>
            </a:r>
            <a:r>
              <a:rPr kumimoji="0" lang="zh-CN" altLang="zh-CN" dirty="0"/>
              <a:t>.</a:t>
            </a:r>
            <a:r>
              <a:rPr kumimoji="0" lang="zh-CN" altLang="en-US" dirty="0"/>
              <a:t>）</a:t>
            </a:r>
            <a:r>
              <a:rPr kumimoji="0" lang="zh-CN" altLang="zh-CN" dirty="0"/>
              <a:t>  </a:t>
            </a:r>
          </a:p>
          <a:p>
            <a:endParaRPr kumimoji="0" lang="en-US" altLang="zh-CN" dirty="0" smtClean="0"/>
          </a:p>
          <a:p>
            <a:r>
              <a:rPr kumimoji="0" lang="zh-CN" altLang="zh-CN" dirty="0" smtClean="0"/>
              <a:t> </a:t>
            </a:r>
            <a:r>
              <a:rPr kumimoji="0" lang="zh-CN" altLang="zh-CN" dirty="0"/>
              <a:t>但如果设置CLASSPATH环境变量，以你设置的环境变量值为准。</a:t>
            </a: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439" y="215899"/>
            <a:ext cx="7772400" cy="71301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设置</a:t>
            </a:r>
            <a:r>
              <a:rPr kumimoji="1" lang="en-US" altLang="zh-CN" dirty="0">
                <a:solidFill>
                  <a:srgbClr val="0370A9"/>
                </a:solidFill>
              </a:rPr>
              <a:t>CLASSPATH</a:t>
            </a:r>
            <a:r>
              <a:rPr kumimoji="1" lang="zh-CN" altLang="en-US" dirty="0">
                <a:solidFill>
                  <a:srgbClr val="0370A9"/>
                </a:solidFill>
              </a:rPr>
              <a:t>环境变量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5100" y="1172482"/>
            <a:ext cx="10515600" cy="4351338"/>
          </a:xfrm>
        </p:spPr>
        <p:txBody>
          <a:bodyPr/>
          <a:lstStyle/>
          <a:p>
            <a:r>
              <a:rPr kumimoji="0" lang="zh-CN" altLang="en-US" dirty="0"/>
              <a:t>通常无需设置</a:t>
            </a:r>
            <a:r>
              <a:rPr kumimoji="0" lang="en-US" altLang="zh-CN" dirty="0"/>
              <a:t>CLASSPATH</a:t>
            </a:r>
            <a:r>
              <a:rPr kumimoji="0" lang="zh-CN" altLang="en-US" dirty="0"/>
              <a:t>环境变量。因为</a:t>
            </a:r>
            <a:r>
              <a:rPr kumimoji="0" lang="en-US" altLang="zh-CN" dirty="0"/>
              <a:t>JDK</a:t>
            </a:r>
            <a:r>
              <a:rPr kumimoji="0" lang="zh-CN" altLang="en-US" dirty="0"/>
              <a:t>会自动在当前路径下搜索类。但如果设置了</a:t>
            </a:r>
            <a:r>
              <a:rPr kumimoji="0" lang="en-US" altLang="zh-CN" dirty="0"/>
              <a:t>CLASSPATH</a:t>
            </a:r>
            <a:r>
              <a:rPr kumimoji="0" lang="zh-CN" altLang="en-US" dirty="0"/>
              <a:t>环境变量，那就需要在</a:t>
            </a:r>
            <a:r>
              <a:rPr kumimoji="0" lang="en-US" altLang="zh-CN" dirty="0"/>
              <a:t>CLASSPATH</a:t>
            </a:r>
            <a:r>
              <a:rPr kumimoji="0" lang="zh-CN" altLang="en-US" dirty="0"/>
              <a:t>环境变量中增加一个点号（</a:t>
            </a:r>
            <a:r>
              <a:rPr kumimoji="0" lang="en-US" altLang="zh-CN" dirty="0"/>
              <a:t>.</a:t>
            </a:r>
            <a:r>
              <a:rPr kumimoji="0" lang="zh-CN" altLang="en-US" dirty="0"/>
              <a:t>）代表当前路径</a:t>
            </a:r>
            <a:r>
              <a:rPr kumimoji="0" lang="zh-CN" altLang="en-US" dirty="0" smtClean="0"/>
              <a:t>。</a:t>
            </a:r>
            <a:endParaRPr kumimoji="0" lang="en-US" altLang="zh-CN" dirty="0" smtClean="0"/>
          </a:p>
          <a:p>
            <a:endParaRPr kumimoji="0" lang="zh-CN" altLang="en-US" dirty="0"/>
          </a:p>
          <a:p>
            <a:r>
              <a:rPr kumimoji="0" lang="zh-CN" altLang="en-US" dirty="0"/>
              <a:t>点击电脑→属性→高级→环境变量→用户变量点新建，变量名为：</a:t>
            </a:r>
            <a:r>
              <a:rPr kumimoji="0" lang="en-US" altLang="zh-CN" dirty="0"/>
              <a:t>CLASSPATH,</a:t>
            </a:r>
            <a:r>
              <a:rPr kumimoji="0" lang="zh-CN" altLang="en-US" dirty="0"/>
              <a:t>变量值为</a:t>
            </a:r>
            <a:r>
              <a:rPr kumimoji="0" lang="zh-CN" altLang="en-US" b="1" dirty="0"/>
              <a:t>：</a:t>
            </a:r>
            <a:r>
              <a:rPr kumimoji="0" lang="en-US" altLang="zh-CN" b="1" dirty="0"/>
              <a:t>.;</a:t>
            </a:r>
            <a:r>
              <a:rPr kumimoji="0" lang="zh-CN" altLang="en-US" dirty="0"/>
              <a:t>存放*</a:t>
            </a:r>
            <a:r>
              <a:rPr kumimoji="0" lang="en-US" altLang="zh-CN" dirty="0"/>
              <a:t>.class</a:t>
            </a:r>
            <a:r>
              <a:rPr kumimoji="0" lang="zh-CN" altLang="en-US" dirty="0"/>
              <a:t>的路径。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dirty="0">
                <a:latin typeface="Arial"/>
              </a:rPr>
              <a:t>p</a:t>
            </a:r>
            <a:r>
              <a:rPr lang="en-US" altLang="zh-CN" sz="4400" dirty="0" smtClean="0">
                <a:latin typeface="Arial"/>
              </a:rPr>
              <a:t>ackage</a:t>
            </a:r>
            <a:r>
              <a:rPr lang="zh-CN" altLang="en-US" sz="4400" dirty="0" smtClean="0">
                <a:latin typeface="Arial"/>
              </a:rPr>
              <a:t>和</a:t>
            </a:r>
            <a:r>
              <a:rPr lang="en-US" altLang="zh-CN" sz="4400" dirty="0" smtClean="0">
                <a:latin typeface="Arial"/>
              </a:rPr>
              <a:t>import</a:t>
            </a:r>
            <a:endParaRPr lang="en-US" altLang="zh-CN" sz="4400" dirty="0">
              <a:latin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6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591175" y="6461126"/>
            <a:ext cx="468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title"/>
          </p:nvPr>
        </p:nvSpPr>
        <p:spPr>
          <a:xfrm>
            <a:off x="549288" y="212724"/>
            <a:ext cx="7772400" cy="8667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package </a:t>
            </a:r>
            <a:r>
              <a:rPr lang="zh-CN" altLang="en-US" dirty="0">
                <a:solidFill>
                  <a:srgbClr val="0370A9"/>
                </a:solidFill>
              </a:rPr>
              <a:t>和 </a:t>
            </a:r>
            <a:r>
              <a:rPr lang="en-US" altLang="zh-CN" dirty="0">
                <a:solidFill>
                  <a:srgbClr val="0370A9"/>
                </a:solidFill>
              </a:rPr>
              <a:t>import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7992" y="1217065"/>
            <a:ext cx="10515600" cy="4979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为什么需要打包</a:t>
            </a:r>
            <a:endParaRPr lang="en-US" altLang="zh-CN" dirty="0" smtClean="0"/>
          </a:p>
          <a:p>
            <a:r>
              <a:rPr lang="en-US" altLang="zh-CN" dirty="0" smtClean="0"/>
              <a:t>package </a:t>
            </a:r>
            <a:r>
              <a:rPr lang="zh-CN" altLang="en-US" dirty="0"/>
              <a:t>打包格式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package </a:t>
            </a:r>
            <a:r>
              <a:rPr lang="zh-CN" altLang="en-US" dirty="0"/>
              <a:t>包名</a:t>
            </a:r>
            <a:r>
              <a:rPr lang="zh-CN" altLang="en-US" dirty="0" smtClean="0"/>
              <a:t>；</a:t>
            </a:r>
            <a:r>
              <a:rPr lang="en-US" altLang="zh-CN" dirty="0" smtClean="0"/>
              <a:t>//</a:t>
            </a:r>
            <a:r>
              <a:rPr lang="zh-CN" altLang="en-US" dirty="0" smtClean="0"/>
              <a:t>放</a:t>
            </a:r>
            <a:r>
              <a:rPr lang="zh-CN" altLang="en-US" dirty="0"/>
              <a:t>在程序开始的顶端。</a:t>
            </a:r>
          </a:p>
          <a:p>
            <a:r>
              <a:rPr lang="zh-CN" altLang="en-US" dirty="0"/>
              <a:t>包机制的两个方面的保证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源文件里要使用</a:t>
            </a:r>
            <a:r>
              <a:rPr lang="en-US" altLang="zh-CN" dirty="0"/>
              <a:t>package </a:t>
            </a:r>
            <a:r>
              <a:rPr lang="zh-CN" altLang="en-US" dirty="0"/>
              <a:t>语句指定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2.class </a:t>
            </a:r>
            <a:r>
              <a:rPr lang="zh-CN" altLang="en-US" dirty="0"/>
              <a:t>文件必须放在对应的路径</a:t>
            </a:r>
            <a:r>
              <a:rPr lang="zh-CN" altLang="en-US" dirty="0" smtClean="0"/>
              <a:t>下</a:t>
            </a:r>
            <a:endParaRPr lang="zh-CN" altLang="en-US" dirty="0"/>
          </a:p>
          <a:p>
            <a:r>
              <a:rPr lang="en-US" altLang="zh-CN" dirty="0"/>
              <a:t>import </a:t>
            </a:r>
            <a:r>
              <a:rPr lang="zh-CN" altLang="en-US" dirty="0"/>
              <a:t>引入包格式。分为两种：</a:t>
            </a:r>
          </a:p>
          <a:p>
            <a:pPr lvl="1"/>
            <a:r>
              <a:rPr lang="zh-CN" altLang="en-US" dirty="0"/>
              <a:t>非静态导入，导入的是包下所有的类。如：</a:t>
            </a:r>
            <a:r>
              <a:rPr lang="en-US" altLang="zh-CN" dirty="0"/>
              <a:t>import </a:t>
            </a:r>
            <a:r>
              <a:rPr lang="en-US" altLang="zh-CN" dirty="0" err="1"/>
              <a:t>package.subpackage</a:t>
            </a:r>
            <a:r>
              <a:rPr lang="en-US" altLang="zh-CN" dirty="0" smtClean="0"/>
              <a:t>.*;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0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591175" y="6461126"/>
            <a:ext cx="468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159544" y="339725"/>
            <a:ext cx="7772400" cy="7778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Java </a:t>
            </a:r>
            <a:r>
              <a:rPr lang="zh-CN" altLang="en-US" dirty="0">
                <a:solidFill>
                  <a:srgbClr val="0370A9"/>
                </a:solidFill>
              </a:rPr>
              <a:t>的常用包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49300" y="1295400"/>
            <a:ext cx="10515600" cy="4351338"/>
          </a:xfrm>
        </p:spPr>
        <p:txBody>
          <a:bodyPr/>
          <a:lstStyle/>
          <a:p>
            <a:r>
              <a:rPr kumimoji="0" lang="en-US" altLang="zh-CN" dirty="0" err="1">
                <a:solidFill>
                  <a:srgbClr val="FF0000"/>
                </a:solidFill>
              </a:rPr>
              <a:t>java.lang</a:t>
            </a:r>
            <a:r>
              <a:rPr kumimoji="0" lang="en-US" altLang="zh-CN" dirty="0">
                <a:solidFill>
                  <a:srgbClr val="FF0000"/>
                </a:solidFill>
              </a:rPr>
              <a:t>.*,</a:t>
            </a:r>
          </a:p>
          <a:p>
            <a:r>
              <a:rPr kumimoji="0" lang="en-US" altLang="zh-CN" dirty="0" err="1"/>
              <a:t>java.util</a:t>
            </a:r>
            <a:r>
              <a:rPr kumimoji="0" lang="en-US" altLang="zh-CN" dirty="0"/>
              <a:t>.*, </a:t>
            </a:r>
          </a:p>
          <a:p>
            <a:r>
              <a:rPr kumimoji="0" lang="en-US" altLang="zh-CN" dirty="0"/>
              <a:t>java.net.* ,</a:t>
            </a:r>
          </a:p>
          <a:p>
            <a:r>
              <a:rPr kumimoji="0" lang="en-US" altLang="zh-CN" dirty="0"/>
              <a:t>java.io.*,</a:t>
            </a:r>
          </a:p>
          <a:p>
            <a:r>
              <a:rPr kumimoji="0" lang="en-US" altLang="zh-CN" dirty="0" err="1"/>
              <a:t>java.text</a:t>
            </a:r>
            <a:r>
              <a:rPr kumimoji="0" lang="en-US" altLang="zh-CN" dirty="0"/>
              <a:t>.*,</a:t>
            </a:r>
          </a:p>
          <a:p>
            <a:r>
              <a:rPr kumimoji="0" lang="en-US" altLang="zh-CN" dirty="0" err="1"/>
              <a:t>java.sql</a:t>
            </a:r>
            <a:r>
              <a:rPr kumimoji="0" lang="en-US" altLang="zh-CN" dirty="0"/>
              <a:t>.*,</a:t>
            </a:r>
          </a:p>
          <a:p>
            <a:r>
              <a:rPr kumimoji="0" lang="en-US" altLang="zh-CN" dirty="0" err="1"/>
              <a:t>java.awt</a:t>
            </a:r>
            <a:r>
              <a:rPr kumimoji="0" lang="en-US" altLang="zh-CN" dirty="0"/>
              <a:t>.*,</a:t>
            </a:r>
          </a:p>
          <a:p>
            <a:r>
              <a:rPr kumimoji="0" lang="en-US" altLang="zh-CN" dirty="0" err="1"/>
              <a:t>java.swing</a:t>
            </a:r>
            <a:r>
              <a:rPr kumimoji="0" lang="en-US" altLang="zh-CN" dirty="0"/>
              <a:t>.*.</a:t>
            </a:r>
          </a:p>
        </p:txBody>
      </p:sp>
    </p:spTree>
    <p:extLst>
      <p:ext uri="{BB962C8B-B14F-4D97-AF65-F5344CB8AC3E}">
        <p14:creationId xmlns:p14="http://schemas.microsoft.com/office/powerpoint/2010/main" val="347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2154" y="174625"/>
            <a:ext cx="8022514" cy="882762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的三种注释方式</a:t>
            </a:r>
            <a:endParaRPr lang="zh-CN" altLang="en-US" dirty="0"/>
          </a:p>
        </p:txBody>
      </p:sp>
      <p:sp>
        <p:nvSpPr>
          <p:cNvPr id="6" name="Text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443755" y="1165261"/>
            <a:ext cx="9093945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单行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单行注释</a:t>
            </a:r>
            <a:endParaRPr lang="en-US" altLang="zh-CN" dirty="0"/>
          </a:p>
          <a:p>
            <a:pPr eaLnBrk="1" hangingPunct="1"/>
            <a:r>
              <a:rPr lang="zh-CN" altLang="en-US" dirty="0"/>
              <a:t>多行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/*</a:t>
            </a:r>
          </a:p>
          <a:p>
            <a:pPr marL="0" indent="0" eaLnBrk="1" hangingPunct="1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多行注释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 smtClean="0"/>
              <a:t>   */</a:t>
            </a:r>
            <a:endParaRPr lang="en-US" altLang="zh-CN" dirty="0"/>
          </a:p>
          <a:p>
            <a:pPr eaLnBrk="1" hangingPunct="1"/>
            <a:r>
              <a:rPr lang="zh-CN" altLang="en-US" dirty="0"/>
              <a:t>文档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/**</a:t>
            </a:r>
          </a:p>
          <a:p>
            <a:pPr marL="0" indent="0" eaLnBrk="1" hangingPunct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多行注释，且可以生成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说明文档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 smtClean="0"/>
              <a:t>   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latin typeface="Arial"/>
              </a:rPr>
              <a:t>下载与查看</a:t>
            </a:r>
            <a:r>
              <a:rPr lang="en-US" altLang="zh-CN" sz="4400" dirty="0" smtClean="0">
                <a:latin typeface="Arial"/>
              </a:rPr>
              <a:t>API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3" y="197182"/>
            <a:ext cx="9194516" cy="8827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 API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43755" y="1079943"/>
            <a:ext cx="11187952" cy="5337186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Interface,</a:t>
            </a:r>
            <a:r>
              <a:rPr lang="zh-CN" altLang="en-US" dirty="0"/>
              <a:t>应用程序编程接口）是一些预先定义的函数，目的是提供应用程序与开发人员基于某软件或</a:t>
            </a:r>
            <a:r>
              <a:rPr lang="zh-CN" altLang="en-US" dirty="0" smtClean="0"/>
              <a:t>硬件以</a:t>
            </a:r>
            <a:r>
              <a:rPr lang="zh-CN" altLang="en-US" dirty="0"/>
              <a:t>访问一组例程的能力，而又无需访问源码，或理解内部工作机制的细节</a:t>
            </a:r>
            <a:r>
              <a:rPr lang="zh-CN" altLang="en-US" dirty="0" smtClean="0"/>
              <a:t>。</a:t>
            </a:r>
            <a:endParaRPr lang="zh-CN" altLang="en-US" sz="2000" dirty="0" smtClean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99" y="3020534"/>
            <a:ext cx="6743700" cy="325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8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latin typeface="Arial"/>
              </a:rPr>
              <a:t>集成开发工具</a:t>
            </a:r>
            <a:r>
              <a:rPr lang="en-US" altLang="zh-CN" sz="4400" dirty="0" smtClean="0">
                <a:latin typeface="Arial"/>
              </a:rPr>
              <a:t>Eclipse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6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480185"/>
            <a:ext cx="7744907" cy="3721735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Arial"/>
                <a:ea typeface="+mn-ea"/>
                <a:cs typeface="Arial"/>
              </a:rPr>
              <a:t>JDK</a:t>
            </a:r>
          </a:p>
          <a:p>
            <a:r>
              <a:rPr lang="en-US" altLang="zh-CN" sz="3600" dirty="0" smtClean="0">
                <a:latin typeface="Arial"/>
                <a:ea typeface="+mn-ea"/>
                <a:cs typeface="Arial"/>
              </a:rPr>
              <a:t>JRE</a:t>
            </a:r>
          </a:p>
          <a:p>
            <a:r>
              <a:rPr lang="en-US" altLang="zh-CN" sz="3600" dirty="0" smtClean="0">
                <a:latin typeface="Arial"/>
                <a:ea typeface="+mn-ea"/>
                <a:cs typeface="Arial"/>
              </a:rPr>
              <a:t>Object-Oriented</a:t>
            </a:r>
          </a:p>
          <a:p>
            <a:r>
              <a:rPr lang="en-US" altLang="zh-CN" sz="3600" dirty="0" smtClean="0">
                <a:latin typeface="Arial"/>
                <a:ea typeface="+mn-ea"/>
                <a:cs typeface="Arial"/>
              </a:rPr>
              <a:t>Java SE</a:t>
            </a:r>
          </a:p>
          <a:p>
            <a:r>
              <a:rPr kumimoji="1" lang="en-US" altLang="zh-CN" sz="3600" dirty="0" smtClean="0">
                <a:latin typeface="Arial"/>
                <a:ea typeface="+mn-ea"/>
                <a:cs typeface="Arial"/>
              </a:rPr>
              <a:t>Java EE</a:t>
            </a:r>
            <a:endParaRPr lang="en-US" altLang="zh-CN" sz="3600" dirty="0" smtClean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6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3754" y="365125"/>
            <a:ext cx="9194516" cy="882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集成开发工具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43755" y="1432553"/>
            <a:ext cx="11187952" cy="408771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Eclipse </a:t>
            </a:r>
            <a:r>
              <a:rPr kumimoji="1" lang="zh-CN" altLang="en-US" dirty="0"/>
              <a:t>是一个开放源代码的、基于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的可扩展开发平台。就其本身而言，它只是一个框架和一组服务，用于通过插件组件构建开发环境。幸运的是，</a:t>
            </a:r>
            <a:r>
              <a:rPr kumimoji="1" lang="en-US" altLang="zh-CN" dirty="0"/>
              <a:t>Eclipse </a:t>
            </a:r>
            <a:r>
              <a:rPr kumimoji="1" lang="zh-CN" altLang="en-US" dirty="0"/>
              <a:t>附带了一个标准的插件集，包括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开发工具（</a:t>
            </a:r>
            <a:r>
              <a:rPr kumimoji="1" lang="en-US" altLang="zh-CN" dirty="0"/>
              <a:t>Java Development Kit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JDK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可从官网下载，下载后解压缩即可</a:t>
            </a:r>
            <a:endParaRPr kumimoji="1" lang="en-US" altLang="zh-CN" dirty="0" smtClean="0"/>
          </a:p>
          <a:p>
            <a:r>
              <a:rPr kumimoji="1" lang="zh-CN" altLang="en-US" dirty="0"/>
              <a:t>使用简介</a:t>
            </a:r>
          </a:p>
          <a:p>
            <a:pPr lvl="1"/>
            <a:r>
              <a:rPr kumimoji="1" lang="zh-CN" altLang="en-US" dirty="0"/>
              <a:t>注意设置字符编码为</a:t>
            </a:r>
            <a:r>
              <a:rPr kumimoji="1" lang="en-US" altLang="zh-CN" dirty="0"/>
              <a:t>utf-8</a:t>
            </a:r>
          </a:p>
          <a:p>
            <a:pPr lvl="1"/>
            <a:r>
              <a:rPr kumimoji="1" lang="zh-CN" altLang="en-US" dirty="0"/>
              <a:t>创建类，运行、调试，示例</a:t>
            </a:r>
          </a:p>
          <a:p>
            <a:endParaRPr kumimoji="1" lang="zh-CN" altLang="en-US" dirty="0"/>
          </a:p>
        </p:txBody>
      </p:sp>
      <p:pic>
        <p:nvPicPr>
          <p:cNvPr id="2050" name="Picture 2" descr="Eclipse.org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92" y="3726164"/>
            <a:ext cx="38100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30" y="1494897"/>
            <a:ext cx="9516003" cy="41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6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619432"/>
            <a:ext cx="9191322" cy="5663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、搭建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开发环境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记事本和</a:t>
            </a:r>
            <a:r>
              <a:rPr lang="en-US" altLang="zh-CN" dirty="0" smtClean="0">
                <a:latin typeface="+mn-ea"/>
                <a:ea typeface="+mn-ea"/>
              </a:rPr>
              <a:t>eclipse)</a:t>
            </a:r>
            <a:r>
              <a:rPr lang="zh-CN" altLang="en-US" dirty="0" smtClean="0">
                <a:latin typeface="+mn-ea"/>
                <a:ea typeface="+mn-ea"/>
              </a:rPr>
              <a:t>，编写第一个程序，编译并运行</a:t>
            </a:r>
            <a:r>
              <a:rPr lang="en-US" altLang="zh-CN" dirty="0">
                <a:latin typeface="+mn-ea"/>
                <a:ea typeface="+mn-ea"/>
              </a:rPr>
              <a:t>		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、修改</a:t>
            </a:r>
            <a:r>
              <a:rPr lang="en-US" altLang="zh-CN" dirty="0" err="1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环境变量的值，把第一个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程序放入包中（定义一个包名，使用记事本编写），编译并运行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、编写一个应用程序绘制一个如下的操作菜单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zh-CN" altLang="en-US" dirty="0">
                <a:latin typeface="+mn-ea"/>
                <a:ea typeface="+mn-ea"/>
              </a:rPr>
              <a:t>	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</a:rPr>
              <a:t>*****************************			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|     1. </a:t>
            </a:r>
            <a:r>
              <a:rPr lang="zh-CN" altLang="en-US" dirty="0">
                <a:latin typeface="+mn-ea"/>
                <a:ea typeface="+mn-ea"/>
              </a:rPr>
              <a:t>增加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个学生         </a:t>
            </a:r>
            <a:r>
              <a:rPr lang="en-US" altLang="zh-CN" dirty="0">
                <a:latin typeface="+mn-ea"/>
                <a:ea typeface="+mn-ea"/>
              </a:rPr>
              <a:t>|			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|     2. </a:t>
            </a:r>
            <a:r>
              <a:rPr lang="zh-CN" altLang="en-US" dirty="0">
                <a:latin typeface="+mn-ea"/>
                <a:ea typeface="+mn-ea"/>
              </a:rPr>
              <a:t>显示所有学生       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|</a:t>
            </a:r>
            <a:r>
              <a:rPr lang="en-US" altLang="zh-CN" dirty="0">
                <a:latin typeface="+mn-ea"/>
                <a:ea typeface="+mn-ea"/>
              </a:rPr>
              <a:t>			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|     3. </a:t>
            </a:r>
            <a:r>
              <a:rPr lang="zh-CN" altLang="en-US" dirty="0">
                <a:latin typeface="+mn-ea"/>
                <a:ea typeface="+mn-ea"/>
              </a:rPr>
              <a:t>退出程序            </a:t>
            </a:r>
            <a:r>
              <a:rPr lang="en-US" altLang="zh-CN" dirty="0" smtClean="0">
                <a:latin typeface="+mn-ea"/>
                <a:ea typeface="+mn-ea"/>
              </a:rPr>
              <a:t>|</a:t>
            </a:r>
            <a:r>
              <a:rPr lang="en-US" altLang="zh-CN" dirty="0">
                <a:latin typeface="+mn-ea"/>
                <a:ea typeface="+mn-ea"/>
              </a:rPr>
              <a:t>		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|    </a:t>
            </a:r>
            <a:r>
              <a:rPr lang="zh-CN" altLang="en-US" dirty="0">
                <a:latin typeface="+mn-ea"/>
                <a:ea typeface="+mn-ea"/>
              </a:rPr>
              <a:t>请输入选择（</a:t>
            </a:r>
            <a:r>
              <a:rPr lang="en-US" altLang="zh-CN" dirty="0">
                <a:latin typeface="+mn-ea"/>
                <a:ea typeface="+mn-ea"/>
              </a:rPr>
              <a:t>1-3</a:t>
            </a:r>
            <a:r>
              <a:rPr lang="zh-CN" altLang="en-US" dirty="0">
                <a:latin typeface="+mn-ea"/>
                <a:ea typeface="+mn-ea"/>
              </a:rPr>
              <a:t>）： </a:t>
            </a:r>
            <a:r>
              <a:rPr lang="zh-CN" altLang="en-US" dirty="0" smtClean="0">
                <a:latin typeface="+mn-ea"/>
                <a:ea typeface="+mn-ea"/>
              </a:rPr>
              <a:t>    </a:t>
            </a:r>
            <a:r>
              <a:rPr lang="en-US" altLang="zh-CN" dirty="0" smtClean="0">
                <a:latin typeface="+mn-ea"/>
                <a:ea typeface="+mn-ea"/>
              </a:rPr>
              <a:t>|</a:t>
            </a:r>
            <a:r>
              <a:rPr lang="en-US" altLang="zh-CN" dirty="0">
                <a:latin typeface="+mn-ea"/>
                <a:ea typeface="+mn-ea"/>
              </a:rPr>
              <a:t>			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*****************************</a:t>
            </a:r>
            <a:endParaRPr lang="zh-CN" altLang="en-US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3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230803"/>
            <a:ext cx="9191322" cy="54435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</a:rPr>
              <a:t>Java</a:t>
            </a:r>
            <a:r>
              <a:rPr lang="zh-CN" altLang="en-US" dirty="0" smtClean="0">
                <a:latin typeface="+mn-lt"/>
              </a:rPr>
              <a:t>语言有哪些基本数据类型？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Java</a:t>
            </a:r>
            <a:r>
              <a:rPr lang="zh-CN" altLang="en-US" dirty="0" smtClean="0">
                <a:latin typeface="+mn-lt"/>
              </a:rPr>
              <a:t>语言有哪些控制语句？其运行流程是什么？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Java</a:t>
            </a:r>
            <a:r>
              <a:rPr lang="zh-CN" altLang="en-US" dirty="0" smtClean="0">
                <a:latin typeface="+mn-lt"/>
              </a:rPr>
              <a:t>语言有哪些循环语句？其运行流程是什么？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continue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altLang="zh-CN" dirty="0" smtClean="0">
                <a:latin typeface="+mn-lt"/>
              </a:rPr>
              <a:t>break</a:t>
            </a:r>
            <a:r>
              <a:rPr lang="zh-CN" altLang="en-US" dirty="0" smtClean="0">
                <a:latin typeface="+mn-lt"/>
              </a:rPr>
              <a:t>的区别？</a:t>
            </a:r>
            <a:endParaRPr lang="en-US" altLang="zh-CN" dirty="0" smtClean="0">
              <a:latin typeface="+mn-lt"/>
            </a:endParaRPr>
          </a:p>
          <a:p>
            <a:pPr marL="0" indent="0">
              <a:buNone/>
            </a:pPr>
            <a:endParaRPr lang="en-US" altLang="zh-CN" dirty="0" smtClean="0">
              <a:latin typeface="+mn-lt"/>
            </a:endParaRPr>
          </a:p>
          <a:p>
            <a:pPr marL="0" indent="0">
              <a:buNone/>
            </a:pPr>
            <a:endParaRPr lang="en-US" altLang="zh-CN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370A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</a:t>
            </a:r>
            <a:endParaRPr lang="zh-CN" altLang="en-US" dirty="0">
              <a:solidFill>
                <a:srgbClr val="0370A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</a:rPr>
              <a:t>Java</a:t>
            </a:r>
            <a:r>
              <a:rPr lang="zh-CN" altLang="en-US" dirty="0" smtClean="0">
                <a:latin typeface="Arial"/>
              </a:rPr>
              <a:t>开发简介</a:t>
            </a:r>
            <a:endParaRPr lang="en-US" altLang="zh-CN" dirty="0" smtClean="0">
              <a:latin typeface="Arial"/>
            </a:endParaRPr>
          </a:p>
          <a:p>
            <a:r>
              <a:rPr lang="en-US" altLang="zh-CN" dirty="0" smtClean="0">
                <a:latin typeface="Arial"/>
              </a:rPr>
              <a:t>Java</a:t>
            </a:r>
            <a:r>
              <a:rPr lang="zh-CN" altLang="en-US" dirty="0" smtClean="0">
                <a:latin typeface="Arial"/>
              </a:rPr>
              <a:t>程序运行机制</a:t>
            </a:r>
            <a:endParaRPr lang="en-US" altLang="zh-CN" dirty="0" smtClean="0">
              <a:latin typeface="Arial"/>
            </a:endParaRPr>
          </a:p>
          <a:p>
            <a:r>
              <a:rPr lang="en-US" altLang="zh-CN" dirty="0" smtClean="0">
                <a:latin typeface="Arial"/>
              </a:rPr>
              <a:t>Java</a:t>
            </a:r>
            <a:r>
              <a:rPr lang="zh-CN" altLang="en-US" dirty="0" smtClean="0">
                <a:latin typeface="Arial"/>
              </a:rPr>
              <a:t>开发环境搭建</a:t>
            </a:r>
            <a:endParaRPr lang="en-US" altLang="zh-CN" dirty="0" smtClean="0">
              <a:latin typeface="Arial"/>
            </a:endParaRPr>
          </a:p>
          <a:p>
            <a:r>
              <a:rPr lang="en-US" altLang="zh-CN" dirty="0" smtClean="0">
                <a:latin typeface="Arial"/>
              </a:rPr>
              <a:t>package</a:t>
            </a:r>
            <a:r>
              <a:rPr lang="zh-CN" altLang="en-US" dirty="0" smtClean="0">
                <a:latin typeface="Arial"/>
              </a:rPr>
              <a:t>和</a:t>
            </a:r>
            <a:r>
              <a:rPr lang="en-US" altLang="zh-CN" dirty="0" smtClean="0">
                <a:latin typeface="Arial"/>
              </a:rPr>
              <a:t>import</a:t>
            </a:r>
          </a:p>
          <a:p>
            <a:r>
              <a:rPr lang="zh-CN" altLang="en-US" dirty="0">
                <a:latin typeface="Arial"/>
              </a:rPr>
              <a:t>下载与查看</a:t>
            </a:r>
            <a:r>
              <a:rPr lang="en-US" altLang="zh-CN" dirty="0">
                <a:latin typeface="Arial"/>
              </a:rPr>
              <a:t>API</a:t>
            </a:r>
          </a:p>
          <a:p>
            <a:r>
              <a:rPr lang="zh-CN" altLang="en-US" dirty="0" smtClean="0">
                <a:latin typeface="Arial"/>
              </a:rPr>
              <a:t>集成开发工具</a:t>
            </a:r>
            <a:r>
              <a:rPr lang="en-US" altLang="zh-CN" dirty="0" smtClean="0">
                <a:latin typeface="Arial"/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962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latin typeface="Arial"/>
              </a:rPr>
              <a:t>Java</a:t>
            </a:r>
            <a:r>
              <a:rPr lang="zh-CN" altLang="en-US" sz="4400" dirty="0" smtClean="0">
                <a:latin typeface="Arial"/>
              </a:rPr>
              <a:t>开发简介</a:t>
            </a:r>
            <a:endParaRPr lang="en-US" altLang="zh-CN" sz="4400" dirty="0">
              <a:latin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2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4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772400" cy="105894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开发简介</a:t>
            </a: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53533" y="1613695"/>
            <a:ext cx="10515600" cy="4351338"/>
          </a:xfrm>
        </p:spPr>
        <p:txBody>
          <a:bodyPr/>
          <a:lstStyle/>
          <a:p>
            <a:r>
              <a:rPr lang="zh-CN" altLang="en-US" dirty="0"/>
              <a:t>程序一词来自生活，通常指完成某些事务的一种既定方式和过程</a:t>
            </a:r>
          </a:p>
          <a:p>
            <a:r>
              <a:rPr lang="zh-CN" altLang="en-US" dirty="0"/>
              <a:t>在日常生活中，可以将程序看成对一系列动作的执行过程的描述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007533" y="2964905"/>
            <a:ext cx="10261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编程语言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200151" y="3618044"/>
            <a:ext cx="10261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200" dirty="0"/>
              <a:t>Java </a:t>
            </a:r>
            <a:r>
              <a:rPr lang="zh-CN" altLang="en-US" sz="2200" dirty="0"/>
              <a:t>、</a:t>
            </a:r>
            <a:r>
              <a:rPr lang="en-US" altLang="zh-CN" sz="2200" dirty="0"/>
              <a:t>C</a:t>
            </a:r>
            <a:r>
              <a:rPr lang="zh-CN" altLang="en-US" sz="2200" dirty="0"/>
              <a:t>、    </a:t>
            </a:r>
            <a:r>
              <a:rPr lang="en-US" altLang="zh-CN" sz="2200" dirty="0"/>
              <a:t>C++</a:t>
            </a:r>
            <a:r>
              <a:rPr lang="zh-CN" altLang="en-US" sz="2200" dirty="0"/>
              <a:t>、    </a:t>
            </a:r>
            <a:r>
              <a:rPr lang="en-US" altLang="zh-CN" sz="2200" dirty="0"/>
              <a:t>C#</a:t>
            </a:r>
            <a:r>
              <a:rPr lang="zh-CN" altLang="en-US" sz="2200" dirty="0"/>
              <a:t>、    </a:t>
            </a:r>
            <a:r>
              <a:rPr lang="en-US" altLang="zh-CN" sz="2200" dirty="0"/>
              <a:t>BASIC  </a:t>
            </a:r>
            <a:r>
              <a:rPr lang="zh-CN" altLang="en-US" sz="2200" dirty="0"/>
              <a:t>、。。。。。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035261" y="4241226"/>
            <a:ext cx="10261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编程工具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200151" y="5049838"/>
            <a:ext cx="10261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200" dirty="0"/>
              <a:t>TC</a:t>
            </a:r>
            <a:r>
              <a:rPr lang="zh-CN" altLang="en-US" sz="2200" dirty="0"/>
              <a:t>、</a:t>
            </a:r>
            <a:r>
              <a:rPr lang="en-US" altLang="zh-CN" sz="2200" dirty="0"/>
              <a:t>VC</a:t>
            </a:r>
            <a:r>
              <a:rPr lang="zh-CN" altLang="en-US" sz="2200" dirty="0"/>
              <a:t>、</a:t>
            </a:r>
            <a:r>
              <a:rPr lang="en-US" altLang="zh-CN" sz="2200" dirty="0"/>
              <a:t>VB</a:t>
            </a:r>
            <a:r>
              <a:rPr lang="zh-CN" altLang="en-US" sz="2200" dirty="0"/>
              <a:t>、</a:t>
            </a:r>
            <a:r>
              <a:rPr lang="en-US" altLang="zh-CN" sz="2200" dirty="0"/>
              <a:t>VS</a:t>
            </a:r>
            <a:r>
              <a:rPr lang="zh-CN" altLang="en-US" sz="2200" dirty="0"/>
              <a:t>、</a:t>
            </a:r>
            <a:r>
              <a:rPr lang="en-US" altLang="zh-CN" sz="2200" dirty="0"/>
              <a:t>eclipse</a:t>
            </a:r>
            <a:r>
              <a:rPr lang="zh-CN" altLang="en-US" sz="2200" dirty="0"/>
              <a:t>、</a:t>
            </a:r>
            <a:r>
              <a:rPr lang="en-US" altLang="zh-CN" sz="2200" dirty="0"/>
              <a:t>NetBeans</a:t>
            </a:r>
            <a:r>
              <a:rPr lang="zh-CN" altLang="en-US" sz="2200" dirty="0"/>
              <a:t>、记事本。。。。</a:t>
            </a:r>
          </a:p>
        </p:txBody>
      </p:sp>
    </p:spTree>
    <p:extLst>
      <p:ext uri="{BB962C8B-B14F-4D97-AF65-F5344CB8AC3E}">
        <p14:creationId xmlns:p14="http://schemas.microsoft.com/office/powerpoint/2010/main" val="25878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102784" y="1557339"/>
            <a:ext cx="1027218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FontTx/>
              <a:buNone/>
            </a:pPr>
            <a:endParaRPr lang="en-US" altLang="zh-CN" sz="210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630462"/>
            <a:ext cx="4823866" cy="274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85" y="3933825"/>
            <a:ext cx="4413595" cy="22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0" name="Rectangle 10"/>
          <p:cNvSpPr>
            <a:spLocks noGrp="1" noChangeArrowheads="1"/>
          </p:cNvSpPr>
          <p:nvPr>
            <p:ph type="title"/>
          </p:nvPr>
        </p:nvSpPr>
        <p:spPr>
          <a:xfrm>
            <a:off x="913151" y="231776"/>
            <a:ext cx="77724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可以做什么</a:t>
            </a:r>
          </a:p>
        </p:txBody>
      </p:sp>
      <p:sp>
        <p:nvSpPr>
          <p:cNvPr id="819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22300" y="1392446"/>
            <a:ext cx="10752667" cy="4608512"/>
          </a:xfrm>
        </p:spPr>
        <p:txBody>
          <a:bodyPr/>
          <a:lstStyle/>
          <a:p>
            <a:r>
              <a:rPr lang="zh-CN" altLang="en-US" sz="2500" dirty="0"/>
              <a:t>开发桌面应用程序    </a:t>
            </a:r>
          </a:p>
          <a:p>
            <a:pPr lvl="1"/>
            <a:r>
              <a:rPr lang="zh-CN" altLang="en-US" sz="2600" dirty="0"/>
              <a:t>银行软件、商场结算软件</a:t>
            </a:r>
          </a:p>
          <a:p>
            <a:r>
              <a:rPr lang="zh-CN" altLang="en-US" sz="2500" dirty="0"/>
              <a:t>基于</a:t>
            </a:r>
            <a:r>
              <a:rPr lang="en-US" altLang="zh-CN" sz="2500" dirty="0"/>
              <a:t>Web</a:t>
            </a:r>
            <a:r>
              <a:rPr lang="zh-CN" altLang="en-US" sz="2500" dirty="0"/>
              <a:t>的应用程序 </a:t>
            </a:r>
          </a:p>
          <a:p>
            <a:pPr lvl="1"/>
            <a:r>
              <a:rPr lang="zh-CN" altLang="en-US" sz="2600" dirty="0"/>
              <a:t>淘宝、京东等各种电商平台</a:t>
            </a:r>
          </a:p>
          <a:p>
            <a:r>
              <a:rPr lang="en-US" altLang="zh-CN" sz="3000" dirty="0"/>
              <a:t>Android</a:t>
            </a:r>
            <a:r>
              <a:rPr lang="zh-CN" altLang="en-US" sz="3000" dirty="0"/>
              <a:t>平台的</a:t>
            </a:r>
            <a:r>
              <a:rPr lang="zh-CN" altLang="en-US" sz="3000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00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772400" cy="113389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370A9"/>
                </a:solidFill>
              </a:rPr>
              <a:t>Java</a:t>
            </a:r>
            <a:r>
              <a:rPr kumimoji="1" lang="zh-CN" altLang="en-US" dirty="0">
                <a:solidFill>
                  <a:srgbClr val="0370A9"/>
                </a:solidFill>
              </a:rPr>
              <a:t>发展简史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3209" y="1705704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1995</a:t>
            </a:r>
            <a:r>
              <a:rPr lang="zh-CN" altLang="en-US" sz="2800" dirty="0"/>
              <a:t>年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语言面世。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1998</a:t>
            </a:r>
            <a:r>
              <a:rPr lang="zh-CN" altLang="en-US" sz="2800" dirty="0"/>
              <a:t>年发布</a:t>
            </a:r>
            <a:r>
              <a:rPr lang="en-US" altLang="zh-CN" sz="2800" dirty="0"/>
              <a:t>JDK 1.2</a:t>
            </a:r>
            <a:r>
              <a:rPr lang="zh-CN" altLang="en-US" sz="2800" dirty="0"/>
              <a:t>，随之将</a:t>
            </a:r>
            <a:r>
              <a:rPr lang="en-US" altLang="zh-CN" sz="2800" dirty="0"/>
              <a:t>Java </a:t>
            </a:r>
            <a:r>
              <a:rPr lang="zh-CN" altLang="en-US" sz="2800" dirty="0"/>
              <a:t>分为</a:t>
            </a:r>
            <a:r>
              <a:rPr lang="en-US" altLang="zh-CN" sz="2800" dirty="0"/>
              <a:t>J2SE</a:t>
            </a:r>
            <a:r>
              <a:rPr lang="zh-CN" altLang="en-US" sz="2800" dirty="0"/>
              <a:t>、</a:t>
            </a:r>
            <a:r>
              <a:rPr lang="en-US" altLang="zh-CN" sz="2800" dirty="0"/>
              <a:t>J2EE</a:t>
            </a:r>
            <a:r>
              <a:rPr lang="zh-CN" altLang="en-US" sz="2800" dirty="0"/>
              <a:t>和</a:t>
            </a:r>
            <a:r>
              <a:rPr lang="en-US" altLang="zh-CN" sz="2800" dirty="0"/>
              <a:t>J2ME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2002</a:t>
            </a:r>
            <a:r>
              <a:rPr lang="zh-CN" altLang="en-US" sz="2800" dirty="0"/>
              <a:t>年发布</a:t>
            </a:r>
            <a:r>
              <a:rPr lang="en-US" altLang="zh-CN" sz="2800" dirty="0"/>
              <a:t>JDK 1.4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2004</a:t>
            </a:r>
            <a:r>
              <a:rPr lang="zh-CN" altLang="en-US" sz="2800" dirty="0"/>
              <a:t>年发布</a:t>
            </a:r>
            <a:r>
              <a:rPr lang="en-US" altLang="zh-CN" sz="2800" dirty="0"/>
              <a:t>JDK 1.5</a:t>
            </a:r>
            <a:r>
              <a:rPr lang="zh-CN" altLang="en-US" sz="2800" dirty="0"/>
              <a:t>，引入大量新特性：泛型、</a:t>
            </a:r>
            <a:r>
              <a:rPr lang="en-US" altLang="zh-CN" sz="2800" dirty="0"/>
              <a:t>Annotation</a:t>
            </a:r>
            <a:r>
              <a:rPr lang="zh-CN" altLang="en-US" sz="2800" dirty="0"/>
              <a:t>等。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2006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月，</a:t>
            </a:r>
            <a:r>
              <a:rPr lang="en-US" altLang="zh-CN" sz="2800" dirty="0"/>
              <a:t>Sun</a:t>
            </a:r>
            <a:r>
              <a:rPr lang="zh-CN" altLang="en-US" sz="2800" dirty="0"/>
              <a:t>发布了</a:t>
            </a:r>
            <a:r>
              <a:rPr lang="en-US" altLang="zh-CN" sz="2800" dirty="0"/>
              <a:t>JDK 1.6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2011</a:t>
            </a:r>
            <a:r>
              <a:rPr lang="zh-CN" altLang="en-US" sz="2800" dirty="0"/>
              <a:t>年</a:t>
            </a:r>
            <a:r>
              <a:rPr lang="en-US" altLang="zh-CN" sz="2800" dirty="0"/>
              <a:t>7</a:t>
            </a:r>
            <a:r>
              <a:rPr lang="zh-CN" altLang="en-US" sz="2800" dirty="0"/>
              <a:t>月，</a:t>
            </a:r>
            <a:r>
              <a:rPr lang="en-US" altLang="zh-CN" sz="2800" dirty="0"/>
              <a:t>Oracle</a:t>
            </a:r>
            <a:r>
              <a:rPr lang="zh-CN" altLang="en-US" sz="2800" dirty="0"/>
              <a:t>发布了</a:t>
            </a:r>
            <a:r>
              <a:rPr lang="en-US" altLang="zh-CN" sz="2800" dirty="0"/>
              <a:t>Java 7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2014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月，</a:t>
            </a:r>
            <a:r>
              <a:rPr lang="en-US" altLang="zh-CN" sz="2800" dirty="0"/>
              <a:t>Oracle</a:t>
            </a:r>
            <a:r>
              <a:rPr lang="zh-CN" altLang="en-US" sz="2800" dirty="0"/>
              <a:t>发布了</a:t>
            </a:r>
            <a:r>
              <a:rPr lang="en-US" altLang="zh-CN" sz="2800" dirty="0"/>
              <a:t>Java 8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366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latin typeface="Arial"/>
              </a:rPr>
              <a:t>Java</a:t>
            </a:r>
            <a:r>
              <a:rPr lang="zh-CN" altLang="en-US" sz="4400" dirty="0" smtClean="0">
                <a:latin typeface="Arial"/>
              </a:rPr>
              <a:t>程序运行机制</a:t>
            </a:r>
            <a:endParaRPr lang="en-US" altLang="zh-CN" sz="4400" dirty="0">
              <a:latin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1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ware_Objective-C_ Uni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Props1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2590C57-1F88-4108-B4D1-FABAD21D1F81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2964b3fe-7ba9-451d-b46d-13cde44f54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Courseware_Objective-C_ Unit1</Template>
  <TotalTime>2504</TotalTime>
  <Words>1977</Words>
  <Application>Microsoft Office PowerPoint</Application>
  <PresentationFormat>宽屏</PresentationFormat>
  <Paragraphs>299</Paragraphs>
  <Slides>34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 Unicode MS</vt:lpstr>
      <vt:lpstr>黑体</vt:lpstr>
      <vt:lpstr>华文细黑</vt:lpstr>
      <vt:lpstr>宋体</vt:lpstr>
      <vt:lpstr>Arial</vt:lpstr>
      <vt:lpstr>Arial Narrow</vt:lpstr>
      <vt:lpstr>Calibri</vt:lpstr>
      <vt:lpstr>Segoe UI Light</vt:lpstr>
      <vt:lpstr>Times New Roman</vt:lpstr>
      <vt:lpstr>Verdana</vt:lpstr>
      <vt:lpstr>Wingdings</vt:lpstr>
      <vt:lpstr>Courseware_Objective-C_ Unit1</vt:lpstr>
      <vt:lpstr>PowerPoint 演示文稿</vt:lpstr>
      <vt:lpstr>Java开发概述</vt:lpstr>
      <vt:lpstr>关键字</vt:lpstr>
      <vt:lpstr>课程目标</vt:lpstr>
      <vt:lpstr>PowerPoint 演示文稿</vt:lpstr>
      <vt:lpstr>Java开发简介</vt:lpstr>
      <vt:lpstr>Java可以做什么</vt:lpstr>
      <vt:lpstr>Java发展简史</vt:lpstr>
      <vt:lpstr>PowerPoint 演示文稿</vt:lpstr>
      <vt:lpstr>语言的运行机制</vt:lpstr>
      <vt:lpstr>Java语言的两种机制</vt:lpstr>
      <vt:lpstr>JAVA虚拟机与JAVA文件</vt:lpstr>
      <vt:lpstr>PowerPoint 演示文稿</vt:lpstr>
      <vt:lpstr>开发Java的准备</vt:lpstr>
      <vt:lpstr>设置PATH路径</vt:lpstr>
      <vt:lpstr>Java的最小程序单位是类</vt:lpstr>
      <vt:lpstr>一个Java程序</vt:lpstr>
      <vt:lpstr>运行Java程序的两个步骤</vt:lpstr>
      <vt:lpstr>Java源文件命名规则</vt:lpstr>
      <vt:lpstr>使用javac编译Java程序</vt:lpstr>
      <vt:lpstr>使用java命令运行Java程序</vt:lpstr>
      <vt:lpstr>设置CLASSPATH环境变量</vt:lpstr>
      <vt:lpstr>PowerPoint 演示文稿</vt:lpstr>
      <vt:lpstr>package 和 import</vt:lpstr>
      <vt:lpstr>Java 的常用包</vt:lpstr>
      <vt:lpstr>Java的三种注释方式</vt:lpstr>
      <vt:lpstr>PowerPoint 演示文稿</vt:lpstr>
      <vt:lpstr>Java API</vt:lpstr>
      <vt:lpstr>PowerPoint 演示文稿</vt:lpstr>
      <vt:lpstr>集成开发工具Eclipse</vt:lpstr>
      <vt:lpstr>小结</vt:lpstr>
      <vt:lpstr>任务</vt:lpstr>
      <vt:lpstr>预习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李叙</dc:creator>
  <cp:lastModifiedBy>dazhi</cp:lastModifiedBy>
  <cp:revision>195</cp:revision>
  <dcterms:created xsi:type="dcterms:W3CDTF">2014-03-12T06:57:00Z</dcterms:created>
  <dcterms:modified xsi:type="dcterms:W3CDTF">2015-07-21T09:13:11Z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