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sldIdLst>
    <p:sldId id="256" r:id="rId6"/>
    <p:sldId id="284" r:id="rId7"/>
    <p:sldId id="394" r:id="rId8"/>
    <p:sldId id="283" r:id="rId9"/>
    <p:sldId id="257" r:id="rId10"/>
    <p:sldId id="324" r:id="rId11"/>
    <p:sldId id="420" r:id="rId12"/>
    <p:sldId id="421" r:id="rId13"/>
    <p:sldId id="422" r:id="rId14"/>
    <p:sldId id="424" r:id="rId15"/>
    <p:sldId id="425" r:id="rId16"/>
    <p:sldId id="426" r:id="rId17"/>
    <p:sldId id="427" r:id="rId18"/>
    <p:sldId id="415" r:id="rId19"/>
    <p:sldId id="428" r:id="rId20"/>
    <p:sldId id="429" r:id="rId21"/>
    <p:sldId id="430" r:id="rId22"/>
    <p:sldId id="431" r:id="rId23"/>
    <p:sldId id="416" r:id="rId24"/>
    <p:sldId id="432" r:id="rId25"/>
    <p:sldId id="418" r:id="rId26"/>
    <p:sldId id="417" r:id="rId27"/>
    <p:sldId id="406" r:id="rId28"/>
    <p:sldId id="407" r:id="rId29"/>
    <p:sldId id="408" r:id="rId30"/>
    <p:sldId id="419" r:id="rId31"/>
    <p:sldId id="409" r:id="rId32"/>
    <p:sldId id="410" r:id="rId33"/>
    <p:sldId id="411" r:id="rId34"/>
    <p:sldId id="412" r:id="rId35"/>
    <p:sldId id="413" r:id="rId36"/>
    <p:sldId id="396" r:id="rId37"/>
    <p:sldId id="414" r:id="rId38"/>
    <p:sldId id="291" r:id="rId39"/>
    <p:sldId id="281"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C225"/>
    <a:srgbClr val="0370A9"/>
    <a:srgbClr val="0375B0"/>
    <a:srgbClr val="F79646"/>
    <a:srgbClr val="EEECE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41" autoAdjust="0"/>
    <p:restoredTop sz="89057" autoAdjust="0"/>
  </p:normalViewPr>
  <p:slideViewPr>
    <p:cSldViewPr snapToGrid="0">
      <p:cViewPr varScale="1">
        <p:scale>
          <a:sx n="58" d="100"/>
          <a:sy n="58" d="100"/>
        </p:scale>
        <p:origin x="-10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63BFB-6497-424C-A706-DD616B1F541A}" type="datetimeFigureOut">
              <a:rPr lang="zh-CN" altLang="en-US" smtClean="0"/>
              <a:t>2015/9/11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2AEC8-ED97-413A-80E1-6BA29B6E893F}" type="slidenum">
              <a:rPr lang="zh-CN" altLang="en-US" smtClean="0"/>
              <a:t>‹#›</a:t>
            </a:fld>
            <a:endParaRPr lang="zh-CN" altLang="en-US"/>
          </a:p>
        </p:txBody>
      </p:sp>
    </p:spTree>
    <p:extLst>
      <p:ext uri="{BB962C8B-B14F-4D97-AF65-F5344CB8AC3E}">
        <p14:creationId xmlns:p14="http://schemas.microsoft.com/office/powerpoint/2010/main" val="83228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1</a:t>
            </a:fld>
            <a:endParaRPr lang="zh-CN" altLang="en-US"/>
          </a:p>
        </p:txBody>
      </p:sp>
    </p:spTree>
    <p:extLst>
      <p:ext uri="{BB962C8B-B14F-4D97-AF65-F5344CB8AC3E}">
        <p14:creationId xmlns:p14="http://schemas.microsoft.com/office/powerpoint/2010/main" val="171684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a:t>
            </a:r>
            <a:r>
              <a:rPr lang="zh-CN" altLang="en-US" dirty="0" smtClean="0"/>
              <a:t>和</a:t>
            </a:r>
            <a:r>
              <a:rPr lang="en-US" altLang="zh-CN" dirty="0" err="1" smtClean="0"/>
              <a:t>foreach</a:t>
            </a:r>
            <a:r>
              <a:rPr lang="zh-CN" altLang="en-US" dirty="0" smtClean="0"/>
              <a:t>区别</a:t>
            </a:r>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12</a:t>
            </a:fld>
            <a:endParaRPr lang="zh-CN" altLang="en-US"/>
          </a:p>
        </p:txBody>
      </p:sp>
    </p:spTree>
    <p:extLst>
      <p:ext uri="{BB962C8B-B14F-4D97-AF65-F5344CB8AC3E}">
        <p14:creationId xmlns:p14="http://schemas.microsoft.com/office/powerpoint/2010/main" val="309000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*本页主题：本次</a:t>
            </a:r>
            <a:r>
              <a:rPr lang="zh-CN" altLang="en-US" b="1" dirty="0" smtClean="0">
                <a:latin typeface="华文细黑" pitchFamily="2" charset="-122"/>
                <a:ea typeface="华文细黑" pitchFamily="2" charset="-122"/>
              </a:rPr>
              <a:t>课程的第一个教学内容</a:t>
            </a:r>
            <a:r>
              <a:rPr lang="en-US" altLang="zh-CN" b="1" dirty="0" smtClean="0">
                <a:latin typeface="华文细黑" pitchFamily="2" charset="-122"/>
                <a:ea typeface="华文细黑" pitchFamily="2" charset="-122"/>
              </a:rPr>
              <a:t>&amp;</a:t>
            </a:r>
            <a:r>
              <a:rPr lang="zh-CN" altLang="en-US" b="1" dirty="0" smtClean="0">
                <a:latin typeface="华文细黑" pitchFamily="2" charset="-122"/>
                <a:ea typeface="华文细黑" pitchFamily="2" charset="-122"/>
              </a:rPr>
              <a:t>目标</a:t>
            </a:r>
            <a:endParaRPr lang="en-US" altLang="zh-CN" b="1" dirty="0" smtClean="0">
              <a:latin typeface="华文细黑" pitchFamily="2" charset="-122"/>
              <a:ea typeface="华文细黑" pitchFamily="2" charset="-122"/>
            </a:endParaRPr>
          </a:p>
          <a:p>
            <a:r>
              <a:rPr lang="zh-CN" altLang="en-US" b="1" dirty="0" smtClean="0"/>
              <a:t>*字体要求：</a:t>
            </a:r>
            <a:endParaRPr lang="en-US" altLang="zh-CN" b="1" dirty="0" smtClean="0"/>
          </a:p>
          <a:p>
            <a:r>
              <a:rPr lang="zh-CN" altLang="en-US" b="1" dirty="0" smtClean="0"/>
              <a:t> 中文：黑体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14</a:t>
            </a:fld>
            <a:endParaRPr lang="zh-CN" altLang="en-US"/>
          </a:p>
        </p:txBody>
      </p:sp>
    </p:spTree>
    <p:extLst>
      <p:ext uri="{BB962C8B-B14F-4D97-AF65-F5344CB8AC3E}">
        <p14:creationId xmlns:p14="http://schemas.microsoft.com/office/powerpoint/2010/main" val="2121742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15</a:t>
            </a:fld>
            <a:endParaRPr lang="zh-CN" altLang="en-US"/>
          </a:p>
        </p:txBody>
      </p:sp>
    </p:spTree>
    <p:extLst>
      <p:ext uri="{BB962C8B-B14F-4D97-AF65-F5344CB8AC3E}">
        <p14:creationId xmlns:p14="http://schemas.microsoft.com/office/powerpoint/2010/main" val="1362770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buClr>
                <a:schemeClr val="tx1"/>
              </a:buClr>
              <a:buFontTx/>
              <a:buNone/>
            </a:pPr>
            <a:r>
              <a:rPr lang="en-US" altLang="zh-CN" sz="1200" dirty="0" smtClean="0"/>
              <a:t>public class </a:t>
            </a:r>
            <a:r>
              <a:rPr lang="en-US" altLang="zh-CN" sz="1200" dirty="0" err="1" smtClean="0"/>
              <a:t>TestTwoDimension</a:t>
            </a:r>
            <a:endParaRPr lang="en-US" altLang="zh-CN" sz="1200" dirty="0" smtClean="0"/>
          </a:p>
          <a:p>
            <a:pPr>
              <a:lnSpc>
                <a:spcPct val="80000"/>
              </a:lnSpc>
              <a:buClr>
                <a:schemeClr val="tx1"/>
              </a:buClr>
              <a:buFontTx/>
              <a:buNone/>
            </a:pPr>
            <a:r>
              <a:rPr lang="en-US" altLang="zh-CN" sz="1200" dirty="0" smtClean="0"/>
              <a:t>{</a:t>
            </a:r>
          </a:p>
          <a:p>
            <a:pPr>
              <a:lnSpc>
                <a:spcPct val="80000"/>
              </a:lnSpc>
              <a:buClr>
                <a:schemeClr val="tx1"/>
              </a:buClr>
              <a:buFontTx/>
              <a:buNone/>
            </a:pPr>
            <a:r>
              <a:rPr lang="en-US" altLang="zh-CN" sz="1200" dirty="0" smtClean="0"/>
              <a:t>    public static void main(String[] </a:t>
            </a:r>
            <a:r>
              <a:rPr lang="en-US" altLang="zh-CN" sz="1200" dirty="0" err="1" smtClean="0"/>
              <a:t>args</a:t>
            </a:r>
            <a:r>
              <a:rPr lang="en-US" altLang="zh-CN" sz="1200" dirty="0" smtClean="0"/>
              <a:t>)</a:t>
            </a:r>
          </a:p>
          <a:p>
            <a:pPr>
              <a:lnSpc>
                <a:spcPct val="80000"/>
              </a:lnSpc>
              <a:buClr>
                <a:schemeClr val="tx1"/>
              </a:buClr>
              <a:buFontTx/>
              <a:buNone/>
            </a:pPr>
            <a:r>
              <a:rPr lang="en-US" altLang="zh-CN" sz="1200" dirty="0" smtClean="0"/>
              <a:t>    {</a:t>
            </a:r>
          </a:p>
          <a:p>
            <a:pPr>
              <a:lnSpc>
                <a:spcPct val="80000"/>
              </a:lnSpc>
              <a:buClr>
                <a:schemeClr val="tx1"/>
              </a:buClr>
              <a:buFontTx/>
              <a:buNone/>
            </a:pPr>
            <a:r>
              <a:rPr lang="en-US" altLang="zh-CN" sz="1200" dirty="0" smtClean="0"/>
              <a:t>	</a:t>
            </a:r>
            <a:r>
              <a:rPr lang="en-US" altLang="zh-CN" sz="1200" dirty="0" smtClean="0">
                <a:solidFill>
                  <a:srgbClr val="008000"/>
                </a:solidFill>
              </a:rPr>
              <a:t>//</a:t>
            </a:r>
            <a:r>
              <a:rPr lang="zh-CN" altLang="en-US" sz="1200" dirty="0" smtClean="0">
                <a:solidFill>
                  <a:srgbClr val="008000"/>
                </a:solidFill>
              </a:rPr>
              <a:t>定义一个二维数组</a:t>
            </a:r>
          </a:p>
          <a:p>
            <a:pPr>
              <a:lnSpc>
                <a:spcPct val="80000"/>
              </a:lnSpc>
              <a:buClr>
                <a:schemeClr val="tx1"/>
              </a:buClr>
              <a:buFontTx/>
              <a:buNone/>
            </a:pPr>
            <a:r>
              <a:rPr lang="zh-CN" altLang="en-US" sz="1200" dirty="0" smtClean="0"/>
              <a:t>	</a:t>
            </a:r>
            <a:r>
              <a:rPr lang="en-US" altLang="zh-CN" sz="1200" dirty="0" err="1" smtClean="0"/>
              <a:t>int</a:t>
            </a:r>
            <a:r>
              <a:rPr lang="en-US" altLang="zh-CN" sz="1200" dirty="0" smtClean="0"/>
              <a:t>[ ] [ ] a; </a:t>
            </a:r>
            <a:r>
              <a:rPr lang="en-US" altLang="zh-CN" sz="1200" dirty="0" smtClean="0">
                <a:solidFill>
                  <a:srgbClr val="FF0000"/>
                </a:solidFill>
              </a:rPr>
              <a:t>★</a:t>
            </a:r>
            <a:endParaRPr lang="en-US" altLang="zh-CN" sz="1200" dirty="0" smtClean="0"/>
          </a:p>
          <a:p>
            <a:pPr>
              <a:lnSpc>
                <a:spcPct val="80000"/>
              </a:lnSpc>
              <a:buClr>
                <a:schemeClr val="tx1"/>
              </a:buClr>
              <a:buFontTx/>
              <a:buNone/>
            </a:pPr>
            <a:r>
              <a:rPr lang="en-US" altLang="zh-CN" sz="1200" dirty="0" smtClean="0">
                <a:solidFill>
                  <a:srgbClr val="008000"/>
                </a:solidFill>
              </a:rPr>
              <a:t>//</a:t>
            </a:r>
            <a:r>
              <a:rPr lang="zh-CN" altLang="en-US" sz="1200" dirty="0" smtClean="0">
                <a:solidFill>
                  <a:srgbClr val="008000"/>
                </a:solidFill>
              </a:rPr>
              <a:t>把</a:t>
            </a:r>
            <a:r>
              <a:rPr lang="en-US" altLang="zh-CN" sz="1200" dirty="0" smtClean="0">
                <a:solidFill>
                  <a:srgbClr val="008000"/>
                </a:solidFill>
              </a:rPr>
              <a:t>a</a:t>
            </a:r>
            <a:r>
              <a:rPr lang="zh-CN" altLang="en-US" sz="1200" dirty="0" smtClean="0">
                <a:solidFill>
                  <a:srgbClr val="008000"/>
                </a:solidFill>
              </a:rPr>
              <a:t>当成一维数组进行初始化，初始化</a:t>
            </a:r>
            <a:r>
              <a:rPr lang="en-US" altLang="zh-CN" sz="1200" dirty="0" smtClean="0">
                <a:solidFill>
                  <a:srgbClr val="008000"/>
                </a:solidFill>
              </a:rPr>
              <a:t>a</a:t>
            </a:r>
            <a:r>
              <a:rPr lang="zh-CN" altLang="en-US" sz="1200" dirty="0" smtClean="0">
                <a:solidFill>
                  <a:srgbClr val="008000"/>
                </a:solidFill>
              </a:rPr>
              <a:t>是一个长度为</a:t>
            </a:r>
            <a:r>
              <a:rPr lang="en-US" altLang="zh-CN" sz="1200" dirty="0" smtClean="0">
                <a:solidFill>
                  <a:srgbClr val="008000"/>
                </a:solidFill>
              </a:rPr>
              <a:t>3</a:t>
            </a:r>
            <a:r>
              <a:rPr lang="zh-CN" altLang="en-US" sz="1200" dirty="0" smtClean="0">
                <a:solidFill>
                  <a:srgbClr val="008000"/>
                </a:solidFill>
              </a:rPr>
              <a:t>的整数</a:t>
            </a:r>
          </a:p>
          <a:p>
            <a:pPr>
              <a:lnSpc>
                <a:spcPct val="80000"/>
              </a:lnSpc>
              <a:buClr>
                <a:schemeClr val="tx1"/>
              </a:buClr>
              <a:buFontTx/>
              <a:buNone/>
            </a:pPr>
            <a:r>
              <a:rPr lang="zh-CN" altLang="en-US" sz="1200" dirty="0" smtClean="0"/>
              <a:t>	</a:t>
            </a:r>
            <a:r>
              <a:rPr lang="en-US" altLang="zh-CN" sz="1200" dirty="0" smtClean="0">
                <a:solidFill>
                  <a:srgbClr val="008000"/>
                </a:solidFill>
              </a:rPr>
              <a:t>//a</a:t>
            </a:r>
            <a:r>
              <a:rPr lang="zh-CN" altLang="en-US" sz="1200" dirty="0" smtClean="0">
                <a:solidFill>
                  <a:srgbClr val="008000"/>
                </a:solidFill>
              </a:rPr>
              <a:t>数组的数组元素又是引用类型</a:t>
            </a:r>
          </a:p>
          <a:p>
            <a:pPr>
              <a:lnSpc>
                <a:spcPct val="80000"/>
              </a:lnSpc>
              <a:buClr>
                <a:schemeClr val="tx1"/>
              </a:buClr>
              <a:buFontTx/>
              <a:buNone/>
            </a:pPr>
            <a:r>
              <a:rPr lang="zh-CN" altLang="en-US" sz="1200" dirty="0" smtClean="0"/>
              <a:t>	</a:t>
            </a:r>
            <a:r>
              <a:rPr lang="en-US" altLang="zh-CN" sz="1200" dirty="0" smtClean="0"/>
              <a:t>a = new </a:t>
            </a:r>
            <a:r>
              <a:rPr lang="en-US" altLang="zh-CN" sz="1200" dirty="0" err="1" smtClean="0"/>
              <a:t>int</a:t>
            </a:r>
            <a:r>
              <a:rPr lang="en-US" altLang="zh-CN" sz="1200" dirty="0" smtClean="0"/>
              <a:t>[3][ ]; </a:t>
            </a:r>
            <a:r>
              <a:rPr lang="en-US" altLang="zh-CN" sz="1200" dirty="0" smtClean="0">
                <a:solidFill>
                  <a:srgbClr val="FF0000"/>
                </a:solidFill>
              </a:rPr>
              <a:t>★</a:t>
            </a:r>
            <a:endParaRPr lang="en-US" altLang="zh-CN" sz="1200" dirty="0" smtClean="0"/>
          </a:p>
          <a:p>
            <a:pPr>
              <a:lnSpc>
                <a:spcPct val="80000"/>
              </a:lnSpc>
              <a:buClr>
                <a:schemeClr val="tx1"/>
              </a:buClr>
              <a:buFontTx/>
              <a:buNone/>
            </a:pPr>
            <a:r>
              <a:rPr lang="en-US" altLang="zh-CN" sz="1200" dirty="0" smtClean="0"/>
              <a:t>	</a:t>
            </a:r>
            <a:r>
              <a:rPr lang="en-US" altLang="zh-CN" sz="1200" dirty="0" smtClean="0">
                <a:solidFill>
                  <a:srgbClr val="008000"/>
                </a:solidFill>
              </a:rPr>
              <a:t>//</a:t>
            </a:r>
            <a:r>
              <a:rPr lang="zh-CN" altLang="en-US" sz="1200" dirty="0" smtClean="0">
                <a:solidFill>
                  <a:srgbClr val="008000"/>
                </a:solidFill>
              </a:rPr>
              <a:t>把</a:t>
            </a:r>
            <a:r>
              <a:rPr lang="en-US" altLang="zh-CN" sz="1200" dirty="0" smtClean="0">
                <a:solidFill>
                  <a:srgbClr val="008000"/>
                </a:solidFill>
              </a:rPr>
              <a:t>a</a:t>
            </a:r>
            <a:r>
              <a:rPr lang="zh-CN" altLang="en-US" sz="1200" dirty="0" smtClean="0">
                <a:solidFill>
                  <a:srgbClr val="008000"/>
                </a:solidFill>
              </a:rPr>
              <a:t>数组当成一维数组，遍历</a:t>
            </a:r>
            <a:r>
              <a:rPr lang="en-US" altLang="zh-CN" sz="1200" dirty="0" smtClean="0">
                <a:solidFill>
                  <a:srgbClr val="008000"/>
                </a:solidFill>
              </a:rPr>
              <a:t>a</a:t>
            </a:r>
            <a:r>
              <a:rPr lang="zh-CN" altLang="en-US" sz="1200" dirty="0" smtClean="0">
                <a:solidFill>
                  <a:srgbClr val="008000"/>
                </a:solidFill>
              </a:rPr>
              <a:t>数组的每个元素</a:t>
            </a:r>
          </a:p>
          <a:p>
            <a:pPr>
              <a:lnSpc>
                <a:spcPct val="80000"/>
              </a:lnSpc>
              <a:buClr>
                <a:schemeClr val="tx1"/>
              </a:buClr>
              <a:buFontTx/>
              <a:buNone/>
            </a:pPr>
            <a:r>
              <a:rPr lang="zh-CN" altLang="en-US" sz="1200" dirty="0" smtClean="0"/>
              <a:t>	</a:t>
            </a:r>
            <a:r>
              <a:rPr lang="en-US" altLang="zh-CN" sz="1200" dirty="0" smtClean="0"/>
              <a:t>for (</a:t>
            </a:r>
            <a:r>
              <a:rPr lang="en-US" altLang="zh-CN" sz="1200" dirty="0" err="1" smtClean="0"/>
              <a:t>int</a:t>
            </a:r>
            <a:r>
              <a:rPr lang="en-US" altLang="zh-CN" sz="1200" dirty="0" smtClean="0"/>
              <a:t> </a:t>
            </a:r>
            <a:r>
              <a:rPr lang="en-US" altLang="zh-CN" sz="1200" dirty="0" err="1" smtClean="0"/>
              <a:t>i</a:t>
            </a:r>
            <a:r>
              <a:rPr lang="en-US" altLang="zh-CN" sz="1200" dirty="0" smtClean="0"/>
              <a:t> = 0; </a:t>
            </a:r>
            <a:r>
              <a:rPr lang="en-US" altLang="zh-CN" sz="1200" dirty="0" err="1" smtClean="0"/>
              <a:t>i</a:t>
            </a:r>
            <a:r>
              <a:rPr lang="en-US" altLang="zh-CN" sz="1200" dirty="0" smtClean="0"/>
              <a:t> &lt; </a:t>
            </a:r>
            <a:r>
              <a:rPr lang="en-US" altLang="zh-CN" sz="1200" dirty="0" err="1" smtClean="0"/>
              <a:t>a.length</a:t>
            </a:r>
            <a:r>
              <a:rPr lang="en-US" altLang="zh-CN" sz="1200" dirty="0" smtClean="0"/>
              <a:t>; </a:t>
            </a:r>
            <a:r>
              <a:rPr lang="en-US" altLang="zh-CN" sz="1200" dirty="0" err="1" smtClean="0"/>
              <a:t>i</a:t>
            </a:r>
            <a:r>
              <a:rPr lang="en-US" altLang="zh-CN" sz="1200" dirty="0" smtClean="0"/>
              <a:t>++)</a:t>
            </a:r>
          </a:p>
          <a:p>
            <a:pPr>
              <a:lnSpc>
                <a:spcPct val="80000"/>
              </a:lnSpc>
              <a:buClr>
                <a:schemeClr val="tx1"/>
              </a:buClr>
              <a:buFontTx/>
              <a:buNone/>
            </a:pPr>
            <a:r>
              <a:rPr lang="en-US" altLang="zh-CN" sz="1200" dirty="0" smtClean="0"/>
              <a:t>	{</a:t>
            </a:r>
          </a:p>
          <a:p>
            <a:pPr>
              <a:lnSpc>
                <a:spcPct val="80000"/>
              </a:lnSpc>
              <a:buClr>
                <a:schemeClr val="tx1"/>
              </a:buClr>
              <a:buFontTx/>
              <a:buNone/>
            </a:pPr>
            <a:r>
              <a:rPr lang="en-US" altLang="zh-CN" sz="1200" dirty="0" smtClean="0"/>
              <a:t>		</a:t>
            </a:r>
            <a:r>
              <a:rPr lang="en-US" altLang="zh-CN" sz="1200" dirty="0" err="1" smtClean="0"/>
              <a:t>System.out.println</a:t>
            </a:r>
            <a:r>
              <a:rPr lang="en-US" altLang="zh-CN" sz="1200" dirty="0" smtClean="0"/>
              <a:t>(a[</a:t>
            </a:r>
            <a:r>
              <a:rPr lang="en-US" altLang="zh-CN" sz="1200" dirty="0" err="1" smtClean="0"/>
              <a:t>i</a:t>
            </a:r>
            <a:r>
              <a:rPr lang="en-US" altLang="zh-CN" sz="1200" dirty="0" smtClean="0"/>
              <a:t>]);</a:t>
            </a:r>
          </a:p>
          <a:p>
            <a:pPr>
              <a:lnSpc>
                <a:spcPct val="80000"/>
              </a:lnSpc>
              <a:buClr>
                <a:schemeClr val="tx1"/>
              </a:buClr>
              <a:buFontTx/>
              <a:buNone/>
            </a:pPr>
            <a:r>
              <a:rPr lang="en-US" altLang="zh-CN" sz="1200" dirty="0" smtClean="0"/>
              <a:t>	}</a:t>
            </a:r>
          </a:p>
          <a:p>
            <a:pPr>
              <a:lnSpc>
                <a:spcPct val="80000"/>
              </a:lnSpc>
              <a:buClr>
                <a:schemeClr val="tx1"/>
              </a:buClr>
              <a:buFontTx/>
              <a:buNone/>
            </a:pPr>
            <a:r>
              <a:rPr lang="en-US" altLang="zh-CN" sz="1200" dirty="0" smtClean="0"/>
              <a:t>	</a:t>
            </a:r>
            <a:r>
              <a:rPr lang="en-US" altLang="zh-CN" sz="1200" dirty="0" smtClean="0">
                <a:solidFill>
                  <a:srgbClr val="008000"/>
                </a:solidFill>
              </a:rPr>
              <a:t>//</a:t>
            </a:r>
            <a:r>
              <a:rPr lang="zh-CN" altLang="en-US" sz="1200" dirty="0" smtClean="0">
                <a:solidFill>
                  <a:srgbClr val="008000"/>
                </a:solidFill>
              </a:rPr>
              <a:t>初始化</a:t>
            </a:r>
            <a:r>
              <a:rPr lang="en-US" altLang="zh-CN" sz="1200" dirty="0" smtClean="0">
                <a:solidFill>
                  <a:srgbClr val="008000"/>
                </a:solidFill>
              </a:rPr>
              <a:t>a</a:t>
            </a:r>
            <a:r>
              <a:rPr lang="zh-CN" altLang="en-US" sz="1200" dirty="0" smtClean="0">
                <a:solidFill>
                  <a:srgbClr val="008000"/>
                </a:solidFill>
              </a:rPr>
              <a:t>数组的第一个元素</a:t>
            </a:r>
          </a:p>
          <a:p>
            <a:pPr>
              <a:lnSpc>
                <a:spcPct val="80000"/>
              </a:lnSpc>
              <a:buClr>
                <a:schemeClr val="tx1"/>
              </a:buClr>
              <a:buFontTx/>
              <a:buNone/>
            </a:pPr>
            <a:r>
              <a:rPr lang="zh-CN" altLang="en-US" sz="1200" dirty="0" smtClean="0"/>
              <a:t>	</a:t>
            </a:r>
            <a:r>
              <a:rPr lang="en-US" altLang="zh-CN" sz="1200" dirty="0" smtClean="0"/>
              <a:t>a[0] = new </a:t>
            </a:r>
            <a:r>
              <a:rPr lang="en-US" altLang="zh-CN" sz="1200" dirty="0" err="1" smtClean="0"/>
              <a:t>int</a:t>
            </a:r>
            <a:r>
              <a:rPr lang="en-US" altLang="zh-CN" sz="1200" dirty="0" smtClean="0"/>
              <a:t>[2]; </a:t>
            </a:r>
            <a:r>
              <a:rPr lang="en-US" altLang="zh-CN" sz="1200" dirty="0" smtClean="0">
                <a:solidFill>
                  <a:srgbClr val="FF0000"/>
                </a:solidFill>
              </a:rPr>
              <a:t>★</a:t>
            </a:r>
            <a:endParaRPr lang="en-US" altLang="zh-CN" sz="1200" dirty="0" smtClean="0"/>
          </a:p>
          <a:p>
            <a:pPr>
              <a:lnSpc>
                <a:spcPct val="80000"/>
              </a:lnSpc>
              <a:buClr>
                <a:schemeClr val="tx1"/>
              </a:buClr>
              <a:buFontTx/>
              <a:buNone/>
            </a:pPr>
            <a:r>
              <a:rPr lang="en-US" altLang="zh-CN" sz="1200" dirty="0" smtClean="0"/>
              <a:t>	</a:t>
            </a:r>
            <a:r>
              <a:rPr lang="en-US" altLang="zh-CN" sz="1200" dirty="0" smtClean="0">
                <a:solidFill>
                  <a:srgbClr val="008000"/>
                </a:solidFill>
              </a:rPr>
              <a:t>//</a:t>
            </a:r>
            <a:r>
              <a:rPr lang="zh-CN" altLang="en-US" sz="1200" dirty="0" smtClean="0">
                <a:solidFill>
                  <a:srgbClr val="008000"/>
                </a:solidFill>
              </a:rPr>
              <a:t>访问</a:t>
            </a:r>
            <a:r>
              <a:rPr lang="en-US" altLang="zh-CN" sz="1200" dirty="0" smtClean="0">
                <a:solidFill>
                  <a:srgbClr val="008000"/>
                </a:solidFill>
              </a:rPr>
              <a:t>a</a:t>
            </a:r>
            <a:r>
              <a:rPr lang="zh-CN" altLang="en-US" sz="1200" dirty="0" smtClean="0">
                <a:solidFill>
                  <a:srgbClr val="008000"/>
                </a:solidFill>
              </a:rPr>
              <a:t>数组的第一个元素所指数组的第二个元素</a:t>
            </a:r>
          </a:p>
          <a:p>
            <a:pPr>
              <a:lnSpc>
                <a:spcPct val="80000"/>
              </a:lnSpc>
              <a:buClr>
                <a:schemeClr val="tx1"/>
              </a:buClr>
              <a:buFontTx/>
              <a:buNone/>
            </a:pPr>
            <a:r>
              <a:rPr lang="zh-CN" altLang="en-US" sz="1200" dirty="0" smtClean="0"/>
              <a:t>	</a:t>
            </a:r>
            <a:r>
              <a:rPr lang="en-US" altLang="zh-CN" sz="1200" dirty="0" smtClean="0"/>
              <a:t>a[0][1] = 6; </a:t>
            </a:r>
            <a:r>
              <a:rPr lang="en-US" altLang="zh-CN" sz="1200" dirty="0" smtClean="0">
                <a:solidFill>
                  <a:srgbClr val="FF0000"/>
                </a:solidFill>
              </a:rPr>
              <a:t>★</a:t>
            </a:r>
            <a:endParaRPr lang="en-US" altLang="zh-CN" sz="1200" dirty="0" smtClean="0"/>
          </a:p>
          <a:p>
            <a:pPr>
              <a:lnSpc>
                <a:spcPct val="80000"/>
              </a:lnSpc>
              <a:buClr>
                <a:schemeClr val="tx1"/>
              </a:buClr>
              <a:buFontTx/>
              <a:buNone/>
            </a:pPr>
            <a:r>
              <a:rPr lang="en-US" altLang="zh-CN" sz="1200" dirty="0" smtClean="0">
                <a:solidFill>
                  <a:srgbClr val="008000"/>
                </a:solidFill>
              </a:rPr>
              <a:t>//a</a:t>
            </a:r>
            <a:r>
              <a:rPr lang="zh-CN" altLang="en-US" sz="1200" dirty="0" smtClean="0">
                <a:solidFill>
                  <a:srgbClr val="008000"/>
                </a:solidFill>
              </a:rPr>
              <a:t>数组的第一个元素是一个一维数组，遍历这个一维数组</a:t>
            </a:r>
          </a:p>
          <a:p>
            <a:pPr>
              <a:lnSpc>
                <a:spcPct val="80000"/>
              </a:lnSpc>
              <a:buClr>
                <a:schemeClr val="tx1"/>
              </a:buClr>
              <a:buFontTx/>
              <a:buNone/>
            </a:pPr>
            <a:r>
              <a:rPr lang="zh-CN" altLang="en-US" sz="1200" dirty="0" smtClean="0"/>
              <a:t>	</a:t>
            </a:r>
            <a:r>
              <a:rPr lang="en-US" altLang="zh-CN" sz="1200" dirty="0" smtClean="0"/>
              <a:t>for (</a:t>
            </a:r>
            <a:r>
              <a:rPr lang="en-US" altLang="zh-CN" sz="1200" dirty="0" err="1" smtClean="0"/>
              <a:t>int</a:t>
            </a:r>
            <a:r>
              <a:rPr lang="en-US" altLang="zh-CN" sz="1200" dirty="0" smtClean="0"/>
              <a:t> </a:t>
            </a:r>
            <a:r>
              <a:rPr lang="en-US" altLang="zh-CN" sz="1200" dirty="0" err="1" smtClean="0"/>
              <a:t>i</a:t>
            </a:r>
            <a:r>
              <a:rPr lang="en-US" altLang="zh-CN" sz="1200" dirty="0" smtClean="0"/>
              <a:t> = 0; </a:t>
            </a:r>
            <a:r>
              <a:rPr lang="en-US" altLang="zh-CN" sz="1200" dirty="0" err="1" smtClean="0"/>
              <a:t>i</a:t>
            </a:r>
            <a:r>
              <a:rPr lang="en-US" altLang="zh-CN" sz="1200" dirty="0" smtClean="0"/>
              <a:t> &lt; a[0].length; </a:t>
            </a:r>
            <a:r>
              <a:rPr lang="en-US" altLang="zh-CN" sz="1200" dirty="0" err="1" smtClean="0"/>
              <a:t>i</a:t>
            </a:r>
            <a:r>
              <a:rPr lang="en-US" altLang="zh-CN" sz="1200" dirty="0" smtClean="0"/>
              <a:t>++)</a:t>
            </a:r>
          </a:p>
          <a:p>
            <a:pPr>
              <a:lnSpc>
                <a:spcPct val="80000"/>
              </a:lnSpc>
              <a:buClr>
                <a:schemeClr val="tx1"/>
              </a:buClr>
              <a:buFontTx/>
              <a:buNone/>
            </a:pPr>
            <a:r>
              <a:rPr lang="en-US" altLang="zh-CN" sz="1200" dirty="0" smtClean="0"/>
              <a:t>	{</a:t>
            </a:r>
          </a:p>
          <a:p>
            <a:pPr>
              <a:lnSpc>
                <a:spcPct val="80000"/>
              </a:lnSpc>
              <a:buClr>
                <a:schemeClr val="tx1"/>
              </a:buClr>
              <a:buFontTx/>
              <a:buNone/>
            </a:pPr>
            <a:r>
              <a:rPr lang="en-US" altLang="zh-CN" sz="1200" dirty="0" smtClean="0"/>
              <a:t>		</a:t>
            </a:r>
            <a:r>
              <a:rPr lang="en-US" altLang="zh-CN" sz="1200" dirty="0" err="1" smtClean="0"/>
              <a:t>System.out.println</a:t>
            </a:r>
            <a:r>
              <a:rPr lang="en-US" altLang="zh-CN" sz="1200" dirty="0" smtClean="0"/>
              <a:t>(a[0][</a:t>
            </a:r>
            <a:r>
              <a:rPr lang="en-US" altLang="zh-CN" sz="1200" dirty="0" err="1" smtClean="0"/>
              <a:t>i</a:t>
            </a:r>
            <a:r>
              <a:rPr lang="en-US" altLang="zh-CN" sz="1200" dirty="0" smtClean="0"/>
              <a:t>]);</a:t>
            </a:r>
          </a:p>
          <a:p>
            <a:pPr>
              <a:lnSpc>
                <a:spcPct val="80000"/>
              </a:lnSpc>
              <a:buClr>
                <a:schemeClr val="tx1"/>
              </a:buClr>
              <a:buFontTx/>
              <a:buNone/>
            </a:pPr>
            <a:r>
              <a:rPr lang="en-US" altLang="zh-CN" sz="1200" dirty="0" smtClean="0"/>
              <a:t>	}</a:t>
            </a:r>
          </a:p>
          <a:p>
            <a:pPr>
              <a:lnSpc>
                <a:spcPct val="80000"/>
              </a:lnSpc>
              <a:buClr>
                <a:schemeClr val="tx1"/>
              </a:buClr>
              <a:buFontTx/>
              <a:buNone/>
            </a:pPr>
            <a:r>
              <a:rPr lang="en-US" altLang="zh-CN" sz="1200" dirty="0" smtClean="0"/>
              <a:t>	}</a:t>
            </a:r>
          </a:p>
          <a:p>
            <a:pPr>
              <a:lnSpc>
                <a:spcPct val="80000"/>
              </a:lnSpc>
              <a:buClr>
                <a:schemeClr val="tx1"/>
              </a:buClr>
              <a:buFontTx/>
              <a:buNone/>
            </a:pPr>
            <a:r>
              <a:rPr lang="en-US" altLang="zh-CN" sz="1200" dirty="0" smtClean="0"/>
              <a:t>}</a:t>
            </a:r>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18</a:t>
            </a:fld>
            <a:endParaRPr lang="zh-CN" altLang="en-US"/>
          </a:p>
        </p:txBody>
      </p:sp>
    </p:spTree>
    <p:extLst>
      <p:ext uri="{BB962C8B-B14F-4D97-AF65-F5344CB8AC3E}">
        <p14:creationId xmlns:p14="http://schemas.microsoft.com/office/powerpoint/2010/main" val="171264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*本页主题：本次</a:t>
            </a:r>
            <a:r>
              <a:rPr lang="zh-CN" altLang="en-US" b="1" dirty="0" smtClean="0">
                <a:latin typeface="华文细黑" pitchFamily="2" charset="-122"/>
                <a:ea typeface="华文细黑" pitchFamily="2" charset="-122"/>
              </a:rPr>
              <a:t>课程的第一个教学内容</a:t>
            </a:r>
            <a:r>
              <a:rPr lang="en-US" altLang="zh-CN" b="1" dirty="0" smtClean="0">
                <a:latin typeface="华文细黑" pitchFamily="2" charset="-122"/>
                <a:ea typeface="华文细黑" pitchFamily="2" charset="-122"/>
              </a:rPr>
              <a:t>&amp;</a:t>
            </a:r>
            <a:r>
              <a:rPr lang="zh-CN" altLang="en-US" b="1" dirty="0" smtClean="0">
                <a:latin typeface="华文细黑" pitchFamily="2" charset="-122"/>
                <a:ea typeface="华文细黑" pitchFamily="2" charset="-122"/>
              </a:rPr>
              <a:t>目标</a:t>
            </a:r>
            <a:endParaRPr lang="en-US" altLang="zh-CN" b="1" dirty="0" smtClean="0">
              <a:latin typeface="华文细黑" pitchFamily="2" charset="-122"/>
              <a:ea typeface="华文细黑" pitchFamily="2" charset="-122"/>
            </a:endParaRPr>
          </a:p>
          <a:p>
            <a:r>
              <a:rPr lang="zh-CN" altLang="en-US" b="1" dirty="0" smtClean="0"/>
              <a:t>*字体要求：</a:t>
            </a:r>
            <a:endParaRPr lang="en-US" altLang="zh-CN" b="1" dirty="0" smtClean="0"/>
          </a:p>
          <a:p>
            <a:r>
              <a:rPr lang="zh-CN" altLang="en-US" b="1" dirty="0" smtClean="0"/>
              <a:t> 中文：黑体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19</a:t>
            </a:fld>
            <a:endParaRPr lang="zh-CN" altLang="en-US"/>
          </a:p>
        </p:txBody>
      </p:sp>
    </p:spTree>
    <p:extLst>
      <p:ext uri="{BB962C8B-B14F-4D97-AF65-F5344CB8AC3E}">
        <p14:creationId xmlns:p14="http://schemas.microsoft.com/office/powerpoint/2010/main" val="2121742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Arrays.sort</a:t>
            </a:r>
            <a:endParaRPr lang="en-US" altLang="zh-CN" dirty="0" smtClean="0"/>
          </a:p>
          <a:p>
            <a:r>
              <a:rPr lang="en-US" altLang="zh-CN" dirty="0" err="1" smtClean="0"/>
              <a:t>Arrays.copyOf</a:t>
            </a:r>
            <a:endParaRPr lang="en-US" altLang="zh-CN" dirty="0" smtClean="0"/>
          </a:p>
          <a:p>
            <a:r>
              <a:rPr lang="en-US" altLang="zh-CN" dirty="0" err="1" smtClean="0"/>
              <a:t>Arrays.toString</a:t>
            </a:r>
            <a:endParaRPr lang="en-US" altLang="zh-CN" dirty="0" smtClean="0"/>
          </a:p>
          <a:p>
            <a:r>
              <a:rPr lang="en-US" altLang="zh-CN" dirty="0" err="1" smtClean="0"/>
              <a:t>Arrays.binarySearch</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20</a:t>
            </a:fld>
            <a:endParaRPr lang="zh-CN" altLang="en-US"/>
          </a:p>
        </p:txBody>
      </p:sp>
    </p:spTree>
    <p:extLst>
      <p:ext uri="{BB962C8B-B14F-4D97-AF65-F5344CB8AC3E}">
        <p14:creationId xmlns:p14="http://schemas.microsoft.com/office/powerpoint/2010/main" val="277938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21</a:t>
            </a:fld>
            <a:endParaRPr lang="zh-CN" altLang="en-US"/>
          </a:p>
        </p:txBody>
      </p:sp>
    </p:spTree>
    <p:extLst>
      <p:ext uri="{BB962C8B-B14F-4D97-AF65-F5344CB8AC3E}">
        <p14:creationId xmlns:p14="http://schemas.microsoft.com/office/powerpoint/2010/main" val="212174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22</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23</a:t>
            </a:fld>
            <a:endParaRPr lang="zh-CN" altLang="en-US"/>
          </a:p>
        </p:txBody>
      </p:sp>
    </p:spTree>
    <p:extLst>
      <p:ext uri="{BB962C8B-B14F-4D97-AF65-F5344CB8AC3E}">
        <p14:creationId xmlns:p14="http://schemas.microsoft.com/office/powerpoint/2010/main" val="2216470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24</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FF0000"/>
                </a:solidFill>
              </a:rPr>
              <a:t>*本页主题：</a:t>
            </a:r>
            <a:r>
              <a:rPr lang="zh-CN" altLang="en-US" b="1" dirty="0" smtClean="0">
                <a:solidFill>
                  <a:srgbClr val="FF0000"/>
                </a:solidFill>
                <a:latin typeface="华文细黑" pitchFamily="2" charset="-122"/>
                <a:ea typeface="华文细黑" pitchFamily="2" charset="-122"/>
              </a:rPr>
              <a:t>介绍本次的课程主题</a:t>
            </a:r>
            <a:endParaRPr lang="en-US" altLang="zh-CN" b="1" dirty="0" smtClean="0">
              <a:solidFill>
                <a:srgbClr val="FF0000"/>
              </a:solidFill>
              <a:latin typeface="华文细黑" pitchFamily="2" charset="-122"/>
              <a:ea typeface="华文细黑" pitchFamily="2" charset="-122"/>
            </a:endParaRPr>
          </a:p>
          <a:p>
            <a:endParaRPr lang="en-US" altLang="zh-CN" b="1" dirty="0" smtClean="0"/>
          </a:p>
          <a:p>
            <a:r>
              <a:rPr lang="zh-CN" altLang="en-US" b="1" dirty="0" smtClean="0"/>
              <a:t>*字体要求：</a:t>
            </a:r>
            <a:endParaRPr lang="en-US" altLang="zh-CN" b="1" dirty="0" smtClean="0"/>
          </a:p>
          <a:p>
            <a:r>
              <a:rPr lang="zh-CN" altLang="en-US" b="1" dirty="0" smtClean="0"/>
              <a:t> 中文：黑体（标题）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FF0000"/>
              </a:solidFill>
              <a:latin typeface="华文细黑" pitchFamily="2" charset="-122"/>
              <a:ea typeface="华文细黑" pitchFamily="2" charset="-122"/>
            </a:endParaRPr>
          </a:p>
          <a:p>
            <a:endParaRPr lang="en-US" altLang="zh-CN" dirty="0" smtClean="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a:t>
            </a:fld>
            <a:endParaRPr lang="zh-CN" altLang="en-US"/>
          </a:p>
        </p:txBody>
      </p:sp>
    </p:spTree>
    <p:extLst>
      <p:ext uri="{BB962C8B-B14F-4D97-AF65-F5344CB8AC3E}">
        <p14:creationId xmlns:p14="http://schemas.microsoft.com/office/powerpoint/2010/main" val="175303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25</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26</a:t>
            </a:fld>
            <a:endParaRPr lang="zh-CN" altLang="en-US"/>
          </a:p>
        </p:txBody>
      </p:sp>
    </p:spTree>
    <p:extLst>
      <p:ext uri="{BB962C8B-B14F-4D97-AF65-F5344CB8AC3E}">
        <p14:creationId xmlns:p14="http://schemas.microsoft.com/office/powerpoint/2010/main" val="2121742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27</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28</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29</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30</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31</a:t>
            </a:fld>
            <a:endParaRPr lang="zh-CN" altLang="en-US"/>
          </a:p>
        </p:txBody>
      </p:sp>
    </p:spTree>
    <p:extLst>
      <p:ext uri="{BB962C8B-B14F-4D97-AF65-F5344CB8AC3E}">
        <p14:creationId xmlns:p14="http://schemas.microsoft.com/office/powerpoint/2010/main" val="3540097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*本页主题：本次课程小结</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*要求：</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1.</a:t>
            </a:r>
            <a:r>
              <a:rPr lang="zh-CN" altLang="en-US" b="1" dirty="0" smtClean="0"/>
              <a:t>需用思维导图形式进行小结</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2.</a:t>
            </a:r>
            <a:r>
              <a:rPr lang="zh-CN" altLang="en-US" b="1" dirty="0" smtClean="0"/>
              <a:t>思维导图工具：</a:t>
            </a:r>
            <a:r>
              <a:rPr lang="en-US" altLang="zh-CN" b="1" dirty="0" smtClean="0"/>
              <a:t>Mindjet</a:t>
            </a:r>
          </a:p>
          <a:p>
            <a:r>
              <a:rPr lang="en-US" altLang="zh-CN" b="1" dirty="0" smtClean="0"/>
              <a:t>3.</a:t>
            </a:r>
            <a:r>
              <a:rPr lang="zh-CN" altLang="en-US" b="1" dirty="0" smtClean="0"/>
              <a:t>思维导图保留源文件，原文件命名规则：与本次</a:t>
            </a:r>
            <a:r>
              <a:rPr lang="en-US" altLang="zh-CN" b="1" dirty="0" smtClean="0"/>
              <a:t>PPT</a:t>
            </a:r>
            <a:r>
              <a:rPr lang="zh-CN" altLang="en-US" b="1" dirty="0" smtClean="0"/>
              <a:t>名称一致</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32</a:t>
            </a:fld>
            <a:endParaRPr lang="zh-CN" altLang="en-US"/>
          </a:p>
        </p:txBody>
      </p:sp>
    </p:spTree>
    <p:extLst>
      <p:ext uri="{BB962C8B-B14F-4D97-AF65-F5344CB8AC3E}">
        <p14:creationId xmlns:p14="http://schemas.microsoft.com/office/powerpoint/2010/main" val="2216470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33</a:t>
            </a:fld>
            <a:endParaRPr lang="zh-CN" altLang="en-US"/>
          </a:p>
        </p:txBody>
      </p:sp>
    </p:spTree>
    <p:extLst>
      <p:ext uri="{BB962C8B-B14F-4D97-AF65-F5344CB8AC3E}">
        <p14:creationId xmlns:p14="http://schemas.microsoft.com/office/powerpoint/2010/main" val="102310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34</a:t>
            </a:fld>
            <a:endParaRPr lang="zh-CN" altLang="en-US"/>
          </a:p>
        </p:txBody>
      </p:sp>
    </p:spTree>
    <p:extLst>
      <p:ext uri="{BB962C8B-B14F-4D97-AF65-F5344CB8AC3E}">
        <p14:creationId xmlns:p14="http://schemas.microsoft.com/office/powerpoint/2010/main" val="1023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FF0000"/>
                </a:solidFill>
              </a:rPr>
              <a:t>*本页主题：对于上一个</a:t>
            </a:r>
            <a:r>
              <a:rPr lang="en-US" altLang="zh-CN" b="1" dirty="0" smtClean="0">
                <a:solidFill>
                  <a:srgbClr val="FF0000"/>
                </a:solidFill>
              </a:rPr>
              <a:t>Unit</a:t>
            </a:r>
            <a:r>
              <a:rPr lang="zh-CN" altLang="en-US" b="1" dirty="0" smtClean="0">
                <a:solidFill>
                  <a:srgbClr val="FF0000"/>
                </a:solidFill>
              </a:rPr>
              <a:t>的知识点回顾</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*要求：</a:t>
            </a:r>
            <a:endParaRPr lang="en-US" altLang="zh-CN" b="1" dirty="0" smtClean="0">
              <a:solidFill>
                <a:srgbClr val="FF0000"/>
              </a:solidFill>
            </a:endParaRPr>
          </a:p>
          <a:p>
            <a:r>
              <a:rPr lang="zh-CN" altLang="en-US" b="1" dirty="0" smtClean="0"/>
              <a:t> </a:t>
            </a:r>
            <a:r>
              <a:rPr lang="en-US" altLang="zh-CN" b="1" dirty="0" smtClean="0"/>
              <a:t>1.</a:t>
            </a:r>
            <a:r>
              <a:rPr lang="zh-CN" altLang="en-US" b="1" dirty="0" smtClean="0"/>
              <a:t>字体：</a:t>
            </a:r>
            <a:r>
              <a:rPr lang="zh-CN" altLang="en-US" b="1" baseline="0" dirty="0" smtClean="0"/>
              <a:t> </a:t>
            </a:r>
            <a:r>
              <a:rPr lang="zh-CN" altLang="en-US" b="1" dirty="0" smtClean="0"/>
              <a:t>中文：黑体 </a:t>
            </a:r>
            <a:r>
              <a:rPr lang="en-US" altLang="zh-CN" b="1" dirty="0" smtClean="0"/>
              <a:t>28</a:t>
            </a:r>
            <a:r>
              <a:rPr lang="zh-CN" altLang="en-US" b="1" dirty="0" smtClean="0"/>
              <a:t>号字，英文：</a:t>
            </a:r>
            <a:r>
              <a:rPr lang="en-US" altLang="zh-CN" b="1" dirty="0" smtClean="0"/>
              <a:t>Arial 28</a:t>
            </a:r>
            <a:r>
              <a:rPr lang="zh-CN" altLang="en-US" b="1" dirty="0" smtClean="0"/>
              <a:t>号字</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FF0000"/>
                </a:solidFill>
              </a:rPr>
              <a:t> 2.</a:t>
            </a:r>
            <a:r>
              <a:rPr lang="zh-CN" altLang="en-US" b="1" dirty="0" smtClean="0">
                <a:solidFill>
                  <a:srgbClr val="FF0000"/>
                </a:solidFill>
              </a:rPr>
              <a:t>使用上一个</a:t>
            </a:r>
            <a:r>
              <a:rPr lang="en-US" altLang="zh-CN" b="1" dirty="0" smtClean="0">
                <a:solidFill>
                  <a:srgbClr val="FF0000"/>
                </a:solidFill>
              </a:rPr>
              <a:t>Unit</a:t>
            </a:r>
            <a:r>
              <a:rPr lang="zh-CN" altLang="en-US" b="1" dirty="0" smtClean="0">
                <a:solidFill>
                  <a:srgbClr val="FF0000"/>
                </a:solidFill>
              </a:rPr>
              <a:t>思维导图进行解决，讲解时结合主要案例，达到快速回顾的目的</a:t>
            </a:r>
            <a:endParaRPr lang="en-US" altLang="zh-CN"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solidFill>
                  <a:srgbClr val="FF0000"/>
                </a:solidFill>
              </a:rPr>
              <a:t> 3.</a:t>
            </a:r>
            <a:r>
              <a:rPr lang="zh-CN" altLang="en-US" b="1" baseline="0" dirty="0" smtClean="0">
                <a:solidFill>
                  <a:srgbClr val="FF0000"/>
                </a:solidFill>
              </a:rPr>
              <a:t>上次任务点评</a:t>
            </a:r>
            <a:endParaRPr lang="en-US" altLang="zh-CN" b="1" dirty="0" smtClean="0">
              <a:solidFill>
                <a:srgbClr val="FF0000"/>
              </a:solidFill>
            </a:endParaRPr>
          </a:p>
          <a:p>
            <a:endParaRPr lang="en-US" altLang="zh-CN" b="1" dirty="0" smtClean="0">
              <a:solidFill>
                <a:srgbClr val="FF0000"/>
              </a:solidFill>
            </a:endParaRPr>
          </a:p>
        </p:txBody>
      </p:sp>
      <p:sp>
        <p:nvSpPr>
          <p:cNvPr id="4" name="灯片编号占位符 3"/>
          <p:cNvSpPr>
            <a:spLocks noGrp="1"/>
          </p:cNvSpPr>
          <p:nvPr>
            <p:ph type="sldNum" sz="quarter" idx="10"/>
          </p:nvPr>
        </p:nvSpPr>
        <p:spPr/>
        <p:txBody>
          <a:bodyPr/>
          <a:lstStyle/>
          <a:p>
            <a:fld id="{8972AEC8-ED97-413A-80E1-6BA29B6E893F}" type="slidenum">
              <a:rPr lang="zh-CN" altLang="en-US" smtClean="0"/>
              <a:t>3</a:t>
            </a:fld>
            <a:endParaRPr lang="zh-CN" altLang="en-US"/>
          </a:p>
        </p:txBody>
      </p:sp>
    </p:spTree>
    <p:extLst>
      <p:ext uri="{BB962C8B-B14F-4D97-AF65-F5344CB8AC3E}">
        <p14:creationId xmlns:p14="http://schemas.microsoft.com/office/powerpoint/2010/main" val="1023108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FF0000"/>
                </a:solidFill>
              </a:rPr>
              <a:t>*本页主题：与当前授课相关的五个技术英文单词</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*要求：</a:t>
            </a:r>
            <a:endParaRPr lang="en-US" altLang="zh-CN"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FF0000"/>
                </a:solidFill>
              </a:rPr>
              <a:t>1.</a:t>
            </a:r>
            <a:r>
              <a:rPr lang="zh-CN" altLang="en-US" b="1" dirty="0" smtClean="0">
                <a:solidFill>
                  <a:srgbClr val="FF0000"/>
                </a:solidFill>
              </a:rPr>
              <a:t>英文</a:t>
            </a:r>
            <a:r>
              <a:rPr lang="zh-CN" altLang="en-US" b="1" dirty="0" smtClean="0"/>
              <a:t>字体：</a:t>
            </a:r>
            <a:r>
              <a:rPr lang="zh-CN" altLang="en-US" b="1" baseline="0" dirty="0" smtClean="0"/>
              <a:t> </a:t>
            </a:r>
            <a:r>
              <a:rPr lang="en-US" altLang="zh-CN" b="1" dirty="0" smtClean="0"/>
              <a:t>Arial 36</a:t>
            </a:r>
            <a:r>
              <a:rPr lang="zh-CN" altLang="en-US" b="1" dirty="0" smtClean="0"/>
              <a:t>号字     </a:t>
            </a:r>
            <a:r>
              <a:rPr lang="en-US" altLang="zh-CN" b="1" dirty="0" smtClean="0">
                <a:solidFill>
                  <a:srgbClr val="FF0000"/>
                </a:solidFill>
              </a:rPr>
              <a:t>2.PPT</a:t>
            </a:r>
            <a:r>
              <a:rPr lang="zh-CN" altLang="en-US" b="1" dirty="0" smtClean="0">
                <a:solidFill>
                  <a:srgbClr val="FF0000"/>
                </a:solidFill>
              </a:rPr>
              <a:t>正文只罗列英文单词      </a:t>
            </a:r>
            <a:r>
              <a:rPr lang="en-US" altLang="zh-CN" b="1" dirty="0" smtClean="0">
                <a:solidFill>
                  <a:srgbClr val="FF0000"/>
                </a:solidFill>
              </a:rPr>
              <a:t>3.PPT</a:t>
            </a:r>
            <a:r>
              <a:rPr lang="zh-CN" altLang="en-US" b="1" dirty="0" smtClean="0">
                <a:solidFill>
                  <a:srgbClr val="FF0000"/>
                </a:solidFill>
              </a:rPr>
              <a:t>备注要表明英文单词的技术含义及用途介绍</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备注：</a:t>
            </a:r>
            <a:endParaRPr lang="en-US" altLang="zh-CN" dirty="0" smtClean="0"/>
          </a:p>
          <a:p>
            <a:r>
              <a:rPr lang="en-US" altLang="zh-CN" dirty="0" smtClean="0"/>
              <a:t>  </a:t>
            </a:r>
            <a:r>
              <a:rPr kumimoji="1" lang="en-US" altLang="zh-CN" sz="1200" dirty="0" smtClean="0">
                <a:ea typeface="宋体" pitchFamily="2" charset="-122"/>
              </a:rPr>
              <a:t>Identifier</a:t>
            </a:r>
            <a:r>
              <a:rPr kumimoji="1" lang="zh-CN" altLang="en-US" sz="1200" dirty="0" smtClean="0">
                <a:ea typeface="宋体" pitchFamily="2" charset="-122"/>
              </a:rPr>
              <a:t>：标识符</a:t>
            </a:r>
            <a:endParaRPr kumimoji="1" lang="en-US" altLang="zh-CN" sz="1200" dirty="0" smtClean="0">
              <a:ea typeface="宋体" pitchFamily="2" charset="-122"/>
            </a:endParaRPr>
          </a:p>
          <a:p>
            <a:r>
              <a:rPr kumimoji="1" lang="en-US" altLang="zh-CN" sz="1200" baseline="0" dirty="0" smtClean="0">
                <a:ea typeface="宋体" pitchFamily="2" charset="-122"/>
              </a:rPr>
              <a:t>  </a:t>
            </a:r>
            <a:r>
              <a:rPr kumimoji="1" lang="en-US" altLang="zh-CN" sz="1200" dirty="0" smtClean="0">
                <a:ea typeface="宋体" pitchFamily="2" charset="-122"/>
              </a:rPr>
              <a:t>type</a:t>
            </a:r>
            <a:r>
              <a:rPr kumimoji="1" lang="zh-CN" altLang="en-US" sz="1200" dirty="0" smtClean="0">
                <a:ea typeface="宋体" pitchFamily="2" charset="-122"/>
              </a:rPr>
              <a:t>：类型</a:t>
            </a:r>
            <a:endParaRPr kumimoji="1" lang="en-US" altLang="zh-CN" sz="1200" dirty="0" smtClean="0">
              <a:ea typeface="宋体" pitchFamily="2" charset="-122"/>
            </a:endParaRPr>
          </a:p>
          <a:p>
            <a:r>
              <a:rPr kumimoji="1" lang="en-US" altLang="zh-CN" sz="1200" dirty="0" smtClean="0">
                <a:ea typeface="宋体" pitchFamily="2" charset="-122"/>
              </a:rPr>
              <a:t>  keyword:</a:t>
            </a:r>
            <a:r>
              <a:rPr kumimoji="1" lang="zh-CN" altLang="en-US" sz="1200" dirty="0" smtClean="0">
                <a:ea typeface="宋体" pitchFamily="2" charset="-122"/>
              </a:rPr>
              <a:t>关键字</a:t>
            </a:r>
            <a:endParaRPr lang="en-US" altLang="zh-CN" sz="1200" dirty="0" smtClean="0"/>
          </a:p>
          <a:p>
            <a:r>
              <a:rPr kumimoji="1" lang="en-US" altLang="zh-CN" sz="1200" dirty="0" smtClean="0">
                <a:ea typeface="宋体" pitchFamily="2" charset="-122"/>
              </a:rPr>
              <a:t>  operator</a:t>
            </a:r>
            <a:r>
              <a:rPr kumimoji="1" lang="zh-CN" altLang="en-US" sz="1200" dirty="0" smtClean="0">
                <a:ea typeface="宋体" pitchFamily="2" charset="-122"/>
              </a:rPr>
              <a:t>：运算符、操作符</a:t>
            </a:r>
            <a:endParaRPr lang="en-US" altLang="zh-CN" sz="1200" dirty="0" smtClean="0"/>
          </a:p>
          <a:p>
            <a:r>
              <a:rPr kumimoji="1" lang="en-US" altLang="zh-CN" sz="1200" dirty="0" smtClean="0">
                <a:ea typeface="宋体" pitchFamily="2" charset="-122"/>
              </a:rPr>
              <a:t>  expression</a:t>
            </a:r>
            <a:r>
              <a:rPr kumimoji="1" lang="zh-CN" altLang="en-US" sz="1200" dirty="0" smtClean="0">
                <a:ea typeface="宋体" pitchFamily="2" charset="-122"/>
              </a:rPr>
              <a:t>：表达式</a:t>
            </a:r>
            <a:endParaRPr kumimoji="1" lang="en-US" altLang="zh-CN" sz="12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4</a:t>
            </a:fld>
            <a:endParaRPr lang="zh-CN" altLang="en-US"/>
          </a:p>
        </p:txBody>
      </p:sp>
    </p:spTree>
    <p:extLst>
      <p:ext uri="{BB962C8B-B14F-4D97-AF65-F5344CB8AC3E}">
        <p14:creationId xmlns:p14="http://schemas.microsoft.com/office/powerpoint/2010/main" val="102310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fld id="{8972AEC8-ED97-413A-80E1-6BA29B6E893F}" type="slidenum">
              <a:rPr lang="zh-CN" altLang="en-US" smtClean="0"/>
              <a:t>5</a:t>
            </a:fld>
            <a:endParaRPr lang="zh-CN" altLang="en-US"/>
          </a:p>
        </p:txBody>
      </p:sp>
    </p:spTree>
    <p:extLst>
      <p:ext uri="{BB962C8B-B14F-4D97-AF65-F5344CB8AC3E}">
        <p14:creationId xmlns:p14="http://schemas.microsoft.com/office/powerpoint/2010/main" val="112021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6</a:t>
            </a:fld>
            <a:endParaRPr lang="zh-CN" altLang="en-US"/>
          </a:p>
        </p:txBody>
      </p:sp>
    </p:spTree>
    <p:extLst>
      <p:ext uri="{BB962C8B-B14F-4D97-AF65-F5344CB8AC3E}">
        <p14:creationId xmlns:p14="http://schemas.microsoft.com/office/powerpoint/2010/main" val="212174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为什么需要数组类型</a:t>
            </a:r>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7</a:t>
            </a:fld>
            <a:endParaRPr lang="zh-CN" altLang="en-US"/>
          </a:p>
        </p:txBody>
      </p:sp>
    </p:spTree>
    <p:extLst>
      <p:ext uri="{BB962C8B-B14F-4D97-AF65-F5344CB8AC3E}">
        <p14:creationId xmlns:p14="http://schemas.microsoft.com/office/powerpoint/2010/main" val="391454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ea typeface="+mn-ea"/>
              </a:rPr>
              <a:t>int</a:t>
            </a:r>
            <a:r>
              <a:rPr lang="en-US" altLang="zh-CN" dirty="0" smtClean="0">
                <a:ea typeface="+mn-ea"/>
              </a:rPr>
              <a:t> a[5]; </a:t>
            </a:r>
            <a:r>
              <a:rPr lang="en-US" altLang="zh-CN" dirty="0" smtClean="0">
                <a:solidFill>
                  <a:srgbClr val="FF0000"/>
                </a:solidFill>
                <a:ea typeface="+mn-ea"/>
              </a:rPr>
              <a:t>//</a:t>
            </a:r>
            <a:r>
              <a:rPr lang="zh-CN" altLang="en-US" dirty="0" smtClean="0">
                <a:solidFill>
                  <a:srgbClr val="FF0000"/>
                </a:solidFill>
                <a:ea typeface="+mn-ea"/>
              </a:rPr>
              <a:t>非法</a:t>
            </a:r>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8</a:t>
            </a:fld>
            <a:endParaRPr lang="zh-CN" altLang="en-US"/>
          </a:p>
        </p:txBody>
      </p:sp>
    </p:spTree>
    <p:extLst>
      <p:ext uri="{BB962C8B-B14F-4D97-AF65-F5344CB8AC3E}">
        <p14:creationId xmlns:p14="http://schemas.microsoft.com/office/powerpoint/2010/main" val="413838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t>11</a:t>
            </a:fld>
            <a:endParaRPr lang="zh-CN" altLang="en-US"/>
          </a:p>
        </p:txBody>
      </p:sp>
    </p:spTree>
    <p:extLst>
      <p:ext uri="{BB962C8B-B14F-4D97-AF65-F5344CB8AC3E}">
        <p14:creationId xmlns:p14="http://schemas.microsoft.com/office/powerpoint/2010/main" val="24921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1794ED-377D-4756-9B15-73DF41E4B166}"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422495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89741" y="2938341"/>
            <a:ext cx="6012519" cy="981318"/>
          </a:xfrm>
          <a:prstGeom prst="rect">
            <a:avLst/>
          </a:prstGeom>
        </p:spPr>
      </p:pic>
    </p:spTree>
    <p:extLst>
      <p:ext uri="{BB962C8B-B14F-4D97-AF65-F5344CB8AC3E}">
        <p14:creationId xmlns:p14="http://schemas.microsoft.com/office/powerpoint/2010/main" val="89216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72400" cy="1325563"/>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41529" y="199154"/>
            <a:ext cx="1052936" cy="271494"/>
          </a:xfrm>
          <a:prstGeom prst="rect">
            <a:avLst/>
          </a:prstGeom>
        </p:spPr>
      </p:pic>
    </p:spTree>
    <p:extLst>
      <p:ext uri="{BB962C8B-B14F-4D97-AF65-F5344CB8AC3E}">
        <p14:creationId xmlns:p14="http://schemas.microsoft.com/office/powerpoint/2010/main" val="368720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剪去单角的矩形 3"/>
          <p:cNvSpPr/>
          <p:nvPr userDrawn="1"/>
        </p:nvSpPr>
        <p:spPr>
          <a:xfrm>
            <a:off x="0" y="0"/>
            <a:ext cx="12192000" cy="6858000"/>
          </a:xfrm>
          <a:prstGeom prst="snip1Rect">
            <a:avLst>
              <a:gd name="adj" fmla="val 0"/>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295525"/>
            <a:ext cx="10515600" cy="1325563"/>
          </a:xfrm>
        </p:spPr>
        <p:txBody>
          <a:bodyPr/>
          <a:lstStyle>
            <a:lvl1pPr algn="ctr">
              <a:defRPr>
                <a:solidFill>
                  <a:schemeClr val="bg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7303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6104964" cy="6858000"/>
          </a:xfrm>
          <a:prstGeom prst="rect">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3754" y="365125"/>
            <a:ext cx="5513294" cy="1325563"/>
          </a:xfrm>
        </p:spPr>
        <p:txBody>
          <a:bodyPr/>
          <a:lstStyle>
            <a:lvl1pPr>
              <a:defRPr>
                <a:solidFill>
                  <a:schemeClr val="bg1"/>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320118" y="1825625"/>
            <a:ext cx="5311588" cy="4351338"/>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41529" y="199154"/>
            <a:ext cx="1052936" cy="271494"/>
          </a:xfrm>
          <a:prstGeom prst="rect">
            <a:avLst/>
          </a:prstGeom>
        </p:spPr>
      </p:pic>
    </p:spTree>
    <p:extLst>
      <p:ext uri="{BB962C8B-B14F-4D97-AF65-F5344CB8AC3E}">
        <p14:creationId xmlns:p14="http://schemas.microsoft.com/office/powerpoint/2010/main" val="118108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p:cNvSpPr/>
          <p:nvPr userDrawn="1"/>
        </p:nvSpPr>
        <p:spPr>
          <a:xfrm>
            <a:off x="0" y="0"/>
            <a:ext cx="1788459" cy="6858000"/>
          </a:xfrm>
          <a:prstGeom prst="rect">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3754" y="365125"/>
            <a:ext cx="1035422" cy="5591922"/>
          </a:xfrm>
        </p:spPr>
        <p:txBody>
          <a:bodyPr vert="eaVert"/>
          <a:lstStyle>
            <a:lvl1pPr>
              <a:defRPr>
                <a:solidFill>
                  <a:schemeClr val="bg1"/>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232213" y="1825625"/>
            <a:ext cx="9399493" cy="4351338"/>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41529" y="199154"/>
            <a:ext cx="1052936" cy="271494"/>
          </a:xfrm>
          <a:prstGeom prst="rect">
            <a:avLst/>
          </a:prstGeom>
        </p:spPr>
      </p:pic>
    </p:spTree>
    <p:extLst>
      <p:ext uri="{BB962C8B-B14F-4D97-AF65-F5344CB8AC3E}">
        <p14:creationId xmlns:p14="http://schemas.microsoft.com/office/powerpoint/2010/main" val="15096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3754" y="365125"/>
            <a:ext cx="8022514" cy="882762"/>
          </a:xfrm>
          <a:ln>
            <a:noFill/>
          </a:ln>
        </p:spPr>
        <p:txBody>
          <a:bodyPr vert="horz"/>
          <a:lstStyle>
            <a:lvl1pPr>
              <a:defRPr>
                <a:solidFill>
                  <a:srgbClr val="0370A9"/>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43755" y="1432553"/>
            <a:ext cx="11187952" cy="4871450"/>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9" name="直接连接符 8"/>
          <p:cNvCxnSpPr/>
          <p:nvPr userDrawn="1"/>
        </p:nvCxnSpPr>
        <p:spPr>
          <a:xfrm>
            <a:off x="0" y="6673334"/>
            <a:ext cx="9684682"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1040035" y="6673334"/>
            <a:ext cx="1151965"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9413" y="6531065"/>
            <a:ext cx="1052936" cy="271494"/>
          </a:xfrm>
          <a:prstGeom prst="rect">
            <a:avLst/>
          </a:prstGeom>
        </p:spPr>
      </p:pic>
    </p:spTree>
    <p:extLst>
      <p:ext uri="{BB962C8B-B14F-4D97-AF65-F5344CB8AC3E}">
        <p14:creationId xmlns:p14="http://schemas.microsoft.com/office/powerpoint/2010/main" val="27045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484313"/>
            <a:ext cx="527473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484313"/>
            <a:ext cx="527473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24F274B8-78C8-4350-8876-6B7C1A118F27}" type="slidenum">
              <a:rPr lang="en-US" altLang="zh-CN"/>
              <a:pPr/>
              <a:t>‹#›</a:t>
            </a:fld>
            <a:endParaRPr lang="en-US" altLang="zh-CN"/>
          </a:p>
        </p:txBody>
      </p:sp>
    </p:spTree>
    <p:extLst>
      <p:ext uri="{BB962C8B-B14F-4D97-AF65-F5344CB8AC3E}">
        <p14:creationId xmlns:p14="http://schemas.microsoft.com/office/powerpoint/2010/main" val="267896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94ED-377D-4756-9B15-73DF41E4B166}" type="datetimeFigureOut">
              <a:rPr lang="zh-CN" altLang="en-US" smtClean="0"/>
              <a:t>2015/9/11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424460550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0" r:id="rId3"/>
    <p:sldLayoutId id="2147483664" r:id="rId4"/>
    <p:sldLayoutId id="2147483660" r:id="rId5"/>
    <p:sldLayoutId id="2147483661" r:id="rId6"/>
    <p:sldLayoutId id="2147483662" r:id="rId7"/>
    <p:sldLayoutId id="214748366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233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422900" y="6461126"/>
            <a:ext cx="62420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zh-CN" altLang="zh-CN" sz="2000" b="1">
              <a:solidFill>
                <a:srgbClr val="3333FF"/>
              </a:solidFill>
              <a:latin typeface="Arial Unicode MS" pitchFamily="34" charset="-122"/>
              <a:ea typeface="Arial Unicode MS" pitchFamily="34" charset="-122"/>
              <a:cs typeface="Arial Unicode MS" pitchFamily="34" charset="-122"/>
            </a:endParaRPr>
          </a:p>
        </p:txBody>
      </p:sp>
      <p:sp>
        <p:nvSpPr>
          <p:cNvPr id="75781" name="Rectangle 5"/>
          <p:cNvSpPr>
            <a:spLocks noGrp="1" noChangeArrowheads="1"/>
          </p:cNvSpPr>
          <p:nvPr>
            <p:ph type="title"/>
          </p:nvPr>
        </p:nvSpPr>
        <p:spPr>
          <a:xfrm>
            <a:off x="838200" y="365125"/>
            <a:ext cx="7772400" cy="915035"/>
          </a:xfrm>
        </p:spPr>
        <p:txBody>
          <a:bodyPr>
            <a:normAutofit/>
          </a:bodyPr>
          <a:lstStyle/>
          <a:p>
            <a:r>
              <a:rPr lang="zh-CN" altLang="en-US" dirty="0">
                <a:solidFill>
                  <a:srgbClr val="0370A9"/>
                </a:solidFill>
                <a:latin typeface="+mj-ea"/>
                <a:ea typeface="+mj-ea"/>
              </a:rPr>
              <a:t>使用数组</a:t>
            </a:r>
          </a:p>
        </p:txBody>
      </p:sp>
      <p:sp>
        <p:nvSpPr>
          <p:cNvPr id="75782" name="Rectangle 6"/>
          <p:cNvSpPr>
            <a:spLocks noGrp="1" noChangeArrowheads="1"/>
          </p:cNvSpPr>
          <p:nvPr>
            <p:ph type="body" idx="1"/>
          </p:nvPr>
        </p:nvSpPr>
        <p:spPr>
          <a:xfrm>
            <a:off x="838200" y="1586474"/>
            <a:ext cx="10515600" cy="4874652"/>
          </a:xfrm>
        </p:spPr>
        <p:txBody>
          <a:bodyPr>
            <a:normAutofit/>
          </a:bodyPr>
          <a:lstStyle/>
          <a:p>
            <a:pPr>
              <a:lnSpc>
                <a:spcPct val="80000"/>
              </a:lnSpc>
            </a:pPr>
            <a:r>
              <a:rPr lang="zh-CN" altLang="en-US" sz="2400" dirty="0"/>
              <a:t>数组最常用的用法就是访问数组元素，包括对数组元素赋值和访问数组元素的值，访问数组元素是通过在数组引用变量后紧跟一个方括号（</a:t>
            </a:r>
            <a:r>
              <a:rPr lang="en-US" altLang="zh-CN" sz="2400" dirty="0"/>
              <a:t>[ ]</a:t>
            </a:r>
            <a:r>
              <a:rPr lang="zh-CN" altLang="en-US" sz="2400" dirty="0"/>
              <a:t>），方括号里是数组元素的索引值</a:t>
            </a:r>
            <a:r>
              <a:rPr lang="zh-CN" altLang="en-US" sz="2400" dirty="0" smtClean="0"/>
              <a:t>。</a:t>
            </a:r>
            <a:endParaRPr lang="en-US" altLang="zh-CN" sz="2400" dirty="0" smtClean="0"/>
          </a:p>
          <a:p>
            <a:pPr>
              <a:lnSpc>
                <a:spcPct val="80000"/>
              </a:lnSpc>
            </a:pPr>
            <a:endParaRPr lang="zh-CN" altLang="en-US" sz="2400" dirty="0"/>
          </a:p>
          <a:p>
            <a:pPr>
              <a:lnSpc>
                <a:spcPct val="80000"/>
              </a:lnSpc>
            </a:pPr>
            <a:r>
              <a:rPr lang="en-US" altLang="zh-CN" sz="2400" dirty="0"/>
              <a:t>Java</a:t>
            </a:r>
            <a:r>
              <a:rPr lang="zh-CN" altLang="en-US" sz="2400" dirty="0"/>
              <a:t>语言的数组索引是从</a:t>
            </a:r>
            <a:r>
              <a:rPr lang="en-US" altLang="zh-CN" sz="2400" dirty="0"/>
              <a:t>0</a:t>
            </a:r>
            <a:r>
              <a:rPr lang="zh-CN" altLang="en-US" sz="2400" dirty="0"/>
              <a:t>开始的，也就是说，第一个数组元素的索引值为</a:t>
            </a:r>
            <a:r>
              <a:rPr lang="en-US" altLang="zh-CN" sz="2400" dirty="0"/>
              <a:t>0</a:t>
            </a:r>
            <a:r>
              <a:rPr lang="zh-CN" altLang="en-US" sz="2400" dirty="0"/>
              <a:t>，最后一个数组元素的索引为数组长度减</a:t>
            </a:r>
            <a:r>
              <a:rPr lang="en-US" altLang="zh-CN" sz="2400" dirty="0"/>
              <a:t>1</a:t>
            </a:r>
            <a:r>
              <a:rPr lang="zh-CN" altLang="en-US" sz="2400" dirty="0"/>
              <a:t>。</a:t>
            </a:r>
          </a:p>
          <a:p>
            <a:pPr>
              <a:lnSpc>
                <a:spcPct val="80000"/>
              </a:lnSpc>
            </a:pPr>
            <a:r>
              <a:rPr lang="zh-CN" altLang="en-US" sz="2400" dirty="0"/>
              <a:t>如果访问数组元素进指定的索引小于</a:t>
            </a:r>
            <a:r>
              <a:rPr lang="en-US" altLang="zh-CN" sz="2400" dirty="0"/>
              <a:t>0</a:t>
            </a:r>
            <a:r>
              <a:rPr lang="zh-CN" altLang="en-US" sz="2400" dirty="0"/>
              <a:t>，或者大于等于数组的长度，编译程序不会出现任何错误，但运行时出现异常：</a:t>
            </a:r>
            <a:r>
              <a:rPr lang="en-US" altLang="zh-CN" sz="2400" dirty="0"/>
              <a:t>java.lang.ArrayIndexOutOfBoundsException:2</a:t>
            </a:r>
            <a:r>
              <a:rPr lang="zh-CN" altLang="en-US" sz="2400" dirty="0"/>
              <a:t>（数组索引越界异常），在这个异常提示信息后有一个</a:t>
            </a:r>
            <a:r>
              <a:rPr lang="en-US" altLang="zh-CN" sz="2400" dirty="0" err="1"/>
              <a:t>int</a:t>
            </a:r>
            <a:r>
              <a:rPr lang="en-US" altLang="zh-CN" sz="2400" dirty="0"/>
              <a:t> </a:t>
            </a:r>
            <a:r>
              <a:rPr lang="zh-CN" altLang="en-US" sz="2400" dirty="0"/>
              <a:t>整数，这个整数就是程序员试图访问的数组索引。</a:t>
            </a:r>
          </a:p>
          <a:p>
            <a:pPr>
              <a:lnSpc>
                <a:spcPct val="80000"/>
              </a:lnSpc>
            </a:pPr>
            <a:r>
              <a:rPr lang="zh-CN" altLang="en-US" sz="2400" dirty="0"/>
              <a:t>所有数组都提供了一个</a:t>
            </a:r>
            <a:r>
              <a:rPr lang="en-US" altLang="zh-CN" sz="2400" dirty="0"/>
              <a:t>length</a:t>
            </a:r>
            <a:r>
              <a:rPr lang="zh-CN" altLang="en-US" sz="2400" dirty="0"/>
              <a:t>属性，通过这个属性可以访问到数组的长度，一旦获得了数组的长度后，就可以通过循环来遍历该数组的每个数组元素。</a:t>
            </a:r>
          </a:p>
        </p:txBody>
      </p:sp>
    </p:spTree>
    <p:extLst>
      <p:ext uri="{BB962C8B-B14F-4D97-AF65-F5344CB8AC3E}">
        <p14:creationId xmlns:p14="http://schemas.microsoft.com/office/powerpoint/2010/main" val="2624291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40634" y="325370"/>
            <a:ext cx="7772400" cy="960092"/>
          </a:xfrm>
        </p:spPr>
        <p:txBody>
          <a:bodyPr>
            <a:normAutofit/>
          </a:bodyPr>
          <a:lstStyle/>
          <a:p>
            <a:r>
              <a:rPr lang="zh-CN" altLang="en-US" dirty="0">
                <a:solidFill>
                  <a:srgbClr val="0370A9"/>
                </a:solidFill>
                <a:latin typeface="+mj-ea"/>
                <a:ea typeface="+mj-ea"/>
              </a:rPr>
              <a:t>数组常见操作</a:t>
            </a:r>
          </a:p>
        </p:txBody>
      </p:sp>
      <p:sp>
        <p:nvSpPr>
          <p:cNvPr id="94211" name="Rectangle 3"/>
          <p:cNvSpPr>
            <a:spLocks noGrp="1" noChangeArrowheads="1"/>
          </p:cNvSpPr>
          <p:nvPr>
            <p:ph type="body" idx="1"/>
          </p:nvPr>
        </p:nvSpPr>
        <p:spPr/>
        <p:txBody>
          <a:bodyPr/>
          <a:lstStyle/>
          <a:p>
            <a:r>
              <a:rPr lang="zh-CN" altLang="en-US" sz="2900" dirty="0"/>
              <a:t>求出最大值，最小值</a:t>
            </a:r>
          </a:p>
          <a:p>
            <a:r>
              <a:rPr lang="zh-CN" altLang="en-US" sz="2900" dirty="0"/>
              <a:t>排序（冒泡，选择）</a:t>
            </a:r>
          </a:p>
          <a:p>
            <a:r>
              <a:rPr lang="zh-CN" altLang="en-US" sz="2900" dirty="0" smtClean="0"/>
              <a:t>折半</a:t>
            </a:r>
            <a:r>
              <a:rPr lang="zh-CN" altLang="en-US" sz="2900" dirty="0"/>
              <a:t>查找</a:t>
            </a:r>
          </a:p>
          <a:p>
            <a:endParaRPr lang="en-US" altLang="zh-CN" sz="2900" dirty="0"/>
          </a:p>
        </p:txBody>
      </p:sp>
    </p:spTree>
    <p:extLst>
      <p:ext uri="{BB962C8B-B14F-4D97-AF65-F5344CB8AC3E}">
        <p14:creationId xmlns:p14="http://schemas.microsoft.com/office/powerpoint/2010/main" val="3164754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5422900" y="6461126"/>
            <a:ext cx="62420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zh-CN" altLang="zh-CN" sz="2000" b="1">
              <a:solidFill>
                <a:srgbClr val="3333FF"/>
              </a:solidFill>
              <a:latin typeface="Arial Unicode MS" pitchFamily="34" charset="-122"/>
              <a:ea typeface="Arial Unicode MS" pitchFamily="34" charset="-122"/>
              <a:cs typeface="Arial Unicode MS" pitchFamily="34" charset="-122"/>
            </a:endParaRPr>
          </a:p>
        </p:txBody>
      </p:sp>
      <p:sp>
        <p:nvSpPr>
          <p:cNvPr id="76807" name="Rectangle 7"/>
          <p:cNvSpPr>
            <a:spLocks noGrp="1" noChangeArrowheads="1"/>
          </p:cNvSpPr>
          <p:nvPr>
            <p:ph type="title"/>
          </p:nvPr>
        </p:nvSpPr>
        <p:spPr/>
        <p:txBody>
          <a:bodyPr>
            <a:normAutofit/>
          </a:bodyPr>
          <a:lstStyle/>
          <a:p>
            <a:r>
              <a:rPr lang="en-US" altLang="zh-CN" dirty="0">
                <a:solidFill>
                  <a:srgbClr val="0370A9"/>
                </a:solidFill>
                <a:latin typeface="+mj-ea"/>
                <a:ea typeface="+mj-ea"/>
              </a:rPr>
              <a:t>JDK1.5 </a:t>
            </a:r>
            <a:r>
              <a:rPr lang="zh-CN" altLang="en-US" dirty="0">
                <a:solidFill>
                  <a:srgbClr val="0370A9"/>
                </a:solidFill>
                <a:latin typeface="+mj-ea"/>
                <a:ea typeface="+mj-ea"/>
              </a:rPr>
              <a:t>提供了</a:t>
            </a:r>
            <a:r>
              <a:rPr lang="en-US" altLang="zh-CN" dirty="0" err="1">
                <a:solidFill>
                  <a:srgbClr val="0370A9"/>
                </a:solidFill>
                <a:latin typeface="+mj-ea"/>
                <a:ea typeface="+mj-ea"/>
              </a:rPr>
              <a:t>foreach</a:t>
            </a:r>
            <a:r>
              <a:rPr lang="zh-CN" altLang="en-US" dirty="0">
                <a:solidFill>
                  <a:srgbClr val="0370A9"/>
                </a:solidFill>
                <a:latin typeface="+mj-ea"/>
                <a:ea typeface="+mj-ea"/>
              </a:rPr>
              <a:t>循环</a:t>
            </a:r>
          </a:p>
        </p:txBody>
      </p:sp>
      <p:sp>
        <p:nvSpPr>
          <p:cNvPr id="76808" name="Rectangle 8"/>
          <p:cNvSpPr>
            <a:spLocks noGrp="1" noChangeArrowheads="1"/>
          </p:cNvSpPr>
          <p:nvPr>
            <p:ph type="body" idx="1"/>
          </p:nvPr>
        </p:nvSpPr>
        <p:spPr>
          <a:xfrm>
            <a:off x="838199" y="1825625"/>
            <a:ext cx="10826751" cy="4351338"/>
          </a:xfrm>
        </p:spPr>
        <p:txBody>
          <a:bodyPr>
            <a:normAutofit lnSpcReduction="10000"/>
          </a:bodyPr>
          <a:lstStyle/>
          <a:p>
            <a:pPr>
              <a:lnSpc>
                <a:spcPct val="90000"/>
              </a:lnSpc>
            </a:pPr>
            <a:r>
              <a:rPr lang="zh-CN" altLang="en-US" sz="2800" dirty="0"/>
              <a:t>从</a:t>
            </a:r>
            <a:r>
              <a:rPr lang="en-US" altLang="zh-CN" sz="2800" dirty="0"/>
              <a:t>JDK1.5 </a:t>
            </a:r>
            <a:r>
              <a:rPr lang="zh-CN" altLang="en-US" sz="2800" dirty="0"/>
              <a:t>之后，</a:t>
            </a:r>
            <a:r>
              <a:rPr lang="en-US" altLang="zh-CN" sz="2800" dirty="0"/>
              <a:t>Java</a:t>
            </a:r>
            <a:r>
              <a:rPr lang="zh-CN" altLang="en-US" sz="2800" dirty="0"/>
              <a:t>提供了一种更简单的循环：</a:t>
            </a:r>
            <a:r>
              <a:rPr lang="en-US" altLang="zh-CN" sz="2800" dirty="0" err="1"/>
              <a:t>foreach</a:t>
            </a:r>
            <a:r>
              <a:rPr lang="zh-CN" altLang="en-US" sz="2800" dirty="0"/>
              <a:t>循环，这种循环遍历数组和集合更加简洁。使用</a:t>
            </a:r>
            <a:r>
              <a:rPr lang="en-US" altLang="zh-CN" sz="2800" dirty="0" err="1"/>
              <a:t>foreach</a:t>
            </a:r>
            <a:r>
              <a:rPr lang="zh-CN" altLang="en-US" sz="2800" dirty="0"/>
              <a:t>循环遍历数组和集合元素时，无须获得数组和集合长度，无须根据索引来访问数组元素和集合元素，</a:t>
            </a:r>
            <a:r>
              <a:rPr lang="en-US" altLang="zh-CN" sz="2800" dirty="0" err="1"/>
              <a:t>foreach</a:t>
            </a:r>
            <a:r>
              <a:rPr lang="zh-CN" altLang="en-US" sz="2800" dirty="0"/>
              <a:t>循环自动遍历数组和集合的每个元素</a:t>
            </a:r>
            <a:r>
              <a:rPr lang="zh-CN" altLang="en-US" sz="2800" dirty="0" smtClean="0"/>
              <a:t>。</a:t>
            </a:r>
            <a:endParaRPr lang="en-US" altLang="zh-CN" sz="2800" dirty="0" smtClean="0"/>
          </a:p>
          <a:p>
            <a:pPr>
              <a:lnSpc>
                <a:spcPct val="90000"/>
              </a:lnSpc>
            </a:pPr>
            <a:endParaRPr lang="zh-CN" altLang="en-US" sz="2800" dirty="0"/>
          </a:p>
          <a:p>
            <a:pPr>
              <a:lnSpc>
                <a:spcPct val="90000"/>
              </a:lnSpc>
            </a:pPr>
            <a:r>
              <a:rPr lang="zh-CN" altLang="en-US" sz="2800" dirty="0"/>
              <a:t>当使用</a:t>
            </a:r>
            <a:r>
              <a:rPr lang="en-US" altLang="zh-CN" sz="2800" dirty="0" err="1"/>
              <a:t>foreach</a:t>
            </a:r>
            <a:r>
              <a:rPr lang="zh-CN" altLang="en-US" sz="2800" dirty="0"/>
              <a:t>循环来迭代输出数组元素或集合时，通常不要对循环变量进行赋值，虽然这种赋值在语法上是允许的，但没有太大的意义，而且极容易引起</a:t>
            </a:r>
            <a:r>
              <a:rPr lang="zh-CN" altLang="en-US" sz="2800"/>
              <a:t>错误</a:t>
            </a:r>
            <a:r>
              <a:rPr lang="zh-CN" altLang="en-US" sz="2800" smtClean="0"/>
              <a:t>。</a:t>
            </a:r>
            <a:endParaRPr lang="en-US" altLang="zh-CN" sz="2800" dirty="0" smtClean="0"/>
          </a:p>
          <a:p>
            <a:pPr>
              <a:lnSpc>
                <a:spcPct val="90000"/>
              </a:lnSpc>
            </a:pPr>
            <a:endParaRPr lang="en-US" altLang="zh-CN" dirty="0"/>
          </a:p>
          <a:p>
            <a:r>
              <a:rPr lang="zh-CN" altLang="en-US" sz="2800" dirty="0" smtClean="0"/>
              <a:t>例子：</a:t>
            </a:r>
            <a:r>
              <a:rPr lang="en-US" altLang="zh-CN" dirty="0"/>
              <a:t>com.geminno.day3.ForEachTest</a:t>
            </a:r>
            <a:endParaRPr lang="zh-CN" altLang="en-US" sz="2800" dirty="0"/>
          </a:p>
        </p:txBody>
      </p:sp>
    </p:spTree>
    <p:extLst>
      <p:ext uri="{BB962C8B-B14F-4D97-AF65-F5344CB8AC3E}">
        <p14:creationId xmlns:p14="http://schemas.microsoft.com/office/powerpoint/2010/main" val="3842849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838200" y="365126"/>
            <a:ext cx="7772400" cy="1139210"/>
          </a:xfrm>
        </p:spPr>
        <p:txBody>
          <a:bodyPr>
            <a:normAutofit/>
          </a:bodyPr>
          <a:lstStyle/>
          <a:p>
            <a:r>
              <a:rPr lang="zh-CN" altLang="en-US" dirty="0">
                <a:solidFill>
                  <a:srgbClr val="0370A9"/>
                </a:solidFill>
                <a:latin typeface="+mj-ea"/>
                <a:ea typeface="+mj-ea"/>
              </a:rPr>
              <a:t>数组长度不可变</a:t>
            </a:r>
          </a:p>
        </p:txBody>
      </p:sp>
      <p:sp>
        <p:nvSpPr>
          <p:cNvPr id="80901" name="Rectangle 5"/>
          <p:cNvSpPr>
            <a:spLocks noGrp="1" noChangeArrowheads="1"/>
          </p:cNvSpPr>
          <p:nvPr>
            <p:ph type="body" idx="1"/>
          </p:nvPr>
        </p:nvSpPr>
        <p:spPr/>
        <p:txBody>
          <a:bodyPr/>
          <a:lstStyle/>
          <a:p>
            <a:r>
              <a:rPr lang="zh-CN" altLang="en-US" dirty="0"/>
              <a:t>只要类型相互兼容，可以让一个数组变量指向另一个实际的数组，这种操作会产生数组的长度可变的错觉</a:t>
            </a:r>
            <a:r>
              <a:rPr lang="zh-CN" altLang="en-US" dirty="0" smtClean="0"/>
              <a:t>。</a:t>
            </a:r>
            <a:endParaRPr lang="en-US" altLang="zh-CN" dirty="0" smtClean="0"/>
          </a:p>
          <a:p>
            <a:endParaRPr lang="zh-CN" altLang="en-US" dirty="0"/>
          </a:p>
          <a:p>
            <a:r>
              <a:rPr lang="zh-CN" altLang="en-US" dirty="0"/>
              <a:t>但由于数组变量整体赋值导致的数组的长度可以改变，只是一个假相。</a:t>
            </a:r>
          </a:p>
        </p:txBody>
      </p:sp>
    </p:spTree>
    <p:extLst>
      <p:ext uri="{BB962C8B-B14F-4D97-AF65-F5344CB8AC3E}">
        <p14:creationId xmlns:p14="http://schemas.microsoft.com/office/powerpoint/2010/main" val="13271243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smtClean="0">
              <a:latin typeface="Arial"/>
            </a:endParaRPr>
          </a:p>
          <a:p>
            <a:pPr marL="0" indent="0" algn="ctr">
              <a:buNone/>
            </a:pPr>
            <a:endParaRPr lang="en-US" altLang="zh-CN" dirty="0">
              <a:latin typeface="Arial"/>
            </a:endParaRPr>
          </a:p>
          <a:p>
            <a:pPr marL="0" indent="0" algn="ctr">
              <a:buNone/>
            </a:pPr>
            <a:endParaRPr lang="en-US" altLang="zh-CN" dirty="0" smtClean="0">
              <a:latin typeface="Arial"/>
            </a:endParaRPr>
          </a:p>
          <a:p>
            <a:pPr marL="0" indent="0" algn="ctr">
              <a:buNone/>
            </a:pPr>
            <a:r>
              <a:rPr lang="zh-CN" altLang="en-US" sz="4400" dirty="0" smtClean="0">
                <a:latin typeface="Arial"/>
              </a:rPr>
              <a:t>数组内存分析</a:t>
            </a:r>
            <a:endParaRPr kumimoji="1" lang="zh-CN" altLang="en-US" dirty="0"/>
          </a:p>
        </p:txBody>
      </p:sp>
    </p:spTree>
    <p:extLst>
      <p:ext uri="{BB962C8B-B14F-4D97-AF65-F5344CB8AC3E}">
        <p14:creationId xmlns:p14="http://schemas.microsoft.com/office/powerpoint/2010/main" val="4222927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70" name="Rectangle 26"/>
          <p:cNvSpPr>
            <a:spLocks noGrp="1" noChangeArrowheads="1"/>
          </p:cNvSpPr>
          <p:nvPr>
            <p:ph type="title"/>
          </p:nvPr>
        </p:nvSpPr>
        <p:spPr>
          <a:xfrm>
            <a:off x="265471" y="151477"/>
            <a:ext cx="7772400" cy="733426"/>
          </a:xfrm>
        </p:spPr>
        <p:txBody>
          <a:bodyPr/>
          <a:lstStyle/>
          <a:p>
            <a:r>
              <a:rPr lang="zh-CN" altLang="en-US" dirty="0" smtClean="0">
                <a:solidFill>
                  <a:srgbClr val="0370A9"/>
                </a:solidFill>
                <a:latin typeface="+mj-ea"/>
                <a:ea typeface="+mj-ea"/>
              </a:rPr>
              <a:t>基本</a:t>
            </a:r>
            <a:r>
              <a:rPr lang="zh-CN" altLang="en-US" dirty="0">
                <a:solidFill>
                  <a:srgbClr val="0370A9"/>
                </a:solidFill>
                <a:latin typeface="+mj-ea"/>
                <a:ea typeface="+mj-ea"/>
              </a:rPr>
              <a:t>类型数组的初始化</a:t>
            </a:r>
          </a:p>
        </p:txBody>
      </p:sp>
      <p:sp>
        <p:nvSpPr>
          <p:cNvPr id="82971" name="Rectangle 27"/>
          <p:cNvSpPr>
            <a:spLocks noGrp="1" noChangeArrowheads="1"/>
          </p:cNvSpPr>
          <p:nvPr>
            <p:ph type="body" idx="1"/>
          </p:nvPr>
        </p:nvSpPr>
        <p:spPr>
          <a:xfrm>
            <a:off x="383458" y="1106129"/>
            <a:ext cx="11798710" cy="1304438"/>
          </a:xfrm>
        </p:spPr>
        <p:txBody>
          <a:bodyPr>
            <a:normAutofit/>
          </a:bodyPr>
          <a:lstStyle/>
          <a:p>
            <a:pPr>
              <a:lnSpc>
                <a:spcPct val="80000"/>
              </a:lnSpc>
            </a:pPr>
            <a:r>
              <a:rPr lang="zh-CN" altLang="en-US" sz="3000" dirty="0">
                <a:latin typeface="+mn-ea"/>
                <a:ea typeface="+mn-ea"/>
              </a:rPr>
              <a:t>对于基本类型数组而言，数组元素的值直接存储在对应的数组元素中，因此，初始化数组时，先为该数组分配内存</a:t>
            </a:r>
            <a:r>
              <a:rPr lang="zh-CN" altLang="en-US" sz="3000" dirty="0" smtClean="0">
                <a:latin typeface="+mn-ea"/>
                <a:ea typeface="+mn-ea"/>
              </a:rPr>
              <a:t>空间</a:t>
            </a:r>
            <a:r>
              <a:rPr lang="en-US" altLang="zh-CN" sz="3000" dirty="0" smtClean="0">
                <a:latin typeface="+mn-ea"/>
                <a:ea typeface="+mn-ea"/>
              </a:rPr>
              <a:t>,</a:t>
            </a:r>
            <a:r>
              <a:rPr lang="zh-CN" altLang="en-US" sz="3000" dirty="0" smtClean="0">
                <a:latin typeface="+mn-ea"/>
                <a:ea typeface="+mn-ea"/>
              </a:rPr>
              <a:t>然后</a:t>
            </a:r>
            <a:r>
              <a:rPr lang="zh-CN" altLang="en-US" sz="3000" dirty="0">
                <a:latin typeface="+mn-ea"/>
                <a:ea typeface="+mn-ea"/>
              </a:rPr>
              <a:t>直接将数组元素的值存入对应数组元素</a:t>
            </a:r>
            <a:r>
              <a:rPr lang="zh-CN" altLang="en-US" sz="3000" dirty="0" smtClean="0">
                <a:latin typeface="+mn-ea"/>
                <a:ea typeface="+mn-ea"/>
              </a:rPr>
              <a:t>中</a:t>
            </a:r>
            <a:endParaRPr lang="zh-CN" altLang="en-US" sz="3000" dirty="0">
              <a:latin typeface="+mn-ea"/>
              <a:ea typeface="+mn-ea"/>
            </a:endParaRPr>
          </a:p>
        </p:txBody>
      </p:sp>
      <p:grpSp>
        <p:nvGrpSpPr>
          <p:cNvPr id="82972" name="Group 28"/>
          <p:cNvGrpSpPr>
            <a:grpSpLocks/>
          </p:cNvGrpSpPr>
          <p:nvPr/>
        </p:nvGrpSpPr>
        <p:grpSpPr bwMode="auto">
          <a:xfrm>
            <a:off x="5689600" y="2345146"/>
            <a:ext cx="6502400" cy="2209800"/>
            <a:chOff x="2699" y="2764"/>
            <a:chExt cx="3072" cy="1392"/>
          </a:xfrm>
        </p:grpSpPr>
        <p:sp>
          <p:nvSpPr>
            <p:cNvPr id="82946" name="Oval 2"/>
            <p:cNvSpPr>
              <a:spLocks noChangeArrowheads="1"/>
            </p:cNvSpPr>
            <p:nvPr/>
          </p:nvSpPr>
          <p:spPr bwMode="auto">
            <a:xfrm>
              <a:off x="3563" y="2764"/>
              <a:ext cx="2208" cy="124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5" name="Text Box 11"/>
            <p:cNvSpPr txBox="1">
              <a:spLocks noChangeArrowheads="1"/>
            </p:cNvSpPr>
            <p:nvPr/>
          </p:nvSpPr>
          <p:spPr bwMode="auto">
            <a:xfrm>
              <a:off x="5099" y="3580"/>
              <a:ext cx="34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a:latin typeface="Arial" charset="0"/>
                </a:rPr>
                <a:t>堆内存</a:t>
              </a:r>
            </a:p>
          </p:txBody>
        </p:sp>
        <p:grpSp>
          <p:nvGrpSpPr>
            <p:cNvPr id="82956" name="Group 12"/>
            <p:cNvGrpSpPr>
              <a:grpSpLocks/>
            </p:cNvGrpSpPr>
            <p:nvPr/>
          </p:nvGrpSpPr>
          <p:grpSpPr bwMode="auto">
            <a:xfrm>
              <a:off x="2699" y="2764"/>
              <a:ext cx="624" cy="1248"/>
              <a:chOff x="2592" y="1200"/>
              <a:chExt cx="624" cy="1248"/>
            </a:xfrm>
          </p:grpSpPr>
          <p:sp>
            <p:nvSpPr>
              <p:cNvPr id="82957" name="Oval 13"/>
              <p:cNvSpPr>
                <a:spLocks noChangeArrowheads="1"/>
              </p:cNvSpPr>
              <p:nvPr/>
            </p:nvSpPr>
            <p:spPr bwMode="auto">
              <a:xfrm>
                <a:off x="2592" y="1200"/>
                <a:ext cx="624" cy="124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Rectangle 14"/>
              <p:cNvSpPr>
                <a:spLocks noChangeArrowheads="1"/>
              </p:cNvSpPr>
              <p:nvPr/>
            </p:nvSpPr>
            <p:spPr bwMode="auto">
              <a:xfrm>
                <a:off x="2784" y="1536"/>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latin typeface="Arial" charset="0"/>
                  </a:rPr>
                  <a:t>iArr</a:t>
                </a:r>
              </a:p>
            </p:txBody>
          </p:sp>
          <p:sp>
            <p:nvSpPr>
              <p:cNvPr id="82959" name="Text Box 15"/>
              <p:cNvSpPr txBox="1">
                <a:spLocks noChangeArrowheads="1"/>
              </p:cNvSpPr>
              <p:nvPr/>
            </p:nvSpPr>
            <p:spPr bwMode="auto">
              <a:xfrm>
                <a:off x="2688" y="2016"/>
                <a:ext cx="34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a:latin typeface="Arial" charset="0"/>
                  </a:rPr>
                  <a:t>栈内存</a:t>
                </a:r>
              </a:p>
            </p:txBody>
          </p:sp>
          <p:sp>
            <p:nvSpPr>
              <p:cNvPr id="82960" name="Text Box 16"/>
              <p:cNvSpPr txBox="1">
                <a:spLocks noChangeArrowheads="1"/>
              </p:cNvSpPr>
              <p:nvPr/>
            </p:nvSpPr>
            <p:spPr bwMode="auto">
              <a:xfrm>
                <a:off x="2640" y="1344"/>
                <a:ext cx="5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1400">
                    <a:latin typeface="Arial" charset="0"/>
                  </a:rPr>
                  <a:t>数组变量</a:t>
                </a:r>
              </a:p>
            </p:txBody>
          </p:sp>
        </p:grpSp>
        <p:sp>
          <p:nvSpPr>
            <p:cNvPr id="82962" name="Line 18"/>
            <p:cNvSpPr>
              <a:spLocks noChangeShapeType="1"/>
            </p:cNvSpPr>
            <p:nvPr/>
          </p:nvSpPr>
          <p:spPr bwMode="auto">
            <a:xfrm flipV="1">
              <a:off x="3152" y="2991"/>
              <a:ext cx="12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3" name="AutoShape 19"/>
            <p:cNvSpPr>
              <a:spLocks noChangeArrowheads="1"/>
            </p:cNvSpPr>
            <p:nvPr/>
          </p:nvSpPr>
          <p:spPr bwMode="auto">
            <a:xfrm rot="10800000">
              <a:off x="3179" y="3772"/>
              <a:ext cx="1200" cy="384"/>
            </a:xfrm>
            <a:prstGeom prst="wedgeRectCallout">
              <a:avLst>
                <a:gd name="adj1" fmla="val -64505"/>
                <a:gd name="adj2" fmla="val 103644"/>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kumimoji="0" lang="zh-CN" altLang="en-US" sz="1200" dirty="0">
                  <a:latin typeface="Arial" charset="0"/>
                </a:rPr>
                <a:t>动态初始化时系统指定的</a:t>
              </a:r>
            </a:p>
            <a:p>
              <a:pPr algn="ctr"/>
              <a:r>
                <a:rPr kumimoji="0" lang="zh-CN" altLang="en-US" sz="1200" dirty="0">
                  <a:latin typeface="Arial" charset="0"/>
                </a:rPr>
                <a:t>默认初始值</a:t>
              </a:r>
            </a:p>
          </p:txBody>
        </p:sp>
        <p:grpSp>
          <p:nvGrpSpPr>
            <p:cNvPr id="82964" name="Group 20"/>
            <p:cNvGrpSpPr>
              <a:grpSpLocks/>
            </p:cNvGrpSpPr>
            <p:nvPr/>
          </p:nvGrpSpPr>
          <p:grpSpPr bwMode="auto">
            <a:xfrm>
              <a:off x="4475" y="2908"/>
              <a:ext cx="288" cy="960"/>
              <a:chOff x="4896" y="1406"/>
              <a:chExt cx="288" cy="960"/>
            </a:xfrm>
          </p:grpSpPr>
          <p:sp>
            <p:nvSpPr>
              <p:cNvPr id="82965" name="Rectangle 21"/>
              <p:cNvSpPr>
                <a:spLocks noChangeArrowheads="1"/>
              </p:cNvSpPr>
              <p:nvPr/>
            </p:nvSpPr>
            <p:spPr bwMode="auto">
              <a:xfrm>
                <a:off x="4896" y="1406"/>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latin typeface="Arial" charset="0"/>
                  </a:rPr>
                  <a:t>10</a:t>
                </a:r>
              </a:p>
            </p:txBody>
          </p:sp>
          <p:sp>
            <p:nvSpPr>
              <p:cNvPr id="82966" name="Rectangle 22"/>
              <p:cNvSpPr>
                <a:spLocks noChangeArrowheads="1"/>
              </p:cNvSpPr>
              <p:nvPr/>
            </p:nvSpPr>
            <p:spPr bwMode="auto">
              <a:xfrm>
                <a:off x="4896" y="1598"/>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latin typeface="Arial" charset="0"/>
                  </a:rPr>
                  <a:t>11</a:t>
                </a:r>
              </a:p>
            </p:txBody>
          </p:sp>
          <p:sp>
            <p:nvSpPr>
              <p:cNvPr id="82967" name="Rectangle 23"/>
              <p:cNvSpPr>
                <a:spLocks noChangeArrowheads="1"/>
              </p:cNvSpPr>
              <p:nvPr/>
            </p:nvSpPr>
            <p:spPr bwMode="auto">
              <a:xfrm>
                <a:off x="4896" y="1790"/>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latin typeface="Arial" charset="0"/>
                  </a:rPr>
                  <a:t>12</a:t>
                </a:r>
              </a:p>
            </p:txBody>
          </p:sp>
          <p:sp>
            <p:nvSpPr>
              <p:cNvPr id="82968" name="Rectangle 24"/>
              <p:cNvSpPr>
                <a:spLocks noChangeArrowheads="1"/>
              </p:cNvSpPr>
              <p:nvPr/>
            </p:nvSpPr>
            <p:spPr bwMode="auto">
              <a:xfrm>
                <a:off x="4896" y="1982"/>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latin typeface="Arial" charset="0"/>
                  </a:rPr>
                  <a:t>13</a:t>
                </a:r>
              </a:p>
            </p:txBody>
          </p:sp>
          <p:sp>
            <p:nvSpPr>
              <p:cNvPr id="82969" name="Rectangle 25"/>
              <p:cNvSpPr>
                <a:spLocks noChangeArrowheads="1"/>
              </p:cNvSpPr>
              <p:nvPr/>
            </p:nvSpPr>
            <p:spPr bwMode="auto">
              <a:xfrm>
                <a:off x="4896" y="2174"/>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latin typeface="Arial" charset="0"/>
                  </a:rPr>
                  <a:t>14</a:t>
                </a:r>
              </a:p>
            </p:txBody>
          </p:sp>
        </p:grpSp>
      </p:grpSp>
      <p:sp>
        <p:nvSpPr>
          <p:cNvPr id="3" name="文本框 2"/>
          <p:cNvSpPr txBox="1"/>
          <p:nvPr/>
        </p:nvSpPr>
        <p:spPr>
          <a:xfrm>
            <a:off x="381206" y="2410567"/>
            <a:ext cx="6933381" cy="4801314"/>
          </a:xfrm>
          <a:prstGeom prst="rect">
            <a:avLst/>
          </a:prstGeom>
          <a:noFill/>
        </p:spPr>
        <p:txBody>
          <a:bodyPr wrap="square" rtlCol="0">
            <a:spAutoFit/>
          </a:bodyPr>
          <a:lstStyle/>
          <a:p>
            <a:r>
              <a:rPr lang="en-US" altLang="zh-CN" dirty="0"/>
              <a:t>public class </a:t>
            </a:r>
            <a:r>
              <a:rPr lang="en-US" altLang="zh-CN" dirty="0" err="1"/>
              <a:t>TestPrimitiveArray</a:t>
            </a:r>
            <a:endParaRPr lang="en-US" altLang="zh-CN" dirty="0"/>
          </a:p>
          <a:p>
            <a:r>
              <a:rPr lang="en-US" altLang="zh-CN" dirty="0"/>
              <a:t>{</a:t>
            </a:r>
          </a:p>
          <a:p>
            <a:r>
              <a:rPr lang="en-US" altLang="zh-CN" dirty="0"/>
              <a:t>	public static void main(String[] </a:t>
            </a:r>
            <a:r>
              <a:rPr lang="en-US" altLang="zh-CN" dirty="0" err="1"/>
              <a:t>args</a:t>
            </a:r>
            <a:r>
              <a:rPr lang="en-US" altLang="zh-CN" dirty="0"/>
              <a:t>)</a:t>
            </a:r>
          </a:p>
          <a:p>
            <a:r>
              <a:rPr lang="en-US" altLang="zh-CN" dirty="0"/>
              <a:t>	{</a:t>
            </a:r>
          </a:p>
          <a:p>
            <a:r>
              <a:rPr lang="en-US" altLang="zh-CN" dirty="0"/>
              <a:t>		//</a:t>
            </a:r>
            <a:r>
              <a:rPr lang="zh-CN" altLang="en-US" dirty="0"/>
              <a:t>定义一个</a:t>
            </a:r>
            <a:r>
              <a:rPr lang="en-US" altLang="zh-CN" dirty="0" err="1"/>
              <a:t>int</a:t>
            </a:r>
            <a:r>
              <a:rPr lang="en-US" altLang="zh-CN" dirty="0"/>
              <a:t>[ ]</a:t>
            </a:r>
            <a:r>
              <a:rPr lang="zh-CN" altLang="en-US" dirty="0"/>
              <a:t>类型的数组变量</a:t>
            </a:r>
          </a:p>
          <a:p>
            <a:r>
              <a:rPr lang="zh-CN" altLang="en-US" dirty="0"/>
              <a:t>		</a:t>
            </a:r>
            <a:r>
              <a:rPr lang="en-US" altLang="zh-CN" dirty="0" err="1"/>
              <a:t>int</a:t>
            </a:r>
            <a:r>
              <a:rPr lang="en-US" altLang="zh-CN" dirty="0"/>
              <a:t>[ ] </a:t>
            </a:r>
            <a:r>
              <a:rPr lang="en-US" altLang="zh-CN" dirty="0" err="1"/>
              <a:t>iArr</a:t>
            </a:r>
            <a:r>
              <a:rPr lang="en-US" altLang="zh-CN" dirty="0"/>
              <a:t>; </a:t>
            </a:r>
          </a:p>
          <a:p>
            <a:r>
              <a:rPr lang="en-US" altLang="zh-CN" dirty="0"/>
              <a:t>		//</a:t>
            </a:r>
            <a:r>
              <a:rPr lang="zh-CN" altLang="en-US" dirty="0"/>
              <a:t>动态初始化数组，数组长度为</a:t>
            </a:r>
            <a:r>
              <a:rPr lang="en-US" altLang="zh-CN" dirty="0"/>
              <a:t>5</a:t>
            </a:r>
          </a:p>
          <a:p>
            <a:r>
              <a:rPr lang="en-US" altLang="zh-CN" dirty="0"/>
              <a:t>		</a:t>
            </a:r>
            <a:r>
              <a:rPr lang="en-US" altLang="zh-CN" dirty="0" err="1"/>
              <a:t>iArr</a:t>
            </a:r>
            <a:r>
              <a:rPr lang="en-US" altLang="zh-CN" dirty="0"/>
              <a:t> = new </a:t>
            </a:r>
            <a:r>
              <a:rPr lang="en-US" altLang="zh-CN" dirty="0" err="1"/>
              <a:t>int</a:t>
            </a:r>
            <a:r>
              <a:rPr lang="en-US" altLang="zh-CN" dirty="0"/>
              <a:t>[5];</a:t>
            </a:r>
          </a:p>
          <a:p>
            <a:r>
              <a:rPr lang="en-US" altLang="zh-CN" dirty="0"/>
              <a:t>		//</a:t>
            </a:r>
            <a:r>
              <a:rPr lang="zh-CN" altLang="en-US" dirty="0"/>
              <a:t>采用循环方式为每个数组元素赋值</a:t>
            </a:r>
          </a:p>
          <a:p>
            <a:r>
              <a:rPr lang="zh-CN" altLang="en-US" dirty="0"/>
              <a:t>		</a:t>
            </a:r>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a:t>
            </a:r>
            <a:r>
              <a:rPr lang="en-US" altLang="zh-CN" dirty="0" err="1"/>
              <a:t>iArr.length</a:t>
            </a:r>
            <a:r>
              <a:rPr lang="en-US" altLang="zh-CN" dirty="0"/>
              <a:t>; </a:t>
            </a:r>
            <a:r>
              <a:rPr lang="en-US" altLang="zh-CN" dirty="0" err="1"/>
              <a:t>i</a:t>
            </a:r>
            <a:r>
              <a:rPr lang="en-US" altLang="zh-CN" dirty="0"/>
              <a:t>++)</a:t>
            </a:r>
          </a:p>
          <a:p>
            <a:r>
              <a:rPr lang="en-US" altLang="zh-CN" dirty="0"/>
              <a:t>		{</a:t>
            </a:r>
          </a:p>
          <a:p>
            <a:r>
              <a:rPr lang="en-US" altLang="zh-CN" dirty="0"/>
              <a:t>			</a:t>
            </a:r>
            <a:r>
              <a:rPr lang="en-US" altLang="zh-CN" dirty="0" err="1"/>
              <a:t>iArr</a:t>
            </a:r>
            <a:r>
              <a:rPr lang="en-US" altLang="zh-CN" dirty="0"/>
              <a:t>[</a:t>
            </a:r>
            <a:r>
              <a:rPr lang="en-US" altLang="zh-CN" dirty="0" err="1"/>
              <a:t>i</a:t>
            </a:r>
            <a:r>
              <a:rPr lang="en-US" altLang="zh-CN" dirty="0"/>
              <a:t>] = </a:t>
            </a:r>
            <a:r>
              <a:rPr lang="en-US" altLang="zh-CN" dirty="0" err="1"/>
              <a:t>i</a:t>
            </a:r>
            <a:r>
              <a:rPr lang="en-US" altLang="zh-CN" dirty="0"/>
              <a:t> + 10;</a:t>
            </a:r>
          </a:p>
          <a:p>
            <a:r>
              <a:rPr lang="en-US" altLang="zh-CN" dirty="0"/>
              <a:t>			</a:t>
            </a:r>
            <a:r>
              <a:rPr lang="en-US" altLang="zh-CN" dirty="0" err="1"/>
              <a:t>System.out.println</a:t>
            </a:r>
            <a:r>
              <a:rPr lang="en-US" altLang="zh-CN" dirty="0"/>
              <a:t>(</a:t>
            </a:r>
            <a:r>
              <a:rPr lang="en-US" altLang="zh-CN" dirty="0" err="1"/>
              <a:t>iArr</a:t>
            </a:r>
            <a:r>
              <a:rPr lang="en-US" altLang="zh-CN" dirty="0"/>
              <a:t>[</a:t>
            </a:r>
            <a:r>
              <a:rPr lang="en-US" altLang="zh-CN" dirty="0" err="1"/>
              <a:t>i</a:t>
            </a:r>
            <a:r>
              <a:rPr lang="en-US" altLang="zh-CN" dirty="0"/>
              <a:t>]);</a:t>
            </a:r>
          </a:p>
          <a:p>
            <a:r>
              <a:rPr lang="en-US" altLang="zh-CN" dirty="0"/>
              <a:t>		} </a:t>
            </a:r>
          </a:p>
          <a:p>
            <a:r>
              <a:rPr lang="en-US" altLang="zh-CN" dirty="0"/>
              <a:t>	}</a:t>
            </a:r>
          </a:p>
          <a:p>
            <a:r>
              <a:rPr lang="en-US" altLang="zh-CN" dirty="0"/>
              <a:t>}</a:t>
            </a:r>
          </a:p>
          <a:p>
            <a:endParaRPr lang="zh-CN" altLang="en-US" dirty="0"/>
          </a:p>
        </p:txBody>
      </p:sp>
      <p:sp>
        <p:nvSpPr>
          <p:cNvPr id="4" name="文本框 3"/>
          <p:cNvSpPr txBox="1"/>
          <p:nvPr/>
        </p:nvSpPr>
        <p:spPr>
          <a:xfrm>
            <a:off x="6293224" y="5459506"/>
            <a:ext cx="5472952" cy="523220"/>
          </a:xfrm>
          <a:prstGeom prst="rect">
            <a:avLst/>
          </a:prstGeom>
          <a:noFill/>
        </p:spPr>
        <p:txBody>
          <a:bodyPr wrap="square" rtlCol="0">
            <a:spAutoFit/>
          </a:bodyPr>
          <a:lstStyle/>
          <a:p>
            <a:r>
              <a:rPr lang="zh-CN" altLang="en-US" sz="2800" dirty="0" smtClean="0"/>
              <a:t>例子：</a:t>
            </a:r>
            <a:r>
              <a:rPr lang="en-US" altLang="zh-CN" sz="2800" dirty="0" smtClean="0"/>
              <a:t>com.geminno.day3.ArrayInRam</a:t>
            </a:r>
            <a:endParaRPr lang="zh-CN" altLang="en-US" sz="2800" dirty="0"/>
          </a:p>
        </p:txBody>
      </p:sp>
    </p:spTree>
    <p:extLst>
      <p:ext uri="{BB962C8B-B14F-4D97-AF65-F5344CB8AC3E}">
        <p14:creationId xmlns:p14="http://schemas.microsoft.com/office/powerpoint/2010/main" val="15362400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Grp="1" noChangeArrowheads="1"/>
          </p:cNvSpPr>
          <p:nvPr>
            <p:ph type="title"/>
          </p:nvPr>
        </p:nvSpPr>
        <p:spPr>
          <a:xfrm>
            <a:off x="307258" y="320881"/>
            <a:ext cx="7772400" cy="976978"/>
          </a:xfrm>
        </p:spPr>
        <p:txBody>
          <a:bodyPr>
            <a:normAutofit/>
          </a:bodyPr>
          <a:lstStyle/>
          <a:p>
            <a:r>
              <a:rPr lang="zh-CN" altLang="en-US" dirty="0">
                <a:solidFill>
                  <a:srgbClr val="0370A9"/>
                </a:solidFill>
                <a:latin typeface="+mj-ea"/>
                <a:ea typeface="+mj-ea"/>
              </a:rPr>
              <a:t>引用类型数组的初始化</a:t>
            </a:r>
          </a:p>
        </p:txBody>
      </p:sp>
      <p:sp>
        <p:nvSpPr>
          <p:cNvPr id="83974" name="Rectangle 6"/>
          <p:cNvSpPr>
            <a:spLocks noGrp="1" noChangeArrowheads="1"/>
          </p:cNvSpPr>
          <p:nvPr>
            <p:ph type="body" idx="1"/>
          </p:nvPr>
        </p:nvSpPr>
        <p:spPr>
          <a:xfrm>
            <a:off x="705464" y="1690688"/>
            <a:ext cx="10515600" cy="2247131"/>
          </a:xfrm>
        </p:spPr>
        <p:txBody>
          <a:bodyPr>
            <a:normAutofit fontScale="92500" lnSpcReduction="10000"/>
          </a:bodyPr>
          <a:lstStyle/>
          <a:p>
            <a:r>
              <a:rPr lang="zh-CN" altLang="en-US" dirty="0"/>
              <a:t>引用类型数组的数组元素是引用，因此情况变得更加复杂：每个数组元素里存储的还是引用，它指向另一块内存，这块内存里存储了有效数据。</a:t>
            </a:r>
            <a:br>
              <a:rPr lang="zh-CN" altLang="en-US" dirty="0"/>
            </a:br>
            <a:r>
              <a:rPr lang="zh-CN" altLang="en-US" dirty="0"/>
              <a:t>        下面程序将定义一个</a:t>
            </a:r>
            <a:r>
              <a:rPr lang="en-US" altLang="zh-CN" dirty="0"/>
              <a:t>Person[ ] </a:t>
            </a:r>
            <a:r>
              <a:rPr lang="zh-CN" altLang="en-US" dirty="0"/>
              <a:t>数组，接着动态初始化这个</a:t>
            </a:r>
            <a:r>
              <a:rPr lang="en-US" altLang="zh-CN" dirty="0"/>
              <a:t>Person[ ]</a:t>
            </a:r>
            <a:r>
              <a:rPr lang="zh-CN" altLang="en-US" dirty="0"/>
              <a:t>数组，并为这个数组的每个数组元素指定值</a:t>
            </a:r>
            <a:r>
              <a:rPr lang="zh-CN" altLang="en-US" dirty="0" smtClean="0"/>
              <a:t>。</a:t>
            </a:r>
            <a:endParaRPr lang="en-US" altLang="zh-CN" dirty="0" smtClean="0"/>
          </a:p>
          <a:p>
            <a:pPr marL="0" indent="0">
              <a:buNone/>
            </a:pPr>
            <a:r>
              <a:rPr lang="zh-CN" altLang="en-US" dirty="0" smtClean="0"/>
              <a:t>例子：</a:t>
            </a:r>
            <a:r>
              <a:rPr lang="en-US" altLang="zh-CN" dirty="0" smtClean="0"/>
              <a:t>com.geminno.day3.Person</a:t>
            </a:r>
            <a:endParaRPr lang="zh-CN" altLang="en-US" dirty="0"/>
          </a:p>
        </p:txBody>
      </p:sp>
      <p:pic>
        <p:nvPicPr>
          <p:cNvPr id="2" name="图片 1"/>
          <p:cNvPicPr>
            <a:picLocks noChangeAspect="1"/>
          </p:cNvPicPr>
          <p:nvPr/>
        </p:nvPicPr>
        <p:blipFill>
          <a:blip r:embed="rId2"/>
          <a:stretch>
            <a:fillRect/>
          </a:stretch>
        </p:blipFill>
        <p:spPr>
          <a:xfrm>
            <a:off x="2472788" y="4072290"/>
            <a:ext cx="6980952" cy="2600000"/>
          </a:xfrm>
          <a:prstGeom prst="rect">
            <a:avLst/>
          </a:prstGeom>
        </p:spPr>
      </p:pic>
    </p:spTree>
    <p:extLst>
      <p:ext uri="{BB962C8B-B14F-4D97-AF65-F5344CB8AC3E}">
        <p14:creationId xmlns:p14="http://schemas.microsoft.com/office/powerpoint/2010/main" val="59175523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a:xfrm>
            <a:off x="472440" y="238517"/>
            <a:ext cx="7772400" cy="1055712"/>
          </a:xfrm>
        </p:spPr>
        <p:txBody>
          <a:bodyPr>
            <a:normAutofit/>
          </a:bodyPr>
          <a:lstStyle/>
          <a:p>
            <a:r>
              <a:rPr lang="zh-CN" altLang="en-US" dirty="0" smtClean="0">
                <a:solidFill>
                  <a:srgbClr val="0370A9"/>
                </a:solidFill>
                <a:latin typeface="+mj-ea"/>
                <a:ea typeface="+mj-ea"/>
              </a:rPr>
              <a:t>多维</a:t>
            </a:r>
            <a:r>
              <a:rPr lang="zh-CN" altLang="en-US" dirty="0">
                <a:solidFill>
                  <a:srgbClr val="0370A9"/>
                </a:solidFill>
                <a:latin typeface="+mj-ea"/>
                <a:ea typeface="+mj-ea"/>
              </a:rPr>
              <a:t>数组</a:t>
            </a:r>
          </a:p>
        </p:txBody>
      </p:sp>
      <p:sp>
        <p:nvSpPr>
          <p:cNvPr id="86021" name="Rectangle 5"/>
          <p:cNvSpPr>
            <a:spLocks noGrp="1" noChangeArrowheads="1"/>
          </p:cNvSpPr>
          <p:nvPr>
            <p:ph type="body" idx="1"/>
          </p:nvPr>
        </p:nvSpPr>
        <p:spPr/>
        <p:txBody>
          <a:bodyPr/>
          <a:lstStyle/>
          <a:p>
            <a:r>
              <a:rPr lang="en-US" altLang="zh-CN" sz="2800" dirty="0"/>
              <a:t>Java</a:t>
            </a:r>
            <a:r>
              <a:rPr lang="zh-CN" altLang="en-US" sz="2800" dirty="0"/>
              <a:t>语言提供了多维数组的语法，但多维数组实质上还是一维数组</a:t>
            </a:r>
            <a:r>
              <a:rPr lang="zh-CN" altLang="en-US" sz="2800" dirty="0" smtClean="0"/>
              <a:t>。</a:t>
            </a:r>
            <a:r>
              <a:rPr lang="en-US" altLang="zh-CN" sz="2800" dirty="0" smtClean="0"/>
              <a:t>Java</a:t>
            </a:r>
            <a:r>
              <a:rPr lang="zh-CN" altLang="en-US" sz="2800" dirty="0"/>
              <a:t>语言里的数组类型是引用类型，因此，数组变量其实是一个引用，这个引用指向真实的数组内存。数组元素的类型也可以是引用，如果数组元素的引用再次指向真实的数组内存，这种情形看上去很像多维数组。</a:t>
            </a:r>
          </a:p>
          <a:p>
            <a:r>
              <a:rPr lang="zh-CN" altLang="en-US" sz="2800" dirty="0"/>
              <a:t>定义二维数组的语法：</a:t>
            </a:r>
          </a:p>
          <a:p>
            <a:pPr marL="0" indent="0">
              <a:buNone/>
            </a:pPr>
            <a:r>
              <a:rPr lang="en-US" altLang="zh-CN" sz="2800" dirty="0" smtClean="0"/>
              <a:t>    type</a:t>
            </a:r>
            <a:r>
              <a:rPr lang="en-US" altLang="zh-CN" sz="2800" dirty="0"/>
              <a:t>[ ] [ ]  </a:t>
            </a:r>
            <a:r>
              <a:rPr lang="en-US" altLang="zh-CN" sz="2800" dirty="0" err="1"/>
              <a:t>arrName</a:t>
            </a:r>
            <a:r>
              <a:rPr lang="en-US" altLang="zh-CN" sz="2800" dirty="0" smtClean="0"/>
              <a:t>;</a:t>
            </a:r>
          </a:p>
          <a:p>
            <a:pPr marL="0" indent="0">
              <a:buNone/>
            </a:pPr>
            <a:endParaRPr lang="en-US" altLang="zh-CN" dirty="0"/>
          </a:p>
          <a:p>
            <a:pPr marL="0" indent="0">
              <a:buNone/>
            </a:pPr>
            <a:r>
              <a:rPr lang="zh-CN" altLang="en-US" sz="2800" dirty="0" smtClean="0"/>
              <a:t>例子：</a:t>
            </a:r>
            <a:r>
              <a:rPr lang="en-US" altLang="zh-CN" dirty="0"/>
              <a:t>com.geminno.day3.TwoDimensionTest</a:t>
            </a:r>
            <a:endParaRPr lang="en-US" altLang="zh-CN" sz="2800" dirty="0"/>
          </a:p>
        </p:txBody>
      </p:sp>
    </p:spTree>
    <p:extLst>
      <p:ext uri="{BB962C8B-B14F-4D97-AF65-F5344CB8AC3E}">
        <p14:creationId xmlns:p14="http://schemas.microsoft.com/office/powerpoint/2010/main" val="17226597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41713" y="464457"/>
            <a:ext cx="7561943" cy="3113767"/>
            <a:chOff x="6604000" y="1651000"/>
            <a:chExt cx="4673600" cy="1676400"/>
          </a:xfrm>
        </p:grpSpPr>
        <p:grpSp>
          <p:nvGrpSpPr>
            <p:cNvPr id="2" name="组合 1"/>
            <p:cNvGrpSpPr/>
            <p:nvPr/>
          </p:nvGrpSpPr>
          <p:grpSpPr>
            <a:xfrm>
              <a:off x="6604000" y="1651000"/>
              <a:ext cx="4673600" cy="1676400"/>
              <a:chOff x="6604000" y="1651000"/>
              <a:chExt cx="4673600" cy="1676400"/>
            </a:xfrm>
          </p:grpSpPr>
          <p:grpSp>
            <p:nvGrpSpPr>
              <p:cNvPr id="87042" name="Group 2"/>
              <p:cNvGrpSpPr>
                <a:grpSpLocks/>
              </p:cNvGrpSpPr>
              <p:nvPr/>
            </p:nvGrpSpPr>
            <p:grpSpPr bwMode="auto">
              <a:xfrm>
                <a:off x="6604000" y="1651000"/>
                <a:ext cx="4673600" cy="1676400"/>
                <a:chOff x="3120" y="1200"/>
                <a:chExt cx="2208" cy="1056"/>
              </a:xfrm>
            </p:grpSpPr>
            <p:sp>
              <p:nvSpPr>
                <p:cNvPr id="87043" name="Oval 3"/>
                <p:cNvSpPr>
                  <a:spLocks noChangeArrowheads="1"/>
                </p:cNvSpPr>
                <p:nvPr/>
              </p:nvSpPr>
              <p:spPr bwMode="auto">
                <a:xfrm>
                  <a:off x="3120" y="1200"/>
                  <a:ext cx="576" cy="1056"/>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4" name="Oval 4"/>
                <p:cNvSpPr>
                  <a:spLocks noChangeArrowheads="1"/>
                </p:cNvSpPr>
                <p:nvPr/>
              </p:nvSpPr>
              <p:spPr bwMode="auto">
                <a:xfrm>
                  <a:off x="3792" y="1248"/>
                  <a:ext cx="1536" cy="9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5" name="Rectangle 5"/>
                <p:cNvSpPr>
                  <a:spLocks noChangeArrowheads="1"/>
                </p:cNvSpPr>
                <p:nvPr/>
              </p:nvSpPr>
              <p:spPr bwMode="auto">
                <a:xfrm>
                  <a:off x="3285" y="1563"/>
                  <a:ext cx="19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dirty="0">
                      <a:latin typeface="Arial" charset="0"/>
                    </a:rPr>
                    <a:t>a</a:t>
                  </a:r>
                </a:p>
              </p:txBody>
            </p:sp>
            <p:sp>
              <p:nvSpPr>
                <p:cNvPr id="87046" name="Text Box 6"/>
                <p:cNvSpPr txBox="1">
                  <a:spLocks noChangeArrowheads="1"/>
                </p:cNvSpPr>
                <p:nvPr/>
              </p:nvSpPr>
              <p:spPr bwMode="auto">
                <a:xfrm>
                  <a:off x="3278" y="1420"/>
                  <a:ext cx="350"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dirty="0">
                      <a:latin typeface="Arial" charset="0"/>
                    </a:rPr>
                    <a:t>数组变量</a:t>
                  </a:r>
                </a:p>
              </p:txBody>
            </p:sp>
            <p:sp>
              <p:nvSpPr>
                <p:cNvPr id="87047" name="Text Box 7"/>
                <p:cNvSpPr txBox="1">
                  <a:spLocks noChangeArrowheads="1"/>
                </p:cNvSpPr>
                <p:nvPr/>
              </p:nvSpPr>
              <p:spPr bwMode="auto">
                <a:xfrm>
                  <a:off x="3216" y="1968"/>
                  <a:ext cx="301"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000" dirty="0">
                      <a:latin typeface="Arial" charset="0"/>
                    </a:rPr>
                    <a:t>栈内存</a:t>
                  </a:r>
                </a:p>
              </p:txBody>
            </p:sp>
          </p:grpSp>
          <p:grpSp>
            <p:nvGrpSpPr>
              <p:cNvPr id="87052" name="Group 12"/>
              <p:cNvGrpSpPr>
                <a:grpSpLocks/>
              </p:cNvGrpSpPr>
              <p:nvPr/>
            </p:nvGrpSpPr>
            <p:grpSpPr bwMode="auto">
              <a:xfrm>
                <a:off x="9753600" y="2209800"/>
                <a:ext cx="1016000" cy="228600"/>
                <a:chOff x="3072" y="3552"/>
                <a:chExt cx="576" cy="144"/>
              </a:xfrm>
            </p:grpSpPr>
            <p:sp>
              <p:nvSpPr>
                <p:cNvPr id="87053" name="Rectangle 13"/>
                <p:cNvSpPr>
                  <a:spLocks noChangeArrowheads="1"/>
                </p:cNvSpPr>
                <p:nvPr/>
              </p:nvSpPr>
              <p:spPr bwMode="auto">
                <a:xfrm>
                  <a:off x="3360" y="3552"/>
                  <a:ext cx="288"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200">
                      <a:latin typeface="Arial" charset="0"/>
                    </a:rPr>
                    <a:t>6</a:t>
                  </a:r>
                </a:p>
              </p:txBody>
            </p:sp>
            <p:sp>
              <p:nvSpPr>
                <p:cNvPr id="87054" name="Rectangle 14"/>
                <p:cNvSpPr>
                  <a:spLocks noChangeArrowheads="1"/>
                </p:cNvSpPr>
                <p:nvPr/>
              </p:nvSpPr>
              <p:spPr bwMode="auto">
                <a:xfrm>
                  <a:off x="3072" y="3552"/>
                  <a:ext cx="288"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200">
                      <a:latin typeface="Arial" charset="0"/>
                    </a:rPr>
                    <a:t>0</a:t>
                  </a:r>
                </a:p>
              </p:txBody>
            </p:sp>
          </p:grpSp>
          <p:grpSp>
            <p:nvGrpSpPr>
              <p:cNvPr id="87055" name="Group 15"/>
              <p:cNvGrpSpPr>
                <a:grpSpLocks/>
              </p:cNvGrpSpPr>
              <p:nvPr/>
            </p:nvGrpSpPr>
            <p:grpSpPr bwMode="auto">
              <a:xfrm>
                <a:off x="8636000" y="2209800"/>
                <a:ext cx="609600" cy="685800"/>
                <a:chOff x="4128" y="2400"/>
                <a:chExt cx="288" cy="432"/>
              </a:xfrm>
            </p:grpSpPr>
            <p:sp>
              <p:nvSpPr>
                <p:cNvPr id="87056" name="Rectangle 16"/>
                <p:cNvSpPr>
                  <a:spLocks noChangeArrowheads="1"/>
                </p:cNvSpPr>
                <p:nvPr/>
              </p:nvSpPr>
              <p:spPr bwMode="auto">
                <a:xfrm>
                  <a:off x="4128" y="2400"/>
                  <a:ext cx="288"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200">
                      <a:latin typeface="Arial" charset="0"/>
                    </a:rPr>
                    <a:t>null</a:t>
                  </a:r>
                </a:p>
              </p:txBody>
            </p:sp>
            <p:sp>
              <p:nvSpPr>
                <p:cNvPr id="87057" name="Rectangle 17"/>
                <p:cNvSpPr>
                  <a:spLocks noChangeArrowheads="1"/>
                </p:cNvSpPr>
                <p:nvPr/>
              </p:nvSpPr>
              <p:spPr bwMode="auto">
                <a:xfrm>
                  <a:off x="4128" y="2544"/>
                  <a:ext cx="288"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200">
                      <a:latin typeface="Arial" charset="0"/>
                    </a:rPr>
                    <a:t>null</a:t>
                  </a:r>
                </a:p>
              </p:txBody>
            </p:sp>
            <p:sp>
              <p:nvSpPr>
                <p:cNvPr id="87058" name="Rectangle 18"/>
                <p:cNvSpPr>
                  <a:spLocks noChangeArrowheads="1"/>
                </p:cNvSpPr>
                <p:nvPr/>
              </p:nvSpPr>
              <p:spPr bwMode="auto">
                <a:xfrm>
                  <a:off x="4128" y="2688"/>
                  <a:ext cx="288"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200">
                      <a:latin typeface="Arial" charset="0"/>
                    </a:rPr>
                    <a:t>null</a:t>
                  </a:r>
                </a:p>
              </p:txBody>
            </p:sp>
          </p:grpSp>
          <p:sp>
            <p:nvSpPr>
              <p:cNvPr id="87059" name="Line 19"/>
              <p:cNvSpPr>
                <a:spLocks noChangeShapeType="1"/>
              </p:cNvSpPr>
              <p:nvPr/>
            </p:nvSpPr>
            <p:spPr bwMode="auto">
              <a:xfrm>
                <a:off x="7416800" y="2362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0" name="Line 20"/>
              <p:cNvSpPr>
                <a:spLocks noChangeShapeType="1"/>
              </p:cNvSpPr>
              <p:nvPr/>
            </p:nvSpPr>
            <p:spPr bwMode="auto">
              <a:xfrm>
                <a:off x="9245600" y="2362200"/>
                <a:ext cx="508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061" name="Rectangle 21"/>
            <p:cNvSpPr>
              <a:spLocks noChangeArrowheads="1"/>
            </p:cNvSpPr>
            <p:nvPr/>
          </p:nvSpPr>
          <p:spPr bwMode="auto">
            <a:xfrm>
              <a:off x="8636000" y="2209800"/>
              <a:ext cx="609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dirty="0">
                  <a:latin typeface="Arial" charset="0"/>
                </a:rPr>
                <a:t>****</a:t>
              </a:r>
            </a:p>
          </p:txBody>
        </p:sp>
      </p:grpSp>
      <p:sp>
        <p:nvSpPr>
          <p:cNvPr id="87062" name="Text Box 22"/>
          <p:cNvSpPr txBox="1">
            <a:spLocks noChangeArrowheads="1"/>
          </p:cNvSpPr>
          <p:nvPr/>
        </p:nvSpPr>
        <p:spPr bwMode="auto">
          <a:xfrm>
            <a:off x="1741713" y="4009853"/>
            <a:ext cx="919404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800" dirty="0">
                <a:latin typeface="Arial" charset="0"/>
              </a:rPr>
              <a:t>我们可以得到一个结论：二维数组是一维数组，其数组元素是一维数组；三维数组也是一维数组，其数组元素是二维数组；四维数组还是一维数组，其数组元素是三维数组</a:t>
            </a:r>
            <a:r>
              <a:rPr kumimoji="0" lang="en-US" altLang="zh-CN" sz="2800" dirty="0">
                <a:latin typeface="Arial" charset="0"/>
              </a:rPr>
              <a:t>……</a:t>
            </a:r>
            <a:r>
              <a:rPr kumimoji="0" lang="zh-CN" altLang="en-US" sz="2800" dirty="0">
                <a:latin typeface="Arial" charset="0"/>
              </a:rPr>
              <a:t>从这个角度来看，</a:t>
            </a:r>
            <a:r>
              <a:rPr kumimoji="0" lang="en-US" altLang="zh-CN" sz="2800" dirty="0">
                <a:latin typeface="Arial" charset="0"/>
              </a:rPr>
              <a:t>Java</a:t>
            </a:r>
            <a:r>
              <a:rPr kumimoji="0" lang="zh-CN" altLang="en-US" sz="2800" dirty="0">
                <a:latin typeface="Arial" charset="0"/>
              </a:rPr>
              <a:t>语言里没有多维数组。</a:t>
            </a:r>
          </a:p>
        </p:txBody>
      </p:sp>
    </p:spTree>
    <p:extLst>
      <p:ext uri="{BB962C8B-B14F-4D97-AF65-F5344CB8AC3E}">
        <p14:creationId xmlns:p14="http://schemas.microsoft.com/office/powerpoint/2010/main" val="191988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62"/>
                                        </p:tgtEl>
                                        <p:attrNameLst>
                                          <p:attrName>style.visibility</p:attrName>
                                        </p:attrNameLst>
                                      </p:cBhvr>
                                      <p:to>
                                        <p:strVal val="visible"/>
                                      </p:to>
                                    </p:set>
                                    <p:animEffect transition="in" filter="blinds(horizontal)">
                                      <p:cBhvr>
                                        <p:cTn id="7" dur="500"/>
                                        <p:tgtEl>
                                          <p:spTgt spid="87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smtClean="0">
              <a:latin typeface="Arial"/>
            </a:endParaRPr>
          </a:p>
          <a:p>
            <a:pPr marL="0" indent="0" algn="ctr">
              <a:buNone/>
            </a:pPr>
            <a:endParaRPr lang="en-US" altLang="zh-CN" dirty="0">
              <a:latin typeface="Arial"/>
            </a:endParaRPr>
          </a:p>
          <a:p>
            <a:pPr marL="0" indent="0" algn="ctr">
              <a:buNone/>
            </a:pPr>
            <a:endParaRPr lang="en-US" altLang="zh-CN" dirty="0" smtClean="0">
              <a:latin typeface="Arial"/>
            </a:endParaRPr>
          </a:p>
          <a:p>
            <a:pPr marL="0" indent="0" algn="ctr">
              <a:buNone/>
            </a:pPr>
            <a:r>
              <a:rPr lang="zh-CN" altLang="en-US" sz="4400" dirty="0" smtClean="0">
                <a:latin typeface="Arial"/>
              </a:rPr>
              <a:t>数组实用工具类</a:t>
            </a:r>
            <a:endParaRPr kumimoji="1" lang="zh-CN" altLang="en-US" dirty="0"/>
          </a:p>
        </p:txBody>
      </p:sp>
    </p:spTree>
    <p:extLst>
      <p:ext uri="{BB962C8B-B14F-4D97-AF65-F5344CB8AC3E}">
        <p14:creationId xmlns:p14="http://schemas.microsoft.com/office/powerpoint/2010/main" val="434702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31984" y="2389309"/>
            <a:ext cx="10515600" cy="1325563"/>
          </a:xfrm>
        </p:spPr>
        <p:txBody>
          <a:bodyPr/>
          <a:lstStyle/>
          <a:p>
            <a:r>
              <a:rPr lang="zh-CN" altLang="en-US" dirty="0" smtClean="0">
                <a:latin typeface="Arial"/>
                <a:cs typeface="Arial"/>
              </a:rPr>
              <a:t>数组、断点调试及单元测试</a:t>
            </a:r>
            <a:endParaRPr lang="zh-CN" altLang="en-US" dirty="0">
              <a:latin typeface="Arial"/>
              <a:cs typeface="Arial"/>
            </a:endParaRPr>
          </a:p>
        </p:txBody>
      </p:sp>
    </p:spTree>
    <p:extLst>
      <p:ext uri="{BB962C8B-B14F-4D97-AF65-F5344CB8AC3E}">
        <p14:creationId xmlns:p14="http://schemas.microsoft.com/office/powerpoint/2010/main" val="3291796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5422900" y="6461126"/>
            <a:ext cx="62420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zh-CN" altLang="zh-CN" sz="2000" b="1">
              <a:solidFill>
                <a:srgbClr val="3333FF"/>
              </a:solidFill>
              <a:latin typeface="Arial Unicode MS" pitchFamily="34" charset="-122"/>
              <a:ea typeface="Arial Unicode MS" pitchFamily="34" charset="-122"/>
              <a:cs typeface="Arial Unicode MS" pitchFamily="34" charset="-122"/>
            </a:endParaRPr>
          </a:p>
        </p:txBody>
      </p:sp>
      <p:sp>
        <p:nvSpPr>
          <p:cNvPr id="105475" name="Rectangle 3"/>
          <p:cNvSpPr>
            <a:spLocks noGrp="1" noChangeArrowheads="1"/>
          </p:cNvSpPr>
          <p:nvPr>
            <p:ph type="title"/>
          </p:nvPr>
        </p:nvSpPr>
        <p:spPr/>
        <p:txBody>
          <a:bodyPr>
            <a:normAutofit/>
          </a:bodyPr>
          <a:lstStyle/>
          <a:p>
            <a:r>
              <a:rPr lang="en-US" altLang="zh-CN" dirty="0" smtClean="0">
                <a:solidFill>
                  <a:srgbClr val="0370A9"/>
                </a:solidFill>
                <a:latin typeface="+mj-ea"/>
                <a:ea typeface="+mj-ea"/>
              </a:rPr>
              <a:t>Arrays</a:t>
            </a:r>
            <a:r>
              <a:rPr lang="zh-CN" altLang="en-US" dirty="0">
                <a:solidFill>
                  <a:srgbClr val="0370A9"/>
                </a:solidFill>
                <a:latin typeface="+mj-ea"/>
                <a:ea typeface="+mj-ea"/>
              </a:rPr>
              <a:t>工具类</a:t>
            </a:r>
          </a:p>
        </p:txBody>
      </p:sp>
      <p:sp>
        <p:nvSpPr>
          <p:cNvPr id="105476" name="Rectangle 4"/>
          <p:cNvSpPr>
            <a:spLocks noGrp="1" noChangeArrowheads="1"/>
          </p:cNvSpPr>
          <p:nvPr>
            <p:ph type="body" idx="1"/>
          </p:nvPr>
        </p:nvSpPr>
        <p:spPr/>
        <p:txBody>
          <a:bodyPr/>
          <a:lstStyle/>
          <a:p>
            <a:pPr>
              <a:lnSpc>
                <a:spcPct val="90000"/>
              </a:lnSpc>
            </a:pPr>
            <a:r>
              <a:rPr lang="en-US" altLang="zh-CN" dirty="0"/>
              <a:t>Arrays</a:t>
            </a:r>
            <a:r>
              <a:rPr lang="zh-CN" altLang="en-US" dirty="0"/>
              <a:t>类里包含的一些</a:t>
            </a:r>
            <a:r>
              <a:rPr lang="en-US" altLang="zh-CN" dirty="0"/>
              <a:t>static</a:t>
            </a:r>
            <a:r>
              <a:rPr lang="zh-CN" altLang="en-US" dirty="0"/>
              <a:t>修饰的方法可以直接操作数组。</a:t>
            </a:r>
          </a:p>
          <a:p>
            <a:pPr>
              <a:lnSpc>
                <a:spcPct val="90000"/>
              </a:lnSpc>
            </a:pPr>
            <a:endParaRPr lang="en-US" altLang="zh-CN" dirty="0" smtClean="0"/>
          </a:p>
          <a:p>
            <a:r>
              <a:rPr lang="zh-CN" altLang="en-US" dirty="0" smtClean="0"/>
              <a:t>举例</a:t>
            </a:r>
            <a:r>
              <a:rPr lang="en-US" altLang="zh-CN" dirty="0"/>
              <a:t>:com.geminno.day3.ArraysTest</a:t>
            </a:r>
            <a:endParaRPr lang="zh-CN" altLang="en-US" dirty="0"/>
          </a:p>
        </p:txBody>
      </p:sp>
    </p:spTree>
    <p:extLst>
      <p:ext uri="{BB962C8B-B14F-4D97-AF65-F5344CB8AC3E}">
        <p14:creationId xmlns:p14="http://schemas.microsoft.com/office/powerpoint/2010/main" val="1102985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smtClean="0">
              <a:latin typeface="Arial"/>
            </a:endParaRPr>
          </a:p>
          <a:p>
            <a:pPr marL="0" indent="0" algn="ctr">
              <a:buNone/>
            </a:pPr>
            <a:endParaRPr lang="en-US" altLang="zh-CN" dirty="0">
              <a:latin typeface="Arial"/>
            </a:endParaRPr>
          </a:p>
          <a:p>
            <a:pPr marL="0" indent="0" algn="ctr">
              <a:buNone/>
            </a:pPr>
            <a:endParaRPr lang="en-US" altLang="zh-CN" dirty="0" smtClean="0">
              <a:latin typeface="Arial"/>
            </a:endParaRPr>
          </a:p>
          <a:p>
            <a:pPr marL="0" indent="0" algn="ctr">
              <a:buNone/>
            </a:pPr>
            <a:r>
              <a:rPr lang="zh-CN" altLang="en-US" sz="4400" dirty="0" smtClean="0">
                <a:latin typeface="Arial"/>
              </a:rPr>
              <a:t>断点调试</a:t>
            </a:r>
            <a:endParaRPr kumimoji="1" lang="zh-CN" altLang="en-US" dirty="0"/>
          </a:p>
        </p:txBody>
      </p:sp>
    </p:spTree>
    <p:extLst>
      <p:ext uri="{BB962C8B-B14F-4D97-AF65-F5344CB8AC3E}">
        <p14:creationId xmlns:p14="http://schemas.microsoft.com/office/powerpoint/2010/main" val="2486441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255495" y="284443"/>
            <a:ext cx="9687798" cy="882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rPr>
              <a:t>断点调试</a:t>
            </a:r>
            <a:endParaRPr lang="zh-CN" altLang="en-US" sz="4400" dirty="0">
              <a:solidFill>
                <a:srgbClr val="0375B0"/>
              </a:solidFill>
              <a:latin typeface="Arial" panose="020B0604020202020204" pitchFamily="34" charset="0"/>
              <a:ea typeface="黑体" panose="02010609060101010101" pitchFamily="49" charset="-122"/>
            </a:endParaRPr>
          </a:p>
        </p:txBody>
      </p:sp>
      <p:sp>
        <p:nvSpPr>
          <p:cNvPr id="3" name="TextBox 2"/>
          <p:cNvSpPr txBox="1"/>
          <p:nvPr/>
        </p:nvSpPr>
        <p:spPr>
          <a:xfrm>
            <a:off x="403413" y="1167205"/>
            <a:ext cx="10455894" cy="4401205"/>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latin typeface="Arial" panose="020B0604020202020204" pitchFamily="34" charset="0"/>
                <a:ea typeface="黑体" panose="02010609060101010101" pitchFamily="49" charset="-122"/>
              </a:rPr>
              <a:t> 调试：</a:t>
            </a:r>
            <a:r>
              <a:rPr lang="en-US" altLang="zh-CN" sz="2800" dirty="0" smtClean="0">
                <a:latin typeface="Arial" panose="020B0604020202020204" pitchFamily="34" charset="0"/>
                <a:ea typeface="黑体" panose="02010609060101010101" pitchFamily="49" charset="-122"/>
              </a:rPr>
              <a:t>Debug</a:t>
            </a:r>
            <a:r>
              <a:rPr lang="zh-CN" altLang="en-US" sz="2800" dirty="0" smtClean="0">
                <a:latin typeface="Arial" panose="020B0604020202020204" pitchFamily="34" charset="0"/>
                <a:ea typeface="黑体" panose="02010609060101010101" pitchFamily="49" charset="-122"/>
              </a:rPr>
              <a:t>，是</a:t>
            </a:r>
            <a:r>
              <a:rPr lang="en-US" altLang="zh-CN" sz="2800" dirty="0">
                <a:latin typeface="Arial" panose="020B0604020202020204" pitchFamily="34" charset="0"/>
                <a:ea typeface="黑体" panose="02010609060101010101" pitchFamily="49" charset="-122"/>
              </a:rPr>
              <a:t>E</a:t>
            </a:r>
            <a:r>
              <a:rPr lang="en-US" altLang="zh-CN" sz="2800" dirty="0" smtClean="0">
                <a:latin typeface="Arial" panose="020B0604020202020204" pitchFamily="34" charset="0"/>
                <a:ea typeface="黑体" panose="02010609060101010101" pitchFamily="49" charset="-122"/>
              </a:rPr>
              <a:t>clipse</a:t>
            </a:r>
            <a:r>
              <a:rPr lang="zh-CN" altLang="en-US" sz="2800" dirty="0" smtClean="0">
                <a:latin typeface="Arial" panose="020B0604020202020204" pitchFamily="34" charset="0"/>
                <a:ea typeface="黑体" panose="02010609060101010101" pitchFamily="49" charset="-122"/>
              </a:rPr>
              <a:t>的自带功能。如果通过日志不能直接找出</a:t>
            </a:r>
            <a:r>
              <a:rPr lang="en-US" altLang="zh-CN" sz="2800" dirty="0" smtClean="0">
                <a:latin typeface="Arial" panose="020B0604020202020204" pitchFamily="34" charset="0"/>
                <a:ea typeface="黑体" panose="02010609060101010101" pitchFamily="49" charset="-122"/>
              </a:rPr>
              <a:t>bug</a:t>
            </a:r>
            <a:r>
              <a:rPr lang="zh-CN" altLang="en-US" sz="2800" dirty="0" smtClean="0">
                <a:latin typeface="Arial" panose="020B0604020202020204" pitchFamily="34" charset="0"/>
                <a:ea typeface="黑体" panose="02010609060101010101" pitchFamily="49" charset="-122"/>
              </a:rPr>
              <a:t>原因，可以通过断点调试，查看每一行代码的执行情况，以及每行代码执行完毕后，各个变量值的变化情况，辅助日志查找出错误原因。</a:t>
            </a:r>
            <a:endParaRPr lang="en-US" altLang="zh-CN" sz="2800" dirty="0" smtClean="0">
              <a:latin typeface="Arial" panose="020B0604020202020204" pitchFamily="34" charset="0"/>
              <a:ea typeface="黑体" panose="02010609060101010101" pitchFamily="49" charset="-122"/>
            </a:endParaRPr>
          </a:p>
          <a:p>
            <a:pPr marL="457200" indent="-457200">
              <a:buFont typeface="Arial" panose="020B0604020202020204" pitchFamily="34" charset="0"/>
              <a:buChar char="•"/>
            </a:pPr>
            <a:endParaRPr lang="en-US" altLang="zh-CN" sz="2800" dirty="0">
              <a:latin typeface="Arial" panose="020B0604020202020204" pitchFamily="34" charset="0"/>
              <a:ea typeface="黑体" panose="02010609060101010101" pitchFamily="49" charset="-122"/>
            </a:endParaRPr>
          </a:p>
          <a:p>
            <a:pPr marL="457200" indent="-457200">
              <a:buFont typeface="Arial" panose="020B0604020202020204" pitchFamily="34" charset="0"/>
              <a:buChar char="•"/>
            </a:pPr>
            <a:r>
              <a:rPr lang="zh-CN" altLang="en-US" sz="2800" dirty="0" smtClean="0">
                <a:latin typeface="Arial" panose="020B0604020202020204" pitchFamily="34" charset="0"/>
                <a:ea typeface="黑体" panose="02010609060101010101" pitchFamily="49" charset="-122"/>
              </a:rPr>
              <a:t>对于初学者，使用调试还可以清晰看出程序的执行流程，程序会在断点处暂停，直到收到继续执行的命令，才会接着向下执行。</a:t>
            </a:r>
            <a:endParaRPr lang="en-US" altLang="zh-CN" sz="2800" dirty="0" smtClean="0">
              <a:latin typeface="Arial" panose="020B0604020202020204" pitchFamily="34" charset="0"/>
              <a:ea typeface="黑体" panose="02010609060101010101" pitchFamily="49" charset="-122"/>
            </a:endParaRPr>
          </a:p>
          <a:p>
            <a:pPr marL="457200" indent="-457200">
              <a:buFont typeface="Arial" panose="020B0604020202020204" pitchFamily="34" charset="0"/>
              <a:buChar char="•"/>
            </a:pPr>
            <a:r>
              <a:rPr lang="zh-CN" altLang="en-US" sz="2800" dirty="0" smtClean="0">
                <a:latin typeface="Arial" panose="020B0604020202020204" pitchFamily="34" charset="0"/>
                <a:ea typeface="黑体" panose="02010609060101010101" pitchFamily="49" charset="-122"/>
              </a:rPr>
              <a:t>示例：</a:t>
            </a:r>
            <a:r>
              <a:rPr lang="en-US" altLang="zh-CN" sz="2800" dirty="0">
                <a:latin typeface="Arial" panose="020B0604020202020204" pitchFamily="34" charset="0"/>
                <a:ea typeface="黑体" panose="02010609060101010101" pitchFamily="49" charset="-122"/>
              </a:rPr>
              <a:t>com.geminno.day3.DebugDemo</a:t>
            </a:r>
            <a:endParaRPr lang="en-US" altLang="zh-CN" sz="2800" dirty="0" smtClean="0">
              <a:latin typeface="Arial" panose="020B0604020202020204" pitchFamily="34" charset="0"/>
              <a:ea typeface="黑体" panose="02010609060101010101" pitchFamily="49" charset="-122"/>
            </a:endParaRPr>
          </a:p>
          <a:p>
            <a:endParaRPr lang="en-US" altLang="zh-CN" sz="28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498991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43754" y="365125"/>
            <a:ext cx="9687798" cy="882762"/>
          </a:xfrm>
        </p:spPr>
        <p:txBody>
          <a:bodyPr>
            <a:normAutofit/>
          </a:bodyPr>
          <a:lstStyle/>
          <a:p>
            <a:r>
              <a:rPr lang="zh-CN" altLang="en-US" dirty="0" smtClean="0"/>
              <a:t>断点调试</a:t>
            </a:r>
            <a:endParaRPr lang="zh-CN" altLang="en-US" dirty="0"/>
          </a:p>
        </p:txBody>
      </p:sp>
      <p:sp>
        <p:nvSpPr>
          <p:cNvPr id="6" name="Rectangle 3"/>
          <p:cNvSpPr txBox="1">
            <a:spLocks noChangeArrowheads="1"/>
          </p:cNvSpPr>
          <p:nvPr/>
        </p:nvSpPr>
        <p:spPr>
          <a:xfrm>
            <a:off x="468312" y="1240346"/>
            <a:ext cx="9492551" cy="512387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dirty="0" smtClean="0"/>
              <a:t>   </a:t>
            </a:r>
            <a:r>
              <a:rPr lang="zh-CN" altLang="en-US" dirty="0" smtClean="0"/>
              <a:t>在</a:t>
            </a:r>
            <a:r>
              <a:rPr lang="zh-CN" altLang="en-US" dirty="0"/>
              <a:t>需要调试的代码左侧双击产生断点，再次双击取消断点</a:t>
            </a:r>
            <a:r>
              <a:rPr lang="zh-CN" altLang="en-US" dirty="0" smtClean="0"/>
              <a:t>，可以</a:t>
            </a:r>
            <a:r>
              <a:rPr lang="zh-CN" altLang="en-US" dirty="0"/>
              <a:t>添加多个</a:t>
            </a:r>
            <a:r>
              <a:rPr lang="zh-CN" altLang="en-US" dirty="0" smtClean="0"/>
              <a:t>断点，如图所示：</a:t>
            </a:r>
            <a:endParaRPr lang="zh-CN" altLang="en-US" dirty="0"/>
          </a:p>
          <a:p>
            <a:pPr marL="0" indent="0">
              <a:buNone/>
            </a:pPr>
            <a:r>
              <a:rPr lang="zh-CN" altLang="en-US" dirty="0" smtClean="0"/>
              <a:t>    </a:t>
            </a:r>
            <a:endParaRPr lang="zh-CN" altLang="en-US" dirty="0" smtClean="0">
              <a:solidFill>
                <a:srgbClr val="0375B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208" y="2341463"/>
            <a:ext cx="8611552" cy="3742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731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43754" y="365125"/>
            <a:ext cx="9687798" cy="7326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latin typeface="Arial" panose="020B0604020202020204" pitchFamily="34" charset="0"/>
                <a:ea typeface="黑体" panose="02010609060101010101" pitchFamily="49" charset="-122"/>
              </a:rPr>
              <a:t>断点调试</a:t>
            </a:r>
            <a:endParaRPr lang="zh-CN" altLang="en-US" sz="4400" dirty="0">
              <a:solidFill>
                <a:srgbClr val="0375B0"/>
              </a:solidFill>
              <a:latin typeface="Arial" panose="020B0604020202020204" pitchFamily="34" charset="0"/>
              <a:ea typeface="黑体" panose="02010609060101010101" pitchFamily="49" charset="-122"/>
            </a:endParaRPr>
          </a:p>
        </p:txBody>
      </p:sp>
      <p:sp>
        <p:nvSpPr>
          <p:cNvPr id="2" name="TextBox 1"/>
          <p:cNvSpPr txBox="1"/>
          <p:nvPr/>
        </p:nvSpPr>
        <p:spPr>
          <a:xfrm>
            <a:off x="536448" y="1410700"/>
            <a:ext cx="7289740" cy="52322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latin typeface="Arial" panose="020B0604020202020204" pitchFamily="34" charset="0"/>
                <a:ea typeface="黑体" panose="02010609060101010101" pitchFamily="49" charset="-122"/>
              </a:rPr>
              <a:t>选中下图蜘蛛图标（</a:t>
            </a:r>
            <a:r>
              <a:rPr lang="en-US" altLang="zh-CN" sz="2800" dirty="0" smtClean="0">
                <a:latin typeface="Arial" panose="020B0604020202020204" pitchFamily="34" charset="0"/>
                <a:ea typeface="黑体" panose="02010609060101010101" pitchFamily="49" charset="-122"/>
              </a:rPr>
              <a:t>F11</a:t>
            </a:r>
            <a:r>
              <a:rPr lang="zh-CN" altLang="en-US" sz="2800" dirty="0" smtClean="0">
                <a:latin typeface="Arial" panose="020B0604020202020204" pitchFamily="34" charset="0"/>
                <a:ea typeface="黑体" panose="02010609060101010101" pitchFamily="49" charset="-122"/>
              </a:rPr>
              <a:t>），开始调试</a:t>
            </a:r>
            <a:endParaRPr lang="zh-CN" altLang="en-US" sz="2800" dirty="0">
              <a:latin typeface="Arial" panose="020B0604020202020204" pitchFamily="34" charset="0"/>
              <a:ea typeface="黑体" panose="02010609060101010101" pitchFamily="49"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395" y="2246832"/>
            <a:ext cx="5993130" cy="861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6448" y="3455680"/>
            <a:ext cx="10406372" cy="3108543"/>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latin typeface="Arial" panose="020B0604020202020204" pitchFamily="34" charset="0"/>
                <a:ea typeface="黑体" panose="02010609060101010101" pitchFamily="49" charset="-122"/>
              </a:rPr>
              <a:t>调试界面见下页</a:t>
            </a:r>
            <a:r>
              <a:rPr lang="en-US" altLang="zh-CN" sz="2800" dirty="0" smtClean="0">
                <a:latin typeface="Arial" panose="020B0604020202020204" pitchFamily="34" charset="0"/>
                <a:ea typeface="黑体" panose="02010609060101010101" pitchFamily="49" charset="-122"/>
              </a:rPr>
              <a:t>PPT</a:t>
            </a:r>
            <a:r>
              <a:rPr lang="zh-CN" altLang="en-US" sz="2800" dirty="0" smtClean="0">
                <a:latin typeface="Arial" panose="020B0604020202020204" pitchFamily="34" charset="0"/>
                <a:ea typeface="黑体" panose="02010609060101010101" pitchFamily="49" charset="-122"/>
              </a:rPr>
              <a:t>，代码执行到断点处暂停，其中三个按钮意义如下：</a:t>
            </a:r>
            <a:endParaRPr lang="en-US" altLang="zh-CN" sz="2800" dirty="0" smtClean="0">
              <a:latin typeface="Arial" panose="020B0604020202020204" pitchFamily="34" charset="0"/>
              <a:ea typeface="黑体" panose="02010609060101010101" pitchFamily="49" charset="-122"/>
            </a:endParaRPr>
          </a:p>
          <a:p>
            <a:endParaRPr lang="en-US" altLang="zh-CN" sz="2800" dirty="0" smtClean="0">
              <a:latin typeface="Arial" panose="020B0604020202020204" pitchFamily="34" charset="0"/>
              <a:ea typeface="黑体" panose="02010609060101010101" pitchFamily="49" charset="-122"/>
            </a:endParaRPr>
          </a:p>
          <a:p>
            <a:r>
              <a:rPr lang="en-US" altLang="zh-CN" sz="2800" dirty="0">
                <a:latin typeface="Arial" panose="020B0604020202020204" pitchFamily="34" charset="0"/>
                <a:ea typeface="黑体" panose="02010609060101010101" pitchFamily="49" charset="-122"/>
              </a:rPr>
              <a:t> </a:t>
            </a:r>
            <a:r>
              <a:rPr lang="en-US" altLang="zh-CN" sz="2800" dirty="0" smtClean="0">
                <a:latin typeface="Arial" panose="020B0604020202020204" pitchFamily="34" charset="0"/>
                <a:ea typeface="黑体" panose="02010609060101010101" pitchFamily="49" charset="-122"/>
              </a:rPr>
              <a:t>         </a:t>
            </a:r>
            <a:r>
              <a:rPr lang="zh-CN" altLang="en-US" sz="2800" dirty="0" smtClean="0">
                <a:latin typeface="Arial" panose="020B0604020202020204" pitchFamily="34" charset="0"/>
                <a:ea typeface="黑体" panose="02010609060101010101" pitchFamily="49" charset="-122"/>
              </a:rPr>
              <a:t>执行到方法体内，快捷键</a:t>
            </a:r>
            <a:r>
              <a:rPr lang="en-US" altLang="zh-CN" sz="2800" dirty="0" smtClean="0">
                <a:latin typeface="Arial" panose="020B0604020202020204" pitchFamily="34" charset="0"/>
                <a:ea typeface="黑体" panose="02010609060101010101" pitchFamily="49" charset="-122"/>
              </a:rPr>
              <a:t>F5</a:t>
            </a:r>
          </a:p>
          <a:p>
            <a:r>
              <a:rPr lang="en-US" altLang="zh-CN" sz="2800" dirty="0">
                <a:latin typeface="Arial" panose="020B0604020202020204" pitchFamily="34" charset="0"/>
                <a:ea typeface="黑体" panose="02010609060101010101" pitchFamily="49" charset="-122"/>
              </a:rPr>
              <a:t> </a:t>
            </a:r>
            <a:r>
              <a:rPr lang="en-US" altLang="zh-CN" sz="2800" dirty="0" smtClean="0">
                <a:latin typeface="Arial" panose="020B0604020202020204" pitchFamily="34" charset="0"/>
                <a:ea typeface="黑体" panose="02010609060101010101" pitchFamily="49" charset="-122"/>
              </a:rPr>
              <a:t>         </a:t>
            </a:r>
            <a:r>
              <a:rPr lang="zh-CN" altLang="en-US" sz="2800" dirty="0" smtClean="0">
                <a:latin typeface="Arial" panose="020B0604020202020204" pitchFamily="34" charset="0"/>
                <a:ea typeface="黑体" panose="02010609060101010101" pitchFamily="49" charset="-122"/>
              </a:rPr>
              <a:t>执行下一行代码，快捷键</a:t>
            </a:r>
            <a:r>
              <a:rPr lang="en-US" altLang="zh-CN" sz="2800" dirty="0" smtClean="0">
                <a:latin typeface="Arial" panose="020B0604020202020204" pitchFamily="34" charset="0"/>
                <a:ea typeface="黑体" panose="02010609060101010101" pitchFamily="49" charset="-122"/>
              </a:rPr>
              <a:t>F6</a:t>
            </a:r>
          </a:p>
          <a:p>
            <a:r>
              <a:rPr lang="en-US" altLang="zh-CN" sz="2800" dirty="0">
                <a:latin typeface="Arial" panose="020B0604020202020204" pitchFamily="34" charset="0"/>
                <a:ea typeface="黑体" panose="02010609060101010101" pitchFamily="49" charset="-122"/>
              </a:rPr>
              <a:t> </a:t>
            </a:r>
            <a:r>
              <a:rPr lang="en-US" altLang="zh-CN" sz="2800" dirty="0" smtClean="0">
                <a:latin typeface="Arial" panose="020B0604020202020204" pitchFamily="34" charset="0"/>
                <a:ea typeface="黑体" panose="02010609060101010101" pitchFamily="49" charset="-122"/>
              </a:rPr>
              <a:t>         </a:t>
            </a:r>
            <a:r>
              <a:rPr lang="zh-CN" altLang="en-US" sz="2800" dirty="0" smtClean="0">
                <a:latin typeface="Arial" panose="020B0604020202020204" pitchFamily="34" charset="0"/>
                <a:ea typeface="黑体" panose="02010609060101010101" pitchFamily="49" charset="-122"/>
              </a:rPr>
              <a:t>返回到上次操作代码处，快捷键</a:t>
            </a:r>
            <a:r>
              <a:rPr lang="en-US" altLang="zh-CN" sz="2800" dirty="0" smtClean="0">
                <a:latin typeface="Arial" panose="020B0604020202020204" pitchFamily="34" charset="0"/>
                <a:ea typeface="黑体" panose="02010609060101010101" pitchFamily="49" charset="-122"/>
              </a:rPr>
              <a:t>F7</a:t>
            </a:r>
          </a:p>
          <a:p>
            <a:r>
              <a:rPr lang="en-US" altLang="zh-CN" sz="2800" dirty="0">
                <a:latin typeface="Arial" panose="020B0604020202020204" pitchFamily="34" charset="0"/>
                <a:ea typeface="黑体" panose="02010609060101010101" pitchFamily="49" charset="-122"/>
              </a:rPr>
              <a:t> </a:t>
            </a:r>
            <a:r>
              <a:rPr lang="en-US" altLang="zh-CN" sz="2800" dirty="0" smtClean="0">
                <a:latin typeface="Arial" panose="020B0604020202020204" pitchFamily="34" charset="0"/>
                <a:ea typeface="黑体" panose="02010609060101010101" pitchFamily="49" charset="-122"/>
              </a:rPr>
              <a:t>          </a:t>
            </a:r>
            <a:r>
              <a:rPr lang="zh-CN" altLang="en-US" sz="2800" dirty="0" smtClean="0">
                <a:latin typeface="Arial" panose="020B0604020202020204" pitchFamily="34" charset="0"/>
                <a:ea typeface="黑体" panose="02010609060101010101" pitchFamily="49" charset="-122"/>
              </a:rPr>
              <a:t>跳到下一个断点，快捷键</a:t>
            </a:r>
            <a:r>
              <a:rPr lang="en-US" altLang="zh-CN" sz="2800" dirty="0" smtClean="0">
                <a:latin typeface="Arial" panose="020B0604020202020204" pitchFamily="34" charset="0"/>
                <a:ea typeface="黑体" panose="02010609060101010101" pitchFamily="49" charset="-122"/>
              </a:rPr>
              <a:t>F8</a:t>
            </a:r>
            <a:endParaRPr lang="zh-CN" altLang="en-US" sz="2800" dirty="0">
              <a:latin typeface="Arial" panose="020B0604020202020204" pitchFamily="34" charset="0"/>
              <a:ea typeface="黑体" panose="02010609060101010101" pitchFamily="49" charset="-122"/>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203" y="4810446"/>
            <a:ext cx="345946" cy="330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203" y="5303405"/>
            <a:ext cx="345946" cy="31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195" y="5749231"/>
            <a:ext cx="332954" cy="346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314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43754" y="-37211"/>
            <a:ext cx="9687798" cy="882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latin typeface="Arial" panose="020B0604020202020204" pitchFamily="34" charset="0"/>
                <a:ea typeface="黑体" panose="02010609060101010101" pitchFamily="49" charset="-122"/>
              </a:rPr>
              <a:t>断点调试</a:t>
            </a:r>
            <a:endParaRPr lang="zh-CN" altLang="en-US" sz="4400" dirty="0">
              <a:solidFill>
                <a:srgbClr val="0375B0"/>
              </a:solidFill>
              <a:latin typeface="Arial" panose="020B0604020202020204" pitchFamily="34" charset="0"/>
              <a:ea typeface="黑体" panose="02010609060101010101" pitchFamily="49"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25" y="975361"/>
            <a:ext cx="10907776" cy="585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4514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smtClean="0">
              <a:latin typeface="Arial"/>
            </a:endParaRPr>
          </a:p>
          <a:p>
            <a:pPr marL="0" indent="0" algn="ctr">
              <a:buNone/>
            </a:pPr>
            <a:endParaRPr lang="en-US" altLang="zh-CN" dirty="0">
              <a:latin typeface="Arial"/>
            </a:endParaRPr>
          </a:p>
          <a:p>
            <a:pPr marL="0" indent="0" algn="ctr">
              <a:buNone/>
            </a:pPr>
            <a:endParaRPr lang="en-US" altLang="zh-CN" dirty="0" smtClean="0">
              <a:latin typeface="Arial"/>
            </a:endParaRPr>
          </a:p>
          <a:p>
            <a:pPr marL="0" indent="0" algn="ctr">
              <a:buNone/>
            </a:pPr>
            <a:r>
              <a:rPr lang="zh-CN" altLang="en-US" sz="4400" dirty="0" smtClean="0">
                <a:latin typeface="Arial"/>
              </a:rPr>
              <a:t>单元测试</a:t>
            </a:r>
            <a:endParaRPr kumimoji="1" lang="zh-CN" altLang="en-US" dirty="0"/>
          </a:p>
        </p:txBody>
      </p:sp>
    </p:spTree>
    <p:extLst>
      <p:ext uri="{BB962C8B-B14F-4D97-AF65-F5344CB8AC3E}">
        <p14:creationId xmlns:p14="http://schemas.microsoft.com/office/powerpoint/2010/main" val="838334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43754" y="243205"/>
            <a:ext cx="9687798" cy="7041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latin typeface="Arial" panose="020B0604020202020204" pitchFamily="34" charset="0"/>
                <a:ea typeface="黑体" panose="02010609060101010101" pitchFamily="49" charset="-122"/>
              </a:rPr>
              <a:t>单元测试</a:t>
            </a:r>
            <a:endParaRPr lang="zh-CN" altLang="en-US" sz="4400" dirty="0">
              <a:solidFill>
                <a:srgbClr val="0375B0"/>
              </a:solidFill>
              <a:latin typeface="Arial" panose="020B0604020202020204" pitchFamily="34" charset="0"/>
              <a:ea typeface="黑体" panose="02010609060101010101" pitchFamily="49"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111" y="2327073"/>
            <a:ext cx="5676900" cy="4030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21792" y="1160145"/>
            <a:ext cx="10155936" cy="954107"/>
          </a:xfrm>
          <a:prstGeom prst="rect">
            <a:avLst/>
          </a:prstGeom>
          <a:noFill/>
        </p:spPr>
        <p:txBody>
          <a:bodyPr wrap="square" rtlCol="0">
            <a:spAutoFit/>
          </a:bodyPr>
          <a:lstStyle/>
          <a:p>
            <a:r>
              <a:rPr lang="en-US" altLang="zh-CN" sz="2800" dirty="0" smtClean="0">
                <a:latin typeface="Arial" panose="020B0604020202020204" pitchFamily="34" charset="0"/>
                <a:ea typeface="黑体" panose="02010609060101010101" pitchFamily="49" charset="-122"/>
              </a:rPr>
              <a:t>        Eclipse</a:t>
            </a:r>
            <a:r>
              <a:rPr lang="zh-CN" altLang="en-US" sz="2800" dirty="0" smtClean="0">
                <a:latin typeface="Arial" panose="020B0604020202020204" pitchFamily="34" charset="0"/>
                <a:ea typeface="黑体" panose="02010609060101010101" pitchFamily="49" charset="-122"/>
              </a:rPr>
              <a:t>自带的</a:t>
            </a:r>
            <a:r>
              <a:rPr lang="en-US" altLang="zh-CN" sz="2800" dirty="0" err="1" smtClean="0">
                <a:latin typeface="Arial" panose="020B0604020202020204" pitchFamily="34" charset="0"/>
                <a:ea typeface="黑体" panose="02010609060101010101" pitchFamily="49" charset="-122"/>
              </a:rPr>
              <a:t>Junit</a:t>
            </a:r>
            <a:r>
              <a:rPr lang="zh-CN" altLang="en-US" sz="2800" dirty="0" smtClean="0">
                <a:latin typeface="Arial" panose="020B0604020202020204" pitchFamily="34" charset="0"/>
                <a:ea typeface="黑体" panose="02010609060101010101" pitchFamily="49" charset="-122"/>
              </a:rPr>
              <a:t>单元测试，可以帮助我们完成单元测试。在工程上右键，选择新建</a:t>
            </a:r>
            <a:r>
              <a:rPr lang="en-US" altLang="zh-CN" sz="2800" dirty="0" err="1" smtClean="0">
                <a:latin typeface="Arial" panose="020B0604020202020204" pitchFamily="34" charset="0"/>
                <a:ea typeface="黑体" panose="02010609060101010101" pitchFamily="49" charset="-122"/>
              </a:rPr>
              <a:t>Junit</a:t>
            </a:r>
            <a:r>
              <a:rPr lang="en-US" altLang="zh-CN" sz="2800" dirty="0" smtClean="0">
                <a:latin typeface="Arial" panose="020B0604020202020204" pitchFamily="34" charset="0"/>
                <a:ea typeface="黑体" panose="02010609060101010101" pitchFamily="49" charset="-122"/>
              </a:rPr>
              <a:t> Test Case</a:t>
            </a:r>
            <a:r>
              <a:rPr lang="zh-CN" altLang="en-US" sz="2800" dirty="0" smtClean="0">
                <a:latin typeface="Arial" panose="020B0604020202020204" pitchFamily="34" charset="0"/>
                <a:ea typeface="黑体" panose="02010609060101010101" pitchFamily="49" charset="-122"/>
              </a:rPr>
              <a:t>即可。</a:t>
            </a:r>
            <a:endParaRPr lang="zh-CN" altLang="en-US" sz="28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315588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43754" y="-12827"/>
            <a:ext cx="9687798" cy="882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latin typeface="Arial" panose="020B0604020202020204" pitchFamily="34" charset="0"/>
                <a:ea typeface="黑体" panose="02010609060101010101" pitchFamily="49" charset="-122"/>
              </a:rPr>
              <a:t>单元测试</a:t>
            </a:r>
            <a:endParaRPr lang="zh-CN" altLang="en-US" sz="4400" dirty="0">
              <a:solidFill>
                <a:srgbClr val="0375B0"/>
              </a:solidFill>
              <a:latin typeface="Arial" panose="020B0604020202020204" pitchFamily="34" charset="0"/>
              <a:ea typeface="黑体" panose="02010609060101010101" pitchFamily="49" charset="-122"/>
            </a:endParaRPr>
          </a:p>
        </p:txBody>
      </p:sp>
      <p:sp>
        <p:nvSpPr>
          <p:cNvPr id="2" name="矩形 1"/>
          <p:cNvSpPr/>
          <p:nvPr/>
        </p:nvSpPr>
        <p:spPr>
          <a:xfrm>
            <a:off x="402336" y="1015228"/>
            <a:ext cx="10668000" cy="5693866"/>
          </a:xfrm>
          <a:prstGeom prst="rect">
            <a:avLst/>
          </a:prstGeom>
        </p:spPr>
        <p:txBody>
          <a:bodyPr wrap="square">
            <a:spAutoFit/>
          </a:bodyPr>
          <a:lstStyle/>
          <a:p>
            <a:pPr marL="457200" indent="-457200">
              <a:buFont typeface="Arial" panose="020B0604020202020204" pitchFamily="34" charset="0"/>
              <a:buChar char="•"/>
            </a:pPr>
            <a:r>
              <a:rPr lang="zh-CN" altLang="en-US" sz="2800" dirty="0" smtClean="0">
                <a:latin typeface="Arial" panose="020B0604020202020204" pitchFamily="34" charset="0"/>
                <a:ea typeface="黑体" panose="02010609060101010101" pitchFamily="49" charset="-122"/>
              </a:rPr>
              <a:t>单元测试</a:t>
            </a:r>
            <a:r>
              <a:rPr lang="zh-CN" altLang="en-US" sz="2800" dirty="0">
                <a:latin typeface="Arial" panose="020B0604020202020204" pitchFamily="34" charset="0"/>
                <a:ea typeface="黑体" panose="02010609060101010101" pitchFamily="49" charset="-122"/>
              </a:rPr>
              <a:t>（模块测试）是开发者编写的一小段代码，用于检验被测代码的一个很小的、很明确的功能是否正确。通常而言，一个单元测试是用于判断某个特定条件（或者场景）下某个特定函数的行为</a:t>
            </a:r>
            <a:r>
              <a:rPr lang="zh-CN" altLang="en-US" sz="2800" dirty="0" smtClean="0">
                <a:latin typeface="Arial" panose="020B0604020202020204" pitchFamily="34" charset="0"/>
                <a:ea typeface="黑体" panose="02010609060101010101" pitchFamily="49" charset="-122"/>
              </a:rPr>
              <a:t>。</a:t>
            </a:r>
            <a:endParaRPr lang="en-US" altLang="zh-CN" sz="2800" dirty="0" smtClean="0">
              <a:latin typeface="Arial" panose="020B0604020202020204" pitchFamily="34" charset="0"/>
              <a:ea typeface="黑体" panose="02010609060101010101" pitchFamily="49" charset="-122"/>
            </a:endParaRPr>
          </a:p>
          <a:p>
            <a:pPr marL="457200" indent="-457200">
              <a:buFont typeface="Arial" panose="020B0604020202020204" pitchFamily="34" charset="0"/>
              <a:buChar char="•"/>
            </a:pPr>
            <a:r>
              <a:rPr lang="zh-CN" altLang="en-US" sz="2800" dirty="0"/>
              <a:t>一旦编码完成，缺乏软件工程实践经验的开发人员就会迫不及待地进行软件集成工作，这样就能看到实际系统开始启动工作，在这种开发步骤中，真正意义上的进步被表面上的进步所取代。系统能进行正常工作的可能性很小，更多的情况是充满了各式各样的</a:t>
            </a:r>
            <a:r>
              <a:rPr lang="en-US" altLang="zh-CN" sz="2800" dirty="0"/>
              <a:t>Bug</a:t>
            </a:r>
            <a:r>
              <a:rPr lang="zh-CN" altLang="en-US" sz="2800" dirty="0"/>
              <a:t>。这些</a:t>
            </a:r>
            <a:r>
              <a:rPr lang="en-US" altLang="zh-CN" sz="2800" dirty="0"/>
              <a:t>Bug</a:t>
            </a:r>
            <a:r>
              <a:rPr lang="zh-CN" altLang="en-US" sz="2800" dirty="0"/>
              <a:t>包含在独立的单元里，其本身也许是琐碎、微不足道的，但在软件集成为一个系统时会增加额外的工期和费用</a:t>
            </a:r>
            <a:r>
              <a:rPr lang="zh-CN" altLang="en-US" sz="2800" dirty="0" smtClean="0"/>
              <a:t>。</a:t>
            </a:r>
            <a:endParaRPr lang="en-US" altLang="zh-CN" sz="2800" dirty="0">
              <a:latin typeface="Arial" panose="020B0604020202020204" pitchFamily="34" charset="0"/>
              <a:ea typeface="黑体" panose="02010609060101010101" pitchFamily="49" charset="-122"/>
            </a:endParaRPr>
          </a:p>
          <a:p>
            <a:pPr marL="457200" indent="-457200">
              <a:buFont typeface="Arial" panose="020B0604020202020204" pitchFamily="34" charset="0"/>
              <a:buChar char="•"/>
            </a:pPr>
            <a:r>
              <a:rPr lang="zh-CN" altLang="en-US" sz="2800" dirty="0" smtClean="0">
                <a:latin typeface="Arial" panose="020B0604020202020204" pitchFamily="34" charset="0"/>
                <a:ea typeface="黑体" panose="02010609060101010101" pitchFamily="49" charset="-122"/>
              </a:rPr>
              <a:t>在项目发布后才发现问题，会导致开发人员加班加点的补救，耗费时间和成本远高于前期发现问题，因而在项目发布前对功能点进行单元测试，很有必要。</a:t>
            </a:r>
            <a:endParaRPr lang="en-US" altLang="zh-CN" sz="28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548917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43754" y="109093"/>
            <a:ext cx="9687798" cy="882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latin typeface="Arial" panose="020B0604020202020204" pitchFamily="34" charset="0"/>
                <a:ea typeface="黑体" panose="02010609060101010101" pitchFamily="49" charset="-122"/>
              </a:rPr>
              <a:t>单元测试</a:t>
            </a:r>
            <a:endParaRPr lang="zh-CN" altLang="en-US" sz="4400" dirty="0">
              <a:solidFill>
                <a:srgbClr val="0375B0"/>
              </a:solidFill>
              <a:latin typeface="Arial" panose="020B0604020202020204" pitchFamily="34" charset="0"/>
              <a:ea typeface="黑体" panose="02010609060101010101" pitchFamily="49"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659" y="550474"/>
            <a:ext cx="5838825" cy="586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3984" y="1231392"/>
            <a:ext cx="4876800" cy="1815882"/>
          </a:xfrm>
          <a:prstGeom prst="rect">
            <a:avLst/>
          </a:prstGeom>
          <a:noFill/>
        </p:spPr>
        <p:txBody>
          <a:bodyPr wrap="square" rtlCol="0">
            <a:spAutoFit/>
          </a:bodyPr>
          <a:lstStyle/>
          <a:p>
            <a:r>
              <a:rPr lang="zh-CN" altLang="en-US" sz="2800" dirty="0" smtClean="0">
                <a:latin typeface="Arial" panose="020B0604020202020204" pitchFamily="34" charset="0"/>
                <a:ea typeface="黑体" panose="02010609060101010101" pitchFamily="49" charset="-122"/>
              </a:rPr>
              <a:t>        在弹出的对话框中，给单元测试类命名，并通过</a:t>
            </a:r>
            <a:r>
              <a:rPr lang="en-US" altLang="zh-CN" sz="2800" dirty="0" smtClean="0">
                <a:latin typeface="Arial" panose="020B0604020202020204" pitchFamily="34" charset="0"/>
                <a:ea typeface="黑体" panose="02010609060101010101" pitchFamily="49" charset="-122"/>
              </a:rPr>
              <a:t>Browse</a:t>
            </a:r>
            <a:r>
              <a:rPr lang="zh-CN" altLang="en-US" sz="2800" dirty="0" smtClean="0">
                <a:latin typeface="Arial" panose="020B0604020202020204" pitchFamily="34" charset="0"/>
                <a:ea typeface="黑体" panose="02010609060101010101" pitchFamily="49" charset="-122"/>
              </a:rPr>
              <a:t>按钮选择要测试的类和方法即可</a:t>
            </a:r>
            <a:endParaRPr lang="zh-CN" altLang="en-US" sz="28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475079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回顾</a:t>
            </a:r>
            <a:endParaRPr lang="zh-CN" altLang="en-US" dirty="0"/>
          </a:p>
        </p:txBody>
      </p:sp>
      <p:sp>
        <p:nvSpPr>
          <p:cNvPr id="5" name="内容占位符 4"/>
          <p:cNvSpPr>
            <a:spLocks noGrp="1"/>
          </p:cNvSpPr>
          <p:nvPr>
            <p:ph idx="1"/>
          </p:nvPr>
        </p:nvSpPr>
        <p:spPr>
          <a:xfrm>
            <a:off x="2232213" y="1012826"/>
            <a:ext cx="8618667" cy="760556"/>
          </a:xfrm>
        </p:spPr>
        <p:txBody>
          <a:bodyPr>
            <a:normAutofit/>
          </a:bodyPr>
          <a:lstStyle/>
          <a:p>
            <a:pPr marL="0" indent="0">
              <a:buNone/>
            </a:pPr>
            <a:endParaRPr lang="en-US" altLang="zh-CN" sz="3200" dirty="0" smtClean="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942975"/>
            <a:ext cx="10341602" cy="3359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3754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43754" y="170053"/>
            <a:ext cx="9687798" cy="882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latin typeface="Arial" panose="020B0604020202020204" pitchFamily="34" charset="0"/>
                <a:ea typeface="黑体" panose="02010609060101010101" pitchFamily="49" charset="-122"/>
              </a:rPr>
              <a:t>单元测试</a:t>
            </a:r>
            <a:endParaRPr lang="zh-CN" altLang="en-US" sz="4400" dirty="0">
              <a:solidFill>
                <a:srgbClr val="0375B0"/>
              </a:solidFill>
              <a:latin typeface="Arial" panose="020B0604020202020204" pitchFamily="34" charset="0"/>
              <a:ea typeface="黑体" panose="02010609060101010101" pitchFamily="49" charset="-122"/>
            </a:endParaRPr>
          </a:p>
        </p:txBody>
      </p:sp>
      <p:sp>
        <p:nvSpPr>
          <p:cNvPr id="2" name="矩形 1"/>
          <p:cNvSpPr/>
          <p:nvPr/>
        </p:nvSpPr>
        <p:spPr>
          <a:xfrm>
            <a:off x="536448" y="1235101"/>
            <a:ext cx="10811106" cy="4893647"/>
          </a:xfrm>
          <a:prstGeom prst="rect">
            <a:avLst/>
          </a:prstGeom>
        </p:spPr>
        <p:txBody>
          <a:bodyPr wrap="square">
            <a:spAutoFit/>
          </a:bodyPr>
          <a:lstStyle/>
          <a:p>
            <a:r>
              <a:rPr lang="zh-CN" altLang="en-US" sz="2400" dirty="0" smtClean="0">
                <a:latin typeface="Arial" panose="020B0604020202020204" pitchFamily="34" charset="0"/>
                <a:ea typeface="黑体" panose="02010609060101010101" pitchFamily="49" charset="-122"/>
              </a:rPr>
              <a:t>测试类：</a:t>
            </a:r>
            <a:endParaRPr lang="en-US" altLang="zh-CN" sz="2400" dirty="0" smtClean="0">
              <a:latin typeface="Arial" panose="020B0604020202020204" pitchFamily="34" charset="0"/>
              <a:ea typeface="黑体" panose="02010609060101010101" pitchFamily="49" charset="-122"/>
            </a:endParaRPr>
          </a:p>
          <a:p>
            <a:r>
              <a:rPr lang="en-US" altLang="zh-CN" sz="2400" dirty="0" smtClean="0">
                <a:latin typeface="Arial" panose="020B0604020202020204" pitchFamily="34" charset="0"/>
                <a:ea typeface="黑体" panose="02010609060101010101" pitchFamily="49" charset="-122"/>
              </a:rPr>
              <a:t>public </a:t>
            </a:r>
            <a:r>
              <a:rPr lang="en-US" altLang="zh-CN" sz="2400" dirty="0">
                <a:latin typeface="Arial" panose="020B0604020202020204" pitchFamily="34" charset="0"/>
                <a:ea typeface="黑体" panose="02010609060101010101" pitchFamily="49" charset="-122"/>
              </a:rPr>
              <a:t>class </a:t>
            </a:r>
            <a:r>
              <a:rPr lang="en-US" altLang="zh-CN" sz="2400" dirty="0" err="1">
                <a:latin typeface="Arial" panose="020B0604020202020204" pitchFamily="34" charset="0"/>
                <a:ea typeface="黑体" panose="02010609060101010101" pitchFamily="49" charset="-122"/>
              </a:rPr>
              <a:t>MyDiv</a:t>
            </a:r>
            <a:r>
              <a:rPr lang="en-US" altLang="zh-CN" sz="2400" dirty="0">
                <a:latin typeface="Arial" panose="020B0604020202020204" pitchFamily="34" charset="0"/>
                <a:ea typeface="黑体" panose="02010609060101010101" pitchFamily="49" charset="-122"/>
              </a:rPr>
              <a:t> {</a:t>
            </a:r>
          </a:p>
          <a:p>
            <a:r>
              <a:rPr lang="en-US" altLang="zh-CN" sz="2400" dirty="0">
                <a:latin typeface="Arial" panose="020B0604020202020204" pitchFamily="34" charset="0"/>
                <a:ea typeface="黑体" panose="02010609060101010101" pitchFamily="49" charset="-122"/>
              </a:rPr>
              <a:t>    public static </a:t>
            </a:r>
            <a:r>
              <a:rPr lang="en-US" altLang="zh-CN" sz="2400" dirty="0" err="1">
                <a:latin typeface="Arial" panose="020B0604020202020204" pitchFamily="34" charset="0"/>
                <a:ea typeface="黑体" panose="02010609060101010101" pitchFamily="49" charset="-122"/>
              </a:rPr>
              <a:t>int</a:t>
            </a:r>
            <a:r>
              <a:rPr lang="en-US" altLang="zh-CN" sz="2400" dirty="0">
                <a:latin typeface="Arial" panose="020B0604020202020204" pitchFamily="34" charset="0"/>
                <a:ea typeface="黑体" panose="02010609060101010101" pitchFamily="49" charset="-122"/>
              </a:rPr>
              <a:t> divide(</a:t>
            </a:r>
            <a:r>
              <a:rPr lang="en-US" altLang="zh-CN" sz="2400" dirty="0" err="1">
                <a:latin typeface="Arial" panose="020B0604020202020204" pitchFamily="34" charset="0"/>
                <a:ea typeface="黑体" panose="02010609060101010101" pitchFamily="49" charset="-122"/>
              </a:rPr>
              <a:t>int</a:t>
            </a:r>
            <a:r>
              <a:rPr lang="en-US" altLang="zh-CN" sz="2400" dirty="0">
                <a:latin typeface="Arial" panose="020B0604020202020204" pitchFamily="34" charset="0"/>
                <a:ea typeface="黑体" panose="02010609060101010101" pitchFamily="49" charset="-122"/>
              </a:rPr>
              <a:t> a, </a:t>
            </a:r>
            <a:r>
              <a:rPr lang="en-US" altLang="zh-CN" sz="2400" dirty="0" err="1">
                <a:latin typeface="Arial" panose="020B0604020202020204" pitchFamily="34" charset="0"/>
                <a:ea typeface="黑体" panose="02010609060101010101" pitchFamily="49" charset="-122"/>
              </a:rPr>
              <a:t>int</a:t>
            </a:r>
            <a:r>
              <a:rPr lang="en-US" altLang="zh-CN" sz="2400" dirty="0">
                <a:latin typeface="Arial" panose="020B0604020202020204" pitchFamily="34" charset="0"/>
                <a:ea typeface="黑体" panose="02010609060101010101" pitchFamily="49" charset="-122"/>
              </a:rPr>
              <a:t> b</a:t>
            </a:r>
            <a:r>
              <a:rPr lang="en-US" altLang="zh-CN" sz="2400" dirty="0" smtClean="0">
                <a:latin typeface="Arial" panose="020B0604020202020204" pitchFamily="34" charset="0"/>
                <a:ea typeface="黑体" panose="02010609060101010101" pitchFamily="49" charset="-122"/>
              </a:rPr>
              <a:t>){return </a:t>
            </a:r>
            <a:r>
              <a:rPr lang="en-US" altLang="zh-CN" sz="2400" dirty="0">
                <a:latin typeface="Arial" panose="020B0604020202020204" pitchFamily="34" charset="0"/>
                <a:ea typeface="黑体" panose="02010609060101010101" pitchFamily="49" charset="-122"/>
              </a:rPr>
              <a:t>a/b</a:t>
            </a:r>
            <a:r>
              <a:rPr lang="en-US" altLang="zh-CN" sz="2400" dirty="0" smtClean="0">
                <a:latin typeface="Arial" panose="020B0604020202020204" pitchFamily="34" charset="0"/>
                <a:ea typeface="黑体" panose="02010609060101010101" pitchFamily="49" charset="-122"/>
              </a:rPr>
              <a:t>;}</a:t>
            </a:r>
            <a:endParaRPr lang="en-US" altLang="zh-CN" sz="2400" dirty="0">
              <a:latin typeface="Arial" panose="020B0604020202020204" pitchFamily="34" charset="0"/>
              <a:ea typeface="黑体" panose="02010609060101010101" pitchFamily="49" charset="-122"/>
            </a:endParaRPr>
          </a:p>
          <a:p>
            <a:r>
              <a:rPr lang="en-US" altLang="zh-CN" sz="2400" dirty="0">
                <a:latin typeface="Arial" panose="020B0604020202020204" pitchFamily="34" charset="0"/>
                <a:ea typeface="黑体" panose="02010609060101010101" pitchFamily="49" charset="-122"/>
              </a:rPr>
              <a:t>}</a:t>
            </a:r>
            <a:endParaRPr lang="en-US" altLang="zh-CN" sz="2400" dirty="0" smtClean="0">
              <a:latin typeface="Arial" panose="020B0604020202020204" pitchFamily="34" charset="0"/>
              <a:ea typeface="黑体" panose="02010609060101010101" pitchFamily="49" charset="-122"/>
            </a:endParaRPr>
          </a:p>
          <a:p>
            <a:r>
              <a:rPr lang="zh-CN" altLang="en-US" sz="2400" dirty="0" smtClean="0">
                <a:latin typeface="Arial" panose="020B0604020202020204" pitchFamily="34" charset="0"/>
                <a:ea typeface="黑体" panose="02010609060101010101" pitchFamily="49" charset="-122"/>
              </a:rPr>
              <a:t>测试方法</a:t>
            </a:r>
            <a:endParaRPr lang="en-US" altLang="zh-CN" sz="2400" dirty="0">
              <a:latin typeface="Arial" panose="020B0604020202020204" pitchFamily="34" charset="0"/>
              <a:ea typeface="黑体" panose="02010609060101010101" pitchFamily="49" charset="-122"/>
            </a:endParaRPr>
          </a:p>
          <a:p>
            <a:r>
              <a:rPr lang="en-US" altLang="zh-CN" sz="2400" dirty="0" smtClean="0">
                <a:latin typeface="Arial" panose="020B0604020202020204" pitchFamily="34" charset="0"/>
                <a:ea typeface="黑体" panose="02010609060101010101" pitchFamily="49" charset="-122"/>
              </a:rPr>
              <a:t>public </a:t>
            </a:r>
            <a:r>
              <a:rPr lang="en-US" altLang="zh-CN" sz="2400" dirty="0">
                <a:latin typeface="Arial" panose="020B0604020202020204" pitchFamily="34" charset="0"/>
                <a:ea typeface="黑体" panose="02010609060101010101" pitchFamily="49" charset="-122"/>
              </a:rPr>
              <a:t>class </a:t>
            </a:r>
            <a:r>
              <a:rPr lang="en-US" altLang="zh-CN" sz="2400" dirty="0" err="1">
                <a:latin typeface="Arial" panose="020B0604020202020204" pitchFamily="34" charset="0"/>
                <a:ea typeface="黑体" panose="02010609060101010101" pitchFamily="49" charset="-122"/>
              </a:rPr>
              <a:t>JunitTest</a:t>
            </a:r>
            <a:r>
              <a:rPr lang="en-US" altLang="zh-CN" sz="2400" dirty="0">
                <a:latin typeface="Arial" panose="020B0604020202020204" pitchFamily="34" charset="0"/>
                <a:ea typeface="黑体" panose="02010609060101010101" pitchFamily="49" charset="-122"/>
              </a:rPr>
              <a:t> {</a:t>
            </a:r>
          </a:p>
          <a:p>
            <a:r>
              <a:rPr lang="en-US" altLang="zh-CN" sz="2400" dirty="0" smtClean="0">
                <a:latin typeface="Arial" panose="020B0604020202020204" pitchFamily="34" charset="0"/>
                <a:ea typeface="黑体" panose="02010609060101010101" pitchFamily="49" charset="-122"/>
              </a:rPr>
              <a:t>    @</a:t>
            </a:r>
            <a:r>
              <a:rPr lang="en-US" altLang="zh-CN" sz="2400" dirty="0">
                <a:latin typeface="Arial" panose="020B0604020202020204" pitchFamily="34" charset="0"/>
                <a:ea typeface="黑体" panose="02010609060101010101" pitchFamily="49" charset="-122"/>
              </a:rPr>
              <a:t>Test</a:t>
            </a:r>
          </a:p>
          <a:p>
            <a:r>
              <a:rPr lang="en-US" altLang="zh-CN" sz="2400" dirty="0" smtClean="0">
                <a:latin typeface="Arial" panose="020B0604020202020204" pitchFamily="34" charset="0"/>
                <a:ea typeface="黑体" panose="02010609060101010101" pitchFamily="49" charset="-122"/>
              </a:rPr>
              <a:t>    public </a:t>
            </a:r>
            <a:r>
              <a:rPr lang="en-US" altLang="zh-CN" sz="2400" dirty="0">
                <a:latin typeface="Arial" panose="020B0604020202020204" pitchFamily="34" charset="0"/>
                <a:ea typeface="黑体" panose="02010609060101010101" pitchFamily="49" charset="-122"/>
              </a:rPr>
              <a:t>void test() </a:t>
            </a:r>
            <a:r>
              <a:rPr lang="en-US" altLang="zh-CN" sz="2400" dirty="0" smtClean="0">
                <a:latin typeface="Arial" panose="020B0604020202020204" pitchFamily="34" charset="0"/>
                <a:ea typeface="黑体" panose="02010609060101010101" pitchFamily="49" charset="-122"/>
              </a:rPr>
              <a:t>{</a:t>
            </a:r>
          </a:p>
          <a:p>
            <a:r>
              <a:rPr lang="en-US" altLang="zh-CN" sz="2400" i="1" dirty="0" smtClean="0">
                <a:latin typeface="Arial" panose="020B0604020202020204" pitchFamily="34" charset="0"/>
                <a:ea typeface="黑体" panose="02010609060101010101" pitchFamily="49" charset="-122"/>
              </a:rPr>
              <a:t>        </a:t>
            </a:r>
            <a:r>
              <a:rPr lang="en-US" altLang="zh-CN" sz="2400" i="1" dirty="0" err="1" smtClean="0">
                <a:latin typeface="Arial" panose="020B0604020202020204" pitchFamily="34" charset="0"/>
                <a:ea typeface="黑体" panose="02010609060101010101" pitchFamily="49" charset="-122"/>
              </a:rPr>
              <a:t>assertEquals</a:t>
            </a:r>
            <a:r>
              <a:rPr lang="en-US" altLang="zh-CN" sz="2400" i="1" dirty="0" smtClean="0">
                <a:latin typeface="Arial" panose="020B0604020202020204" pitchFamily="34" charset="0"/>
                <a:ea typeface="黑体" panose="02010609060101010101" pitchFamily="49" charset="-122"/>
              </a:rPr>
              <a:t>(2,MyDiv.divide(10</a:t>
            </a:r>
            <a:r>
              <a:rPr lang="en-US" altLang="zh-CN" sz="2400" i="1" dirty="0">
                <a:latin typeface="Arial" panose="020B0604020202020204" pitchFamily="34" charset="0"/>
                <a:ea typeface="黑体" panose="02010609060101010101" pitchFamily="49" charset="-122"/>
              </a:rPr>
              <a:t>, 5</a:t>
            </a:r>
            <a:r>
              <a:rPr lang="en-US" altLang="zh-CN" sz="2400" i="1" dirty="0" smtClean="0">
                <a:latin typeface="Arial" panose="020B0604020202020204" pitchFamily="34" charset="0"/>
                <a:ea typeface="黑体" panose="02010609060101010101" pitchFamily="49" charset="-122"/>
              </a:rPr>
              <a:t>));</a:t>
            </a:r>
          </a:p>
          <a:p>
            <a:r>
              <a:rPr lang="en-US" altLang="zh-CN" sz="2400" i="1" dirty="0">
                <a:latin typeface="Arial" panose="020B0604020202020204" pitchFamily="34" charset="0"/>
                <a:ea typeface="黑体" panose="02010609060101010101" pitchFamily="49" charset="-122"/>
              </a:rPr>
              <a:t> </a:t>
            </a:r>
            <a:r>
              <a:rPr lang="en-US" altLang="zh-CN" sz="2400" i="1" dirty="0" smtClean="0">
                <a:latin typeface="Arial" panose="020B0604020202020204" pitchFamily="34" charset="0"/>
                <a:ea typeface="黑体" panose="02010609060101010101" pitchFamily="49" charset="-122"/>
              </a:rPr>
              <a:t>   </a:t>
            </a:r>
            <a:r>
              <a:rPr lang="en-US" altLang="zh-CN" sz="2400" dirty="0" smtClean="0">
                <a:latin typeface="Arial" panose="020B0604020202020204" pitchFamily="34" charset="0"/>
                <a:ea typeface="黑体" panose="02010609060101010101" pitchFamily="49" charset="-122"/>
              </a:rPr>
              <a:t>}</a:t>
            </a:r>
            <a:endParaRPr lang="en-US" altLang="zh-CN" sz="2400" dirty="0">
              <a:latin typeface="Arial" panose="020B0604020202020204" pitchFamily="34" charset="0"/>
              <a:ea typeface="黑体" panose="02010609060101010101" pitchFamily="49" charset="-122"/>
            </a:endParaRPr>
          </a:p>
          <a:p>
            <a:r>
              <a:rPr lang="en-US" altLang="zh-CN" sz="2400" dirty="0" smtClean="0">
                <a:latin typeface="Arial" panose="020B0604020202020204" pitchFamily="34" charset="0"/>
                <a:ea typeface="黑体" panose="02010609060101010101" pitchFamily="49" charset="-122"/>
              </a:rPr>
              <a:t>}</a:t>
            </a:r>
          </a:p>
          <a:p>
            <a:r>
              <a:rPr lang="en-US" altLang="zh-CN" sz="2400" i="1" dirty="0" err="1" smtClean="0">
                <a:latin typeface="Arial" panose="020B0604020202020204" pitchFamily="34" charset="0"/>
                <a:ea typeface="黑体" panose="02010609060101010101" pitchFamily="49" charset="-122"/>
              </a:rPr>
              <a:t>assertEquals</a:t>
            </a:r>
            <a:r>
              <a:rPr lang="zh-CN" altLang="en-US" sz="2400" i="1" dirty="0" smtClean="0">
                <a:latin typeface="Arial" panose="020B0604020202020204" pitchFamily="34" charset="0"/>
                <a:ea typeface="黑体" panose="02010609060101010101" pitchFamily="49" charset="-122"/>
              </a:rPr>
              <a:t>方法是</a:t>
            </a:r>
            <a:r>
              <a:rPr lang="en-US" altLang="zh-CN" sz="2400" dirty="0" smtClean="0"/>
              <a:t>Assert</a:t>
            </a:r>
            <a:r>
              <a:rPr lang="zh-CN" altLang="en-US" sz="2400" dirty="0" smtClean="0"/>
              <a:t>类的静态方法，第一个参数是测试值，第二个参数是实际值，如果测试值等于实际值，测试通过，否则不通过。</a:t>
            </a:r>
            <a:endParaRPr lang="en-US" altLang="zh-CN" sz="24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72366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443754" y="365125"/>
            <a:ext cx="9687798" cy="882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400" dirty="0" smtClean="0">
                <a:solidFill>
                  <a:srgbClr val="0375B0"/>
                </a:solidFill>
                <a:latin typeface="Arial" panose="020B0604020202020204" pitchFamily="34" charset="0"/>
                <a:ea typeface="黑体" panose="02010609060101010101" pitchFamily="49" charset="-122"/>
              </a:rPr>
              <a:t>单元测试</a:t>
            </a:r>
            <a:endParaRPr lang="zh-CN" altLang="en-US" sz="4400" dirty="0">
              <a:solidFill>
                <a:srgbClr val="0375B0"/>
              </a:solidFill>
              <a:latin typeface="Arial" panose="020B0604020202020204" pitchFamily="34" charset="0"/>
              <a:ea typeface="黑体" panose="02010609060101010101"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704" y="3072384"/>
            <a:ext cx="8863584" cy="579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738" y="4096893"/>
            <a:ext cx="34671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509" y="4068318"/>
            <a:ext cx="340995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57199" y="1511300"/>
            <a:ext cx="10830393" cy="954107"/>
          </a:xfrm>
          <a:prstGeom prst="rect">
            <a:avLst/>
          </a:prstGeom>
          <a:noFill/>
        </p:spPr>
        <p:txBody>
          <a:bodyPr wrap="square" rtlCol="0">
            <a:spAutoFit/>
          </a:bodyPr>
          <a:lstStyle/>
          <a:p>
            <a:r>
              <a:rPr lang="zh-CN" altLang="en-US" sz="2800" dirty="0" smtClean="0">
                <a:latin typeface="Arial" panose="020B0604020202020204" pitchFamily="34" charset="0"/>
                <a:ea typeface="黑体" panose="02010609060101010101" pitchFamily="49" charset="-122"/>
              </a:rPr>
              <a:t>      运行单元测试，若测试通过，</a:t>
            </a:r>
            <a:r>
              <a:rPr lang="en-US" altLang="zh-CN" sz="2800" dirty="0" err="1" smtClean="0">
                <a:latin typeface="Arial" panose="020B0604020202020204" pitchFamily="34" charset="0"/>
                <a:ea typeface="黑体" panose="02010609060101010101" pitchFamily="49" charset="-122"/>
              </a:rPr>
              <a:t>Junit</a:t>
            </a:r>
            <a:r>
              <a:rPr lang="zh-CN" altLang="en-US" sz="2800" dirty="0" smtClean="0">
                <a:latin typeface="Arial" panose="020B0604020202020204" pitchFamily="34" charset="0"/>
                <a:ea typeface="黑体" panose="02010609060101010101" pitchFamily="49" charset="-122"/>
              </a:rPr>
              <a:t>视图中显示绿色条框，否则显示红色条框。</a:t>
            </a:r>
            <a:endParaRPr lang="zh-CN" altLang="en-US" sz="28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419480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小结</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843" y="1249415"/>
            <a:ext cx="9375982" cy="4551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5026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任务</a:t>
            </a:r>
            <a:endParaRPr lang="zh-CN" altLang="en-US" dirty="0"/>
          </a:p>
        </p:txBody>
      </p:sp>
      <p:sp>
        <p:nvSpPr>
          <p:cNvPr id="3" name="矩形 2"/>
          <p:cNvSpPr/>
          <p:nvPr/>
        </p:nvSpPr>
        <p:spPr>
          <a:xfrm>
            <a:off x="1755672" y="651741"/>
            <a:ext cx="10301415" cy="3000821"/>
          </a:xfrm>
          <a:prstGeom prst="rect">
            <a:avLst/>
          </a:prstGeom>
        </p:spPr>
        <p:txBody>
          <a:bodyPr wrap="square">
            <a:spAutoFit/>
          </a:bodyPr>
          <a:lstStyle/>
          <a:p>
            <a:pPr marL="347663" indent="-347663">
              <a:lnSpc>
                <a:spcPct val="150000"/>
              </a:lnSpc>
              <a:spcBef>
                <a:spcPct val="0"/>
              </a:spcBef>
              <a:buClr>
                <a:schemeClr val="tx1"/>
              </a:buClr>
              <a:buFont typeface="Wingdings" pitchFamily="2" charset="2"/>
              <a:buNone/>
            </a:pPr>
            <a:r>
              <a:rPr lang="en-US" altLang="zh-CN" sz="1400" dirty="0">
                <a:latin typeface="Courier New" pitchFamily="49" charset="0"/>
              </a:rPr>
              <a:t>1</a:t>
            </a:r>
            <a:r>
              <a:rPr lang="en-US" altLang="zh-CN" sz="1400" dirty="0" smtClean="0">
                <a:latin typeface="Courier New" pitchFamily="49" charset="0"/>
              </a:rPr>
              <a:t>.</a:t>
            </a:r>
            <a:r>
              <a:rPr lang="zh-CN" altLang="en-US" sz="1400" dirty="0" smtClean="0">
                <a:latin typeface="Courier New" pitchFamily="49" charset="0"/>
              </a:rPr>
              <a:t>定义</a:t>
            </a:r>
            <a:r>
              <a:rPr lang="zh-CN" altLang="en-US" sz="1400" dirty="0">
                <a:latin typeface="Courier New" pitchFamily="49" charset="0"/>
              </a:rPr>
              <a:t>一个</a:t>
            </a:r>
            <a:r>
              <a:rPr lang="en-US" altLang="zh-CN" sz="1400" dirty="0">
                <a:latin typeface="Courier New" pitchFamily="49" charset="0"/>
              </a:rPr>
              <a:t>20*5</a:t>
            </a:r>
            <a:r>
              <a:rPr lang="zh-CN" altLang="en-US" sz="1400" dirty="0">
                <a:latin typeface="Courier New" pitchFamily="49" charset="0"/>
              </a:rPr>
              <a:t>的二维数组，用来存储某班级</a:t>
            </a:r>
            <a:r>
              <a:rPr lang="en-US" altLang="zh-CN" sz="1400" dirty="0">
                <a:latin typeface="Courier New" pitchFamily="49" charset="0"/>
              </a:rPr>
              <a:t>20</a:t>
            </a:r>
            <a:r>
              <a:rPr lang="zh-CN" altLang="en-US" sz="1400" dirty="0">
                <a:latin typeface="Courier New" pitchFamily="49" charset="0"/>
              </a:rPr>
              <a:t>位学员的</a:t>
            </a:r>
            <a:r>
              <a:rPr lang="en-US" altLang="zh-CN" sz="1400" dirty="0">
                <a:latin typeface="Courier New" pitchFamily="49" charset="0"/>
              </a:rPr>
              <a:t>5</a:t>
            </a:r>
            <a:r>
              <a:rPr lang="zh-CN" altLang="en-US" sz="1400" dirty="0">
                <a:latin typeface="Courier New" pitchFamily="49" charset="0"/>
              </a:rPr>
              <a:t>门课的成绩；这</a:t>
            </a:r>
            <a:r>
              <a:rPr lang="en-US" altLang="zh-CN" sz="1400" dirty="0">
                <a:latin typeface="Courier New" pitchFamily="49" charset="0"/>
              </a:rPr>
              <a:t>5</a:t>
            </a:r>
            <a:r>
              <a:rPr lang="zh-CN" altLang="en-US" sz="1400" dirty="0">
                <a:latin typeface="Courier New" pitchFamily="49" charset="0"/>
              </a:rPr>
              <a:t>门</a:t>
            </a:r>
            <a:r>
              <a:rPr lang="zh-CN" altLang="en-US" sz="1400" dirty="0" smtClean="0">
                <a:latin typeface="Courier New" pitchFamily="49" charset="0"/>
              </a:rPr>
              <a:t>课，按</a:t>
            </a:r>
            <a:r>
              <a:rPr lang="zh-CN" altLang="en-US" sz="1400" dirty="0">
                <a:latin typeface="Courier New" pitchFamily="49" charset="0"/>
              </a:rPr>
              <a:t>存储顺序依次为：</a:t>
            </a:r>
            <a:r>
              <a:rPr lang="en-US" altLang="zh-CN" sz="1400" dirty="0">
                <a:latin typeface="Courier New" pitchFamily="49" charset="0"/>
              </a:rPr>
              <a:t>core C++</a:t>
            </a:r>
            <a:r>
              <a:rPr lang="zh-CN" altLang="en-US" sz="1400" dirty="0">
                <a:latin typeface="Courier New" pitchFamily="49" charset="0"/>
              </a:rPr>
              <a:t>，</a:t>
            </a:r>
            <a:r>
              <a:rPr lang="en-US" altLang="zh-CN" sz="1400" dirty="0" err="1">
                <a:latin typeface="Courier New" pitchFamily="49" charset="0"/>
              </a:rPr>
              <a:t>coreJava</a:t>
            </a:r>
            <a:r>
              <a:rPr lang="zh-CN" altLang="en-US" sz="1400" dirty="0">
                <a:latin typeface="Courier New" pitchFamily="49" charset="0"/>
              </a:rPr>
              <a:t>，</a:t>
            </a:r>
            <a:r>
              <a:rPr lang="en-US" altLang="zh-CN" sz="1400" dirty="0">
                <a:latin typeface="Courier New" pitchFamily="49" charset="0"/>
              </a:rPr>
              <a:t>Servlet</a:t>
            </a:r>
            <a:r>
              <a:rPr lang="zh-CN" altLang="en-US" sz="1400" dirty="0">
                <a:latin typeface="Courier New" pitchFamily="49" charset="0"/>
              </a:rPr>
              <a:t>，</a:t>
            </a:r>
            <a:r>
              <a:rPr lang="en-US" altLang="zh-CN" sz="1400" dirty="0">
                <a:latin typeface="Courier New" pitchFamily="49" charset="0"/>
              </a:rPr>
              <a:t>JSP</a:t>
            </a:r>
            <a:r>
              <a:rPr lang="zh-CN" altLang="en-US" sz="1400" dirty="0">
                <a:latin typeface="Courier New" pitchFamily="49" charset="0"/>
              </a:rPr>
              <a:t>和</a:t>
            </a:r>
            <a:r>
              <a:rPr lang="en-US" altLang="zh-CN" sz="1400" dirty="0">
                <a:latin typeface="Courier New" pitchFamily="49" charset="0"/>
              </a:rPr>
              <a:t>EJB</a:t>
            </a:r>
            <a:r>
              <a:rPr lang="zh-CN" altLang="en-US" sz="1400" dirty="0">
                <a:latin typeface="Courier New" pitchFamily="49" charset="0"/>
              </a:rPr>
              <a:t>。</a:t>
            </a:r>
          </a:p>
          <a:p>
            <a:pPr marL="347663" indent="-347663">
              <a:lnSpc>
                <a:spcPct val="150000"/>
              </a:lnSpc>
              <a:spcBef>
                <a:spcPct val="0"/>
              </a:spcBef>
              <a:buClr>
                <a:schemeClr val="tx1"/>
              </a:buClr>
              <a:buFont typeface="Wingdings" pitchFamily="2" charset="2"/>
              <a:buNone/>
            </a:pPr>
            <a:r>
              <a:rPr lang="zh-CN" altLang="en-US" sz="1400" dirty="0">
                <a:latin typeface="Courier New" pitchFamily="49" charset="0"/>
              </a:rPr>
              <a:t>   （</a:t>
            </a:r>
            <a:r>
              <a:rPr lang="en-US" altLang="zh-CN" sz="1400" dirty="0">
                <a:latin typeface="Courier New" pitchFamily="49" charset="0"/>
              </a:rPr>
              <a:t>1</a:t>
            </a:r>
            <a:r>
              <a:rPr lang="zh-CN" altLang="en-US" sz="1400" dirty="0">
                <a:latin typeface="Courier New" pitchFamily="49" charset="0"/>
              </a:rPr>
              <a:t>）循环给二维数组的每一个元素赋</a:t>
            </a:r>
            <a:r>
              <a:rPr lang="en-US" altLang="zh-CN" sz="1400" dirty="0">
                <a:latin typeface="Courier New" pitchFamily="49" charset="0"/>
              </a:rPr>
              <a:t>0~100</a:t>
            </a:r>
            <a:r>
              <a:rPr lang="zh-CN" altLang="en-US" sz="1400" dirty="0">
                <a:latin typeface="Courier New" pitchFamily="49" charset="0"/>
              </a:rPr>
              <a:t>之间的随机整数。</a:t>
            </a:r>
          </a:p>
          <a:p>
            <a:pPr marL="347663" indent="-347663">
              <a:lnSpc>
                <a:spcPct val="150000"/>
              </a:lnSpc>
              <a:spcBef>
                <a:spcPct val="0"/>
              </a:spcBef>
              <a:buClr>
                <a:schemeClr val="tx1"/>
              </a:buClr>
              <a:buFont typeface="Wingdings" pitchFamily="2" charset="2"/>
              <a:buNone/>
            </a:pPr>
            <a:r>
              <a:rPr lang="zh-CN" altLang="en-US" sz="1400" dirty="0">
                <a:latin typeface="Courier New" pitchFamily="49" charset="0"/>
              </a:rPr>
              <a:t>   （</a:t>
            </a:r>
            <a:r>
              <a:rPr lang="en-US" altLang="zh-CN" sz="1400" dirty="0">
                <a:latin typeface="Courier New" pitchFamily="49" charset="0"/>
              </a:rPr>
              <a:t>2</a:t>
            </a:r>
            <a:r>
              <a:rPr lang="zh-CN" altLang="en-US" sz="1400" dirty="0">
                <a:latin typeface="Courier New" pitchFamily="49" charset="0"/>
              </a:rPr>
              <a:t>）按照列表的方式输出这些学员的每门课程的成绩。</a:t>
            </a:r>
          </a:p>
          <a:p>
            <a:pPr marL="347663" indent="-347663">
              <a:lnSpc>
                <a:spcPct val="150000"/>
              </a:lnSpc>
              <a:spcBef>
                <a:spcPct val="0"/>
              </a:spcBef>
              <a:buClr>
                <a:schemeClr val="tx1"/>
              </a:buClr>
              <a:buFont typeface="Wingdings" pitchFamily="2" charset="2"/>
              <a:buNone/>
            </a:pPr>
            <a:r>
              <a:rPr lang="zh-CN" altLang="en-US" sz="1400" dirty="0">
                <a:latin typeface="Courier New" pitchFamily="49" charset="0"/>
              </a:rPr>
              <a:t>   （</a:t>
            </a:r>
            <a:r>
              <a:rPr lang="en-US" altLang="zh-CN" sz="1400" dirty="0">
                <a:latin typeface="Courier New" pitchFamily="49" charset="0"/>
              </a:rPr>
              <a:t>3</a:t>
            </a:r>
            <a:r>
              <a:rPr lang="zh-CN" altLang="en-US" sz="1400" dirty="0">
                <a:latin typeface="Courier New" pitchFamily="49" charset="0"/>
              </a:rPr>
              <a:t>）要求编写程序求每个学员的总分，将其保留在另外一个一维数组中。</a:t>
            </a:r>
          </a:p>
          <a:p>
            <a:pPr marL="347663" indent="-347663">
              <a:lnSpc>
                <a:spcPct val="150000"/>
              </a:lnSpc>
              <a:spcBef>
                <a:spcPct val="0"/>
              </a:spcBef>
              <a:buClr>
                <a:schemeClr val="tx1"/>
              </a:buClr>
              <a:buFont typeface="Wingdings" pitchFamily="2" charset="2"/>
              <a:buNone/>
            </a:pPr>
            <a:r>
              <a:rPr lang="zh-CN" altLang="en-US" sz="1400" dirty="0">
                <a:latin typeface="Courier New" pitchFamily="49" charset="0"/>
              </a:rPr>
              <a:t>   （</a:t>
            </a:r>
            <a:r>
              <a:rPr lang="en-US" altLang="zh-CN" sz="1400" dirty="0">
                <a:latin typeface="Courier New" pitchFamily="49" charset="0"/>
              </a:rPr>
              <a:t>4</a:t>
            </a:r>
            <a:r>
              <a:rPr lang="zh-CN" altLang="en-US" sz="1400" dirty="0">
                <a:latin typeface="Courier New" pitchFamily="49" charset="0"/>
              </a:rPr>
              <a:t>）要求编写程序求所有学员的某门课程的平均分。</a:t>
            </a:r>
          </a:p>
          <a:p>
            <a:pPr marL="347663" indent="-347663">
              <a:lnSpc>
                <a:spcPct val="150000"/>
              </a:lnSpc>
              <a:spcBef>
                <a:spcPct val="0"/>
              </a:spcBef>
              <a:buClr>
                <a:schemeClr val="tx1"/>
              </a:buClr>
              <a:buFont typeface="Wingdings" pitchFamily="2" charset="2"/>
              <a:buNone/>
            </a:pPr>
            <a:r>
              <a:rPr lang="en-US" altLang="zh-CN" sz="1400" dirty="0">
                <a:latin typeface="Courier New" pitchFamily="49" charset="0"/>
              </a:rPr>
              <a:t>2</a:t>
            </a:r>
            <a:r>
              <a:rPr lang="zh-CN" altLang="en-US" sz="1400" dirty="0">
                <a:latin typeface="Courier New" pitchFamily="49" charset="0"/>
              </a:rPr>
              <a:t>、输出九宫</a:t>
            </a:r>
            <a:r>
              <a:rPr lang="zh-CN" altLang="en-US" sz="1400" dirty="0" smtClean="0">
                <a:latin typeface="Courier New" pitchFamily="49" charset="0"/>
              </a:rPr>
              <a:t>格</a:t>
            </a:r>
            <a:endParaRPr lang="en-US" altLang="zh-CN" sz="1400" dirty="0" smtClean="0">
              <a:latin typeface="Courier New" pitchFamily="49" charset="0"/>
            </a:endParaRPr>
          </a:p>
          <a:p>
            <a:pPr marL="347663" indent="-347663">
              <a:lnSpc>
                <a:spcPct val="150000"/>
              </a:lnSpc>
              <a:spcBef>
                <a:spcPct val="0"/>
              </a:spcBef>
              <a:buClr>
                <a:schemeClr val="tx1"/>
              </a:buClr>
              <a:buFont typeface="Wingdings" pitchFamily="2" charset="2"/>
              <a:buNone/>
            </a:pPr>
            <a:r>
              <a:rPr lang="en-US" altLang="zh-CN" sz="1400" dirty="0" smtClean="0">
                <a:latin typeface="Courier New" pitchFamily="49" charset="0"/>
              </a:rPr>
              <a:t>3</a:t>
            </a:r>
            <a:r>
              <a:rPr lang="zh-CN" altLang="en-US" sz="1400" dirty="0" smtClean="0">
                <a:latin typeface="Courier New" pitchFamily="49" charset="0"/>
              </a:rPr>
              <a:t>、二分查找法</a:t>
            </a:r>
            <a:endParaRPr lang="en-US" altLang="zh-CN" sz="1400" dirty="0">
              <a:latin typeface="Courier New" pitchFamily="49" charset="0"/>
            </a:endParaRPr>
          </a:p>
          <a:p>
            <a:pPr marL="347663" indent="-347663">
              <a:lnSpc>
                <a:spcPct val="150000"/>
              </a:lnSpc>
              <a:spcBef>
                <a:spcPct val="0"/>
              </a:spcBef>
              <a:buClr>
                <a:schemeClr val="tx1"/>
              </a:buClr>
              <a:buFont typeface="Wingdings" pitchFamily="2" charset="2"/>
              <a:buNone/>
            </a:pPr>
            <a:r>
              <a:rPr lang="en-US" altLang="zh-CN" sz="1400" dirty="0" smtClean="0">
                <a:latin typeface="Courier New" pitchFamily="49" charset="0"/>
              </a:rPr>
              <a:t>4</a:t>
            </a:r>
            <a:r>
              <a:rPr lang="zh-CN" altLang="en-US" sz="1400" dirty="0" smtClean="0">
                <a:latin typeface="Courier New" pitchFamily="49" charset="0"/>
              </a:rPr>
              <a:t>、</a:t>
            </a:r>
            <a:r>
              <a:rPr lang="zh-CN" altLang="en-US" sz="1400" dirty="0">
                <a:latin typeface="Courier New" pitchFamily="49" charset="0"/>
              </a:rPr>
              <a:t>验证哥德巴赫猜想：大于</a:t>
            </a:r>
            <a:r>
              <a:rPr lang="en-US" altLang="zh-CN" sz="1400" dirty="0">
                <a:latin typeface="Courier New" pitchFamily="49" charset="0"/>
              </a:rPr>
              <a:t>6</a:t>
            </a:r>
            <a:r>
              <a:rPr lang="zh-CN" altLang="en-US" sz="1400" dirty="0">
                <a:latin typeface="Courier New" pitchFamily="49" charset="0"/>
              </a:rPr>
              <a:t>的偶数能够表示成两个素数之和</a:t>
            </a:r>
          </a:p>
        </p:txBody>
      </p:sp>
      <p:pic>
        <p:nvPicPr>
          <p:cNvPr id="2" name="图片 1"/>
          <p:cNvPicPr>
            <a:picLocks noChangeAspect="1"/>
          </p:cNvPicPr>
          <p:nvPr/>
        </p:nvPicPr>
        <p:blipFill>
          <a:blip r:embed="rId3"/>
          <a:stretch>
            <a:fillRect/>
          </a:stretch>
        </p:blipFill>
        <p:spPr>
          <a:xfrm>
            <a:off x="4464045" y="3575909"/>
            <a:ext cx="2914286" cy="2123810"/>
          </a:xfrm>
          <a:prstGeom prst="rect">
            <a:avLst/>
          </a:prstGeom>
        </p:spPr>
      </p:pic>
    </p:spTree>
    <p:extLst>
      <p:ext uri="{BB962C8B-B14F-4D97-AF65-F5344CB8AC3E}">
        <p14:creationId xmlns:p14="http://schemas.microsoft.com/office/powerpoint/2010/main" val="1020531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预习</a:t>
            </a:r>
            <a:endParaRPr lang="zh-CN" altLang="en-US" dirty="0"/>
          </a:p>
        </p:txBody>
      </p:sp>
      <p:sp>
        <p:nvSpPr>
          <p:cNvPr id="5" name="内容占位符 4"/>
          <p:cNvSpPr>
            <a:spLocks noGrp="1"/>
          </p:cNvSpPr>
          <p:nvPr>
            <p:ph idx="1"/>
          </p:nvPr>
        </p:nvSpPr>
        <p:spPr>
          <a:xfrm>
            <a:off x="2252533" y="1230803"/>
            <a:ext cx="9191322" cy="5443528"/>
          </a:xfrm>
        </p:spPr>
        <p:txBody>
          <a:bodyPr>
            <a:normAutofit/>
          </a:bodyPr>
          <a:lstStyle/>
          <a:p>
            <a:r>
              <a:rPr lang="zh-CN" altLang="en-US" dirty="0" smtClean="0">
                <a:latin typeface="+mn-lt"/>
              </a:rPr>
              <a:t>什么是类，如何定义类？</a:t>
            </a:r>
            <a:endParaRPr lang="en-US" altLang="zh-CN" dirty="0" smtClean="0">
              <a:latin typeface="+mn-lt"/>
            </a:endParaRPr>
          </a:p>
          <a:p>
            <a:r>
              <a:rPr lang="zh-CN" altLang="en-US" dirty="0" smtClean="0">
                <a:latin typeface="+mn-lt"/>
              </a:rPr>
              <a:t>什么是对象，如何创建对象？</a:t>
            </a:r>
            <a:endParaRPr lang="en-US" altLang="zh-CN" dirty="0" smtClean="0">
              <a:latin typeface="+mn-lt"/>
            </a:endParaRPr>
          </a:p>
          <a:p>
            <a:r>
              <a:rPr lang="zh-CN" altLang="en-US" dirty="0" smtClean="0">
                <a:latin typeface="+mn-lt"/>
              </a:rPr>
              <a:t>什么是方法？</a:t>
            </a:r>
            <a:endParaRPr lang="en-US" altLang="zh-CN" dirty="0" smtClean="0">
              <a:latin typeface="+mn-lt"/>
            </a:endParaRPr>
          </a:p>
          <a:p>
            <a:r>
              <a:rPr lang="zh-CN" altLang="en-US" dirty="0" smtClean="0">
                <a:latin typeface="+mn-lt"/>
              </a:rPr>
              <a:t>如何定义方法？</a:t>
            </a:r>
            <a:endParaRPr lang="en-US" altLang="zh-CN" dirty="0" smtClean="0">
              <a:latin typeface="+mn-lt"/>
            </a:endParaRPr>
          </a:p>
          <a:p>
            <a:pPr marL="0" indent="0">
              <a:buNone/>
            </a:pPr>
            <a:endParaRPr lang="en-US" altLang="zh-CN" dirty="0" smtClean="0">
              <a:latin typeface="+mn-lt"/>
            </a:endParaRPr>
          </a:p>
          <a:p>
            <a:pPr marL="0" indent="0">
              <a:buNone/>
            </a:pPr>
            <a:endParaRPr lang="en-US" altLang="zh-CN" dirty="0" smtClean="0">
              <a:latin typeface="+mn-lt"/>
            </a:endParaRPr>
          </a:p>
        </p:txBody>
      </p:sp>
    </p:spTree>
    <p:extLst>
      <p:ext uri="{BB962C8B-B14F-4D97-AF65-F5344CB8AC3E}">
        <p14:creationId xmlns:p14="http://schemas.microsoft.com/office/powerpoint/2010/main" val="3246248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solidFill>
                  <a:srgbClr val="0370A9"/>
                </a:solidFill>
                <a:latin typeface="Segoe UI Light" panose="020B0502040204020203" pitchFamily="34" charset="0"/>
                <a:cs typeface="Segoe UI Light" panose="020B0502040204020203" pitchFamily="34" charset="0"/>
              </a:rPr>
              <a:t>Thanks</a:t>
            </a:r>
            <a:endParaRPr lang="zh-CN" altLang="en-US" dirty="0">
              <a:solidFill>
                <a:srgbClr val="0370A9"/>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415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关键字</a:t>
            </a:r>
            <a:endParaRPr lang="zh-CN" altLang="en-US" dirty="0"/>
          </a:p>
        </p:txBody>
      </p:sp>
      <p:sp>
        <p:nvSpPr>
          <p:cNvPr id="5" name="内容占位符 4"/>
          <p:cNvSpPr>
            <a:spLocks noGrp="1"/>
          </p:cNvSpPr>
          <p:nvPr>
            <p:ph idx="1"/>
          </p:nvPr>
        </p:nvSpPr>
        <p:spPr>
          <a:xfrm>
            <a:off x="2252533" y="1049311"/>
            <a:ext cx="7744907" cy="4152609"/>
          </a:xfrm>
        </p:spPr>
        <p:txBody>
          <a:bodyPr>
            <a:normAutofit/>
          </a:bodyPr>
          <a:lstStyle/>
          <a:p>
            <a:r>
              <a:rPr kumimoji="1" lang="en-US" altLang="zh-CN" sz="3600" dirty="0" smtClean="0">
                <a:ea typeface="宋体" pitchFamily="2" charset="-122"/>
              </a:rPr>
              <a:t>array</a:t>
            </a:r>
          </a:p>
          <a:p>
            <a:r>
              <a:rPr kumimoji="1" lang="en-US" altLang="zh-CN" sz="3600" dirty="0" smtClean="0">
                <a:ea typeface="宋体" pitchFamily="2" charset="-122"/>
              </a:rPr>
              <a:t>debug</a:t>
            </a:r>
            <a:endParaRPr kumimoji="1" lang="en-US" altLang="zh-CN" sz="3600" dirty="0">
              <a:ea typeface="宋体" pitchFamily="2" charset="-122"/>
            </a:endParaRPr>
          </a:p>
          <a:p>
            <a:r>
              <a:rPr kumimoji="1" lang="en-US" altLang="zh-CN" sz="3600" dirty="0">
                <a:ea typeface="宋体" pitchFamily="2" charset="-122"/>
              </a:rPr>
              <a:t>u</a:t>
            </a:r>
            <a:r>
              <a:rPr kumimoji="1" lang="en-US" altLang="zh-CN" sz="3600" dirty="0" smtClean="0">
                <a:ea typeface="宋体" pitchFamily="2" charset="-122"/>
              </a:rPr>
              <a:t>nit test</a:t>
            </a:r>
            <a:endParaRPr lang="en-US" altLang="zh-CN" sz="3600" dirty="0"/>
          </a:p>
          <a:p>
            <a:endParaRPr kumimoji="1" lang="en-US" altLang="zh-CN" sz="3600" dirty="0" smtClean="0">
              <a:ea typeface="宋体" pitchFamily="2" charset="-122"/>
            </a:endParaRPr>
          </a:p>
          <a:p>
            <a:pPr marL="0" indent="0">
              <a:buNone/>
            </a:pPr>
            <a:endParaRPr lang="zh-CN" altLang="en-US" sz="3600" dirty="0"/>
          </a:p>
        </p:txBody>
      </p:sp>
    </p:spTree>
    <p:extLst>
      <p:ext uri="{BB962C8B-B14F-4D97-AF65-F5344CB8AC3E}">
        <p14:creationId xmlns:p14="http://schemas.microsoft.com/office/powerpoint/2010/main" val="1800682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课程目标</a:t>
            </a:r>
            <a:endParaRPr lang="zh-CN" altLang="en-US" dirty="0"/>
          </a:p>
        </p:txBody>
      </p:sp>
      <p:sp>
        <p:nvSpPr>
          <p:cNvPr id="6" name="内容占位符 5"/>
          <p:cNvSpPr>
            <a:spLocks noGrp="1"/>
          </p:cNvSpPr>
          <p:nvPr>
            <p:ph idx="1"/>
          </p:nvPr>
        </p:nvSpPr>
        <p:spPr/>
        <p:txBody>
          <a:bodyPr/>
          <a:lstStyle/>
          <a:p>
            <a:r>
              <a:rPr lang="zh-CN" altLang="en-US" dirty="0" smtClean="0">
                <a:latin typeface="Arial"/>
              </a:rPr>
              <a:t>数组的数据类型</a:t>
            </a:r>
            <a:endParaRPr lang="zh-CN" altLang="en-US" dirty="0">
              <a:latin typeface="Arial"/>
            </a:endParaRPr>
          </a:p>
          <a:p>
            <a:r>
              <a:rPr lang="zh-CN" altLang="en-US" dirty="0" smtClean="0">
                <a:latin typeface="Arial"/>
              </a:rPr>
              <a:t>数组内存分析</a:t>
            </a:r>
            <a:endParaRPr lang="zh-CN" altLang="en-US" dirty="0">
              <a:latin typeface="Arial"/>
            </a:endParaRPr>
          </a:p>
          <a:p>
            <a:r>
              <a:rPr lang="zh-CN" altLang="en-US" dirty="0" smtClean="0">
                <a:latin typeface="Arial"/>
              </a:rPr>
              <a:t>数组实用工具类</a:t>
            </a:r>
            <a:endParaRPr lang="zh-CN" altLang="en-US" dirty="0">
              <a:latin typeface="Arial"/>
            </a:endParaRPr>
          </a:p>
          <a:p>
            <a:r>
              <a:rPr lang="zh-CN" altLang="en-US" dirty="0" smtClean="0">
                <a:latin typeface="Arial"/>
              </a:rPr>
              <a:t>断点调试</a:t>
            </a:r>
            <a:endParaRPr lang="en-US" altLang="zh-CN" dirty="0" smtClean="0">
              <a:latin typeface="Arial"/>
            </a:endParaRPr>
          </a:p>
          <a:p>
            <a:r>
              <a:rPr lang="en-US" altLang="zh-CN" dirty="0" smtClean="0">
                <a:latin typeface="Arial"/>
              </a:rPr>
              <a:t>Junit</a:t>
            </a:r>
            <a:r>
              <a:rPr lang="zh-CN" altLang="en-US" dirty="0" smtClean="0">
                <a:latin typeface="Arial"/>
              </a:rPr>
              <a:t>单元测试</a:t>
            </a:r>
            <a:endParaRPr lang="en-US" altLang="zh-CN" dirty="0" smtClean="0">
              <a:latin typeface="Arial"/>
            </a:endParaRPr>
          </a:p>
        </p:txBody>
      </p:sp>
    </p:spTree>
    <p:extLst>
      <p:ext uri="{BB962C8B-B14F-4D97-AF65-F5344CB8AC3E}">
        <p14:creationId xmlns:p14="http://schemas.microsoft.com/office/powerpoint/2010/main" val="1962807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smtClean="0">
              <a:latin typeface="Arial"/>
            </a:endParaRPr>
          </a:p>
          <a:p>
            <a:pPr marL="0" indent="0" algn="ctr">
              <a:buNone/>
            </a:pPr>
            <a:endParaRPr lang="en-US" altLang="zh-CN" dirty="0">
              <a:latin typeface="Arial"/>
            </a:endParaRPr>
          </a:p>
          <a:p>
            <a:pPr marL="0" indent="0" algn="ctr">
              <a:buNone/>
            </a:pPr>
            <a:endParaRPr lang="en-US" altLang="zh-CN" dirty="0" smtClean="0">
              <a:latin typeface="Arial"/>
            </a:endParaRPr>
          </a:p>
          <a:p>
            <a:pPr marL="0" indent="0" algn="ctr">
              <a:buNone/>
            </a:pPr>
            <a:r>
              <a:rPr lang="zh-CN" altLang="en-US" sz="4400" dirty="0" smtClean="0">
                <a:latin typeface="Arial"/>
              </a:rPr>
              <a:t>数组的数据类型</a:t>
            </a:r>
            <a:endParaRPr kumimoji="1" lang="zh-CN" altLang="en-US" dirty="0"/>
          </a:p>
        </p:txBody>
      </p:sp>
    </p:spTree>
    <p:extLst>
      <p:ext uri="{BB962C8B-B14F-4D97-AF65-F5344CB8AC3E}">
        <p14:creationId xmlns:p14="http://schemas.microsoft.com/office/powerpoint/2010/main" val="2562225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422900" y="6461126"/>
            <a:ext cx="62420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zh-CN" altLang="zh-CN" sz="2000" b="1">
              <a:solidFill>
                <a:srgbClr val="3333FF"/>
              </a:solidFill>
              <a:latin typeface="Arial Unicode MS" pitchFamily="34" charset="-122"/>
              <a:ea typeface="Arial Unicode MS" pitchFamily="34" charset="-122"/>
              <a:cs typeface="Arial Unicode MS" pitchFamily="34" charset="-122"/>
            </a:endParaRPr>
          </a:p>
        </p:txBody>
      </p:sp>
      <p:sp>
        <p:nvSpPr>
          <p:cNvPr id="71687" name="Rectangle 7"/>
          <p:cNvSpPr>
            <a:spLocks noGrp="1" noChangeArrowheads="1"/>
          </p:cNvSpPr>
          <p:nvPr>
            <p:ph type="title"/>
          </p:nvPr>
        </p:nvSpPr>
        <p:spPr>
          <a:xfrm>
            <a:off x="279400" y="200025"/>
            <a:ext cx="7772400" cy="1019175"/>
          </a:xfrm>
        </p:spPr>
        <p:txBody>
          <a:bodyPr>
            <a:normAutofit/>
          </a:bodyPr>
          <a:lstStyle/>
          <a:p>
            <a:r>
              <a:rPr lang="zh-CN" altLang="en-US" dirty="0">
                <a:solidFill>
                  <a:srgbClr val="0370A9"/>
                </a:solidFill>
                <a:latin typeface="+mj-ea"/>
                <a:ea typeface="+mj-ea"/>
              </a:rPr>
              <a:t>数组类型</a:t>
            </a:r>
          </a:p>
        </p:txBody>
      </p:sp>
      <p:sp>
        <p:nvSpPr>
          <p:cNvPr id="71688" name="Rectangle 8"/>
          <p:cNvSpPr>
            <a:spLocks noGrp="1" noChangeArrowheads="1"/>
          </p:cNvSpPr>
          <p:nvPr>
            <p:ph type="body" idx="1"/>
          </p:nvPr>
        </p:nvSpPr>
        <p:spPr>
          <a:xfrm>
            <a:off x="647700" y="1381124"/>
            <a:ext cx="10515600" cy="4633913"/>
          </a:xfrm>
        </p:spPr>
        <p:txBody>
          <a:bodyPr>
            <a:normAutofit lnSpcReduction="10000"/>
          </a:bodyPr>
          <a:lstStyle/>
          <a:p>
            <a:pPr>
              <a:lnSpc>
                <a:spcPct val="80000"/>
              </a:lnSpc>
            </a:pPr>
            <a:r>
              <a:rPr lang="zh-CN" altLang="en-US" sz="2400" dirty="0"/>
              <a:t>在任何已有类型后加上方括号</a:t>
            </a:r>
            <a:r>
              <a:rPr lang="en-US" altLang="zh-CN" sz="2400" dirty="0"/>
              <a:t>[ ]</a:t>
            </a:r>
            <a:r>
              <a:rPr lang="zh-CN" altLang="en-US" sz="2400" dirty="0"/>
              <a:t>，又变成一种新类型，这种类型统称为数组类型，所有的数组类型</a:t>
            </a:r>
            <a:r>
              <a:rPr lang="zh-CN" altLang="en-US" sz="2400" dirty="0" smtClean="0"/>
              <a:t>又属于引用类型。</a:t>
            </a:r>
            <a:endParaRPr lang="en-US" altLang="zh-CN" sz="2400" dirty="0" smtClean="0"/>
          </a:p>
          <a:p>
            <a:pPr>
              <a:lnSpc>
                <a:spcPct val="80000"/>
              </a:lnSpc>
            </a:pPr>
            <a:endParaRPr lang="zh-CN" altLang="en-US" sz="2400" dirty="0"/>
          </a:p>
          <a:p>
            <a:pPr>
              <a:lnSpc>
                <a:spcPct val="80000"/>
              </a:lnSpc>
            </a:pPr>
            <a:r>
              <a:rPr lang="en-US" altLang="zh-CN" sz="2400" dirty="0"/>
              <a:t>Java</a:t>
            </a:r>
            <a:r>
              <a:rPr lang="zh-CN" altLang="en-US" sz="2400" dirty="0"/>
              <a:t>的数组要求所有数组元素具有相同的数据类型。因此，在一个数组中，数组元素的类型是唯一的，即一个数组里只能存储一种数据类型的数据，而不能存储多种数据类型的数据</a:t>
            </a:r>
            <a:r>
              <a:rPr lang="zh-CN" altLang="en-US" sz="2400" dirty="0" smtClean="0"/>
              <a:t>。</a:t>
            </a:r>
            <a:endParaRPr lang="en-US" altLang="zh-CN" sz="2400" dirty="0" smtClean="0"/>
          </a:p>
          <a:p>
            <a:pPr>
              <a:lnSpc>
                <a:spcPct val="80000"/>
              </a:lnSpc>
            </a:pPr>
            <a:endParaRPr lang="zh-CN" altLang="en-US" sz="2400" dirty="0"/>
          </a:p>
          <a:p>
            <a:pPr>
              <a:lnSpc>
                <a:spcPct val="80000"/>
              </a:lnSpc>
            </a:pPr>
            <a:r>
              <a:rPr lang="zh-CN" altLang="en-US" sz="2400" dirty="0"/>
              <a:t>一旦数组的初始化完成，数组在内存中所占的空间将被固定下来，因此数组的长度将不可改变。即使把某个数组元素的数据清空，但它所占的空间依然被保留，依然属于该数组，数组的长度依然不变</a:t>
            </a:r>
            <a:r>
              <a:rPr lang="zh-CN" altLang="en-US" sz="2400" dirty="0" smtClean="0"/>
              <a:t>。</a:t>
            </a:r>
            <a:endParaRPr lang="en-US" altLang="zh-CN" sz="2400" dirty="0" smtClean="0"/>
          </a:p>
          <a:p>
            <a:pPr>
              <a:lnSpc>
                <a:spcPct val="80000"/>
              </a:lnSpc>
            </a:pPr>
            <a:endParaRPr lang="zh-CN" altLang="en-US" sz="2400" dirty="0"/>
          </a:p>
          <a:p>
            <a:pPr>
              <a:lnSpc>
                <a:spcPct val="80000"/>
              </a:lnSpc>
            </a:pPr>
            <a:r>
              <a:rPr lang="en-US" altLang="zh-CN" sz="2400" dirty="0"/>
              <a:t>Java</a:t>
            </a:r>
            <a:r>
              <a:rPr lang="zh-CN" altLang="en-US" sz="2400" dirty="0"/>
              <a:t>的数组既可以存储基本类型的数据，也可以存储引用类型的数据。</a:t>
            </a:r>
          </a:p>
          <a:p>
            <a:pPr>
              <a:lnSpc>
                <a:spcPct val="80000"/>
              </a:lnSpc>
            </a:pPr>
            <a:r>
              <a:rPr lang="zh-CN" altLang="en-US" sz="2400" dirty="0"/>
              <a:t>值得指出的是：数组也是一种数据类型，它本身是一种引用类型。</a:t>
            </a:r>
          </a:p>
          <a:p>
            <a:pPr>
              <a:lnSpc>
                <a:spcPct val="80000"/>
              </a:lnSpc>
            </a:pPr>
            <a:endParaRPr lang="en-US" altLang="zh-CN" sz="2400" dirty="0"/>
          </a:p>
        </p:txBody>
      </p:sp>
    </p:spTree>
    <p:extLst>
      <p:ext uri="{BB962C8B-B14F-4D97-AF65-F5344CB8AC3E}">
        <p14:creationId xmlns:p14="http://schemas.microsoft.com/office/powerpoint/2010/main" val="2053395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422900" y="6461126"/>
            <a:ext cx="62420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zh-CN" altLang="zh-CN" sz="2000" b="1">
              <a:solidFill>
                <a:srgbClr val="3333FF"/>
              </a:solidFill>
              <a:latin typeface="Arial Unicode MS" pitchFamily="34" charset="-122"/>
              <a:ea typeface="Arial Unicode MS" pitchFamily="34" charset="-122"/>
              <a:cs typeface="Arial Unicode MS" pitchFamily="34" charset="-122"/>
            </a:endParaRPr>
          </a:p>
        </p:txBody>
      </p:sp>
      <p:sp>
        <p:nvSpPr>
          <p:cNvPr id="72709" name="Rectangle 5"/>
          <p:cNvSpPr>
            <a:spLocks noGrp="1" noChangeArrowheads="1"/>
          </p:cNvSpPr>
          <p:nvPr>
            <p:ph type="title"/>
          </p:nvPr>
        </p:nvSpPr>
        <p:spPr>
          <a:xfrm>
            <a:off x="446314" y="273686"/>
            <a:ext cx="7772400" cy="820738"/>
          </a:xfrm>
        </p:spPr>
        <p:txBody>
          <a:bodyPr>
            <a:normAutofit/>
          </a:bodyPr>
          <a:lstStyle/>
          <a:p>
            <a:r>
              <a:rPr lang="zh-CN" altLang="en-US" dirty="0">
                <a:solidFill>
                  <a:srgbClr val="0370A9"/>
                </a:solidFill>
                <a:latin typeface="+mj-ea"/>
                <a:ea typeface="+mj-ea"/>
              </a:rPr>
              <a:t>定义数组</a:t>
            </a:r>
          </a:p>
        </p:txBody>
      </p:sp>
      <p:sp>
        <p:nvSpPr>
          <p:cNvPr id="72710" name="Rectangle 6"/>
          <p:cNvSpPr>
            <a:spLocks noGrp="1" noChangeArrowheads="1"/>
          </p:cNvSpPr>
          <p:nvPr>
            <p:ph type="body" idx="1"/>
          </p:nvPr>
        </p:nvSpPr>
        <p:spPr>
          <a:xfrm>
            <a:off x="838200" y="1500188"/>
            <a:ext cx="10515600" cy="4676775"/>
          </a:xfrm>
        </p:spPr>
        <p:txBody>
          <a:bodyPr>
            <a:normAutofit lnSpcReduction="10000"/>
          </a:bodyPr>
          <a:lstStyle/>
          <a:p>
            <a:pPr>
              <a:lnSpc>
                <a:spcPct val="90000"/>
              </a:lnSpc>
            </a:pPr>
            <a:r>
              <a:rPr lang="en-US" altLang="zh-CN" sz="2800" dirty="0"/>
              <a:t>Java</a:t>
            </a:r>
            <a:r>
              <a:rPr lang="zh-CN" altLang="en-US" sz="2800" dirty="0"/>
              <a:t>语言支持两种语法格式</a:t>
            </a:r>
            <a:r>
              <a:rPr lang="zh-CN" altLang="en-US" sz="2800" dirty="0" smtClean="0"/>
              <a:t>来声明数组</a:t>
            </a:r>
            <a:r>
              <a:rPr lang="zh-CN" altLang="en-US" sz="2800" dirty="0"/>
              <a:t>：</a:t>
            </a:r>
          </a:p>
          <a:p>
            <a:pPr lvl="1">
              <a:lnSpc>
                <a:spcPct val="90000"/>
              </a:lnSpc>
            </a:pPr>
            <a:r>
              <a:rPr lang="en-US" altLang="zh-CN" sz="2400" dirty="0"/>
              <a:t>type[ ] </a:t>
            </a:r>
            <a:r>
              <a:rPr lang="en-US" altLang="zh-CN" sz="2400" dirty="0" err="1"/>
              <a:t>arrayName</a:t>
            </a:r>
            <a:r>
              <a:rPr lang="en-US" altLang="zh-CN" sz="2400" dirty="0"/>
              <a:t>;</a:t>
            </a:r>
          </a:p>
          <a:p>
            <a:pPr lvl="1">
              <a:lnSpc>
                <a:spcPct val="90000"/>
              </a:lnSpc>
            </a:pPr>
            <a:r>
              <a:rPr lang="en-US" altLang="zh-CN" sz="2400" dirty="0"/>
              <a:t>type  </a:t>
            </a:r>
            <a:r>
              <a:rPr lang="en-US" altLang="zh-CN" sz="2400" dirty="0" err="1"/>
              <a:t>arrayName</a:t>
            </a:r>
            <a:r>
              <a:rPr lang="en-US" altLang="zh-CN" sz="2400" dirty="0"/>
              <a:t>[ ];</a:t>
            </a:r>
          </a:p>
          <a:p>
            <a:pPr>
              <a:lnSpc>
                <a:spcPct val="90000"/>
              </a:lnSpc>
            </a:pPr>
            <a:r>
              <a:rPr lang="zh-CN" altLang="en-US" sz="2800" dirty="0"/>
              <a:t>对于这两种语法格式，一般推荐使用第一种格式。因为第一种格式不仅具有更好的语意，也具有更好的可读性。</a:t>
            </a:r>
          </a:p>
          <a:p>
            <a:pPr>
              <a:lnSpc>
                <a:spcPct val="90000"/>
              </a:lnSpc>
            </a:pPr>
            <a:r>
              <a:rPr lang="zh-CN" altLang="en-US" sz="2800" dirty="0"/>
              <a:t>数组是一种引用类型的变量，因此使用它定义一个变量时，仅仅表示定义了一个引用变量（也就是定义了一个指针），这个引用变量还未指向任何有效的内存，因此定义数组时不能指定数组的长度。</a:t>
            </a:r>
          </a:p>
          <a:p>
            <a:pPr marL="0" indent="0">
              <a:lnSpc>
                <a:spcPct val="90000"/>
              </a:lnSpc>
              <a:buNone/>
            </a:pPr>
            <a:r>
              <a:rPr lang="zh-CN" altLang="en-US" sz="2800" b="1" dirty="0" smtClean="0">
                <a:solidFill>
                  <a:srgbClr val="FF0000"/>
                </a:solidFill>
              </a:rPr>
              <a:t>注意</a:t>
            </a:r>
            <a:r>
              <a:rPr lang="zh-CN" altLang="en-US" sz="2800" b="1" dirty="0">
                <a:solidFill>
                  <a:srgbClr val="FF0000"/>
                </a:solidFill>
              </a:rPr>
              <a:t>：定义数组时不能指定数组的</a:t>
            </a:r>
            <a:r>
              <a:rPr lang="zh-CN" altLang="en-US" sz="2800" b="1" dirty="0" smtClean="0">
                <a:solidFill>
                  <a:srgbClr val="FF0000"/>
                </a:solidFill>
              </a:rPr>
              <a:t>长度</a:t>
            </a:r>
            <a:endParaRPr lang="en-US" altLang="zh-CN" sz="2800" b="1" dirty="0" smtClean="0">
              <a:solidFill>
                <a:srgbClr val="FF0000"/>
              </a:solidFill>
            </a:endParaRPr>
          </a:p>
          <a:p>
            <a:pPr marL="0" indent="0">
              <a:buNone/>
            </a:pPr>
            <a:r>
              <a:rPr lang="zh-CN" altLang="en-US" sz="2800" dirty="0" smtClean="0"/>
              <a:t>例子：</a:t>
            </a:r>
            <a:r>
              <a:rPr lang="en-US" altLang="zh-CN" dirty="0"/>
              <a:t>com.geminno.day3.ArrayTest</a:t>
            </a:r>
            <a:endParaRPr lang="zh-CN" altLang="en-US" sz="2800" dirty="0"/>
          </a:p>
        </p:txBody>
      </p:sp>
    </p:spTree>
    <p:extLst>
      <p:ext uri="{BB962C8B-B14F-4D97-AF65-F5344CB8AC3E}">
        <p14:creationId xmlns:p14="http://schemas.microsoft.com/office/powerpoint/2010/main" val="2987156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422900" y="6461126"/>
            <a:ext cx="62420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zh-CN" altLang="zh-CN" sz="2000" b="1">
              <a:solidFill>
                <a:srgbClr val="3333FF"/>
              </a:solidFill>
              <a:latin typeface="Arial Unicode MS" pitchFamily="34" charset="-122"/>
              <a:ea typeface="Arial Unicode MS" pitchFamily="34" charset="-122"/>
              <a:cs typeface="Arial Unicode MS" pitchFamily="34" charset="-122"/>
            </a:endParaRPr>
          </a:p>
        </p:txBody>
      </p:sp>
      <p:sp>
        <p:nvSpPr>
          <p:cNvPr id="73735" name="Rectangle 7"/>
          <p:cNvSpPr>
            <a:spLocks noGrp="1" noChangeArrowheads="1"/>
          </p:cNvSpPr>
          <p:nvPr>
            <p:ph type="title"/>
          </p:nvPr>
        </p:nvSpPr>
        <p:spPr/>
        <p:txBody>
          <a:bodyPr>
            <a:normAutofit/>
          </a:bodyPr>
          <a:lstStyle/>
          <a:p>
            <a:r>
              <a:rPr lang="zh-CN" altLang="en-US" dirty="0">
                <a:solidFill>
                  <a:srgbClr val="0370A9"/>
                </a:solidFill>
                <a:latin typeface="+mj-ea"/>
                <a:ea typeface="+mj-ea"/>
              </a:rPr>
              <a:t>数组的初始化</a:t>
            </a:r>
          </a:p>
        </p:txBody>
      </p:sp>
      <p:sp>
        <p:nvSpPr>
          <p:cNvPr id="73736" name="Rectangle 8"/>
          <p:cNvSpPr>
            <a:spLocks noGrp="1" noChangeArrowheads="1"/>
          </p:cNvSpPr>
          <p:nvPr>
            <p:ph type="body" idx="1"/>
          </p:nvPr>
        </p:nvSpPr>
        <p:spPr/>
        <p:txBody>
          <a:bodyPr/>
          <a:lstStyle/>
          <a:p>
            <a:pPr marL="0" indent="0">
              <a:buNone/>
            </a:pPr>
            <a:r>
              <a:rPr lang="en-US" altLang="zh-CN" dirty="0" smtClean="0"/>
              <a:t>1</a:t>
            </a:r>
            <a:r>
              <a:rPr lang="zh-CN" altLang="en-US" dirty="0" smtClean="0"/>
              <a:t>、初始化</a:t>
            </a:r>
            <a:r>
              <a:rPr lang="zh-CN" altLang="en-US" dirty="0"/>
              <a:t>时由程序员显式指定每个数组的初始值，由系统决定需要的数组长度</a:t>
            </a:r>
            <a:r>
              <a:rPr lang="zh-CN" altLang="en-US" dirty="0" smtClean="0"/>
              <a:t>。</a:t>
            </a:r>
            <a:endParaRPr lang="en-US" altLang="zh-CN" dirty="0"/>
          </a:p>
          <a:p>
            <a:pPr marL="0" indent="0">
              <a:buNone/>
            </a:pPr>
            <a:r>
              <a:rPr lang="en-US" altLang="zh-CN" dirty="0" smtClean="0"/>
              <a:t>       </a:t>
            </a:r>
            <a:r>
              <a:rPr lang="en-US" altLang="zh-CN" dirty="0" err="1" smtClean="0"/>
              <a:t>int</a:t>
            </a:r>
            <a:r>
              <a:rPr lang="en-US" altLang="zh-CN" dirty="0" smtClean="0"/>
              <a:t> a [] = {1,2,3,4}</a:t>
            </a:r>
            <a:endParaRPr lang="zh-CN" altLang="en-US" dirty="0"/>
          </a:p>
          <a:p>
            <a:pPr marL="0" indent="0">
              <a:buNone/>
            </a:pPr>
            <a:r>
              <a:rPr lang="en-US" altLang="zh-CN" dirty="0" smtClean="0"/>
              <a:t>2</a:t>
            </a:r>
            <a:r>
              <a:rPr lang="zh-CN" altLang="en-US" dirty="0" smtClean="0"/>
              <a:t>、初始化</a:t>
            </a:r>
            <a:r>
              <a:rPr lang="zh-CN" altLang="en-US" dirty="0"/>
              <a:t>时程序员指定数组长度，由系统为数组元素分配</a:t>
            </a:r>
            <a:r>
              <a:rPr lang="zh-CN" altLang="en-US" dirty="0" smtClean="0"/>
              <a:t>初始值</a:t>
            </a:r>
            <a:endParaRPr lang="en-US" altLang="zh-CN" dirty="0" smtClean="0"/>
          </a:p>
          <a:p>
            <a:pPr marL="0" indent="0">
              <a:buNone/>
            </a:pPr>
            <a:r>
              <a:rPr lang="en-US" altLang="zh-CN" dirty="0" smtClean="0"/>
              <a:t>       </a:t>
            </a:r>
            <a:r>
              <a:rPr lang="en-US" altLang="zh-CN" dirty="0" err="1" smtClean="0"/>
              <a:t>arrayName</a:t>
            </a:r>
            <a:r>
              <a:rPr lang="en-US" altLang="zh-CN" dirty="0" smtClean="0"/>
              <a:t> </a:t>
            </a:r>
            <a:r>
              <a:rPr lang="en-US" altLang="zh-CN" dirty="0"/>
              <a:t>= new type[ length];</a:t>
            </a:r>
            <a:br>
              <a:rPr lang="en-US" altLang="zh-CN" dirty="0"/>
            </a:br>
            <a:r>
              <a:rPr lang="zh-CN" altLang="en-US" dirty="0"/>
              <a:t>在上面的语法中，需要指定一个</a:t>
            </a:r>
            <a:r>
              <a:rPr lang="en-US" altLang="zh-CN" dirty="0" err="1"/>
              <a:t>int</a:t>
            </a:r>
            <a:r>
              <a:rPr lang="zh-CN" altLang="en-US" dirty="0"/>
              <a:t>整型的</a:t>
            </a:r>
            <a:r>
              <a:rPr lang="en-US" altLang="zh-CN" dirty="0"/>
              <a:t>length</a:t>
            </a:r>
            <a:r>
              <a:rPr lang="zh-CN" altLang="en-US" dirty="0"/>
              <a:t>参数，这个参数指定了数组的长度，也就是可以容纳数组元素的个数。</a:t>
            </a:r>
          </a:p>
          <a:p>
            <a:pPr marL="0" indent="0">
              <a:buNone/>
            </a:pPr>
            <a:r>
              <a:rPr lang="zh-CN" altLang="en-US" dirty="0"/>
              <a:t>例子：</a:t>
            </a:r>
            <a:r>
              <a:rPr lang="en-US" altLang="zh-CN" dirty="0"/>
              <a:t>com.geminno.day3.ArrayTest</a:t>
            </a:r>
            <a:endParaRPr lang="zh-CN" altLang="en-US" dirty="0"/>
          </a:p>
          <a:p>
            <a:pPr marL="0" indent="0">
              <a:buNone/>
            </a:pPr>
            <a:endParaRPr lang="zh-CN" altLang="en-US" dirty="0"/>
          </a:p>
        </p:txBody>
      </p:sp>
    </p:spTree>
    <p:extLst>
      <p:ext uri="{BB962C8B-B14F-4D97-AF65-F5344CB8AC3E}">
        <p14:creationId xmlns:p14="http://schemas.microsoft.com/office/powerpoint/2010/main" val="4063885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urseware_Objective-C_ Unit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黑体"/>
        <a:cs typeface=""/>
      </a:majorFont>
      <a:minorFont>
        <a:latin typeface="Arial Narrow"/>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演示文稿1" id="{0FE4B011-90B7-4642-A9C6-BF9234E7B935}" vid="{C0032729-FCC2-47DB-B279-26614F67C45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文档" ma:contentTypeID="0x010100DE441E2D358D104BBF37B55078329BE6" ma:contentTypeVersion="0" ma:contentTypeDescription="新建文档。" ma:contentTypeScope="" ma:versionID="050231a40296e7e6eef7bbc8765553e8">
  <xsd:schema xmlns:xsd="http://www.w3.org/2001/XMLSchema" xmlns:xs="http://www.w3.org/2001/XMLSchema" xmlns:p="http://schemas.microsoft.com/office/2006/metadata/properties" xmlns:ns2="2964b3fe-7ba9-451d-b46d-13cde44f5428" targetNamespace="http://schemas.microsoft.com/office/2006/metadata/properties" ma:root="true" ma:fieldsID="88f7917a15eb6d463d3262649e39eb14" ns2:_="">
    <xsd:import namespace="2964b3fe-7ba9-451d-b46d-13cde44f542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64b3fe-7ba9-451d-b46d-13cde44f5428" elementFormDefault="qualified">
    <xsd:import namespace="http://schemas.microsoft.com/office/2006/documentManagement/types"/>
    <xsd:import namespace="http://schemas.microsoft.com/office/infopath/2007/PartnerControls"/>
    <xsd:element name="_dlc_DocId" ma:index="8" nillable="true" ma:displayName="文档 ID 值" ma:description="分配至此项的文档 ID 值。" ma:internalName="_dlc_DocId" ma:readOnly="true">
      <xsd:simpleType>
        <xsd:restriction base="dms:Text"/>
      </xsd:simpleType>
    </xsd:element>
    <xsd:element name="_dlc_DocIdUrl" ma:index="9" nillable="true" ma:displayName="文档 ID" ma:description="此文档的永久链接。"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永久 ID" ma:description="在添加过程中保留 I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2964b3fe-7ba9-451d-b46d-13cde44f5428">52XMV3DVPMZ4-146-4</_dlc_DocId>
    <_dlc_DocIdUrl xmlns="2964b3fe-7ba9-451d-b46d-13cde44f5428">
      <Url>http://sps.gemptc.com/_layouts/DocIdRedir.aspx?ID=52XMV3DVPMZ4-146-4</Url>
      <Description>52XMV3DVPMZ4-146-4</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53DD86-0E57-490A-82F5-0684F8B2352A}">
  <ds:schemaRefs>
    <ds:schemaRef ds:uri="http://schemas.microsoft.com/sharepoint/events"/>
  </ds:schemaRefs>
</ds:datastoreItem>
</file>

<file path=customXml/itemProps2.xml><?xml version="1.0" encoding="utf-8"?>
<ds:datastoreItem xmlns:ds="http://schemas.openxmlformats.org/officeDocument/2006/customXml" ds:itemID="{C09DFA44-B85C-4A78-9B5C-11921A16E3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64b3fe-7ba9-451d-b46d-13cde44f54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590C57-1F88-4108-B4D1-FABAD21D1F81}">
  <ds:schemaRef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dcmitype/"/>
    <ds:schemaRef ds:uri="2964b3fe-7ba9-451d-b46d-13cde44f5428"/>
  </ds:schemaRefs>
</ds:datastoreItem>
</file>

<file path=customXml/itemProps4.xml><?xml version="1.0" encoding="utf-8"?>
<ds:datastoreItem xmlns:ds="http://schemas.openxmlformats.org/officeDocument/2006/customXml" ds:itemID="{175D2C63-9A31-4365-A341-14A0A263F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Courseware_Objective-C_ Unit1</Template>
  <TotalTime>3356</TotalTime>
  <Words>2170</Words>
  <Application>Microsoft Office PowerPoint</Application>
  <PresentationFormat>自定义</PresentationFormat>
  <Paragraphs>281</Paragraphs>
  <Slides>35</Slides>
  <Notes>29</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Courseware_Objective-C_ Unit1</vt:lpstr>
      <vt:lpstr>PowerPoint 演示文稿</vt:lpstr>
      <vt:lpstr>数组、断点调试及单元测试</vt:lpstr>
      <vt:lpstr>回顾</vt:lpstr>
      <vt:lpstr>关键字</vt:lpstr>
      <vt:lpstr>课程目标</vt:lpstr>
      <vt:lpstr>PowerPoint 演示文稿</vt:lpstr>
      <vt:lpstr>数组类型</vt:lpstr>
      <vt:lpstr>定义数组</vt:lpstr>
      <vt:lpstr>数组的初始化</vt:lpstr>
      <vt:lpstr>使用数组</vt:lpstr>
      <vt:lpstr>数组常见操作</vt:lpstr>
      <vt:lpstr>JDK1.5 提供了foreach循环</vt:lpstr>
      <vt:lpstr>数组长度不可变</vt:lpstr>
      <vt:lpstr>PowerPoint 演示文稿</vt:lpstr>
      <vt:lpstr>基本类型数组的初始化</vt:lpstr>
      <vt:lpstr>引用类型数组的初始化</vt:lpstr>
      <vt:lpstr>多维数组</vt:lpstr>
      <vt:lpstr>PowerPoint 演示文稿</vt:lpstr>
      <vt:lpstr>PowerPoint 演示文稿</vt:lpstr>
      <vt:lpstr>Arrays工具类</vt:lpstr>
      <vt:lpstr>PowerPoint 演示文稿</vt:lpstr>
      <vt:lpstr>PowerPoint 演示文稿</vt:lpstr>
      <vt:lpstr>断点调试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任务</vt:lpstr>
      <vt:lpstr>预习</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李叙</dc:creator>
  <cp:lastModifiedBy>吴子敬</cp:lastModifiedBy>
  <cp:revision>286</cp:revision>
  <dcterms:created xsi:type="dcterms:W3CDTF">2014-03-12T06:57:00Z</dcterms:created>
  <dcterms:modified xsi:type="dcterms:W3CDTF">2015-09-11T03:11:55Z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6f9e1478-81e9-49b8-96d2-ac3a2727cb6d</vt:lpwstr>
  </property>
  <property fmtid="{D5CDD505-2E9C-101B-9397-08002B2CF9AE}" pid="3" name="ContentTypeId">
    <vt:lpwstr>0x010100DE441E2D358D104BBF37B55078329BE6</vt:lpwstr>
  </property>
</Properties>
</file>