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86" r:id="rId5"/>
    <p:sldId id="285" r:id="rId6"/>
    <p:sldId id="259" r:id="rId7"/>
    <p:sldId id="261" r:id="rId8"/>
    <p:sldId id="263" r:id="rId9"/>
    <p:sldId id="287" r:id="rId10"/>
    <p:sldId id="260" r:id="rId11"/>
    <p:sldId id="288" r:id="rId12"/>
    <p:sldId id="277" r:id="rId13"/>
    <p:sldId id="278" r:id="rId14"/>
    <p:sldId id="262" r:id="rId15"/>
    <p:sldId id="291" r:id="rId16"/>
    <p:sldId id="279" r:id="rId17"/>
    <p:sldId id="292" r:id="rId18"/>
    <p:sldId id="294" r:id="rId19"/>
    <p:sldId id="295" r:id="rId20"/>
    <p:sldId id="296" r:id="rId21"/>
    <p:sldId id="27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5047" autoAdjust="0"/>
  </p:normalViewPr>
  <p:slideViewPr>
    <p:cSldViewPr snapToGrid="0">
      <p:cViewPr varScale="1">
        <p:scale>
          <a:sx n="54" d="100"/>
          <a:sy n="54" d="100"/>
        </p:scale>
        <p:origin x="12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178F4-F3BB-423C-B4E2-227D29EA1447}"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2D3F5-D41B-4616-B65D-B65EB85A8966}" type="slidenum">
              <a:rPr lang="zh-CN" altLang="en-US" smtClean="0"/>
              <a:t>‹#›</a:t>
            </a:fld>
            <a:endParaRPr lang="zh-CN" altLang="en-US"/>
          </a:p>
        </p:txBody>
      </p:sp>
    </p:spTree>
    <p:extLst>
      <p:ext uri="{BB962C8B-B14F-4D97-AF65-F5344CB8AC3E}">
        <p14:creationId xmlns:p14="http://schemas.microsoft.com/office/powerpoint/2010/main" val="419588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a:t>
            </a:fld>
            <a:endParaRPr lang="zh-CN" altLang="en-US"/>
          </a:p>
        </p:txBody>
      </p:sp>
    </p:spTree>
    <p:extLst>
      <p:ext uri="{BB962C8B-B14F-4D97-AF65-F5344CB8AC3E}">
        <p14:creationId xmlns:p14="http://schemas.microsoft.com/office/powerpoint/2010/main" val="115558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 say that two datasets D and D0 are neighboring if they differ in one entry.</a:t>
            </a:r>
          </a:p>
          <a:p>
            <a:r>
              <a:rPr lang="en-US" altLang="zh-CN" dirty="0"/>
              <a:t>Smaller values of  ϵ will yield better privacy. Typically,  ϵ is called a privacy budget or privacy cost. The basic definition of differential privacy is  ϵ -differential privacy, which excludes the additive term  δ . The notion of differential privacy means that the output value of a differentially private mechanism is not significantly changed in the record of any individual. </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10</a:t>
            </a:fld>
            <a:endParaRPr lang="zh-CN" altLang="en-US"/>
          </a:p>
        </p:txBody>
      </p:sp>
    </p:spTree>
    <p:extLst>
      <p:ext uri="{BB962C8B-B14F-4D97-AF65-F5344CB8AC3E}">
        <p14:creationId xmlns:p14="http://schemas.microsoft.com/office/powerpoint/2010/main" val="1877278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The sensitivity of a function is related to how much the output should be perturbed to preserve differential privacy. The Gaussian mechanism M</a:t>
            </a:r>
            <a:r>
              <a:rPr lang="en-US" altLang="zh-CN" sz="1200" b="0" i="1" u="none" strike="noStrike" kern="1200" dirty="0">
                <a:solidFill>
                  <a:schemeClr val="tx1"/>
                </a:solidFill>
                <a:effectLst/>
                <a:latin typeface="+mn-lt"/>
                <a:ea typeface="+mn-ea"/>
                <a:cs typeface="+mn-cs"/>
              </a:rPr>
              <a:t>G</a:t>
            </a:r>
            <a:r>
              <a:rPr lang="en-US" altLang="zh-CN" dirty="0"/>
              <a:t> </a:t>
            </a:r>
            <a:r>
              <a:rPr lang="en-US" altLang="zh-CN" sz="1200" b="0" i="0" u="none" strike="noStrike" kern="1200" dirty="0">
                <a:solidFill>
                  <a:schemeClr val="tx1"/>
                </a:solidFill>
                <a:effectLst/>
                <a:latin typeface="+mn-lt"/>
                <a:ea typeface="+mn-ea"/>
                <a:cs typeface="+mn-cs"/>
              </a:rPr>
              <a:t>, which is one of the most common differentially private mechanisms, is defined by:</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where N(0,</a:t>
            </a:r>
            <a:r>
              <a:rPr lang="en-US" altLang="zh-CN" sz="1200" b="0" i="1" u="none" strike="noStrike" kern="1200" dirty="0">
                <a:solidFill>
                  <a:schemeClr val="tx1"/>
                </a:solidFill>
                <a:effectLst/>
                <a:latin typeface="+mn-lt"/>
                <a:ea typeface="+mn-ea"/>
                <a:cs typeface="+mn-cs"/>
              </a:rPr>
              <a:t>σ</a:t>
            </a:r>
            <a:r>
              <a:rPr lang="en-US" altLang="zh-CN" sz="1200" b="0" i="0" u="none" strike="noStrike" kern="1200" dirty="0">
                <a:solidFill>
                  <a:schemeClr val="tx1"/>
                </a:solidFill>
                <a:effectLst/>
                <a:latin typeface="+mn-lt"/>
                <a:ea typeface="+mn-ea"/>
                <a:cs typeface="+mn-cs"/>
              </a:rPr>
              <a:t>2)</a:t>
            </a:r>
            <a:r>
              <a:rPr lang="en-US" altLang="zh-CN" dirty="0"/>
              <a:t> </a:t>
            </a:r>
            <a:r>
              <a:rPr lang="en-US" altLang="zh-CN" sz="1200" b="0" i="0" u="none" strike="noStrike" kern="1200" dirty="0">
                <a:solidFill>
                  <a:schemeClr val="tx1"/>
                </a:solidFill>
                <a:effectLst/>
                <a:latin typeface="+mn-lt"/>
                <a:ea typeface="+mn-ea"/>
                <a:cs typeface="+mn-cs"/>
              </a:rPr>
              <a:t>is the Gaussian distribution with mean 0 and standard deviation </a:t>
            </a:r>
            <a:r>
              <a:rPr lang="en-US" altLang="zh-CN" sz="1200" b="0" i="1" u="none" strike="noStrike" kern="1200" dirty="0">
                <a:solidFill>
                  <a:schemeClr val="tx1"/>
                </a:solidFill>
                <a:effectLst/>
                <a:latin typeface="+mn-lt"/>
                <a:ea typeface="+mn-ea"/>
                <a:cs typeface="+mn-cs"/>
              </a:rPr>
              <a:t>σ</a:t>
            </a:r>
            <a:r>
              <a:rPr lang="en-US" altLang="zh-CN" dirty="0"/>
              <a:t> </a:t>
            </a:r>
            <a:r>
              <a:rPr lang="en-US" altLang="zh-CN" sz="1200" b="0" i="0" u="none" strike="noStrike" kern="1200" dirty="0">
                <a:solidFill>
                  <a:schemeClr val="tx1"/>
                </a:solidFill>
                <a:effectLst/>
                <a:latin typeface="+mn-lt"/>
                <a:ea typeface="+mn-ea"/>
                <a:cs typeface="+mn-cs"/>
              </a:rPr>
              <a:t>. If </a:t>
            </a:r>
            <a:r>
              <a:rPr lang="en-US" altLang="zh-CN" sz="1200" b="0" i="1" u="none" strike="noStrike" kern="1200" dirty="0">
                <a:solidFill>
                  <a:schemeClr val="tx1"/>
                </a:solidFill>
                <a:effectLst/>
                <a:latin typeface="+mn-lt"/>
                <a:ea typeface="+mn-ea"/>
                <a:cs typeface="+mn-cs"/>
              </a:rPr>
              <a:t>σ</a:t>
            </a:r>
            <a:r>
              <a:rPr lang="en-US" altLang="zh-CN" sz="1200" b="0" i="0" u="none" strike="noStrike" kern="1200" dirty="0">
                <a:solidFill>
                  <a:schemeClr val="tx1"/>
                </a:solidFill>
                <a:effectLst/>
                <a:latin typeface="+mn-lt"/>
                <a:ea typeface="+mn-ea"/>
                <a:cs typeface="+mn-cs"/>
              </a:rPr>
              <a:t>&gt;2ln(1.25/</a:t>
            </a:r>
            <a:r>
              <a:rPr lang="en-US" altLang="zh-CN" sz="1200" b="0" i="1" u="none" strike="noStrike" kern="1200" dirty="0">
                <a:solidFill>
                  <a:schemeClr val="tx1"/>
                </a:solidFill>
                <a:effectLst/>
                <a:latin typeface="+mn-lt"/>
                <a:ea typeface="+mn-ea"/>
                <a:cs typeface="+mn-cs"/>
              </a:rPr>
              <a:t>δ</a:t>
            </a:r>
            <a:r>
              <a:rPr lang="en-US" altLang="zh-CN" sz="1200" b="0" i="0" u="none" strike="noStrike" kern="1200" dirty="0">
                <a:solidFill>
                  <a:schemeClr val="tx1"/>
                </a:solidFill>
                <a:effectLst/>
                <a:latin typeface="+mn-lt"/>
                <a:ea typeface="+mn-ea"/>
                <a:cs typeface="+mn-cs"/>
              </a:rPr>
              <a:t>)⋅Δ2</a:t>
            </a:r>
            <a:r>
              <a:rPr lang="en-US" altLang="zh-CN" sz="1200" b="0" i="1" u="none" strike="noStrike" kern="1200" dirty="0">
                <a:solidFill>
                  <a:schemeClr val="tx1"/>
                </a:solidFill>
                <a:effectLst/>
                <a:latin typeface="+mn-lt"/>
                <a:ea typeface="+mn-ea"/>
                <a:cs typeface="+mn-cs"/>
              </a:rPr>
              <a:t>f</a:t>
            </a:r>
            <a:r>
              <a:rPr lang="en-US" altLang="zh-CN" sz="1200" b="0" i="0" u="none" strike="noStrike" kern="1200" dirty="0">
                <a:solidFill>
                  <a:schemeClr val="tx1"/>
                </a:solidFill>
                <a:effectLst/>
                <a:latin typeface="+mn-lt"/>
                <a:ea typeface="+mn-ea"/>
                <a:cs typeface="+mn-cs"/>
              </a:rPr>
              <a:t>/</a:t>
            </a:r>
            <a:r>
              <a:rPr lang="en-US" altLang="zh-CN" sz="1200" b="0" i="1" u="none" strike="noStrike" kern="1200" dirty="0">
                <a:solidFill>
                  <a:schemeClr val="tx1"/>
                </a:solidFill>
                <a:effectLst/>
                <a:latin typeface="+mn-lt"/>
                <a:ea typeface="+mn-ea"/>
                <a:cs typeface="+mn-cs"/>
              </a:rPr>
              <a:t>ϵ</a:t>
            </a:r>
            <a:r>
              <a:rPr lang="en-US" altLang="zh-CN" dirty="0"/>
              <a:t> </a:t>
            </a:r>
            <a:r>
              <a:rPr lang="en-US" altLang="zh-CN" sz="1200" b="0" i="0" u="none" strike="noStrike" kern="1200" dirty="0">
                <a:solidFill>
                  <a:schemeClr val="tx1"/>
                </a:solidFill>
                <a:effectLst/>
                <a:latin typeface="+mn-lt"/>
                <a:ea typeface="+mn-ea"/>
                <a:cs typeface="+mn-cs"/>
              </a:rPr>
              <a:t>and </a:t>
            </a:r>
            <a:r>
              <a:rPr lang="en-US" altLang="zh-CN" sz="1200" b="0" i="1" u="none" strike="noStrike" kern="1200" dirty="0">
                <a:solidFill>
                  <a:schemeClr val="tx1"/>
                </a:solidFill>
                <a:effectLst/>
                <a:latin typeface="+mn-lt"/>
                <a:ea typeface="+mn-ea"/>
                <a:cs typeface="+mn-cs"/>
              </a:rPr>
              <a:t>ϵ</a:t>
            </a:r>
            <a:r>
              <a:rPr lang="en-US" altLang="zh-CN" sz="1200" b="0" i="0" u="none" strike="noStrike" kern="1200" dirty="0">
                <a:solidFill>
                  <a:schemeClr val="tx1"/>
                </a:solidFill>
                <a:effectLst/>
                <a:latin typeface="+mn-lt"/>
                <a:ea typeface="+mn-ea"/>
                <a:cs typeface="+mn-cs"/>
              </a:rPr>
              <a:t>&lt;1</a:t>
            </a:r>
            <a:r>
              <a:rPr lang="en-US" altLang="zh-CN" dirty="0"/>
              <a:t> </a:t>
            </a:r>
            <a:r>
              <a:rPr lang="en-US" altLang="zh-CN" sz="1200" b="0" i="0" u="none" strike="noStrike" kern="1200" dirty="0">
                <a:solidFill>
                  <a:schemeClr val="tx1"/>
                </a:solidFill>
                <a:effectLst/>
                <a:latin typeface="+mn-lt"/>
                <a:ea typeface="+mn-ea"/>
                <a:cs typeface="+mn-cs"/>
              </a:rPr>
              <a:t>, a single execution of the Gaussian mechanism fulfills (</a:t>
            </a:r>
            <a:r>
              <a:rPr lang="en-US" altLang="zh-CN" sz="1200" b="0" i="1" u="none" strike="noStrike" kern="1200" dirty="0">
                <a:solidFill>
                  <a:schemeClr val="tx1"/>
                </a:solidFill>
                <a:effectLst/>
                <a:latin typeface="+mn-lt"/>
                <a:ea typeface="+mn-ea"/>
                <a:cs typeface="+mn-cs"/>
              </a:rPr>
              <a:t>ϵ</a:t>
            </a:r>
            <a:r>
              <a:rPr lang="en-US" altLang="zh-CN" sz="1200" b="0" i="0" u="none" strike="noStrike" kern="1200" dirty="0">
                <a:solidFill>
                  <a:schemeClr val="tx1"/>
                </a:solidFill>
                <a:effectLst/>
                <a:latin typeface="+mn-lt"/>
                <a:ea typeface="+mn-ea"/>
                <a:cs typeface="+mn-cs"/>
              </a:rPr>
              <a:t>,</a:t>
            </a:r>
            <a:r>
              <a:rPr lang="en-US" altLang="zh-CN" sz="1200" b="0" i="1" u="none" strike="noStrike" kern="1200" dirty="0">
                <a:solidFill>
                  <a:schemeClr val="tx1"/>
                </a:solidFill>
                <a:effectLst/>
                <a:latin typeface="+mn-lt"/>
                <a:ea typeface="+mn-ea"/>
                <a:cs typeface="+mn-cs"/>
              </a:rPr>
              <a:t>δ</a:t>
            </a:r>
            <a:r>
              <a:rPr lang="en-US" altLang="zh-CN" sz="1200" b="0" i="0" u="none" strike="noStrike" kern="1200" dirty="0">
                <a:solidFill>
                  <a:schemeClr val="tx1"/>
                </a:solidFill>
                <a:effectLst/>
                <a:latin typeface="+mn-lt"/>
                <a:ea typeface="+mn-ea"/>
                <a:cs typeface="+mn-cs"/>
              </a:rPr>
              <a:t>)</a:t>
            </a:r>
            <a:r>
              <a:rPr lang="en-US" altLang="zh-CN" dirty="0"/>
              <a:t> </a:t>
            </a:r>
            <a:r>
              <a:rPr lang="en-US" altLang="zh-CN" sz="1200" b="0" i="0" u="none" strike="noStrike" kern="1200" dirty="0">
                <a:solidFill>
                  <a:schemeClr val="tx1"/>
                </a:solidFill>
                <a:effectLst/>
                <a:latin typeface="+mn-lt"/>
                <a:ea typeface="+mn-ea"/>
                <a:cs typeface="+mn-cs"/>
              </a:rPr>
              <a:t>-differential privacy (the value of </a:t>
            </a:r>
            <a:r>
              <a:rPr lang="en-US" altLang="zh-CN" sz="1200" b="0" i="1" u="none" strike="noStrike" kern="1200" dirty="0">
                <a:solidFill>
                  <a:schemeClr val="tx1"/>
                </a:solidFill>
                <a:effectLst/>
                <a:latin typeface="+mn-lt"/>
                <a:ea typeface="+mn-ea"/>
                <a:cs typeface="+mn-cs"/>
              </a:rPr>
              <a:t>δ</a:t>
            </a:r>
            <a:r>
              <a:rPr lang="en-US" altLang="zh-CN" dirty="0"/>
              <a:t> </a:t>
            </a:r>
            <a:r>
              <a:rPr lang="en-US" altLang="zh-CN" sz="1200" b="0" i="0" u="none" strike="noStrike" kern="1200" dirty="0">
                <a:solidFill>
                  <a:schemeClr val="tx1"/>
                </a:solidFill>
                <a:effectLst/>
                <a:latin typeface="+mn-lt"/>
                <a:ea typeface="+mn-ea"/>
                <a:cs typeface="+mn-cs"/>
              </a:rPr>
              <a:t>is preferred as smaller than 1/|</a:t>
            </a:r>
            <a:r>
              <a:rPr lang="en-US" altLang="zh-CN" sz="1200" b="0" i="1" u="none" strike="noStrike" kern="1200" dirty="0">
                <a:solidFill>
                  <a:schemeClr val="tx1"/>
                </a:solidFill>
                <a:effectLst/>
                <a:latin typeface="+mn-lt"/>
                <a:ea typeface="+mn-ea"/>
                <a:cs typeface="+mn-cs"/>
              </a:rPr>
              <a:t>D</a:t>
            </a:r>
            <a:r>
              <a:rPr lang="en-US" altLang="zh-CN" sz="1200" b="0" i="0" u="none" strike="noStrike" kern="1200" dirty="0">
                <a:solidFill>
                  <a:schemeClr val="tx1"/>
                </a:solidFill>
                <a:effectLst/>
                <a:latin typeface="+mn-lt"/>
                <a:ea typeface="+mn-ea"/>
                <a:cs typeface="+mn-cs"/>
              </a:rPr>
              <a:t>|</a:t>
            </a:r>
            <a:r>
              <a:rPr lang="en-US" altLang="zh-CN" dirty="0"/>
              <a:t> </a:t>
            </a:r>
            <a:r>
              <a:rPr lang="en-US" altLang="zh-CN" sz="1200" b="0" i="0" u="none" strike="noStrike"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11</a:t>
            </a:fld>
            <a:endParaRPr lang="zh-CN" altLang="en-US"/>
          </a:p>
        </p:txBody>
      </p:sp>
    </p:spTree>
    <p:extLst>
      <p:ext uri="{BB962C8B-B14F-4D97-AF65-F5344CB8AC3E}">
        <p14:creationId xmlns:p14="http://schemas.microsoft.com/office/powerpoint/2010/main" val="2487046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the most important point to meet differential privacy for non-convex problem is to minimize the privacy cost at each iteration. In this respect, Abadi et al. [19] proposed a differentially private stochastic gradient descent algorithm, by combining Gaussian mechanisms with random sampling.</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982D3F5-D41B-4616-B65D-B65EB85A8966}" type="slidenum">
              <a:rPr lang="zh-CN" altLang="en-US" smtClean="0"/>
              <a:t>12</a:t>
            </a:fld>
            <a:endParaRPr lang="zh-CN" altLang="en-US"/>
          </a:p>
        </p:txBody>
      </p:sp>
    </p:spTree>
    <p:extLst>
      <p:ext uri="{BB962C8B-B14F-4D97-AF65-F5344CB8AC3E}">
        <p14:creationId xmlns:p14="http://schemas.microsoft.com/office/powerpoint/2010/main" val="370043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a mini-batch is selected by random sampling with probability q D L=N, where L and N denote the size of mini-batch and dataset respectively. Then, the gradients of the loss function L with respect to the current model parameters </a:t>
            </a:r>
            <a:r>
              <a:rPr lang="en-US" altLang="zh-CN" dirty="0" err="1"/>
              <a:t>θt</a:t>
            </a:r>
            <a:r>
              <a:rPr lang="en-US" altLang="zh-CN" dirty="0"/>
              <a:t> are computed for each element in the mini-batch, and the computed gradients for each element are clipped by l2-clipping with clipping parameter C. At this point, Gaussian noise is added to the aggregated gradient to satisfy differential privacy before averaging. Note that, the clipping parameter C is a hyperparameter, and in our experimental scenario, we set the clipping parameter to 4, as in [19] (the highest accuracy was measured when C D 4, and see [19] for more details on choosing the clipping parameter). Finally, model parameters are updated using the noisy gradients with the learning step </a:t>
            </a:r>
            <a:r>
              <a:rPr lang="en-US" altLang="zh-CN" dirty="0" err="1"/>
              <a:t>ηt</a:t>
            </a:r>
            <a:r>
              <a:rPr lang="en-US" altLang="zh-CN" dirty="0"/>
              <a:t>.</a:t>
            </a:r>
            <a:r>
              <a:rPr lang="en-US" altLang="zh-CN" sz="1200" b="0" i="0" kern="1200" dirty="0">
                <a:solidFill>
                  <a:schemeClr val="tx1"/>
                </a:solidFill>
                <a:effectLst/>
                <a:latin typeface="+mn-lt"/>
                <a:ea typeface="+mn-ea"/>
                <a:cs typeface="+mn-cs"/>
              </a:rPr>
              <a:t> This procedure is iterated </a:t>
            </a:r>
            <a:r>
              <a:rPr lang="en-US" altLang="zh-CN" sz="1200" b="0" i="1" kern="1200" dirty="0">
                <a:solidFill>
                  <a:schemeClr val="tx1"/>
                </a:solidFill>
                <a:effectLst/>
                <a:latin typeface="+mn-lt"/>
                <a:ea typeface="+mn-ea"/>
                <a:cs typeface="+mn-cs"/>
              </a:rPr>
              <a:t>T </a:t>
            </a:r>
            <a:r>
              <a:rPr lang="en-US" altLang="zh-CN" sz="1200" b="0" i="0" kern="1200" dirty="0">
                <a:solidFill>
                  <a:schemeClr val="tx1"/>
                </a:solidFill>
                <a:effectLst/>
                <a:latin typeface="+mn-lt"/>
                <a:ea typeface="+mn-ea"/>
                <a:cs typeface="+mn-cs"/>
              </a:rPr>
              <a:t>times and the overall privacy cost for the final output model </a:t>
            </a:r>
            <a:r>
              <a:rPr lang="en-US" altLang="zh-CN" sz="1200" b="0" i="1" kern="1200" dirty="0" err="1">
                <a:solidFill>
                  <a:schemeClr val="tx1"/>
                </a:solidFill>
                <a:effectLst/>
                <a:latin typeface="+mn-lt"/>
                <a:ea typeface="+mn-ea"/>
                <a:cs typeface="+mn-cs"/>
              </a:rPr>
              <a:t>θT</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 calculated.</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13</a:t>
            </a:fld>
            <a:endParaRPr lang="zh-CN" altLang="en-US"/>
          </a:p>
        </p:txBody>
      </p:sp>
    </p:spTree>
    <p:extLst>
      <p:ext uri="{BB962C8B-B14F-4D97-AF65-F5344CB8AC3E}">
        <p14:creationId xmlns:p14="http://schemas.microsoft.com/office/powerpoint/2010/main" val="1075516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model inversion attack is a well-known attack in adversarial use of machine learning. Given a target model, an attacker can infer certain sensitive features of the training data through the attack. Fig. 1 shows an overview of the model inversion attack on a neural network model. By converting the attack into an optimization problem, the attacker optimizes an initial vector to find the input that minimizes the error between the predicted confidence value and the ideal output value. This optimization can be performed simply by using a gradient descent algorithm. As a result, the attacker can recover parts of information from the training dataset. </a:t>
            </a:r>
          </a:p>
        </p:txBody>
      </p:sp>
      <p:sp>
        <p:nvSpPr>
          <p:cNvPr id="4" name="灯片编号占位符 3"/>
          <p:cNvSpPr>
            <a:spLocks noGrp="1"/>
          </p:cNvSpPr>
          <p:nvPr>
            <p:ph type="sldNum" sz="quarter" idx="5"/>
          </p:nvPr>
        </p:nvSpPr>
        <p:spPr/>
        <p:txBody>
          <a:bodyPr/>
          <a:lstStyle/>
          <a:p>
            <a:fld id="{8982D3F5-D41B-4616-B65D-B65EB85A8966}" type="slidenum">
              <a:rPr lang="zh-CN" altLang="en-US" smtClean="0"/>
              <a:t>14</a:t>
            </a:fld>
            <a:endParaRPr lang="zh-CN" altLang="en-US"/>
          </a:p>
        </p:txBody>
      </p:sp>
    </p:spTree>
    <p:extLst>
      <p:ext uri="{BB962C8B-B14F-4D97-AF65-F5344CB8AC3E}">
        <p14:creationId xmlns:p14="http://schemas.microsoft.com/office/powerpoint/2010/main" val="284150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Let  f target (⋅) be a given target model and  ℓ be a given target class. Initially, the algorithm sets the cost function  cost(X)=1− f target ℓ (X) , where  f target ℓ (X) indicates the output confidence value of the target model corresponding to target class  ℓ with respect to input  X , and initializes the candidate input  X that is to be optimized. Then it performs optimization through gradient descent within a given number of iterations until the cost of the candidate is not improved in  β iterations or is less than the given threshold  γ . Finally, the best candidate is returned. Note that  Process(⋅) is a post-processing function that can execute various image manipulations. Fig. 2 shows a reconstructed example with an original face image in the AT&amp;T face dataset</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15</a:t>
            </a:fld>
            <a:endParaRPr lang="zh-CN" altLang="en-US"/>
          </a:p>
        </p:txBody>
      </p:sp>
    </p:spTree>
    <p:extLst>
      <p:ext uri="{BB962C8B-B14F-4D97-AF65-F5344CB8AC3E}">
        <p14:creationId xmlns:p14="http://schemas.microsoft.com/office/powerpoint/2010/main" val="83198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16</a:t>
            </a:fld>
            <a:endParaRPr lang="zh-CN" altLang="en-US"/>
          </a:p>
        </p:txBody>
      </p:sp>
    </p:spTree>
    <p:extLst>
      <p:ext uri="{BB962C8B-B14F-4D97-AF65-F5344CB8AC3E}">
        <p14:creationId xmlns:p14="http://schemas.microsoft.com/office/powerpoint/2010/main" val="3308302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That is, the reconstructed image becomes the input of the evaluation model f eval(·) in the inference phase,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Fig. 3 presents the overall evaluation framework. First, we separate the entire dataset into training and test datasets. Next, we generate a differentially private model (DP-model) with Algorithm 1 and moments accountant, given privacy parameters and the training dataset. Note that this private model is the target model  f target (⋅) of the model inversion attack and the test dataset can be used to check the performance of the target model. In parallel, we learn a deep learning model that serves as the evaluation model  f eval (⋅) for attack performance over the test dataset. Then we conduct the model inversion attack for the target model and all classes of the dataset (e.g., all individual names). As a result, we can obtain reconstructed face data according to the number of classes. Finally, we evaluate whether these reconstructed face data are recognizable using the evaluation model  f eval (⋅) , i.e., the reconstructed images become inputs of the well-trained evaluation model in the inference step. </a:t>
            </a:r>
          </a:p>
          <a:p>
            <a:r>
              <a:rPr lang="en-US" altLang="zh-CN" sz="1200" b="0" i="0" u="none" strike="noStrike" kern="1200" dirty="0">
                <a:solidFill>
                  <a:schemeClr val="tx1"/>
                </a:solidFill>
                <a:effectLst/>
                <a:latin typeface="+mn-lt"/>
                <a:ea typeface="+mn-ea"/>
                <a:cs typeface="+mn-cs"/>
              </a:rPr>
              <a:t>For a given privacy parameter, the evaluation procedure (as shown in Fig. 3) is performed for 100 models, and the success rate and highest impact are calculated.</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982D3F5-D41B-4616-B65D-B65EB85A8966}" type="slidenum">
              <a:rPr lang="zh-CN" altLang="en-US" smtClean="0"/>
              <a:t>17</a:t>
            </a:fld>
            <a:endParaRPr lang="zh-CN" altLang="en-US"/>
          </a:p>
        </p:txBody>
      </p:sp>
    </p:spTree>
    <p:extLst>
      <p:ext uri="{BB962C8B-B14F-4D97-AF65-F5344CB8AC3E}">
        <p14:creationId xmlns:p14="http://schemas.microsoft.com/office/powerpoint/2010/main" val="2742003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learned the model with algorithm 1, and set sampling probability q D 0:1 and privacy parameters to  D f2; 4; 6; 8g, δ D 10−3. Also, we derived the number of iterations for the fixed noise scales σ D f2; 4; 6g by Theorem 2 with the privacy </a:t>
            </a:r>
            <a:r>
              <a:rPr lang="en-US" altLang="zh-CN" dirty="0" err="1"/>
              <a:t>parameters.In</a:t>
            </a:r>
            <a:r>
              <a:rPr lang="en-US" altLang="zh-CN" dirty="0"/>
              <a:t> a non-private scenario, the model achieved 99% accuracy in the training dataset and 93.5% accuracy in the test dataset. Table 1 presents the performance of private models with different privacy budgets and noise scales. Naturally, the greater the budget, the better the performance. The best test performances were measured at 32%, 71%, 86%, and 91% when  D 2, 4, 6, and 8, respectively.</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18</a:t>
            </a:fld>
            <a:endParaRPr lang="zh-CN" altLang="en-US"/>
          </a:p>
        </p:txBody>
      </p:sp>
    </p:spTree>
    <p:extLst>
      <p:ext uri="{BB962C8B-B14F-4D97-AF65-F5344CB8AC3E}">
        <p14:creationId xmlns:p14="http://schemas.microsoft.com/office/powerpoint/2010/main" val="1843256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Fig. 4 presents reconstructed face images in each private model. Compared with the reconstructed image extracted from the non-private model, it can be observed that the reconstructed data extracted from the differentially private model are more blurred. At first glance, it seems enough to preserve an individual’s privacy. However, as  ϵ grows, it can be observed that information such as the outline of the face is revealed, and this information can be used to infer the individual. </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19</a:t>
            </a:fld>
            <a:endParaRPr lang="zh-CN" altLang="en-US"/>
          </a:p>
        </p:txBody>
      </p:sp>
    </p:spTree>
    <p:extLst>
      <p:ext uri="{BB962C8B-B14F-4D97-AF65-F5344CB8AC3E}">
        <p14:creationId xmlns:p14="http://schemas.microsoft.com/office/powerpoint/2010/main" val="131587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 will introduce it from the following four aspects</a:t>
            </a:r>
          </a:p>
          <a:p>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2</a:t>
            </a:fld>
            <a:endParaRPr lang="zh-CN" altLang="en-US"/>
          </a:p>
        </p:txBody>
      </p:sp>
    </p:spTree>
    <p:extLst>
      <p:ext uri="{BB962C8B-B14F-4D97-AF65-F5344CB8AC3E}">
        <p14:creationId xmlns:p14="http://schemas.microsoft.com/office/powerpoint/2010/main" val="3685675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evaluated the recognizability of the reconstructed data using an evaluation model that was learned over the test dataset with a size of 120 (three images per class), and achieved about 85% impact on the reconstructed dataset extracted from the non-private model (the success rate is 100% in a non-private scenario). By using this evaluation model, we evaluated the recognizability of the reconstructed data extracted from differentially private models. Table 2 shows the results. When  ϵ=2,4 , it seems to be resistant to attack, but this is due to the low accuracy of the target (differentially private) model. When  ϵ=6 (the accuracy of the differentially private model is above 80%), the maximum success rate was measured at 11% and at most two reconstructed data out of 40 images were correctly recognized by the evaluation model. When  ϵ=8 , the success rates were measured relatively high, but the impacts were measured at 0.075 at most.</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20</a:t>
            </a:fld>
            <a:endParaRPr lang="zh-CN" altLang="en-US"/>
          </a:p>
        </p:txBody>
      </p:sp>
    </p:spTree>
    <p:extLst>
      <p:ext uri="{BB962C8B-B14F-4D97-AF65-F5344CB8AC3E}">
        <p14:creationId xmlns:p14="http://schemas.microsoft.com/office/powerpoint/2010/main" val="834570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21</a:t>
            </a:fld>
            <a:endParaRPr lang="zh-CN" altLang="en-US"/>
          </a:p>
        </p:txBody>
      </p:sp>
    </p:spTree>
    <p:extLst>
      <p:ext uri="{BB962C8B-B14F-4D97-AF65-F5344CB8AC3E}">
        <p14:creationId xmlns:p14="http://schemas.microsoft.com/office/powerpoint/2010/main" val="410815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Machine learning technologies have progressed remarkably and are increasingly getting attention. In particular, models based on deep neural networks have shown remarkable performance in various domains such as face recognition, language representation, classification, etc. (e.g., [1]–[5]). These deep learning models utilize massive amounts of data, and most of the datasets contain sensitive individual information, so there is a concern about privacy breaches</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982D3F5-D41B-4616-B65D-B65EB85A8966}" type="slidenum">
              <a:rPr lang="zh-CN" altLang="en-US" smtClean="0"/>
              <a:t>3</a:t>
            </a:fld>
            <a:endParaRPr lang="zh-CN" altLang="en-US"/>
          </a:p>
        </p:txBody>
      </p:sp>
    </p:spTree>
    <p:extLst>
      <p:ext uri="{BB962C8B-B14F-4D97-AF65-F5344CB8AC3E}">
        <p14:creationId xmlns:p14="http://schemas.microsoft.com/office/powerpoint/2010/main" val="1199024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First, use the prediction interface provided by the machine learning platform to make a large number of prediction queries. Given an input sample x, they get the corresponding output f(x).When a large number of queries are made, the attacker USES </a:t>
            </a:r>
            <a:r>
              <a:rPr lang="en-US" altLang="zh-CN" sz="1200" b="0" i="0" kern="1200" dirty="0" err="1">
                <a:solidFill>
                  <a:schemeClr val="tx1"/>
                </a:solidFill>
                <a:effectLst/>
                <a:latin typeface="+mn-lt"/>
                <a:ea typeface="+mn-ea"/>
                <a:cs typeface="+mn-cs"/>
              </a:rPr>
              <a:t>x,f</a:t>
            </a:r>
            <a:r>
              <a:rPr lang="en-US" altLang="zh-CN" sz="1200" b="0" i="0" kern="1200" dirty="0">
                <a:solidFill>
                  <a:schemeClr val="tx1"/>
                </a:solidFill>
                <a:effectLst/>
                <a:latin typeface="+mn-lt"/>
                <a:ea typeface="+mn-ea"/>
                <a:cs typeface="+mn-cs"/>
              </a:rPr>
              <a:t>(x) to train an model that approximates the original model f,</a:t>
            </a:r>
            <a:r>
              <a:rPr lang="en-US" altLang="zh-CN" sz="1200" b="1" i="0" u="none" strike="noStrike" kern="1200" dirty="0">
                <a:solidFill>
                  <a:schemeClr val="tx1"/>
                </a:solidFill>
                <a:effectLst/>
                <a:latin typeface="+mn-lt"/>
                <a:ea typeface="+mn-ea"/>
                <a:cs typeface="+mn-cs"/>
              </a:rPr>
              <a:t> this</a:t>
            </a:r>
            <a:r>
              <a:rPr lang="en-US" altLang="zh-CN" sz="1200" b="0" i="0" kern="1200" dirty="0">
                <a:solidFill>
                  <a:schemeClr val="tx1"/>
                </a:solidFill>
                <a:effectLst/>
                <a:latin typeface="+mn-lt"/>
                <a:ea typeface="+mn-ea"/>
                <a:cs typeface="+mn-cs"/>
              </a:rPr>
              <a:t> </a:t>
            </a:r>
            <a:r>
              <a:rPr lang="en-US" altLang="zh-CN" sz="1200" b="1" i="0" u="none" strike="noStrike" kern="1200" dirty="0">
                <a:solidFill>
                  <a:schemeClr val="tx1"/>
                </a:solidFill>
                <a:effectLst/>
                <a:latin typeface="+mn-lt"/>
                <a:ea typeface="+mn-ea"/>
                <a:cs typeface="+mn-cs"/>
              </a:rPr>
              <a:t>process is extraction attacks.</a:t>
            </a:r>
            <a:r>
              <a:rPr lang="en-US" altLang="zh-CN" sz="1200" b="0" i="0" kern="1200" dirty="0">
                <a:solidFill>
                  <a:schemeClr val="tx1"/>
                </a:solidFill>
                <a:effectLst/>
                <a:latin typeface="+mn-lt"/>
                <a:ea typeface="+mn-ea"/>
                <a:cs typeface="+mn-cs"/>
              </a:rPr>
              <a:t> and then reverses the input of the original model based on the model, so that the attacker can recover the training data set of the original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 </a:t>
            </a:r>
            <a:r>
              <a:rPr lang="en-US" altLang="zh-CN" sz="1200" b="0" i="0" kern="1200" dirty="0" err="1">
                <a:solidFill>
                  <a:schemeClr val="tx1"/>
                </a:solidFill>
                <a:effectLst/>
                <a:latin typeface="+mn-lt"/>
                <a:ea typeface="+mn-ea"/>
                <a:cs typeface="+mn-cs"/>
              </a:rPr>
              <a:t>cloudbased</a:t>
            </a:r>
            <a:r>
              <a:rPr lang="en-US" altLang="zh-CN" sz="1200" b="0" i="0" kern="1200" dirty="0">
                <a:solidFill>
                  <a:schemeClr val="tx1"/>
                </a:solidFill>
                <a:effectLst/>
                <a:latin typeface="+mn-lt"/>
                <a:ea typeface="+mn-ea"/>
                <a:cs typeface="+mn-cs"/>
              </a:rPr>
              <a:t> machine learning services, i.e., machine learning as a service (</a:t>
            </a:r>
            <a:r>
              <a:rPr lang="en-US" altLang="zh-CN" sz="1200" b="0" i="0" kern="1200" dirty="0" err="1">
                <a:solidFill>
                  <a:schemeClr val="tx1"/>
                </a:solidFill>
                <a:effectLst/>
                <a:latin typeface="+mn-lt"/>
                <a:ea typeface="+mn-ea"/>
                <a:cs typeface="+mn-cs"/>
              </a:rPr>
              <a:t>MLaaS</a:t>
            </a:r>
            <a:r>
              <a:rPr lang="en-US" altLang="zh-CN" sz="1200" b="0" i="0" kern="1200" dirty="0">
                <a:solidFill>
                  <a:schemeClr val="tx1"/>
                </a:solidFill>
                <a:effectLst/>
                <a:latin typeface="+mn-lt"/>
                <a:ea typeface="+mn-ea"/>
                <a:cs typeface="+mn-cs"/>
              </a:rPr>
              <a:t>), users send input queries and </a:t>
            </a:r>
            <a:r>
              <a:rPr lang="en-US" altLang="zh-CN" sz="1200" b="0" i="0" kern="1200" dirty="0" err="1">
                <a:solidFill>
                  <a:schemeClr val="tx1"/>
                </a:solidFill>
                <a:effectLst/>
                <a:latin typeface="+mn-lt"/>
                <a:ea typeface="+mn-ea"/>
                <a:cs typeface="+mn-cs"/>
              </a:rPr>
              <a:t>MLaaS</a:t>
            </a:r>
            <a:r>
              <a:rPr lang="en-US" altLang="zh-CN" sz="1200" b="0" i="0" kern="1200" dirty="0">
                <a:solidFill>
                  <a:schemeClr val="tx1"/>
                </a:solidFill>
                <a:effectLst/>
                <a:latin typeface="+mn-lt"/>
                <a:ea typeface="+mn-ea"/>
                <a:cs typeface="+mn-cs"/>
              </a:rPr>
              <a:t> then returns confidence values corresponding to the inputs. In </a:t>
            </a:r>
            <a:r>
              <a:rPr lang="en-US" altLang="zh-CN" sz="1200" b="0" i="0" kern="1200" dirty="0" err="1">
                <a:solidFill>
                  <a:schemeClr val="tx1"/>
                </a:solidFill>
                <a:effectLst/>
                <a:latin typeface="+mn-lt"/>
                <a:ea typeface="+mn-ea"/>
                <a:cs typeface="+mn-cs"/>
              </a:rPr>
              <a:t>cloudbased</a:t>
            </a:r>
            <a:r>
              <a:rPr lang="en-US" altLang="zh-CN" sz="1200" b="0" i="0" kern="1200" dirty="0">
                <a:solidFill>
                  <a:schemeClr val="tx1"/>
                </a:solidFill>
                <a:effectLst/>
                <a:latin typeface="+mn-lt"/>
                <a:ea typeface="+mn-ea"/>
                <a:cs typeface="+mn-cs"/>
              </a:rPr>
              <a:t> machine learning services, i.e., machine learning as a service (</a:t>
            </a:r>
            <a:r>
              <a:rPr lang="en-US" altLang="zh-CN" sz="1200" b="0" i="0" kern="1200" dirty="0" err="1">
                <a:solidFill>
                  <a:schemeClr val="tx1"/>
                </a:solidFill>
                <a:effectLst/>
                <a:latin typeface="+mn-lt"/>
                <a:ea typeface="+mn-ea"/>
                <a:cs typeface="+mn-cs"/>
              </a:rPr>
              <a:t>MLaaS</a:t>
            </a:r>
            <a:r>
              <a:rPr lang="en-US" altLang="zh-CN" sz="1200" b="0" i="0" kern="1200" dirty="0">
                <a:solidFill>
                  <a:schemeClr val="tx1"/>
                </a:solidFill>
                <a:effectLst/>
                <a:latin typeface="+mn-lt"/>
                <a:ea typeface="+mn-ea"/>
                <a:cs typeface="+mn-cs"/>
              </a:rPr>
              <a:t>), users send input queries and </a:t>
            </a:r>
            <a:r>
              <a:rPr lang="en-US" altLang="zh-CN" sz="1200" b="0" i="0" kern="1200" dirty="0" err="1">
                <a:solidFill>
                  <a:schemeClr val="tx1"/>
                </a:solidFill>
                <a:effectLst/>
                <a:latin typeface="+mn-lt"/>
                <a:ea typeface="+mn-ea"/>
                <a:cs typeface="+mn-cs"/>
              </a:rPr>
              <a:t>MLaaS</a:t>
            </a:r>
            <a:r>
              <a:rPr lang="en-US" altLang="zh-CN" sz="1200" b="0" i="0" kern="1200" dirty="0">
                <a:solidFill>
                  <a:schemeClr val="tx1"/>
                </a:solidFill>
                <a:effectLst/>
                <a:latin typeface="+mn-lt"/>
                <a:ea typeface="+mn-ea"/>
                <a:cs typeface="+mn-cs"/>
              </a:rPr>
              <a:t> then returns confidence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By exploiting such systems that return confidence values corresponding to arbitrary inputs, it was revealed that an adversary can violate the privacy of training data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4</a:t>
            </a:fld>
            <a:endParaRPr lang="zh-CN" altLang="en-US"/>
          </a:p>
        </p:txBody>
      </p:sp>
    </p:spTree>
    <p:extLst>
      <p:ext uri="{BB962C8B-B14F-4D97-AF65-F5344CB8AC3E}">
        <p14:creationId xmlns:p14="http://schemas.microsoft.com/office/powerpoint/2010/main" val="2408870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Differential privacy [10], [11] is a rigorous notion of privacy, and research on differentially private neural network models has been actively conducted. Since differentially private mechanisms return plausible noisy results that make no statistical difference regardless of the presence or absence of any single entry in a dataset, it provides strong privacy for the entire dataset.</a:t>
            </a:r>
          </a:p>
          <a:p>
            <a:r>
              <a:rPr lang="en-US" altLang="zh-CN" sz="1200" b="0" i="0" kern="1200" dirty="0">
                <a:solidFill>
                  <a:schemeClr val="tx1"/>
                </a:solidFill>
                <a:effectLst/>
                <a:latin typeface="+mn-lt"/>
                <a:ea typeface="+mn-ea"/>
                <a:cs typeface="+mn-cs"/>
              </a:rPr>
              <a:t>how to set appropriate privacy parameters to preserve differential privacy based on the resistance to privacy breach attacks in neural networks.</a:t>
            </a:r>
            <a:r>
              <a:rPr lang="en-US" altLang="zh-CN" dirty="0"/>
              <a:t> </a:t>
            </a:r>
            <a:br>
              <a:rPr lang="en-US" altLang="zh-CN" dirty="0"/>
            </a:b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982D3F5-D41B-4616-B65D-B65EB85A8966}" type="slidenum">
              <a:rPr lang="zh-CN" altLang="en-US" smtClean="0"/>
              <a:t>5</a:t>
            </a:fld>
            <a:endParaRPr lang="zh-CN" altLang="en-US"/>
          </a:p>
        </p:txBody>
      </p:sp>
    </p:spTree>
    <p:extLst>
      <p:ext uri="{BB962C8B-B14F-4D97-AF65-F5344CB8AC3E}">
        <p14:creationId xmlns:p14="http://schemas.microsoft.com/office/powerpoint/2010/main" val="1856632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 analyze the effectiveness of differentially private mechanisms against the model inversion </a:t>
            </a:r>
            <a:r>
              <a:rPr lang="en-US" altLang="zh-CN" sz="1200" b="0" i="0" kern="1200" dirty="0" err="1">
                <a:solidFill>
                  <a:schemeClr val="tx1"/>
                </a:solidFill>
                <a:effectLst/>
                <a:latin typeface="+mn-lt"/>
                <a:ea typeface="+mn-ea"/>
                <a:cs typeface="+mn-cs"/>
              </a:rPr>
              <a:t>attack,this</a:t>
            </a:r>
            <a:r>
              <a:rPr lang="en-US" altLang="zh-CN" sz="1200" b="0" i="0" kern="1200" dirty="0">
                <a:solidFill>
                  <a:schemeClr val="tx1"/>
                </a:solidFill>
                <a:effectLst/>
                <a:latin typeface="+mn-lt"/>
                <a:ea typeface="+mn-ea"/>
                <a:cs typeface="+mn-cs"/>
              </a:rPr>
              <a:t> paper </a:t>
            </a:r>
            <a:r>
              <a:rPr lang="en-US" altLang="zh-CN" dirty="0"/>
              <a:t>Introduce a new attack performance metric, instead of survey-based approach, by leveraging a deep learning model, and capture the relationship between attack probability and the degree of privacy guarantee.</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6</a:t>
            </a:fld>
            <a:endParaRPr lang="zh-CN" altLang="en-US"/>
          </a:p>
        </p:txBody>
      </p:sp>
    </p:spTree>
    <p:extLst>
      <p:ext uri="{BB962C8B-B14F-4D97-AF65-F5344CB8AC3E}">
        <p14:creationId xmlns:p14="http://schemas.microsoft.com/office/powerpoint/2010/main" val="384449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7</a:t>
            </a:fld>
            <a:endParaRPr lang="zh-CN" altLang="en-US"/>
          </a:p>
        </p:txBody>
      </p:sp>
    </p:spTree>
    <p:extLst>
      <p:ext uri="{BB962C8B-B14F-4D97-AF65-F5344CB8AC3E}">
        <p14:creationId xmlns:p14="http://schemas.microsoft.com/office/powerpoint/2010/main" val="228429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Objective functions of deep neural networks is usually a non-convex optimization problem and difficult to </a:t>
            </a:r>
            <a:r>
              <a:rPr lang="en-US" altLang="zh-CN" sz="1200" b="0" i="0" kern="1200" dirty="0" err="1">
                <a:solidFill>
                  <a:schemeClr val="tx1"/>
                </a:solidFill>
                <a:effectLst/>
                <a:latin typeface="+mn-lt"/>
                <a:ea typeface="+mn-ea"/>
                <a:cs typeface="+mn-cs"/>
              </a:rPr>
              <a:t>optimize.To</a:t>
            </a:r>
            <a:r>
              <a:rPr lang="en-US" altLang="zh-CN" sz="1200" b="0" i="0" kern="1200" dirty="0">
                <a:solidFill>
                  <a:schemeClr val="tx1"/>
                </a:solidFill>
                <a:effectLst/>
                <a:latin typeface="+mn-lt"/>
                <a:ea typeface="+mn-ea"/>
                <a:cs typeface="+mn-cs"/>
              </a:rPr>
              <a:t> optimize the parameters, learning algorithms train to minimize the objective function L (generally, loss function or cost function). The output of the objective function L(θ) over parameters θ takes the average over the training examples.</a:t>
            </a:r>
            <a:r>
              <a:rPr lang="zh-CN" altLang="en-US" sz="1200" b="0" i="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8</a:t>
            </a:fld>
            <a:endParaRPr lang="zh-CN" altLang="en-US"/>
          </a:p>
        </p:txBody>
      </p:sp>
    </p:spTree>
    <p:extLst>
      <p:ext uri="{BB962C8B-B14F-4D97-AF65-F5344CB8AC3E}">
        <p14:creationId xmlns:p14="http://schemas.microsoft.com/office/powerpoint/2010/main" val="125335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context of optimizing a non-convex problem over a deep learning model, the mini-batch stochastic gradient descent (SGD) algorithm is the most common algorithm. In SGD, the optimizer sets mini-batch B by random sampling, computes gradient </a:t>
            </a:r>
            <a:r>
              <a:rPr lang="en-US" altLang="zh-CN" sz="1200" b="0" i="0" kern="1200" dirty="0" err="1">
                <a:solidFill>
                  <a:schemeClr val="tx1"/>
                </a:solidFill>
                <a:effectLst/>
                <a:latin typeface="+mn-lt"/>
                <a:ea typeface="+mn-ea"/>
                <a:cs typeface="+mn-cs"/>
              </a:rPr>
              <a:t>gB</a:t>
            </a:r>
            <a:r>
              <a:rPr lang="en-US" altLang="zh-CN" sz="1200" b="0" i="0" kern="1200" dirty="0">
                <a:solidFill>
                  <a:schemeClr val="tx1"/>
                </a:solidFill>
                <a:effectLst/>
                <a:latin typeface="+mn-lt"/>
                <a:ea typeface="+mn-ea"/>
                <a:cs typeface="+mn-cs"/>
              </a:rPr>
              <a:t> over the mini-batch</a:t>
            </a:r>
            <a:endParaRPr lang="zh-CN" altLang="en-US" dirty="0"/>
          </a:p>
        </p:txBody>
      </p:sp>
      <p:sp>
        <p:nvSpPr>
          <p:cNvPr id="4" name="灯片编号占位符 3"/>
          <p:cNvSpPr>
            <a:spLocks noGrp="1"/>
          </p:cNvSpPr>
          <p:nvPr>
            <p:ph type="sldNum" sz="quarter" idx="5"/>
          </p:nvPr>
        </p:nvSpPr>
        <p:spPr/>
        <p:txBody>
          <a:bodyPr/>
          <a:lstStyle/>
          <a:p>
            <a:fld id="{8982D3F5-D41B-4616-B65D-B65EB85A8966}" type="slidenum">
              <a:rPr lang="zh-CN" altLang="en-US" smtClean="0"/>
              <a:t>9</a:t>
            </a:fld>
            <a:endParaRPr lang="zh-CN" altLang="en-US"/>
          </a:p>
        </p:txBody>
      </p:sp>
    </p:spTree>
    <p:extLst>
      <p:ext uri="{BB962C8B-B14F-4D97-AF65-F5344CB8AC3E}">
        <p14:creationId xmlns:p14="http://schemas.microsoft.com/office/powerpoint/2010/main" val="990879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844F9-DDAF-48D6-B743-885A5628F2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629C83-D2D8-4B90-A793-766740887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BCFCA66-A0C3-4690-B8D5-DCD6869FEEE5}"/>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5298FBBF-BC58-4F6F-B017-0F538DDD7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C1B2CC-C805-4A2E-8931-9DF0E1A31055}"/>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29901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DA42A-B952-48BE-902F-C874FE9475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A0C2D2-4C85-4C65-A76D-1341937FB6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2D3B06-7ECD-41B9-850C-C3952DAC5706}"/>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56FA36D0-BA5D-4E1D-B657-F3C3428785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0965CC-6771-4012-AAA7-AE4340167162}"/>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133963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B7E8BA-A77A-4B7A-8A4F-7357BA57FE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30D36D-463D-4536-AF0C-59B4BE69BC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A027C-F599-41AD-877E-1DC1C096B6B6}"/>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62A089BF-9F72-4FF3-8756-BEFED73494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F44167-ACA5-40BF-89E6-FE3A05716955}"/>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39411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EF4A4-5727-48A8-9A4A-E559695DAD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AEC6CA-152F-4301-90C1-47A4F9A4C4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24A1FF-DCE5-4295-9DC6-DC6E2C5C5E49}"/>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E2741727-1464-4327-8D41-1957A11564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AFB34A-1414-4350-A203-4B979D2F8C9B}"/>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46128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233B-47DE-448C-85A3-C426BA133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B9F893-0318-4785-BD66-206B238CF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D7A67A-1A79-4CBE-AC78-981F9E1D4EE8}"/>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257A9F3F-8C6B-43CB-81B8-A8D139E980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27071E-0CC5-4289-BCF4-EABCD381EB48}"/>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96332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6EED3-6C9A-4A15-89C1-ED18C9549E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CD2A3B-EE34-4F9C-88AD-494617950F9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A2EC68-F9EA-4E49-9928-98A38466E4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9A417B9-0A4A-459A-917E-E243E89D7D2A}"/>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6" name="页脚占位符 5">
            <a:extLst>
              <a:ext uri="{FF2B5EF4-FFF2-40B4-BE49-F238E27FC236}">
                <a16:creationId xmlns:a16="http://schemas.microsoft.com/office/drawing/2014/main" id="{9317F988-A0BB-4CA5-A722-9A3553942E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407FAC-1A17-4F10-931A-8285F9D6B79A}"/>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4266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4C228-FBFE-4820-9156-EFD8B9FA7F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AB1340-236F-41E5-8F85-DAFDD5C8D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6E43A6-885A-49A1-9CB7-96432D032F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A41E42-77A8-4E79-83FB-DECED77B7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12C77B-ADEF-478E-A848-A836DD5F14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7CB1FE-32E8-457E-9A0C-0F5BCD7107E0}"/>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8" name="页脚占位符 7">
            <a:extLst>
              <a:ext uri="{FF2B5EF4-FFF2-40B4-BE49-F238E27FC236}">
                <a16:creationId xmlns:a16="http://schemas.microsoft.com/office/drawing/2014/main" id="{565B0A48-7E7C-4977-A41F-DF82EAFB24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D56ED5-65D4-4895-B403-876691543042}"/>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226972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602CA-03CC-433B-A640-8B31CF1BF2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8DA9AA-70B1-4908-87C2-9C97F9F7F37E}"/>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4" name="页脚占位符 3">
            <a:extLst>
              <a:ext uri="{FF2B5EF4-FFF2-40B4-BE49-F238E27FC236}">
                <a16:creationId xmlns:a16="http://schemas.microsoft.com/office/drawing/2014/main" id="{4A66BCD4-082E-473B-9F6E-807CD0C7BF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411CF3-2573-445F-82A9-AAFD532DBA07}"/>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316081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187F49-BD8D-4348-8573-13D1C83E1A04}"/>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3" name="页脚占位符 2">
            <a:extLst>
              <a:ext uri="{FF2B5EF4-FFF2-40B4-BE49-F238E27FC236}">
                <a16:creationId xmlns:a16="http://schemas.microsoft.com/office/drawing/2014/main" id="{D49998FE-E7C5-4E2B-8915-8988AF730E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2CB21C-01AE-4E24-8665-3F7451DD66A2}"/>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370365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5F117-092B-459F-8697-0C39A9004B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C4A2BB-E734-4AF8-BEE7-EE87E9EA6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B9BF96-4F36-4E10-B5C7-053A562FC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7D81F9-A948-4C28-932E-6F151BAA592D}"/>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6" name="页脚占位符 5">
            <a:extLst>
              <a:ext uri="{FF2B5EF4-FFF2-40B4-BE49-F238E27FC236}">
                <a16:creationId xmlns:a16="http://schemas.microsoft.com/office/drawing/2014/main" id="{42545E92-9016-461A-9902-542BBCFF8F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D8DB5-9496-4C45-928D-826D0CD6DC85}"/>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429202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C936F-F1E1-4FA1-AFF9-C6C270D01B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990E51-2FBD-4740-98AE-1E8249047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36C18113-FC7E-4F17-A583-EB9F4D8C3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9AA5FA-6CDE-48A8-B7A9-F9FBF4C81501}"/>
              </a:ext>
            </a:extLst>
          </p:cNvPr>
          <p:cNvSpPr>
            <a:spLocks noGrp="1"/>
          </p:cNvSpPr>
          <p:nvPr>
            <p:ph type="dt" sz="half" idx="10"/>
          </p:nvPr>
        </p:nvSpPr>
        <p:spPr/>
        <p:txBody>
          <a:bodyPr/>
          <a:lstStyle/>
          <a:p>
            <a:fld id="{BB6EA342-13EB-457C-8726-A9C54A12CE99}" type="datetimeFigureOut">
              <a:rPr lang="zh-CN" altLang="en-US" smtClean="0"/>
              <a:t>2019/10/23</a:t>
            </a:fld>
            <a:endParaRPr lang="zh-CN" altLang="en-US"/>
          </a:p>
        </p:txBody>
      </p:sp>
      <p:sp>
        <p:nvSpPr>
          <p:cNvPr id="6" name="页脚占位符 5">
            <a:extLst>
              <a:ext uri="{FF2B5EF4-FFF2-40B4-BE49-F238E27FC236}">
                <a16:creationId xmlns:a16="http://schemas.microsoft.com/office/drawing/2014/main" id="{09937B15-E869-4A31-8A7B-A6AEEF1952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D784DC-322C-433F-AAFF-536A651F9C31}"/>
              </a:ext>
            </a:extLst>
          </p:cNvPr>
          <p:cNvSpPr>
            <a:spLocks noGrp="1"/>
          </p:cNvSpPr>
          <p:nvPr>
            <p:ph type="sldNum" sz="quarter" idx="12"/>
          </p:nvPr>
        </p:nvSpPr>
        <p:spPr/>
        <p:txBody>
          <a:body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30670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2886E6-F31D-463E-9A1D-ADDDD492D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122210-0EC9-4325-81BA-E4AC1932D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4DC8E9-2FF2-4A99-A59A-42BBA1F79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EA342-13EB-457C-8726-A9C54A12CE99}"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C31AB83C-4FD1-4006-A9F9-E9C025DDA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7D1E4B-FE96-44D4-A74D-51F61D4BA6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8561-3E82-42CB-9A81-3AB0E2CB2304}" type="slidenum">
              <a:rPr lang="zh-CN" altLang="en-US" smtClean="0"/>
              <a:t>‹#›</a:t>
            </a:fld>
            <a:endParaRPr lang="zh-CN" altLang="en-US"/>
          </a:p>
        </p:txBody>
      </p:sp>
    </p:spTree>
    <p:extLst>
      <p:ext uri="{BB962C8B-B14F-4D97-AF65-F5344CB8AC3E}">
        <p14:creationId xmlns:p14="http://schemas.microsoft.com/office/powerpoint/2010/main" val="258499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8E37B-FCAF-401B-B004-19156C607A1F}"/>
              </a:ext>
            </a:extLst>
          </p:cNvPr>
          <p:cNvSpPr>
            <a:spLocks noGrp="1"/>
          </p:cNvSpPr>
          <p:nvPr>
            <p:ph type="ctrTitle"/>
          </p:nvPr>
        </p:nvSpPr>
        <p:spPr>
          <a:xfrm>
            <a:off x="1066800" y="1214438"/>
            <a:ext cx="10058400" cy="2387600"/>
          </a:xfrm>
        </p:spPr>
        <p:txBody>
          <a:bodyPr>
            <a:noAutofit/>
          </a:bodyPr>
          <a:lstStyle/>
          <a:p>
            <a:r>
              <a:rPr lang="en-US" altLang="zh-CN" sz="4400" b="1" dirty="0"/>
              <a:t>An Attack-Based Evaluation Method for</a:t>
            </a:r>
            <a:br>
              <a:rPr lang="en-US" altLang="zh-CN" sz="4400" b="1" dirty="0"/>
            </a:br>
            <a:r>
              <a:rPr lang="en-US" altLang="zh-CN" sz="4400" b="1" dirty="0"/>
              <a:t>Differentially Private Learning Against</a:t>
            </a:r>
            <a:br>
              <a:rPr lang="en-US" altLang="zh-CN" sz="4400" b="1" dirty="0"/>
            </a:br>
            <a:r>
              <a:rPr lang="en-US" altLang="zh-CN" sz="4400" b="1" dirty="0"/>
              <a:t>Model Inversion Attack</a:t>
            </a:r>
            <a:endParaRPr lang="zh-CN" altLang="en-US" sz="4400" dirty="0"/>
          </a:p>
        </p:txBody>
      </p:sp>
      <p:sp>
        <p:nvSpPr>
          <p:cNvPr id="3" name="副标题 2">
            <a:extLst>
              <a:ext uri="{FF2B5EF4-FFF2-40B4-BE49-F238E27FC236}">
                <a16:creationId xmlns:a16="http://schemas.microsoft.com/office/drawing/2014/main" id="{00D9D3E4-E5F4-4A9E-B120-DBD0148BFFD6}"/>
              </a:ext>
            </a:extLst>
          </p:cNvPr>
          <p:cNvSpPr>
            <a:spLocks noGrp="1"/>
          </p:cNvSpPr>
          <p:nvPr>
            <p:ph type="subTitle" idx="1"/>
          </p:nvPr>
        </p:nvSpPr>
        <p:spPr>
          <a:xfrm>
            <a:off x="1721224" y="4815681"/>
            <a:ext cx="9144000" cy="1655762"/>
          </a:xfrm>
        </p:spPr>
        <p:txBody>
          <a:bodyPr/>
          <a:lstStyle/>
          <a:p>
            <a:pPr algn="r"/>
            <a:r>
              <a:rPr lang="en-US" altLang="zh-CN" dirty="0"/>
              <a:t>By </a:t>
            </a:r>
            <a:r>
              <a:rPr lang="en-US" altLang="zh-CN" dirty="0" err="1"/>
              <a:t>Lingxiao</a:t>
            </a:r>
            <a:r>
              <a:rPr lang="zh-CN" altLang="en-US" dirty="0"/>
              <a:t> </a:t>
            </a:r>
            <a:r>
              <a:rPr lang="en-US" altLang="zh-CN" dirty="0"/>
              <a:t>Kong</a:t>
            </a:r>
          </a:p>
          <a:p>
            <a:pPr algn="r"/>
            <a:r>
              <a:rPr lang="en-US" altLang="zh-CN" dirty="0"/>
              <a:t>2019/10/23</a:t>
            </a:r>
            <a:endParaRPr lang="zh-CN" altLang="en-US" dirty="0"/>
          </a:p>
        </p:txBody>
      </p:sp>
      <p:sp>
        <p:nvSpPr>
          <p:cNvPr id="4" name="文本框 3">
            <a:extLst>
              <a:ext uri="{FF2B5EF4-FFF2-40B4-BE49-F238E27FC236}">
                <a16:creationId xmlns:a16="http://schemas.microsoft.com/office/drawing/2014/main" id="{39482D1C-2323-4EFA-873F-CB464F114678}"/>
              </a:ext>
            </a:extLst>
          </p:cNvPr>
          <p:cNvSpPr txBox="1"/>
          <p:nvPr/>
        </p:nvSpPr>
        <p:spPr>
          <a:xfrm>
            <a:off x="2040830" y="6202017"/>
            <a:ext cx="8097079" cy="646331"/>
          </a:xfrm>
          <a:prstGeom prst="rect">
            <a:avLst/>
          </a:prstGeom>
          <a:noFill/>
        </p:spPr>
        <p:txBody>
          <a:bodyPr wrap="square" rtlCol="0">
            <a:spAutoFit/>
          </a:bodyPr>
          <a:lstStyle/>
          <a:p>
            <a:pPr algn="ctr"/>
            <a:r>
              <a:rPr lang="en-US" altLang="zh-CN" dirty="0"/>
              <a:t>IEEE Access, 2019</a:t>
            </a:r>
            <a:br>
              <a:rPr lang="en-US" altLang="zh-CN" dirty="0"/>
            </a:br>
            <a:endParaRPr lang="zh-CN" altLang="en-US" dirty="0"/>
          </a:p>
        </p:txBody>
      </p:sp>
      <p:sp>
        <p:nvSpPr>
          <p:cNvPr id="5" name="文本框 4">
            <a:extLst>
              <a:ext uri="{FF2B5EF4-FFF2-40B4-BE49-F238E27FC236}">
                <a16:creationId xmlns:a16="http://schemas.microsoft.com/office/drawing/2014/main" id="{8F21F040-FF0A-4D7F-BAF1-F295124D08A7}"/>
              </a:ext>
            </a:extLst>
          </p:cNvPr>
          <p:cNvSpPr txBox="1"/>
          <p:nvPr/>
        </p:nvSpPr>
        <p:spPr>
          <a:xfrm>
            <a:off x="1550143" y="3747194"/>
            <a:ext cx="9575057" cy="923330"/>
          </a:xfrm>
          <a:prstGeom prst="rect">
            <a:avLst/>
          </a:prstGeom>
          <a:noFill/>
        </p:spPr>
        <p:txBody>
          <a:bodyPr wrap="none" rtlCol="0">
            <a:spAutoFit/>
          </a:bodyPr>
          <a:lstStyle/>
          <a:p>
            <a:r>
              <a:rPr lang="en-US" altLang="zh-CN" dirty="0"/>
              <a:t>CHEOLHEE PARK </a:t>
            </a:r>
            <a:r>
              <a:rPr lang="en-US" altLang="zh-CN" sz="1600" dirty="0"/>
              <a:t>1</a:t>
            </a:r>
            <a:r>
              <a:rPr lang="en-US" altLang="zh-CN" dirty="0"/>
              <a:t>, DOWON HONG </a:t>
            </a:r>
            <a:r>
              <a:rPr lang="en-US" altLang="zh-CN" sz="1600" dirty="0"/>
              <a:t>1</a:t>
            </a:r>
            <a:r>
              <a:rPr lang="en-US" altLang="zh-CN" dirty="0"/>
              <a:t>, AND CHANGHO SEO </a:t>
            </a:r>
            <a:r>
              <a:rPr lang="en-US" altLang="zh-CN" sz="1600" dirty="0"/>
              <a:t>2</a:t>
            </a:r>
            <a:br>
              <a:rPr lang="en-US" altLang="zh-CN" dirty="0"/>
            </a:br>
            <a:r>
              <a:rPr lang="en-US" altLang="zh-CN" dirty="0"/>
              <a:t>1Department of Mathematics, </a:t>
            </a:r>
            <a:r>
              <a:rPr lang="en-US" altLang="zh-CN" dirty="0" err="1"/>
              <a:t>Kongju</a:t>
            </a:r>
            <a:r>
              <a:rPr lang="en-US" altLang="zh-CN" dirty="0"/>
              <a:t> National University, </a:t>
            </a:r>
            <a:r>
              <a:rPr lang="en-US" altLang="zh-CN" dirty="0" err="1"/>
              <a:t>Gongju</a:t>
            </a:r>
            <a:r>
              <a:rPr lang="en-US" altLang="zh-CN" dirty="0"/>
              <a:t> 32588, South Korea</a:t>
            </a:r>
            <a:br>
              <a:rPr lang="en-US" altLang="zh-CN" dirty="0"/>
            </a:br>
            <a:r>
              <a:rPr lang="en-US" altLang="zh-CN" dirty="0"/>
              <a:t>2Department of Convergence Science, </a:t>
            </a:r>
            <a:r>
              <a:rPr lang="en-US" altLang="zh-CN" dirty="0" err="1"/>
              <a:t>Kongju</a:t>
            </a:r>
            <a:r>
              <a:rPr lang="en-US" altLang="zh-CN" dirty="0"/>
              <a:t> National University, </a:t>
            </a:r>
            <a:r>
              <a:rPr lang="en-US" altLang="zh-CN" dirty="0" err="1"/>
              <a:t>Gongju</a:t>
            </a:r>
            <a:r>
              <a:rPr lang="en-US" altLang="zh-CN" dirty="0"/>
              <a:t> 32588, South Korea </a:t>
            </a:r>
            <a:endParaRPr lang="zh-CN" altLang="en-US" dirty="0"/>
          </a:p>
        </p:txBody>
      </p:sp>
    </p:spTree>
    <p:extLst>
      <p:ext uri="{BB962C8B-B14F-4D97-AF65-F5344CB8AC3E}">
        <p14:creationId xmlns:p14="http://schemas.microsoft.com/office/powerpoint/2010/main" val="92512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p:txBody>
          <a:bodyPr/>
          <a:lstStyle/>
          <a:p>
            <a:pPr algn="ctr"/>
            <a:r>
              <a:rPr lang="en-US" altLang="zh-CN" dirty="0"/>
              <a:t>Differential Privacy</a:t>
            </a:r>
            <a:endParaRPr lang="zh-CN" altLang="en-US" dirty="0"/>
          </a:p>
        </p:txBody>
      </p:sp>
      <p:sp>
        <p:nvSpPr>
          <p:cNvPr id="3" name="内容占位符 2">
            <a:extLst>
              <a:ext uri="{FF2B5EF4-FFF2-40B4-BE49-F238E27FC236}">
                <a16:creationId xmlns:a16="http://schemas.microsoft.com/office/drawing/2014/main" id="{948AE8D7-FBFD-4D68-96F8-C782149C1E11}"/>
              </a:ext>
            </a:extLst>
          </p:cNvPr>
          <p:cNvSpPr>
            <a:spLocks noGrp="1"/>
          </p:cNvSpPr>
          <p:nvPr>
            <p:ph idx="1"/>
          </p:nvPr>
        </p:nvSpPr>
        <p:spPr/>
        <p:txBody>
          <a:bodyPr>
            <a:normAutofit/>
          </a:bodyPr>
          <a:lstStyle/>
          <a:p>
            <a:r>
              <a:rPr lang="en-US" altLang="zh-CN" dirty="0"/>
              <a:t>Differential privacy guarantees that a randomized algorithm behaves similarly on neighboring datasets. </a:t>
            </a:r>
          </a:p>
        </p:txBody>
      </p:sp>
      <p:pic>
        <p:nvPicPr>
          <p:cNvPr id="5" name="图片 4">
            <a:extLst>
              <a:ext uri="{FF2B5EF4-FFF2-40B4-BE49-F238E27FC236}">
                <a16:creationId xmlns:a16="http://schemas.microsoft.com/office/drawing/2014/main" id="{25D8D3A2-BE6B-40FF-BF64-8A7306EF68B5}"/>
              </a:ext>
            </a:extLst>
          </p:cNvPr>
          <p:cNvPicPr>
            <a:picLocks noChangeAspect="1"/>
          </p:cNvPicPr>
          <p:nvPr/>
        </p:nvPicPr>
        <p:blipFill>
          <a:blip r:embed="rId3"/>
          <a:stretch>
            <a:fillRect/>
          </a:stretch>
        </p:blipFill>
        <p:spPr>
          <a:xfrm>
            <a:off x="1057028" y="3046387"/>
            <a:ext cx="10758858" cy="1723166"/>
          </a:xfrm>
          <a:prstGeom prst="rect">
            <a:avLst/>
          </a:prstGeom>
        </p:spPr>
      </p:pic>
    </p:spTree>
    <p:extLst>
      <p:ext uri="{BB962C8B-B14F-4D97-AF65-F5344CB8AC3E}">
        <p14:creationId xmlns:p14="http://schemas.microsoft.com/office/powerpoint/2010/main" val="357596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p:txBody>
          <a:bodyPr/>
          <a:lstStyle/>
          <a:p>
            <a:pPr algn="ctr"/>
            <a:r>
              <a:rPr lang="en-US" altLang="zh-CN" dirty="0"/>
              <a:t>Differential Privacy</a:t>
            </a:r>
            <a:endParaRPr lang="zh-CN" altLang="en-US" dirty="0"/>
          </a:p>
        </p:txBody>
      </p:sp>
      <p:sp>
        <p:nvSpPr>
          <p:cNvPr id="3" name="内容占位符 2">
            <a:extLst>
              <a:ext uri="{FF2B5EF4-FFF2-40B4-BE49-F238E27FC236}">
                <a16:creationId xmlns:a16="http://schemas.microsoft.com/office/drawing/2014/main" id="{948AE8D7-FBFD-4D68-96F8-C782149C1E11}"/>
              </a:ext>
            </a:extLst>
          </p:cNvPr>
          <p:cNvSpPr>
            <a:spLocks noGrp="1"/>
          </p:cNvSpPr>
          <p:nvPr>
            <p:ph idx="1"/>
          </p:nvPr>
        </p:nvSpPr>
        <p:spPr/>
        <p:txBody>
          <a:bodyPr>
            <a:normAutofit/>
          </a:bodyPr>
          <a:lstStyle/>
          <a:p>
            <a:r>
              <a:rPr lang="en-US" altLang="zh-CN" dirty="0"/>
              <a:t>Differentially private mechanisms are defined in the context of sensitivity.</a:t>
            </a:r>
          </a:p>
          <a:p>
            <a:endParaRPr lang="en-US" altLang="zh-CN" dirty="0"/>
          </a:p>
          <a:p>
            <a:endParaRPr lang="en-US" altLang="zh-CN" dirty="0"/>
          </a:p>
          <a:p>
            <a:endParaRPr lang="en-US" altLang="zh-CN" dirty="0"/>
          </a:p>
          <a:p>
            <a:r>
              <a:rPr lang="en-US" altLang="zh-CN" dirty="0"/>
              <a:t>The Gaussian mechanism M</a:t>
            </a:r>
            <a:r>
              <a:rPr lang="en-US" altLang="zh-CN" sz="1800" i="1" dirty="0"/>
              <a:t>G</a:t>
            </a:r>
            <a:r>
              <a:rPr lang="en-US" altLang="zh-CN" sz="1800" dirty="0"/>
              <a:t> </a:t>
            </a:r>
            <a:r>
              <a:rPr lang="en-US" altLang="zh-CN" dirty="0"/>
              <a:t>, which is one of the most common differentially private mechanisms, is defined by:</a:t>
            </a:r>
          </a:p>
          <a:p>
            <a:endParaRPr lang="en-US" altLang="zh-CN" dirty="0"/>
          </a:p>
        </p:txBody>
      </p:sp>
      <p:pic>
        <p:nvPicPr>
          <p:cNvPr id="4" name="图片 3">
            <a:extLst>
              <a:ext uri="{FF2B5EF4-FFF2-40B4-BE49-F238E27FC236}">
                <a16:creationId xmlns:a16="http://schemas.microsoft.com/office/drawing/2014/main" id="{646A344A-5DB7-453D-AF45-DBA23DD01004}"/>
              </a:ext>
            </a:extLst>
          </p:cNvPr>
          <p:cNvPicPr>
            <a:picLocks noChangeAspect="1"/>
          </p:cNvPicPr>
          <p:nvPr/>
        </p:nvPicPr>
        <p:blipFill>
          <a:blip r:embed="rId3"/>
          <a:stretch>
            <a:fillRect/>
          </a:stretch>
        </p:blipFill>
        <p:spPr>
          <a:xfrm>
            <a:off x="1088570" y="2663621"/>
            <a:ext cx="8331202" cy="1530758"/>
          </a:xfrm>
          <a:prstGeom prst="rect">
            <a:avLst/>
          </a:prstGeom>
        </p:spPr>
      </p:pic>
      <p:pic>
        <p:nvPicPr>
          <p:cNvPr id="6" name="图片 5">
            <a:extLst>
              <a:ext uri="{FF2B5EF4-FFF2-40B4-BE49-F238E27FC236}">
                <a16:creationId xmlns:a16="http://schemas.microsoft.com/office/drawing/2014/main" id="{D5CA7F2E-6DC4-40B5-A9D4-19D9D9B3A46A}"/>
              </a:ext>
            </a:extLst>
          </p:cNvPr>
          <p:cNvPicPr>
            <a:picLocks noChangeAspect="1"/>
          </p:cNvPicPr>
          <p:nvPr/>
        </p:nvPicPr>
        <p:blipFill>
          <a:blip r:embed="rId4"/>
          <a:stretch>
            <a:fillRect/>
          </a:stretch>
        </p:blipFill>
        <p:spPr>
          <a:xfrm>
            <a:off x="4286476" y="5223362"/>
            <a:ext cx="3619048" cy="533333"/>
          </a:xfrm>
          <a:prstGeom prst="rect">
            <a:avLst/>
          </a:prstGeom>
        </p:spPr>
      </p:pic>
    </p:spTree>
    <p:extLst>
      <p:ext uri="{BB962C8B-B14F-4D97-AF65-F5344CB8AC3E}">
        <p14:creationId xmlns:p14="http://schemas.microsoft.com/office/powerpoint/2010/main" val="188810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p:txBody>
          <a:bodyPr>
            <a:normAutofit/>
          </a:bodyPr>
          <a:lstStyle/>
          <a:p>
            <a:pPr algn="ctr"/>
            <a:r>
              <a:rPr lang="en-US" altLang="zh-CN" sz="4000" dirty="0"/>
              <a:t>Differential Privacy For Deep Neural Networks</a:t>
            </a:r>
            <a:endParaRPr lang="zh-CN" altLang="en-US" sz="4000" dirty="0"/>
          </a:p>
        </p:txBody>
      </p:sp>
      <p:sp>
        <p:nvSpPr>
          <p:cNvPr id="3" name="内容占位符 2">
            <a:extLst>
              <a:ext uri="{FF2B5EF4-FFF2-40B4-BE49-F238E27FC236}">
                <a16:creationId xmlns:a16="http://schemas.microsoft.com/office/drawing/2014/main" id="{948AE8D7-FBFD-4D68-96F8-C782149C1E11}"/>
              </a:ext>
            </a:extLst>
          </p:cNvPr>
          <p:cNvSpPr>
            <a:spLocks noGrp="1"/>
          </p:cNvSpPr>
          <p:nvPr>
            <p:ph idx="1"/>
          </p:nvPr>
        </p:nvSpPr>
        <p:spPr/>
        <p:txBody>
          <a:bodyPr>
            <a:normAutofit/>
          </a:bodyPr>
          <a:lstStyle/>
          <a:p>
            <a:r>
              <a:rPr lang="en-US" altLang="zh-CN" dirty="0"/>
              <a:t>To minimize the privacy cost at each iteration</a:t>
            </a:r>
            <a:r>
              <a:rPr lang="zh-CN" altLang="en-US" dirty="0"/>
              <a:t>，</a:t>
            </a:r>
            <a:r>
              <a:rPr lang="en-US" altLang="zh-CN" dirty="0"/>
              <a:t>Abadi proposed a differentially private stochastic gradient descent algorithm, by combining Gaussian mechanisms with random sampling.</a:t>
            </a:r>
          </a:p>
          <a:p>
            <a:r>
              <a:rPr lang="en-US" altLang="zh-CN" dirty="0"/>
              <a:t>This paper focus on Abadi </a:t>
            </a:r>
            <a:r>
              <a:rPr lang="en-US" altLang="zh-CN" i="1" dirty="0"/>
              <a:t>et al.</a:t>
            </a:r>
            <a:r>
              <a:rPr lang="en-US" altLang="zh-CN" dirty="0"/>
              <a:t>’s basic DPSGD algorithm for the purpose of satisfying the differential privacy of the neural network model with a non-convex optimization problem within moderate privacy costs.</a:t>
            </a:r>
            <a:br>
              <a:rPr lang="en-US" altLang="zh-CN" dirty="0"/>
            </a:br>
            <a:endParaRPr lang="en-US" altLang="zh-CN" dirty="0"/>
          </a:p>
        </p:txBody>
      </p:sp>
    </p:spTree>
    <p:extLst>
      <p:ext uri="{BB962C8B-B14F-4D97-AF65-F5344CB8AC3E}">
        <p14:creationId xmlns:p14="http://schemas.microsoft.com/office/powerpoint/2010/main" val="361113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a:xfrm>
            <a:off x="838200" y="350611"/>
            <a:ext cx="10515600" cy="1325563"/>
          </a:xfrm>
        </p:spPr>
        <p:txBody>
          <a:bodyPr>
            <a:normAutofit/>
          </a:bodyPr>
          <a:lstStyle/>
          <a:p>
            <a:pPr algn="ctr"/>
            <a:r>
              <a:rPr lang="en-US" altLang="zh-CN" sz="3600" dirty="0"/>
              <a:t>Differential Privacy Against Model Inversion Attack</a:t>
            </a:r>
            <a:endParaRPr lang="zh-CN" altLang="en-US" sz="3600" dirty="0"/>
          </a:p>
        </p:txBody>
      </p:sp>
      <p:pic>
        <p:nvPicPr>
          <p:cNvPr id="7" name="图片 6">
            <a:extLst>
              <a:ext uri="{FF2B5EF4-FFF2-40B4-BE49-F238E27FC236}">
                <a16:creationId xmlns:a16="http://schemas.microsoft.com/office/drawing/2014/main" id="{5A4194C7-2336-4D61-A91D-4B27807CFF0C}"/>
              </a:ext>
            </a:extLst>
          </p:cNvPr>
          <p:cNvPicPr>
            <a:picLocks noChangeAspect="1"/>
          </p:cNvPicPr>
          <p:nvPr/>
        </p:nvPicPr>
        <p:blipFill>
          <a:blip r:embed="rId3"/>
          <a:stretch>
            <a:fillRect/>
          </a:stretch>
        </p:blipFill>
        <p:spPr>
          <a:xfrm>
            <a:off x="1154174" y="1509486"/>
            <a:ext cx="5228618" cy="5043714"/>
          </a:xfrm>
          <a:prstGeom prst="rect">
            <a:avLst/>
          </a:prstGeom>
        </p:spPr>
      </p:pic>
      <p:sp>
        <p:nvSpPr>
          <p:cNvPr id="8" name="文本框 7">
            <a:extLst>
              <a:ext uri="{FF2B5EF4-FFF2-40B4-BE49-F238E27FC236}">
                <a16:creationId xmlns:a16="http://schemas.microsoft.com/office/drawing/2014/main" id="{C909E6A7-1E18-4A5D-8EEE-87C9B155F229}"/>
              </a:ext>
            </a:extLst>
          </p:cNvPr>
          <p:cNvSpPr txBox="1"/>
          <p:nvPr/>
        </p:nvSpPr>
        <p:spPr>
          <a:xfrm>
            <a:off x="7184571" y="2322286"/>
            <a:ext cx="2743200" cy="2656114"/>
          </a:xfrm>
          <a:prstGeom prst="rect">
            <a:avLst/>
          </a:prstGeom>
          <a:no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AFF315E9-3B41-4C88-A3B1-119499AB78B7}"/>
              </a:ext>
            </a:extLst>
          </p:cNvPr>
          <p:cNvSpPr txBox="1"/>
          <p:nvPr/>
        </p:nvSpPr>
        <p:spPr>
          <a:xfrm>
            <a:off x="6382792" y="2322286"/>
            <a:ext cx="5591494" cy="2547364"/>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altLang="zh-CN" sz="2400" dirty="0"/>
              <a:t>Also</a:t>
            </a:r>
            <a:r>
              <a:rPr lang="zh-CN" altLang="en-US" sz="2400" dirty="0"/>
              <a:t>，</a:t>
            </a:r>
            <a:r>
              <a:rPr lang="en-US" altLang="zh-CN" sz="2400" dirty="0"/>
              <a:t>leverage moments accountant, where privacy costs are fine-tuned by considering the Gaussian mechanism with random sampling. </a:t>
            </a:r>
          </a:p>
          <a:p>
            <a:pPr marL="228600" indent="-228600">
              <a:lnSpc>
                <a:spcPct val="90000"/>
              </a:lnSpc>
              <a:spcBef>
                <a:spcPts val="1000"/>
              </a:spcBef>
              <a:buFont typeface="Arial" panose="020B0604020202020204" pitchFamily="34" charset="0"/>
              <a:buChar char="•"/>
            </a:pPr>
            <a:r>
              <a:rPr lang="en-US" altLang="zh-CN" sz="2400" dirty="0"/>
              <a:t>The moments accountant keeps track of a bound on the moments of the privacy loss, which is a random variable.</a:t>
            </a:r>
            <a:endParaRPr lang="zh-CN" altLang="en-US" sz="2400" dirty="0"/>
          </a:p>
        </p:txBody>
      </p:sp>
    </p:spTree>
    <p:extLst>
      <p:ext uri="{BB962C8B-B14F-4D97-AF65-F5344CB8AC3E}">
        <p14:creationId xmlns:p14="http://schemas.microsoft.com/office/powerpoint/2010/main" val="98574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p:txBody>
          <a:bodyPr>
            <a:normAutofit/>
          </a:bodyPr>
          <a:lstStyle/>
          <a:p>
            <a:pPr algn="ctr"/>
            <a:r>
              <a:rPr lang="en-US" altLang="zh-CN" sz="3200" dirty="0"/>
              <a:t>Model Inversion Attack Against Neural Network Model</a:t>
            </a:r>
            <a:endParaRPr lang="zh-CN" altLang="en-US" sz="3200" dirty="0"/>
          </a:p>
        </p:txBody>
      </p:sp>
      <p:sp>
        <p:nvSpPr>
          <p:cNvPr id="3" name="内容占位符 2">
            <a:extLst>
              <a:ext uri="{FF2B5EF4-FFF2-40B4-BE49-F238E27FC236}">
                <a16:creationId xmlns:a16="http://schemas.microsoft.com/office/drawing/2014/main" id="{948AE8D7-FBFD-4D68-96F8-C782149C1E11}"/>
              </a:ext>
            </a:extLst>
          </p:cNvPr>
          <p:cNvSpPr>
            <a:spLocks noGrp="1"/>
          </p:cNvSpPr>
          <p:nvPr>
            <p:ph idx="1"/>
          </p:nvPr>
        </p:nvSpPr>
        <p:spPr>
          <a:xfrm>
            <a:off x="6095999" y="2002970"/>
            <a:ext cx="5733143" cy="4383315"/>
          </a:xfrm>
        </p:spPr>
        <p:txBody>
          <a:bodyPr>
            <a:normAutofit/>
          </a:bodyPr>
          <a:lstStyle/>
          <a:p>
            <a:r>
              <a:rPr lang="en-US" altLang="zh-CN" sz="2400" dirty="0"/>
              <a:t>By converting the attack into an optimization problem, the attacker optimizes an initial vector to find the input that minimizes the error between the predicted confidence value and the ideal output value.</a:t>
            </a:r>
          </a:p>
          <a:p>
            <a:r>
              <a:rPr lang="en-US" altLang="zh-CN" sz="2400" dirty="0"/>
              <a:t> This optimization can be performed simply by using a gradient descent algorithm. </a:t>
            </a:r>
          </a:p>
          <a:p>
            <a:r>
              <a:rPr lang="en-US" altLang="zh-CN" sz="2400" dirty="0"/>
              <a:t>As a result, the attacker can recover parts of information from the training dataset. </a:t>
            </a:r>
          </a:p>
        </p:txBody>
      </p:sp>
      <p:pic>
        <p:nvPicPr>
          <p:cNvPr id="7" name="图片 6">
            <a:extLst>
              <a:ext uri="{FF2B5EF4-FFF2-40B4-BE49-F238E27FC236}">
                <a16:creationId xmlns:a16="http://schemas.microsoft.com/office/drawing/2014/main" id="{36D24601-C70D-4E34-89C5-AEA479FA7EAC}"/>
              </a:ext>
            </a:extLst>
          </p:cNvPr>
          <p:cNvPicPr>
            <a:picLocks noChangeAspect="1"/>
          </p:cNvPicPr>
          <p:nvPr/>
        </p:nvPicPr>
        <p:blipFill>
          <a:blip r:embed="rId3"/>
          <a:stretch>
            <a:fillRect/>
          </a:stretch>
        </p:blipFill>
        <p:spPr>
          <a:xfrm>
            <a:off x="838200" y="1690688"/>
            <a:ext cx="4761905" cy="4209524"/>
          </a:xfrm>
          <a:prstGeom prst="rect">
            <a:avLst/>
          </a:prstGeom>
        </p:spPr>
      </p:pic>
    </p:spTree>
    <p:extLst>
      <p:ext uri="{BB962C8B-B14F-4D97-AF65-F5344CB8AC3E}">
        <p14:creationId xmlns:p14="http://schemas.microsoft.com/office/powerpoint/2010/main" val="399741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p:txBody>
          <a:bodyPr>
            <a:normAutofit/>
          </a:bodyPr>
          <a:lstStyle/>
          <a:p>
            <a:pPr algn="ctr"/>
            <a:r>
              <a:rPr lang="en-US" altLang="zh-CN" sz="3200" dirty="0"/>
              <a:t>Model Inversion Attack Against Neural Network Model</a:t>
            </a:r>
            <a:endParaRPr lang="zh-CN" altLang="en-US" sz="3200" dirty="0"/>
          </a:p>
        </p:txBody>
      </p:sp>
      <p:pic>
        <p:nvPicPr>
          <p:cNvPr id="11" name="图片 10">
            <a:extLst>
              <a:ext uri="{FF2B5EF4-FFF2-40B4-BE49-F238E27FC236}">
                <a16:creationId xmlns:a16="http://schemas.microsoft.com/office/drawing/2014/main" id="{FA2E24ED-4560-4BE7-A7E1-F30812B59FDB}"/>
              </a:ext>
            </a:extLst>
          </p:cNvPr>
          <p:cNvPicPr>
            <a:picLocks noChangeAspect="1"/>
          </p:cNvPicPr>
          <p:nvPr/>
        </p:nvPicPr>
        <p:blipFill>
          <a:blip r:embed="rId3"/>
          <a:stretch>
            <a:fillRect/>
          </a:stretch>
        </p:blipFill>
        <p:spPr>
          <a:xfrm>
            <a:off x="261311" y="1705202"/>
            <a:ext cx="6276190" cy="4390476"/>
          </a:xfrm>
          <a:prstGeom prst="rect">
            <a:avLst/>
          </a:prstGeom>
        </p:spPr>
      </p:pic>
      <p:pic>
        <p:nvPicPr>
          <p:cNvPr id="14" name="图片 13">
            <a:extLst>
              <a:ext uri="{FF2B5EF4-FFF2-40B4-BE49-F238E27FC236}">
                <a16:creationId xmlns:a16="http://schemas.microsoft.com/office/drawing/2014/main" id="{28BA89D6-2ABD-450B-B71F-2F9F6FBFA465}"/>
              </a:ext>
            </a:extLst>
          </p:cNvPr>
          <p:cNvPicPr>
            <a:picLocks noChangeAspect="1"/>
          </p:cNvPicPr>
          <p:nvPr/>
        </p:nvPicPr>
        <p:blipFill>
          <a:blip r:embed="rId4"/>
          <a:stretch>
            <a:fillRect/>
          </a:stretch>
        </p:blipFill>
        <p:spPr>
          <a:xfrm>
            <a:off x="6542377" y="2278743"/>
            <a:ext cx="5388312" cy="3040194"/>
          </a:xfrm>
          <a:prstGeom prst="rect">
            <a:avLst/>
          </a:prstGeom>
        </p:spPr>
      </p:pic>
    </p:spTree>
    <p:extLst>
      <p:ext uri="{BB962C8B-B14F-4D97-AF65-F5344CB8AC3E}">
        <p14:creationId xmlns:p14="http://schemas.microsoft.com/office/powerpoint/2010/main" val="2435874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p:txBody>
          <a:bodyPr/>
          <a:lstStyle/>
          <a:p>
            <a:pPr algn="ctr"/>
            <a:r>
              <a:rPr lang="en-US" altLang="zh-CN" dirty="0"/>
              <a:t>Attack Performance Metric</a:t>
            </a:r>
            <a:endParaRPr lang="zh-CN" altLang="en-US" dirty="0"/>
          </a:p>
        </p:txBody>
      </p:sp>
      <p:sp>
        <p:nvSpPr>
          <p:cNvPr id="3" name="内容占位符 2">
            <a:extLst>
              <a:ext uri="{FF2B5EF4-FFF2-40B4-BE49-F238E27FC236}">
                <a16:creationId xmlns:a16="http://schemas.microsoft.com/office/drawing/2014/main" id="{948AE8D7-FBFD-4D68-96F8-C782149C1E11}"/>
              </a:ext>
            </a:extLst>
          </p:cNvPr>
          <p:cNvSpPr>
            <a:spLocks noGrp="1"/>
          </p:cNvSpPr>
          <p:nvPr>
            <p:ph idx="1"/>
          </p:nvPr>
        </p:nvSpPr>
        <p:spPr/>
        <p:txBody>
          <a:bodyPr>
            <a:normAutofit/>
          </a:bodyPr>
          <a:lstStyle/>
          <a:p>
            <a:r>
              <a:rPr lang="en-US" altLang="zh-CN" dirty="0"/>
              <a:t>This paper leverage a deep learning model to evaluate the effectiveness of the attack. </a:t>
            </a:r>
          </a:p>
          <a:p>
            <a:r>
              <a:rPr lang="en-US" altLang="zh-CN" dirty="0"/>
              <a:t>Quantifying the efficacy of the model inversion attack can be converted into a classification problem.</a:t>
            </a:r>
          </a:p>
          <a:p>
            <a:r>
              <a:rPr lang="en-US" altLang="zh-CN" dirty="0"/>
              <a:t> It can be regarded as quantifying how many data is recognizable among the reconstructed data i.e., how many data have enough quality to be recognized among the reconstructed data.</a:t>
            </a:r>
            <a:br>
              <a:rPr lang="en-US" altLang="zh-CN" dirty="0"/>
            </a:br>
            <a:endParaRPr lang="zh-CN" altLang="en-US" dirty="0"/>
          </a:p>
        </p:txBody>
      </p:sp>
    </p:spTree>
    <p:extLst>
      <p:ext uri="{BB962C8B-B14F-4D97-AF65-F5344CB8AC3E}">
        <p14:creationId xmlns:p14="http://schemas.microsoft.com/office/powerpoint/2010/main" val="151626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3488-A72F-41B6-A298-7B1296B135B0}"/>
              </a:ext>
            </a:extLst>
          </p:cNvPr>
          <p:cNvSpPr>
            <a:spLocks noGrp="1"/>
          </p:cNvSpPr>
          <p:nvPr>
            <p:ph type="title"/>
          </p:nvPr>
        </p:nvSpPr>
        <p:spPr/>
        <p:txBody>
          <a:bodyPr>
            <a:normAutofit/>
          </a:bodyPr>
          <a:lstStyle/>
          <a:p>
            <a:pPr algn="ctr"/>
            <a:r>
              <a:rPr lang="en-US" altLang="zh-CN" sz="3200" dirty="0"/>
              <a:t>Attack Performance Metric</a:t>
            </a:r>
            <a:endParaRPr lang="zh-CN" altLang="en-US" sz="3200" dirty="0"/>
          </a:p>
        </p:txBody>
      </p:sp>
      <p:pic>
        <p:nvPicPr>
          <p:cNvPr id="4" name="图片 3">
            <a:extLst>
              <a:ext uri="{FF2B5EF4-FFF2-40B4-BE49-F238E27FC236}">
                <a16:creationId xmlns:a16="http://schemas.microsoft.com/office/drawing/2014/main" id="{76FA8898-D6E2-466C-A89C-19791A3ABBA0}"/>
              </a:ext>
            </a:extLst>
          </p:cNvPr>
          <p:cNvPicPr>
            <a:picLocks noChangeAspect="1"/>
          </p:cNvPicPr>
          <p:nvPr/>
        </p:nvPicPr>
        <p:blipFill>
          <a:blip r:embed="rId3"/>
          <a:stretch>
            <a:fillRect/>
          </a:stretch>
        </p:blipFill>
        <p:spPr>
          <a:xfrm>
            <a:off x="4847772" y="1399677"/>
            <a:ext cx="7344228" cy="4767488"/>
          </a:xfrm>
          <a:prstGeom prst="rect">
            <a:avLst/>
          </a:prstGeom>
        </p:spPr>
      </p:pic>
      <p:sp>
        <p:nvSpPr>
          <p:cNvPr id="8" name="内容占位符 2">
            <a:extLst>
              <a:ext uri="{FF2B5EF4-FFF2-40B4-BE49-F238E27FC236}">
                <a16:creationId xmlns:a16="http://schemas.microsoft.com/office/drawing/2014/main" id="{0DD2644D-A0C0-4644-9496-F6291FAD34B3}"/>
              </a:ext>
            </a:extLst>
          </p:cNvPr>
          <p:cNvSpPr>
            <a:spLocks noGrp="1"/>
          </p:cNvSpPr>
          <p:nvPr>
            <p:ph idx="1"/>
          </p:nvPr>
        </p:nvSpPr>
        <p:spPr>
          <a:xfrm>
            <a:off x="315684" y="1515790"/>
            <a:ext cx="4822373" cy="5342209"/>
          </a:xfrm>
        </p:spPr>
        <p:txBody>
          <a:bodyPr>
            <a:normAutofit/>
          </a:bodyPr>
          <a:lstStyle/>
          <a:p>
            <a:r>
              <a:rPr lang="en-US" altLang="zh-CN" sz="2000" dirty="0"/>
              <a:t>Let               be a well-trained evaluation model that has the same classification problem as the target model</a:t>
            </a:r>
          </a:p>
          <a:p>
            <a:r>
              <a:rPr lang="en-US" altLang="zh-CN" sz="2000" dirty="0"/>
              <a:t>Then, a reconstructed image extracted from the model inversion attack corresponding to a given target label is evaluated over the evaluation model.</a:t>
            </a:r>
          </a:p>
          <a:p>
            <a:r>
              <a:rPr lang="en-US" altLang="zh-CN" sz="2000" dirty="0"/>
              <a:t>Then              returns the label (or confidence vector) as it is most likely.</a:t>
            </a:r>
          </a:p>
          <a:p>
            <a:r>
              <a:rPr lang="en-US" altLang="zh-CN" sz="2000" dirty="0"/>
              <a:t> If the retuned label (or argmax of confidence vector) is equal to the given target label, the reconstructed image is considered to be recognizable.</a:t>
            </a:r>
            <a:endParaRPr lang="zh-CN" altLang="en-US" sz="2000" dirty="0"/>
          </a:p>
        </p:txBody>
      </p:sp>
      <p:pic>
        <p:nvPicPr>
          <p:cNvPr id="9" name="图片 8">
            <a:extLst>
              <a:ext uri="{FF2B5EF4-FFF2-40B4-BE49-F238E27FC236}">
                <a16:creationId xmlns:a16="http://schemas.microsoft.com/office/drawing/2014/main" id="{0191B37E-CB23-4D8C-89D7-EADDB105F01C}"/>
              </a:ext>
            </a:extLst>
          </p:cNvPr>
          <p:cNvPicPr>
            <a:picLocks noChangeAspect="1"/>
          </p:cNvPicPr>
          <p:nvPr/>
        </p:nvPicPr>
        <p:blipFill>
          <a:blip r:embed="rId4"/>
          <a:stretch>
            <a:fillRect/>
          </a:stretch>
        </p:blipFill>
        <p:spPr>
          <a:xfrm>
            <a:off x="1099733" y="1515789"/>
            <a:ext cx="790476" cy="342857"/>
          </a:xfrm>
          <a:prstGeom prst="rect">
            <a:avLst/>
          </a:prstGeom>
        </p:spPr>
      </p:pic>
      <p:pic>
        <p:nvPicPr>
          <p:cNvPr id="10" name="图片 9">
            <a:extLst>
              <a:ext uri="{FF2B5EF4-FFF2-40B4-BE49-F238E27FC236}">
                <a16:creationId xmlns:a16="http://schemas.microsoft.com/office/drawing/2014/main" id="{E7CE1F57-F552-45CB-828F-B04FA7B2E987}"/>
              </a:ext>
            </a:extLst>
          </p:cNvPr>
          <p:cNvPicPr>
            <a:picLocks noChangeAspect="1"/>
          </p:cNvPicPr>
          <p:nvPr/>
        </p:nvPicPr>
        <p:blipFill rotWithShape="1">
          <a:blip r:embed="rId5"/>
          <a:srcRect t="20064" b="18249"/>
          <a:stretch/>
        </p:blipFill>
        <p:spPr>
          <a:xfrm>
            <a:off x="1447352" y="2423887"/>
            <a:ext cx="885714" cy="246744"/>
          </a:xfrm>
          <a:prstGeom prst="rect">
            <a:avLst/>
          </a:prstGeom>
        </p:spPr>
      </p:pic>
      <p:pic>
        <p:nvPicPr>
          <p:cNvPr id="12" name="图片 11">
            <a:extLst>
              <a:ext uri="{FF2B5EF4-FFF2-40B4-BE49-F238E27FC236}">
                <a16:creationId xmlns:a16="http://schemas.microsoft.com/office/drawing/2014/main" id="{0191B37E-CB23-4D8C-89D7-EADDB105F01C}"/>
              </a:ext>
            </a:extLst>
          </p:cNvPr>
          <p:cNvPicPr>
            <a:picLocks noChangeAspect="1"/>
          </p:cNvPicPr>
          <p:nvPr/>
        </p:nvPicPr>
        <p:blipFill>
          <a:blip r:embed="rId4"/>
          <a:stretch>
            <a:fillRect/>
          </a:stretch>
        </p:blipFill>
        <p:spPr>
          <a:xfrm>
            <a:off x="1287157" y="3964508"/>
            <a:ext cx="790476" cy="342857"/>
          </a:xfrm>
          <a:prstGeom prst="rect">
            <a:avLst/>
          </a:prstGeom>
        </p:spPr>
      </p:pic>
    </p:spTree>
    <p:extLst>
      <p:ext uri="{BB962C8B-B14F-4D97-AF65-F5344CB8AC3E}">
        <p14:creationId xmlns:p14="http://schemas.microsoft.com/office/powerpoint/2010/main" val="338428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D70A1-1BD1-4961-B987-697B37D56AC6}"/>
              </a:ext>
            </a:extLst>
          </p:cNvPr>
          <p:cNvSpPr>
            <a:spLocks noGrp="1"/>
          </p:cNvSpPr>
          <p:nvPr>
            <p:ph type="title"/>
          </p:nvPr>
        </p:nvSpPr>
        <p:spPr/>
        <p:txBody>
          <a:bodyPr/>
          <a:lstStyle/>
          <a:p>
            <a:pPr algn="ctr"/>
            <a:r>
              <a:rPr lang="en-US" altLang="zh-CN" dirty="0"/>
              <a:t>Experiments</a:t>
            </a:r>
            <a:endParaRPr lang="zh-CN" altLang="en-US" dirty="0"/>
          </a:p>
        </p:txBody>
      </p:sp>
      <p:pic>
        <p:nvPicPr>
          <p:cNvPr id="4" name="内容占位符 3">
            <a:extLst>
              <a:ext uri="{FF2B5EF4-FFF2-40B4-BE49-F238E27FC236}">
                <a16:creationId xmlns:a16="http://schemas.microsoft.com/office/drawing/2014/main" id="{71EE29CC-8DC8-4957-8CF9-36EFBCE6ACB1}"/>
              </a:ext>
            </a:extLst>
          </p:cNvPr>
          <p:cNvPicPr>
            <a:picLocks noGrp="1" noChangeAspect="1"/>
          </p:cNvPicPr>
          <p:nvPr>
            <p:ph idx="1"/>
          </p:nvPr>
        </p:nvPicPr>
        <p:blipFill>
          <a:blip r:embed="rId3"/>
          <a:stretch>
            <a:fillRect/>
          </a:stretch>
        </p:blipFill>
        <p:spPr>
          <a:xfrm>
            <a:off x="6315705" y="1928952"/>
            <a:ext cx="5038095" cy="4028571"/>
          </a:xfrm>
          <a:prstGeom prst="rect">
            <a:avLst/>
          </a:prstGeom>
        </p:spPr>
      </p:pic>
      <p:sp>
        <p:nvSpPr>
          <p:cNvPr id="3" name="文本框 2">
            <a:extLst>
              <a:ext uri="{FF2B5EF4-FFF2-40B4-BE49-F238E27FC236}">
                <a16:creationId xmlns:a16="http://schemas.microsoft.com/office/drawing/2014/main" id="{B30F6047-A7AE-49AA-99D1-F626464215EE}"/>
              </a:ext>
            </a:extLst>
          </p:cNvPr>
          <p:cNvSpPr txBox="1"/>
          <p:nvPr/>
        </p:nvSpPr>
        <p:spPr>
          <a:xfrm>
            <a:off x="347287" y="2466935"/>
            <a:ext cx="5938685" cy="2952603"/>
          </a:xfrm>
          <a:prstGeom prst="rect">
            <a:avLst/>
          </a:prstGeom>
          <a:noFill/>
        </p:spPr>
        <p:txBody>
          <a:bodyPr wrap="square" rtlCol="0">
            <a:spAutoFit/>
          </a:bodyPr>
          <a:lstStyle/>
          <a:p>
            <a:pPr>
              <a:lnSpc>
                <a:spcPct val="90000"/>
              </a:lnSpc>
              <a:spcBef>
                <a:spcPts val="1000"/>
              </a:spcBef>
            </a:pPr>
            <a:r>
              <a:rPr lang="en-US" altLang="zh-CN" sz="2400" dirty="0"/>
              <a:t>1</a:t>
            </a:r>
            <a:r>
              <a:rPr lang="zh-CN" altLang="en-US" sz="2400" dirty="0"/>
              <a:t>、</a:t>
            </a:r>
            <a:r>
              <a:rPr lang="en-US" altLang="zh-CN" sz="2400" dirty="0"/>
              <a:t>Training Differentially Private Models</a:t>
            </a:r>
          </a:p>
          <a:p>
            <a:pPr marL="228600" indent="-228600">
              <a:lnSpc>
                <a:spcPct val="90000"/>
              </a:lnSpc>
              <a:spcBef>
                <a:spcPts val="1000"/>
              </a:spcBef>
              <a:buFont typeface="Arial" panose="020B0604020202020204" pitchFamily="34" charset="0"/>
              <a:buChar char="•"/>
            </a:pPr>
            <a:r>
              <a:rPr lang="en-US" altLang="zh-CN" sz="2400" dirty="0"/>
              <a:t>In a non-private scenario, the model achieved 99% accuracy in the training dataset and 93.5% accuracy in the test dataset. </a:t>
            </a:r>
          </a:p>
          <a:p>
            <a:pPr marL="228600" indent="-228600">
              <a:lnSpc>
                <a:spcPct val="90000"/>
              </a:lnSpc>
              <a:spcBef>
                <a:spcPts val="1000"/>
              </a:spcBef>
              <a:buFont typeface="Arial" panose="020B0604020202020204" pitchFamily="34" charset="0"/>
              <a:buChar char="•"/>
            </a:pPr>
            <a:r>
              <a:rPr lang="en-US" altLang="zh-CN" sz="2400" dirty="0"/>
              <a:t>The greater the budget, the better the performance.</a:t>
            </a:r>
          </a:p>
          <a:p>
            <a:endParaRPr lang="zh-CN" altLang="en-US" sz="1600" dirty="0"/>
          </a:p>
        </p:txBody>
      </p:sp>
    </p:spTree>
    <p:extLst>
      <p:ext uri="{BB962C8B-B14F-4D97-AF65-F5344CB8AC3E}">
        <p14:creationId xmlns:p14="http://schemas.microsoft.com/office/powerpoint/2010/main" val="405219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D70A1-1BD1-4961-B987-697B37D56AC6}"/>
              </a:ext>
            </a:extLst>
          </p:cNvPr>
          <p:cNvSpPr>
            <a:spLocks noGrp="1"/>
          </p:cNvSpPr>
          <p:nvPr>
            <p:ph type="title"/>
          </p:nvPr>
        </p:nvSpPr>
        <p:spPr/>
        <p:txBody>
          <a:bodyPr/>
          <a:lstStyle/>
          <a:p>
            <a:pPr algn="ctr"/>
            <a:r>
              <a:rPr lang="en-US" altLang="zh-CN" dirty="0"/>
              <a:t>Experiments</a:t>
            </a:r>
            <a:endParaRPr lang="zh-CN" altLang="en-US" dirty="0"/>
          </a:p>
        </p:txBody>
      </p:sp>
      <p:sp>
        <p:nvSpPr>
          <p:cNvPr id="3" name="文本框 2">
            <a:extLst>
              <a:ext uri="{FF2B5EF4-FFF2-40B4-BE49-F238E27FC236}">
                <a16:creationId xmlns:a16="http://schemas.microsoft.com/office/drawing/2014/main" id="{B30F6047-A7AE-49AA-99D1-F626464215EE}"/>
              </a:ext>
            </a:extLst>
          </p:cNvPr>
          <p:cNvSpPr txBox="1"/>
          <p:nvPr/>
        </p:nvSpPr>
        <p:spPr>
          <a:xfrm>
            <a:off x="434373" y="1997612"/>
            <a:ext cx="5938685" cy="4005199"/>
          </a:xfrm>
          <a:prstGeom prst="rect">
            <a:avLst/>
          </a:prstGeom>
          <a:noFill/>
        </p:spPr>
        <p:txBody>
          <a:bodyPr wrap="square" rtlCol="0">
            <a:spAutoFit/>
          </a:bodyPr>
          <a:lstStyle/>
          <a:p>
            <a:pPr>
              <a:lnSpc>
                <a:spcPct val="90000"/>
              </a:lnSpc>
              <a:spcBef>
                <a:spcPts val="1000"/>
              </a:spcBef>
            </a:pPr>
            <a:r>
              <a:rPr lang="en-US" altLang="zh-CN" sz="2400" dirty="0"/>
              <a:t>2</a:t>
            </a:r>
            <a:r>
              <a:rPr lang="zh-CN" altLang="en-US" sz="2400" dirty="0"/>
              <a:t>、</a:t>
            </a:r>
            <a:r>
              <a:rPr lang="en-US" altLang="zh-CN" sz="2400" dirty="0"/>
              <a:t>Model Inversion Attack on Private Models</a:t>
            </a:r>
          </a:p>
          <a:p>
            <a:pPr marL="228600" indent="-228600">
              <a:lnSpc>
                <a:spcPct val="90000"/>
              </a:lnSpc>
              <a:spcBef>
                <a:spcPts val="1000"/>
              </a:spcBef>
              <a:buFont typeface="Arial" panose="020B0604020202020204" pitchFamily="34" charset="0"/>
              <a:buChar char="•"/>
            </a:pPr>
            <a:r>
              <a:rPr lang="en-US" altLang="zh-CN" sz="2400" dirty="0"/>
              <a:t>Compared with the reconstructed image extracted from the non-private model, it can be observed that the reconstructed data extracted from the differentially private model are more blurred. </a:t>
            </a:r>
          </a:p>
          <a:p>
            <a:pPr marL="228600" indent="-228600">
              <a:lnSpc>
                <a:spcPct val="90000"/>
              </a:lnSpc>
              <a:spcBef>
                <a:spcPts val="1000"/>
              </a:spcBef>
              <a:buFont typeface="Arial" panose="020B0604020202020204" pitchFamily="34" charset="0"/>
              <a:buChar char="•"/>
            </a:pPr>
            <a:r>
              <a:rPr lang="en-US" altLang="zh-CN" sz="2400" dirty="0"/>
              <a:t>However, as  ϵ grows, it can be observed that information such as the outline of the face is revealed, and this information can be used to infer the individual. </a:t>
            </a:r>
            <a:endParaRPr lang="zh-CN" altLang="en-US" sz="1600" dirty="0"/>
          </a:p>
        </p:txBody>
      </p:sp>
      <p:pic>
        <p:nvPicPr>
          <p:cNvPr id="9" name="图片 8">
            <a:extLst>
              <a:ext uri="{FF2B5EF4-FFF2-40B4-BE49-F238E27FC236}">
                <a16:creationId xmlns:a16="http://schemas.microsoft.com/office/drawing/2014/main" id="{B0B9DEF5-98E8-47C3-B39B-71534FDC1A2D}"/>
              </a:ext>
            </a:extLst>
          </p:cNvPr>
          <p:cNvPicPr>
            <a:picLocks noChangeAspect="1"/>
          </p:cNvPicPr>
          <p:nvPr/>
        </p:nvPicPr>
        <p:blipFill>
          <a:blip r:embed="rId3"/>
          <a:stretch>
            <a:fillRect/>
          </a:stretch>
        </p:blipFill>
        <p:spPr>
          <a:xfrm>
            <a:off x="7456714" y="1425162"/>
            <a:ext cx="3897086" cy="5150100"/>
          </a:xfrm>
          <a:prstGeom prst="rect">
            <a:avLst/>
          </a:prstGeom>
        </p:spPr>
      </p:pic>
    </p:spTree>
    <p:extLst>
      <p:ext uri="{BB962C8B-B14F-4D97-AF65-F5344CB8AC3E}">
        <p14:creationId xmlns:p14="http://schemas.microsoft.com/office/powerpoint/2010/main" val="166537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CA340-E9BD-4609-A1C6-76732821A4B8}"/>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337DBED1-48F9-411B-9FE6-C7A8D6754DC2}"/>
              </a:ext>
            </a:extLst>
          </p:cNvPr>
          <p:cNvSpPr>
            <a:spLocks noGrp="1"/>
          </p:cNvSpPr>
          <p:nvPr>
            <p:ph idx="1"/>
          </p:nvPr>
        </p:nvSpPr>
        <p:spPr>
          <a:xfrm>
            <a:off x="4857410" y="2250790"/>
            <a:ext cx="3963861" cy="2804841"/>
          </a:xfrm>
        </p:spPr>
        <p:txBody>
          <a:bodyPr>
            <a:normAutofit/>
          </a:bodyPr>
          <a:lstStyle/>
          <a:p>
            <a:r>
              <a:rPr lang="en-US" altLang="zh-CN" sz="3200" dirty="0"/>
              <a:t>Motivation</a:t>
            </a:r>
          </a:p>
          <a:p>
            <a:r>
              <a:rPr lang="en-US" altLang="zh-CN" sz="3200" dirty="0"/>
              <a:t>Contribution</a:t>
            </a:r>
          </a:p>
          <a:p>
            <a:r>
              <a:rPr lang="en-US" altLang="zh-CN" sz="3200" dirty="0"/>
              <a:t>Model construction</a:t>
            </a:r>
          </a:p>
          <a:p>
            <a:r>
              <a:rPr lang="en-US" altLang="zh-CN" sz="3200" dirty="0"/>
              <a:t>Thinking</a:t>
            </a:r>
          </a:p>
          <a:p>
            <a:endParaRPr lang="en-US" altLang="zh-CN" sz="3200" dirty="0"/>
          </a:p>
        </p:txBody>
      </p:sp>
    </p:spTree>
    <p:extLst>
      <p:ext uri="{BB962C8B-B14F-4D97-AF65-F5344CB8AC3E}">
        <p14:creationId xmlns:p14="http://schemas.microsoft.com/office/powerpoint/2010/main" val="1936460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D70A1-1BD1-4961-B987-697B37D56AC6}"/>
              </a:ext>
            </a:extLst>
          </p:cNvPr>
          <p:cNvSpPr>
            <a:spLocks noGrp="1"/>
          </p:cNvSpPr>
          <p:nvPr>
            <p:ph type="title"/>
          </p:nvPr>
        </p:nvSpPr>
        <p:spPr/>
        <p:txBody>
          <a:bodyPr/>
          <a:lstStyle/>
          <a:p>
            <a:pPr algn="ctr"/>
            <a:r>
              <a:rPr lang="en-US" altLang="zh-CN" dirty="0"/>
              <a:t>Experiments</a:t>
            </a:r>
            <a:endParaRPr lang="zh-CN" altLang="en-US" dirty="0"/>
          </a:p>
        </p:txBody>
      </p:sp>
      <p:sp>
        <p:nvSpPr>
          <p:cNvPr id="3" name="文本框 2">
            <a:extLst>
              <a:ext uri="{FF2B5EF4-FFF2-40B4-BE49-F238E27FC236}">
                <a16:creationId xmlns:a16="http://schemas.microsoft.com/office/drawing/2014/main" id="{B30F6047-A7AE-49AA-99D1-F626464215EE}"/>
              </a:ext>
            </a:extLst>
          </p:cNvPr>
          <p:cNvSpPr txBox="1"/>
          <p:nvPr/>
        </p:nvSpPr>
        <p:spPr>
          <a:xfrm>
            <a:off x="347287" y="2713678"/>
            <a:ext cx="5938685" cy="1882567"/>
          </a:xfrm>
          <a:prstGeom prst="rect">
            <a:avLst/>
          </a:prstGeom>
          <a:noFill/>
        </p:spPr>
        <p:txBody>
          <a:bodyPr wrap="square" rtlCol="0">
            <a:spAutoFit/>
          </a:bodyPr>
          <a:lstStyle/>
          <a:p>
            <a:pPr>
              <a:lnSpc>
                <a:spcPct val="90000"/>
              </a:lnSpc>
              <a:spcBef>
                <a:spcPts val="1000"/>
              </a:spcBef>
            </a:pPr>
            <a:r>
              <a:rPr lang="en-US" altLang="zh-CN" sz="2400" dirty="0"/>
              <a:t>3</a:t>
            </a:r>
            <a:r>
              <a:rPr lang="zh-CN" altLang="en-US" sz="2400" dirty="0"/>
              <a:t>、</a:t>
            </a:r>
            <a:r>
              <a:rPr lang="en-US" altLang="zh-CN" sz="2400" dirty="0"/>
              <a:t>Attack Performance</a:t>
            </a:r>
          </a:p>
          <a:p>
            <a:pPr marL="228600" indent="-228600">
              <a:lnSpc>
                <a:spcPct val="90000"/>
              </a:lnSpc>
              <a:spcBef>
                <a:spcPts val="1000"/>
              </a:spcBef>
              <a:buFont typeface="Arial" panose="020B0604020202020204" pitchFamily="34" charset="0"/>
              <a:buChar char="•"/>
            </a:pPr>
            <a:r>
              <a:rPr lang="en-US" altLang="zh-CN" sz="2400" dirty="0"/>
              <a:t>By using evaluation model, this paper evaluated the recognizability of the reconstructed data extracted from differentially private models.</a:t>
            </a:r>
            <a:endParaRPr lang="zh-CN" altLang="en-US" sz="1600" dirty="0"/>
          </a:p>
        </p:txBody>
      </p:sp>
      <p:pic>
        <p:nvPicPr>
          <p:cNvPr id="5" name="图片 4">
            <a:extLst>
              <a:ext uri="{FF2B5EF4-FFF2-40B4-BE49-F238E27FC236}">
                <a16:creationId xmlns:a16="http://schemas.microsoft.com/office/drawing/2014/main" id="{D4A283A2-F523-4BF8-B546-7FCC10A323D1}"/>
              </a:ext>
            </a:extLst>
          </p:cNvPr>
          <p:cNvPicPr>
            <a:picLocks noChangeAspect="1"/>
          </p:cNvPicPr>
          <p:nvPr/>
        </p:nvPicPr>
        <p:blipFill>
          <a:blip r:embed="rId3"/>
          <a:stretch>
            <a:fillRect/>
          </a:stretch>
        </p:blipFill>
        <p:spPr>
          <a:xfrm>
            <a:off x="6285972" y="1794241"/>
            <a:ext cx="5366486" cy="4297990"/>
          </a:xfrm>
          <a:prstGeom prst="rect">
            <a:avLst/>
          </a:prstGeom>
        </p:spPr>
      </p:pic>
    </p:spTree>
    <p:extLst>
      <p:ext uri="{BB962C8B-B14F-4D97-AF65-F5344CB8AC3E}">
        <p14:creationId xmlns:p14="http://schemas.microsoft.com/office/powerpoint/2010/main" val="332624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34064-7649-4E41-ACD5-0E1F06097DD4}"/>
              </a:ext>
            </a:extLst>
          </p:cNvPr>
          <p:cNvSpPr>
            <a:spLocks noGrp="1"/>
          </p:cNvSpPr>
          <p:nvPr>
            <p:ph type="title"/>
          </p:nvPr>
        </p:nvSpPr>
        <p:spPr/>
        <p:txBody>
          <a:bodyPr/>
          <a:lstStyle/>
          <a:p>
            <a:pPr algn="ctr"/>
            <a:r>
              <a:rPr lang="en-US" altLang="zh-CN" dirty="0"/>
              <a:t>Thinking</a:t>
            </a:r>
          </a:p>
        </p:txBody>
      </p:sp>
      <p:sp>
        <p:nvSpPr>
          <p:cNvPr id="3" name="内容占位符 2">
            <a:extLst>
              <a:ext uri="{FF2B5EF4-FFF2-40B4-BE49-F238E27FC236}">
                <a16:creationId xmlns:a16="http://schemas.microsoft.com/office/drawing/2014/main" id="{229057E8-E844-4D86-A964-E62972D041F0}"/>
              </a:ext>
            </a:extLst>
          </p:cNvPr>
          <p:cNvSpPr>
            <a:spLocks noGrp="1"/>
          </p:cNvSpPr>
          <p:nvPr>
            <p:ph idx="1"/>
          </p:nvPr>
        </p:nvSpPr>
        <p:spPr/>
        <p:txBody>
          <a:bodyPr>
            <a:normAutofit/>
          </a:bodyPr>
          <a:lstStyle/>
          <a:p>
            <a:r>
              <a:rPr lang="en-US" altLang="zh-CN" dirty="0"/>
              <a:t>The notion of differential privacy means that the output value of a differentially private mechanism is not significantly changed in the record of any individual.</a:t>
            </a:r>
          </a:p>
          <a:p>
            <a:r>
              <a:rPr lang="en-US" altLang="zh-CN" dirty="0"/>
              <a:t>Use differentially private stochastic gradient descent algorithm to</a:t>
            </a:r>
            <a:r>
              <a:rPr lang="zh-CN" altLang="en-US" dirty="0"/>
              <a:t> </a:t>
            </a:r>
            <a:r>
              <a:rPr lang="en-US" altLang="zh-CN" dirty="0"/>
              <a:t>resist other AI attack technologies like membership inference attack which is also aims at getting </a:t>
            </a:r>
            <a:r>
              <a:rPr lang="en-US" altLang="zh-CN" dirty="0" err="1"/>
              <a:t>informations</a:t>
            </a:r>
            <a:r>
              <a:rPr lang="en-US" altLang="zh-CN" dirty="0"/>
              <a:t> of training data. </a:t>
            </a:r>
          </a:p>
        </p:txBody>
      </p:sp>
    </p:spTree>
    <p:extLst>
      <p:ext uri="{BB962C8B-B14F-4D97-AF65-F5344CB8AC3E}">
        <p14:creationId xmlns:p14="http://schemas.microsoft.com/office/powerpoint/2010/main" val="205039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5C4DE-8631-48FD-B277-08E7F406902E}"/>
              </a:ext>
            </a:extLst>
          </p:cNvPr>
          <p:cNvSpPr>
            <a:spLocks noGrp="1"/>
          </p:cNvSpPr>
          <p:nvPr>
            <p:ph type="title"/>
          </p:nvPr>
        </p:nvSpPr>
        <p:spPr>
          <a:xfrm>
            <a:off x="838200" y="365125"/>
            <a:ext cx="10457329" cy="5892240"/>
          </a:xfrm>
        </p:spPr>
        <p:txBody>
          <a:bodyPr>
            <a:normAutofit/>
          </a:bodyPr>
          <a:lstStyle/>
          <a:p>
            <a:pPr algn="ctr"/>
            <a:r>
              <a:rPr lang="en-US" altLang="zh-CN" sz="7200" dirty="0"/>
              <a:t>THANKS</a:t>
            </a:r>
            <a:endParaRPr lang="zh-CN" altLang="en-US" sz="7200" dirty="0"/>
          </a:p>
        </p:txBody>
      </p:sp>
    </p:spTree>
    <p:extLst>
      <p:ext uri="{BB962C8B-B14F-4D97-AF65-F5344CB8AC3E}">
        <p14:creationId xmlns:p14="http://schemas.microsoft.com/office/powerpoint/2010/main" val="387089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1A89C-4732-453D-8067-85392B2C75E1}"/>
              </a:ext>
            </a:extLst>
          </p:cNvPr>
          <p:cNvSpPr>
            <a:spLocks noGrp="1"/>
          </p:cNvSpPr>
          <p:nvPr>
            <p:ph type="title"/>
          </p:nvPr>
        </p:nvSpPr>
        <p:spPr/>
        <p:txBody>
          <a:bodyPr/>
          <a:lstStyle/>
          <a:p>
            <a:pPr algn="ctr"/>
            <a:r>
              <a:rPr lang="en-US" altLang="zh-CN" dirty="0"/>
              <a:t>Motivation</a:t>
            </a:r>
            <a:endParaRPr lang="zh-CN" altLang="en-US" dirty="0"/>
          </a:p>
        </p:txBody>
      </p:sp>
      <p:sp>
        <p:nvSpPr>
          <p:cNvPr id="3" name="内容占位符 2">
            <a:extLst>
              <a:ext uri="{FF2B5EF4-FFF2-40B4-BE49-F238E27FC236}">
                <a16:creationId xmlns:a16="http://schemas.microsoft.com/office/drawing/2014/main" id="{6A4751FE-2AE7-4E36-B3E8-CC039F26F58E}"/>
              </a:ext>
            </a:extLst>
          </p:cNvPr>
          <p:cNvSpPr>
            <a:spLocks noGrp="1"/>
          </p:cNvSpPr>
          <p:nvPr>
            <p:ph idx="1"/>
          </p:nvPr>
        </p:nvSpPr>
        <p:spPr>
          <a:xfrm>
            <a:off x="1312062" y="1690688"/>
            <a:ext cx="10041738" cy="5032841"/>
          </a:xfrm>
        </p:spPr>
        <p:txBody>
          <a:bodyPr>
            <a:normAutofit/>
          </a:bodyPr>
          <a:lstStyle/>
          <a:p>
            <a:r>
              <a:rPr lang="en-US" altLang="zh-CN" dirty="0"/>
              <a:t>Models based on deep neural networks have shown remarkable performance in various domains.</a:t>
            </a:r>
          </a:p>
          <a:p>
            <a:endParaRPr lang="en-US" altLang="zh-CN" dirty="0"/>
          </a:p>
          <a:p>
            <a:r>
              <a:rPr lang="en-US" altLang="zh-CN" dirty="0"/>
              <a:t>Deep learning models utilize massive amounts of data, and most of the datasets contain sensitive individual information, so there is a concern about privacy breaches.</a:t>
            </a:r>
          </a:p>
          <a:p>
            <a:endParaRPr lang="en-US" altLang="zh-CN" dirty="0"/>
          </a:p>
          <a:p>
            <a:r>
              <a:rPr lang="en-US" altLang="zh-CN" dirty="0"/>
              <a:t>Recently, privacy invasion attacks on the training dataset</a:t>
            </a:r>
            <a:br>
              <a:rPr lang="en-US" altLang="zh-CN" dirty="0"/>
            </a:br>
            <a:r>
              <a:rPr lang="en-US" altLang="zh-CN" dirty="0"/>
              <a:t>of a neural network model have been proposed. </a:t>
            </a:r>
            <a:br>
              <a:rPr lang="en-US" altLang="zh-CN" dirty="0"/>
            </a:br>
            <a:endParaRPr lang="zh-CN" altLang="en-US" dirty="0"/>
          </a:p>
        </p:txBody>
      </p:sp>
      <p:cxnSp>
        <p:nvCxnSpPr>
          <p:cNvPr id="8" name="直接箭头连接符 7">
            <a:extLst>
              <a:ext uri="{FF2B5EF4-FFF2-40B4-BE49-F238E27FC236}">
                <a16:creationId xmlns:a16="http://schemas.microsoft.com/office/drawing/2014/main" id="{E69E70D9-45C8-4435-9C62-603AA8117D74}"/>
              </a:ext>
            </a:extLst>
          </p:cNvPr>
          <p:cNvCxnSpPr/>
          <p:nvPr/>
        </p:nvCxnSpPr>
        <p:spPr>
          <a:xfrm>
            <a:off x="6096000" y="2457450"/>
            <a:ext cx="0" cy="64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6BE1F689-6CDA-4876-B8D1-064A0DC3984B}"/>
              </a:ext>
            </a:extLst>
          </p:cNvPr>
          <p:cNvCxnSpPr/>
          <p:nvPr/>
        </p:nvCxnSpPr>
        <p:spPr>
          <a:xfrm>
            <a:off x="6096000" y="2457450"/>
            <a:ext cx="0" cy="64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A4831CAF-D7B0-4B81-A075-DC8192A2BB67}"/>
              </a:ext>
            </a:extLst>
          </p:cNvPr>
          <p:cNvCxnSpPr/>
          <p:nvPr/>
        </p:nvCxnSpPr>
        <p:spPr>
          <a:xfrm>
            <a:off x="6096000" y="4324350"/>
            <a:ext cx="0" cy="64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82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917BBE7-AB93-462D-8129-1188FA9D93A8}"/>
              </a:ext>
            </a:extLst>
          </p:cNvPr>
          <p:cNvSpPr>
            <a:spLocks noGrp="1"/>
          </p:cNvSpPr>
          <p:nvPr>
            <p:ph type="title"/>
          </p:nvPr>
        </p:nvSpPr>
        <p:spPr>
          <a:xfrm>
            <a:off x="838200" y="365125"/>
            <a:ext cx="10515600" cy="1325563"/>
          </a:xfrm>
        </p:spPr>
        <p:txBody>
          <a:bodyPr/>
          <a:lstStyle/>
          <a:p>
            <a:pPr algn="ctr"/>
            <a:r>
              <a:rPr lang="en-US" altLang="zh-CN" dirty="0"/>
              <a:t>Model Inversion Attacks</a:t>
            </a:r>
            <a:endParaRPr lang="zh-CN" altLang="en-US" dirty="0"/>
          </a:p>
        </p:txBody>
      </p:sp>
      <p:sp>
        <p:nvSpPr>
          <p:cNvPr id="5" name="内容占位符 2">
            <a:extLst>
              <a:ext uri="{FF2B5EF4-FFF2-40B4-BE49-F238E27FC236}">
                <a16:creationId xmlns:a16="http://schemas.microsoft.com/office/drawing/2014/main" id="{51AC1BEA-9524-4D7A-8F3A-B6D8B19012B6}"/>
              </a:ext>
            </a:extLst>
          </p:cNvPr>
          <p:cNvSpPr>
            <a:spLocks noGrp="1"/>
          </p:cNvSpPr>
          <p:nvPr>
            <p:ph idx="1"/>
          </p:nvPr>
        </p:nvSpPr>
        <p:spPr>
          <a:xfrm>
            <a:off x="419100" y="1752602"/>
            <a:ext cx="11353800" cy="1012825"/>
          </a:xfrm>
        </p:spPr>
        <p:txBody>
          <a:bodyPr>
            <a:normAutofit fontScale="62500" lnSpcReduction="20000"/>
          </a:bodyPr>
          <a:lstStyle/>
          <a:p>
            <a:pPr marL="0" lvl="0" indent="0">
              <a:lnSpc>
                <a:spcPct val="100000"/>
              </a:lnSpc>
              <a:spcBef>
                <a:spcPts val="0"/>
              </a:spcBef>
              <a:buNone/>
              <a:defRPr/>
            </a:pPr>
            <a:r>
              <a:rPr lang="en-US" altLang="zh-CN" sz="4400" dirty="0"/>
              <a:t>In cloud-based machine learning services, users send input queries and </a:t>
            </a:r>
            <a:r>
              <a:rPr lang="en-US" altLang="zh-CN" sz="4400" dirty="0" err="1"/>
              <a:t>MLaaS</a:t>
            </a:r>
            <a:r>
              <a:rPr lang="en-US" altLang="zh-CN" sz="4400" dirty="0"/>
              <a:t> then returns confidence values corresponding to the inputs. </a:t>
            </a:r>
          </a:p>
        </p:txBody>
      </p:sp>
      <p:pic>
        <p:nvPicPr>
          <p:cNvPr id="7" name="图片 6">
            <a:extLst>
              <a:ext uri="{FF2B5EF4-FFF2-40B4-BE49-F238E27FC236}">
                <a16:creationId xmlns:a16="http://schemas.microsoft.com/office/drawing/2014/main" id="{48597196-1834-48A1-93B2-CA38D50F39E3}"/>
              </a:ext>
            </a:extLst>
          </p:cNvPr>
          <p:cNvPicPr>
            <a:picLocks noChangeAspect="1"/>
          </p:cNvPicPr>
          <p:nvPr/>
        </p:nvPicPr>
        <p:blipFill>
          <a:blip r:embed="rId3"/>
          <a:stretch>
            <a:fillRect/>
          </a:stretch>
        </p:blipFill>
        <p:spPr>
          <a:xfrm>
            <a:off x="10589266" y="3345488"/>
            <a:ext cx="1256702" cy="1513596"/>
          </a:xfrm>
          <a:prstGeom prst="rect">
            <a:avLst/>
          </a:prstGeom>
        </p:spPr>
      </p:pic>
      <p:sp>
        <p:nvSpPr>
          <p:cNvPr id="8" name="文本框 7">
            <a:extLst>
              <a:ext uri="{FF2B5EF4-FFF2-40B4-BE49-F238E27FC236}">
                <a16:creationId xmlns:a16="http://schemas.microsoft.com/office/drawing/2014/main" id="{62BF8865-B3A5-412B-9BF0-33A80B520297}"/>
              </a:ext>
            </a:extLst>
          </p:cNvPr>
          <p:cNvSpPr txBox="1"/>
          <p:nvPr/>
        </p:nvSpPr>
        <p:spPr>
          <a:xfrm>
            <a:off x="9566400" y="5021354"/>
            <a:ext cx="2686050" cy="646331"/>
          </a:xfrm>
          <a:prstGeom prst="rect">
            <a:avLst/>
          </a:prstGeom>
          <a:noFill/>
        </p:spPr>
        <p:txBody>
          <a:bodyPr wrap="square" rtlCol="0">
            <a:spAutoFit/>
          </a:bodyPr>
          <a:lstStyle/>
          <a:p>
            <a:r>
              <a:rPr lang="en-US" altLang="zh-CN" dirty="0"/>
              <a:t>Attack recovers image of one individual</a:t>
            </a:r>
            <a:endParaRPr lang="zh-CN" altLang="en-US" dirty="0"/>
          </a:p>
        </p:txBody>
      </p:sp>
      <p:pic>
        <p:nvPicPr>
          <p:cNvPr id="14" name="图片 13">
            <a:extLst>
              <a:ext uri="{FF2B5EF4-FFF2-40B4-BE49-F238E27FC236}">
                <a16:creationId xmlns:a16="http://schemas.microsoft.com/office/drawing/2014/main" id="{5FA6598E-D5DC-4F32-BD49-8D651CC7D7FB}"/>
              </a:ext>
            </a:extLst>
          </p:cNvPr>
          <p:cNvPicPr>
            <a:picLocks noChangeAspect="1"/>
          </p:cNvPicPr>
          <p:nvPr/>
        </p:nvPicPr>
        <p:blipFill>
          <a:blip r:embed="rId4"/>
          <a:stretch>
            <a:fillRect/>
          </a:stretch>
        </p:blipFill>
        <p:spPr>
          <a:xfrm>
            <a:off x="515896" y="3414886"/>
            <a:ext cx="1250398" cy="1511470"/>
          </a:xfrm>
          <a:prstGeom prst="rect">
            <a:avLst/>
          </a:prstGeom>
        </p:spPr>
      </p:pic>
      <p:sp>
        <p:nvSpPr>
          <p:cNvPr id="15" name="矩形 14">
            <a:extLst>
              <a:ext uri="{FF2B5EF4-FFF2-40B4-BE49-F238E27FC236}">
                <a16:creationId xmlns:a16="http://schemas.microsoft.com/office/drawing/2014/main" id="{F0521C23-54F6-49B0-9A5B-9D272273832A}"/>
              </a:ext>
            </a:extLst>
          </p:cNvPr>
          <p:cNvSpPr/>
          <p:nvPr/>
        </p:nvSpPr>
        <p:spPr>
          <a:xfrm>
            <a:off x="104354" y="5159853"/>
            <a:ext cx="1851789" cy="369332"/>
          </a:xfrm>
          <a:prstGeom prst="rect">
            <a:avLst/>
          </a:prstGeom>
        </p:spPr>
        <p:txBody>
          <a:bodyPr wrap="none">
            <a:spAutoFit/>
          </a:bodyPr>
          <a:lstStyle/>
          <a:p>
            <a:r>
              <a:rPr lang="en-US" altLang="zh-CN" dirty="0"/>
              <a:t>Training samples</a:t>
            </a:r>
          </a:p>
        </p:txBody>
      </p:sp>
      <p:cxnSp>
        <p:nvCxnSpPr>
          <p:cNvPr id="19" name="直接箭头连接符 18">
            <a:extLst>
              <a:ext uri="{FF2B5EF4-FFF2-40B4-BE49-F238E27FC236}">
                <a16:creationId xmlns:a16="http://schemas.microsoft.com/office/drawing/2014/main" id="{2293009D-9896-4988-BA6B-C42F8E2F0293}"/>
              </a:ext>
            </a:extLst>
          </p:cNvPr>
          <p:cNvCxnSpPr/>
          <p:nvPr/>
        </p:nvCxnSpPr>
        <p:spPr>
          <a:xfrm flipH="1">
            <a:off x="9611751" y="4380598"/>
            <a:ext cx="509057" cy="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5FB5760-ECCD-4B38-BB6F-C42301DBB604}"/>
                  </a:ext>
                </a:extLst>
              </p:cNvPr>
              <p:cNvSpPr txBox="1"/>
              <p:nvPr/>
            </p:nvSpPr>
            <p:spPr>
              <a:xfrm>
                <a:off x="9714350" y="3934302"/>
                <a:ext cx="406458" cy="310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𝑓</m:t>
                          </m:r>
                        </m:e>
                        <m: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sub>
                        <m:sup>
                          <m:r>
                            <a:rPr lang="zh-CN" altLang="en-US" i="0">
                              <a:latin typeface="Cambria Math" panose="02040503050406030204" pitchFamily="18" charset="0"/>
                            </a:rPr>
                            <m:t>′</m:t>
                          </m:r>
                        </m:sup>
                      </m:sSubSup>
                    </m:oMath>
                  </m:oMathPara>
                </a14:m>
                <a:endParaRPr lang="zh-CN" altLang="en-US" dirty="0"/>
              </a:p>
            </p:txBody>
          </p:sp>
        </mc:Choice>
        <mc:Fallback xmlns="">
          <p:sp>
            <p:nvSpPr>
              <p:cNvPr id="20" name="文本框 19">
                <a:extLst>
                  <a:ext uri="{FF2B5EF4-FFF2-40B4-BE49-F238E27FC236}">
                    <a16:creationId xmlns:a16="http://schemas.microsoft.com/office/drawing/2014/main" id="{D5FB5760-ECCD-4B38-BB6F-C42301DBB604}"/>
                  </a:ext>
                </a:extLst>
              </p:cNvPr>
              <p:cNvSpPr txBox="1">
                <a:spLocks noRot="1" noChangeAspect="1" noMove="1" noResize="1" noEditPoints="1" noAdjustHandles="1" noChangeArrowheads="1" noChangeShapeType="1" noTextEdit="1"/>
              </p:cNvSpPr>
              <p:nvPr/>
            </p:nvSpPr>
            <p:spPr>
              <a:xfrm>
                <a:off x="9714350" y="3934302"/>
                <a:ext cx="406458" cy="310854"/>
              </a:xfrm>
              <a:prstGeom prst="rect">
                <a:avLst/>
              </a:prstGeom>
              <a:blipFill>
                <a:blip r:embed="rId5"/>
                <a:stretch>
                  <a:fillRect l="-19697" b="-21569"/>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3BE0BEBB-0D9A-4261-BA8F-6166E3D88C5B}"/>
              </a:ext>
            </a:extLst>
          </p:cNvPr>
          <p:cNvPicPr>
            <a:picLocks noChangeAspect="1"/>
          </p:cNvPicPr>
          <p:nvPr/>
        </p:nvPicPr>
        <p:blipFill>
          <a:blip r:embed="rId6"/>
          <a:stretch>
            <a:fillRect/>
          </a:stretch>
        </p:blipFill>
        <p:spPr>
          <a:xfrm>
            <a:off x="1956143" y="2626593"/>
            <a:ext cx="7480194" cy="3013276"/>
          </a:xfrm>
          <a:prstGeom prst="rect">
            <a:avLst/>
          </a:prstGeom>
        </p:spPr>
      </p:pic>
      <p:sp>
        <p:nvSpPr>
          <p:cNvPr id="30" name="文本框 29">
            <a:extLst>
              <a:ext uri="{FF2B5EF4-FFF2-40B4-BE49-F238E27FC236}">
                <a16:creationId xmlns:a16="http://schemas.microsoft.com/office/drawing/2014/main" id="{43DABF7A-C8D1-49BC-9A66-0EDD1E00824D}"/>
              </a:ext>
            </a:extLst>
          </p:cNvPr>
          <p:cNvSpPr txBox="1"/>
          <p:nvPr/>
        </p:nvSpPr>
        <p:spPr>
          <a:xfrm>
            <a:off x="515896" y="5910753"/>
            <a:ext cx="11791950" cy="1200329"/>
          </a:xfrm>
          <a:prstGeom prst="rect">
            <a:avLst/>
          </a:prstGeom>
          <a:noFill/>
        </p:spPr>
        <p:txBody>
          <a:bodyPr wrap="square" rtlCol="0">
            <a:spAutoFit/>
          </a:bodyPr>
          <a:lstStyle/>
          <a:p>
            <a:r>
              <a:rPr lang="en-US" altLang="zh-CN" sz="2400" dirty="0"/>
              <a:t>By exploiting such systems that return confidence values corresponding to arbitrary inputs, it was revealed that an adversary can violate the privacy of training data.</a:t>
            </a:r>
            <a:endParaRPr lang="zh-CN" altLang="en-US" sz="2400" dirty="0"/>
          </a:p>
          <a:p>
            <a:endParaRPr lang="zh-CN" altLang="en-US" sz="2400" dirty="0"/>
          </a:p>
        </p:txBody>
      </p:sp>
    </p:spTree>
    <p:extLst>
      <p:ext uri="{BB962C8B-B14F-4D97-AF65-F5344CB8AC3E}">
        <p14:creationId xmlns:p14="http://schemas.microsoft.com/office/powerpoint/2010/main" val="114994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1A89C-4732-453D-8067-85392B2C75E1}"/>
              </a:ext>
            </a:extLst>
          </p:cNvPr>
          <p:cNvSpPr>
            <a:spLocks noGrp="1"/>
          </p:cNvSpPr>
          <p:nvPr>
            <p:ph type="title"/>
          </p:nvPr>
        </p:nvSpPr>
        <p:spPr/>
        <p:txBody>
          <a:bodyPr/>
          <a:lstStyle/>
          <a:p>
            <a:pPr algn="ctr"/>
            <a:r>
              <a:rPr lang="en-US" altLang="zh-CN" dirty="0"/>
              <a:t>Motivation</a:t>
            </a:r>
            <a:endParaRPr lang="zh-CN" altLang="en-US" dirty="0"/>
          </a:p>
        </p:txBody>
      </p:sp>
      <p:sp>
        <p:nvSpPr>
          <p:cNvPr id="3" name="内容占位符 2">
            <a:extLst>
              <a:ext uri="{FF2B5EF4-FFF2-40B4-BE49-F238E27FC236}">
                <a16:creationId xmlns:a16="http://schemas.microsoft.com/office/drawing/2014/main" id="{6A4751FE-2AE7-4E36-B3E8-CC039F26F58E}"/>
              </a:ext>
            </a:extLst>
          </p:cNvPr>
          <p:cNvSpPr>
            <a:spLocks noGrp="1"/>
          </p:cNvSpPr>
          <p:nvPr>
            <p:ph idx="1"/>
          </p:nvPr>
        </p:nvSpPr>
        <p:spPr>
          <a:xfrm>
            <a:off x="1312062" y="1690688"/>
            <a:ext cx="10213188" cy="5032841"/>
          </a:xfrm>
        </p:spPr>
        <p:txBody>
          <a:bodyPr>
            <a:normAutofit/>
          </a:bodyPr>
          <a:lstStyle/>
          <a:p>
            <a:r>
              <a:rPr lang="en-US" altLang="zh-CN" dirty="0"/>
              <a:t>Differential privacy is a rigorous notion of privacy, and research on differentially private neural network models has been actively conducted. </a:t>
            </a:r>
          </a:p>
          <a:p>
            <a:r>
              <a:rPr lang="en-US" altLang="zh-CN" dirty="0"/>
              <a:t>Since differentially private mechanisms return plausible noisy results that make no statistical difference regardless of the presence or absence of any single entry in a dataset, it provides strong privacy for the entire dataset.</a:t>
            </a:r>
            <a:br>
              <a:rPr lang="en-US" altLang="zh-CN" dirty="0"/>
            </a:br>
            <a:endParaRPr lang="zh-CN" altLang="en-US" dirty="0"/>
          </a:p>
        </p:txBody>
      </p:sp>
    </p:spTree>
    <p:extLst>
      <p:ext uri="{BB962C8B-B14F-4D97-AF65-F5344CB8AC3E}">
        <p14:creationId xmlns:p14="http://schemas.microsoft.com/office/powerpoint/2010/main" val="188122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2B2F-1D0C-494A-B6FF-45F7D709E058}"/>
              </a:ext>
            </a:extLst>
          </p:cNvPr>
          <p:cNvSpPr>
            <a:spLocks noGrp="1"/>
          </p:cNvSpPr>
          <p:nvPr>
            <p:ph type="title"/>
          </p:nvPr>
        </p:nvSpPr>
        <p:spPr/>
        <p:txBody>
          <a:bodyPr/>
          <a:lstStyle/>
          <a:p>
            <a:pPr algn="ctr"/>
            <a:r>
              <a:rPr lang="en-US" altLang="zh-CN" dirty="0"/>
              <a:t>Contribution</a:t>
            </a:r>
            <a:endParaRPr lang="zh-CN" altLang="en-US" dirty="0"/>
          </a:p>
        </p:txBody>
      </p:sp>
      <p:sp>
        <p:nvSpPr>
          <p:cNvPr id="3" name="内容占位符 2">
            <a:extLst>
              <a:ext uri="{FF2B5EF4-FFF2-40B4-BE49-F238E27FC236}">
                <a16:creationId xmlns:a16="http://schemas.microsoft.com/office/drawing/2014/main" id="{D5181BD8-164A-4B35-82B0-FAE3843A9078}"/>
              </a:ext>
            </a:extLst>
          </p:cNvPr>
          <p:cNvSpPr>
            <a:spLocks noGrp="1"/>
          </p:cNvSpPr>
          <p:nvPr>
            <p:ph idx="1"/>
          </p:nvPr>
        </p:nvSpPr>
        <p:spPr>
          <a:xfrm>
            <a:off x="838200" y="1825625"/>
            <a:ext cx="10515600" cy="4351338"/>
          </a:xfrm>
        </p:spPr>
        <p:txBody>
          <a:bodyPr>
            <a:normAutofit/>
          </a:bodyPr>
          <a:lstStyle/>
          <a:p>
            <a:r>
              <a:rPr lang="en-US" altLang="zh-CN" dirty="0"/>
              <a:t>Study the application of differential privacy as a  countermeasure against privacy breach attacks in a neural network model.</a:t>
            </a:r>
          </a:p>
          <a:p>
            <a:r>
              <a:rPr lang="en-US" altLang="zh-CN" dirty="0"/>
              <a:t>In particular, this paper focus on model inversion attacks, which are among the most fatal privacy breach attacks. </a:t>
            </a:r>
          </a:p>
          <a:p>
            <a:r>
              <a:rPr lang="en-US" altLang="zh-CN" dirty="0"/>
              <a:t>Introduce a new attack performance metric, instead of survey-based approach, by leveraging a deep learning model, and capture the relationship between attack probability and the degree of privacy guarantee.</a:t>
            </a:r>
            <a:br>
              <a:rPr lang="en-US" altLang="zh-CN" dirty="0"/>
            </a:br>
            <a:br>
              <a:rPr lang="en-US" altLang="zh-CN" dirty="0"/>
            </a:br>
            <a:endParaRPr lang="zh-CN" altLang="en-US" dirty="0"/>
          </a:p>
        </p:txBody>
      </p:sp>
    </p:spTree>
    <p:extLst>
      <p:ext uri="{BB962C8B-B14F-4D97-AF65-F5344CB8AC3E}">
        <p14:creationId xmlns:p14="http://schemas.microsoft.com/office/powerpoint/2010/main" val="224910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2B2F-1D0C-494A-B6FF-45F7D709E058}"/>
              </a:ext>
            </a:extLst>
          </p:cNvPr>
          <p:cNvSpPr>
            <a:spLocks noGrp="1"/>
          </p:cNvSpPr>
          <p:nvPr>
            <p:ph type="title"/>
          </p:nvPr>
        </p:nvSpPr>
        <p:spPr>
          <a:xfrm>
            <a:off x="939800" y="1918154"/>
            <a:ext cx="10515600" cy="1325563"/>
          </a:xfrm>
        </p:spPr>
        <p:txBody>
          <a:bodyPr/>
          <a:lstStyle/>
          <a:p>
            <a:pPr algn="ctr"/>
            <a:r>
              <a:rPr lang="en-US" altLang="zh-CN" dirty="0"/>
              <a:t>Model construction</a:t>
            </a:r>
          </a:p>
        </p:txBody>
      </p:sp>
    </p:spTree>
    <p:extLst>
      <p:ext uri="{BB962C8B-B14F-4D97-AF65-F5344CB8AC3E}">
        <p14:creationId xmlns:p14="http://schemas.microsoft.com/office/powerpoint/2010/main" val="128067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2B2F-1D0C-494A-B6FF-45F7D709E058}"/>
              </a:ext>
            </a:extLst>
          </p:cNvPr>
          <p:cNvSpPr>
            <a:spLocks noGrp="1"/>
          </p:cNvSpPr>
          <p:nvPr>
            <p:ph type="title"/>
          </p:nvPr>
        </p:nvSpPr>
        <p:spPr/>
        <p:txBody>
          <a:bodyPr/>
          <a:lstStyle/>
          <a:p>
            <a:pPr algn="ctr"/>
            <a:r>
              <a:rPr lang="en-US" altLang="zh-CN" dirty="0"/>
              <a:t>Neural Network Model</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181BD8-164A-4B35-82B0-FAE3843A9078}"/>
                  </a:ext>
                </a:extLst>
              </p:cNvPr>
              <p:cNvSpPr>
                <a:spLocks noGrp="1"/>
              </p:cNvSpPr>
              <p:nvPr>
                <p:ph idx="1"/>
              </p:nvPr>
            </p:nvSpPr>
            <p:spPr>
              <a:xfrm>
                <a:off x="640977" y="1690688"/>
                <a:ext cx="11228294" cy="4530818"/>
              </a:xfrm>
            </p:spPr>
            <p:txBody>
              <a:bodyPr>
                <a:normAutofit fontScale="85000" lnSpcReduction="20000"/>
              </a:bodyPr>
              <a:lstStyle/>
              <a:p>
                <a:r>
                  <a:rPr lang="en-US" altLang="zh-CN" sz="4400" dirty="0"/>
                  <a:t>To optimize the parameters, learning algorithms train to minimize the objective function </a:t>
                </a:r>
                <a:r>
                  <a:rPr lang="en-US" altLang="zh-CN" sz="4400" i="1" dirty="0"/>
                  <a:t>L</a:t>
                </a:r>
                <a:r>
                  <a:rPr lang="en-US" altLang="zh-CN" sz="4400" dirty="0"/>
                  <a:t>. </a:t>
                </a:r>
              </a:p>
              <a:p>
                <a:r>
                  <a:rPr lang="en-US" altLang="zh-CN" sz="4400" dirty="0"/>
                  <a:t>The output of the objective function </a:t>
                </a:r>
                <a:r>
                  <a:rPr lang="en-US" altLang="zh-CN" sz="4400" i="1" dirty="0"/>
                  <a:t>L(θ) </a:t>
                </a:r>
                <a:r>
                  <a:rPr lang="en-US" altLang="zh-CN" sz="4400" dirty="0"/>
                  <a:t>over parameters </a:t>
                </a:r>
                <a:r>
                  <a:rPr lang="en-US" altLang="zh-CN" sz="4400" i="1" dirty="0"/>
                  <a:t>θ</a:t>
                </a:r>
                <a:r>
                  <a:rPr lang="en-US" altLang="zh-CN" sz="4400" dirty="0"/>
                  <a:t> takes the average over the training examples.</a:t>
                </a:r>
                <a:br>
                  <a:rPr lang="en-US" altLang="zh-CN" dirty="0"/>
                </a:br>
                <a:endParaRPr lang="en-US" altLang="zh-CN" dirty="0"/>
              </a:p>
              <a:p>
                <a:r>
                  <a:rPr lang="en-US" altLang="zh-CN" sz="5100" dirty="0"/>
                  <a:t>Let the training dataset be </a:t>
                </a:r>
                <a14:m>
                  <m:oMath xmlns:m="http://schemas.openxmlformats.org/officeDocument/2006/math">
                    <m:d>
                      <m:dPr>
                        <m:begChr m:val="{"/>
                        <m:endChr m:val="}"/>
                        <m:ctrlPr>
                          <a:rPr lang="en-US" altLang="zh-CN" sz="5100" i="1" dirty="0" smtClean="0">
                            <a:latin typeface="Cambria Math" panose="02040503050406030204" pitchFamily="18" charset="0"/>
                          </a:rPr>
                        </m:ctrlPr>
                      </m:dPr>
                      <m:e>
                        <m:sSub>
                          <m:sSubPr>
                            <m:ctrlPr>
                              <a:rPr lang="en-US" altLang="zh-CN" sz="5100" i="1" dirty="0">
                                <a:latin typeface="Cambria Math" panose="02040503050406030204" pitchFamily="18" charset="0"/>
                              </a:rPr>
                            </m:ctrlPr>
                          </m:sSubPr>
                          <m:e>
                            <m:r>
                              <a:rPr lang="en-US" altLang="zh-CN" sz="5100" i="1" dirty="0">
                                <a:latin typeface="Cambria Math" panose="02040503050406030204" pitchFamily="18" charset="0"/>
                              </a:rPr>
                              <m:t>𝑥</m:t>
                            </m:r>
                          </m:e>
                          <m:sub>
                            <m:r>
                              <a:rPr lang="en-US" altLang="zh-CN" sz="5100" i="0" dirty="0">
                                <a:latin typeface="Cambria Math" panose="02040503050406030204" pitchFamily="18" charset="0"/>
                              </a:rPr>
                              <m:t>1</m:t>
                            </m:r>
                          </m:sub>
                        </m:sSub>
                        <m:r>
                          <a:rPr lang="en-US" altLang="zh-CN" sz="5100" i="0" dirty="0">
                            <a:latin typeface="Cambria Math" panose="02040503050406030204" pitchFamily="18" charset="0"/>
                          </a:rPr>
                          <m:t>,</m:t>
                        </m:r>
                        <m:r>
                          <a:rPr lang="en-US" altLang="zh-CN" sz="5100" b="0" i="1" dirty="0" smtClean="0">
                            <a:latin typeface="Cambria Math" panose="02040503050406030204" pitchFamily="18" charset="0"/>
                          </a:rPr>
                          <m:t>…,</m:t>
                        </m:r>
                        <m:sSub>
                          <m:sSubPr>
                            <m:ctrlPr>
                              <a:rPr lang="en-US" altLang="zh-CN" sz="5100" i="1" dirty="0">
                                <a:latin typeface="Cambria Math" panose="02040503050406030204" pitchFamily="18" charset="0"/>
                              </a:rPr>
                            </m:ctrlPr>
                          </m:sSubPr>
                          <m:e>
                            <m:r>
                              <a:rPr lang="en-US" altLang="zh-CN" sz="5100" i="1" dirty="0">
                                <a:latin typeface="Cambria Math" panose="02040503050406030204" pitchFamily="18" charset="0"/>
                              </a:rPr>
                              <m:t>𝑥</m:t>
                            </m:r>
                          </m:e>
                          <m:sub>
                            <m:r>
                              <a:rPr lang="en-US" altLang="zh-CN" sz="5100" i="1" dirty="0">
                                <a:latin typeface="Cambria Math" panose="02040503050406030204" pitchFamily="18" charset="0"/>
                              </a:rPr>
                              <m:t>𝑁</m:t>
                            </m:r>
                          </m:sub>
                        </m:sSub>
                      </m:e>
                    </m:d>
                  </m:oMath>
                </a14:m>
                <a:r>
                  <a:rPr lang="en-US" altLang="zh-CN" sz="5100" dirty="0"/>
                  <a:t>, </a:t>
                </a:r>
                <a14:m>
                  <m:oMath xmlns:m="http://schemas.openxmlformats.org/officeDocument/2006/math">
                    <m:r>
                      <a:rPr lang="en-US" altLang="zh-CN" sz="5100" i="1" dirty="0" smtClean="0">
                        <a:latin typeface="Cambria Math" panose="02040503050406030204" pitchFamily="18" charset="0"/>
                      </a:rPr>
                      <m:t>𝐿</m:t>
                    </m:r>
                    <m:d>
                      <m:dPr>
                        <m:ctrlPr>
                          <a:rPr lang="en-US" altLang="zh-CN" sz="5100" i="1" dirty="0">
                            <a:latin typeface="Cambria Math" panose="02040503050406030204" pitchFamily="18" charset="0"/>
                          </a:rPr>
                        </m:ctrlPr>
                      </m:dPr>
                      <m:e>
                        <m:r>
                          <a:rPr lang="en-US" altLang="zh-CN" sz="5100" i="1" dirty="0">
                            <a:latin typeface="Cambria Math" panose="02040503050406030204" pitchFamily="18" charset="0"/>
                          </a:rPr>
                          <m:t>𝜃</m:t>
                        </m:r>
                      </m:e>
                    </m:d>
                    <m:r>
                      <a:rPr lang="en-US" altLang="zh-CN" sz="5100" i="0" dirty="0">
                        <a:latin typeface="Cambria Math" panose="02040503050406030204" pitchFamily="18" charset="0"/>
                      </a:rPr>
                      <m:t>=</m:t>
                    </m:r>
                    <m:f>
                      <m:fPr>
                        <m:ctrlPr>
                          <a:rPr lang="en-US" altLang="zh-CN" sz="5100" i="1" dirty="0">
                            <a:latin typeface="Cambria Math" panose="02040503050406030204" pitchFamily="18" charset="0"/>
                          </a:rPr>
                        </m:ctrlPr>
                      </m:fPr>
                      <m:num>
                        <m:r>
                          <a:rPr lang="en-US" altLang="zh-CN" sz="5100" i="0" dirty="0">
                            <a:latin typeface="Cambria Math" panose="02040503050406030204" pitchFamily="18" charset="0"/>
                          </a:rPr>
                          <m:t>1</m:t>
                        </m:r>
                      </m:num>
                      <m:den>
                        <m:r>
                          <a:rPr lang="en-US" altLang="zh-CN" sz="5100" i="1" dirty="0">
                            <a:latin typeface="Cambria Math" panose="02040503050406030204" pitchFamily="18" charset="0"/>
                          </a:rPr>
                          <m:t>𝑁</m:t>
                        </m:r>
                      </m:den>
                    </m:f>
                    <m:sSub>
                      <m:sSubPr>
                        <m:ctrlPr>
                          <a:rPr lang="en-US" altLang="zh-CN" sz="5100" i="1" dirty="0">
                            <a:latin typeface="Cambria Math" panose="02040503050406030204" pitchFamily="18" charset="0"/>
                          </a:rPr>
                        </m:ctrlPr>
                      </m:sSubPr>
                      <m:e>
                        <m:r>
                          <a:rPr lang="en-US" altLang="zh-CN" sz="5100" i="1" dirty="0">
                            <a:latin typeface="Cambria Math" panose="02040503050406030204" pitchFamily="18" charset="0"/>
                          </a:rPr>
                          <m:t>𝛴</m:t>
                        </m:r>
                      </m:e>
                      <m:sub>
                        <m:r>
                          <a:rPr lang="en-US" altLang="zh-CN" sz="5100" i="1" dirty="0">
                            <a:latin typeface="Cambria Math" panose="02040503050406030204" pitchFamily="18" charset="0"/>
                          </a:rPr>
                          <m:t>𝑖</m:t>
                        </m:r>
                      </m:sub>
                    </m:sSub>
                    <m:r>
                      <a:rPr lang="en-US" altLang="zh-CN" sz="5100" i="1" dirty="0">
                        <a:latin typeface="Cambria Math" panose="02040503050406030204" pitchFamily="18" charset="0"/>
                      </a:rPr>
                      <m:t>𝐿</m:t>
                    </m:r>
                    <m:d>
                      <m:dPr>
                        <m:ctrlPr>
                          <a:rPr lang="en-US" altLang="zh-CN" sz="5100" i="1" dirty="0">
                            <a:latin typeface="Cambria Math" panose="02040503050406030204" pitchFamily="18" charset="0"/>
                          </a:rPr>
                        </m:ctrlPr>
                      </m:dPr>
                      <m:e>
                        <m:r>
                          <a:rPr lang="en-US" altLang="zh-CN" sz="5100" i="1" dirty="0">
                            <a:latin typeface="Cambria Math" panose="02040503050406030204" pitchFamily="18" charset="0"/>
                          </a:rPr>
                          <m:t>𝜃</m:t>
                        </m:r>
                        <m:r>
                          <a:rPr lang="en-US" altLang="zh-CN" sz="5100" i="0" dirty="0">
                            <a:latin typeface="Cambria Math" panose="02040503050406030204" pitchFamily="18" charset="0"/>
                          </a:rPr>
                          <m:t>,</m:t>
                        </m:r>
                        <m:sSub>
                          <m:sSubPr>
                            <m:ctrlPr>
                              <a:rPr lang="en-US" altLang="zh-CN" sz="5100" i="1" dirty="0">
                                <a:latin typeface="Cambria Math" panose="02040503050406030204" pitchFamily="18" charset="0"/>
                              </a:rPr>
                            </m:ctrlPr>
                          </m:sSubPr>
                          <m:e>
                            <m:r>
                              <a:rPr lang="en-US" altLang="zh-CN" sz="5100" i="1" dirty="0">
                                <a:latin typeface="Cambria Math" panose="02040503050406030204" pitchFamily="18" charset="0"/>
                              </a:rPr>
                              <m:t>𝑥</m:t>
                            </m:r>
                          </m:e>
                          <m:sub>
                            <m:r>
                              <a:rPr lang="en-US" altLang="zh-CN" sz="5100" i="1" dirty="0">
                                <a:latin typeface="Cambria Math" panose="02040503050406030204" pitchFamily="18" charset="0"/>
                              </a:rPr>
                              <m:t>𝑖</m:t>
                            </m:r>
                          </m:sub>
                        </m:sSub>
                      </m:e>
                    </m:d>
                  </m:oMath>
                </a14:m>
                <a:br>
                  <a:rPr lang="en-US" altLang="zh-CN" sz="5100" dirty="0"/>
                </a:br>
                <a:endParaRPr lang="zh-CN" altLang="en-US" sz="5100" dirty="0"/>
              </a:p>
            </p:txBody>
          </p:sp>
        </mc:Choice>
        <mc:Fallback xmlns="">
          <p:sp>
            <p:nvSpPr>
              <p:cNvPr id="3" name="内容占位符 2">
                <a:extLst>
                  <a:ext uri="{FF2B5EF4-FFF2-40B4-BE49-F238E27FC236}">
                    <a16:creationId xmlns:a16="http://schemas.microsoft.com/office/drawing/2014/main" id="{D5181BD8-164A-4B35-82B0-FAE3843A9078}"/>
                  </a:ext>
                </a:extLst>
              </p:cNvPr>
              <p:cNvSpPr>
                <a:spLocks noGrp="1" noRot="1" noChangeAspect="1" noMove="1" noResize="1" noEditPoints="1" noAdjustHandles="1" noChangeArrowheads="1" noChangeShapeType="1" noTextEdit="1"/>
              </p:cNvSpPr>
              <p:nvPr>
                <p:ph idx="1"/>
              </p:nvPr>
            </p:nvSpPr>
            <p:spPr>
              <a:xfrm>
                <a:off x="640977" y="1690688"/>
                <a:ext cx="11228294" cy="4530818"/>
              </a:xfrm>
              <a:blipFill>
                <a:blip r:embed="rId3"/>
                <a:stretch>
                  <a:fillRect l="-1520" t="-5108" r="-2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522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2B2F-1D0C-494A-B6FF-45F7D709E058}"/>
              </a:ext>
            </a:extLst>
          </p:cNvPr>
          <p:cNvSpPr>
            <a:spLocks noGrp="1"/>
          </p:cNvSpPr>
          <p:nvPr>
            <p:ph type="title"/>
          </p:nvPr>
        </p:nvSpPr>
        <p:spPr/>
        <p:txBody>
          <a:bodyPr/>
          <a:lstStyle/>
          <a:p>
            <a:pPr algn="ctr"/>
            <a:r>
              <a:rPr lang="en-US" altLang="zh-CN" dirty="0"/>
              <a:t>Neural Network Model</a:t>
            </a:r>
          </a:p>
        </p:txBody>
      </p:sp>
      <p:sp>
        <p:nvSpPr>
          <p:cNvPr id="3" name="内容占位符 2">
            <a:extLst>
              <a:ext uri="{FF2B5EF4-FFF2-40B4-BE49-F238E27FC236}">
                <a16:creationId xmlns:a16="http://schemas.microsoft.com/office/drawing/2014/main" id="{D5181BD8-164A-4B35-82B0-FAE3843A9078}"/>
              </a:ext>
            </a:extLst>
          </p:cNvPr>
          <p:cNvSpPr>
            <a:spLocks noGrp="1"/>
          </p:cNvSpPr>
          <p:nvPr>
            <p:ph idx="1"/>
          </p:nvPr>
        </p:nvSpPr>
        <p:spPr>
          <a:xfrm>
            <a:off x="640977" y="1690688"/>
            <a:ext cx="11228294" cy="4530818"/>
          </a:xfrm>
        </p:spPr>
        <p:txBody>
          <a:bodyPr>
            <a:normAutofit/>
          </a:bodyPr>
          <a:lstStyle/>
          <a:p>
            <a:r>
              <a:rPr lang="en-US" altLang="zh-CN" dirty="0"/>
              <a:t>Mini-batch stochastic gradient descent (SGD) algorithm is the most common algorithm to </a:t>
            </a:r>
            <a:r>
              <a:rPr lang="en-US" altLang="zh-CN" dirty="0" err="1"/>
              <a:t>optimizie</a:t>
            </a:r>
            <a:r>
              <a:rPr lang="en-US" altLang="zh-CN" dirty="0"/>
              <a:t> a non-convex problem over a deep learning model.</a:t>
            </a:r>
            <a:endParaRPr lang="en-US" altLang="zh-CN" sz="1600" dirty="0"/>
          </a:p>
          <a:p>
            <a:r>
              <a:rPr lang="en-US" altLang="zh-CN" dirty="0"/>
              <a:t>In SGD, the optimizer sets mini-batch </a:t>
            </a:r>
            <a:r>
              <a:rPr lang="en-US" altLang="zh-CN" i="1" dirty="0"/>
              <a:t>B </a:t>
            </a:r>
            <a:r>
              <a:rPr lang="en-US" altLang="zh-CN" dirty="0"/>
              <a:t>by random sampling, computes gradient over the mini-batch </a:t>
            </a:r>
            <a:r>
              <a:rPr lang="en-US" altLang="zh-CN" i="1" dirty="0"/>
              <a:t>B</a:t>
            </a:r>
            <a:r>
              <a:rPr lang="en-US" altLang="zh-CN" dirty="0"/>
              <a:t> :</a:t>
            </a:r>
          </a:p>
          <a:p>
            <a:pPr marL="0" indent="0">
              <a:buNone/>
            </a:pPr>
            <a:endParaRPr lang="en-US" altLang="zh-CN" sz="5100" dirty="0"/>
          </a:p>
          <a:p>
            <a:r>
              <a:rPr lang="en-US" altLang="zh-CN" dirty="0"/>
              <a:t>Then updates the parameters θ by descending </a:t>
            </a:r>
            <a:r>
              <a:rPr lang="en-US" altLang="zh-CN" dirty="0" err="1"/>
              <a:t>gB</a:t>
            </a:r>
            <a:r>
              <a:rPr lang="en-US" altLang="zh-CN" dirty="0"/>
              <a:t> associated with learning rate.</a:t>
            </a:r>
            <a:endParaRPr lang="zh-CN" altLang="en-US" sz="5100" dirty="0"/>
          </a:p>
        </p:txBody>
      </p:sp>
      <p:pic>
        <p:nvPicPr>
          <p:cNvPr id="4" name="图片 3">
            <a:extLst>
              <a:ext uri="{FF2B5EF4-FFF2-40B4-BE49-F238E27FC236}">
                <a16:creationId xmlns:a16="http://schemas.microsoft.com/office/drawing/2014/main" id="{187436B3-6B3D-403A-8875-E8C03CFB3BA4}"/>
              </a:ext>
            </a:extLst>
          </p:cNvPr>
          <p:cNvPicPr>
            <a:picLocks noChangeAspect="1"/>
          </p:cNvPicPr>
          <p:nvPr/>
        </p:nvPicPr>
        <p:blipFill>
          <a:blip r:embed="rId3"/>
          <a:stretch>
            <a:fillRect/>
          </a:stretch>
        </p:blipFill>
        <p:spPr>
          <a:xfrm>
            <a:off x="4034972" y="3956097"/>
            <a:ext cx="4122056" cy="626452"/>
          </a:xfrm>
          <a:prstGeom prst="rect">
            <a:avLst/>
          </a:prstGeom>
        </p:spPr>
      </p:pic>
    </p:spTree>
    <p:extLst>
      <p:ext uri="{BB962C8B-B14F-4D97-AF65-F5344CB8AC3E}">
        <p14:creationId xmlns:p14="http://schemas.microsoft.com/office/powerpoint/2010/main" val="11526678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 Security</Template>
  <TotalTime>872</TotalTime>
  <Words>2735</Words>
  <Application>Microsoft Office PowerPoint</Application>
  <PresentationFormat>宽屏</PresentationFormat>
  <Paragraphs>129</Paragraphs>
  <Slides>22</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Cambria Math</vt:lpstr>
      <vt:lpstr>Office 主题​​</vt:lpstr>
      <vt:lpstr>An Attack-Based Evaluation Method for Differentially Private Learning Against Model Inversion Attack</vt:lpstr>
      <vt:lpstr>Contents</vt:lpstr>
      <vt:lpstr>Motivation</vt:lpstr>
      <vt:lpstr>Model Inversion Attacks</vt:lpstr>
      <vt:lpstr>Motivation</vt:lpstr>
      <vt:lpstr>Contribution</vt:lpstr>
      <vt:lpstr>Model construction</vt:lpstr>
      <vt:lpstr>Neural Network Model</vt:lpstr>
      <vt:lpstr>Neural Network Model</vt:lpstr>
      <vt:lpstr>Differential Privacy</vt:lpstr>
      <vt:lpstr>Differential Privacy</vt:lpstr>
      <vt:lpstr>Differential Privacy For Deep Neural Networks</vt:lpstr>
      <vt:lpstr>Differential Privacy Against Model Inversion Attack</vt:lpstr>
      <vt:lpstr>Model Inversion Attack Against Neural Network Model</vt:lpstr>
      <vt:lpstr>Model Inversion Attack Against Neural Network Model</vt:lpstr>
      <vt:lpstr>Attack Performance Metric</vt:lpstr>
      <vt:lpstr>Attack Performance Metric</vt:lpstr>
      <vt:lpstr>Experiments</vt:lpstr>
      <vt:lpstr>Experiments</vt:lpstr>
      <vt:lpstr>Experiments</vt:lpstr>
      <vt:lpstr>Thinking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Turning Your Weakness Into a Strength: Watermarking Deep Neural Networks by Backdooring</dc:title>
  <dc:creator>令晓 孔</dc:creator>
  <cp:lastModifiedBy>孔 令晓</cp:lastModifiedBy>
  <cp:revision>106</cp:revision>
  <dcterms:created xsi:type="dcterms:W3CDTF">2019-06-13T03:16:15Z</dcterms:created>
  <dcterms:modified xsi:type="dcterms:W3CDTF">2019-10-23T01:47:27Z</dcterms:modified>
</cp:coreProperties>
</file>