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2" r:id="rId4"/>
    <p:sldId id="258" r:id="rId5"/>
    <p:sldId id="264" r:id="rId6"/>
    <p:sldId id="265" r:id="rId7"/>
    <p:sldId id="266" r:id="rId8"/>
    <p:sldId id="275" r:id="rId9"/>
    <p:sldId id="276" r:id="rId10"/>
    <p:sldId id="263" r:id="rId11"/>
    <p:sldId id="272" r:id="rId12"/>
    <p:sldId id="273" r:id="rId13"/>
    <p:sldId id="268" r:id="rId14"/>
    <p:sldId id="269" r:id="rId15"/>
    <p:sldId id="277" r:id="rId16"/>
    <p:sldId id="274" r:id="rId17"/>
    <p:sldId id="279"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3393" autoAdjust="0"/>
  </p:normalViewPr>
  <p:slideViewPr>
    <p:cSldViewPr snapToGrid="0">
      <p:cViewPr varScale="1">
        <p:scale>
          <a:sx n="62" d="100"/>
          <a:sy n="62" d="100"/>
        </p:scale>
        <p:origin x="10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5B0E7-F830-4144-BE87-46053908CE57}" type="datetimeFigureOut">
              <a:rPr lang="zh-CN" altLang="en-US" smtClean="0"/>
              <a:t>2019/10/15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2711-31B9-4506-B624-19C932353A97}" type="slidenum">
              <a:rPr lang="zh-CN" altLang="en-US" smtClean="0"/>
              <a:t>‹#›</a:t>
            </a:fld>
            <a:endParaRPr lang="zh-CN" altLang="en-US"/>
          </a:p>
        </p:txBody>
      </p:sp>
    </p:spTree>
    <p:extLst>
      <p:ext uri="{BB962C8B-B14F-4D97-AF65-F5344CB8AC3E}">
        <p14:creationId xmlns:p14="http://schemas.microsoft.com/office/powerpoint/2010/main" val="116338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Firstly, I will briefly introduce these relevant works, and then I will introduce my own work in this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Since the work of the third</a:t>
            </a:r>
            <a:r>
              <a:rPr lang="en-US" altLang="zh-CN" sz="1200" b="0" i="0" kern="1200" baseline="0" dirty="0" smtClean="0">
                <a:solidFill>
                  <a:schemeClr val="tx1"/>
                </a:solidFill>
                <a:effectLst/>
                <a:latin typeface="+mn-lt"/>
                <a:ea typeface="+mn-ea"/>
                <a:cs typeface="+mn-cs"/>
              </a:rPr>
              <a:t> and fourth paper</a:t>
            </a:r>
            <a:r>
              <a:rPr lang="en-US" altLang="zh-CN" sz="1200" b="0" i="0" kern="1200" dirty="0" smtClean="0">
                <a:solidFill>
                  <a:schemeClr val="tx1"/>
                </a:solidFill>
                <a:effectLst/>
                <a:latin typeface="+mn-lt"/>
                <a:ea typeface="+mn-ea"/>
                <a:cs typeface="+mn-cs"/>
              </a:rPr>
              <a:t> are similar, I will only introduce the fourth paper.</a:t>
            </a:r>
            <a:endParaRPr lang="en-US" altLang="zh-CN" dirty="0" smtClean="0"/>
          </a:p>
          <a:p>
            <a:endParaRPr lang="en-US" altLang="zh-CN" dirty="0" smtClean="0"/>
          </a:p>
          <a:p>
            <a:r>
              <a:rPr lang="zh-CN" altLang="en-US" dirty="0" smtClean="0"/>
              <a:t>关于</a:t>
            </a:r>
            <a:r>
              <a:rPr lang="en-US" altLang="zh-CN" dirty="0" err="1" smtClean="0"/>
              <a:t>blockchain</a:t>
            </a:r>
            <a:r>
              <a:rPr lang="en-US" altLang="zh-CN" dirty="0" smtClean="0"/>
              <a:t> combined</a:t>
            </a:r>
            <a:r>
              <a:rPr lang="en-US" altLang="zh-CN" baseline="0" dirty="0" smtClean="0"/>
              <a:t> with edge computing</a:t>
            </a:r>
            <a:r>
              <a:rPr lang="zh-CN" altLang="en-US" baseline="0" dirty="0" smtClean="0"/>
              <a:t>的文章：</a:t>
            </a:r>
            <a:endParaRPr lang="en-US" altLang="zh-CN" dirty="0" smtClean="0"/>
          </a:p>
          <a:p>
            <a:r>
              <a:rPr lang="en-US" altLang="zh-CN" dirty="0" smtClean="0"/>
              <a:t>5</a:t>
            </a:r>
            <a:r>
              <a:rPr lang="zh-CN" altLang="en-US" dirty="0" smtClean="0"/>
              <a:t>篇</a:t>
            </a:r>
            <a:r>
              <a:rPr lang="en-US" altLang="zh-CN" dirty="0" smtClean="0"/>
              <a:t>ICC</a:t>
            </a:r>
            <a:r>
              <a:rPr lang="zh-CN" altLang="en-US" baseline="0" dirty="0" smtClean="0"/>
              <a:t>，</a:t>
            </a:r>
            <a:r>
              <a:rPr lang="zh-CN" altLang="en-US" dirty="0" smtClean="0"/>
              <a:t>基本都是关于</a:t>
            </a:r>
            <a:r>
              <a:rPr lang="en-US" altLang="zh-CN" dirty="0" smtClean="0"/>
              <a:t>edge computing</a:t>
            </a:r>
            <a:r>
              <a:rPr lang="zh-CN" altLang="en-US" dirty="0" smtClean="0"/>
              <a:t>中的资源的分配</a:t>
            </a:r>
            <a:r>
              <a:rPr lang="en-US" altLang="zh-CN" dirty="0" smtClean="0"/>
              <a:t>/</a:t>
            </a:r>
            <a:r>
              <a:rPr lang="zh-CN" altLang="en-US" dirty="0" smtClean="0"/>
              <a:t>管理的问题；</a:t>
            </a:r>
            <a:endParaRPr lang="en-US" altLang="zh-CN" dirty="0" smtClean="0"/>
          </a:p>
          <a:p>
            <a:r>
              <a:rPr lang="en-US" altLang="zh-CN" dirty="0" smtClean="0"/>
              <a:t>2</a:t>
            </a:r>
            <a:r>
              <a:rPr lang="zh-CN" altLang="en-US" dirty="0" smtClean="0"/>
              <a:t>篇</a:t>
            </a:r>
            <a:r>
              <a:rPr lang="en-US" altLang="zh-CN" dirty="0" smtClean="0"/>
              <a:t>SEC</a:t>
            </a:r>
            <a:r>
              <a:rPr lang="en-US" altLang="zh-CN" baseline="0" dirty="0" smtClean="0"/>
              <a:t> (</a:t>
            </a:r>
            <a:r>
              <a:rPr lang="en-US" altLang="zh-CN" sz="1200" b="0" i="0" kern="1200" dirty="0" smtClean="0">
                <a:solidFill>
                  <a:schemeClr val="tx1"/>
                </a:solidFill>
                <a:effectLst/>
                <a:latin typeface="+mn-lt"/>
                <a:ea typeface="+mn-ea"/>
                <a:cs typeface="+mn-cs"/>
              </a:rPr>
              <a:t>IFIP International Information Security Conference)</a:t>
            </a:r>
            <a:r>
              <a:rPr lang="zh-CN" altLang="en-US" sz="1200" b="0" i="0" kern="1200" dirty="0" smtClean="0">
                <a:solidFill>
                  <a:schemeClr val="tx1"/>
                </a:solidFill>
                <a:effectLst/>
                <a:latin typeface="+mn-lt"/>
                <a:ea typeface="+mn-ea"/>
                <a:cs typeface="+mn-cs"/>
              </a:rPr>
              <a:t>，关于移动支付和征信问题；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篇</a:t>
            </a:r>
            <a:r>
              <a:rPr lang="en-US" altLang="zh-CN" sz="1200" b="0" i="0" kern="1200" dirty="0" smtClean="0">
                <a:solidFill>
                  <a:schemeClr val="tx1"/>
                </a:solidFill>
                <a:effectLst/>
                <a:latin typeface="+mn-lt"/>
                <a:ea typeface="+mn-ea"/>
                <a:cs typeface="+mn-cs"/>
              </a:rPr>
              <a:t>HPCC</a:t>
            </a:r>
            <a:r>
              <a:rPr lang="zh-CN" altLang="en-US" sz="1200" b="0" i="0" kern="1200" dirty="0" smtClean="0">
                <a:solidFill>
                  <a:schemeClr val="tx1"/>
                </a:solidFill>
                <a:effectLst/>
                <a:latin typeface="+mn-lt"/>
                <a:ea typeface="+mn-ea"/>
                <a:cs typeface="+mn-cs"/>
              </a:rPr>
              <a:t>，关于区块链的计算资源如何卸载到边缘服务器上面，即边缘服务器的资源分配问题；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2</a:t>
            </a:fld>
            <a:endParaRPr lang="zh-CN" altLang="en-US"/>
          </a:p>
        </p:txBody>
      </p:sp>
    </p:spTree>
    <p:extLst>
      <p:ext uri="{BB962C8B-B14F-4D97-AF65-F5344CB8AC3E}">
        <p14:creationId xmlns:p14="http://schemas.microsoft.com/office/powerpoint/2010/main" val="2745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Next,</a:t>
            </a:r>
            <a:r>
              <a:rPr lang="en-US" altLang="zh-CN" sz="1200" b="0" i="0" kern="1200" baseline="0" dirty="0" smtClean="0">
                <a:solidFill>
                  <a:schemeClr val="tx1"/>
                </a:solidFill>
                <a:effectLst/>
                <a:latin typeface="+mn-lt"/>
                <a:ea typeface="+mn-ea"/>
                <a:cs typeface="+mn-cs"/>
              </a:rPr>
              <a:t> I will introduce my own work. </a:t>
            </a:r>
            <a:r>
              <a:rPr lang="en-US" altLang="zh-CN" sz="1200" b="0" i="0" kern="1200" dirty="0" smtClean="0">
                <a:solidFill>
                  <a:schemeClr val="tx1"/>
                </a:solidFill>
                <a:effectLst/>
                <a:latin typeface="+mn-lt"/>
                <a:ea typeface="+mn-ea"/>
                <a:cs typeface="+mn-cs"/>
              </a:rPr>
              <a:t>My previous work mainly solved the problem of data integrity verification in cloud storage.</a:t>
            </a:r>
          </a:p>
          <a:p>
            <a:pPr marL="0" marR="0" indent="0" algn="l" defTabSz="914354"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dirty="0" smtClean="0"/>
              <a:t>Figure four </a:t>
            </a:r>
            <a:r>
              <a:rPr lang="en-US" altLang="zh-CN" dirty="0" smtClean="0"/>
              <a:t>shows the traditional data</a:t>
            </a:r>
            <a:r>
              <a:rPr lang="en-US" altLang="zh-CN" baseline="0" dirty="0" smtClean="0"/>
              <a:t> integrity verification mechanism. There are there entities in this model, client, cloud storage servers and third party auditor.</a:t>
            </a:r>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smtClean="0"/>
              <a:t>Client can upload and download data from the Cloud Storage Servers. Third party auditor is introduced for data integrity verification. When client and cloud storage servers provide some useful information to the Third Party Auditor, the Third Party Auditor can verify the data integrity and return the result to client and cloud storage servers. </a:t>
            </a:r>
          </a:p>
          <a:p>
            <a:pPr marL="0" marR="0" indent="0" algn="l" defTabSz="914354"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There are two drawbacks on</a:t>
            </a:r>
            <a:r>
              <a:rPr lang="en-US" altLang="zh-CN" sz="1200" b="0" i="0" kern="1200" baseline="0" dirty="0" smtClean="0">
                <a:solidFill>
                  <a:schemeClr val="tx1"/>
                </a:solidFill>
                <a:effectLst/>
                <a:latin typeface="+mn-lt"/>
                <a:ea typeface="+mn-ea"/>
                <a:cs typeface="+mn-cs"/>
              </a:rPr>
              <a:t> this verification</a:t>
            </a:r>
            <a:r>
              <a:rPr lang="en-US" altLang="zh-CN" sz="1200" b="0" i="0" kern="1200" dirty="0" smtClean="0">
                <a:solidFill>
                  <a:schemeClr val="tx1"/>
                </a:solidFill>
                <a:effectLst/>
                <a:latin typeface="+mn-lt"/>
                <a:ea typeface="+mn-ea"/>
                <a:cs typeface="+mn-cs"/>
              </a:rPr>
              <a:t> mechanism:</a:t>
            </a:r>
            <a:endParaRPr lang="en-US" altLang="zh-CN" baseline="0" dirty="0" smtClean="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dirty="0" smtClean="0"/>
              <a:t>1. TPA is composed of one or several organizations,</a:t>
            </a:r>
            <a:r>
              <a:rPr lang="en-US" altLang="zh-CN" baseline="0" dirty="0" smtClean="0"/>
              <a:t> which is</a:t>
            </a:r>
            <a:r>
              <a:rPr lang="en-US" altLang="zh-CN" dirty="0" smtClean="0"/>
              <a:t> centralized in a sense.</a:t>
            </a:r>
            <a:r>
              <a:rPr lang="en-US" altLang="zh-CN" baseline="0" dirty="0" smtClean="0"/>
              <a:t> So, it </a:t>
            </a:r>
            <a:r>
              <a:rPr lang="en-US" altLang="zh-CN" dirty="0" smtClean="0"/>
              <a:t>might</a:t>
            </a:r>
            <a:r>
              <a:rPr lang="en-US" altLang="zh-CN" baseline="0" dirty="0" smtClean="0"/>
              <a:t> have single point of failure and untrusted problem. </a:t>
            </a:r>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smtClean="0"/>
              <a:t>2. This verification mechanisms are only suitable for centralized cloud storage servers. But </a:t>
            </a:r>
            <a:r>
              <a:rPr lang="en-US" altLang="zh-CN" sz="1200" b="0" i="0" kern="1200" baseline="0" dirty="0" smtClean="0">
                <a:solidFill>
                  <a:schemeClr val="tx1"/>
                </a:solidFill>
                <a:effectLst/>
                <a:latin typeface="+mn-lt"/>
                <a:ea typeface="+mn-ea"/>
                <a:cs typeface="+mn-cs"/>
              </a:rPr>
              <a:t>w</a:t>
            </a:r>
            <a:r>
              <a:rPr lang="en-US" altLang="zh-CN" sz="1200" b="0" i="0" kern="1200" dirty="0" smtClean="0">
                <a:solidFill>
                  <a:schemeClr val="tx1"/>
                </a:solidFill>
                <a:effectLst/>
                <a:latin typeface="+mn-lt"/>
                <a:ea typeface="+mn-ea"/>
                <a:cs typeface="+mn-cs"/>
              </a:rPr>
              <a:t>ith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development of cloud storage, distributed cloud storage has emerged.</a:t>
            </a:r>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Therefore, this verification mechanism is no longer applicable.</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11</a:t>
            </a:fld>
            <a:endParaRPr lang="zh-CN" altLang="en-US"/>
          </a:p>
        </p:txBody>
      </p:sp>
    </p:spTree>
    <p:extLst>
      <p:ext uri="{BB962C8B-B14F-4D97-AF65-F5344CB8AC3E}">
        <p14:creationId xmlns:p14="http://schemas.microsoft.com/office/powerpoint/2010/main" val="238722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To solve these above two issues, I proposed a two-stage verification framework. </a:t>
            </a:r>
          </a:p>
          <a:p>
            <a:r>
              <a:rPr lang="en-US" altLang="zh-CN" baseline="0" dirty="0" smtClean="0"/>
              <a:t>Fig.5. shows the first stage. In this stage, client can do some preparation work for later data integrity verification, and then uploading data to the cloud.</a:t>
            </a:r>
          </a:p>
          <a:p>
            <a:r>
              <a:rPr lang="en-US" altLang="zh-CN" baseline="0" dirty="0" smtClean="0"/>
              <a:t>Fig.6. shows the second stage. In this stage, data integrity verification can be done combined with </a:t>
            </a:r>
            <a:r>
              <a:rPr lang="en-US" altLang="zh-CN" baseline="0" dirty="0" err="1" smtClean="0"/>
              <a:t>blockchain</a:t>
            </a:r>
            <a:r>
              <a:rPr lang="en-US" altLang="zh-CN" baseline="0" dirty="0" smtClean="0"/>
              <a:t>.</a:t>
            </a:r>
          </a:p>
        </p:txBody>
      </p:sp>
      <p:sp>
        <p:nvSpPr>
          <p:cNvPr id="4" name="Slide Number Placeholder 3"/>
          <p:cNvSpPr>
            <a:spLocks noGrp="1"/>
          </p:cNvSpPr>
          <p:nvPr>
            <p:ph type="sldNum" sz="quarter" idx="10"/>
          </p:nvPr>
        </p:nvSpPr>
        <p:spPr/>
        <p:txBody>
          <a:bodyPr/>
          <a:lstStyle/>
          <a:p>
            <a:fld id="{CB530F0D-1A5A-4EA2-B28F-0EC912CB6BA5}" type="slidenum">
              <a:rPr lang="zh-CN" altLang="en-US" smtClean="0"/>
              <a:t>12</a:t>
            </a:fld>
            <a:endParaRPr lang="zh-CN" altLang="en-US"/>
          </a:p>
        </p:txBody>
      </p:sp>
    </p:spTree>
    <p:extLst>
      <p:ext uri="{BB962C8B-B14F-4D97-AF65-F5344CB8AC3E}">
        <p14:creationId xmlns:p14="http://schemas.microsoft.com/office/powerpoint/2010/main" val="278998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Users</a:t>
            </a:r>
            <a:r>
              <a:rPr lang="en-US" altLang="zh-CN" baseline="0" dirty="0" smtClean="0"/>
              <a:t> only need to contact with edge networks to get content services.</a:t>
            </a:r>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13</a:t>
            </a:fld>
            <a:endParaRPr lang="zh-CN" altLang="en-US"/>
          </a:p>
        </p:txBody>
      </p:sp>
    </p:spTree>
    <p:extLst>
      <p:ext uri="{BB962C8B-B14F-4D97-AF65-F5344CB8AC3E}">
        <p14:creationId xmlns:p14="http://schemas.microsoft.com/office/powerpoint/2010/main" val="3638861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14</a:t>
            </a:fld>
            <a:endParaRPr lang="zh-CN" altLang="en-US"/>
          </a:p>
        </p:txBody>
      </p:sp>
    </p:spTree>
    <p:extLst>
      <p:ext uri="{BB962C8B-B14F-4D97-AF65-F5344CB8AC3E}">
        <p14:creationId xmlns:p14="http://schemas.microsoft.com/office/powerpoint/2010/main" val="1598063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15</a:t>
            </a:fld>
            <a:endParaRPr lang="zh-CN" altLang="en-US"/>
          </a:p>
        </p:txBody>
      </p:sp>
    </p:spTree>
    <p:extLst>
      <p:ext uri="{BB962C8B-B14F-4D97-AF65-F5344CB8AC3E}">
        <p14:creationId xmlns:p14="http://schemas.microsoft.com/office/powerpoint/2010/main" val="183206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The problem of limited storage resources in edge nodes is solved by dispersing storage data</a:t>
            </a:r>
          </a:p>
          <a:p>
            <a:r>
              <a:rPr lang="en-US" altLang="zh-CN" sz="1200" b="0" i="0" kern="1200" dirty="0" smtClean="0">
                <a:solidFill>
                  <a:schemeClr val="tx1"/>
                </a:solidFill>
                <a:effectLst/>
                <a:latin typeface="+mn-lt"/>
                <a:ea typeface="+mn-ea"/>
                <a:cs typeface="+mn-cs"/>
              </a:rPr>
              <a:t>2.</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Since the consensus process needs to verify the legality of the transaction, the nodes participating in the consensus need to store all the </a:t>
            </a:r>
            <a:r>
              <a:rPr lang="en-US" altLang="zh-CN" sz="1200" b="0" i="0" kern="1200" dirty="0" err="1" smtClean="0">
                <a:solidFill>
                  <a:schemeClr val="tx1"/>
                </a:solidFill>
                <a:effectLst/>
                <a:latin typeface="+mn-lt"/>
                <a:ea typeface="+mn-ea"/>
                <a:cs typeface="+mn-cs"/>
              </a:rPr>
              <a:t>blockchain</a:t>
            </a:r>
            <a:r>
              <a:rPr lang="en-US" altLang="zh-CN" sz="1200" b="0" i="0" kern="1200" dirty="0" smtClean="0">
                <a:solidFill>
                  <a:schemeClr val="tx1"/>
                </a:solidFill>
                <a:effectLst/>
                <a:latin typeface="+mn-lt"/>
                <a:ea typeface="+mn-ea"/>
                <a:cs typeface="+mn-cs"/>
              </a:rPr>
              <a:t> ledger.</a:t>
            </a:r>
          </a:p>
          <a:p>
            <a:r>
              <a:rPr lang="en-US" altLang="zh-CN" sz="1200" b="0" i="0" kern="1200" dirty="0" smtClean="0">
                <a:solidFill>
                  <a:schemeClr val="tx1"/>
                </a:solidFill>
                <a:effectLst/>
                <a:latin typeface="+mn-lt"/>
                <a:ea typeface="+mn-ea"/>
                <a:cs typeface="+mn-cs"/>
              </a:rPr>
              <a:t>Therefore, the consensus node needs certain storage capacity and computing capacity</a:t>
            </a:r>
            <a:r>
              <a:rPr lang="en-US" altLang="zh-CN" sz="1200" b="0" i="0" kern="1200" dirty="0" smtClean="0">
                <a:solidFill>
                  <a:schemeClr val="tx1"/>
                </a:solidFill>
                <a:effectLst/>
                <a:latin typeface="+mn-lt"/>
                <a:ea typeface="+mn-ea"/>
                <a:cs typeface="+mn-cs"/>
              </a:rPr>
              <a:t>. So, we</a:t>
            </a:r>
            <a:r>
              <a:rPr lang="en-US" altLang="zh-CN" sz="1200" b="0" i="0" kern="1200" baseline="0" dirty="0" smtClean="0">
                <a:solidFill>
                  <a:schemeClr val="tx1"/>
                </a:solidFill>
                <a:effectLst/>
                <a:latin typeface="+mn-lt"/>
                <a:ea typeface="+mn-ea"/>
                <a:cs typeface="+mn-cs"/>
              </a:rPr>
              <a:t> proposed selective participation.</a:t>
            </a:r>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16</a:t>
            </a:fld>
            <a:endParaRPr lang="zh-CN" altLang="en-US"/>
          </a:p>
        </p:txBody>
      </p:sp>
    </p:spTree>
    <p:extLst>
      <p:ext uri="{BB962C8B-B14F-4D97-AF65-F5344CB8AC3E}">
        <p14:creationId xmlns:p14="http://schemas.microsoft.com/office/powerpoint/2010/main" val="263074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So, my</a:t>
            </a:r>
            <a:r>
              <a:rPr lang="en-US" altLang="zh-CN" sz="1200" b="0" i="0" kern="1200" baseline="0" dirty="0" smtClean="0">
                <a:solidFill>
                  <a:schemeClr val="tx1"/>
                </a:solidFill>
                <a:effectLst/>
                <a:latin typeface="+mn-lt"/>
                <a:ea typeface="+mn-ea"/>
                <a:cs typeface="+mn-cs"/>
              </a:rPr>
              <a:t> next work plan is to consider whether there is an effective resource allocation mechanism can be worked at our scenario.</a:t>
            </a:r>
            <a:endParaRPr lang="en-US" altLang="zh-CN" dirty="0" smtClean="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17</a:t>
            </a:fld>
            <a:endParaRPr lang="zh-CN" altLang="en-US"/>
          </a:p>
        </p:txBody>
      </p:sp>
    </p:spTree>
    <p:extLst>
      <p:ext uri="{BB962C8B-B14F-4D97-AF65-F5344CB8AC3E}">
        <p14:creationId xmlns:p14="http://schemas.microsoft.com/office/powerpoint/2010/main" val="35020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first paper I am going to report is Making big data open…….</a:t>
            </a:r>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3</a:t>
            </a:fld>
            <a:endParaRPr lang="zh-CN" altLang="en-US"/>
          </a:p>
        </p:txBody>
      </p:sp>
    </p:spTree>
    <p:extLst>
      <p:ext uri="{BB962C8B-B14F-4D97-AF65-F5344CB8AC3E}">
        <p14:creationId xmlns:p14="http://schemas.microsoft.com/office/powerpoint/2010/main" val="263058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solve these</a:t>
            </a:r>
            <a:r>
              <a:rPr lang="en-US" altLang="zh-CN" sz="1200" b="0" i="0" kern="1200" baseline="0" dirty="0" smtClean="0">
                <a:solidFill>
                  <a:schemeClr val="tx1"/>
                </a:solidFill>
                <a:effectLst/>
                <a:latin typeface="+mn-lt"/>
                <a:ea typeface="+mn-ea"/>
                <a:cs typeface="+mn-cs"/>
              </a:rPr>
              <a:t> issues, they proposed a four layers framework shows in figure one.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API </a:t>
            </a:r>
            <a:r>
              <a:rPr lang="en-US" altLang="zh-CN" sz="1200" b="0" i="0" kern="1200" dirty="0" smtClean="0">
                <a:solidFill>
                  <a:schemeClr val="tx1"/>
                </a:solidFill>
                <a:effectLst/>
                <a:latin typeface="+mn-lt"/>
                <a:ea typeface="+mn-ea"/>
                <a:cs typeface="+mn-cs"/>
              </a:rPr>
              <a:t>layer and </a:t>
            </a:r>
            <a:r>
              <a:rPr lang="en-US" altLang="zh-CN" sz="1200" b="0" i="0" kern="1200" dirty="0" err="1" smtClean="0">
                <a:solidFill>
                  <a:schemeClr val="tx1"/>
                </a:solidFill>
                <a:effectLst/>
                <a:latin typeface="+mn-lt"/>
                <a:ea typeface="+mn-ea"/>
                <a:cs typeface="+mn-cs"/>
              </a:rPr>
              <a:t>blockchain</a:t>
            </a:r>
            <a:r>
              <a:rPr lang="en-US" altLang="zh-CN" sz="1200" b="0" i="0" kern="1200" dirty="0" smtClean="0">
                <a:solidFill>
                  <a:schemeClr val="tx1"/>
                </a:solidFill>
                <a:effectLst/>
                <a:latin typeface="+mn-lt"/>
                <a:ea typeface="+mn-ea"/>
                <a:cs typeface="+mn-cs"/>
              </a:rPr>
              <a:t> layer can</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directly access data from cache layer, rather than from storage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layer, which reduces the response time and makes system</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adapted for big data sharing.</a:t>
            </a:r>
            <a:r>
              <a:rPr lang="en-US" altLang="zh-CN" dirty="0" smtClean="0"/>
              <a:t> </a:t>
            </a:r>
            <a:br>
              <a:rPr lang="en-US" altLang="zh-CN" dirty="0" smtClean="0"/>
            </a:br>
            <a:endParaRPr lang="en-US" altLang="zh-CN" dirty="0" smtClean="0"/>
          </a:p>
          <a:p>
            <a:r>
              <a:rPr lang="en-US" altLang="zh-CN" sz="1200" b="0" i="0" kern="1200" dirty="0" smtClean="0">
                <a:solidFill>
                  <a:schemeClr val="tx1"/>
                </a:solidFill>
                <a:effectLst/>
                <a:latin typeface="+mn-lt"/>
                <a:ea typeface="+mn-ea"/>
                <a:cs typeface="+mn-cs"/>
              </a:rPr>
              <a:t>The contents of the red box ,</a:t>
            </a:r>
            <a:r>
              <a:rPr lang="en-US" altLang="zh-CN" dirty="0" smtClean="0"/>
              <a:t>POC is used</a:t>
            </a:r>
            <a:r>
              <a:rPr lang="en-US" altLang="zh-CN" baseline="0" dirty="0" smtClean="0"/>
              <a:t> to solve the problem of distrusted problem between edge devices, and transaction offloading module is used to solve the problem of limited storage resource of each edge devices.</a:t>
            </a:r>
          </a:p>
          <a:p>
            <a:endParaRPr lang="zh-CN" altLang="en-US" dirty="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4</a:t>
            </a:fld>
            <a:endParaRPr lang="zh-CN" altLang="en-US"/>
          </a:p>
        </p:txBody>
      </p:sp>
    </p:spTree>
    <p:extLst>
      <p:ext uri="{BB962C8B-B14F-4D97-AF65-F5344CB8AC3E}">
        <p14:creationId xmlns:p14="http://schemas.microsoft.com/office/powerpoint/2010/main" val="59368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5</a:t>
            </a:fld>
            <a:endParaRPr lang="zh-CN" altLang="en-US"/>
          </a:p>
        </p:txBody>
      </p:sp>
    </p:spTree>
    <p:extLst>
      <p:ext uri="{BB962C8B-B14F-4D97-AF65-F5344CB8AC3E}">
        <p14:creationId xmlns:p14="http://schemas.microsoft.com/office/powerpoint/2010/main" val="141375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second paper I am going to report is …….</a:t>
            </a:r>
          </a:p>
          <a:p>
            <a:r>
              <a:rPr lang="en-US" altLang="zh-CN" sz="1200" b="0" i="0" kern="1200" dirty="0" smtClean="0">
                <a:solidFill>
                  <a:schemeClr val="tx1"/>
                </a:solidFill>
                <a:effectLst/>
                <a:latin typeface="+mn-lt"/>
                <a:ea typeface="+mn-ea"/>
                <a:cs typeface="+mn-cs"/>
              </a:rPr>
              <a:t>Since </a:t>
            </a:r>
            <a:r>
              <a:rPr lang="en-US" altLang="zh-CN" sz="1200" b="0" i="0" kern="1200" dirty="0" smtClean="0">
                <a:solidFill>
                  <a:schemeClr val="tx1"/>
                </a:solidFill>
                <a:effectLst/>
                <a:latin typeface="+mn-lt"/>
                <a:ea typeface="+mn-ea"/>
                <a:cs typeface="+mn-cs"/>
              </a:rPr>
              <a:t>video transcoding is a time-consuming</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task and requires scalable computational resources,</a:t>
            </a:r>
            <a:r>
              <a:rPr lang="en-US" altLang="zh-CN" sz="1200" b="0" i="0" kern="1200" baseline="0" dirty="0" smtClean="0">
                <a:solidFill>
                  <a:schemeClr val="tx1"/>
                </a:solidFill>
                <a:effectLst/>
                <a:latin typeface="+mn-lt"/>
                <a:ea typeface="+mn-ea"/>
                <a:cs typeface="+mn-cs"/>
              </a:rPr>
              <a:t> this is a challenge on mobile edge computing.</a:t>
            </a:r>
            <a:r>
              <a:rPr lang="en-US" altLang="zh-CN" dirty="0" smtClean="0"/>
              <a:t/>
            </a:r>
            <a:br>
              <a:rPr lang="en-US" altLang="zh-CN" dirty="0" smtClean="0"/>
            </a:br>
            <a:endParaRPr lang="zh-CN" altLang="en-US" dirty="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6</a:t>
            </a:fld>
            <a:endParaRPr lang="zh-CN" altLang="en-US"/>
          </a:p>
        </p:txBody>
      </p:sp>
    </p:spTree>
    <p:extLst>
      <p:ext uri="{BB962C8B-B14F-4D97-AF65-F5344CB8AC3E}">
        <p14:creationId xmlns:p14="http://schemas.microsoft.com/office/powerpoint/2010/main" val="25806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To solve these</a:t>
            </a:r>
            <a:r>
              <a:rPr lang="en-US" altLang="zh-CN" sz="1200" baseline="0" dirty="0" smtClean="0"/>
              <a:t> issues, this paper proposed a </a:t>
            </a:r>
            <a:r>
              <a:rPr lang="en-US" altLang="zh-CN" sz="1200" baseline="0" dirty="0" err="1" smtClean="0"/>
              <a:t>blockchain</a:t>
            </a:r>
            <a:r>
              <a:rPr lang="en-US" altLang="zh-CN" sz="1200" baseline="0" dirty="0" smtClean="0"/>
              <a:t>-based MEC network architecture shows in figure two.</a:t>
            </a:r>
            <a:endParaRPr lang="en-US" altLang="zh-CN" sz="1200" dirty="0" smtClean="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7</a:t>
            </a:fld>
            <a:endParaRPr lang="zh-CN" altLang="en-US"/>
          </a:p>
        </p:txBody>
      </p:sp>
    </p:spTree>
    <p:extLst>
      <p:ext uri="{BB962C8B-B14F-4D97-AF65-F5344CB8AC3E}">
        <p14:creationId xmlns:p14="http://schemas.microsoft.com/office/powerpoint/2010/main" val="16562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third paper I am going to report is …….</a:t>
            </a:r>
          </a:p>
          <a:p>
            <a:r>
              <a:rPr lang="en-US" altLang="zh-CN" sz="1200" b="0" i="0" kern="1200" dirty="0" smtClean="0">
                <a:solidFill>
                  <a:schemeClr val="tx1"/>
                </a:solidFill>
                <a:effectLst/>
                <a:latin typeface="+mn-lt"/>
                <a:ea typeface="+mn-ea"/>
                <a:cs typeface="+mn-cs"/>
              </a:rPr>
              <a:t>This </a:t>
            </a:r>
            <a:r>
              <a:rPr lang="en-US" altLang="zh-CN" sz="1200" b="0" i="0" kern="1200" dirty="0" smtClean="0">
                <a:solidFill>
                  <a:schemeClr val="tx1"/>
                </a:solidFill>
                <a:effectLst/>
                <a:latin typeface="+mn-lt"/>
                <a:ea typeface="+mn-ea"/>
                <a:cs typeface="+mn-cs"/>
              </a:rPr>
              <a:t>paper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consider offloading mining tasks to edge servers which can</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provide computing resources for the mobile devices by selling</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their virtual machine (VM)</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instances.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So, the main problem that</a:t>
            </a:r>
            <a:r>
              <a:rPr lang="en-US" altLang="zh-CN" sz="1200" b="0" i="0" kern="1200" baseline="0" dirty="0" smtClean="0">
                <a:solidFill>
                  <a:schemeClr val="tx1"/>
                </a:solidFill>
                <a:effectLst/>
                <a:latin typeface="+mn-lt"/>
                <a:ea typeface="+mn-ea"/>
                <a:cs typeface="+mn-cs"/>
              </a:rPr>
              <a:t> this paper aimed to resolve is ho</a:t>
            </a:r>
            <a:r>
              <a:rPr lang="en-US" altLang="zh-CN" sz="1200" b="0" i="0" kern="1200" dirty="0" smtClean="0">
                <a:solidFill>
                  <a:schemeClr val="tx1"/>
                </a:solidFill>
                <a:effectLst/>
                <a:latin typeface="+mn-lt"/>
                <a:ea typeface="+mn-ea"/>
                <a:cs typeface="+mn-cs"/>
              </a:rPr>
              <a:t>w </a:t>
            </a:r>
            <a:r>
              <a:rPr lang="en-US" altLang="zh-CN" sz="1200" b="0" i="0" kern="1200" dirty="0" smtClean="0">
                <a:solidFill>
                  <a:schemeClr val="tx1"/>
                </a:solidFill>
                <a:effectLst/>
                <a:latin typeface="+mn-lt"/>
                <a:ea typeface="+mn-ea"/>
                <a:cs typeface="+mn-cs"/>
              </a:rPr>
              <a:t>to allocate and</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price these VM </a:t>
            </a:r>
            <a:r>
              <a:rPr lang="en-US" altLang="zh-CN" sz="1200" b="0" i="0" kern="1200" dirty="0" smtClean="0">
                <a:solidFill>
                  <a:schemeClr val="tx1"/>
                </a:solidFill>
                <a:effectLst/>
                <a:latin typeface="+mn-lt"/>
                <a:ea typeface="+mn-ea"/>
                <a:cs typeface="+mn-cs"/>
              </a:rPr>
              <a:t>instances. </a:t>
            </a:r>
          </a:p>
          <a:p>
            <a:r>
              <a:rPr lang="en-US" altLang="zh-CN" sz="1200" b="0" i="0" kern="1200" dirty="0" smtClean="0">
                <a:solidFill>
                  <a:schemeClr val="tx1"/>
                </a:solidFill>
                <a:effectLst/>
                <a:latin typeface="+mn-lt"/>
                <a:ea typeface="+mn-ea"/>
                <a:cs typeface="+mn-cs"/>
              </a:rPr>
              <a:t>They formulate this problem</a:t>
            </a:r>
            <a:r>
              <a:rPr lang="en-US" altLang="zh-CN" sz="1200" b="0" i="0" kern="1200" baseline="0" dirty="0" smtClean="0">
                <a:solidFill>
                  <a:schemeClr val="tx1"/>
                </a:solidFill>
                <a:effectLst/>
                <a:latin typeface="+mn-lt"/>
                <a:ea typeface="+mn-ea"/>
                <a:cs typeface="+mn-cs"/>
              </a:rPr>
              <a:t> </a:t>
            </a:r>
            <a:r>
              <a:rPr lang="en-US" altLang="zh-CN" sz="1200" dirty="0" smtClean="0"/>
              <a:t>as </a:t>
            </a:r>
            <a:r>
              <a:rPr lang="en-US" altLang="zh-CN" sz="1200" b="1" dirty="0" smtClean="0"/>
              <a:t>a resource allocation problem.</a:t>
            </a:r>
            <a:r>
              <a:rPr lang="en-US" altLang="zh-CN" dirty="0" smtClean="0"/>
              <a:t/>
            </a:r>
            <a:br>
              <a:rPr lang="en-US" altLang="zh-CN" dirty="0" smtClean="0"/>
            </a:br>
            <a:endParaRPr lang="zh-CN" altLang="en-US" dirty="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8</a:t>
            </a:fld>
            <a:endParaRPr lang="zh-CN" altLang="en-US"/>
          </a:p>
        </p:txBody>
      </p:sp>
    </p:spTree>
    <p:extLst>
      <p:ext uri="{BB962C8B-B14F-4D97-AF65-F5344CB8AC3E}">
        <p14:creationId xmlns:p14="http://schemas.microsoft.com/office/powerpoint/2010/main" val="976088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Figure 3</a:t>
            </a:r>
            <a:r>
              <a:rPr lang="en-US" altLang="zh-CN" sz="1200" baseline="0" dirty="0" smtClean="0"/>
              <a:t> shows the system model of their solution.</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Group buying can</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offer goods or services at a discount price when the quantity</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of buyers achieve some target number. </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When the auction is over, miners can use the resources they buy to mine.</a:t>
            </a:r>
            <a:endParaRPr lang="en-US" altLang="zh-CN" sz="1200" dirty="0" smtClean="0"/>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9</a:t>
            </a:fld>
            <a:endParaRPr lang="zh-CN" altLang="en-US"/>
          </a:p>
        </p:txBody>
      </p:sp>
    </p:spTree>
    <p:extLst>
      <p:ext uri="{BB962C8B-B14F-4D97-AF65-F5344CB8AC3E}">
        <p14:creationId xmlns:p14="http://schemas.microsoft.com/office/powerpoint/2010/main" val="386377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smtClean="0"/>
              <a:t>In fact, the third problem arises from the first problem.</a:t>
            </a:r>
          </a:p>
          <a:p>
            <a:pPr marL="0" indent="0">
              <a:buFont typeface="+mj-lt"/>
              <a:buNone/>
            </a:pPr>
            <a:endParaRPr lang="en-US" altLang="zh-CN" sz="1200" dirty="0" smtClean="0"/>
          </a:p>
          <a:p>
            <a:pPr marL="0" indent="0">
              <a:buFont typeface="+mj-lt"/>
              <a:buNone/>
            </a:pPr>
            <a:endParaRPr lang="en-US" altLang="zh-CN" sz="1200" dirty="0" smtClean="0"/>
          </a:p>
          <a:p>
            <a:pPr marL="0" indent="0">
              <a:buFont typeface="+mj-lt"/>
              <a:buNone/>
            </a:pPr>
            <a:r>
              <a:rPr lang="en-US" altLang="zh-CN" sz="1200" dirty="0" smtClean="0"/>
              <a:t>Limited </a:t>
            </a:r>
            <a:r>
              <a:rPr lang="en-US" altLang="zh-CN" sz="1200" dirty="0" smtClean="0"/>
              <a:t>storage &amp; computing resource </a:t>
            </a:r>
            <a:r>
              <a:rPr lang="zh-CN" altLang="en-US" sz="1200" dirty="0" smtClean="0"/>
              <a:t>（资源分配，资源卸载的方法）</a:t>
            </a:r>
            <a:endParaRPr lang="en-US" altLang="zh-CN" sz="1200" dirty="0" smtClean="0"/>
          </a:p>
          <a:p>
            <a:pPr marL="0" indent="0">
              <a:buFont typeface="+mj-lt"/>
              <a:buNone/>
            </a:pPr>
            <a:r>
              <a:rPr lang="en-US" altLang="zh-CN" sz="1200" dirty="0" smtClean="0"/>
              <a:t>Untrusted among edge devices (</a:t>
            </a:r>
            <a:r>
              <a:rPr lang="zh-CN" altLang="en-US" sz="1200" dirty="0" smtClean="0"/>
              <a:t>区块链的共识机制去解决</a:t>
            </a:r>
            <a:r>
              <a:rPr lang="en-US" altLang="zh-CN" sz="1200" dirty="0" smtClean="0"/>
              <a:t>)</a:t>
            </a:r>
          </a:p>
          <a:p>
            <a:pPr marL="0" indent="0">
              <a:buFont typeface="+mj-lt"/>
              <a:buNone/>
            </a:pPr>
            <a:r>
              <a:rPr lang="en-US" altLang="zh-CN" sz="1200" dirty="0" smtClean="0"/>
              <a:t>Resource </a:t>
            </a:r>
            <a:r>
              <a:rPr lang="en-US" altLang="zh-CN" sz="1200" dirty="0" smtClean="0"/>
              <a:t>allocation problem (</a:t>
            </a:r>
            <a:r>
              <a:rPr lang="zh-CN" altLang="en-US" sz="1200" dirty="0" smtClean="0"/>
              <a:t>拍卖机制来解决</a:t>
            </a:r>
            <a:r>
              <a:rPr lang="en-US" altLang="zh-CN" sz="1200" dirty="0" smtClean="0"/>
              <a:t>)</a:t>
            </a:r>
          </a:p>
          <a:p>
            <a:pPr marL="0" indent="0">
              <a:buFont typeface="+mj-lt"/>
              <a:buNone/>
            </a:pPr>
            <a:endParaRPr lang="en-US" altLang="zh-CN" sz="1200" dirty="0" smtClean="0"/>
          </a:p>
          <a:p>
            <a:r>
              <a:rPr lang="zh-CN" altLang="en-US" dirty="0" smtClean="0"/>
              <a:t>关于</a:t>
            </a:r>
            <a:r>
              <a:rPr lang="en-US" altLang="zh-CN" dirty="0" err="1" smtClean="0"/>
              <a:t>blockchain</a:t>
            </a:r>
            <a:r>
              <a:rPr lang="en-US" altLang="zh-CN" dirty="0" smtClean="0"/>
              <a:t> combined</a:t>
            </a:r>
            <a:r>
              <a:rPr lang="en-US" altLang="zh-CN" baseline="0" dirty="0" smtClean="0"/>
              <a:t> with edge computing</a:t>
            </a:r>
            <a:r>
              <a:rPr lang="zh-CN" altLang="en-US" baseline="0" dirty="0" smtClean="0"/>
              <a:t>的文章：</a:t>
            </a:r>
            <a:endParaRPr lang="en-US" altLang="zh-CN" dirty="0" smtClean="0"/>
          </a:p>
          <a:p>
            <a:r>
              <a:rPr lang="en-US" altLang="zh-CN" dirty="0" smtClean="0"/>
              <a:t>5</a:t>
            </a:r>
            <a:r>
              <a:rPr lang="zh-CN" altLang="en-US" dirty="0" smtClean="0"/>
              <a:t>篇</a:t>
            </a:r>
            <a:r>
              <a:rPr lang="en-US" altLang="zh-CN" dirty="0" smtClean="0"/>
              <a:t>ICC</a:t>
            </a:r>
            <a:r>
              <a:rPr lang="zh-CN" altLang="en-US" baseline="0" dirty="0" smtClean="0"/>
              <a:t>，</a:t>
            </a:r>
            <a:r>
              <a:rPr lang="zh-CN" altLang="en-US" dirty="0" smtClean="0"/>
              <a:t>基本都是关于</a:t>
            </a:r>
            <a:r>
              <a:rPr lang="en-US" altLang="zh-CN" dirty="0" smtClean="0"/>
              <a:t>edge computing</a:t>
            </a:r>
            <a:r>
              <a:rPr lang="zh-CN" altLang="en-US" dirty="0" smtClean="0"/>
              <a:t>中的资源的分配</a:t>
            </a:r>
            <a:r>
              <a:rPr lang="en-US" altLang="zh-CN" dirty="0" smtClean="0"/>
              <a:t>/</a:t>
            </a:r>
            <a:r>
              <a:rPr lang="zh-CN" altLang="en-US" dirty="0" smtClean="0"/>
              <a:t>管理的问题；</a:t>
            </a:r>
            <a:endParaRPr lang="en-US" altLang="zh-CN" dirty="0" smtClean="0"/>
          </a:p>
          <a:p>
            <a:r>
              <a:rPr lang="en-US" altLang="zh-CN" dirty="0" smtClean="0"/>
              <a:t>2</a:t>
            </a:r>
            <a:r>
              <a:rPr lang="zh-CN" altLang="en-US" dirty="0" smtClean="0"/>
              <a:t>篇</a:t>
            </a:r>
            <a:r>
              <a:rPr lang="en-US" altLang="zh-CN" dirty="0" smtClean="0"/>
              <a:t>SEC</a:t>
            </a:r>
            <a:r>
              <a:rPr lang="en-US" altLang="zh-CN" baseline="0" dirty="0" smtClean="0"/>
              <a:t> (</a:t>
            </a:r>
            <a:r>
              <a:rPr lang="en-US" altLang="zh-CN" sz="1200" b="0" i="0" kern="1200" dirty="0" smtClean="0">
                <a:solidFill>
                  <a:schemeClr val="tx1"/>
                </a:solidFill>
                <a:effectLst/>
                <a:latin typeface="+mn-lt"/>
                <a:ea typeface="+mn-ea"/>
                <a:cs typeface="+mn-cs"/>
              </a:rPr>
              <a:t>IFIP International Information Security Conference)</a:t>
            </a:r>
            <a:r>
              <a:rPr lang="zh-CN" altLang="en-US" sz="1200" b="0" i="0" kern="1200" dirty="0" smtClean="0">
                <a:solidFill>
                  <a:schemeClr val="tx1"/>
                </a:solidFill>
                <a:effectLst/>
                <a:latin typeface="+mn-lt"/>
                <a:ea typeface="+mn-ea"/>
                <a:cs typeface="+mn-cs"/>
              </a:rPr>
              <a:t>，关于移动支付和征信问题；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篇</a:t>
            </a:r>
            <a:r>
              <a:rPr lang="en-US" altLang="zh-CN" sz="1200" b="0" i="0" kern="1200" dirty="0" smtClean="0">
                <a:solidFill>
                  <a:schemeClr val="tx1"/>
                </a:solidFill>
                <a:effectLst/>
                <a:latin typeface="+mn-lt"/>
                <a:ea typeface="+mn-ea"/>
                <a:cs typeface="+mn-cs"/>
              </a:rPr>
              <a:t>HPCC</a:t>
            </a:r>
            <a:r>
              <a:rPr lang="zh-CN" altLang="en-US" sz="1200" b="0" i="0" kern="1200" dirty="0" smtClean="0">
                <a:solidFill>
                  <a:schemeClr val="tx1"/>
                </a:solidFill>
                <a:effectLst/>
                <a:latin typeface="+mn-lt"/>
                <a:ea typeface="+mn-ea"/>
                <a:cs typeface="+mn-cs"/>
              </a:rPr>
              <a:t>，关于区块链的计算资源如何卸载到边缘服务器上面，即边缘服务器的资源分配问题；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B92711-31B9-4506-B624-19C932353A97}" type="slidenum">
              <a:rPr lang="zh-CN" altLang="en-US" smtClean="0"/>
              <a:t>10</a:t>
            </a:fld>
            <a:endParaRPr lang="zh-CN" altLang="en-US"/>
          </a:p>
        </p:txBody>
      </p:sp>
    </p:spTree>
    <p:extLst>
      <p:ext uri="{BB962C8B-B14F-4D97-AF65-F5344CB8AC3E}">
        <p14:creationId xmlns:p14="http://schemas.microsoft.com/office/powerpoint/2010/main" val="312761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408200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92304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378705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42018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144042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r>
              <a:rPr lang="en-US" altLang="zh-CN" smtClean="0"/>
              <a:t>2019/10/16</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158145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r>
              <a:rPr lang="en-US" altLang="zh-CN" smtClean="0"/>
              <a:t>2019/10/16</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137818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r>
              <a:rPr lang="en-US" altLang="zh-CN" smtClean="0"/>
              <a:t>2019/10/16</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115999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2019/10/16</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272830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r>
              <a:rPr lang="en-US" altLang="zh-CN" smtClean="0"/>
              <a:t>2019/10/16</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188002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r>
              <a:rPr lang="en-US" altLang="zh-CN" smtClean="0"/>
              <a:t>2019/10/16</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27092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2019/10/16</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164B9-C3EF-4A74-8650-3A532917BF55}" type="slidenum">
              <a:rPr lang="zh-CN" altLang="en-US" smtClean="0"/>
              <a:t>‹#›</a:t>
            </a:fld>
            <a:endParaRPr lang="zh-CN" altLang="en-US"/>
          </a:p>
        </p:txBody>
      </p:sp>
    </p:spTree>
    <p:extLst>
      <p:ext uri="{BB962C8B-B14F-4D97-AF65-F5344CB8AC3E}">
        <p14:creationId xmlns:p14="http://schemas.microsoft.com/office/powerpoint/2010/main" val="264263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Blockchain</a:t>
            </a:r>
            <a:r>
              <a:rPr lang="en-US" altLang="zh-CN" dirty="0" smtClean="0"/>
              <a:t> based Mobile </a:t>
            </a:r>
            <a:r>
              <a:rPr lang="en-US" altLang="zh-CN" dirty="0" smtClean="0"/>
              <a:t>Edge </a:t>
            </a:r>
            <a:r>
              <a:rPr lang="en-US" altLang="zh-CN" dirty="0"/>
              <a:t>C</a:t>
            </a:r>
            <a:r>
              <a:rPr lang="en-US" altLang="zh-CN" dirty="0" smtClean="0"/>
              <a:t>omputing</a:t>
            </a:r>
            <a:endParaRPr lang="zh-CN" altLang="en-US" dirty="0"/>
          </a:p>
        </p:txBody>
      </p:sp>
      <p:sp>
        <p:nvSpPr>
          <p:cNvPr id="3" name="Subtitle 2"/>
          <p:cNvSpPr>
            <a:spLocks noGrp="1"/>
          </p:cNvSpPr>
          <p:nvPr>
            <p:ph type="subTitle" idx="1"/>
          </p:nvPr>
        </p:nvSpPr>
        <p:spPr>
          <a:xfrm>
            <a:off x="6466114" y="4735286"/>
            <a:ext cx="4201886" cy="522514"/>
          </a:xfrm>
        </p:spPr>
        <p:txBody>
          <a:bodyPr/>
          <a:lstStyle/>
          <a:p>
            <a:r>
              <a:rPr lang="en-US" altLang="zh-CN" dirty="0" smtClean="0"/>
              <a:t>Reporter: </a:t>
            </a:r>
            <a:r>
              <a:rPr lang="en-US" altLang="zh-CN" dirty="0" err="1"/>
              <a:t>D</a:t>
            </a:r>
            <a:r>
              <a:rPr lang="en-US" altLang="zh-CN" dirty="0" err="1" smtClean="0"/>
              <a:t>ongdong</a:t>
            </a:r>
            <a:r>
              <a:rPr lang="en-US" altLang="zh-CN" dirty="0" smtClean="0"/>
              <a:t> </a:t>
            </a:r>
            <a:r>
              <a:rPr lang="en-US" altLang="zh-CN" dirty="0"/>
              <a:t>Y</a:t>
            </a:r>
            <a:r>
              <a:rPr lang="en-US" altLang="zh-CN" dirty="0" smtClean="0"/>
              <a:t>ue</a:t>
            </a:r>
            <a:endParaRPr lang="zh-CN" altLang="en-US"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a:t>
            </a:fld>
            <a:endParaRPr lang="zh-CN" altLang="en-US"/>
          </a:p>
        </p:txBody>
      </p:sp>
    </p:spTree>
    <p:extLst>
      <p:ext uri="{BB962C8B-B14F-4D97-AF65-F5344CB8AC3E}">
        <p14:creationId xmlns:p14="http://schemas.microsoft.com/office/powerpoint/2010/main" val="550009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a:pPr>
            <a:r>
              <a:rPr lang="en-US" altLang="zh-CN" sz="2400" dirty="0" smtClean="0"/>
              <a:t>Limited storage &amp; computing resource </a:t>
            </a:r>
          </a:p>
          <a:p>
            <a:pPr marL="457200" indent="-457200">
              <a:buFont typeface="+mj-lt"/>
              <a:buAutoNum type="arabicPeriod"/>
            </a:pPr>
            <a:r>
              <a:rPr lang="en-US" altLang="zh-CN" sz="2400" dirty="0" smtClean="0"/>
              <a:t>Untrusted among edge devices </a:t>
            </a:r>
          </a:p>
          <a:p>
            <a:pPr marL="457200" indent="-457200">
              <a:buFont typeface="+mj-lt"/>
              <a:buAutoNum type="arabicPeriod"/>
            </a:pPr>
            <a:r>
              <a:rPr lang="en-US" altLang="zh-CN" sz="2400" dirty="0" smtClean="0"/>
              <a:t>Resource allocation problem</a:t>
            </a:r>
          </a:p>
          <a:p>
            <a:pPr marL="0" indent="0">
              <a:buNone/>
            </a:pPr>
            <a:endParaRPr lang="en-US" altLang="zh-CN" sz="2400" dirty="0"/>
          </a:p>
        </p:txBody>
      </p:sp>
      <p:sp>
        <p:nvSpPr>
          <p:cNvPr id="5" name="Title 1"/>
          <p:cNvSpPr>
            <a:spLocks noGrp="1"/>
          </p:cNvSpPr>
          <p:nvPr>
            <p:ph type="title"/>
          </p:nvPr>
        </p:nvSpPr>
        <p:spPr>
          <a:xfrm>
            <a:off x="838200" y="365125"/>
            <a:ext cx="10515600" cy="1325563"/>
          </a:xfrm>
        </p:spPr>
        <p:txBody>
          <a:bodyPr>
            <a:normAutofit/>
          </a:bodyPr>
          <a:lstStyle/>
          <a:p>
            <a:r>
              <a:rPr lang="en-US" altLang="zh-CN" sz="3600" dirty="0" smtClean="0"/>
              <a:t>Summary </a:t>
            </a:r>
            <a:r>
              <a:rPr lang="en-US" altLang="zh-CN" sz="3600" dirty="0"/>
              <a:t>of </a:t>
            </a:r>
            <a:r>
              <a:rPr lang="en-US" altLang="zh-CN" sz="3600" dirty="0" smtClean="0"/>
              <a:t>issues </a:t>
            </a:r>
            <a:r>
              <a:rPr lang="en-US" altLang="zh-CN" sz="3600" dirty="0"/>
              <a:t>under edge </a:t>
            </a:r>
            <a:r>
              <a:rPr lang="en-US" altLang="zh-CN" sz="3600" dirty="0" smtClean="0"/>
              <a:t>computing</a:t>
            </a:r>
            <a:endParaRPr lang="zh-CN" altLang="en-US" sz="3600" dirty="0"/>
          </a:p>
        </p:txBody>
      </p:sp>
      <p:sp>
        <p:nvSpPr>
          <p:cNvPr id="2" name="Date Placeholder 1"/>
          <p:cNvSpPr>
            <a:spLocks noGrp="1"/>
          </p:cNvSpPr>
          <p:nvPr>
            <p:ph type="dt" sz="half" idx="10"/>
          </p:nvPr>
        </p:nvSpPr>
        <p:spPr/>
        <p:txBody>
          <a:bodyPr/>
          <a:lstStyle/>
          <a:p>
            <a:r>
              <a:rPr lang="en-US" altLang="zh-CN" smtClean="0"/>
              <a:t>2019/10/16</a:t>
            </a:r>
            <a:endParaRPr lang="zh-CN" altLang="en-US"/>
          </a:p>
        </p:txBody>
      </p:sp>
      <p:sp>
        <p:nvSpPr>
          <p:cNvPr id="4" name="Slide Number Placeholder 3"/>
          <p:cNvSpPr>
            <a:spLocks noGrp="1"/>
          </p:cNvSpPr>
          <p:nvPr>
            <p:ph type="sldNum" sz="quarter" idx="12"/>
          </p:nvPr>
        </p:nvSpPr>
        <p:spPr/>
        <p:txBody>
          <a:bodyPr/>
          <a:lstStyle/>
          <a:p>
            <a:fld id="{49F164B9-C3EF-4A74-8650-3A532917BF55}" type="slidenum">
              <a:rPr lang="zh-CN" altLang="en-US" smtClean="0"/>
              <a:t>10</a:t>
            </a:fld>
            <a:endParaRPr lang="zh-CN" altLang="en-US"/>
          </a:p>
        </p:txBody>
      </p:sp>
    </p:spTree>
    <p:extLst>
      <p:ext uri="{BB962C8B-B14F-4D97-AF65-F5344CB8AC3E}">
        <p14:creationId xmlns:p14="http://schemas.microsoft.com/office/powerpoint/2010/main" val="3295270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8622213" y="2927430"/>
            <a:ext cx="3444557" cy="926725"/>
          </a:xfrm>
          <a:prstGeom prst="rect">
            <a:avLst/>
          </a:prstGeom>
          <a:noFill/>
        </p:spPr>
        <p:txBody>
          <a:bodyPr wrap="square" lIns="91436" tIns="45718" rIns="91436" bIns="45718" rtlCol="0">
            <a:spAutoFit/>
          </a:bodyPr>
          <a:lstStyle/>
          <a:p>
            <a:pPr>
              <a:lnSpc>
                <a:spcPct val="130000"/>
              </a:lnSpc>
            </a:pPr>
            <a:r>
              <a:rPr lang="en-US" altLang="zh-CN" sz="2200" dirty="0"/>
              <a:t>1. TPA is not entirely credible.</a:t>
            </a:r>
            <a:endParaRPr lang="zh-CN" altLang="en-US" sz="2200" dirty="0"/>
          </a:p>
        </p:txBody>
      </p:sp>
      <p:grpSp>
        <p:nvGrpSpPr>
          <p:cNvPr id="401" name="组 400"/>
          <p:cNvGrpSpPr/>
          <p:nvPr/>
        </p:nvGrpSpPr>
        <p:grpSpPr>
          <a:xfrm>
            <a:off x="12039640" y="252859"/>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4" name="文本框 44"/>
          <p:cNvSpPr txBox="1"/>
          <p:nvPr/>
        </p:nvSpPr>
        <p:spPr>
          <a:xfrm>
            <a:off x="657856" y="551507"/>
            <a:ext cx="7023054" cy="646327"/>
          </a:xfrm>
          <a:prstGeom prst="rect">
            <a:avLst/>
          </a:prstGeom>
          <a:noFill/>
        </p:spPr>
        <p:txBody>
          <a:bodyPr wrap="square" lIns="91436" tIns="45718" rIns="91436" bIns="45718" rtlCol="0">
            <a:spAutoFit/>
          </a:bodyPr>
          <a:lstStyle/>
          <a:p>
            <a:r>
              <a:rPr lang="en-US" altLang="zh-CN" sz="3600" dirty="0"/>
              <a:t>Background of </a:t>
            </a:r>
            <a:r>
              <a:rPr lang="en-US" altLang="zh-CN" sz="3600" dirty="0" smtClean="0"/>
              <a:t>my previous work</a:t>
            </a:r>
            <a:endParaRPr lang="zh-CN" altLang="en-US" sz="3600" dirty="0">
              <a:solidFill>
                <a:srgbClr val="2F5597"/>
              </a:solidFill>
              <a:latin typeface="微软雅黑" panose="020B0503020204020204" pitchFamily="34" charset="-122"/>
              <a:ea typeface="微软雅黑" panose="020B0503020204020204" pitchFamily="34" charset="-122"/>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539237883"/>
              </p:ext>
            </p:extLst>
          </p:nvPr>
        </p:nvGraphicFramePr>
        <p:xfrm>
          <a:off x="1106205" y="1851025"/>
          <a:ext cx="6766197" cy="3756856"/>
        </p:xfrm>
        <a:graphic>
          <a:graphicData uri="http://schemas.openxmlformats.org/presentationml/2006/ole">
            <mc:AlternateContent xmlns:mc="http://schemas.openxmlformats.org/markup-compatibility/2006">
              <mc:Choice xmlns:v="urn:schemas-microsoft-com:vml" Requires="v">
                <p:oleObj spid="_x0000_s1086" name="Visio" r:id="rId4" imgW="5019609" imgH="2914663" progId="Visio.Drawing.11">
                  <p:embed/>
                </p:oleObj>
              </mc:Choice>
              <mc:Fallback>
                <p:oleObj name="Visio" r:id="rId4" imgW="5019609" imgH="2914663" progId="Visio.Drawing.11">
                  <p:embed/>
                  <p:pic>
                    <p:nvPicPr>
                      <p:cNvPr id="2" name="Object 1"/>
                      <p:cNvPicPr/>
                      <p:nvPr/>
                    </p:nvPicPr>
                    <p:blipFill>
                      <a:blip r:embed="rId5"/>
                      <a:stretch>
                        <a:fillRect/>
                      </a:stretch>
                    </p:blipFill>
                    <p:spPr>
                      <a:xfrm>
                        <a:off x="1106205" y="1851025"/>
                        <a:ext cx="6766197" cy="3756856"/>
                      </a:xfrm>
                      <a:prstGeom prst="rect">
                        <a:avLst/>
                      </a:prstGeom>
                    </p:spPr>
                  </p:pic>
                </p:oleObj>
              </mc:Fallback>
            </mc:AlternateContent>
          </a:graphicData>
        </a:graphic>
      </p:graphicFrame>
      <p:sp>
        <p:nvSpPr>
          <p:cNvPr id="3" name="TextBox 2"/>
          <p:cNvSpPr txBox="1"/>
          <p:nvPr/>
        </p:nvSpPr>
        <p:spPr>
          <a:xfrm>
            <a:off x="1297695" y="5615062"/>
            <a:ext cx="6383215" cy="584775"/>
          </a:xfrm>
          <a:prstGeom prst="rect">
            <a:avLst/>
          </a:prstGeom>
          <a:noFill/>
        </p:spPr>
        <p:txBody>
          <a:bodyPr wrap="square" rtlCol="0">
            <a:spAutoFit/>
          </a:bodyPr>
          <a:lstStyle/>
          <a:p>
            <a:pPr algn="ctr"/>
            <a:r>
              <a:rPr lang="en-US" altLang="zh-CN" sz="1600" dirty="0"/>
              <a:t>Fig. </a:t>
            </a:r>
            <a:r>
              <a:rPr lang="en-US" altLang="zh-CN" sz="1600" dirty="0" smtClean="0"/>
              <a:t>4. </a:t>
            </a:r>
            <a:r>
              <a:rPr lang="en-US" altLang="zh-CN" sz="1600" dirty="0"/>
              <a:t>Data storage and integrity verification on the cloud under traditional architecture. </a:t>
            </a:r>
            <a:endParaRPr lang="zh-CN" altLang="en-US" sz="1600" dirty="0"/>
          </a:p>
        </p:txBody>
      </p:sp>
      <p:sp>
        <p:nvSpPr>
          <p:cNvPr id="18" name="文本框 374"/>
          <p:cNvSpPr txBox="1"/>
          <p:nvPr/>
        </p:nvSpPr>
        <p:spPr>
          <a:xfrm>
            <a:off x="8671240" y="4099003"/>
            <a:ext cx="3444557" cy="926725"/>
          </a:xfrm>
          <a:prstGeom prst="rect">
            <a:avLst/>
          </a:prstGeom>
          <a:noFill/>
        </p:spPr>
        <p:txBody>
          <a:bodyPr wrap="square" lIns="91436" tIns="45718" rIns="91436" bIns="45718" rtlCol="0">
            <a:spAutoFit/>
          </a:bodyPr>
          <a:lstStyle/>
          <a:p>
            <a:pPr>
              <a:lnSpc>
                <a:spcPct val="130000"/>
              </a:lnSpc>
            </a:pPr>
            <a:r>
              <a:rPr lang="en-US" altLang="zh-CN" sz="2200" dirty="0"/>
              <a:t>2. Cloud storage is centralized.</a:t>
            </a:r>
            <a:endParaRPr lang="zh-CN" altLang="en-US" sz="2200" dirty="0"/>
          </a:p>
        </p:txBody>
      </p:sp>
      <p:cxnSp>
        <p:nvCxnSpPr>
          <p:cNvPr id="20" name="直接连接符 380"/>
          <p:cNvCxnSpPr/>
          <p:nvPr/>
        </p:nvCxnSpPr>
        <p:spPr>
          <a:xfrm>
            <a:off x="8612740" y="264199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79"/>
          <p:cNvSpPr txBox="1"/>
          <p:nvPr/>
        </p:nvSpPr>
        <p:spPr>
          <a:xfrm>
            <a:off x="8612740" y="1997038"/>
            <a:ext cx="1565292" cy="525653"/>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2"/>
                </a:solidFill>
                <a:latin typeface="微软雅黑" panose="020B0503020204020204" pitchFamily="34" charset="-122"/>
                <a:ea typeface="微软雅黑" panose="020B0503020204020204" pitchFamily="34" charset="-122"/>
              </a:rPr>
              <a:t>Problems</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5" name="Slide Number Placeholder 4"/>
          <p:cNvSpPr>
            <a:spLocks noGrp="1"/>
          </p:cNvSpPr>
          <p:nvPr>
            <p:ph type="sldNum" sz="quarter" idx="12"/>
          </p:nvPr>
        </p:nvSpPr>
        <p:spPr/>
        <p:txBody>
          <a:bodyPr/>
          <a:lstStyle/>
          <a:p>
            <a:fld id="{888F8D02-9041-4C59-BC62-13DE0E5C6713}" type="slidenum">
              <a:rPr lang="zh-CN" altLang="en-US" smtClean="0"/>
              <a:t>11</a:t>
            </a:fld>
            <a:endParaRPr lang="zh-CN" altLang="en-US"/>
          </a:p>
        </p:txBody>
      </p:sp>
    </p:spTree>
    <p:extLst>
      <p:ext uri="{BB962C8B-B14F-4D97-AF65-F5344CB8AC3E}">
        <p14:creationId xmlns:p14="http://schemas.microsoft.com/office/powerpoint/2010/main" val="8952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1" name="组 400"/>
          <p:cNvGrpSpPr/>
          <p:nvPr/>
        </p:nvGrpSpPr>
        <p:grpSpPr>
          <a:xfrm>
            <a:off x="12039640" y="252859"/>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4" name="文本框 44"/>
          <p:cNvSpPr txBox="1"/>
          <p:nvPr/>
        </p:nvSpPr>
        <p:spPr>
          <a:xfrm>
            <a:off x="527228" y="325179"/>
            <a:ext cx="9863681" cy="1384990"/>
          </a:xfrm>
          <a:prstGeom prst="rect">
            <a:avLst/>
          </a:prstGeom>
          <a:noFill/>
        </p:spPr>
        <p:txBody>
          <a:bodyPr wrap="square" lIns="91436" tIns="45718" rIns="91436" bIns="45718" rtlCol="0">
            <a:spAutoFit/>
          </a:bodyPr>
          <a:lstStyle/>
          <a:p>
            <a:r>
              <a:rPr lang="en-US" altLang="zh-CN" sz="2800" b="1" dirty="0" err="1">
                <a:latin typeface="+mj-lt"/>
                <a:ea typeface="+mj-ea"/>
                <a:cs typeface="+mj-cs"/>
              </a:rPr>
              <a:t>Blockchain</a:t>
            </a:r>
            <a:r>
              <a:rPr lang="en-US" altLang="zh-CN" sz="2800" b="1" dirty="0">
                <a:latin typeface="+mj-lt"/>
                <a:ea typeface="+mj-ea"/>
                <a:cs typeface="+mj-cs"/>
              </a:rPr>
              <a:t> Based Data Integrity Verification in </a:t>
            </a:r>
            <a:r>
              <a:rPr lang="en-US" altLang="zh-CN" sz="2800" b="1" dirty="0" smtClean="0">
                <a:latin typeface="+mj-lt"/>
                <a:ea typeface="+mj-ea"/>
                <a:cs typeface="+mj-cs"/>
              </a:rPr>
              <a:t>P2P Cloud </a:t>
            </a:r>
            <a:r>
              <a:rPr lang="en-US" altLang="zh-CN" sz="2800" b="1" dirty="0">
                <a:latin typeface="+mj-lt"/>
                <a:ea typeface="+mj-ea"/>
                <a:cs typeface="+mj-cs"/>
              </a:rPr>
              <a:t>Storage </a:t>
            </a:r>
            <a:r>
              <a:rPr lang="en-US" altLang="zh-CN" sz="2800" dirty="0"/>
              <a:t/>
            </a:r>
            <a:br>
              <a:rPr lang="en-US" altLang="zh-CN" sz="2800" dirty="0"/>
            </a:br>
            <a:endParaRPr lang="zh-CN" altLang="en-US" sz="2800" dirty="0"/>
          </a:p>
        </p:txBody>
      </p:sp>
      <p:sp>
        <p:nvSpPr>
          <p:cNvPr id="14" name="TextBox 13"/>
          <p:cNvSpPr txBox="1"/>
          <p:nvPr/>
        </p:nvSpPr>
        <p:spPr>
          <a:xfrm>
            <a:off x="6227362" y="5771575"/>
            <a:ext cx="5320145" cy="584775"/>
          </a:xfrm>
          <a:prstGeom prst="rect">
            <a:avLst/>
          </a:prstGeom>
          <a:noFill/>
        </p:spPr>
        <p:txBody>
          <a:bodyPr wrap="square" rtlCol="0">
            <a:spAutoFit/>
          </a:bodyPr>
          <a:lstStyle/>
          <a:p>
            <a:pPr algn="ctr"/>
            <a:r>
              <a:rPr lang="en-US" altLang="zh-CN" sz="1600" dirty="0"/>
              <a:t>Fig. 6</a:t>
            </a:r>
            <a:r>
              <a:rPr lang="en-US" altLang="zh-CN" sz="1600" dirty="0" smtClean="0"/>
              <a:t>. </a:t>
            </a:r>
            <a:r>
              <a:rPr lang="en-US" altLang="zh-CN" sz="1600" dirty="0"/>
              <a:t>The workflow of verifying data integrity in P2P cloud storage servers combined with </a:t>
            </a:r>
            <a:r>
              <a:rPr lang="en-US" altLang="zh-CN" sz="1600" dirty="0" err="1"/>
              <a:t>blockchain</a:t>
            </a:r>
            <a:r>
              <a:rPr lang="en-US" altLang="zh-CN" sz="1600" dirty="0"/>
              <a:t>.</a:t>
            </a:r>
            <a:endParaRPr lang="zh-CN" altLang="en-US" sz="1600" dirty="0"/>
          </a:p>
        </p:txBody>
      </p:sp>
      <p:sp>
        <p:nvSpPr>
          <p:cNvPr id="4" name="Slide Number Placeholder 3"/>
          <p:cNvSpPr>
            <a:spLocks noGrp="1"/>
          </p:cNvSpPr>
          <p:nvPr>
            <p:ph type="sldNum" sz="quarter" idx="12"/>
          </p:nvPr>
        </p:nvSpPr>
        <p:spPr/>
        <p:txBody>
          <a:bodyPr/>
          <a:lstStyle/>
          <a:p>
            <a:fld id="{888F8D02-9041-4C59-BC62-13DE0E5C6713}" type="slidenum">
              <a:rPr lang="zh-CN" altLang="en-US" smtClean="0"/>
              <a:t>12</a:t>
            </a:fld>
            <a:endParaRPr lang="zh-CN" altLang="en-US"/>
          </a:p>
        </p:txBody>
      </p:sp>
      <p:graphicFrame>
        <p:nvGraphicFramePr>
          <p:cNvPr id="18" name="Content Placeholder 17"/>
          <p:cNvGraphicFramePr>
            <a:graphicFrameLocks noGrp="1" noChangeAspect="1"/>
          </p:cNvGraphicFramePr>
          <p:nvPr>
            <p:ph sz="half" idx="2"/>
            <p:extLst>
              <p:ext uri="{D42A27DB-BD31-4B8C-83A1-F6EECF244321}">
                <p14:modId xmlns:p14="http://schemas.microsoft.com/office/powerpoint/2010/main" val="1812320335"/>
              </p:ext>
            </p:extLst>
          </p:nvPr>
        </p:nvGraphicFramePr>
        <p:xfrm>
          <a:off x="6019800" y="1455714"/>
          <a:ext cx="5735271" cy="4178834"/>
        </p:xfrm>
        <a:graphic>
          <a:graphicData uri="http://schemas.openxmlformats.org/presentationml/2006/ole">
            <mc:AlternateContent xmlns:mc="http://schemas.openxmlformats.org/markup-compatibility/2006">
              <mc:Choice xmlns:v="urn:schemas-microsoft-com:vml" Requires="v">
                <p:oleObj spid="_x0000_s2127" name="Visio" r:id="rId4" imgW="8353243" imgH="6086416" progId="Visio.Drawing.11">
                  <p:embed/>
                </p:oleObj>
              </mc:Choice>
              <mc:Fallback>
                <p:oleObj name="Visio" r:id="rId4" imgW="8353243" imgH="6086416" progId="Visio.Drawing.11">
                  <p:embed/>
                  <p:pic>
                    <p:nvPicPr>
                      <p:cNvPr id="2" name="Object 1"/>
                      <p:cNvPicPr/>
                      <p:nvPr/>
                    </p:nvPicPr>
                    <p:blipFill>
                      <a:blip r:embed="rId5"/>
                      <a:stretch>
                        <a:fillRect/>
                      </a:stretch>
                    </p:blipFill>
                    <p:spPr>
                      <a:xfrm>
                        <a:off x="6019800" y="1455714"/>
                        <a:ext cx="5735271" cy="4178834"/>
                      </a:xfrm>
                      <a:prstGeom prst="rect">
                        <a:avLst/>
                      </a:prstGeom>
                    </p:spPr>
                  </p:pic>
                </p:oleObj>
              </mc:Fallback>
            </mc:AlternateContent>
          </a:graphicData>
        </a:graphic>
      </p:graphicFrame>
      <p:graphicFrame>
        <p:nvGraphicFramePr>
          <p:cNvPr id="19" name="Content Placeholder 18"/>
          <p:cNvGraphicFramePr>
            <a:graphicFrameLocks noGrp="1" noChangeAspect="1"/>
          </p:cNvGraphicFramePr>
          <p:nvPr>
            <p:ph sz="half" idx="1"/>
            <p:extLst>
              <p:ext uri="{D42A27DB-BD31-4B8C-83A1-F6EECF244321}">
                <p14:modId xmlns:p14="http://schemas.microsoft.com/office/powerpoint/2010/main" val="1777045227"/>
              </p:ext>
            </p:extLst>
          </p:nvPr>
        </p:nvGraphicFramePr>
        <p:xfrm>
          <a:off x="324465" y="1530035"/>
          <a:ext cx="5695335" cy="4125294"/>
        </p:xfrm>
        <a:graphic>
          <a:graphicData uri="http://schemas.openxmlformats.org/presentationml/2006/ole">
            <mc:AlternateContent xmlns:mc="http://schemas.openxmlformats.org/markup-compatibility/2006">
              <mc:Choice xmlns:v="urn:schemas-microsoft-com:vml" Requires="v">
                <p:oleObj spid="_x0000_s2128" name="Visio" r:id="rId6" imgW="9381923" imgH="5572237" progId="Visio.Drawing.11">
                  <p:embed/>
                </p:oleObj>
              </mc:Choice>
              <mc:Fallback>
                <p:oleObj name="Visio" r:id="rId6" imgW="9381923" imgH="5572237" progId="Visio.Drawing.11">
                  <p:embed/>
                  <p:pic>
                    <p:nvPicPr>
                      <p:cNvPr id="4" name="Object 3"/>
                      <p:cNvPicPr/>
                      <p:nvPr/>
                    </p:nvPicPr>
                    <p:blipFill>
                      <a:blip r:embed="rId7"/>
                      <a:stretch>
                        <a:fillRect/>
                      </a:stretch>
                    </p:blipFill>
                    <p:spPr>
                      <a:xfrm>
                        <a:off x="324465" y="1530035"/>
                        <a:ext cx="5695335" cy="4125294"/>
                      </a:xfrm>
                      <a:prstGeom prst="rect">
                        <a:avLst/>
                      </a:prstGeom>
                    </p:spPr>
                  </p:pic>
                </p:oleObj>
              </mc:Fallback>
            </mc:AlternateContent>
          </a:graphicData>
        </a:graphic>
      </p:graphicFrame>
      <p:sp>
        <p:nvSpPr>
          <p:cNvPr id="21" name="TextBox 20"/>
          <p:cNvSpPr txBox="1"/>
          <p:nvPr/>
        </p:nvSpPr>
        <p:spPr>
          <a:xfrm>
            <a:off x="475101" y="5771575"/>
            <a:ext cx="5320145" cy="584775"/>
          </a:xfrm>
          <a:prstGeom prst="rect">
            <a:avLst/>
          </a:prstGeom>
          <a:noFill/>
        </p:spPr>
        <p:txBody>
          <a:bodyPr wrap="square" rtlCol="0">
            <a:spAutoFit/>
          </a:bodyPr>
          <a:lstStyle/>
          <a:p>
            <a:pPr algn="ctr"/>
            <a:r>
              <a:rPr lang="en-US" altLang="zh-CN" sz="1600" dirty="0"/>
              <a:t>Fig. </a:t>
            </a:r>
            <a:r>
              <a:rPr lang="en-US" altLang="zh-CN" sz="1600" dirty="0" smtClean="0"/>
              <a:t>5. </a:t>
            </a:r>
            <a:r>
              <a:rPr lang="en-US" altLang="zh-CN" sz="1600" dirty="0"/>
              <a:t>The workflow of </a:t>
            </a:r>
            <a:r>
              <a:rPr lang="en-US" altLang="zh-CN" sz="1600" dirty="0" smtClean="0"/>
              <a:t>client </a:t>
            </a:r>
            <a:r>
              <a:rPr lang="en-US" altLang="zh-CN" sz="1600" dirty="0"/>
              <a:t>uploading data to P2P cloud storage servers</a:t>
            </a:r>
            <a:r>
              <a:rPr lang="en-US" altLang="zh-CN" sz="1600" dirty="0">
                <a:latin typeface="+mn-ea"/>
              </a:rPr>
              <a:t>.</a:t>
            </a:r>
            <a:endParaRPr lang="zh-CN" altLang="en-US" sz="1600" dirty="0">
              <a:latin typeface="+mn-ea"/>
            </a:endParaRPr>
          </a:p>
        </p:txBody>
      </p:sp>
    </p:spTree>
    <p:extLst>
      <p:ext uri="{BB962C8B-B14F-4D97-AF65-F5344CB8AC3E}">
        <p14:creationId xmlns:p14="http://schemas.microsoft.com/office/powerpoint/2010/main" val="217048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0" y="1445646"/>
            <a:ext cx="5715000" cy="2064998"/>
          </a:xfrm>
        </p:spPr>
        <p:txBody>
          <a:bodyPr>
            <a:normAutofit lnSpcReduction="10000"/>
          </a:bodyPr>
          <a:lstStyle/>
          <a:p>
            <a:r>
              <a:rPr lang="en-US" altLang="zh-CN" sz="2200" dirty="0" smtClean="0"/>
              <a:t>Since </a:t>
            </a:r>
            <a:r>
              <a:rPr lang="en-US" altLang="zh-CN" sz="2200" dirty="0"/>
              <a:t>it may effectively decrease time latency via deploying services at the edge of network. </a:t>
            </a:r>
            <a:r>
              <a:rPr lang="en-US" altLang="zh-CN" sz="2200" dirty="0" smtClean="0"/>
              <a:t>The </a:t>
            </a:r>
            <a:r>
              <a:rPr lang="en-US" altLang="zh-CN" sz="2200" dirty="0"/>
              <a:t>centralized cloud-assisted Internet of Things (</a:t>
            </a:r>
            <a:r>
              <a:rPr lang="en-US" altLang="zh-CN" sz="2200" dirty="0" err="1"/>
              <a:t>CoT</a:t>
            </a:r>
            <a:r>
              <a:rPr lang="en-US" altLang="zh-CN" sz="2200" dirty="0"/>
              <a:t>) model is changing to the decentralized </a:t>
            </a:r>
            <a:r>
              <a:rPr lang="en-US" altLang="zh-CN" sz="2200" b="1" dirty="0" smtClean="0"/>
              <a:t>edge computing</a:t>
            </a:r>
            <a:r>
              <a:rPr lang="en-US" altLang="zh-CN" sz="2200" dirty="0" smtClean="0"/>
              <a:t> </a:t>
            </a:r>
            <a:r>
              <a:rPr lang="en-US" altLang="zh-CN" sz="2200" dirty="0"/>
              <a:t>model. </a:t>
            </a:r>
            <a:r>
              <a:rPr lang="en-US" altLang="zh-CN" dirty="0"/>
              <a:t/>
            </a:r>
            <a:br>
              <a:rPr lang="en-US" altLang="zh-CN" dirty="0"/>
            </a:br>
            <a:r>
              <a:rPr lang="en-US" altLang="zh-CN" dirty="0" smtClean="0"/>
              <a:t> </a:t>
            </a:r>
            <a:endParaRPr lang="zh-CN" altLang="en-US"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13</a:t>
            </a:fld>
            <a:endParaRPr lang="zh-CN" altLang="en-US"/>
          </a:p>
        </p:txBody>
      </p:sp>
      <p:pic>
        <p:nvPicPr>
          <p:cNvPr id="8" name="Picture 7"/>
          <p:cNvPicPr>
            <a:picLocks noChangeAspect="1"/>
          </p:cNvPicPr>
          <p:nvPr/>
        </p:nvPicPr>
        <p:blipFill>
          <a:blip r:embed="rId3"/>
          <a:stretch>
            <a:fillRect/>
          </a:stretch>
        </p:blipFill>
        <p:spPr>
          <a:xfrm>
            <a:off x="838200" y="1306739"/>
            <a:ext cx="5203371" cy="4231657"/>
          </a:xfrm>
          <a:prstGeom prst="rect">
            <a:avLst/>
          </a:prstGeom>
        </p:spPr>
      </p:pic>
      <p:sp>
        <p:nvSpPr>
          <p:cNvPr id="7" name="文本框 44"/>
          <p:cNvSpPr txBox="1"/>
          <p:nvPr/>
        </p:nvSpPr>
        <p:spPr>
          <a:xfrm>
            <a:off x="657856" y="498000"/>
            <a:ext cx="7522758" cy="523216"/>
          </a:xfrm>
          <a:prstGeom prst="rect">
            <a:avLst/>
          </a:prstGeom>
          <a:noFill/>
        </p:spPr>
        <p:txBody>
          <a:bodyPr wrap="square" lIns="91436" tIns="45718" rIns="91436" bIns="45718" rtlCol="0">
            <a:spAutoFit/>
          </a:bodyPr>
          <a:lstStyle/>
          <a:p>
            <a:r>
              <a:rPr lang="en-US" altLang="zh-CN" sz="2800" dirty="0" smtClean="0"/>
              <a:t>New system model under edge computing</a:t>
            </a:r>
            <a:endParaRPr lang="zh-CN" altLang="en-US" sz="2800" dirty="0">
              <a:solidFill>
                <a:srgbClr val="2F5597"/>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838200" y="5648464"/>
            <a:ext cx="4884363" cy="584775"/>
          </a:xfrm>
          <a:prstGeom prst="rect">
            <a:avLst/>
          </a:prstGeom>
          <a:noFill/>
        </p:spPr>
        <p:txBody>
          <a:bodyPr wrap="square" rtlCol="0">
            <a:spAutoFit/>
          </a:bodyPr>
          <a:lstStyle/>
          <a:p>
            <a:pPr algn="ctr"/>
            <a:r>
              <a:rPr lang="en-US" altLang="zh-CN" sz="1600" dirty="0"/>
              <a:t>Fig. 7</a:t>
            </a:r>
            <a:r>
              <a:rPr lang="en-US" altLang="zh-CN" sz="1600" dirty="0" smtClean="0"/>
              <a:t>. Decentralized edge computing model of Internet of Things.</a:t>
            </a:r>
            <a:endParaRPr lang="zh-CN" altLang="en-US" sz="1600" dirty="0"/>
          </a:p>
        </p:txBody>
      </p:sp>
    </p:spTree>
    <p:extLst>
      <p:ext uri="{BB962C8B-B14F-4D97-AF65-F5344CB8AC3E}">
        <p14:creationId xmlns:p14="http://schemas.microsoft.com/office/powerpoint/2010/main" val="210972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586" y="348796"/>
            <a:ext cx="10515600" cy="777875"/>
          </a:xfrm>
        </p:spPr>
        <p:txBody>
          <a:bodyPr>
            <a:normAutofit/>
          </a:bodyPr>
          <a:lstStyle/>
          <a:p>
            <a:r>
              <a:rPr lang="en-US" altLang="zh-CN" sz="2800" dirty="0" smtClean="0"/>
              <a:t>Differences between two models</a:t>
            </a:r>
            <a:endParaRPr lang="zh-CN" altLang="en-US" sz="2800" dirty="0"/>
          </a:p>
        </p:txBody>
      </p:sp>
      <p:sp>
        <p:nvSpPr>
          <p:cNvPr id="3" name="Content Placeholder 2"/>
          <p:cNvSpPr>
            <a:spLocks noGrp="1"/>
          </p:cNvSpPr>
          <p:nvPr>
            <p:ph idx="1"/>
          </p:nvPr>
        </p:nvSpPr>
        <p:spPr>
          <a:xfrm>
            <a:off x="838200" y="1404258"/>
            <a:ext cx="10515600" cy="4772706"/>
          </a:xfrm>
        </p:spPr>
        <p:txBody>
          <a:bodyPr>
            <a:normAutofit/>
          </a:bodyPr>
          <a:lstStyle/>
          <a:p>
            <a:pPr marL="571500" indent="-571500">
              <a:buFont typeface="+mj-lt"/>
              <a:buAutoNum type="romanUcPeriod"/>
            </a:pPr>
            <a:r>
              <a:rPr lang="en-US" altLang="zh-CN" sz="2400" dirty="0"/>
              <a:t>Different participants</a:t>
            </a:r>
            <a:r>
              <a:rPr lang="en-US" altLang="zh-CN" sz="2400" dirty="0" smtClean="0"/>
              <a:t> in </a:t>
            </a:r>
            <a:r>
              <a:rPr lang="en-US" altLang="zh-CN" sz="2400" b="1" dirty="0" smtClean="0"/>
              <a:t>data integrity verification</a:t>
            </a:r>
          </a:p>
          <a:p>
            <a:pPr>
              <a:buFont typeface="Wingdings" panose="05000000000000000000" pitchFamily="2" charset="2"/>
              <a:buChar char="Ø"/>
            </a:pPr>
            <a:r>
              <a:rPr lang="en-US" altLang="zh-CN" sz="2000" dirty="0" smtClean="0"/>
              <a:t>Previous: users and cloud</a:t>
            </a:r>
          </a:p>
          <a:p>
            <a:pPr>
              <a:buFont typeface="Wingdings" panose="05000000000000000000" pitchFamily="2" charset="2"/>
              <a:buChar char="Ø"/>
            </a:pPr>
            <a:r>
              <a:rPr lang="en-US" altLang="zh-CN" sz="2000" dirty="0" smtClean="0"/>
              <a:t>New model: users, cloud and edge nodes</a:t>
            </a:r>
          </a:p>
          <a:p>
            <a:pPr>
              <a:lnSpc>
                <a:spcPct val="30000"/>
              </a:lnSpc>
              <a:buFont typeface="Wingdings" panose="05000000000000000000" pitchFamily="2" charset="2"/>
              <a:buChar char="Ø"/>
            </a:pPr>
            <a:endParaRPr lang="en-US" altLang="zh-CN" sz="2000" dirty="0" smtClean="0"/>
          </a:p>
          <a:p>
            <a:pPr marL="571500" indent="-571500">
              <a:buFont typeface="+mj-lt"/>
              <a:buAutoNum type="romanUcPeriod" startAt="2"/>
            </a:pPr>
            <a:r>
              <a:rPr lang="en-US" altLang="zh-CN" sz="2400" dirty="0"/>
              <a:t>Different resource </a:t>
            </a:r>
            <a:r>
              <a:rPr lang="en-US" altLang="zh-CN" sz="2400" dirty="0" smtClean="0"/>
              <a:t>constraints</a:t>
            </a:r>
          </a:p>
          <a:p>
            <a:pPr>
              <a:buFont typeface="Wingdings" panose="05000000000000000000" pitchFamily="2" charset="2"/>
              <a:buChar char="Ø"/>
            </a:pPr>
            <a:r>
              <a:rPr lang="en-US" altLang="zh-CN" sz="2000" dirty="0" smtClean="0"/>
              <a:t>Previous: </a:t>
            </a:r>
          </a:p>
          <a:p>
            <a:pPr marL="800100" lvl="1" indent="-342900">
              <a:buFont typeface="+mj-lt"/>
              <a:buAutoNum type="arabicPeriod"/>
            </a:pPr>
            <a:r>
              <a:rPr lang="en-US" altLang="zh-CN" sz="2000" dirty="0" smtClean="0"/>
              <a:t>Cloud </a:t>
            </a:r>
            <a:r>
              <a:rPr lang="en-US" altLang="zh-CN" sz="2000" dirty="0"/>
              <a:t>do not have storage and computing resource </a:t>
            </a:r>
            <a:r>
              <a:rPr lang="en-US" altLang="zh-CN" sz="2000" b="1" dirty="0"/>
              <a:t>limitation</a:t>
            </a:r>
            <a:r>
              <a:rPr lang="en-US" altLang="zh-CN" sz="2000" dirty="0"/>
              <a:t>.</a:t>
            </a:r>
          </a:p>
          <a:p>
            <a:pPr>
              <a:buFont typeface="Wingdings" panose="05000000000000000000" pitchFamily="2" charset="2"/>
              <a:buChar char="Ø"/>
            </a:pPr>
            <a:r>
              <a:rPr lang="en-US" altLang="zh-CN" sz="2000" dirty="0" smtClean="0"/>
              <a:t>New </a:t>
            </a:r>
            <a:r>
              <a:rPr lang="en-US" altLang="zh-CN" sz="2000" dirty="0"/>
              <a:t>model: </a:t>
            </a:r>
            <a:endParaRPr lang="en-US" altLang="zh-CN" sz="2000" dirty="0" smtClean="0"/>
          </a:p>
          <a:p>
            <a:pPr marL="800100" lvl="1" indent="-342900">
              <a:buFont typeface="+mj-lt"/>
              <a:buAutoNum type="arabicPeriod"/>
            </a:pPr>
            <a:r>
              <a:rPr lang="en-US" altLang="zh-CN" sz="2000" dirty="0"/>
              <a:t>The performance of the cloud remains the same.</a:t>
            </a:r>
          </a:p>
          <a:p>
            <a:pPr marL="800100" lvl="1" indent="-342900">
              <a:buFont typeface="+mj-lt"/>
              <a:buAutoNum type="arabicPeriod"/>
            </a:pPr>
            <a:r>
              <a:rPr lang="en-US" altLang="zh-CN" sz="2000" dirty="0"/>
              <a:t>Edge nodes have </a:t>
            </a:r>
            <a:r>
              <a:rPr lang="en-US" altLang="zh-CN" sz="2000" b="1" dirty="0"/>
              <a:t>limited</a:t>
            </a:r>
            <a:r>
              <a:rPr lang="en-US" altLang="zh-CN" sz="2000" dirty="0"/>
              <a:t> storage and computing resources</a:t>
            </a:r>
            <a:r>
              <a:rPr lang="en-US" altLang="zh-CN" sz="2000" dirty="0" smtClean="0"/>
              <a:t>.</a:t>
            </a:r>
            <a:endParaRPr lang="en-US" altLang="zh-CN" sz="2000"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14</a:t>
            </a:fld>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3461333478"/>
              </p:ext>
            </p:extLst>
          </p:nvPr>
        </p:nvGraphicFramePr>
        <p:xfrm>
          <a:off x="5500750" y="1439660"/>
          <a:ext cx="6534150" cy="2324100"/>
        </p:xfrm>
        <a:graphic>
          <a:graphicData uri="http://schemas.openxmlformats.org/presentationml/2006/ole">
            <mc:AlternateContent xmlns:mc="http://schemas.openxmlformats.org/markup-compatibility/2006">
              <mc:Choice xmlns:v="urn:schemas-microsoft-com:vml" Requires="v">
                <p:oleObj spid="_x0000_s3091" name="Visio" r:id="rId4" imgW="5372047" imgH="1971721" progId="Visio.Drawing.11">
                  <p:embed/>
                </p:oleObj>
              </mc:Choice>
              <mc:Fallback>
                <p:oleObj name="Visio" r:id="rId4" imgW="5372047" imgH="1971721" progId="Visio.Drawing.11">
                  <p:embed/>
                  <p:pic>
                    <p:nvPicPr>
                      <p:cNvPr id="2" name="Object 1"/>
                      <p:cNvPicPr/>
                      <p:nvPr/>
                    </p:nvPicPr>
                    <p:blipFill>
                      <a:blip r:embed="rId5"/>
                      <a:stretch>
                        <a:fillRect/>
                      </a:stretch>
                    </p:blipFill>
                    <p:spPr>
                      <a:xfrm>
                        <a:off x="5500750" y="1439660"/>
                        <a:ext cx="6534150" cy="2324100"/>
                      </a:xfrm>
                      <a:prstGeom prst="rect">
                        <a:avLst/>
                      </a:prstGeom>
                    </p:spPr>
                  </p:pic>
                </p:oleObj>
              </mc:Fallback>
            </mc:AlternateContent>
          </a:graphicData>
        </a:graphic>
      </p:graphicFrame>
    </p:spTree>
    <p:extLst>
      <p:ext uri="{BB962C8B-B14F-4D97-AF65-F5344CB8AC3E}">
        <p14:creationId xmlns:p14="http://schemas.microsoft.com/office/powerpoint/2010/main" val="538806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smtClean="0"/>
              <a:t>Two issues under edge computing</a:t>
            </a:r>
            <a:endParaRPr lang="zh-CN" altLang="en-US" sz="2800" dirty="0"/>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altLang="zh-CN" sz="2400" dirty="0"/>
              <a:t>How to solve the problem of </a:t>
            </a:r>
            <a:r>
              <a:rPr lang="en-US" altLang="zh-CN" sz="2400" b="1" dirty="0"/>
              <a:t>limited storage resources </a:t>
            </a:r>
            <a:r>
              <a:rPr lang="en-US" altLang="zh-CN" sz="2400" dirty="0"/>
              <a:t>on edge nodes so that edge nodes can participate in the work of </a:t>
            </a:r>
            <a:r>
              <a:rPr lang="en-US" altLang="zh-CN" sz="2400" b="1" dirty="0"/>
              <a:t>data integrity </a:t>
            </a:r>
            <a:r>
              <a:rPr lang="en-US" altLang="zh-CN" sz="2400" b="1" dirty="0" smtClean="0"/>
              <a:t>verification</a:t>
            </a:r>
            <a:r>
              <a:rPr lang="zh-CN" altLang="en-US" sz="2400" dirty="0"/>
              <a:t>？</a:t>
            </a:r>
            <a:endParaRPr lang="en-US" altLang="zh-CN" sz="2400" dirty="0" smtClean="0"/>
          </a:p>
          <a:p>
            <a:pPr marL="571500" indent="-571500">
              <a:buFont typeface="+mj-lt"/>
              <a:buAutoNum type="romanUcPeriod"/>
            </a:pPr>
            <a:r>
              <a:rPr lang="en-US" altLang="zh-CN" sz="2400" dirty="0"/>
              <a:t>How to solve the problem of </a:t>
            </a:r>
            <a:r>
              <a:rPr lang="en-US" altLang="zh-CN" sz="2400" b="1" dirty="0"/>
              <a:t>limited computing resources </a:t>
            </a:r>
            <a:r>
              <a:rPr lang="en-US" altLang="zh-CN" sz="2400" dirty="0"/>
              <a:t>of edge nodes so that edge nodes can participate in the verification and consensus of </a:t>
            </a:r>
            <a:r>
              <a:rPr lang="en-US" altLang="zh-CN" sz="2400" dirty="0" err="1"/>
              <a:t>blockchain</a:t>
            </a:r>
            <a:r>
              <a:rPr lang="en-US" altLang="zh-CN" sz="2400" dirty="0" smtClean="0"/>
              <a:t>? </a:t>
            </a:r>
            <a:r>
              <a:rPr lang="en-US" altLang="zh-CN" dirty="0"/>
              <a:t/>
            </a:r>
            <a:br>
              <a:rPr lang="en-US" altLang="zh-CN" dirty="0"/>
            </a:br>
            <a:endParaRPr lang="zh-CN" altLang="en-US"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15</a:t>
            </a:fld>
            <a:endParaRPr lang="zh-CN" altLang="en-US"/>
          </a:p>
        </p:txBody>
      </p:sp>
    </p:spTree>
    <p:extLst>
      <p:ext uri="{BB962C8B-B14F-4D97-AF65-F5344CB8AC3E}">
        <p14:creationId xmlns:p14="http://schemas.microsoft.com/office/powerpoint/2010/main" val="2039359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smtClean="0"/>
              <a:t>Solutions for above two issues</a:t>
            </a:r>
            <a:endParaRPr lang="zh-CN" altLang="en-US" sz="2800" dirty="0"/>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altLang="zh-CN" sz="2400" dirty="0" smtClean="0"/>
              <a:t>Dispersing </a:t>
            </a:r>
            <a:r>
              <a:rPr lang="en-US" altLang="zh-CN" sz="2400" dirty="0"/>
              <a:t>storage data </a:t>
            </a:r>
            <a:endParaRPr lang="en-US" altLang="zh-CN" sz="2400" dirty="0" smtClean="0"/>
          </a:p>
          <a:p>
            <a:pPr>
              <a:buFont typeface="Wingdings" panose="05000000000000000000" pitchFamily="2" charset="2"/>
              <a:buChar char="Ø"/>
            </a:pPr>
            <a:r>
              <a:rPr lang="en-US" altLang="zh-CN" sz="2000" dirty="0" smtClean="0"/>
              <a:t>The </a:t>
            </a:r>
            <a:r>
              <a:rPr lang="en-US" altLang="zh-CN" sz="2000" dirty="0"/>
              <a:t>original </a:t>
            </a:r>
            <a:r>
              <a:rPr lang="en-US" altLang="zh-CN" sz="2000" dirty="0" smtClean="0"/>
              <a:t>data are stored </a:t>
            </a:r>
            <a:r>
              <a:rPr lang="en-US" altLang="zh-CN" sz="2000" dirty="0"/>
              <a:t>in the </a:t>
            </a:r>
            <a:r>
              <a:rPr lang="en-US" altLang="zh-CN" sz="2000" dirty="0" smtClean="0"/>
              <a:t>cloud.</a:t>
            </a:r>
          </a:p>
          <a:p>
            <a:pPr>
              <a:buFont typeface="Wingdings" panose="05000000000000000000" pitchFamily="2" charset="2"/>
              <a:buChar char="Ø"/>
            </a:pPr>
            <a:r>
              <a:rPr lang="en-US" altLang="zh-CN" sz="2000" dirty="0" smtClean="0"/>
              <a:t>The </a:t>
            </a:r>
            <a:r>
              <a:rPr lang="en-US" altLang="zh-CN" sz="2000" dirty="0"/>
              <a:t>information that </a:t>
            </a:r>
            <a:r>
              <a:rPr lang="en-US" altLang="zh-CN" sz="2000" dirty="0" smtClean="0"/>
              <a:t>used for data </a:t>
            </a:r>
            <a:r>
              <a:rPr lang="en-US" altLang="zh-CN" sz="2000" dirty="0"/>
              <a:t>integrity verification </a:t>
            </a:r>
            <a:r>
              <a:rPr lang="en-US" altLang="zh-CN" sz="2000" dirty="0" smtClean="0"/>
              <a:t>are putted on </a:t>
            </a:r>
            <a:r>
              <a:rPr lang="en-US" altLang="zh-CN" sz="2000" dirty="0"/>
              <a:t>the edge </a:t>
            </a:r>
            <a:r>
              <a:rPr lang="en-US" altLang="zh-CN" sz="2000" dirty="0" smtClean="0"/>
              <a:t>nodes. Since this information </a:t>
            </a:r>
            <a:r>
              <a:rPr lang="en-US" altLang="zh-CN" sz="2000" dirty="0"/>
              <a:t>is much smaller than the original </a:t>
            </a:r>
            <a:r>
              <a:rPr lang="en-US" altLang="zh-CN" sz="2000" dirty="0" smtClean="0"/>
              <a:t>data, the storage problem of edge computing can be resolved. </a:t>
            </a:r>
          </a:p>
          <a:p>
            <a:pPr marL="571500" indent="-571500">
              <a:buFont typeface="+mj-lt"/>
              <a:buAutoNum type="romanUcPeriod" startAt="2"/>
            </a:pPr>
            <a:r>
              <a:rPr lang="en-US" altLang="zh-CN" sz="2400" dirty="0"/>
              <a:t>Selective </a:t>
            </a:r>
            <a:r>
              <a:rPr lang="en-US" altLang="zh-CN" sz="2400" dirty="0" smtClean="0"/>
              <a:t>participation</a:t>
            </a:r>
          </a:p>
          <a:p>
            <a:pPr>
              <a:buFont typeface="Wingdings" panose="05000000000000000000" pitchFamily="2" charset="2"/>
              <a:buChar char="Ø"/>
            </a:pPr>
            <a:r>
              <a:rPr lang="en-US" altLang="zh-CN" sz="2000" dirty="0"/>
              <a:t>Among all the edge nodes, we choose the node with relatively high storage and computing </a:t>
            </a:r>
            <a:r>
              <a:rPr lang="en-US" altLang="zh-CN" sz="2000" dirty="0" smtClean="0"/>
              <a:t>power (e.g. </a:t>
            </a:r>
            <a:r>
              <a:rPr lang="en-US" altLang="zh-CN" sz="2000" dirty="0"/>
              <a:t>base </a:t>
            </a:r>
            <a:r>
              <a:rPr lang="en-US" altLang="zh-CN" sz="2000" dirty="0" smtClean="0"/>
              <a:t>station) </a:t>
            </a:r>
            <a:r>
              <a:rPr lang="en-US" altLang="zh-CN" sz="2000" dirty="0"/>
              <a:t>to participate in the consensus of </a:t>
            </a:r>
            <a:r>
              <a:rPr lang="en-US" altLang="zh-CN" sz="2000" dirty="0" err="1" smtClean="0"/>
              <a:t>blockchain</a:t>
            </a:r>
            <a:r>
              <a:rPr lang="en-US" altLang="zh-CN" sz="2000" dirty="0" smtClean="0"/>
              <a:t>.</a:t>
            </a:r>
            <a:endParaRPr lang="en-US" altLang="zh-CN" sz="2000" dirty="0" smtClean="0"/>
          </a:p>
          <a:p>
            <a:pPr>
              <a:buFont typeface="Wingdings" panose="05000000000000000000" pitchFamily="2" charset="2"/>
              <a:buChar char="Ø"/>
            </a:pPr>
            <a:endParaRPr lang="zh-CN" altLang="en-US" sz="1800"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16</a:t>
            </a:fld>
            <a:endParaRPr lang="zh-CN" altLang="en-US"/>
          </a:p>
        </p:txBody>
      </p:sp>
    </p:spTree>
    <p:extLst>
      <p:ext uri="{BB962C8B-B14F-4D97-AF65-F5344CB8AC3E}">
        <p14:creationId xmlns:p14="http://schemas.microsoft.com/office/powerpoint/2010/main" val="1481467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smtClean="0"/>
              <a:t>Solutions </a:t>
            </a:r>
            <a:r>
              <a:rPr lang="en-US" altLang="zh-CN" sz="2800" dirty="0"/>
              <a:t>for above two issues</a:t>
            </a:r>
            <a:endParaRPr lang="zh-CN" altLang="en-US" sz="2800" dirty="0"/>
          </a:p>
        </p:txBody>
      </p:sp>
      <p:sp>
        <p:nvSpPr>
          <p:cNvPr id="3" name="Content Placeholder 2"/>
          <p:cNvSpPr>
            <a:spLocks noGrp="1"/>
          </p:cNvSpPr>
          <p:nvPr>
            <p:ph idx="1"/>
          </p:nvPr>
        </p:nvSpPr>
        <p:spPr/>
        <p:txBody>
          <a:bodyPr>
            <a:normAutofit/>
          </a:bodyPr>
          <a:lstStyle/>
          <a:p>
            <a:pPr marL="571500" indent="-571500">
              <a:buFont typeface="+mj-lt"/>
              <a:buAutoNum type="romanUcPeriod" startAt="3"/>
            </a:pPr>
            <a:r>
              <a:rPr lang="en-US" altLang="zh-CN" sz="2400" dirty="0" smtClean="0"/>
              <a:t>Resource allocation (ongoing)</a:t>
            </a:r>
          </a:p>
          <a:p>
            <a:pPr>
              <a:buFont typeface="Wingdings" panose="05000000000000000000" pitchFamily="2" charset="2"/>
              <a:buChar char="Ø"/>
            </a:pPr>
            <a:r>
              <a:rPr lang="en-US" altLang="zh-CN" sz="2000" dirty="0" smtClean="0"/>
              <a:t>Each user, </a:t>
            </a:r>
            <a:r>
              <a:rPr lang="en-US" altLang="zh-CN" sz="2000" dirty="0"/>
              <a:t>edge </a:t>
            </a:r>
            <a:r>
              <a:rPr lang="en-US" altLang="zh-CN" sz="2000" dirty="0" smtClean="0"/>
              <a:t>node, and cloud can </a:t>
            </a:r>
            <a:r>
              <a:rPr lang="en-US" altLang="zh-CN" sz="2000" dirty="0"/>
              <a:t>participate in the maintenance of </a:t>
            </a:r>
            <a:r>
              <a:rPr lang="en-US" altLang="zh-CN" sz="2000" dirty="0" err="1" smtClean="0"/>
              <a:t>blockchain</a:t>
            </a:r>
            <a:r>
              <a:rPr lang="en-US" altLang="zh-CN" sz="2000" dirty="0" smtClean="0"/>
              <a:t>.</a:t>
            </a:r>
          </a:p>
          <a:p>
            <a:pPr>
              <a:buFont typeface="Wingdings" panose="05000000000000000000" pitchFamily="2" charset="2"/>
              <a:buChar char="Ø"/>
            </a:pPr>
            <a:r>
              <a:rPr lang="en-US" altLang="zh-CN" sz="2000" dirty="0"/>
              <a:t>For those users and </a:t>
            </a:r>
            <a:r>
              <a:rPr lang="en-US" altLang="zh-CN" sz="2000" dirty="0" smtClean="0"/>
              <a:t>edge </a:t>
            </a:r>
            <a:r>
              <a:rPr lang="en-US" altLang="zh-CN" sz="2000" dirty="0"/>
              <a:t>nodes who do not have enough </a:t>
            </a:r>
            <a:r>
              <a:rPr lang="en-US" altLang="zh-CN" sz="2000" dirty="0" smtClean="0"/>
              <a:t>resources, </a:t>
            </a:r>
            <a:r>
              <a:rPr lang="en-US" altLang="zh-CN" sz="2000" dirty="0"/>
              <a:t>they can purchase resources from the cloud </a:t>
            </a:r>
            <a:r>
              <a:rPr lang="en-US" altLang="zh-CN" sz="2000" dirty="0" smtClean="0"/>
              <a:t>and then to participate </a:t>
            </a:r>
            <a:r>
              <a:rPr lang="en-US" altLang="zh-CN" sz="2000" dirty="0"/>
              <a:t>in the maintenance of the </a:t>
            </a:r>
            <a:r>
              <a:rPr lang="en-US" altLang="zh-CN" sz="2000" dirty="0" err="1"/>
              <a:t>blockchain</a:t>
            </a:r>
            <a:r>
              <a:rPr lang="en-US" altLang="zh-CN" sz="2000" dirty="0" smtClean="0"/>
              <a:t>.</a:t>
            </a:r>
          </a:p>
          <a:p>
            <a:pPr>
              <a:buFont typeface="Wingdings" panose="05000000000000000000" pitchFamily="2" charset="2"/>
              <a:buChar char="Ø"/>
            </a:pPr>
            <a:r>
              <a:rPr lang="en-US" altLang="zh-CN" sz="2000" dirty="0"/>
              <a:t>Thus, resource allocation between cloud and user/edge node is involved, which can be solved by referring to the </a:t>
            </a:r>
            <a:r>
              <a:rPr lang="en-US" altLang="zh-CN" sz="2000" dirty="0" smtClean="0"/>
              <a:t>relative auction </a:t>
            </a:r>
            <a:r>
              <a:rPr lang="en-US" altLang="zh-CN" sz="2000" dirty="0"/>
              <a:t>algorithm.</a:t>
            </a:r>
            <a:endParaRPr lang="en-US" altLang="zh-CN" sz="2000" dirty="0" smtClean="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17</a:t>
            </a:fld>
            <a:endParaRPr lang="zh-CN" altLang="en-US"/>
          </a:p>
        </p:txBody>
      </p:sp>
    </p:spTree>
    <p:extLst>
      <p:ext uri="{BB962C8B-B14F-4D97-AF65-F5344CB8AC3E}">
        <p14:creationId xmlns:p14="http://schemas.microsoft.com/office/powerpoint/2010/main" val="3211664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316" y="2559685"/>
            <a:ext cx="10515600" cy="1325563"/>
          </a:xfrm>
        </p:spPr>
        <p:txBody>
          <a:bodyPr/>
          <a:lstStyle/>
          <a:p>
            <a:pPr algn="ctr"/>
            <a:r>
              <a:rPr lang="en-US" altLang="zh-CN" dirty="0" smtClean="0"/>
              <a:t>Thanks!</a:t>
            </a:r>
            <a:endParaRPr lang="zh-CN" altLang="en-US"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18</a:t>
            </a:fld>
            <a:endParaRPr lang="zh-CN" altLang="en-US"/>
          </a:p>
        </p:txBody>
      </p:sp>
    </p:spTree>
    <p:extLst>
      <p:ext uri="{BB962C8B-B14F-4D97-AF65-F5344CB8AC3E}">
        <p14:creationId xmlns:p14="http://schemas.microsoft.com/office/powerpoint/2010/main" val="4001073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2916"/>
            <a:ext cx="10515600" cy="4664047"/>
          </a:xfrm>
        </p:spPr>
        <p:txBody>
          <a:bodyPr>
            <a:normAutofit/>
          </a:bodyPr>
          <a:lstStyle/>
          <a:p>
            <a:pPr marL="514350" indent="-514350">
              <a:lnSpc>
                <a:spcPct val="100000"/>
              </a:lnSpc>
              <a:buFont typeface="+mj-lt"/>
              <a:buAutoNum type="romanUcPeriod"/>
            </a:pPr>
            <a:r>
              <a:rPr lang="en-US" altLang="zh-CN" sz="2000" dirty="0" err="1" smtClean="0"/>
              <a:t>Chenhan</a:t>
            </a:r>
            <a:r>
              <a:rPr lang="en-US" altLang="zh-CN" sz="2000" dirty="0" smtClean="0"/>
              <a:t> </a:t>
            </a:r>
            <a:r>
              <a:rPr lang="en-US" altLang="zh-CN" sz="2000" dirty="0"/>
              <a:t>Xu, Kun Wang, </a:t>
            </a:r>
            <a:r>
              <a:rPr lang="en-US" altLang="zh-CN" sz="2000" dirty="0" err="1"/>
              <a:t>Guoliang</a:t>
            </a:r>
            <a:r>
              <a:rPr lang="en-US" altLang="zh-CN" sz="2000" dirty="0"/>
              <a:t> Xu, Peng Li, Song </a:t>
            </a:r>
            <a:r>
              <a:rPr lang="en-US" altLang="zh-CN" sz="2000" dirty="0" err="1"/>
              <a:t>Guo</a:t>
            </a:r>
            <a:r>
              <a:rPr lang="en-US" altLang="zh-CN" sz="2000" dirty="0"/>
              <a:t>, </a:t>
            </a:r>
            <a:r>
              <a:rPr lang="en-US" altLang="zh-CN" sz="2000" dirty="0" err="1"/>
              <a:t>Jiangtao</a:t>
            </a:r>
            <a:r>
              <a:rPr lang="en-US" altLang="zh-CN" sz="2000" dirty="0"/>
              <a:t> </a:t>
            </a:r>
            <a:r>
              <a:rPr lang="en-US" altLang="zh-CN" sz="2000" dirty="0" smtClean="0"/>
              <a:t>Luo</a:t>
            </a:r>
            <a:r>
              <a:rPr lang="en-US" altLang="zh-CN" sz="2000" dirty="0"/>
              <a:t>.</a:t>
            </a:r>
            <a:r>
              <a:rPr lang="en-US" altLang="zh-CN" sz="2000" dirty="0" smtClean="0"/>
              <a:t> “ Making </a:t>
            </a:r>
            <a:r>
              <a:rPr lang="en-US" altLang="zh-CN" sz="2000" dirty="0"/>
              <a:t>Big Data Open in Collaborative Edges: A </a:t>
            </a:r>
            <a:r>
              <a:rPr lang="en-US" altLang="zh-CN" sz="2000" dirty="0" err="1"/>
              <a:t>Blockchain</a:t>
            </a:r>
            <a:r>
              <a:rPr lang="en-US" altLang="zh-CN" sz="2000" dirty="0"/>
              <a:t>-Based Framework with </a:t>
            </a:r>
            <a:r>
              <a:rPr lang="en-US" altLang="zh-CN" sz="2000" b="1" dirty="0"/>
              <a:t>Reduced Resource </a:t>
            </a:r>
            <a:r>
              <a:rPr lang="en-US" altLang="zh-CN" sz="2000" b="1" dirty="0" smtClean="0"/>
              <a:t>Requirements</a:t>
            </a:r>
            <a:r>
              <a:rPr lang="en-US" altLang="zh-CN" sz="2000" dirty="0" smtClean="0"/>
              <a:t> ”. </a:t>
            </a:r>
            <a:r>
              <a:rPr lang="en-US" altLang="zh-CN" sz="2000" dirty="0"/>
              <a:t>IEEE International Conference on Communications </a:t>
            </a:r>
            <a:r>
              <a:rPr lang="en-US" altLang="zh-CN" sz="2000" dirty="0" smtClean="0"/>
              <a:t>(</a:t>
            </a:r>
            <a:r>
              <a:rPr lang="en-US" altLang="zh-CN" sz="2000" b="1" dirty="0" smtClean="0"/>
              <a:t>ICC</a:t>
            </a:r>
            <a:r>
              <a:rPr lang="en-US" altLang="zh-CN" sz="2000" dirty="0" smtClean="0"/>
              <a:t>) 2018</a:t>
            </a:r>
          </a:p>
          <a:p>
            <a:pPr marL="514350" indent="-514350">
              <a:buFont typeface="+mj-lt"/>
              <a:buAutoNum type="romanUcPeriod"/>
            </a:pPr>
            <a:r>
              <a:rPr lang="en-US" altLang="zh-CN" sz="2000" dirty="0" err="1"/>
              <a:t>Yiming</a:t>
            </a:r>
            <a:r>
              <a:rPr lang="en-US" altLang="zh-CN" sz="2000" dirty="0"/>
              <a:t> </a:t>
            </a:r>
            <a:r>
              <a:rPr lang="en-US" altLang="zh-CN" sz="2000" dirty="0" smtClean="0"/>
              <a:t>Liu, </a:t>
            </a:r>
            <a:r>
              <a:rPr lang="en-US" altLang="zh-CN" sz="2000" dirty="0"/>
              <a:t>F. Richard </a:t>
            </a:r>
            <a:r>
              <a:rPr lang="en-US" altLang="zh-CN" sz="2000" dirty="0" smtClean="0"/>
              <a:t>Yu, Xi Li, Hong Ji, Victor </a:t>
            </a:r>
            <a:r>
              <a:rPr lang="en-US" altLang="zh-CN" sz="2000" dirty="0"/>
              <a:t>C. M. </a:t>
            </a:r>
            <a:r>
              <a:rPr lang="en-US" altLang="zh-CN" sz="2000" dirty="0" smtClean="0"/>
              <a:t>Leung. “ </a:t>
            </a:r>
            <a:r>
              <a:rPr lang="en-US" altLang="zh-CN" sz="2000" b="1" dirty="0" smtClean="0"/>
              <a:t>Resource </a:t>
            </a:r>
            <a:r>
              <a:rPr lang="en-US" altLang="zh-CN" sz="2000" b="1" dirty="0"/>
              <a:t>Allocation </a:t>
            </a:r>
            <a:r>
              <a:rPr lang="en-US" altLang="zh-CN" sz="2000" dirty="0"/>
              <a:t>for Video Transcoding </a:t>
            </a:r>
            <a:r>
              <a:rPr lang="en-US" altLang="zh-CN" sz="2000" dirty="0" smtClean="0"/>
              <a:t>and Delivery </a:t>
            </a:r>
            <a:r>
              <a:rPr lang="en-US" altLang="zh-CN" sz="2000" dirty="0"/>
              <a:t>Based on Mobile Edge Computing </a:t>
            </a:r>
            <a:r>
              <a:rPr lang="en-US" altLang="zh-CN" sz="2000" dirty="0" smtClean="0"/>
              <a:t>and </a:t>
            </a:r>
            <a:r>
              <a:rPr lang="en-US" altLang="zh-CN" sz="2000" dirty="0" err="1" smtClean="0"/>
              <a:t>Blockchain</a:t>
            </a:r>
            <a:r>
              <a:rPr lang="en-US" altLang="zh-CN" sz="2000" dirty="0" smtClean="0"/>
              <a:t> ”. IEEE </a:t>
            </a:r>
            <a:r>
              <a:rPr lang="en-US" altLang="zh-CN" sz="2000" dirty="0"/>
              <a:t>Global Communications Conference (</a:t>
            </a:r>
            <a:r>
              <a:rPr lang="en-US" altLang="zh-CN" sz="2000" b="1" dirty="0"/>
              <a:t>GLOBECOM</a:t>
            </a:r>
            <a:r>
              <a:rPr lang="en-US" altLang="zh-CN" sz="2000" dirty="0" smtClean="0"/>
              <a:t>) 2018</a:t>
            </a:r>
          </a:p>
          <a:p>
            <a:pPr marL="514350" indent="-514350">
              <a:buFont typeface="+mj-lt"/>
              <a:buAutoNum type="romanUcPeriod"/>
            </a:pPr>
            <a:r>
              <a:rPr lang="en-US" altLang="zh-CN" sz="2000" dirty="0" err="1"/>
              <a:t>Chengpeng</a:t>
            </a:r>
            <a:r>
              <a:rPr lang="en-US" altLang="zh-CN" sz="2000" dirty="0"/>
              <a:t> Xia, Hui Chen, </a:t>
            </a:r>
            <a:r>
              <a:rPr lang="en-US" altLang="zh-CN" sz="2000" dirty="0" err="1"/>
              <a:t>Xuelian</a:t>
            </a:r>
            <a:r>
              <a:rPr lang="en-US" altLang="zh-CN" sz="2000" dirty="0"/>
              <a:t> Liu, </a:t>
            </a:r>
            <a:r>
              <a:rPr lang="en-US" altLang="zh-CN" sz="2000" dirty="0" err="1"/>
              <a:t>Jigang</a:t>
            </a:r>
            <a:r>
              <a:rPr lang="en-US" altLang="zh-CN" sz="2000" dirty="0"/>
              <a:t> Wu, Long Chen. “ETRA: Efficient Three-Stage </a:t>
            </a:r>
            <a:r>
              <a:rPr lang="en-US" altLang="zh-CN" sz="2000" b="1" dirty="0"/>
              <a:t>Resource Allocation Auction </a:t>
            </a:r>
            <a:r>
              <a:rPr lang="en-US" altLang="zh-CN" sz="2000" dirty="0"/>
              <a:t>for Mobile </a:t>
            </a:r>
            <a:r>
              <a:rPr lang="en-US" altLang="zh-CN" sz="2000" dirty="0" err="1"/>
              <a:t>Blockchain</a:t>
            </a:r>
            <a:r>
              <a:rPr lang="en-US" altLang="zh-CN" sz="2000" dirty="0"/>
              <a:t> in Edge Computing” IEEE International Conference on Parallel and Distributed Systems (</a:t>
            </a:r>
            <a:r>
              <a:rPr lang="en-US" altLang="zh-CN" sz="2000" b="1" dirty="0"/>
              <a:t>ICPADS</a:t>
            </a:r>
            <a:r>
              <a:rPr lang="en-US" altLang="zh-CN" sz="2000" dirty="0"/>
              <a:t>) </a:t>
            </a:r>
            <a:r>
              <a:rPr lang="en-US" altLang="zh-CN" sz="2000" dirty="0" smtClean="0"/>
              <a:t>2018</a:t>
            </a:r>
          </a:p>
          <a:p>
            <a:pPr marL="514350" indent="-514350">
              <a:buFont typeface="+mj-lt"/>
              <a:buAutoNum type="romanUcPeriod"/>
            </a:pPr>
            <a:r>
              <a:rPr lang="en-US" altLang="zh-CN" sz="2000" dirty="0" err="1"/>
              <a:t>Xuelian</a:t>
            </a:r>
            <a:r>
              <a:rPr lang="en-US" altLang="zh-CN" sz="2000" dirty="0"/>
              <a:t> </a:t>
            </a:r>
            <a:r>
              <a:rPr lang="en-US" altLang="zh-CN" sz="2000" dirty="0" smtClean="0"/>
              <a:t>Liu,</a:t>
            </a:r>
            <a:r>
              <a:rPr lang="en-US" altLang="zh-CN" sz="2000" dirty="0"/>
              <a:t> </a:t>
            </a:r>
            <a:r>
              <a:rPr lang="en-US" altLang="zh-CN" sz="2000" dirty="0" err="1"/>
              <a:t>Jigang</a:t>
            </a:r>
            <a:r>
              <a:rPr lang="en-US" altLang="zh-CN" sz="2000" dirty="0"/>
              <a:t> </a:t>
            </a:r>
            <a:r>
              <a:rPr lang="en-US" altLang="zh-CN" sz="2000" dirty="0" smtClean="0"/>
              <a:t>Wu,</a:t>
            </a:r>
            <a:r>
              <a:rPr lang="en-US" altLang="zh-CN" sz="2000" dirty="0"/>
              <a:t> Long </a:t>
            </a:r>
            <a:r>
              <a:rPr lang="en-US" altLang="zh-CN" sz="2000" dirty="0" smtClean="0"/>
              <a:t>Chen,</a:t>
            </a:r>
            <a:r>
              <a:rPr lang="en-US" altLang="zh-CN" sz="2000" dirty="0"/>
              <a:t> </a:t>
            </a:r>
            <a:r>
              <a:rPr lang="en-US" altLang="zh-CN" sz="2000" dirty="0" err="1"/>
              <a:t>Chengpeng</a:t>
            </a:r>
            <a:r>
              <a:rPr lang="en-US" altLang="zh-CN" sz="2000" dirty="0"/>
              <a:t> </a:t>
            </a:r>
            <a:r>
              <a:rPr lang="en-US" altLang="zh-CN" sz="2000" dirty="0" smtClean="0"/>
              <a:t>Xia. “Efficient </a:t>
            </a:r>
            <a:r>
              <a:rPr lang="en-US" altLang="zh-CN" sz="2000" dirty="0"/>
              <a:t>Auction Mechanism for Edge Computing </a:t>
            </a:r>
            <a:r>
              <a:rPr lang="en-US" altLang="zh-CN" sz="2000" b="1" dirty="0"/>
              <a:t>Resource Allocation </a:t>
            </a:r>
            <a:r>
              <a:rPr lang="en-US" altLang="zh-CN" sz="2000" dirty="0"/>
              <a:t>in Mobile </a:t>
            </a:r>
            <a:r>
              <a:rPr lang="en-US" altLang="zh-CN" sz="2000" dirty="0" err="1" smtClean="0"/>
              <a:t>Blockchain</a:t>
            </a:r>
            <a:r>
              <a:rPr lang="en-US" altLang="zh-CN" sz="2000" dirty="0"/>
              <a:t>”. </a:t>
            </a:r>
            <a:r>
              <a:rPr lang="en-US" altLang="zh-CN" sz="2000" dirty="0" smtClean="0"/>
              <a:t>IEEE International </a:t>
            </a:r>
            <a:r>
              <a:rPr lang="en-US" altLang="zh-CN" sz="2000" dirty="0"/>
              <a:t>Conference on High Performance Computing and </a:t>
            </a:r>
            <a:r>
              <a:rPr lang="en-US" altLang="zh-CN" sz="2000" dirty="0" smtClean="0"/>
              <a:t>Communications</a:t>
            </a:r>
            <a:r>
              <a:rPr lang="en-US" altLang="zh-CN" sz="2000" dirty="0"/>
              <a:t> </a:t>
            </a:r>
            <a:r>
              <a:rPr lang="en-US" altLang="zh-CN" sz="2000" dirty="0" smtClean="0"/>
              <a:t>(</a:t>
            </a:r>
            <a:r>
              <a:rPr lang="en-US" altLang="zh-CN" sz="2000" b="1" dirty="0" smtClean="0"/>
              <a:t>HPCC</a:t>
            </a:r>
            <a:r>
              <a:rPr lang="en-US" altLang="zh-CN" sz="2000" dirty="0" smtClean="0"/>
              <a:t>) 2019</a:t>
            </a:r>
          </a:p>
        </p:txBody>
      </p:sp>
      <p:sp>
        <p:nvSpPr>
          <p:cNvPr id="5" name="Title 1"/>
          <p:cNvSpPr>
            <a:spLocks noGrp="1"/>
          </p:cNvSpPr>
          <p:nvPr>
            <p:ph type="title"/>
          </p:nvPr>
        </p:nvSpPr>
        <p:spPr>
          <a:xfrm>
            <a:off x="838200" y="365126"/>
            <a:ext cx="10515600" cy="948286"/>
          </a:xfrm>
        </p:spPr>
        <p:txBody>
          <a:bodyPr>
            <a:normAutofit/>
          </a:bodyPr>
          <a:lstStyle/>
          <a:p>
            <a:r>
              <a:rPr lang="en-US" altLang="zh-CN" sz="3600" dirty="0" smtClean="0"/>
              <a:t>Survey on related </a:t>
            </a:r>
            <a:r>
              <a:rPr lang="en-US" altLang="zh-CN" sz="3600" dirty="0"/>
              <a:t>work</a:t>
            </a:r>
            <a:endParaRPr lang="zh-CN" altLang="en-US" sz="3600" dirty="0"/>
          </a:p>
        </p:txBody>
      </p:sp>
      <p:sp>
        <p:nvSpPr>
          <p:cNvPr id="2" name="Date Placeholder 1"/>
          <p:cNvSpPr>
            <a:spLocks noGrp="1"/>
          </p:cNvSpPr>
          <p:nvPr>
            <p:ph type="dt" sz="half" idx="10"/>
          </p:nvPr>
        </p:nvSpPr>
        <p:spPr/>
        <p:txBody>
          <a:bodyPr/>
          <a:lstStyle/>
          <a:p>
            <a:r>
              <a:rPr lang="en-US" altLang="zh-CN" smtClean="0"/>
              <a:t>2019/10/16</a:t>
            </a:r>
            <a:endParaRPr lang="zh-CN" altLang="en-US"/>
          </a:p>
        </p:txBody>
      </p:sp>
      <p:sp>
        <p:nvSpPr>
          <p:cNvPr id="4" name="Slide Number Placeholder 3"/>
          <p:cNvSpPr>
            <a:spLocks noGrp="1"/>
          </p:cNvSpPr>
          <p:nvPr>
            <p:ph type="sldNum" sz="quarter" idx="12"/>
          </p:nvPr>
        </p:nvSpPr>
        <p:spPr/>
        <p:txBody>
          <a:bodyPr/>
          <a:lstStyle/>
          <a:p>
            <a:fld id="{49F164B9-C3EF-4A74-8650-3A532917BF55}" type="slidenum">
              <a:rPr lang="zh-CN" altLang="en-US" smtClean="0"/>
              <a:t>2</a:t>
            </a:fld>
            <a:endParaRPr lang="zh-CN" altLang="en-US"/>
          </a:p>
        </p:txBody>
      </p:sp>
    </p:spTree>
    <p:extLst>
      <p:ext uri="{BB962C8B-B14F-4D97-AF65-F5344CB8AC3E}">
        <p14:creationId xmlns:p14="http://schemas.microsoft.com/office/powerpoint/2010/main" val="221333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77710"/>
            <a:ext cx="11462657" cy="1325563"/>
          </a:xfrm>
        </p:spPr>
        <p:txBody>
          <a:bodyPr>
            <a:normAutofit/>
          </a:bodyPr>
          <a:lstStyle/>
          <a:p>
            <a:pPr marL="971550" indent="-571500">
              <a:buFont typeface="+mj-lt"/>
              <a:buAutoNum type="romanUcPeriod"/>
            </a:pPr>
            <a:r>
              <a:rPr lang="en-US" altLang="zh-CN" sz="2800" b="1" dirty="0"/>
              <a:t>Making Big Data Open in Collaborative Edges: A </a:t>
            </a:r>
            <a:r>
              <a:rPr lang="en-US" altLang="zh-CN" sz="2800" b="1" dirty="0" err="1"/>
              <a:t>Blockchain</a:t>
            </a:r>
            <a:r>
              <a:rPr lang="en-US" altLang="zh-CN" sz="2800" b="1" dirty="0"/>
              <a:t>-Based Framework with Reduced Resource Requirements</a:t>
            </a:r>
            <a:endParaRPr lang="zh-CN" altLang="en-US" sz="2800" b="1" dirty="0"/>
          </a:p>
        </p:txBody>
      </p:sp>
      <p:sp>
        <p:nvSpPr>
          <p:cNvPr id="3" name="Content Placeholder 2"/>
          <p:cNvSpPr>
            <a:spLocks noGrp="1"/>
          </p:cNvSpPr>
          <p:nvPr>
            <p:ph idx="1"/>
          </p:nvPr>
        </p:nvSpPr>
        <p:spPr/>
        <p:txBody>
          <a:bodyPr>
            <a:normAutofit/>
          </a:bodyPr>
          <a:lstStyle/>
          <a:p>
            <a:r>
              <a:rPr lang="en-US" altLang="zh-CN" dirty="0" smtClean="0"/>
              <a:t>Background</a:t>
            </a:r>
          </a:p>
          <a:p>
            <a:pPr>
              <a:buFont typeface="Wingdings" panose="05000000000000000000" pitchFamily="2" charset="2"/>
              <a:buChar char="Ø"/>
            </a:pPr>
            <a:r>
              <a:rPr lang="en-US" altLang="zh-CN" sz="2400" dirty="0" smtClean="0"/>
              <a:t>Edge computing </a:t>
            </a:r>
            <a:r>
              <a:rPr lang="en-US" altLang="zh-CN" sz="2400" dirty="0"/>
              <a:t>emerges, since </a:t>
            </a:r>
            <a:r>
              <a:rPr lang="en-US" altLang="zh-CN" sz="2400" dirty="0" smtClean="0"/>
              <a:t>it may </a:t>
            </a:r>
            <a:r>
              <a:rPr lang="en-US" altLang="zh-CN" sz="2400" dirty="0"/>
              <a:t>effectively </a:t>
            </a:r>
            <a:r>
              <a:rPr lang="en-US" altLang="zh-CN" sz="2400" b="1" dirty="0"/>
              <a:t>decrease time latency </a:t>
            </a:r>
            <a:r>
              <a:rPr lang="en-US" altLang="zh-CN" sz="2400" dirty="0"/>
              <a:t>via deploying </a:t>
            </a:r>
            <a:r>
              <a:rPr lang="en-US" altLang="zh-CN" sz="2400" dirty="0" smtClean="0"/>
              <a:t>services at </a:t>
            </a:r>
            <a:r>
              <a:rPr lang="en-US" altLang="zh-CN" sz="2400" dirty="0"/>
              <a:t>the edge of network, such as mobile phones, </a:t>
            </a:r>
            <a:r>
              <a:rPr lang="en-US" altLang="zh-CN" sz="2400" dirty="0" smtClean="0"/>
              <a:t>surveillance cameras</a:t>
            </a:r>
            <a:r>
              <a:rPr lang="en-US" altLang="zh-CN" sz="2400" dirty="0"/>
              <a:t>, and Internet of things (</a:t>
            </a:r>
            <a:r>
              <a:rPr lang="en-US" altLang="zh-CN" sz="2400" dirty="0" err="1"/>
              <a:t>IoT</a:t>
            </a:r>
            <a:r>
              <a:rPr lang="en-US" altLang="zh-CN" sz="2400" dirty="0"/>
              <a:t>) </a:t>
            </a:r>
            <a:r>
              <a:rPr lang="en-US" altLang="zh-CN" sz="2400" dirty="0" smtClean="0"/>
              <a:t>sensors. </a:t>
            </a:r>
          </a:p>
          <a:p>
            <a:pPr marL="0" indent="0">
              <a:lnSpc>
                <a:spcPct val="50000"/>
              </a:lnSpc>
              <a:buNone/>
            </a:pPr>
            <a:endParaRPr lang="en-US" altLang="zh-CN" sz="2400" dirty="0"/>
          </a:p>
          <a:p>
            <a:r>
              <a:rPr lang="en-US" altLang="zh-CN" dirty="0" smtClean="0"/>
              <a:t>Issues </a:t>
            </a:r>
          </a:p>
          <a:p>
            <a:pPr marL="457200" indent="-457200">
              <a:buFont typeface="+mj-lt"/>
              <a:buAutoNum type="arabicPeriod"/>
            </a:pPr>
            <a:r>
              <a:rPr lang="en-US" altLang="zh-CN" sz="2400" dirty="0" smtClean="0"/>
              <a:t>These edge </a:t>
            </a:r>
            <a:r>
              <a:rPr lang="en-US" altLang="zh-CN" sz="2400" dirty="0"/>
              <a:t>devices may not always </a:t>
            </a:r>
            <a:r>
              <a:rPr lang="en-US" altLang="zh-CN" sz="2400" dirty="0" smtClean="0"/>
              <a:t>cooperate </a:t>
            </a:r>
            <a:r>
              <a:rPr lang="en-US" altLang="zh-CN" sz="2400" dirty="0"/>
              <a:t>(</a:t>
            </a:r>
            <a:r>
              <a:rPr lang="en-US" altLang="zh-CN" sz="2400" dirty="0" err="1"/>
              <a:t>eg</a:t>
            </a:r>
            <a:r>
              <a:rPr lang="en-US" altLang="zh-CN" sz="2400" dirty="0"/>
              <a:t>. </a:t>
            </a:r>
            <a:r>
              <a:rPr lang="en-US" altLang="zh-CN" sz="2400" dirty="0" smtClean="0"/>
              <a:t>share </a:t>
            </a:r>
            <a:r>
              <a:rPr lang="en-US" altLang="zh-CN" sz="2400" dirty="0"/>
              <a:t>data)</a:t>
            </a:r>
            <a:r>
              <a:rPr lang="en-US" altLang="zh-CN" sz="2400" dirty="0" smtClean="0"/>
              <a:t> with each other because </a:t>
            </a:r>
            <a:r>
              <a:rPr lang="en-US" altLang="zh-CN" sz="2400" dirty="0"/>
              <a:t>they are in a </a:t>
            </a:r>
            <a:r>
              <a:rPr lang="en-US" altLang="zh-CN" sz="2400" b="1" dirty="0"/>
              <a:t>distrusted</a:t>
            </a:r>
            <a:r>
              <a:rPr lang="en-US" altLang="zh-CN" sz="2400" dirty="0"/>
              <a:t> </a:t>
            </a:r>
            <a:r>
              <a:rPr lang="en-US" altLang="zh-CN" sz="2400" dirty="0" smtClean="0"/>
              <a:t>environment.</a:t>
            </a:r>
          </a:p>
          <a:p>
            <a:pPr marL="457200" indent="-457200">
              <a:buFont typeface="+mj-lt"/>
              <a:buAutoNum type="arabicPeriod"/>
            </a:pPr>
            <a:r>
              <a:rPr lang="en-US" altLang="zh-CN" sz="2400" dirty="0"/>
              <a:t>Edge devices have </a:t>
            </a:r>
            <a:r>
              <a:rPr lang="en-US" altLang="zh-CN" sz="2400" b="1" dirty="0"/>
              <a:t>limited storage resources</a:t>
            </a:r>
            <a:r>
              <a:rPr lang="en-US" altLang="zh-CN" sz="2400" dirty="0"/>
              <a:t>, which </a:t>
            </a:r>
            <a:r>
              <a:rPr lang="en-US" altLang="zh-CN" sz="2400" dirty="0" smtClean="0"/>
              <a:t>is hardened </a:t>
            </a:r>
            <a:r>
              <a:rPr lang="en-US" altLang="zh-CN" sz="2400" dirty="0"/>
              <a:t>to store the </a:t>
            </a:r>
            <a:r>
              <a:rPr lang="en-US" altLang="zh-CN" sz="2400" dirty="0" smtClean="0"/>
              <a:t>whole ledger of </a:t>
            </a:r>
            <a:r>
              <a:rPr lang="en-US" altLang="zh-CN" sz="2400" dirty="0" err="1" smtClean="0"/>
              <a:t>blockchain</a:t>
            </a:r>
            <a:r>
              <a:rPr lang="en-US" altLang="zh-CN" sz="2400" dirty="0" smtClean="0"/>
              <a:t>.</a:t>
            </a:r>
            <a:endParaRPr lang="en-US" altLang="zh-CN" sz="2400"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3</a:t>
            </a:fld>
            <a:endParaRPr lang="zh-CN" altLang="en-US"/>
          </a:p>
        </p:txBody>
      </p:sp>
    </p:spTree>
    <p:extLst>
      <p:ext uri="{BB962C8B-B14F-4D97-AF65-F5344CB8AC3E}">
        <p14:creationId xmlns:p14="http://schemas.microsoft.com/office/powerpoint/2010/main" val="23097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924832"/>
          </a:xfrm>
        </p:spPr>
        <p:txBody>
          <a:bodyPr>
            <a:normAutofit/>
          </a:bodyPr>
          <a:lstStyle/>
          <a:p>
            <a:r>
              <a:rPr lang="en-US" altLang="zh-CN" sz="3600" dirty="0"/>
              <a:t>Solution – four layers framework</a:t>
            </a:r>
            <a:endParaRPr lang="zh-CN" altLang="en-US" sz="3600" dirty="0"/>
          </a:p>
        </p:txBody>
      </p:sp>
      <p:sp>
        <p:nvSpPr>
          <p:cNvPr id="8" name="Content Placeholder 7"/>
          <p:cNvSpPr>
            <a:spLocks noGrp="1"/>
          </p:cNvSpPr>
          <p:nvPr>
            <p:ph sz="half" idx="2"/>
          </p:nvPr>
        </p:nvSpPr>
        <p:spPr>
          <a:xfrm>
            <a:off x="7217230" y="1303112"/>
            <a:ext cx="4136570" cy="4873851"/>
          </a:xfrm>
        </p:spPr>
        <p:txBody>
          <a:bodyPr>
            <a:normAutofit/>
          </a:bodyPr>
          <a:lstStyle/>
          <a:p>
            <a:r>
              <a:rPr lang="en-US" altLang="zh-CN" sz="2200" dirty="0"/>
              <a:t>API layer offers interface services for edge applications.</a:t>
            </a:r>
          </a:p>
          <a:p>
            <a:r>
              <a:rPr lang="en-US" altLang="zh-CN" sz="2200" dirty="0" err="1"/>
              <a:t>Blockchain</a:t>
            </a:r>
            <a:r>
              <a:rPr lang="en-US" altLang="zh-CN" sz="2200" dirty="0"/>
              <a:t> layer implements the content of </a:t>
            </a:r>
            <a:r>
              <a:rPr lang="en-US" altLang="zh-CN" sz="2200" dirty="0" err="1"/>
              <a:t>blockchain</a:t>
            </a:r>
            <a:r>
              <a:rPr lang="en-US" altLang="zh-CN" sz="2200" dirty="0"/>
              <a:t> in edges</a:t>
            </a:r>
            <a:r>
              <a:rPr lang="en-US" altLang="zh-CN" sz="2200" dirty="0" smtClean="0"/>
              <a:t>.</a:t>
            </a:r>
          </a:p>
          <a:p>
            <a:r>
              <a:rPr lang="en-US" altLang="zh-CN" sz="2200" dirty="0" smtClean="0"/>
              <a:t>Storage </a:t>
            </a:r>
            <a:r>
              <a:rPr lang="en-US" altLang="zh-CN" sz="2200" dirty="0"/>
              <a:t>layer provides persistent storage. </a:t>
            </a:r>
          </a:p>
        </p:txBody>
      </p:sp>
      <p:sp>
        <p:nvSpPr>
          <p:cNvPr id="10" name="Date Placeholder 9"/>
          <p:cNvSpPr>
            <a:spLocks noGrp="1"/>
          </p:cNvSpPr>
          <p:nvPr>
            <p:ph type="dt" sz="half" idx="10"/>
          </p:nvPr>
        </p:nvSpPr>
        <p:spPr/>
        <p:txBody>
          <a:bodyPr/>
          <a:lstStyle/>
          <a:p>
            <a:r>
              <a:rPr lang="en-US" altLang="zh-CN" smtClean="0"/>
              <a:t>2019/10/16</a:t>
            </a:r>
            <a:endParaRPr lang="zh-CN" altLang="en-US"/>
          </a:p>
        </p:txBody>
      </p:sp>
      <p:sp>
        <p:nvSpPr>
          <p:cNvPr id="11" name="Slide Number Placeholder 10"/>
          <p:cNvSpPr>
            <a:spLocks noGrp="1"/>
          </p:cNvSpPr>
          <p:nvPr>
            <p:ph type="sldNum" sz="quarter" idx="12"/>
          </p:nvPr>
        </p:nvSpPr>
        <p:spPr/>
        <p:txBody>
          <a:bodyPr/>
          <a:lstStyle/>
          <a:p>
            <a:fld id="{49F164B9-C3EF-4A74-8650-3A532917BF55}" type="slidenum">
              <a:rPr lang="zh-CN" altLang="en-US" smtClean="0"/>
              <a:t>4</a:t>
            </a:fld>
            <a:endParaRPr lang="zh-CN" altLang="en-US"/>
          </a:p>
        </p:txBody>
      </p:sp>
      <p:sp>
        <p:nvSpPr>
          <p:cNvPr id="12" name="TextBox 2"/>
          <p:cNvSpPr txBox="1"/>
          <p:nvPr/>
        </p:nvSpPr>
        <p:spPr>
          <a:xfrm>
            <a:off x="1054554" y="6017796"/>
            <a:ext cx="544830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t>Fig. 1</a:t>
            </a:r>
            <a:r>
              <a:rPr lang="en-US" altLang="zh-CN" sz="1600" dirty="0" smtClean="0"/>
              <a:t>. Green </a:t>
            </a:r>
            <a:r>
              <a:rPr lang="en-US" altLang="zh-CN" sz="1600" dirty="0" err="1" smtClean="0"/>
              <a:t>blockchain</a:t>
            </a:r>
            <a:r>
              <a:rPr lang="en-US" altLang="zh-CN" sz="1600" dirty="0" smtClean="0"/>
              <a:t> framework in collaborative edges. </a:t>
            </a:r>
            <a:endParaRPr lang="zh-CN" altLang="en-US" sz="1600" dirty="0"/>
          </a:p>
        </p:txBody>
      </p:sp>
      <p:pic>
        <p:nvPicPr>
          <p:cNvPr id="3" name="Content Placeholder 2"/>
          <p:cNvPicPr>
            <a:picLocks noGrp="1" noChangeAspect="1"/>
          </p:cNvPicPr>
          <p:nvPr>
            <p:ph sz="half" idx="1"/>
          </p:nvPr>
        </p:nvPicPr>
        <p:blipFill>
          <a:blip r:embed="rId3"/>
          <a:stretch>
            <a:fillRect/>
          </a:stretch>
        </p:blipFill>
        <p:spPr>
          <a:xfrm>
            <a:off x="1224645" y="1303112"/>
            <a:ext cx="5037066" cy="4694464"/>
          </a:xfrm>
          <a:prstGeom prst="rect">
            <a:avLst/>
          </a:prstGeom>
        </p:spPr>
      </p:pic>
    </p:spTree>
    <p:extLst>
      <p:ext uri="{BB962C8B-B14F-4D97-AF65-F5344CB8AC3E}">
        <p14:creationId xmlns:p14="http://schemas.microsoft.com/office/powerpoint/2010/main" val="73360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652"/>
            <a:ext cx="10515600" cy="4299177"/>
          </a:xfrm>
        </p:spPr>
        <p:txBody>
          <a:bodyPr>
            <a:normAutofit/>
          </a:bodyPr>
          <a:lstStyle/>
          <a:p>
            <a:r>
              <a:rPr lang="en-US" altLang="zh-CN" dirty="0"/>
              <a:t>Proof-of-Collaboration (</a:t>
            </a:r>
            <a:r>
              <a:rPr lang="en-US" altLang="zh-CN" dirty="0" smtClean="0"/>
              <a:t>POC)</a:t>
            </a:r>
          </a:p>
          <a:p>
            <a:pPr>
              <a:buFont typeface="Wingdings" panose="05000000000000000000" pitchFamily="2" charset="2"/>
              <a:buChar char="Ø"/>
            </a:pPr>
            <a:r>
              <a:rPr lang="en-US" altLang="zh-CN" sz="2000" dirty="0"/>
              <a:t>Collaboration Credit represent fee, each transaction need to pay </a:t>
            </a:r>
            <a:r>
              <a:rPr lang="en-US" altLang="zh-CN" sz="2000" dirty="0" smtClean="0"/>
              <a:t>fee, which resolve the </a:t>
            </a:r>
            <a:r>
              <a:rPr lang="en-US" altLang="zh-CN" sz="2000" b="1" dirty="0" smtClean="0"/>
              <a:t>untrusted</a:t>
            </a:r>
            <a:r>
              <a:rPr lang="en-US" altLang="zh-CN" sz="2000" dirty="0" smtClean="0"/>
              <a:t> issues.</a:t>
            </a:r>
          </a:p>
          <a:p>
            <a:pPr marL="0" indent="0">
              <a:buNone/>
            </a:pPr>
            <a:endParaRPr lang="en-US" altLang="zh-CN" sz="2400" dirty="0"/>
          </a:p>
          <a:p>
            <a:r>
              <a:rPr lang="en-US" altLang="zh-CN" dirty="0" smtClean="0"/>
              <a:t>Transaction offloading module </a:t>
            </a:r>
          </a:p>
          <a:p>
            <a:pPr>
              <a:buFont typeface="Wingdings" panose="05000000000000000000" pitchFamily="2" charset="2"/>
              <a:buChar char="Ø"/>
            </a:pPr>
            <a:r>
              <a:rPr lang="en-US" altLang="zh-CN" sz="2000" dirty="0" smtClean="0"/>
              <a:t>The blocks </a:t>
            </a:r>
            <a:r>
              <a:rPr lang="en-US" altLang="zh-CN" sz="2000" dirty="0"/>
              <a:t>that carry </a:t>
            </a:r>
            <a:r>
              <a:rPr lang="en-US" altLang="zh-CN" sz="2000" b="1" dirty="0"/>
              <a:t>useful </a:t>
            </a:r>
            <a:r>
              <a:rPr lang="en-US" altLang="zh-CN" sz="2000" b="1" dirty="0" smtClean="0"/>
              <a:t>transactions </a:t>
            </a:r>
            <a:r>
              <a:rPr lang="en-US" altLang="zh-CN" sz="2000" dirty="0" smtClean="0"/>
              <a:t>will be updated to </a:t>
            </a:r>
            <a:r>
              <a:rPr lang="en-US" altLang="zh-CN" sz="2000" dirty="0"/>
              <a:t>the </a:t>
            </a:r>
            <a:r>
              <a:rPr lang="en-US" altLang="zh-CN" sz="2000" b="1" dirty="0"/>
              <a:t>cache </a:t>
            </a:r>
            <a:r>
              <a:rPr lang="en-US" altLang="zh-CN" sz="2000" b="1" dirty="0" smtClean="0"/>
              <a:t>layer</a:t>
            </a:r>
            <a:r>
              <a:rPr lang="en-US" altLang="zh-CN" sz="2000" dirty="0" smtClean="0"/>
              <a:t>.</a:t>
            </a:r>
          </a:p>
          <a:p>
            <a:pPr>
              <a:buFont typeface="Wingdings" panose="05000000000000000000" pitchFamily="2" charset="2"/>
              <a:buChar char="Ø"/>
            </a:pPr>
            <a:r>
              <a:rPr lang="en-US" altLang="zh-CN" sz="2000" dirty="0" smtClean="0"/>
              <a:t>The </a:t>
            </a:r>
            <a:r>
              <a:rPr lang="en-US" altLang="zh-CN" sz="2000" dirty="0"/>
              <a:t>blocks only carry </a:t>
            </a:r>
            <a:r>
              <a:rPr lang="en-US" altLang="zh-CN" sz="2000" b="1" dirty="0"/>
              <a:t>useless </a:t>
            </a:r>
            <a:r>
              <a:rPr lang="en-US" altLang="zh-CN" sz="2000" b="1" dirty="0" smtClean="0"/>
              <a:t>transactions </a:t>
            </a:r>
            <a:r>
              <a:rPr lang="en-US" altLang="zh-CN" sz="2000" dirty="0"/>
              <a:t>will be sent to </a:t>
            </a:r>
            <a:r>
              <a:rPr lang="en-US" altLang="zh-CN" sz="2000" b="1" dirty="0"/>
              <a:t>stakeholders</a:t>
            </a:r>
            <a:r>
              <a:rPr lang="en-US" altLang="zh-CN" sz="2000" dirty="0"/>
              <a:t>’ clouds for backup. </a:t>
            </a:r>
            <a:r>
              <a:rPr lang="en-US" altLang="zh-CN" sz="2000" dirty="0" smtClean="0"/>
              <a:t>Then</a:t>
            </a:r>
            <a:r>
              <a:rPr lang="en-US" altLang="zh-CN" sz="2000" dirty="0"/>
              <a:t>, these blocks will be dropped from edge devices, which resolve the problem of </a:t>
            </a:r>
            <a:r>
              <a:rPr lang="en-US" altLang="zh-CN" sz="2000" b="1" dirty="0"/>
              <a:t>limited resource </a:t>
            </a:r>
            <a:r>
              <a:rPr lang="en-US" altLang="zh-CN" sz="2000" dirty="0"/>
              <a:t>of edge devices</a:t>
            </a:r>
            <a:r>
              <a:rPr lang="en-US" altLang="zh-CN" sz="2000" dirty="0" smtClean="0"/>
              <a:t>.</a:t>
            </a:r>
          </a:p>
          <a:p>
            <a:pPr>
              <a:buFont typeface="Wingdings" panose="05000000000000000000" pitchFamily="2" charset="2"/>
              <a:buChar char="Ø"/>
            </a:pPr>
            <a:r>
              <a:rPr lang="en-US" altLang="zh-CN" sz="2000" dirty="0" smtClean="0"/>
              <a:t>Useless transaction: The </a:t>
            </a:r>
            <a:r>
              <a:rPr lang="en-US" altLang="zh-CN" sz="2000" dirty="0"/>
              <a:t>transaction whose outputs are all referenced by the latter transactions is useless for the validation of the new generated transaction .</a:t>
            </a:r>
            <a:endParaRPr lang="zh-CN" altLang="en-US" sz="2000" dirty="0"/>
          </a:p>
          <a:p>
            <a:pPr>
              <a:buFont typeface="Wingdings" panose="05000000000000000000" pitchFamily="2" charset="2"/>
              <a:buChar char="Ø"/>
            </a:pPr>
            <a:endParaRPr lang="en-US" altLang="zh-CN" sz="2400" dirty="0" smtClean="0"/>
          </a:p>
        </p:txBody>
      </p:sp>
      <p:sp>
        <p:nvSpPr>
          <p:cNvPr id="2" name="Date Placeholder 1"/>
          <p:cNvSpPr>
            <a:spLocks noGrp="1"/>
          </p:cNvSpPr>
          <p:nvPr>
            <p:ph type="dt" sz="half" idx="10"/>
          </p:nvPr>
        </p:nvSpPr>
        <p:spPr/>
        <p:txBody>
          <a:bodyPr/>
          <a:lstStyle/>
          <a:p>
            <a:r>
              <a:rPr lang="en-US" altLang="zh-CN" dirty="0" smtClean="0"/>
              <a:t>2019/10/16</a:t>
            </a:r>
            <a:endParaRPr lang="zh-CN" altLang="en-US" dirty="0"/>
          </a:p>
        </p:txBody>
      </p:sp>
      <p:sp>
        <p:nvSpPr>
          <p:cNvPr id="4" name="Slide Number Placeholder 3"/>
          <p:cNvSpPr>
            <a:spLocks noGrp="1"/>
          </p:cNvSpPr>
          <p:nvPr>
            <p:ph type="sldNum" sz="quarter" idx="12"/>
          </p:nvPr>
        </p:nvSpPr>
        <p:spPr/>
        <p:txBody>
          <a:bodyPr/>
          <a:lstStyle/>
          <a:p>
            <a:fld id="{49F164B9-C3EF-4A74-8650-3A532917BF55}" type="slidenum">
              <a:rPr lang="zh-CN" altLang="en-US" smtClean="0"/>
              <a:t>5</a:t>
            </a:fld>
            <a:endParaRPr lang="zh-CN" altLang="en-US"/>
          </a:p>
        </p:txBody>
      </p:sp>
    </p:spTree>
    <p:extLst>
      <p:ext uri="{BB962C8B-B14F-4D97-AF65-F5344CB8AC3E}">
        <p14:creationId xmlns:p14="http://schemas.microsoft.com/office/powerpoint/2010/main" val="2972402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628650" indent="-571500">
              <a:buFont typeface="+mj-lt"/>
              <a:buAutoNum type="romanUcPeriod" startAt="2"/>
            </a:pPr>
            <a:r>
              <a:rPr lang="en-US" altLang="zh-CN" sz="2800" b="1" dirty="0"/>
              <a:t>Resource Allocation for Video Transcoding and Delivery Based on Mobile Edge Computing and </a:t>
            </a:r>
            <a:r>
              <a:rPr lang="en-US" altLang="zh-CN" sz="2800" b="1" dirty="0" err="1"/>
              <a:t>Blockchain</a:t>
            </a:r>
            <a:endParaRPr lang="zh-CN" altLang="en-US" sz="2800" b="1" dirty="0"/>
          </a:p>
        </p:txBody>
      </p:sp>
      <p:sp>
        <p:nvSpPr>
          <p:cNvPr id="3" name="Content Placeholder 2"/>
          <p:cNvSpPr>
            <a:spLocks noGrp="1"/>
          </p:cNvSpPr>
          <p:nvPr>
            <p:ph idx="1"/>
          </p:nvPr>
        </p:nvSpPr>
        <p:spPr/>
        <p:txBody>
          <a:bodyPr>
            <a:normAutofit fontScale="92500"/>
          </a:bodyPr>
          <a:lstStyle/>
          <a:p>
            <a:r>
              <a:rPr lang="en-US" altLang="zh-CN" dirty="0" smtClean="0"/>
              <a:t>Background</a:t>
            </a:r>
          </a:p>
          <a:p>
            <a:pPr>
              <a:buFont typeface="Wingdings" panose="05000000000000000000" pitchFamily="2" charset="2"/>
              <a:buChar char="Ø"/>
            </a:pPr>
            <a:r>
              <a:rPr lang="en-US" altLang="zh-CN" sz="2400" dirty="0"/>
              <a:t>Obtaining video contents from the </a:t>
            </a:r>
            <a:r>
              <a:rPr lang="en-US" altLang="zh-CN" sz="2400" dirty="0" smtClean="0"/>
              <a:t>proximate small </a:t>
            </a:r>
            <a:r>
              <a:rPr lang="en-US" altLang="zh-CN" sz="2400" dirty="0"/>
              <a:t>base </a:t>
            </a:r>
            <a:r>
              <a:rPr lang="en-US" altLang="zh-CN" sz="2400" dirty="0" smtClean="0"/>
              <a:t>station (</a:t>
            </a:r>
            <a:r>
              <a:rPr lang="en-US" altLang="zh-CN" sz="2400" dirty="0"/>
              <a:t>SBSs</a:t>
            </a:r>
            <a:r>
              <a:rPr lang="en-US" altLang="zh-CN" sz="2400" dirty="0" smtClean="0"/>
              <a:t>) </a:t>
            </a:r>
            <a:r>
              <a:rPr lang="en-US" altLang="zh-CN" sz="2400" dirty="0"/>
              <a:t>instead of a remote content </a:t>
            </a:r>
            <a:r>
              <a:rPr lang="en-US" altLang="zh-CN" sz="2400" dirty="0" smtClean="0"/>
              <a:t>provider (CPs), </a:t>
            </a:r>
            <a:r>
              <a:rPr lang="en-US" altLang="zh-CN" sz="2400" dirty="0"/>
              <a:t>users can </a:t>
            </a:r>
            <a:r>
              <a:rPr lang="en-US" altLang="zh-CN" sz="2400" b="1" dirty="0"/>
              <a:t>enjoy low-latency services</a:t>
            </a:r>
            <a:r>
              <a:rPr lang="en-US" altLang="zh-CN" sz="2400" dirty="0"/>
              <a:t>. </a:t>
            </a:r>
            <a:endParaRPr lang="en-US" altLang="zh-CN" sz="2400" dirty="0" smtClean="0"/>
          </a:p>
          <a:p>
            <a:pPr>
              <a:lnSpc>
                <a:spcPct val="50000"/>
              </a:lnSpc>
              <a:buFont typeface="Wingdings" panose="05000000000000000000" pitchFamily="2" charset="2"/>
              <a:buChar char="Ø"/>
            </a:pPr>
            <a:endParaRPr lang="en-US" altLang="zh-CN" sz="2400" dirty="0"/>
          </a:p>
          <a:p>
            <a:r>
              <a:rPr lang="en-US" altLang="zh-CN" dirty="0" smtClean="0"/>
              <a:t>Issues </a:t>
            </a:r>
          </a:p>
          <a:p>
            <a:pPr marL="457200" indent="-457200">
              <a:buFont typeface="+mj-lt"/>
              <a:buAutoNum type="arabicPeriod"/>
            </a:pPr>
            <a:r>
              <a:rPr lang="en-US" altLang="zh-CN" sz="2400" dirty="0"/>
              <a:t>Due to the heterogeneous devices and dynamic network conditions, the video streams usually have to be transformed into different bitrate versions to adapt to diverse mobile devices. </a:t>
            </a:r>
            <a:r>
              <a:rPr lang="en-US" altLang="zh-CN" sz="2400" dirty="0" smtClean="0"/>
              <a:t>However, video </a:t>
            </a:r>
            <a:r>
              <a:rPr lang="en-US" altLang="zh-CN" sz="2400" dirty="0"/>
              <a:t>transcoding is a </a:t>
            </a:r>
            <a:r>
              <a:rPr lang="en-US" altLang="zh-CN" sz="2400" b="1" dirty="0"/>
              <a:t>time-consuming</a:t>
            </a:r>
            <a:r>
              <a:rPr lang="en-US" altLang="zh-CN" sz="2400" dirty="0"/>
              <a:t> task and requires scalable computational </a:t>
            </a:r>
            <a:r>
              <a:rPr lang="en-US" altLang="zh-CN" sz="2400" dirty="0" smtClean="0"/>
              <a:t>resources. ( </a:t>
            </a:r>
            <a:r>
              <a:rPr lang="en-US" altLang="zh-CN" sz="2400" b="1" dirty="0" smtClean="0"/>
              <a:t>limited computing resources )</a:t>
            </a:r>
            <a:endParaRPr lang="en-US" altLang="zh-CN" sz="2400" dirty="0" smtClean="0"/>
          </a:p>
          <a:p>
            <a:pPr marL="457200" indent="-457200">
              <a:buFont typeface="+mj-lt"/>
              <a:buAutoNum type="arabicPeriod"/>
            </a:pPr>
            <a:r>
              <a:rPr lang="en-US" altLang="zh-CN" sz="2400" dirty="0" smtClean="0"/>
              <a:t>How to </a:t>
            </a:r>
            <a:r>
              <a:rPr lang="en-US" altLang="zh-CN" sz="2400" dirty="0"/>
              <a:t>enable a secure, feasible and decentralized </a:t>
            </a:r>
            <a:r>
              <a:rPr lang="en-US" altLang="zh-CN" sz="2400" dirty="0" smtClean="0"/>
              <a:t>video streaming services among the </a:t>
            </a:r>
            <a:r>
              <a:rPr lang="en-US" altLang="zh-CN" sz="2400" b="1" dirty="0" smtClean="0"/>
              <a:t>untrusted</a:t>
            </a:r>
            <a:r>
              <a:rPr lang="en-US" altLang="zh-CN" sz="2400" dirty="0" smtClean="0"/>
              <a:t> </a:t>
            </a:r>
            <a:r>
              <a:rPr lang="en-US" altLang="zh-CN" sz="2400" dirty="0"/>
              <a:t>CPs, SBSs, and </a:t>
            </a:r>
            <a:r>
              <a:rPr lang="en-US" altLang="zh-CN" sz="2400" dirty="0" smtClean="0"/>
              <a:t>users?</a:t>
            </a:r>
            <a:endParaRPr lang="en-US" altLang="zh-CN" sz="2400" dirty="0"/>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6</a:t>
            </a:fld>
            <a:endParaRPr lang="zh-CN" altLang="en-US"/>
          </a:p>
        </p:txBody>
      </p:sp>
    </p:spTree>
    <p:extLst>
      <p:ext uri="{BB962C8B-B14F-4D97-AF65-F5344CB8AC3E}">
        <p14:creationId xmlns:p14="http://schemas.microsoft.com/office/powerpoint/2010/main" val="1768681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924832"/>
          </a:xfrm>
        </p:spPr>
        <p:txBody>
          <a:bodyPr>
            <a:normAutofit/>
          </a:bodyPr>
          <a:lstStyle/>
          <a:p>
            <a:r>
              <a:rPr lang="en-US" altLang="zh-CN" sz="3600" dirty="0" smtClean="0"/>
              <a:t>Solution</a:t>
            </a:r>
            <a:endParaRPr lang="zh-CN" altLang="en-US" sz="3600" dirty="0"/>
          </a:p>
        </p:txBody>
      </p:sp>
      <p:sp>
        <p:nvSpPr>
          <p:cNvPr id="8" name="Content Placeholder 7"/>
          <p:cNvSpPr>
            <a:spLocks noGrp="1"/>
          </p:cNvSpPr>
          <p:nvPr>
            <p:ph sz="half" idx="2"/>
          </p:nvPr>
        </p:nvSpPr>
        <p:spPr>
          <a:xfrm>
            <a:off x="7010399" y="1303112"/>
            <a:ext cx="4707467" cy="4873851"/>
          </a:xfrm>
        </p:spPr>
        <p:txBody>
          <a:bodyPr>
            <a:normAutofit lnSpcReduction="10000"/>
          </a:bodyPr>
          <a:lstStyle/>
          <a:p>
            <a:r>
              <a:rPr lang="en-US" altLang="zh-CN" sz="2200" dirty="0" smtClean="0"/>
              <a:t>Cloud network store original video, </a:t>
            </a:r>
            <a:r>
              <a:rPr lang="en-US" altLang="zh-CN" sz="2200" dirty="0"/>
              <a:t>e</a:t>
            </a:r>
            <a:r>
              <a:rPr lang="en-US" altLang="zh-CN" sz="2200" dirty="0" smtClean="0"/>
              <a:t>dge network store transcoded video</a:t>
            </a:r>
            <a:r>
              <a:rPr lang="en-US" altLang="zh-CN" sz="2200" dirty="0" smtClean="0"/>
              <a:t>.</a:t>
            </a:r>
          </a:p>
          <a:p>
            <a:r>
              <a:rPr lang="en-US" altLang="zh-CN" sz="2200" dirty="0"/>
              <a:t>Each entity (</a:t>
            </a:r>
            <a:r>
              <a:rPr lang="en-US" altLang="zh-CN" sz="2200" dirty="0" err="1"/>
              <a:t>e.g</a:t>
            </a:r>
            <a:r>
              <a:rPr lang="en-US" altLang="zh-CN" sz="2200" dirty="0"/>
              <a:t> CP, SBS, user) maps itself as a node in the </a:t>
            </a:r>
            <a:r>
              <a:rPr lang="en-US" altLang="zh-CN" sz="2200" dirty="0" err="1"/>
              <a:t>blockchain</a:t>
            </a:r>
            <a:r>
              <a:rPr lang="en-US" altLang="zh-CN" sz="2200" dirty="0"/>
              <a:t> network</a:t>
            </a:r>
            <a:r>
              <a:rPr lang="en-US" altLang="zh-CN" sz="2200" dirty="0"/>
              <a:t>.</a:t>
            </a:r>
          </a:p>
          <a:p>
            <a:r>
              <a:rPr lang="en-US" altLang="zh-CN" sz="2200" dirty="0"/>
              <a:t>CP and SBSs work as the consensus </a:t>
            </a:r>
            <a:r>
              <a:rPr lang="en-US" altLang="zh-CN" sz="2200" dirty="0" smtClean="0"/>
              <a:t>nodes </a:t>
            </a:r>
            <a:r>
              <a:rPr lang="en-US" altLang="zh-CN" sz="2200" dirty="0"/>
              <a:t>to participate in the consensus process</a:t>
            </a:r>
            <a:r>
              <a:rPr lang="en-US" altLang="zh-CN" sz="2200" dirty="0" smtClean="0"/>
              <a:t>.</a:t>
            </a:r>
          </a:p>
          <a:p>
            <a:r>
              <a:rPr lang="en-US" altLang="zh-CN" sz="2200" dirty="0" smtClean="0"/>
              <a:t>Users </a:t>
            </a:r>
            <a:r>
              <a:rPr lang="en-US" altLang="zh-CN" sz="2200" dirty="0"/>
              <a:t>work as user nodes and only send requests for content delivery. </a:t>
            </a:r>
          </a:p>
          <a:p>
            <a:r>
              <a:rPr lang="en-US" altLang="zh-CN" sz="2200" b="1" dirty="0" smtClean="0"/>
              <a:t>Smart contracts </a:t>
            </a:r>
            <a:r>
              <a:rPr lang="en-US" altLang="zh-CN" sz="2200" dirty="0" smtClean="0"/>
              <a:t>ensures </a:t>
            </a:r>
            <a:r>
              <a:rPr lang="en-US" altLang="zh-CN" sz="2200" dirty="0"/>
              <a:t>the correct execution of </a:t>
            </a:r>
            <a:r>
              <a:rPr lang="en-US" altLang="zh-CN" sz="2200" dirty="0" smtClean="0"/>
              <a:t>the content trading. </a:t>
            </a:r>
            <a:endParaRPr lang="en-US" altLang="zh-CN" sz="2200" dirty="0"/>
          </a:p>
        </p:txBody>
      </p:sp>
      <p:sp>
        <p:nvSpPr>
          <p:cNvPr id="3" name="Date Placeholder 2"/>
          <p:cNvSpPr>
            <a:spLocks noGrp="1"/>
          </p:cNvSpPr>
          <p:nvPr>
            <p:ph type="dt" sz="half" idx="10"/>
          </p:nvPr>
        </p:nvSpPr>
        <p:spPr/>
        <p:txBody>
          <a:bodyPr/>
          <a:lstStyle/>
          <a:p>
            <a:r>
              <a:rPr lang="en-US" altLang="zh-CN" smtClean="0"/>
              <a:t>2019/10/16</a:t>
            </a:r>
            <a:endParaRPr lang="zh-CN" altLang="en-US"/>
          </a:p>
        </p:txBody>
      </p:sp>
      <p:sp>
        <p:nvSpPr>
          <p:cNvPr id="4" name="Slide Number Placeholder 3"/>
          <p:cNvSpPr>
            <a:spLocks noGrp="1"/>
          </p:cNvSpPr>
          <p:nvPr>
            <p:ph type="sldNum" sz="quarter" idx="12"/>
          </p:nvPr>
        </p:nvSpPr>
        <p:spPr/>
        <p:txBody>
          <a:bodyPr/>
          <a:lstStyle/>
          <a:p>
            <a:fld id="{49F164B9-C3EF-4A74-8650-3A532917BF55}" type="slidenum">
              <a:rPr lang="zh-CN" altLang="en-US" smtClean="0"/>
              <a:t>7</a:t>
            </a:fld>
            <a:endParaRPr lang="zh-CN" altLang="en-US"/>
          </a:p>
        </p:txBody>
      </p:sp>
      <p:sp>
        <p:nvSpPr>
          <p:cNvPr id="9" name="TextBox 2"/>
          <p:cNvSpPr txBox="1"/>
          <p:nvPr/>
        </p:nvSpPr>
        <p:spPr>
          <a:xfrm>
            <a:off x="1060149" y="6043275"/>
            <a:ext cx="544830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t>Fig. </a:t>
            </a:r>
            <a:r>
              <a:rPr lang="en-US" altLang="zh-CN" sz="1600" dirty="0" smtClean="0"/>
              <a:t>2. </a:t>
            </a:r>
            <a:r>
              <a:rPr lang="en-US" altLang="zh-CN" sz="1600" dirty="0" err="1" smtClean="0"/>
              <a:t>Blockchain</a:t>
            </a:r>
            <a:r>
              <a:rPr lang="en-US" altLang="zh-CN" sz="1600" dirty="0" smtClean="0"/>
              <a:t>-based MEC Network Architecture. </a:t>
            </a:r>
            <a:endParaRPr lang="zh-CN" altLang="en-US" sz="1600" dirty="0"/>
          </a:p>
        </p:txBody>
      </p:sp>
      <p:pic>
        <p:nvPicPr>
          <p:cNvPr id="10" name="Content Placeholder 9"/>
          <p:cNvPicPr>
            <a:picLocks noGrp="1" noChangeAspect="1"/>
          </p:cNvPicPr>
          <p:nvPr>
            <p:ph sz="half" idx="1"/>
          </p:nvPr>
        </p:nvPicPr>
        <p:blipFill>
          <a:blip r:embed="rId3"/>
          <a:stretch>
            <a:fillRect/>
          </a:stretch>
        </p:blipFill>
        <p:spPr>
          <a:xfrm>
            <a:off x="1295399" y="1303113"/>
            <a:ext cx="4977801" cy="4722244"/>
          </a:xfrm>
          <a:prstGeom prst="rect">
            <a:avLst/>
          </a:prstGeom>
        </p:spPr>
      </p:pic>
    </p:spTree>
    <p:extLst>
      <p:ext uri="{BB962C8B-B14F-4D97-AF65-F5344CB8AC3E}">
        <p14:creationId xmlns:p14="http://schemas.microsoft.com/office/powerpoint/2010/main" val="3411108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628650" indent="-571500">
              <a:buFont typeface="+mj-lt"/>
              <a:buAutoNum type="romanUcPeriod" startAt="3"/>
            </a:pPr>
            <a:r>
              <a:rPr lang="en-US" altLang="zh-CN" sz="2800" b="1" dirty="0"/>
              <a:t>Efficient Auction Mechanism for Edge Computing Resource Allocation in Mobile </a:t>
            </a:r>
            <a:r>
              <a:rPr lang="en-US" altLang="zh-CN" sz="2800" b="1" dirty="0" err="1"/>
              <a:t>Blockchain</a:t>
            </a:r>
            <a:endParaRPr lang="zh-CN" altLang="en-US" sz="2800" b="1" dirty="0"/>
          </a:p>
        </p:txBody>
      </p:sp>
      <p:sp>
        <p:nvSpPr>
          <p:cNvPr id="3" name="Content Placeholder 2"/>
          <p:cNvSpPr>
            <a:spLocks noGrp="1"/>
          </p:cNvSpPr>
          <p:nvPr>
            <p:ph idx="1"/>
          </p:nvPr>
        </p:nvSpPr>
        <p:spPr/>
        <p:txBody>
          <a:bodyPr>
            <a:normAutofit/>
          </a:bodyPr>
          <a:lstStyle/>
          <a:p>
            <a:r>
              <a:rPr lang="en-US" altLang="zh-CN" dirty="0" smtClean="0"/>
              <a:t>Background</a:t>
            </a:r>
          </a:p>
          <a:p>
            <a:pPr>
              <a:buFont typeface="Wingdings" panose="05000000000000000000" pitchFamily="2" charset="2"/>
              <a:buChar char="Ø"/>
            </a:pPr>
            <a:r>
              <a:rPr lang="en-US" altLang="zh-CN" sz="2400" dirty="0"/>
              <a:t>Mobile devices cannot afford computing resources required by the mining processes in </a:t>
            </a:r>
            <a:r>
              <a:rPr lang="en-US" altLang="zh-CN" sz="2400" dirty="0" smtClean="0"/>
              <a:t>mobile </a:t>
            </a:r>
            <a:r>
              <a:rPr lang="en-US" altLang="zh-CN" sz="2400" dirty="0" err="1" smtClean="0"/>
              <a:t>blockchain</a:t>
            </a:r>
            <a:r>
              <a:rPr lang="en-US" altLang="zh-CN" sz="2400" dirty="0" smtClean="0"/>
              <a:t>.</a:t>
            </a:r>
            <a:endParaRPr lang="en-US" altLang="zh-CN" sz="2400" dirty="0"/>
          </a:p>
          <a:p>
            <a:pPr>
              <a:lnSpc>
                <a:spcPct val="50000"/>
              </a:lnSpc>
              <a:buFont typeface="Wingdings" panose="05000000000000000000" pitchFamily="2" charset="2"/>
              <a:buChar char="Ø"/>
            </a:pPr>
            <a:endParaRPr lang="en-US" altLang="zh-CN" sz="2400" dirty="0"/>
          </a:p>
          <a:p>
            <a:r>
              <a:rPr lang="en-US" altLang="zh-CN" dirty="0" smtClean="0"/>
              <a:t>Issues </a:t>
            </a:r>
          </a:p>
          <a:p>
            <a:pPr marL="457200" indent="-457200">
              <a:buFont typeface="+mj-lt"/>
              <a:buAutoNum type="arabicPeriod"/>
            </a:pPr>
            <a:r>
              <a:rPr lang="en-US" altLang="zh-CN" sz="2400" dirty="0" smtClean="0"/>
              <a:t>How to </a:t>
            </a:r>
            <a:r>
              <a:rPr lang="en-US" altLang="zh-CN" sz="2400" dirty="0"/>
              <a:t>offload mining tasks to edge servers which can provide computing resources for the mobile devices by selling their virtual machine (VM) </a:t>
            </a:r>
            <a:r>
              <a:rPr lang="en-US" altLang="zh-CN" sz="2400" dirty="0" smtClean="0"/>
              <a:t>instances?</a:t>
            </a:r>
          </a:p>
          <a:p>
            <a:pPr marL="457200" indent="-457200">
              <a:buFont typeface="+mj-lt"/>
              <a:buAutoNum type="arabicPeriod"/>
            </a:pPr>
            <a:r>
              <a:rPr lang="en-US" altLang="zh-CN" sz="2400" dirty="0"/>
              <a:t>How to allocate and price these VM </a:t>
            </a:r>
            <a:r>
              <a:rPr lang="en-US" altLang="zh-CN" sz="2400" dirty="0" smtClean="0"/>
              <a:t>instances?</a:t>
            </a:r>
          </a:p>
        </p:txBody>
      </p:sp>
      <p:sp>
        <p:nvSpPr>
          <p:cNvPr id="4" name="Date Placeholder 3"/>
          <p:cNvSpPr>
            <a:spLocks noGrp="1"/>
          </p:cNvSpPr>
          <p:nvPr>
            <p:ph type="dt" sz="half" idx="10"/>
          </p:nvPr>
        </p:nvSpPr>
        <p:spPr/>
        <p:txBody>
          <a:bodyPr/>
          <a:lstStyle/>
          <a:p>
            <a:r>
              <a:rPr lang="en-US" altLang="zh-CN" smtClean="0"/>
              <a:t>2019/10/16</a:t>
            </a:r>
            <a:endParaRPr lang="zh-CN" altLang="en-US"/>
          </a:p>
        </p:txBody>
      </p:sp>
      <p:sp>
        <p:nvSpPr>
          <p:cNvPr id="5" name="Slide Number Placeholder 4"/>
          <p:cNvSpPr>
            <a:spLocks noGrp="1"/>
          </p:cNvSpPr>
          <p:nvPr>
            <p:ph type="sldNum" sz="quarter" idx="12"/>
          </p:nvPr>
        </p:nvSpPr>
        <p:spPr/>
        <p:txBody>
          <a:bodyPr/>
          <a:lstStyle/>
          <a:p>
            <a:fld id="{49F164B9-C3EF-4A74-8650-3A532917BF55}" type="slidenum">
              <a:rPr lang="zh-CN" altLang="en-US" smtClean="0"/>
              <a:t>8</a:t>
            </a:fld>
            <a:endParaRPr lang="zh-CN" altLang="en-US"/>
          </a:p>
        </p:txBody>
      </p:sp>
    </p:spTree>
    <p:extLst>
      <p:ext uri="{BB962C8B-B14F-4D97-AF65-F5344CB8AC3E}">
        <p14:creationId xmlns:p14="http://schemas.microsoft.com/office/powerpoint/2010/main" val="1662830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924832"/>
          </a:xfrm>
        </p:spPr>
        <p:txBody>
          <a:bodyPr>
            <a:normAutofit/>
          </a:bodyPr>
          <a:lstStyle/>
          <a:p>
            <a:r>
              <a:rPr lang="en-US" altLang="zh-CN" sz="3600" dirty="0" smtClean="0"/>
              <a:t>Solution</a:t>
            </a:r>
            <a:endParaRPr lang="zh-CN" altLang="en-US" sz="3600" dirty="0"/>
          </a:p>
        </p:txBody>
      </p:sp>
      <p:sp>
        <p:nvSpPr>
          <p:cNvPr id="8" name="Content Placeholder 7"/>
          <p:cNvSpPr>
            <a:spLocks noGrp="1"/>
          </p:cNvSpPr>
          <p:nvPr>
            <p:ph sz="half" idx="2"/>
          </p:nvPr>
        </p:nvSpPr>
        <p:spPr>
          <a:xfrm>
            <a:off x="7010399" y="1303112"/>
            <a:ext cx="4707467" cy="4873851"/>
          </a:xfrm>
        </p:spPr>
        <p:txBody>
          <a:bodyPr>
            <a:normAutofit/>
          </a:bodyPr>
          <a:lstStyle/>
          <a:p>
            <a:r>
              <a:rPr lang="en-US" altLang="zh-CN" sz="2200" dirty="0"/>
              <a:t>An </a:t>
            </a:r>
            <a:r>
              <a:rPr lang="en-US" altLang="zh-CN" sz="2200" b="1" dirty="0"/>
              <a:t>auction</a:t>
            </a:r>
            <a:r>
              <a:rPr lang="en-US" altLang="zh-CN" sz="2200" dirty="0"/>
              <a:t>-based allocation mechanism is proposed for edge computing </a:t>
            </a:r>
            <a:r>
              <a:rPr lang="en-US" altLang="zh-CN" sz="2200" b="1" dirty="0"/>
              <a:t>resource </a:t>
            </a:r>
            <a:r>
              <a:rPr lang="en-US" altLang="zh-CN" sz="2200" b="1" dirty="0" smtClean="0"/>
              <a:t>allocation</a:t>
            </a:r>
            <a:r>
              <a:rPr lang="en-US" altLang="zh-CN" sz="2200" dirty="0" smtClean="0"/>
              <a:t>. </a:t>
            </a:r>
          </a:p>
          <a:p>
            <a:r>
              <a:rPr lang="en-US" altLang="zh-CN" sz="2200" dirty="0" smtClean="0"/>
              <a:t>Miners </a:t>
            </a:r>
            <a:r>
              <a:rPr lang="en-US" altLang="zh-CN" sz="2200" dirty="0"/>
              <a:t>and ESPs submit bids to a </a:t>
            </a:r>
            <a:r>
              <a:rPr lang="en-US" altLang="zh-CN" sz="2200" dirty="0" smtClean="0"/>
              <a:t>central auctioneer </a:t>
            </a:r>
            <a:r>
              <a:rPr lang="en-US" altLang="zh-CN" sz="2200" dirty="0"/>
              <a:t>for buying or selling VM </a:t>
            </a:r>
            <a:r>
              <a:rPr lang="en-US" altLang="zh-CN" sz="2200" dirty="0" smtClean="0"/>
              <a:t>instances.</a:t>
            </a:r>
          </a:p>
          <a:p>
            <a:r>
              <a:rPr lang="en-US" altLang="zh-CN" sz="2200" dirty="0" smtClean="0"/>
              <a:t>As the seller, the </a:t>
            </a:r>
            <a:r>
              <a:rPr lang="en-US" altLang="zh-CN" sz="2200" dirty="0" smtClean="0"/>
              <a:t>ESPs </a:t>
            </a:r>
            <a:r>
              <a:rPr lang="en-US" altLang="zh-CN" sz="2200" dirty="0"/>
              <a:t>are permitted to provide </a:t>
            </a:r>
            <a:r>
              <a:rPr lang="en-US" altLang="zh-CN" sz="2200" b="1" dirty="0"/>
              <a:t>group buying </a:t>
            </a:r>
            <a:r>
              <a:rPr lang="en-US" altLang="zh-CN" sz="2200" dirty="0" smtClean="0"/>
              <a:t>rule.</a:t>
            </a:r>
          </a:p>
          <a:p>
            <a:r>
              <a:rPr lang="en-US" altLang="zh-CN" sz="2200" dirty="0"/>
              <a:t>The allocation algorithm is proposed to solve the resource allocation </a:t>
            </a:r>
            <a:r>
              <a:rPr lang="en-US" altLang="zh-CN" sz="2200" dirty="0" smtClean="0"/>
              <a:t>problem</a:t>
            </a:r>
            <a:r>
              <a:rPr lang="en-US" altLang="zh-CN" sz="2200" dirty="0"/>
              <a:t>.</a:t>
            </a:r>
            <a:endParaRPr lang="en-US" altLang="zh-CN" sz="2200" dirty="0" smtClean="0"/>
          </a:p>
        </p:txBody>
      </p:sp>
      <p:sp>
        <p:nvSpPr>
          <p:cNvPr id="3" name="Date Placeholder 2"/>
          <p:cNvSpPr>
            <a:spLocks noGrp="1"/>
          </p:cNvSpPr>
          <p:nvPr>
            <p:ph type="dt" sz="half" idx="10"/>
          </p:nvPr>
        </p:nvSpPr>
        <p:spPr/>
        <p:txBody>
          <a:bodyPr/>
          <a:lstStyle/>
          <a:p>
            <a:r>
              <a:rPr lang="en-US" altLang="zh-CN" smtClean="0"/>
              <a:t>2019/10/16</a:t>
            </a:r>
            <a:endParaRPr lang="zh-CN" altLang="en-US"/>
          </a:p>
        </p:txBody>
      </p:sp>
      <p:sp>
        <p:nvSpPr>
          <p:cNvPr id="4" name="Slide Number Placeholder 3"/>
          <p:cNvSpPr>
            <a:spLocks noGrp="1"/>
          </p:cNvSpPr>
          <p:nvPr>
            <p:ph type="sldNum" sz="quarter" idx="12"/>
          </p:nvPr>
        </p:nvSpPr>
        <p:spPr/>
        <p:txBody>
          <a:bodyPr/>
          <a:lstStyle/>
          <a:p>
            <a:fld id="{49F164B9-C3EF-4A74-8650-3A532917BF55}" type="slidenum">
              <a:rPr lang="zh-CN" altLang="en-US" smtClean="0"/>
              <a:t>9</a:t>
            </a:fld>
            <a:endParaRPr lang="zh-CN" altLang="en-US"/>
          </a:p>
        </p:txBody>
      </p:sp>
      <p:pic>
        <p:nvPicPr>
          <p:cNvPr id="9" name="Content Placeholder 8"/>
          <p:cNvPicPr>
            <a:picLocks noGrp="1" noChangeAspect="1"/>
          </p:cNvPicPr>
          <p:nvPr>
            <p:ph sz="half" idx="1"/>
          </p:nvPr>
        </p:nvPicPr>
        <p:blipFill>
          <a:blip r:embed="rId3"/>
          <a:stretch>
            <a:fillRect/>
          </a:stretch>
        </p:blipFill>
        <p:spPr>
          <a:xfrm>
            <a:off x="1102630" y="1303112"/>
            <a:ext cx="4957540" cy="4206081"/>
          </a:xfrm>
          <a:prstGeom prst="rect">
            <a:avLst/>
          </a:prstGeom>
        </p:spPr>
      </p:pic>
      <p:sp>
        <p:nvSpPr>
          <p:cNvPr id="10" name="TextBox 2"/>
          <p:cNvSpPr txBox="1"/>
          <p:nvPr/>
        </p:nvSpPr>
        <p:spPr>
          <a:xfrm>
            <a:off x="389792" y="5594217"/>
            <a:ext cx="63832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t>Fig. </a:t>
            </a:r>
            <a:r>
              <a:rPr lang="en-US" altLang="zh-CN" sz="1600" dirty="0" smtClean="0"/>
              <a:t>3. </a:t>
            </a:r>
            <a:r>
              <a:rPr lang="en-US" altLang="zh-CN" sz="1600" dirty="0"/>
              <a:t>S</a:t>
            </a:r>
            <a:r>
              <a:rPr lang="en-US" altLang="zh-CN" sz="1600" dirty="0" smtClean="0"/>
              <a:t>ystem model. </a:t>
            </a:r>
            <a:endParaRPr lang="zh-CN" altLang="en-US" sz="1600" dirty="0"/>
          </a:p>
        </p:txBody>
      </p:sp>
    </p:spTree>
    <p:extLst>
      <p:ext uri="{BB962C8B-B14F-4D97-AF65-F5344CB8AC3E}">
        <p14:creationId xmlns:p14="http://schemas.microsoft.com/office/powerpoint/2010/main" val="3721980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2232</TotalTime>
  <Words>1996</Words>
  <Application>Microsoft Office PowerPoint</Application>
  <PresentationFormat>Widescreen</PresentationFormat>
  <Paragraphs>192</Paragraphs>
  <Slides>18</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微软雅黑</vt:lpstr>
      <vt:lpstr>等线</vt:lpstr>
      <vt:lpstr>黑体</vt:lpstr>
      <vt:lpstr>Arial</vt:lpstr>
      <vt:lpstr>Wingdings</vt:lpstr>
      <vt:lpstr>Office Theme</vt:lpstr>
      <vt:lpstr>Visio</vt:lpstr>
      <vt:lpstr>Blockchain based Mobile Edge Computing</vt:lpstr>
      <vt:lpstr>Survey on related work</vt:lpstr>
      <vt:lpstr>Making Big Data Open in Collaborative Edges: A Blockchain-Based Framework with Reduced Resource Requirements</vt:lpstr>
      <vt:lpstr>Solution – four layers framework</vt:lpstr>
      <vt:lpstr>PowerPoint Presentation</vt:lpstr>
      <vt:lpstr>Resource Allocation for Video Transcoding and Delivery Based on Mobile Edge Computing and Blockchain</vt:lpstr>
      <vt:lpstr>Solution</vt:lpstr>
      <vt:lpstr>Efficient Auction Mechanism for Edge Computing Resource Allocation in Mobile Blockchain</vt:lpstr>
      <vt:lpstr>Solution</vt:lpstr>
      <vt:lpstr>Summary of issues under edge computing</vt:lpstr>
      <vt:lpstr>PowerPoint Presentation</vt:lpstr>
      <vt:lpstr>PowerPoint Presentation</vt:lpstr>
      <vt:lpstr>PowerPoint Presentation</vt:lpstr>
      <vt:lpstr>Differences between two models</vt:lpstr>
      <vt:lpstr>Two issues under edge computing</vt:lpstr>
      <vt:lpstr>Solutions for above two issues</vt:lpstr>
      <vt:lpstr>Solutions for above two issues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mobile edge computing</dc:title>
  <dc:creator>乐 冬冬</dc:creator>
  <cp:lastModifiedBy>乐 冬冬</cp:lastModifiedBy>
  <cp:revision>96</cp:revision>
  <dcterms:created xsi:type="dcterms:W3CDTF">2019-03-13T03:03:30Z</dcterms:created>
  <dcterms:modified xsi:type="dcterms:W3CDTF">2019-10-15T12:54:59Z</dcterms:modified>
</cp:coreProperties>
</file>