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30"/>
  </p:handoutMasterIdLst>
  <p:sldIdLst>
    <p:sldId id="256" r:id="rId4"/>
    <p:sldId id="257" r:id="rId6"/>
    <p:sldId id="260" r:id="rId7"/>
    <p:sldId id="261" r:id="rId8"/>
    <p:sldId id="301" r:id="rId9"/>
    <p:sldId id="302" r:id="rId10"/>
    <p:sldId id="262" r:id="rId11"/>
    <p:sldId id="263" r:id="rId12"/>
    <p:sldId id="284" r:id="rId13"/>
    <p:sldId id="264" r:id="rId14"/>
    <p:sldId id="267" r:id="rId15"/>
    <p:sldId id="271" r:id="rId16"/>
    <p:sldId id="268" r:id="rId17"/>
    <p:sldId id="269" r:id="rId18"/>
    <p:sldId id="285" r:id="rId19"/>
    <p:sldId id="270" r:id="rId20"/>
    <p:sldId id="286" r:id="rId21"/>
    <p:sldId id="278" r:id="rId22"/>
    <p:sldId id="287" r:id="rId23"/>
    <p:sldId id="280" r:id="rId24"/>
    <p:sldId id="281" r:id="rId25"/>
    <p:sldId id="282" r:id="rId26"/>
    <p:sldId id="283" r:id="rId27"/>
    <p:sldId id="288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18" Type="http://schemas.openxmlformats.org/officeDocument/2006/relationships/tags" Target="../tags/tag122.xml"/><Relationship Id="rId17" Type="http://schemas.openxmlformats.org/officeDocument/2006/relationships/tags" Target="../tags/tag121.xml"/><Relationship Id="rId16" Type="http://schemas.openxmlformats.org/officeDocument/2006/relationships/tags" Target="../tags/tag120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5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6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9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0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4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98980" y="4627880"/>
            <a:ext cx="8674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Network and Distributed Systems Security (NDSS) Symposium 2019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44015" y="606425"/>
            <a:ext cx="89039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ML-Leaks: Model and Data Independent Membership Inference Attacks and Defenses on Machine Learning Models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46020" y="2780665"/>
            <a:ext cx="77393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Ahmed Salem∗, Yang Zhang∗§, Mathias Humbert†, Pascal Berrang∗,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Mario Fritz∗, Michael Backes∗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∗CISPA Helmholtz Center for Information Security,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{ahmed.salem, yang.zhang, pascal.berrang, fritz, backes}@cispa.saarland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†Swiss Data Science Center, ETH Zurich and EPFL, mathias.humbert@epfl.ch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95460" y="5641340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Wen Shi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2019/10/15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6346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State Of The Art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（Shokri et al.）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1066800"/>
            <a:ext cx="10712450" cy="5154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230" y="210185"/>
            <a:ext cx="251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Contribution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2268220"/>
            <a:ext cx="10393045" cy="2740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4210" y="1134745"/>
            <a:ext cx="109385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This paper study three different types of adversaries based on the design and training data of shadow models.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210" y="4893945"/>
            <a:ext cx="109385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Propose two defense mechanisms, namely dropout and model stacking, and demonstrate their effectiveness experimentally.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157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210" y="1134745"/>
            <a:ext cx="109385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An ML classifier is essentially a function M that maps a data point X (a multidimensional feature vector) to an output vector M(X) = Y.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0" y="2771775"/>
            <a:ext cx="8198485" cy="3951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157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210" y="1134745"/>
            <a:ext cx="10938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Membership inference attack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914525"/>
            <a:ext cx="8924290" cy="4409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4210" y="1134745"/>
            <a:ext cx="10938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First Attack(Adversary 1)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230" y="210185"/>
            <a:ext cx="157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2035175"/>
            <a:ext cx="7910195" cy="41998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37855" y="1447165"/>
            <a:ext cx="3872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• Assume a dataset that comes from the same distribution as the target model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 training data.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37855" y="2529205"/>
            <a:ext cx="3672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The adversary knows the target 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model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s algorithm and 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hyperparameters and implements 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her shadow model in the same 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way.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37855" y="4232910"/>
            <a:ext cx="33934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•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Start by using only one instead of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multiple shadow models to mimic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the target model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 behavior.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979805"/>
            <a:ext cx="11430000" cy="445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230" y="210185"/>
            <a:ext cx="157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6745" y="795655"/>
            <a:ext cx="10938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Data Transferring Attack (Adversary 2)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1785620"/>
            <a:ext cx="8168005" cy="4233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35035" y="1785620"/>
            <a:ext cx="3624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Use an existing dataset that comes from a different distribution than the target model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 training data to train her shadow model.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35035" y="3122930"/>
            <a:ext cx="3624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• The shadow model summarize the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membership status of a data point in the training set of a machine learning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model.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230" y="210185"/>
            <a:ext cx="157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872490"/>
            <a:ext cx="10683875" cy="5772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230" y="210185"/>
            <a:ext cx="157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683895"/>
            <a:ext cx="7569200" cy="5857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230" y="210185"/>
            <a:ext cx="157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78705" y="760730"/>
            <a:ext cx="1080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Reason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3330" y="1430020"/>
            <a:ext cx="94475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• The member and non-member points of these datasets are tightly clustered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together and follow a common decision boundary.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3330" y="2335530"/>
            <a:ext cx="81876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• The attack model trained on one dataset can effectively infer the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membership status of points in the other dataset.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610" y="3216275"/>
            <a:ext cx="6156960" cy="343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9230" y="210185"/>
            <a:ext cx="157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1380" y="646430"/>
            <a:ext cx="1791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Content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1380" y="1421765"/>
            <a:ext cx="2874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Background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1380" y="2780665"/>
            <a:ext cx="2975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Contribution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51380" y="3481705"/>
            <a:ext cx="2035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1380" y="4182745"/>
            <a:ext cx="45631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Defense Mechanisms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51380" y="2135505"/>
            <a:ext cx="5417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State Of The Art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6745" y="795655"/>
            <a:ext cx="10938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Third Attack (Adversary 3)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1524000"/>
            <a:ext cx="7785100" cy="4995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71535" y="1524000"/>
            <a:ext cx="3197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• All the third attack could rely on is the target model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 output posteriors after querying her target data point.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230" y="210185"/>
            <a:ext cx="157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4455" y="634365"/>
            <a:ext cx="4900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Comparing All Attacks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393825"/>
            <a:ext cx="5445760" cy="3312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5" y="1328420"/>
            <a:ext cx="5777865" cy="337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195" y="4799965"/>
            <a:ext cx="6520815" cy="8502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9230" y="210185"/>
            <a:ext cx="157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Attacks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168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Defense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9820" y="1938655"/>
            <a:ext cx="45732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• Dropout is a very effective method to reduce overfitting based on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empirical evidences. It is executed by randomly deleting in each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training iteration a fixed proportion (dropout ratio) of edges in a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fully connected neural network model.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" y="1675765"/>
            <a:ext cx="7054850" cy="4066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6745" y="795655"/>
            <a:ext cx="10938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Dropout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6745" y="795655"/>
            <a:ext cx="10938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Model Stacking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230" y="210185"/>
            <a:ext cx="168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Defense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1463675"/>
            <a:ext cx="6151245" cy="4192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56195" y="1861820"/>
            <a:ext cx="46202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•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intuition behind this defense is that if different parts of the target model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are trained with different subsets of data, then the complete model should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be less prone to overfitting.This can be achieved by using ensemble learning.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neural network model.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168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Defense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0510" y="855345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Performance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" y="1485265"/>
            <a:ext cx="7640955" cy="5306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40" y="1485265"/>
            <a:ext cx="4597400" cy="2931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088765" y="2463165"/>
            <a:ext cx="32740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000">
                <a:latin typeface="Times New Roman" panose="02020603050405020304" charset="0"/>
                <a:cs typeface="Times New Roman" panose="02020603050405020304" charset="0"/>
              </a:rPr>
              <a:t>THANKS</a:t>
            </a:r>
            <a:endParaRPr lang="zh-CN" alt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241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1514475"/>
            <a:ext cx="6994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ML models are trained on sensitive data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325" y="3651885"/>
            <a:ext cx="1109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ML models are vulnerable to various security and privacy attacks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00" y="2270760"/>
            <a:ext cx="944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Financial data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3000" y="2731135"/>
            <a:ext cx="944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Location and activity data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3000" y="3191510"/>
            <a:ext cx="944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Biomedical data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3000" y="4902200"/>
            <a:ext cx="944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Model Inversion Attack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3000" y="5362575"/>
            <a:ext cx="944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Model Extraction Attack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43000" y="5822950"/>
            <a:ext cx="944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Adversarial Examples Attack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241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210" y="1134745"/>
            <a:ext cx="5491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Membership Inference Attack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00" y="1798320"/>
            <a:ext cx="94475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An adversary aims to determine whether a data item (also referred to as a data point) was used to train an ML model or not.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3000" y="2628265"/>
            <a:ext cx="10412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Successful membership inference attacks can cause severe consequences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319780"/>
            <a:ext cx="7687310" cy="3096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241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210" y="1134745"/>
            <a:ext cx="97351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Machine learning as a service :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user uploads a dataset and obtains an API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querying the resulting model.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00" y="3026410"/>
            <a:ext cx="427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Google Prediction API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3000" y="4257675"/>
            <a:ext cx="5349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Amazon ML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7455" y="2566035"/>
            <a:ext cx="4657725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65" y="4257675"/>
            <a:ext cx="3086100" cy="1152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241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210" y="1134745"/>
            <a:ext cx="97351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Overfitting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2089150"/>
            <a:ext cx="11351260" cy="3830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3209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State Of The Art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210" y="1134745"/>
            <a:ext cx="110458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Shokri et al. present the first membership inference attack against machine learning models in 2017[1].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1575" y="2364740"/>
            <a:ext cx="9447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Setting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: Adversary's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access to the model is limited to black-box queries that return the model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s output on a given input.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(such as  Amazon ML and Google Prediction API)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1575" y="3563620"/>
            <a:ext cx="10795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Goal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: Given a data cord ,determine if the record was in the model’s training dataset.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575" y="4485005"/>
            <a:ext cx="10412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Way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: create multiple “shadow models” that imitate the behavior of the target model, then train the attack model on the labeled inputs and outputs of the shadow models.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1575" y="5683885"/>
            <a:ext cx="10227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Result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: Implement attacks effectively on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black-box models trained in the cloud using Google Prediction API and Amazon ML.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1575" y="2372995"/>
            <a:ext cx="9447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Setting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: Adversary's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access to the model is limited to black-box queries that return the model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s output on a given input.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(such as  Amazon ML and Google Prediction API)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1575" y="3571875"/>
            <a:ext cx="10795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Goal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: Given a data cord ,determine if the record was in the model’s training dataset.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6346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State Of The Art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（Shokri et al.）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1017905"/>
            <a:ext cx="8011160" cy="5312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0" y="210185"/>
            <a:ext cx="6346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State Of The Art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（Shokri et al.）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635" y="855345"/>
            <a:ext cx="6450330" cy="5792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2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4240</Words>
  <Application>WPS 演示</Application>
  <PresentationFormat>宽屏</PresentationFormat>
  <Paragraphs>177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Times New Roman</vt:lpstr>
      <vt:lpstr>Wingdings</vt:lpstr>
      <vt:lpstr>Arial Unicode MS</vt:lpstr>
      <vt:lpstr>1_空白设计模板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sw</cp:lastModifiedBy>
  <cp:revision>41</cp:revision>
  <dcterms:created xsi:type="dcterms:W3CDTF">2019-06-19T02:08:00Z</dcterms:created>
  <dcterms:modified xsi:type="dcterms:W3CDTF">2019-10-15T07:25:28Z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