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316" r:id="rId3"/>
    <p:sldId id="256" r:id="rId4"/>
    <p:sldId id="347" r:id="rId5"/>
    <p:sldId id="348" r:id="rId6"/>
    <p:sldId id="349" r:id="rId7"/>
    <p:sldId id="257" r:id="rId8"/>
    <p:sldId id="268" r:id="rId9"/>
    <p:sldId id="317" r:id="rId10"/>
    <p:sldId id="318" r:id="rId11"/>
    <p:sldId id="319" r:id="rId12"/>
    <p:sldId id="263" r:id="rId13"/>
    <p:sldId id="286" r:id="rId14"/>
    <p:sldId id="320" r:id="rId15"/>
    <p:sldId id="322" r:id="rId16"/>
    <p:sldId id="351" r:id="rId17"/>
    <p:sldId id="264" r:id="rId18"/>
    <p:sldId id="277" r:id="rId19"/>
    <p:sldId id="323" r:id="rId20"/>
    <p:sldId id="324" r:id="rId21"/>
    <p:sldId id="325" r:id="rId22"/>
    <p:sldId id="326" r:id="rId23"/>
    <p:sldId id="328" r:id="rId24"/>
    <p:sldId id="329" r:id="rId25"/>
    <p:sldId id="330" r:id="rId26"/>
    <p:sldId id="342" r:id="rId27"/>
    <p:sldId id="343" r:id="rId28"/>
    <p:sldId id="344" r:id="rId29"/>
    <p:sldId id="345" r:id="rId30"/>
    <p:sldId id="346" r:id="rId31"/>
    <p:sldId id="358" r:id="rId32"/>
    <p:sldId id="352" r:id="rId33"/>
    <p:sldId id="353" r:id="rId34"/>
    <p:sldId id="354" r:id="rId35"/>
    <p:sldId id="355" r:id="rId36"/>
    <p:sldId id="274" r:id="rId37"/>
    <p:sldId id="331" r:id="rId38"/>
    <p:sldId id="359" r:id="rId39"/>
    <p:sldId id="262"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9DE2"/>
    <a:srgbClr val="000000"/>
    <a:srgbClr val="3A27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92" y="-90"/>
      </p:cViewPr>
      <p:guideLst>
        <p:guide orient="horz" pos="2062"/>
        <p:guide pos="38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notesMaster" Target="notesMasters/notes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9F7A2-B2EC-4060-8CCA-D98EE2BF61D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AA882-1486-4003-B534-8E395E6DAB3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52B0100-19FF-4A5C-BB09-B01C441BE6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A068A8-8577-41C8-BEE4-6D4A2AD85817}" type="slidenum">
              <a:rPr lang="zh-CN" altLang="en-US" smtClean="0"/>
            </a:fld>
            <a:endParaRPr lang="zh-CN" altLang="en-US"/>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2B0100-19FF-4A5C-BB09-B01C441BE6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A068A8-8577-41C8-BEE4-6D4A2AD85817}" type="slidenum">
              <a:rPr lang="zh-CN" altLang="en-US" smtClean="0"/>
            </a:fld>
            <a:endParaRPr lang="zh-CN" alt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2B0100-19FF-4A5C-BB09-B01C441BE6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A068A8-8577-41C8-BEE4-6D4A2AD85817}" type="slidenum">
              <a:rPr lang="zh-CN" altLang="en-US" smtClean="0"/>
            </a:fld>
            <a:endParaRPr lang="zh-CN" altLang="en-US"/>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2"/>
            <a:ext cx="2743200" cy="365125"/>
          </a:xfrm>
        </p:spPr>
        <p:txBody>
          <a:bodyPr/>
          <a:lstStyle>
            <a:lvl1pPr>
              <a:defRPr/>
            </a:lvl1pPr>
          </a:lstStyle>
          <a:p>
            <a:fld id="{5A079F21-3BE8-4E0A-A2CF-C18BDEAD91D7}" type="datetime1">
              <a:rPr lang="zh-CN" altLang="en-US">
                <a:solidFill>
                  <a:prstClr val="black">
                    <a:tint val="75000"/>
                  </a:prstClr>
                </a:solidFill>
              </a:rPr>
            </a:fld>
            <a:endParaRPr lang="zh-CN" altLang="en-US" sz="1865" dirty="0">
              <a:solidFill>
                <a:prstClr val="black"/>
              </a:solidFill>
            </a:endParaRPr>
          </a:p>
        </p:txBody>
      </p:sp>
      <p:sp>
        <p:nvSpPr>
          <p:cNvPr id="4" name="页脚占位符 3"/>
          <p:cNvSpPr>
            <a:spLocks noGrp="1"/>
          </p:cNvSpPr>
          <p:nvPr>
            <p:ph type="ftr" sz="quarter" idx="11"/>
          </p:nvPr>
        </p:nvSpPr>
        <p:spPr>
          <a:xfrm>
            <a:off x="4038600" y="6356352"/>
            <a:ext cx="4114800" cy="365125"/>
          </a:xfrm>
        </p:spPr>
        <p:txBody>
          <a:bodyPr/>
          <a:lstStyle>
            <a:lvl1pPr>
              <a:defRPr/>
            </a:lvl1pPr>
          </a:lstStyle>
          <a:p>
            <a:endParaRPr lang="zh-CN" altLang="zh-CN">
              <a:solidFill>
                <a:prstClr val="black">
                  <a:tint val="75000"/>
                </a:prstClr>
              </a:solidFill>
            </a:endParaRPr>
          </a:p>
        </p:txBody>
      </p:sp>
      <p:sp>
        <p:nvSpPr>
          <p:cNvPr id="5" name="灯片编号占位符 4"/>
          <p:cNvSpPr>
            <a:spLocks noGrp="1"/>
          </p:cNvSpPr>
          <p:nvPr>
            <p:ph type="sldNum" sz="quarter" idx="12"/>
          </p:nvPr>
        </p:nvSpPr>
        <p:spPr>
          <a:xfrm>
            <a:off x="8610600" y="6356352"/>
            <a:ext cx="2743200" cy="365125"/>
          </a:xfrm>
        </p:spPr>
        <p:txBody>
          <a:bodyPr/>
          <a:lstStyle>
            <a:lvl1pPr>
              <a:defRPr/>
            </a:lvl1pPr>
          </a:lstStyle>
          <a:p>
            <a:fld id="{70336DA7-0B35-4766-B3FA-87CC82BF78CC}" type="slidenum">
              <a:rPr lang="zh-CN" altLang="en-US">
                <a:solidFill>
                  <a:prstClr val="black">
                    <a:tint val="75000"/>
                  </a:prstClr>
                </a:solidFill>
              </a:rPr>
            </a:fld>
            <a:endParaRPr lang="zh-CN" altLang="en-US" sz="1865" dirty="0">
              <a:solidFill>
                <a:prstClr val="black"/>
              </a:solidFill>
            </a:endParaRPr>
          </a:p>
        </p:txBody>
      </p:sp>
    </p:spTree>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ransition spd="slow">
    <p:randomBar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transition spd="slow">
    <p:randomBar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transition spd="slow">
    <p:randomBar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2B0100-19FF-4A5C-BB09-B01C441BE6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A068A8-8577-41C8-BEE4-6D4A2AD85817}" type="slidenum">
              <a:rPr lang="zh-CN" altLang="en-US" smtClean="0"/>
            </a:fld>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52B0100-19FF-4A5C-BB09-B01C441BE6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A068A8-8577-41C8-BEE4-6D4A2AD85817}" type="slidenum">
              <a:rPr lang="zh-CN" altLang="en-US" smtClean="0"/>
            </a:fld>
            <a:endParaRPr lang="zh-CN" altLang="en-US"/>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52B0100-19FF-4A5C-BB09-B01C441BE6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A068A8-8577-41C8-BEE4-6D4A2AD85817}" type="slidenum">
              <a:rPr lang="zh-CN" altLang="en-US" smtClean="0"/>
            </a:fld>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52B0100-19FF-4A5C-BB09-B01C441BE6A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A068A8-8577-41C8-BEE4-6D4A2AD85817}" type="slidenum">
              <a:rPr lang="zh-CN" altLang="en-US" smtClean="0"/>
            </a:fld>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52B0100-19FF-4A5C-BB09-B01C441BE6A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A068A8-8577-41C8-BEE4-6D4A2AD85817}" type="slidenum">
              <a:rPr lang="zh-CN" altLang="en-US" smtClean="0"/>
            </a:fld>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2B0100-19FF-4A5C-BB09-B01C441BE6A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A068A8-8577-41C8-BEE4-6D4A2AD85817}" type="slidenum">
              <a:rPr lang="zh-CN" altLang="en-US" smtClean="0"/>
            </a:fld>
            <a:endParaRPr lang="zh-CN" altLang="en-US"/>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52B0100-19FF-4A5C-BB09-B01C441BE6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A068A8-8577-41C8-BEE4-6D4A2AD85817}" type="slidenum">
              <a:rPr lang="zh-CN" altLang="en-US" smtClean="0"/>
            </a:fld>
            <a:endParaRPr lang="zh-CN" altLang="en-US"/>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52B0100-19FF-4A5C-BB09-B01C441BE6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A068A8-8577-41C8-BEE4-6D4A2AD85817}" type="slidenum">
              <a:rPr lang="zh-CN" altLang="en-US" smtClean="0"/>
            </a:fld>
            <a:endParaRPr lang="zh-CN" altLang="en-US"/>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B0100-19FF-4A5C-BB09-B01C441BE6A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068A8-8577-41C8-BEE4-6D4A2AD8581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slow">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24760"/>
            <a:ext cx="9250680" cy="1077595"/>
          </a:xfrm>
        </p:spPr>
        <p:txBody>
          <a:bodyPr>
            <a:normAutofit/>
          </a:bodyPr>
          <a:lstStyle/>
          <a:p>
            <a:r>
              <a:rPr kumimoji="1" lang="zh-CN" altLang="en-US" sz="4000" dirty="0" smtClean="0"/>
              <a:t>课题：基于移动互联网的智能车载</a:t>
            </a:r>
            <a:r>
              <a:rPr kumimoji="1" lang="en-US" altLang="zh-CN" sz="4000" dirty="0" smtClean="0"/>
              <a:t>APP</a:t>
            </a:r>
            <a:endParaRPr kumimoji="1" lang="zh-CN" altLang="en-US" sz="4000" dirty="0"/>
          </a:p>
        </p:txBody>
      </p:sp>
      <p:sp>
        <p:nvSpPr>
          <p:cNvPr id="3" name="副标题 2"/>
          <p:cNvSpPr>
            <a:spLocks noGrp="1"/>
          </p:cNvSpPr>
          <p:nvPr>
            <p:ph type="subTitle" idx="1"/>
          </p:nvPr>
        </p:nvSpPr>
        <p:spPr/>
        <p:txBody>
          <a:bodyPr/>
          <a:lstStyle/>
          <a:p>
            <a:endParaRPr kumimoji="1" lang="en-US" altLang="zh-CN" dirty="0" smtClean="0"/>
          </a:p>
          <a:p>
            <a:pPr algn="just"/>
            <a:r>
              <a:rPr kumimoji="1" lang="zh-CN" altLang="en-US" dirty="0"/>
              <a:t> </a:t>
            </a:r>
            <a:r>
              <a:rPr kumimoji="1" lang="zh-CN" altLang="en-US" dirty="0" smtClean="0"/>
              <a:t>                                                 小组成员： 施文    何振申 胡鹏翔</a:t>
            </a:r>
            <a:endParaRPr kumimoji="1" lang="en-US" altLang="zh-CN" dirty="0" smtClean="0"/>
          </a:p>
          <a:p>
            <a:r>
              <a:rPr kumimoji="1" lang="zh-CN" altLang="en-US" dirty="0" smtClean="0"/>
              <a:t>                                                           莫少锋 覃荣业 林冠宇</a:t>
            </a:r>
            <a:endParaRPr kumimoji="1" lang="zh-CN" altLang="en-US" dirty="0"/>
          </a:p>
        </p:txBody>
      </p:sp>
      <p:sp>
        <p:nvSpPr>
          <p:cNvPr id="4" name="文本框 3"/>
          <p:cNvSpPr txBox="1"/>
          <p:nvPr/>
        </p:nvSpPr>
        <p:spPr>
          <a:xfrm>
            <a:off x="2194560" y="739140"/>
            <a:ext cx="7802880" cy="1014730"/>
          </a:xfrm>
          <a:prstGeom prst="rect">
            <a:avLst/>
          </a:prstGeom>
          <a:noFill/>
        </p:spPr>
        <p:txBody>
          <a:bodyPr wrap="none" rtlCol="0">
            <a:spAutoFit/>
          </a:bodyPr>
          <a:p>
            <a:r>
              <a:rPr lang="zh-CN" altLang="en-US" sz="6000"/>
              <a:t>软件工程课程设计展示</a:t>
            </a:r>
            <a:endParaRPr lang="zh-CN" altLang="en-US" sz="6000"/>
          </a:p>
        </p:txBody>
      </p:sp>
    </p:spTree>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1970"/>
            </a:xfrm>
            <a:prstGeom prst="rect">
              <a:avLst/>
            </a:prstGeom>
            <a:noFill/>
          </p:spPr>
          <p:txBody>
            <a:bodyPr wrap="square" rtlCol="0">
              <a:spAutoFit/>
            </a:bodyPr>
            <a:lstStyle/>
            <a:p>
              <a:endParaRPr lang="zh-CN" altLang="en-US" sz="2800" dirty="0">
                <a:latin typeface="华文细黑" panose="02010600040101010101" pitchFamily="2" charset="-122"/>
                <a:ea typeface="华文细黑" panose="02010600040101010101" pitchFamily="2" charset="-122"/>
              </a:endParaRPr>
            </a:p>
          </p:txBody>
        </p:sp>
      </p:grpSp>
      <p:sp>
        <p:nvSpPr>
          <p:cNvPr id="15" name="文本框 14"/>
          <p:cNvSpPr txBox="1"/>
          <p:nvPr/>
        </p:nvSpPr>
        <p:spPr>
          <a:xfrm>
            <a:off x="1209040" y="584835"/>
            <a:ext cx="3403600" cy="521970"/>
          </a:xfrm>
          <a:prstGeom prst="rect">
            <a:avLst/>
          </a:prstGeom>
          <a:noFill/>
        </p:spPr>
        <p:txBody>
          <a:bodyPr wrap="square" rtlCol="0">
            <a:spAutoFit/>
          </a:bodyPr>
          <a:p>
            <a:pPr marL="285750" indent="-285750">
              <a:buFont typeface="Wingdings" panose="05000000000000000000" pitchFamily="2" charset="2"/>
              <a:buChar char="n"/>
            </a:pPr>
            <a:r>
              <a:rPr lang="zh-CN" sz="28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服务端数据库</a:t>
            </a:r>
            <a:r>
              <a:rPr lang="zh-CN" altLang="en-US" sz="28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设计</a:t>
            </a:r>
            <a:r>
              <a:rPr lang="zh-CN" altLang="en-US" sz="24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   </a:t>
            </a:r>
            <a:r>
              <a:rPr lang="zh-CN" altLang="en-US" sz="16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        </a:t>
            </a:r>
            <a:endPar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endParaRPr>
          </a:p>
        </p:txBody>
      </p:sp>
      <p:sp>
        <p:nvSpPr>
          <p:cNvPr id="9" name="文本框 3"/>
          <p:cNvSpPr>
            <a:spLocks noChangeArrowheads="1"/>
          </p:cNvSpPr>
          <p:nvPr/>
        </p:nvSpPr>
        <p:spPr bwMode="auto">
          <a:xfrm>
            <a:off x="1399540" y="1650365"/>
            <a:ext cx="2163445" cy="460375"/>
          </a:xfrm>
          <a:prstGeom prst="rect">
            <a:avLst/>
          </a:prstGeom>
          <a:solidFill>
            <a:srgbClr val="559DE2"/>
          </a:solidFill>
          <a:ln w="9525">
            <a:noFill/>
            <a:miter lim="800000"/>
          </a:ln>
        </p:spPr>
        <p:txBody>
          <a:bodyPr wrap="square" lIns="91440" tIns="45720" rIns="91440" bIns="45720">
            <a:spAutoFit/>
          </a:bodyPr>
          <a:p>
            <a:pPr algn="l"/>
            <a:r>
              <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数据库表结构</a:t>
            </a:r>
            <a:endParaRPr lang="en-US" alt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11" name="文本框 10"/>
          <p:cNvSpPr txBox="1"/>
          <p:nvPr/>
        </p:nvSpPr>
        <p:spPr>
          <a:xfrm>
            <a:off x="1303020" y="4747895"/>
            <a:ext cx="4817110" cy="368300"/>
          </a:xfrm>
          <a:prstGeom prst="rect">
            <a:avLst/>
          </a:prstGeom>
          <a:noFill/>
        </p:spPr>
        <p:txBody>
          <a:bodyPr wrap="square" rtlCol="0">
            <a:spAutoFit/>
          </a:bodyPr>
          <a:p>
            <a:r>
              <a:rPr lang="zh-CN" altLang="en-US"/>
              <a:t>用户信息表</a:t>
            </a:r>
            <a:endParaRPr lang="zh-CN" altLang="en-US"/>
          </a:p>
        </p:txBody>
      </p:sp>
      <p:pic>
        <p:nvPicPr>
          <p:cNvPr id="2" name="图片 1"/>
          <p:cNvPicPr>
            <a:picLocks noChangeAspect="1"/>
          </p:cNvPicPr>
          <p:nvPr/>
        </p:nvPicPr>
        <p:blipFill>
          <a:blip r:embed="rId2"/>
          <a:stretch>
            <a:fillRect/>
          </a:stretch>
        </p:blipFill>
        <p:spPr>
          <a:xfrm>
            <a:off x="1399540" y="2444750"/>
            <a:ext cx="4937760" cy="2174240"/>
          </a:xfrm>
          <a:prstGeom prst="rect">
            <a:avLst/>
          </a:prstGeom>
        </p:spPr>
      </p:pic>
      <p:sp>
        <p:nvSpPr>
          <p:cNvPr id="7" name="文本框 6"/>
          <p:cNvSpPr txBox="1"/>
          <p:nvPr/>
        </p:nvSpPr>
        <p:spPr>
          <a:xfrm>
            <a:off x="6445885" y="4747895"/>
            <a:ext cx="4817110" cy="368300"/>
          </a:xfrm>
          <a:prstGeom prst="rect">
            <a:avLst/>
          </a:prstGeom>
          <a:noFill/>
        </p:spPr>
        <p:txBody>
          <a:bodyPr wrap="square" rtlCol="0">
            <a:spAutoFit/>
          </a:bodyPr>
          <a:p>
            <a:r>
              <a:rPr lang="zh-CN" altLang="en-US"/>
              <a:t>心率表</a:t>
            </a:r>
            <a:endParaRPr lang="zh-CN" altLang="en-US"/>
          </a:p>
        </p:txBody>
      </p:sp>
      <p:pic>
        <p:nvPicPr>
          <p:cNvPr id="8" name="图片 7"/>
          <p:cNvPicPr>
            <a:picLocks noChangeAspect="1"/>
          </p:cNvPicPr>
          <p:nvPr/>
        </p:nvPicPr>
        <p:blipFill>
          <a:blip r:embed="rId3"/>
          <a:stretch>
            <a:fillRect/>
          </a:stretch>
        </p:blipFill>
        <p:spPr>
          <a:xfrm>
            <a:off x="6445885" y="2694940"/>
            <a:ext cx="5342890" cy="1924050"/>
          </a:xfrm>
          <a:prstGeom prst="rect">
            <a:avLst/>
          </a:prstGeom>
        </p:spPr>
      </p:pic>
    </p:spTree>
  </p:cSld>
  <p:clrMapOvr>
    <a:masterClrMapping/>
  </p:clrMapOvr>
  <p:transition spd="slow">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rcRect t="60589" r="53519"/>
          <a:stretch>
            <a:fillRect/>
          </a:stretch>
        </p:blipFill>
        <p:spPr>
          <a:xfrm rot="18571216">
            <a:off x="-830670" y="-157068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1">
            <a:extLst>
              <a:ext uri="{28A0092B-C50C-407E-A947-70E740481C1C}">
                <a14:useLocalDpi xmlns:a14="http://schemas.microsoft.com/office/drawing/2010/main" val="0"/>
              </a:ext>
            </a:extLst>
          </a:blip>
          <a:srcRect t="61706" r="40353"/>
          <a:stretch>
            <a:fillRect/>
          </a:stretch>
        </p:blipFill>
        <p:spPr>
          <a:xfrm rot="8195221">
            <a:off x="6015934" y="3502426"/>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4000821" y="3373743"/>
            <a:ext cx="3908715" cy="829945"/>
          </a:xfrm>
          <a:prstGeom prst="rect">
            <a:avLst/>
          </a:prstGeom>
          <a:noFill/>
        </p:spPr>
        <p:txBody>
          <a:bodyPr wrap="square" rtlCol="0">
            <a:spAutoFit/>
          </a:bodyPr>
          <a:lstStyle/>
          <a:p>
            <a:pPr algn="ctr"/>
            <a:r>
              <a:rPr lang="zh-CN" altLang="en-US" sz="4800" b="1" dirty="0" smtClean="0">
                <a:solidFill>
                  <a:srgbClr val="000000"/>
                </a:solidFill>
                <a:effectLst>
                  <a:outerShdw blurRad="60007" dist="310007" dir="7680000" sy="30000" kx="1300200" algn="ctr" rotWithShape="0">
                    <a:prstClr val="black">
                      <a:alpha val="32000"/>
                    </a:prstClr>
                  </a:outerShdw>
                </a:effectLst>
                <a:latin typeface="方正兰亭粗黑简体" panose="02000000000000000000" pitchFamily="2" charset="-122"/>
                <a:ea typeface="方正兰亭粗黑简体" panose="02000000000000000000" pitchFamily="2" charset="-122"/>
              </a:rPr>
              <a:t>编码</a:t>
            </a:r>
            <a:endPar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endParaRPr>
          </a:p>
        </p:txBody>
      </p:sp>
      <p:sp>
        <p:nvSpPr>
          <p:cNvPr id="16" name="文本框 15"/>
          <p:cNvSpPr txBox="1"/>
          <p:nvPr/>
        </p:nvSpPr>
        <p:spPr>
          <a:xfrm>
            <a:off x="5118188" y="2138920"/>
            <a:ext cx="1768659" cy="1322070"/>
          </a:xfrm>
          <a:prstGeom prst="rect">
            <a:avLst/>
          </a:prstGeom>
          <a:noFill/>
        </p:spPr>
        <p:txBody>
          <a:bodyPr wrap="square" rtlCol="0">
            <a:spAutoFit/>
          </a:bodyPr>
          <a:lstStyle/>
          <a:p>
            <a:r>
              <a:rPr lang="en-US" altLang="zh-CN" sz="8000" b="1" dirty="0" smtClean="0">
                <a:solidFill>
                  <a:srgbClr val="000000"/>
                </a:solidFill>
                <a:latin typeface="方正兰亭粗黑简体" panose="02000000000000000000" pitchFamily="2" charset="-122"/>
                <a:ea typeface="方正兰亭粗黑简体" panose="02000000000000000000" pitchFamily="2" charset="-122"/>
              </a:rPr>
              <a:t>03</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Tree>
  </p:cSld>
  <p:clrMapOvr>
    <a:masterClrMapping/>
  </p:clrMapOvr>
  <p:transition spd="slow">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6"/>
          <p:cNvSpPr>
            <a:spLocks noChangeArrowheads="1"/>
          </p:cNvSpPr>
          <p:nvPr/>
        </p:nvSpPr>
        <p:spPr bwMode="auto">
          <a:xfrm>
            <a:off x="2328507" y="2661927"/>
            <a:ext cx="1554559" cy="50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335" b="1" dirty="0">
                <a:solidFill>
                  <a:schemeClr val="bg1"/>
                </a:solidFill>
                <a:latin typeface="Segoe UI Light" panose="020B0502040204020203" pitchFamily="34" charset="0"/>
                <a:cs typeface="Segoe UI Light" panose="020B0502040204020203" pitchFamily="34" charset="0"/>
              </a:rPr>
              <a:t>Add your text here. Add your text here. </a:t>
            </a:r>
            <a:endParaRPr lang="zh-CN" altLang="en-US" sz="1335" b="1" i="1" dirty="0">
              <a:solidFill>
                <a:schemeClr val="bg1"/>
              </a:solidFill>
              <a:latin typeface="Segoe UI Light" panose="020B0502040204020203" pitchFamily="34" charset="0"/>
              <a:cs typeface="Segoe UI Light" panose="020B0502040204020203" pitchFamily="34" charset="0"/>
            </a:endParaRPr>
          </a:p>
        </p:txBody>
      </p:sp>
      <p:pic>
        <p:nvPicPr>
          <p:cNvPr id="52" name="图片 51"/>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1403985" y="597535"/>
            <a:ext cx="6019800" cy="521970"/>
          </a:xfrm>
          <a:prstGeom prst="rect">
            <a:avLst/>
          </a:prstGeom>
          <a:noFill/>
        </p:spPr>
        <p:txBody>
          <a:bodyPr wrap="square" rtlCol="0">
            <a:spAutoFit/>
          </a:bodyPr>
          <a:p>
            <a:pPr marL="285750" indent="-285750">
              <a:buFont typeface="Wingdings" panose="05000000000000000000" pitchFamily="2" charset="2"/>
              <a:buChar char="n"/>
            </a:pPr>
            <a:r>
              <a:rPr lang="en-US" altLang="zh-CN" sz="28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MVC</a:t>
            </a:r>
            <a:r>
              <a:rPr lang="zh-CN" altLang="en-US" sz="28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编码模式（模型</a:t>
            </a:r>
            <a:r>
              <a:rPr lang="en-US" altLang="zh-CN" sz="28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a:t>
            </a:r>
            <a:r>
              <a:rPr lang="zh-CN" altLang="en-US" sz="28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视图</a:t>
            </a:r>
            <a:r>
              <a:rPr lang="en-US" altLang="zh-CN" sz="28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a:t>
            </a:r>
            <a:r>
              <a:rPr lang="zh-CN" altLang="en-US" sz="28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控制器）</a:t>
            </a:r>
            <a:r>
              <a:rPr lang="zh-CN" altLang="en-US" sz="24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   </a:t>
            </a:r>
            <a:r>
              <a:rPr lang="zh-CN" altLang="en-US" sz="16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        </a:t>
            </a:r>
            <a:endPar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endParaRPr>
          </a:p>
        </p:txBody>
      </p:sp>
      <p:sp>
        <p:nvSpPr>
          <p:cNvPr id="23595" name="文本框 3"/>
          <p:cNvSpPr>
            <a:spLocks noChangeArrowheads="1"/>
          </p:cNvSpPr>
          <p:nvPr/>
        </p:nvSpPr>
        <p:spPr bwMode="auto">
          <a:xfrm>
            <a:off x="1403985" y="1469390"/>
            <a:ext cx="2163445" cy="460375"/>
          </a:xfrm>
          <a:prstGeom prst="rect">
            <a:avLst/>
          </a:prstGeom>
          <a:solidFill>
            <a:srgbClr val="559DE2"/>
          </a:solidFill>
          <a:ln w="9525">
            <a:noFill/>
            <a:miter lim="800000"/>
          </a:ln>
        </p:spPr>
        <p:txBody>
          <a:bodyPr wrap="square" lIns="91440" tIns="45720" rIns="91440" bIns="45720">
            <a:spAutoFit/>
          </a:bodyPr>
          <a:p>
            <a:pPr algn="l"/>
            <a:r>
              <a:rPr 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Model</a:t>
            </a:r>
            <a:r>
              <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模型</a:t>
            </a:r>
            <a:endPar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pic>
        <p:nvPicPr>
          <p:cNvPr id="4" name="图片 3"/>
          <p:cNvPicPr>
            <a:picLocks noChangeAspect="1"/>
          </p:cNvPicPr>
          <p:nvPr/>
        </p:nvPicPr>
        <p:blipFill>
          <a:blip r:embed="rId2"/>
          <a:stretch>
            <a:fillRect/>
          </a:stretch>
        </p:blipFill>
        <p:spPr>
          <a:xfrm>
            <a:off x="1403985" y="2194560"/>
            <a:ext cx="4715510" cy="3518535"/>
          </a:xfrm>
          <a:prstGeom prst="rect">
            <a:avLst/>
          </a:prstGeom>
        </p:spPr>
      </p:pic>
      <p:sp>
        <p:nvSpPr>
          <p:cNvPr id="5" name="文本框 4"/>
          <p:cNvSpPr txBox="1"/>
          <p:nvPr/>
        </p:nvSpPr>
        <p:spPr>
          <a:xfrm>
            <a:off x="1403985" y="6033135"/>
            <a:ext cx="8601075" cy="521970"/>
          </a:xfrm>
          <a:prstGeom prst="rect">
            <a:avLst/>
          </a:prstGeom>
          <a:noFill/>
        </p:spPr>
        <p:txBody>
          <a:bodyPr wrap="square" rtlCol="0">
            <a:spAutoFit/>
          </a:bodyPr>
          <a:p>
            <a:r>
              <a:rPr lang="en-US" altLang="zh-CN" sz="2800"/>
              <a:t>MyFragmentPagerAdapeter</a:t>
            </a:r>
            <a:r>
              <a:rPr lang="zh-CN" altLang="en-US" sz="2800"/>
              <a:t>类用来实现视图的改变</a:t>
            </a:r>
            <a:endParaRPr lang="zh-CN" altLang="en-US" sz="2800"/>
          </a:p>
        </p:txBody>
      </p:sp>
    </p:spTree>
  </p:cSld>
  <p:clrMapOvr>
    <a:masterClrMapping/>
  </p:clrMapOvr>
  <p:transition spd="slow">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6"/>
          <p:cNvSpPr>
            <a:spLocks noChangeArrowheads="1"/>
          </p:cNvSpPr>
          <p:nvPr/>
        </p:nvSpPr>
        <p:spPr bwMode="auto">
          <a:xfrm>
            <a:off x="2328507" y="2661927"/>
            <a:ext cx="1554559" cy="50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335" b="1" dirty="0">
                <a:solidFill>
                  <a:schemeClr val="bg1"/>
                </a:solidFill>
                <a:latin typeface="Segoe UI Light" panose="020B0502040204020203" pitchFamily="34" charset="0"/>
                <a:cs typeface="Segoe UI Light" panose="020B0502040204020203" pitchFamily="34" charset="0"/>
              </a:rPr>
              <a:t>Add your text here. Add your text here. </a:t>
            </a:r>
            <a:endParaRPr lang="zh-CN" altLang="en-US" sz="1335" b="1" i="1" dirty="0">
              <a:solidFill>
                <a:schemeClr val="bg1"/>
              </a:solidFill>
              <a:latin typeface="Segoe UI Light" panose="020B0502040204020203" pitchFamily="34" charset="0"/>
              <a:cs typeface="Segoe UI Light" panose="020B0502040204020203" pitchFamily="34" charset="0"/>
            </a:endParaRPr>
          </a:p>
        </p:txBody>
      </p:sp>
      <p:pic>
        <p:nvPicPr>
          <p:cNvPr id="52" name="图片 51"/>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1403985" y="597535"/>
            <a:ext cx="3403600" cy="521970"/>
          </a:xfrm>
          <a:prstGeom prst="rect">
            <a:avLst/>
          </a:prstGeom>
          <a:noFill/>
        </p:spPr>
        <p:txBody>
          <a:bodyPr wrap="square" rtlCol="0">
            <a:spAutoFit/>
          </a:bodyPr>
          <a:p>
            <a:pPr marL="285750" indent="-285750">
              <a:buFont typeface="Wingdings" panose="05000000000000000000" pitchFamily="2" charset="2"/>
              <a:buChar char="n"/>
            </a:pPr>
            <a:r>
              <a:rPr lang="en-US" altLang="zh-CN" sz="28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MVC</a:t>
            </a:r>
            <a:r>
              <a:rPr lang="zh-CN" altLang="en-US" sz="28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编码模式</a:t>
            </a:r>
            <a:r>
              <a:rPr lang="zh-CN" altLang="en-US" sz="24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   </a:t>
            </a:r>
            <a:r>
              <a:rPr lang="zh-CN" altLang="en-US" sz="16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        </a:t>
            </a:r>
            <a:endPar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endParaRPr>
          </a:p>
        </p:txBody>
      </p:sp>
      <p:sp>
        <p:nvSpPr>
          <p:cNvPr id="23595" name="文本框 3"/>
          <p:cNvSpPr>
            <a:spLocks noChangeArrowheads="1"/>
          </p:cNvSpPr>
          <p:nvPr/>
        </p:nvSpPr>
        <p:spPr bwMode="auto">
          <a:xfrm>
            <a:off x="1429385" y="1469390"/>
            <a:ext cx="2163445" cy="460375"/>
          </a:xfrm>
          <a:prstGeom prst="rect">
            <a:avLst/>
          </a:prstGeom>
          <a:solidFill>
            <a:srgbClr val="559DE2"/>
          </a:solidFill>
          <a:ln w="9525">
            <a:noFill/>
            <a:miter lim="800000"/>
          </a:ln>
        </p:spPr>
        <p:txBody>
          <a:bodyPr wrap="square" lIns="91440" tIns="45720" rIns="91440" bIns="45720">
            <a:spAutoFit/>
          </a:bodyPr>
          <a:p>
            <a:pPr algn="l"/>
            <a:r>
              <a:rPr 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View</a:t>
            </a:r>
            <a:r>
              <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视图</a:t>
            </a:r>
            <a:endPar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5" name="文本框 4"/>
          <p:cNvSpPr txBox="1"/>
          <p:nvPr/>
        </p:nvSpPr>
        <p:spPr>
          <a:xfrm>
            <a:off x="1429385" y="5677535"/>
            <a:ext cx="8601075" cy="521970"/>
          </a:xfrm>
          <a:prstGeom prst="rect">
            <a:avLst/>
          </a:prstGeom>
          <a:noFill/>
        </p:spPr>
        <p:txBody>
          <a:bodyPr wrap="square" rtlCol="0">
            <a:spAutoFit/>
          </a:bodyPr>
          <a:p>
            <a:r>
              <a:rPr lang="en-US" sz="2800"/>
              <a:t>Layout</a:t>
            </a:r>
            <a:r>
              <a:rPr lang="zh-CN" altLang="en-US" sz="2800"/>
              <a:t>文件代表</a:t>
            </a:r>
            <a:r>
              <a:rPr lang="en-US" altLang="zh-CN" sz="2800"/>
              <a:t>GUI</a:t>
            </a:r>
            <a:r>
              <a:rPr lang="zh-CN" altLang="en-US" sz="2800"/>
              <a:t>对象</a:t>
            </a:r>
            <a:endParaRPr lang="zh-CN" altLang="en-US" sz="2800"/>
          </a:p>
        </p:txBody>
      </p:sp>
      <p:pic>
        <p:nvPicPr>
          <p:cNvPr id="2" name="图片 1"/>
          <p:cNvPicPr>
            <a:picLocks noChangeAspect="1"/>
          </p:cNvPicPr>
          <p:nvPr/>
        </p:nvPicPr>
        <p:blipFill>
          <a:blip r:embed="rId2"/>
          <a:stretch>
            <a:fillRect/>
          </a:stretch>
        </p:blipFill>
        <p:spPr>
          <a:xfrm>
            <a:off x="793750" y="2283460"/>
            <a:ext cx="6844030" cy="2892425"/>
          </a:xfrm>
          <a:prstGeom prst="rect">
            <a:avLst/>
          </a:prstGeom>
        </p:spPr>
      </p:pic>
    </p:spTree>
  </p:cSld>
  <p:clrMapOvr>
    <a:masterClrMapping/>
  </p:clrMapOvr>
  <p:transition spd="slow">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6"/>
          <p:cNvSpPr>
            <a:spLocks noChangeArrowheads="1"/>
          </p:cNvSpPr>
          <p:nvPr/>
        </p:nvSpPr>
        <p:spPr bwMode="auto">
          <a:xfrm>
            <a:off x="2328507" y="2661927"/>
            <a:ext cx="1554559" cy="50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335" b="1" dirty="0">
                <a:solidFill>
                  <a:schemeClr val="bg1"/>
                </a:solidFill>
                <a:latin typeface="Segoe UI Light" panose="020B0502040204020203" pitchFamily="34" charset="0"/>
                <a:cs typeface="Segoe UI Light" panose="020B0502040204020203" pitchFamily="34" charset="0"/>
              </a:rPr>
              <a:t>Add your text here. Add your text here. </a:t>
            </a:r>
            <a:endParaRPr lang="zh-CN" altLang="en-US" sz="1335" b="1" i="1" dirty="0">
              <a:solidFill>
                <a:schemeClr val="bg1"/>
              </a:solidFill>
              <a:latin typeface="Segoe UI Light" panose="020B0502040204020203" pitchFamily="34" charset="0"/>
              <a:cs typeface="Segoe UI Light" panose="020B0502040204020203" pitchFamily="34" charset="0"/>
            </a:endParaRPr>
          </a:p>
        </p:txBody>
      </p:sp>
      <p:pic>
        <p:nvPicPr>
          <p:cNvPr id="52" name="图片 51"/>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1403985" y="597535"/>
            <a:ext cx="3403600" cy="521970"/>
          </a:xfrm>
          <a:prstGeom prst="rect">
            <a:avLst/>
          </a:prstGeom>
          <a:noFill/>
        </p:spPr>
        <p:txBody>
          <a:bodyPr wrap="square" rtlCol="0">
            <a:spAutoFit/>
          </a:bodyPr>
          <a:p>
            <a:pPr marL="285750" indent="-285750">
              <a:buFont typeface="Wingdings" panose="05000000000000000000" pitchFamily="2" charset="2"/>
              <a:buChar char="n"/>
            </a:pPr>
            <a:r>
              <a:rPr lang="en-US" altLang="zh-CN" sz="28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MVC</a:t>
            </a:r>
            <a:r>
              <a:rPr lang="zh-CN" altLang="en-US" sz="28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编码模式</a:t>
            </a:r>
            <a:r>
              <a:rPr lang="zh-CN" altLang="en-US" sz="24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   </a:t>
            </a:r>
            <a:r>
              <a:rPr lang="zh-CN" altLang="en-US" sz="16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        </a:t>
            </a:r>
            <a:endPar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endParaRPr>
          </a:p>
        </p:txBody>
      </p:sp>
      <p:sp>
        <p:nvSpPr>
          <p:cNvPr id="23595" name="文本框 3"/>
          <p:cNvSpPr>
            <a:spLocks noChangeArrowheads="1"/>
          </p:cNvSpPr>
          <p:nvPr/>
        </p:nvSpPr>
        <p:spPr bwMode="auto">
          <a:xfrm>
            <a:off x="1429385" y="1453515"/>
            <a:ext cx="3378835" cy="460375"/>
          </a:xfrm>
          <a:prstGeom prst="rect">
            <a:avLst/>
          </a:prstGeom>
          <a:solidFill>
            <a:srgbClr val="559DE2"/>
          </a:solidFill>
          <a:ln w="9525">
            <a:noFill/>
            <a:miter lim="800000"/>
          </a:ln>
        </p:spPr>
        <p:txBody>
          <a:bodyPr wrap="square" lIns="91440" tIns="45720" rIns="91440" bIns="45720">
            <a:spAutoFit/>
          </a:bodyPr>
          <a:p>
            <a:pPr algn="l"/>
            <a:r>
              <a:rPr lang="en-US" alt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Controller</a:t>
            </a:r>
            <a:r>
              <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控制器</a:t>
            </a:r>
            <a:endPar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5" name="文本框 4"/>
          <p:cNvSpPr txBox="1"/>
          <p:nvPr/>
        </p:nvSpPr>
        <p:spPr>
          <a:xfrm>
            <a:off x="1200785" y="5931535"/>
            <a:ext cx="8994775" cy="521970"/>
          </a:xfrm>
          <a:prstGeom prst="rect">
            <a:avLst/>
          </a:prstGeom>
          <a:noFill/>
        </p:spPr>
        <p:txBody>
          <a:bodyPr wrap="square" rtlCol="0">
            <a:spAutoFit/>
          </a:bodyPr>
          <a:p>
            <a:r>
              <a:rPr lang="zh-CN" altLang="en-US" sz="2800"/>
              <a:t>这几个类用来处理用户的行为，选择与功能相对的视图</a:t>
            </a:r>
            <a:endParaRPr lang="zh-CN" altLang="en-US" sz="2800"/>
          </a:p>
        </p:txBody>
      </p:sp>
      <p:pic>
        <p:nvPicPr>
          <p:cNvPr id="4" name="图片 3"/>
          <p:cNvPicPr>
            <a:picLocks noChangeAspect="1"/>
          </p:cNvPicPr>
          <p:nvPr/>
        </p:nvPicPr>
        <p:blipFill>
          <a:blip r:embed="rId2"/>
          <a:stretch>
            <a:fillRect/>
          </a:stretch>
        </p:blipFill>
        <p:spPr>
          <a:xfrm>
            <a:off x="1429385" y="2194560"/>
            <a:ext cx="5802630" cy="3512185"/>
          </a:xfrm>
          <a:prstGeom prst="rect">
            <a:avLst/>
          </a:prstGeom>
        </p:spPr>
      </p:pic>
    </p:spTree>
  </p:cSld>
  <p:clrMapOvr>
    <a:masterClrMapping/>
  </p:clrMapOvr>
  <p:transition spd="slow">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rcRect t="60589" r="53519"/>
          <a:stretch>
            <a:fillRect/>
          </a:stretch>
        </p:blipFill>
        <p:spPr>
          <a:xfrm rot="18571216">
            <a:off x="-830670" y="-157068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1">
            <a:extLst>
              <a:ext uri="{28A0092B-C50C-407E-A947-70E740481C1C}">
                <a14:useLocalDpi xmlns:a14="http://schemas.microsoft.com/office/drawing/2010/main" val="0"/>
              </a:ext>
            </a:extLst>
          </a:blip>
          <a:srcRect t="61706" r="40353"/>
          <a:stretch>
            <a:fillRect/>
          </a:stretch>
        </p:blipFill>
        <p:spPr>
          <a:xfrm rot="8195221">
            <a:off x="6015934" y="3502426"/>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5211766" y="3422638"/>
            <a:ext cx="3908715" cy="829945"/>
          </a:xfrm>
          <a:prstGeom prst="rect">
            <a:avLst/>
          </a:prstGeom>
          <a:noFill/>
        </p:spPr>
        <p:txBody>
          <a:bodyPr wrap="square" rtlCol="0">
            <a:spAutoFit/>
          </a:bodyPr>
          <a:lstStyle/>
          <a:p>
            <a:r>
              <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rPr>
              <a:t>测试</a:t>
            </a:r>
            <a:endPar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endParaRPr>
          </a:p>
        </p:txBody>
      </p:sp>
      <p:cxnSp>
        <p:nvCxnSpPr>
          <p:cNvPr id="14" name="直接连接符 13"/>
          <p:cNvCxnSpPr/>
          <p:nvPr/>
        </p:nvCxnSpPr>
        <p:spPr>
          <a:xfrm>
            <a:off x="3934887" y="4151425"/>
            <a:ext cx="394420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212168" y="2100820"/>
            <a:ext cx="1768659" cy="1322070"/>
          </a:xfrm>
          <a:prstGeom prst="rect">
            <a:avLst/>
          </a:prstGeom>
          <a:noFill/>
        </p:spPr>
        <p:txBody>
          <a:bodyPr wrap="square" rtlCol="0">
            <a:spAutoFit/>
          </a:bodyPr>
          <a:lstStyle/>
          <a:p>
            <a:r>
              <a:rPr lang="en-US" altLang="zh-CN" sz="8000" b="1" dirty="0" smtClean="0">
                <a:solidFill>
                  <a:srgbClr val="000000"/>
                </a:solidFill>
                <a:latin typeface="方正兰亭粗黑简体" panose="02000000000000000000" pitchFamily="2" charset="-122"/>
                <a:ea typeface="方正兰亭粗黑简体" panose="02000000000000000000" pitchFamily="2" charset="-122"/>
              </a:rPr>
              <a:t>04</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Tree>
  </p:cSld>
  <p:clrMapOvr>
    <a:masterClrMapping/>
  </p:clrMapOvr>
  <p:transition spd="slow">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rcRect t="60589" r="53519"/>
          <a:stretch>
            <a:fillRect/>
          </a:stretch>
        </p:blipFill>
        <p:spPr>
          <a:xfrm rot="18571216">
            <a:off x="-830670" y="-157068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1">
            <a:extLst>
              <a:ext uri="{28A0092B-C50C-407E-A947-70E740481C1C}">
                <a14:useLocalDpi xmlns:a14="http://schemas.microsoft.com/office/drawing/2010/main" val="0"/>
              </a:ext>
            </a:extLst>
          </a:blip>
          <a:srcRect t="61706" r="40353"/>
          <a:stretch>
            <a:fillRect/>
          </a:stretch>
        </p:blipFill>
        <p:spPr>
          <a:xfrm rot="8195221">
            <a:off x="6015934" y="3502426"/>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4225611" y="3321673"/>
            <a:ext cx="3908715" cy="829945"/>
          </a:xfrm>
          <a:prstGeom prst="rect">
            <a:avLst/>
          </a:prstGeom>
          <a:noFill/>
        </p:spPr>
        <p:txBody>
          <a:bodyPr wrap="square" rtlCol="0">
            <a:spAutoFit/>
          </a:bodyPr>
          <a:lstStyle/>
          <a:p>
            <a:r>
              <a:rPr lang="zh-CN" altLang="en-US" sz="4800" b="1" dirty="0" smtClean="0">
                <a:solidFill>
                  <a:srgbClr val="000000"/>
                </a:solidFill>
                <a:effectLst>
                  <a:outerShdw blurRad="60007" dist="310007" dir="7680000" sy="30000" kx="1300200" algn="ctr" rotWithShape="0">
                    <a:prstClr val="black">
                      <a:alpha val="32000"/>
                    </a:prstClr>
                  </a:outerShdw>
                </a:effectLst>
                <a:latin typeface="方正兰亭粗黑简体" panose="02000000000000000000" pitchFamily="2" charset="-122"/>
                <a:ea typeface="方正兰亭粗黑简体" panose="02000000000000000000" pitchFamily="2" charset="-122"/>
              </a:rPr>
              <a:t>文档介绍</a:t>
            </a:r>
            <a:endPar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endParaRPr>
          </a:p>
        </p:txBody>
      </p:sp>
      <p:cxnSp>
        <p:nvCxnSpPr>
          <p:cNvPr id="14" name="直接连接符 13"/>
          <p:cNvCxnSpPr/>
          <p:nvPr/>
        </p:nvCxnSpPr>
        <p:spPr>
          <a:xfrm>
            <a:off x="3934887" y="4151425"/>
            <a:ext cx="394420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212168" y="2100820"/>
            <a:ext cx="1768659" cy="1322070"/>
          </a:xfrm>
          <a:prstGeom prst="rect">
            <a:avLst/>
          </a:prstGeom>
          <a:noFill/>
        </p:spPr>
        <p:txBody>
          <a:bodyPr wrap="square" rtlCol="0">
            <a:spAutoFit/>
          </a:bodyPr>
          <a:lstStyle/>
          <a:p>
            <a:r>
              <a:rPr lang="en-US" altLang="zh-CN" sz="8000" b="1" dirty="0" smtClean="0">
                <a:solidFill>
                  <a:srgbClr val="000000"/>
                </a:solidFill>
                <a:latin typeface="方正兰亭粗黑简体" panose="02000000000000000000" pitchFamily="2" charset="-122"/>
                <a:ea typeface="方正兰亭粗黑简体" panose="02000000000000000000" pitchFamily="2" charset="-122"/>
              </a:rPr>
              <a:t>05</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Tree>
  </p:cSld>
  <p:clrMapOvr>
    <a:masterClrMapping/>
  </p:clrMapOvr>
  <p:transition spd="slow">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1276985" y="859790"/>
            <a:ext cx="3509010" cy="460375"/>
          </a:xfrm>
          <a:prstGeom prst="rect">
            <a:avLst/>
          </a:prstGeom>
          <a:solidFill>
            <a:srgbClr val="559DE2"/>
          </a:solidFill>
          <a:ln w="9525">
            <a:noFill/>
            <a:miter lim="800000"/>
          </a:ln>
        </p:spPr>
        <p:txBody>
          <a:bodyPr wrap="square" lIns="91440" tIns="45720" rIns="91440" bIns="45720">
            <a:spAutoFit/>
          </a:bodyPr>
          <a:p>
            <a:pPr algn="l"/>
            <a:r>
              <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软件需求规格说明书</a:t>
            </a:r>
            <a:endPar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2" name="文本框 1"/>
          <p:cNvSpPr txBox="1"/>
          <p:nvPr/>
        </p:nvSpPr>
        <p:spPr>
          <a:xfrm>
            <a:off x="1276985" y="1588135"/>
            <a:ext cx="10414635" cy="4799965"/>
          </a:xfrm>
          <a:prstGeom prst="rect">
            <a:avLst/>
          </a:prstGeom>
          <a:noFill/>
        </p:spPr>
        <p:txBody>
          <a:bodyPr wrap="square" rtlCol="0">
            <a:spAutoFit/>
          </a:bodyPr>
          <a:p>
            <a:pPr algn="l"/>
            <a:r>
              <a:rPr lang="zh-CN" altLang="en-US"/>
              <a:t>功能性要求：</a:t>
            </a:r>
            <a:endParaRPr lang="zh-CN" altLang="en-US"/>
          </a:p>
          <a:p>
            <a:pPr algn="l"/>
            <a:r>
              <a:rPr lang="zh-CN" altLang="en-US"/>
              <a:t>1.系统可非常便捷的检测出驾驶员的体温、体重、心跳、血压、血脂等指标，不需要驾驶员过多参与。</a:t>
            </a:r>
            <a:endParaRPr lang="zh-CN" altLang="en-US"/>
          </a:p>
          <a:p>
            <a:pPr algn="l"/>
            <a:r>
              <a:rPr lang="zh-CN" altLang="en-US"/>
              <a:t>2.系统需对每次检测的数据进行存储、分析，能够基于分析结果判断存在的问题，并在APP端向用户展示分析结果和建议。</a:t>
            </a:r>
            <a:endParaRPr lang="zh-CN" altLang="en-US"/>
          </a:p>
          <a:p>
            <a:pPr algn="l"/>
            <a:r>
              <a:rPr lang="zh-CN" altLang="en-US"/>
              <a:t>3.系统可在驾驶员驾驶过程中实时监控心跳、血压等关键体征指标，如发现异常可发出警报提示并自动拨打急救电话或预先设定的联系人电话。</a:t>
            </a:r>
            <a:endParaRPr lang="zh-CN" altLang="en-US"/>
          </a:p>
          <a:p>
            <a:pPr algn="l"/>
            <a:r>
              <a:rPr lang="zh-CN" altLang="en-US"/>
              <a:t>4.系统需具备TTS语音播报功能，能自动或交互式语音播报关键指标、健康建议或异常警报。</a:t>
            </a:r>
            <a:endParaRPr lang="zh-CN" altLang="en-US"/>
          </a:p>
          <a:p>
            <a:pPr algn="l"/>
            <a:r>
              <a:rPr lang="zh-CN" altLang="en-US"/>
              <a:t>5.用于检测/监测的嵌入式设备或智能可穿戴设备应体积小、重量轻，尽量与车内既有设备集成或内藏，外接设备应不影响驾驶员视线及安全驾驶。</a:t>
            </a:r>
            <a:endParaRPr lang="zh-CN" altLang="en-US"/>
          </a:p>
          <a:p>
            <a:pPr algn="l"/>
            <a:endParaRPr lang="zh-CN" altLang="en-US"/>
          </a:p>
          <a:p>
            <a:pPr algn="l"/>
            <a:r>
              <a:rPr lang="zh-CN" altLang="en-US"/>
              <a:t>非功能性要求</a:t>
            </a:r>
            <a:endParaRPr lang="zh-CN" altLang="en-US"/>
          </a:p>
          <a:p>
            <a:pPr algn="l"/>
            <a:r>
              <a:rPr lang="zh-CN" altLang="en-US"/>
              <a:t>1．正常运行CUP占用率20%以内，峰值占用率不超过50%。</a:t>
            </a:r>
            <a:endParaRPr lang="zh-CN" altLang="en-US"/>
          </a:p>
          <a:p>
            <a:pPr algn="l"/>
            <a:r>
              <a:rPr lang="zh-CN" altLang="en-US"/>
              <a:t>2．正常运行内存占用100M以内，峰值不超过200M。</a:t>
            </a:r>
            <a:endParaRPr lang="zh-CN" altLang="en-US"/>
          </a:p>
          <a:p>
            <a:pPr algn="l"/>
            <a:r>
              <a:rPr lang="zh-CN" altLang="en-US"/>
              <a:t>3．系统运行顺畅无卡顿，连续运行24小时以上不死机，无闪退等严重BUG。</a:t>
            </a:r>
            <a:endParaRPr lang="zh-CN" altLang="en-US"/>
          </a:p>
          <a:p>
            <a:pPr algn="l"/>
            <a:r>
              <a:rPr lang="zh-CN" altLang="en-US"/>
              <a:t>4．硬件结构简单运行可靠、高效，硬件资源开销小。</a:t>
            </a:r>
            <a:endParaRPr lang="zh-CN" altLang="en-US"/>
          </a:p>
          <a:p>
            <a:pPr algn="l"/>
            <a:r>
              <a:rPr lang="zh-CN" altLang="en-US"/>
              <a:t>5．UI界面美观、逻辑简单、交互友好。</a:t>
            </a:r>
            <a:endParaRPr lang="zh-CN" altLang="en-US"/>
          </a:p>
          <a:p>
            <a:pPr algn="l"/>
            <a:r>
              <a:rPr lang="zh-CN" altLang="en-US"/>
              <a:t>6．作品中标明哪些部分使用了开源代码及出处。</a:t>
            </a:r>
            <a:endParaRPr lang="zh-CN" altLang="en-US"/>
          </a:p>
        </p:txBody>
      </p:sp>
    </p:spTree>
  </p:cSld>
  <p:clrMapOvr>
    <a:masterClrMapping/>
  </p:clrMapOvr>
  <p:transition spd="slow">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1276985" y="859790"/>
            <a:ext cx="3509010" cy="460375"/>
          </a:xfrm>
          <a:prstGeom prst="rect">
            <a:avLst/>
          </a:prstGeom>
          <a:solidFill>
            <a:srgbClr val="559DE2"/>
          </a:solidFill>
          <a:ln w="9525">
            <a:noFill/>
            <a:miter lim="800000"/>
          </a:ln>
        </p:spPr>
        <p:txBody>
          <a:bodyPr wrap="square" lIns="91440" tIns="45720" rIns="91440" bIns="45720">
            <a:spAutoFit/>
          </a:bodyPr>
          <a:p>
            <a:pPr algn="l"/>
            <a:r>
              <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项目开发计划书</a:t>
            </a:r>
            <a:endPar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pic>
        <p:nvPicPr>
          <p:cNvPr id="3" name="图片 2"/>
          <p:cNvPicPr>
            <a:picLocks noChangeAspect="1"/>
          </p:cNvPicPr>
          <p:nvPr/>
        </p:nvPicPr>
        <p:blipFill>
          <a:blip r:embed="rId2"/>
          <a:stretch>
            <a:fillRect/>
          </a:stretch>
        </p:blipFill>
        <p:spPr>
          <a:xfrm>
            <a:off x="1276985" y="1625600"/>
            <a:ext cx="4943475" cy="4170680"/>
          </a:xfrm>
          <a:prstGeom prst="rect">
            <a:avLst/>
          </a:prstGeom>
        </p:spPr>
      </p:pic>
      <p:sp>
        <p:nvSpPr>
          <p:cNvPr id="5" name="文本框 4"/>
          <p:cNvSpPr txBox="1"/>
          <p:nvPr/>
        </p:nvSpPr>
        <p:spPr>
          <a:xfrm>
            <a:off x="1276985" y="6071235"/>
            <a:ext cx="1783080" cy="368300"/>
          </a:xfrm>
          <a:prstGeom prst="rect">
            <a:avLst/>
          </a:prstGeom>
          <a:noFill/>
        </p:spPr>
        <p:txBody>
          <a:bodyPr wrap="none" rtlCol="0">
            <a:spAutoFit/>
          </a:bodyPr>
          <a:p>
            <a:r>
              <a:rPr lang="zh-CN" altLang="en-US"/>
              <a:t>项目实施计划表</a:t>
            </a:r>
            <a:endParaRPr lang="zh-CN" altLang="en-US"/>
          </a:p>
        </p:txBody>
      </p:sp>
      <p:pic>
        <p:nvPicPr>
          <p:cNvPr id="191" name="图片 191"/>
          <p:cNvPicPr>
            <a:picLocks noChangeAspect="1"/>
          </p:cNvPicPr>
          <p:nvPr/>
        </p:nvPicPr>
        <p:blipFill>
          <a:blip r:embed="rId3"/>
          <a:stretch>
            <a:fillRect/>
          </a:stretch>
        </p:blipFill>
        <p:spPr>
          <a:xfrm>
            <a:off x="6497955" y="1625600"/>
            <a:ext cx="4997450" cy="4074160"/>
          </a:xfrm>
          <a:prstGeom prst="rect">
            <a:avLst/>
          </a:prstGeom>
          <a:noFill/>
          <a:ln w="9525">
            <a:noFill/>
          </a:ln>
        </p:spPr>
      </p:pic>
      <p:sp>
        <p:nvSpPr>
          <p:cNvPr id="6" name="文本框 5"/>
          <p:cNvSpPr txBox="1"/>
          <p:nvPr/>
        </p:nvSpPr>
        <p:spPr>
          <a:xfrm>
            <a:off x="6807835" y="6071235"/>
            <a:ext cx="1783080" cy="368300"/>
          </a:xfrm>
          <a:prstGeom prst="rect">
            <a:avLst/>
          </a:prstGeom>
          <a:noFill/>
        </p:spPr>
        <p:txBody>
          <a:bodyPr wrap="none" rtlCol="0">
            <a:spAutoFit/>
          </a:bodyPr>
          <a:p>
            <a:r>
              <a:rPr lang="zh-CN" altLang="en-US"/>
              <a:t>项目进度甘特图</a:t>
            </a:r>
            <a:endParaRPr lang="zh-CN" altLang="en-US"/>
          </a:p>
        </p:txBody>
      </p:sp>
    </p:spTree>
  </p:cSld>
  <p:clrMapOvr>
    <a:masterClrMapping/>
  </p:clrMapOvr>
  <p:transition spd="slow">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1276985" y="859790"/>
            <a:ext cx="3509010" cy="460375"/>
          </a:xfrm>
          <a:prstGeom prst="rect">
            <a:avLst/>
          </a:prstGeom>
          <a:solidFill>
            <a:srgbClr val="559DE2"/>
          </a:solidFill>
          <a:ln w="9525">
            <a:noFill/>
            <a:miter lim="800000"/>
          </a:ln>
        </p:spPr>
        <p:txBody>
          <a:bodyPr wrap="square" lIns="91440" tIns="45720" rIns="91440" bIns="45720">
            <a:spAutoFit/>
          </a:bodyPr>
          <a:p>
            <a:pPr algn="l"/>
            <a:r>
              <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项目开发计划书</a:t>
            </a:r>
            <a:endPar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4" name="文本框 3"/>
          <p:cNvSpPr txBox="1"/>
          <p:nvPr/>
        </p:nvSpPr>
        <p:spPr>
          <a:xfrm>
            <a:off x="1182370" y="2413635"/>
            <a:ext cx="9192895" cy="2306955"/>
          </a:xfrm>
          <a:prstGeom prst="rect">
            <a:avLst/>
          </a:prstGeom>
          <a:noFill/>
        </p:spPr>
        <p:txBody>
          <a:bodyPr wrap="none" rtlCol="0">
            <a:spAutoFit/>
          </a:bodyPr>
          <a:p>
            <a:pPr algn="l"/>
            <a:r>
              <a:rPr lang="zh-CN" altLang="en-US" sz="2400"/>
              <a:t>项目实施计划</a:t>
            </a:r>
            <a:endParaRPr lang="zh-CN" altLang="en-US" sz="2400"/>
          </a:p>
          <a:p>
            <a:pPr algn="l"/>
            <a:r>
              <a:rPr lang="zh-CN" altLang="en-US" sz="2400"/>
              <a:t>1需求分析阶段 			2018/05/01—2018/05/03（3天）</a:t>
            </a:r>
            <a:endParaRPr lang="zh-CN" altLang="en-US" sz="2400"/>
          </a:p>
          <a:p>
            <a:pPr algn="l"/>
            <a:r>
              <a:rPr lang="zh-CN" altLang="en-US" sz="2400"/>
              <a:t>2概要设计和详细设计阶段		2018/05/03—2018/05/12（10天）</a:t>
            </a:r>
            <a:endParaRPr lang="zh-CN" altLang="en-US" sz="2400"/>
          </a:p>
          <a:p>
            <a:pPr algn="l"/>
            <a:r>
              <a:rPr lang="zh-CN" altLang="en-US" sz="2400"/>
              <a:t>3软件开发阶段			2018/05/13—2018/06/20（48天）</a:t>
            </a:r>
            <a:endParaRPr lang="zh-CN" altLang="en-US" sz="2400"/>
          </a:p>
          <a:p>
            <a:pPr algn="l"/>
            <a:r>
              <a:rPr lang="zh-CN" altLang="en-US" sz="2400"/>
              <a:t>4测试阶段和系统修改阶段  	</a:t>
            </a:r>
            <a:r>
              <a:rPr lang="en-US" altLang="zh-CN" sz="2400"/>
              <a:t>	</a:t>
            </a:r>
            <a:r>
              <a:rPr lang="zh-CN" altLang="en-US" sz="2400"/>
              <a:t>2018/06/21—2018/0</a:t>
            </a:r>
            <a:r>
              <a:rPr lang="en-US" altLang="zh-CN" sz="2400"/>
              <a:t>7</a:t>
            </a:r>
            <a:r>
              <a:rPr lang="zh-CN" altLang="en-US" sz="2400"/>
              <a:t>/</a:t>
            </a:r>
            <a:r>
              <a:rPr lang="en-US" altLang="zh-CN" sz="2400"/>
              <a:t>15</a:t>
            </a:r>
            <a:r>
              <a:rPr lang="zh-CN" altLang="en-US" sz="2400"/>
              <a:t>（</a:t>
            </a:r>
            <a:r>
              <a:rPr lang="en-US" altLang="zh-CN" sz="2400"/>
              <a:t>25</a:t>
            </a:r>
            <a:r>
              <a:rPr lang="zh-CN" altLang="en-US" sz="2400"/>
              <a:t>天）</a:t>
            </a:r>
            <a:endParaRPr lang="zh-CN" altLang="en-US" sz="2400"/>
          </a:p>
          <a:p>
            <a:pPr algn="l"/>
            <a:r>
              <a:rPr lang="zh-CN" altLang="en-US" sz="2400"/>
              <a:t>5软件文档和手册撰写阶段  	</a:t>
            </a:r>
            <a:r>
              <a:rPr lang="en-US" altLang="zh-CN" sz="2400"/>
              <a:t>	</a:t>
            </a:r>
            <a:r>
              <a:rPr lang="zh-CN" altLang="en-US" sz="2400"/>
              <a:t>2018/0</a:t>
            </a:r>
            <a:r>
              <a:rPr lang="en-US" altLang="zh-CN" sz="2400"/>
              <a:t>7</a:t>
            </a:r>
            <a:r>
              <a:rPr lang="zh-CN" altLang="en-US" sz="2400"/>
              <a:t>/</a:t>
            </a:r>
            <a:r>
              <a:rPr lang="en-US" altLang="zh-CN" sz="2400"/>
              <a:t>16</a:t>
            </a:r>
            <a:r>
              <a:rPr lang="zh-CN" altLang="en-US" sz="2400"/>
              <a:t>（1天）</a:t>
            </a:r>
            <a:endParaRPr lang="zh-CN" altLang="en-US" sz="2400"/>
          </a:p>
        </p:txBody>
      </p:sp>
    </p:spTree>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7576" t="62621" r="53171"/>
          <a:stretch>
            <a:fillRect/>
          </a:stretch>
        </p:blipFill>
        <p:spPr>
          <a:xfrm rot="16200000">
            <a:off x="-500744" y="486227"/>
            <a:ext cx="6894288" cy="5892800"/>
          </a:xfrm>
          <a:custGeom>
            <a:avLst/>
            <a:gdLst>
              <a:gd name="connsiteX0" fmla="*/ 0 w 12192000"/>
              <a:gd name="connsiteY0" fmla="*/ 0 h 6088666"/>
              <a:gd name="connsiteX1" fmla="*/ 12192000 w 12192000"/>
              <a:gd name="connsiteY1" fmla="*/ 0 h 6088666"/>
              <a:gd name="connsiteX2" fmla="*/ 12192000 w 12192000"/>
              <a:gd name="connsiteY2" fmla="*/ 6088666 h 6088666"/>
              <a:gd name="connsiteX3" fmla="*/ 0 w 12192000"/>
              <a:gd name="connsiteY3" fmla="*/ 6088666 h 6088666"/>
              <a:gd name="connsiteX4" fmla="*/ 0 w 12192000"/>
              <a:gd name="connsiteY4" fmla="*/ 0 h 6088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088666">
                <a:moveTo>
                  <a:pt x="0" y="0"/>
                </a:moveTo>
                <a:lnTo>
                  <a:pt x="12192000" y="0"/>
                </a:lnTo>
                <a:lnTo>
                  <a:pt x="12192000" y="6088666"/>
                </a:lnTo>
                <a:lnTo>
                  <a:pt x="0" y="6088666"/>
                </a:lnTo>
                <a:lnTo>
                  <a:pt x="0" y="0"/>
                </a:lnTo>
                <a:close/>
              </a:path>
            </a:pathLst>
          </a:custGeom>
        </p:spPr>
      </p:pic>
      <p:sp>
        <p:nvSpPr>
          <p:cNvPr id="17" name="文本框 16"/>
          <p:cNvSpPr txBox="1"/>
          <p:nvPr/>
        </p:nvSpPr>
        <p:spPr>
          <a:xfrm>
            <a:off x="1935576" y="4011276"/>
            <a:ext cx="1997796" cy="461665"/>
          </a:xfrm>
          <a:prstGeom prst="rect">
            <a:avLst/>
          </a:prstGeom>
          <a:noFill/>
        </p:spPr>
        <p:txBody>
          <a:bodyPr wrap="square" rtlCol="0">
            <a:spAutoFit/>
          </a:bodyPr>
          <a:lstStyle/>
          <a:p>
            <a:pPr algn="dist"/>
            <a:r>
              <a:rPr lang="en-US" altLang="zh-CN" sz="2400" dirty="0" smtClean="0">
                <a:solidFill>
                  <a:srgbClr val="000000"/>
                </a:solidFill>
                <a:latin typeface="造字工房悦黑体验版纤细体" pitchFamily="50" charset="-122"/>
                <a:ea typeface="造字工房悦黑体验版纤细体" pitchFamily="50" charset="-122"/>
              </a:rPr>
              <a:t>CONTENTS</a:t>
            </a:r>
            <a:endParaRPr lang="zh-CN" altLang="en-US" sz="2400" dirty="0">
              <a:solidFill>
                <a:srgbClr val="000000"/>
              </a:solidFill>
              <a:latin typeface="造字工房悦黑体验版纤细体" pitchFamily="50" charset="-122"/>
              <a:ea typeface="造字工房悦黑体验版纤细体" pitchFamily="50" charset="-122"/>
            </a:endParaRPr>
          </a:p>
        </p:txBody>
      </p:sp>
      <p:sp>
        <p:nvSpPr>
          <p:cNvPr id="19" name="文本框 18"/>
          <p:cNvSpPr txBox="1"/>
          <p:nvPr/>
        </p:nvSpPr>
        <p:spPr>
          <a:xfrm>
            <a:off x="1807028" y="2799933"/>
            <a:ext cx="2540000" cy="1323439"/>
          </a:xfrm>
          <a:prstGeom prst="rect">
            <a:avLst/>
          </a:prstGeom>
          <a:noFill/>
        </p:spPr>
        <p:txBody>
          <a:bodyPr wrap="square" rtlCol="0">
            <a:spAutoFit/>
          </a:bodyPr>
          <a:lstStyle/>
          <a:p>
            <a:r>
              <a:rPr lang="zh-CN" altLang="en-US" sz="8000" dirty="0" smtClean="0">
                <a:latin typeface="方正兰亭粗黑简体" panose="02000000000000000000" pitchFamily="2" charset="-122"/>
                <a:ea typeface="方正兰亭粗黑简体" panose="02000000000000000000" pitchFamily="2" charset="-122"/>
              </a:rPr>
              <a:t>目录</a:t>
            </a:r>
            <a:endParaRPr lang="zh-CN" altLang="en-US" sz="8000" dirty="0">
              <a:latin typeface="方正兰亭粗黑简体" panose="02000000000000000000" pitchFamily="2" charset="-122"/>
              <a:ea typeface="方正兰亭粗黑简体" panose="02000000000000000000" pitchFamily="2" charset="-122"/>
            </a:endParaRPr>
          </a:p>
        </p:txBody>
      </p:sp>
      <p:sp>
        <p:nvSpPr>
          <p:cNvPr id="20" name="文本框 19"/>
          <p:cNvSpPr txBox="1"/>
          <p:nvPr/>
        </p:nvSpPr>
        <p:spPr>
          <a:xfrm>
            <a:off x="6391140" y="1739118"/>
            <a:ext cx="3969028" cy="583565"/>
          </a:xfrm>
          <a:prstGeom prst="rect">
            <a:avLst/>
          </a:prstGeom>
          <a:noFill/>
        </p:spPr>
        <p:txBody>
          <a:bodyPr wrap="square" rtlCol="0">
            <a:spAutoFit/>
          </a:bodyPr>
          <a:lstStyle/>
          <a:p>
            <a:pPr algn="l"/>
            <a:r>
              <a:rPr lang="en-US" altLang="zh-CN" sz="3200" dirty="0" smtClean="0">
                <a:latin typeface="方正兰亭粗黑简体" panose="02000000000000000000" pitchFamily="2" charset="-122"/>
                <a:ea typeface="方正兰亭粗黑简体" panose="02000000000000000000" pitchFamily="2" charset="-122"/>
              </a:rPr>
              <a:t>2 /</a:t>
            </a:r>
            <a:r>
              <a:rPr lang="zh-CN" altLang="en-US" sz="3200" dirty="0" smtClean="0">
                <a:latin typeface="方正兰亭粗黑简体" panose="02000000000000000000" pitchFamily="2" charset="-122"/>
                <a:ea typeface="方正兰亭粗黑简体" panose="02000000000000000000" pitchFamily="2" charset="-122"/>
              </a:rPr>
              <a:t>设 计</a:t>
            </a:r>
            <a:endParaRPr lang="zh-CN" altLang="en-US" sz="3200" dirty="0" smtClean="0">
              <a:latin typeface="方正兰亭粗黑简体" panose="02000000000000000000" pitchFamily="2" charset="-122"/>
              <a:ea typeface="方正兰亭粗黑简体" panose="02000000000000000000" pitchFamily="2" charset="-122"/>
            </a:endParaRPr>
          </a:p>
        </p:txBody>
      </p:sp>
      <p:sp>
        <p:nvSpPr>
          <p:cNvPr id="21" name="文本框 20"/>
          <p:cNvSpPr txBox="1"/>
          <p:nvPr/>
        </p:nvSpPr>
        <p:spPr>
          <a:xfrm>
            <a:off x="6367305" y="2322879"/>
            <a:ext cx="3980545" cy="583565"/>
          </a:xfrm>
          <a:prstGeom prst="rect">
            <a:avLst/>
          </a:prstGeom>
          <a:noFill/>
        </p:spPr>
        <p:txBody>
          <a:bodyPr wrap="square" rtlCol="0">
            <a:spAutoFit/>
          </a:bodyPr>
          <a:lstStyle/>
          <a:p>
            <a:pPr algn="l"/>
            <a:r>
              <a:rPr lang="en-US" altLang="zh-CN" sz="3200" dirty="0" smtClean="0">
                <a:latin typeface="方正兰亭粗黑简体" panose="02000000000000000000" pitchFamily="2" charset="-122"/>
                <a:ea typeface="方正兰亭粗黑简体" panose="02000000000000000000" pitchFamily="2" charset="-122"/>
              </a:rPr>
              <a:t>3 /</a:t>
            </a:r>
            <a:r>
              <a:rPr lang="zh-CN" altLang="en-US" sz="3200" dirty="0" smtClean="0">
                <a:latin typeface="方正兰亭粗黑简体" panose="02000000000000000000" pitchFamily="2" charset="-122"/>
                <a:ea typeface="方正兰亭粗黑简体" panose="02000000000000000000" pitchFamily="2" charset="-122"/>
              </a:rPr>
              <a:t>编 码</a:t>
            </a:r>
            <a:endParaRPr lang="zh-CN" altLang="en-US" sz="3200" dirty="0">
              <a:latin typeface="造字工房悦黑体验版纤细体" pitchFamily="50" charset="-122"/>
              <a:ea typeface="造字工房悦黑体验版纤细体" pitchFamily="50" charset="-122"/>
            </a:endParaRPr>
          </a:p>
        </p:txBody>
      </p:sp>
      <p:sp>
        <p:nvSpPr>
          <p:cNvPr id="22" name="文本框 21"/>
          <p:cNvSpPr txBox="1"/>
          <p:nvPr/>
        </p:nvSpPr>
        <p:spPr>
          <a:xfrm>
            <a:off x="6373592" y="3489788"/>
            <a:ext cx="3969028" cy="583565"/>
          </a:xfrm>
          <a:prstGeom prst="rect">
            <a:avLst/>
          </a:prstGeom>
          <a:noFill/>
        </p:spPr>
        <p:txBody>
          <a:bodyPr wrap="square" rtlCol="0">
            <a:spAutoFit/>
          </a:bodyPr>
          <a:lstStyle/>
          <a:p>
            <a:pPr algn="l"/>
            <a:r>
              <a:rPr lang="en-US" altLang="zh-CN" sz="3200" dirty="0" smtClean="0">
                <a:latin typeface="方正兰亭粗黑简体" panose="02000000000000000000" pitchFamily="2" charset="-122"/>
                <a:ea typeface="方正兰亭粗黑简体" panose="02000000000000000000" pitchFamily="2" charset="-122"/>
              </a:rPr>
              <a:t>5 /</a:t>
            </a:r>
            <a:r>
              <a:rPr lang="zh-CN" altLang="en-US" sz="3200" dirty="0" smtClean="0">
                <a:latin typeface="方正兰亭粗黑简体" panose="02000000000000000000" pitchFamily="2" charset="-122"/>
                <a:ea typeface="方正兰亭粗黑简体" panose="02000000000000000000" pitchFamily="2" charset="-122"/>
              </a:rPr>
              <a:t>文档介绍</a:t>
            </a:r>
            <a:endParaRPr lang="zh-CN" altLang="en-US" sz="3200" dirty="0" smtClean="0">
              <a:latin typeface="方正兰亭粗黑简体" panose="02000000000000000000" pitchFamily="2" charset="-122"/>
              <a:ea typeface="方正兰亭粗黑简体" panose="02000000000000000000" pitchFamily="2" charset="-122"/>
            </a:endParaRPr>
          </a:p>
        </p:txBody>
      </p:sp>
      <p:sp>
        <p:nvSpPr>
          <p:cNvPr id="23" name="文本框 22"/>
          <p:cNvSpPr txBox="1"/>
          <p:nvPr/>
        </p:nvSpPr>
        <p:spPr>
          <a:xfrm>
            <a:off x="6391354" y="4826822"/>
            <a:ext cx="3980545" cy="583565"/>
          </a:xfrm>
          <a:prstGeom prst="rect">
            <a:avLst/>
          </a:prstGeom>
          <a:noFill/>
        </p:spPr>
        <p:txBody>
          <a:bodyPr wrap="square" rtlCol="0">
            <a:spAutoFit/>
          </a:bodyPr>
          <a:lstStyle/>
          <a:p>
            <a:pPr algn="l"/>
            <a:r>
              <a:rPr lang="en-US" altLang="zh-CN" sz="3200" dirty="0" smtClean="0">
                <a:latin typeface="方正兰亭粗黑简体" panose="02000000000000000000" pitchFamily="2" charset="-122"/>
                <a:ea typeface="方正兰亭粗黑简体" panose="02000000000000000000" pitchFamily="2" charset="-122"/>
              </a:rPr>
              <a:t>7 /</a:t>
            </a:r>
            <a:r>
              <a:rPr lang="zh-CN" altLang="en-US" sz="3200" dirty="0" smtClean="0">
                <a:latin typeface="方正兰亭粗黑简体" panose="02000000000000000000" pitchFamily="2" charset="-122"/>
                <a:ea typeface="方正兰亭粗黑简体" panose="02000000000000000000" pitchFamily="2" charset="-122"/>
              </a:rPr>
              <a:t>系统演示</a:t>
            </a:r>
            <a:endParaRPr lang="zh-CN" altLang="en-US" sz="3200" dirty="0">
              <a:latin typeface="造字工房悦黑体验版纤细体" pitchFamily="50" charset="-122"/>
              <a:ea typeface="造字工房悦黑体验版纤细体" pitchFamily="50" charset="-122"/>
            </a:endParaRPr>
          </a:p>
        </p:txBody>
      </p:sp>
      <p:sp>
        <p:nvSpPr>
          <p:cNvPr id="2" name="文本框 1"/>
          <p:cNvSpPr txBox="1"/>
          <p:nvPr/>
        </p:nvSpPr>
        <p:spPr>
          <a:xfrm>
            <a:off x="6367145" y="1155700"/>
            <a:ext cx="5049520" cy="583565"/>
          </a:xfrm>
          <a:prstGeom prst="rect">
            <a:avLst/>
          </a:prstGeom>
          <a:noFill/>
        </p:spPr>
        <p:txBody>
          <a:bodyPr wrap="square" rtlCol="0">
            <a:spAutoFit/>
          </a:bodyPr>
          <a:p>
            <a:pPr algn="l"/>
            <a:r>
              <a:rPr lang="en-US" altLang="zh-CN" sz="3200" dirty="0" smtClean="0">
                <a:latin typeface="方正兰亭粗黑简体" panose="02000000000000000000" pitchFamily="2" charset="-122"/>
                <a:ea typeface="方正兰亭粗黑简体" panose="02000000000000000000" pitchFamily="2" charset="-122"/>
              </a:rPr>
              <a:t>1 /</a:t>
            </a:r>
            <a:r>
              <a:rPr lang="zh-CN" altLang="en-US" sz="3200" dirty="0" smtClean="0">
                <a:latin typeface="方正兰亭粗黑简体" panose="02000000000000000000" pitchFamily="2" charset="-122"/>
                <a:ea typeface="方正兰亭粗黑简体" panose="02000000000000000000" pitchFamily="2" charset="-122"/>
              </a:rPr>
              <a:t>需求分析和规格说明</a:t>
            </a:r>
            <a:endParaRPr lang="zh-CN" altLang="en-US" sz="3200" dirty="0" smtClean="0">
              <a:latin typeface="方正兰亭粗黑简体" panose="02000000000000000000" pitchFamily="2" charset="-122"/>
              <a:ea typeface="方正兰亭粗黑简体" panose="02000000000000000000" pitchFamily="2" charset="-122"/>
            </a:endParaRPr>
          </a:p>
        </p:txBody>
      </p:sp>
      <p:sp>
        <p:nvSpPr>
          <p:cNvPr id="5" name="文本框 4"/>
          <p:cNvSpPr txBox="1"/>
          <p:nvPr/>
        </p:nvSpPr>
        <p:spPr>
          <a:xfrm>
            <a:off x="6385085" y="2906444"/>
            <a:ext cx="3980545" cy="583565"/>
          </a:xfrm>
          <a:prstGeom prst="rect">
            <a:avLst/>
          </a:prstGeom>
          <a:noFill/>
        </p:spPr>
        <p:txBody>
          <a:bodyPr wrap="square" rtlCol="0">
            <a:spAutoFit/>
          </a:bodyPr>
          <a:p>
            <a:pPr algn="l"/>
            <a:r>
              <a:rPr lang="en-US" altLang="zh-CN" sz="3200" dirty="0" smtClean="0">
                <a:latin typeface="方正兰亭粗黑简体" panose="02000000000000000000" pitchFamily="2" charset="-122"/>
                <a:ea typeface="方正兰亭粗黑简体" panose="02000000000000000000" pitchFamily="2" charset="-122"/>
              </a:rPr>
              <a:t>4 /</a:t>
            </a:r>
            <a:r>
              <a:rPr lang="zh-CN" altLang="en-US" sz="3200" dirty="0" smtClean="0">
                <a:latin typeface="方正兰亭粗黑简体" panose="02000000000000000000" pitchFamily="2" charset="-122"/>
                <a:ea typeface="方正兰亭粗黑简体" panose="02000000000000000000" pitchFamily="2" charset="-122"/>
              </a:rPr>
              <a:t>测 试</a:t>
            </a:r>
            <a:endParaRPr lang="zh-CN" altLang="en-US" sz="3200" dirty="0" smtClean="0">
              <a:latin typeface="方正兰亭粗黑简体" panose="02000000000000000000" pitchFamily="2" charset="-122"/>
              <a:ea typeface="方正兰亭粗黑简体" panose="02000000000000000000" pitchFamily="2" charset="-122"/>
            </a:endParaRPr>
          </a:p>
        </p:txBody>
      </p:sp>
      <p:sp>
        <p:nvSpPr>
          <p:cNvPr id="6" name="文本框 5"/>
          <p:cNvSpPr txBox="1"/>
          <p:nvPr/>
        </p:nvSpPr>
        <p:spPr>
          <a:xfrm>
            <a:off x="6391354" y="4123242"/>
            <a:ext cx="3980545" cy="583565"/>
          </a:xfrm>
          <a:prstGeom prst="rect">
            <a:avLst/>
          </a:prstGeom>
          <a:noFill/>
        </p:spPr>
        <p:txBody>
          <a:bodyPr wrap="square" rtlCol="0">
            <a:spAutoFit/>
          </a:bodyPr>
          <a:p>
            <a:pPr algn="l"/>
            <a:r>
              <a:rPr lang="en-US" altLang="zh-CN" sz="3200" dirty="0" smtClean="0">
                <a:latin typeface="方正兰亭粗黑简体" panose="02000000000000000000" pitchFamily="2" charset="-122"/>
                <a:ea typeface="方正兰亭粗黑简体" panose="02000000000000000000" pitchFamily="2" charset="-122"/>
              </a:rPr>
              <a:t>6 /</a:t>
            </a:r>
            <a:r>
              <a:rPr lang="zh-CN" altLang="en-US" sz="3200" dirty="0" smtClean="0">
                <a:latin typeface="方正兰亭粗黑简体" panose="02000000000000000000" pitchFamily="2" charset="-122"/>
                <a:ea typeface="方正兰亭粗黑简体" panose="02000000000000000000" pitchFamily="2" charset="-122"/>
              </a:rPr>
              <a:t>项目管理</a:t>
            </a:r>
            <a:endParaRPr lang="zh-CN" altLang="en-US" sz="3200" dirty="0" smtClean="0">
              <a:latin typeface="方正兰亭粗黑简体" panose="02000000000000000000" pitchFamily="2" charset="-122"/>
              <a:ea typeface="方正兰亭粗黑简体" panose="02000000000000000000" pitchFamily="2" charset="-122"/>
            </a:endParaRPr>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1276985" y="859790"/>
            <a:ext cx="3509010" cy="460375"/>
          </a:xfrm>
          <a:prstGeom prst="rect">
            <a:avLst/>
          </a:prstGeom>
          <a:solidFill>
            <a:srgbClr val="559DE2"/>
          </a:solidFill>
          <a:ln w="9525">
            <a:noFill/>
            <a:miter lim="800000"/>
          </a:ln>
        </p:spPr>
        <p:txBody>
          <a:bodyPr wrap="square" lIns="91440" tIns="45720" rIns="91440" bIns="45720">
            <a:spAutoFit/>
          </a:bodyPr>
          <a:p>
            <a:pPr algn="l"/>
            <a:r>
              <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软件概要设计书</a:t>
            </a:r>
            <a:endPar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pic>
        <p:nvPicPr>
          <p:cNvPr id="5" name="图片 4"/>
          <p:cNvPicPr>
            <a:picLocks noChangeAspect="1"/>
          </p:cNvPicPr>
          <p:nvPr/>
        </p:nvPicPr>
        <p:blipFill>
          <a:blip r:embed="rId2"/>
          <a:stretch>
            <a:fillRect/>
          </a:stretch>
        </p:blipFill>
        <p:spPr>
          <a:xfrm>
            <a:off x="1480185" y="1610360"/>
            <a:ext cx="3550920" cy="4142105"/>
          </a:xfrm>
          <a:prstGeom prst="rect">
            <a:avLst/>
          </a:prstGeom>
        </p:spPr>
      </p:pic>
      <p:sp>
        <p:nvSpPr>
          <p:cNvPr id="6" name="文本框 5"/>
          <p:cNvSpPr txBox="1"/>
          <p:nvPr/>
        </p:nvSpPr>
        <p:spPr>
          <a:xfrm>
            <a:off x="1561465" y="6185535"/>
            <a:ext cx="2697480" cy="368300"/>
          </a:xfrm>
          <a:prstGeom prst="rect">
            <a:avLst/>
          </a:prstGeom>
          <a:noFill/>
        </p:spPr>
        <p:txBody>
          <a:bodyPr wrap="none" rtlCol="0">
            <a:spAutoFit/>
          </a:bodyPr>
          <a:p>
            <a:r>
              <a:rPr lang="zh-CN" altLang="en-US"/>
              <a:t>软件模块层次结构关系图</a:t>
            </a:r>
            <a:endParaRPr lang="zh-CN" altLang="en-US"/>
          </a:p>
        </p:txBody>
      </p:sp>
      <p:sp>
        <p:nvSpPr>
          <p:cNvPr id="9" name="文本框 8"/>
          <p:cNvSpPr txBox="1"/>
          <p:nvPr/>
        </p:nvSpPr>
        <p:spPr>
          <a:xfrm>
            <a:off x="5942965" y="2781935"/>
            <a:ext cx="4933315" cy="2030095"/>
          </a:xfrm>
          <a:prstGeom prst="rect">
            <a:avLst/>
          </a:prstGeom>
          <a:noFill/>
        </p:spPr>
        <p:txBody>
          <a:bodyPr wrap="square" rtlCol="0">
            <a:spAutoFit/>
          </a:bodyPr>
          <a:p>
            <a:pPr algn="l"/>
            <a:r>
              <a:rPr lang="zh-CN" altLang="en-US"/>
              <a:t>①登陆模块：单独出来，与数据库交互</a:t>
            </a:r>
            <a:endParaRPr lang="zh-CN" altLang="en-US"/>
          </a:p>
          <a:p>
            <a:pPr algn="l"/>
            <a:r>
              <a:rPr lang="zh-CN" altLang="en-US"/>
              <a:t>②状态模块：与数据库连接，从服务器返回预测数据，语音播报相关</a:t>
            </a:r>
            <a:endParaRPr lang="zh-CN" altLang="en-US"/>
          </a:p>
          <a:p>
            <a:pPr algn="l"/>
            <a:r>
              <a:rPr lang="zh-CN" altLang="en-US"/>
              <a:t>③实时监测：实时监测模块程序模块，含有数据分析、预测、容错、预警功能</a:t>
            </a:r>
            <a:endParaRPr lang="zh-CN" altLang="en-US"/>
          </a:p>
          <a:p>
            <a:pPr algn="l"/>
            <a:r>
              <a:rPr lang="zh-CN" altLang="en-US"/>
              <a:t>④“我”的模块：修改个人信息、添加新设备</a:t>
            </a:r>
            <a:endParaRPr lang="zh-CN" altLang="en-US"/>
          </a:p>
          <a:p>
            <a:pPr algn="l"/>
            <a:r>
              <a:rPr lang="zh-CN" altLang="en-US"/>
              <a:t>⑤设置模块：更新、清理缓存、账号绑定</a:t>
            </a:r>
            <a:endParaRPr lang="zh-CN" altLang="en-US"/>
          </a:p>
        </p:txBody>
      </p:sp>
      <p:sp>
        <p:nvSpPr>
          <p:cNvPr id="10" name="文本框 9"/>
          <p:cNvSpPr txBox="1"/>
          <p:nvPr/>
        </p:nvSpPr>
        <p:spPr>
          <a:xfrm>
            <a:off x="6101715" y="5182235"/>
            <a:ext cx="5099050" cy="368300"/>
          </a:xfrm>
          <a:prstGeom prst="rect">
            <a:avLst/>
          </a:prstGeom>
          <a:noFill/>
        </p:spPr>
        <p:txBody>
          <a:bodyPr wrap="none" rtlCol="0">
            <a:spAutoFit/>
          </a:bodyPr>
          <a:p>
            <a:r>
              <a:rPr lang="zh-CN" altLang="en-US"/>
              <a:t>这</a:t>
            </a:r>
            <a:r>
              <a:rPr lang="en-US" altLang="zh-CN"/>
              <a:t>5</a:t>
            </a:r>
            <a:r>
              <a:rPr lang="zh-CN" altLang="en-US"/>
              <a:t>个模块跟服务端数据库实现数据的增删查改。</a:t>
            </a:r>
            <a:endParaRPr lang="zh-CN" altLang="en-US"/>
          </a:p>
        </p:txBody>
      </p:sp>
    </p:spTree>
  </p:cSld>
  <p:clrMapOvr>
    <a:masterClrMapping/>
  </p:clrMapOvr>
  <p:transition spd="slow">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1276985" y="859790"/>
            <a:ext cx="3509010" cy="460375"/>
          </a:xfrm>
          <a:prstGeom prst="rect">
            <a:avLst/>
          </a:prstGeom>
          <a:solidFill>
            <a:srgbClr val="559DE2"/>
          </a:solidFill>
          <a:ln w="9525">
            <a:noFill/>
            <a:miter lim="800000"/>
          </a:ln>
        </p:spPr>
        <p:txBody>
          <a:bodyPr wrap="square" lIns="91440" tIns="45720" rIns="91440" bIns="45720">
            <a:spAutoFit/>
          </a:bodyPr>
          <a:p>
            <a:pPr algn="l"/>
            <a:r>
              <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用户手册</a:t>
            </a:r>
            <a:endPar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pic>
        <p:nvPicPr>
          <p:cNvPr id="2" name="图片 1"/>
          <p:cNvPicPr>
            <a:picLocks noChangeAspect="1"/>
          </p:cNvPicPr>
          <p:nvPr/>
        </p:nvPicPr>
        <p:blipFill>
          <a:blip r:embed="rId2"/>
          <a:stretch>
            <a:fillRect/>
          </a:stretch>
        </p:blipFill>
        <p:spPr>
          <a:xfrm>
            <a:off x="1143000" y="1812925"/>
            <a:ext cx="4453890" cy="4624070"/>
          </a:xfrm>
          <a:prstGeom prst="rect">
            <a:avLst/>
          </a:prstGeom>
        </p:spPr>
      </p:pic>
      <p:sp>
        <p:nvSpPr>
          <p:cNvPr id="7" name="文本框 6"/>
          <p:cNvSpPr txBox="1"/>
          <p:nvPr/>
        </p:nvSpPr>
        <p:spPr>
          <a:xfrm>
            <a:off x="6081395" y="1998345"/>
            <a:ext cx="4450080" cy="2861310"/>
          </a:xfrm>
          <a:prstGeom prst="rect">
            <a:avLst/>
          </a:prstGeom>
          <a:noFill/>
        </p:spPr>
        <p:txBody>
          <a:bodyPr wrap="square" rtlCol="0">
            <a:spAutoFit/>
          </a:bodyPr>
          <a:p>
            <a:pPr algn="l"/>
            <a:r>
              <a:rPr lang="zh-CN" altLang="en-US"/>
              <a:t>如图3-1右所示，右边所表示的是“状态”模块，此页面显示了该用户的心率为77次/分，体重为64kg等用户的身体状况指标，当用户每一次进入车内进行体检的时候，该数据会更新为最近所测得的数据。当用户点击语音播报的时候，系统会将分析结果用TTL（文本转语音）语音播报出来。</a:t>
            </a:r>
            <a:endParaRPr lang="zh-CN" altLang="en-US"/>
          </a:p>
          <a:p>
            <a:pPr algn="l"/>
            <a:r>
              <a:rPr lang="zh-CN" altLang="en-US"/>
              <a:t>此模块的优点在于，考虑到驾驶员驾驶的时候不能长时间观看屏幕，利用语音播报将更方便于驾驶员安全驾驶。</a:t>
            </a:r>
            <a:endParaRPr lang="zh-CN" altLang="en-US"/>
          </a:p>
        </p:txBody>
      </p:sp>
    </p:spTree>
  </p:cSld>
  <p:clrMapOvr>
    <a:masterClrMapping/>
  </p:clrMapOvr>
  <p:transition spd="slow">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1276985" y="859790"/>
            <a:ext cx="3509010" cy="460375"/>
          </a:xfrm>
          <a:prstGeom prst="rect">
            <a:avLst/>
          </a:prstGeom>
          <a:solidFill>
            <a:srgbClr val="559DE2"/>
          </a:solidFill>
          <a:ln w="9525">
            <a:noFill/>
            <a:miter lim="800000"/>
          </a:ln>
        </p:spPr>
        <p:txBody>
          <a:bodyPr wrap="square" lIns="91440" tIns="45720" rIns="91440" bIns="45720">
            <a:spAutoFit/>
          </a:bodyPr>
          <a:p>
            <a:pPr algn="l"/>
            <a:r>
              <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用户手册</a:t>
            </a:r>
            <a:endPar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7" name="文本框 6"/>
          <p:cNvSpPr txBox="1"/>
          <p:nvPr/>
        </p:nvSpPr>
        <p:spPr>
          <a:xfrm>
            <a:off x="6081395" y="1757045"/>
            <a:ext cx="4450080" cy="4246245"/>
          </a:xfrm>
          <a:prstGeom prst="rect">
            <a:avLst/>
          </a:prstGeom>
          <a:noFill/>
        </p:spPr>
        <p:txBody>
          <a:bodyPr wrap="square" rtlCol="0">
            <a:spAutoFit/>
          </a:bodyPr>
          <a:p>
            <a:pPr algn="l"/>
            <a:r>
              <a:rPr lang="zh-CN" altLang="en-US"/>
              <a:t>如图3-2左图所示，右边表示的是APP的“实时监控”页面，在该页面当中，能够实时显示驾驶员的心率跟血压变化状况，例如此页面上面显示的“75”代表的是用户的实时心率是75次/秒，“115/73”表示的是用户的实时血压是收缩压115mmHg，舒张压是73mmHg，此时的用户身体状况是正常的，当用户的实时血压或者实时心率超过设定的正常范围的时候，如图3-2右图所示，系统将会值行警报程序，拨打用户提前设置的电话求救。</a:t>
            </a:r>
            <a:endParaRPr lang="zh-CN" altLang="en-US"/>
          </a:p>
          <a:p>
            <a:pPr algn="l"/>
            <a:r>
              <a:rPr lang="zh-CN" altLang="en-US"/>
              <a:t>此模块的优点在于能够清楚的显示出驾驶员的实时状况，考虑到驾驶员如果遇到意外状况无法自己拨打求救电话，系统会自动拨打求救电话。</a:t>
            </a:r>
            <a:endParaRPr lang="zh-CN" altLang="en-US"/>
          </a:p>
        </p:txBody>
      </p:sp>
      <p:pic>
        <p:nvPicPr>
          <p:cNvPr id="3" name="图片 2"/>
          <p:cNvPicPr>
            <a:picLocks noChangeAspect="1"/>
          </p:cNvPicPr>
          <p:nvPr/>
        </p:nvPicPr>
        <p:blipFill>
          <a:blip r:embed="rId2"/>
          <a:stretch>
            <a:fillRect/>
          </a:stretch>
        </p:blipFill>
        <p:spPr>
          <a:xfrm>
            <a:off x="1276985" y="1757045"/>
            <a:ext cx="4401185" cy="4552950"/>
          </a:xfrm>
          <a:prstGeom prst="rect">
            <a:avLst/>
          </a:prstGeom>
        </p:spPr>
      </p:pic>
    </p:spTree>
  </p:cSld>
  <p:clrMapOvr>
    <a:masterClrMapping/>
  </p:clrMapOvr>
  <p:transition spd="slow">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1276985" y="859790"/>
            <a:ext cx="3509010" cy="460375"/>
          </a:xfrm>
          <a:prstGeom prst="rect">
            <a:avLst/>
          </a:prstGeom>
          <a:solidFill>
            <a:srgbClr val="559DE2"/>
          </a:solidFill>
          <a:ln w="9525">
            <a:noFill/>
            <a:miter lim="800000"/>
          </a:ln>
        </p:spPr>
        <p:txBody>
          <a:bodyPr wrap="square" lIns="91440" tIns="45720" rIns="91440" bIns="45720">
            <a:spAutoFit/>
          </a:bodyPr>
          <a:p>
            <a:pPr algn="l"/>
            <a:r>
              <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用户手册</a:t>
            </a:r>
            <a:endPar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7" name="文本框 6"/>
          <p:cNvSpPr txBox="1"/>
          <p:nvPr/>
        </p:nvSpPr>
        <p:spPr>
          <a:xfrm>
            <a:off x="6081395" y="1998345"/>
            <a:ext cx="4450080" cy="1753235"/>
          </a:xfrm>
          <a:prstGeom prst="rect">
            <a:avLst/>
          </a:prstGeom>
          <a:noFill/>
        </p:spPr>
        <p:txBody>
          <a:bodyPr wrap="square" rtlCol="0">
            <a:spAutoFit/>
          </a:bodyPr>
          <a:p>
            <a:pPr algn="l"/>
            <a:r>
              <a:rPr lang="zh-CN" altLang="en-US"/>
              <a:t>3.“我的”模块</a:t>
            </a:r>
            <a:endParaRPr lang="zh-CN" altLang="en-US"/>
          </a:p>
          <a:p>
            <a:pPr algn="l"/>
            <a:r>
              <a:rPr lang="zh-CN" altLang="en-US"/>
              <a:t>此模块主要有绑定相关设备及查看个人及设备信息。</a:t>
            </a:r>
            <a:endParaRPr lang="zh-CN" altLang="en-US"/>
          </a:p>
          <a:p>
            <a:pPr algn="l"/>
            <a:r>
              <a:rPr lang="en-US" altLang="zh-CN"/>
              <a:t>4.</a:t>
            </a:r>
            <a:r>
              <a:rPr lang="zh-CN" altLang="en-US"/>
              <a:t>“设置”模块，</a:t>
            </a:r>
            <a:endParaRPr lang="zh-CN" altLang="en-US"/>
          </a:p>
          <a:p>
            <a:pPr algn="l"/>
            <a:r>
              <a:rPr lang="zh-CN" altLang="en-US"/>
              <a:t>此模块主要设置软件的更新、清理缓存、账号绑定等功能。</a:t>
            </a:r>
            <a:endParaRPr lang="zh-CN" altLang="en-US"/>
          </a:p>
        </p:txBody>
      </p:sp>
      <p:pic>
        <p:nvPicPr>
          <p:cNvPr id="3" name="图片 2"/>
          <p:cNvPicPr>
            <a:picLocks noChangeAspect="1"/>
          </p:cNvPicPr>
          <p:nvPr/>
        </p:nvPicPr>
        <p:blipFill>
          <a:blip r:embed="rId2"/>
          <a:stretch>
            <a:fillRect/>
          </a:stretch>
        </p:blipFill>
        <p:spPr>
          <a:xfrm>
            <a:off x="1276985" y="1515110"/>
            <a:ext cx="4582160" cy="4904105"/>
          </a:xfrm>
          <a:prstGeom prst="rect">
            <a:avLst/>
          </a:prstGeom>
        </p:spPr>
      </p:pic>
    </p:spTree>
  </p:cSld>
  <p:clrMapOvr>
    <a:masterClrMapping/>
  </p:clrMapOvr>
  <p:transition spd="slow">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1276985" y="859790"/>
            <a:ext cx="3509010" cy="460375"/>
          </a:xfrm>
          <a:prstGeom prst="rect">
            <a:avLst/>
          </a:prstGeom>
          <a:solidFill>
            <a:srgbClr val="559DE2"/>
          </a:solidFill>
          <a:ln w="9525">
            <a:noFill/>
            <a:miter lim="800000"/>
          </a:ln>
        </p:spPr>
        <p:txBody>
          <a:bodyPr wrap="square" lIns="91440" tIns="45720" rIns="91440" bIns="45720">
            <a:spAutoFit/>
          </a:bodyPr>
          <a:p>
            <a:pPr algn="l"/>
            <a:r>
              <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软件测试说明书</a:t>
            </a:r>
            <a:endPar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7" name="文本框 6"/>
          <p:cNvSpPr txBox="1"/>
          <p:nvPr/>
        </p:nvSpPr>
        <p:spPr>
          <a:xfrm>
            <a:off x="7160895" y="1972945"/>
            <a:ext cx="4450080" cy="1753235"/>
          </a:xfrm>
          <a:prstGeom prst="rect">
            <a:avLst/>
          </a:prstGeom>
          <a:noFill/>
        </p:spPr>
        <p:txBody>
          <a:bodyPr wrap="square" rtlCol="0">
            <a:spAutoFit/>
          </a:bodyPr>
          <a:p>
            <a:pPr algn="l"/>
            <a:r>
              <a:rPr lang="zh-CN" altLang="en-US"/>
              <a:t>1.用户注册管理功能</a:t>
            </a:r>
            <a:endParaRPr lang="zh-CN" altLang="en-US"/>
          </a:p>
          <a:p>
            <a:pPr algn="l"/>
            <a:r>
              <a:rPr lang="zh-CN" altLang="en-US"/>
              <a:t>2.用户登录功能</a:t>
            </a:r>
            <a:endParaRPr lang="zh-CN" altLang="en-US"/>
          </a:p>
          <a:p>
            <a:pPr algn="l"/>
            <a:r>
              <a:rPr lang="en-US" altLang="zh-CN"/>
              <a:t>3.</a:t>
            </a:r>
            <a:r>
              <a:rPr lang="zh-CN" altLang="en-US"/>
              <a:t>体检功能</a:t>
            </a:r>
            <a:endParaRPr lang="zh-CN" altLang="en-US"/>
          </a:p>
          <a:p>
            <a:pPr algn="l"/>
            <a:r>
              <a:rPr lang="en-US" altLang="zh-CN"/>
              <a:t>4.TTS</a:t>
            </a:r>
            <a:r>
              <a:rPr lang="zh-CN" altLang="en-US"/>
              <a:t>功能</a:t>
            </a:r>
            <a:endParaRPr lang="zh-CN" altLang="en-US"/>
          </a:p>
          <a:p>
            <a:pPr algn="l"/>
            <a:r>
              <a:rPr lang="en-US" altLang="zh-CN"/>
              <a:t>5.</a:t>
            </a:r>
            <a:r>
              <a:rPr lang="zh-CN" altLang="en-US"/>
              <a:t>实时监测功能</a:t>
            </a:r>
            <a:endParaRPr lang="zh-CN" altLang="en-US"/>
          </a:p>
          <a:p>
            <a:pPr algn="l"/>
            <a:r>
              <a:rPr lang="en-US" altLang="zh-CN"/>
              <a:t>6.</a:t>
            </a:r>
            <a:r>
              <a:rPr lang="zh-CN" altLang="en-US"/>
              <a:t>我的和设置功能</a:t>
            </a:r>
            <a:endParaRPr lang="zh-CN" altLang="en-US"/>
          </a:p>
        </p:txBody>
      </p:sp>
      <p:sp>
        <p:nvSpPr>
          <p:cNvPr id="6" name="文本框 5"/>
          <p:cNvSpPr txBox="1"/>
          <p:nvPr/>
        </p:nvSpPr>
        <p:spPr>
          <a:xfrm>
            <a:off x="1155700" y="5360035"/>
            <a:ext cx="5436235" cy="645160"/>
          </a:xfrm>
          <a:prstGeom prst="rect">
            <a:avLst/>
          </a:prstGeom>
          <a:noFill/>
        </p:spPr>
        <p:txBody>
          <a:bodyPr wrap="square" rtlCol="0">
            <a:spAutoFit/>
          </a:bodyPr>
          <a:p>
            <a:r>
              <a:rPr lang="zh-CN" altLang="en-US"/>
              <a:t>按照白盒测试和</a:t>
            </a:r>
            <a:r>
              <a:rPr lang="zh-CN" altLang="en-US">
                <a:sym typeface="+mn-ea"/>
              </a:rPr>
              <a:t>黑盒测试</a:t>
            </a:r>
            <a:r>
              <a:rPr lang="zh-CN" altLang="en-US"/>
              <a:t>模式设计，实现条件组合覆盖、路径覆盖等以及等价类覆盖。</a:t>
            </a:r>
            <a:endParaRPr lang="zh-CN" altLang="en-US"/>
          </a:p>
        </p:txBody>
      </p:sp>
      <p:pic>
        <p:nvPicPr>
          <p:cNvPr id="2" name="图片 1"/>
          <p:cNvPicPr>
            <a:picLocks noChangeAspect="1"/>
          </p:cNvPicPr>
          <p:nvPr/>
        </p:nvPicPr>
        <p:blipFill>
          <a:blip r:embed="rId2"/>
          <a:stretch>
            <a:fillRect/>
          </a:stretch>
        </p:blipFill>
        <p:spPr>
          <a:xfrm>
            <a:off x="1276985" y="1656080"/>
            <a:ext cx="3094990" cy="3545840"/>
          </a:xfrm>
          <a:prstGeom prst="rect">
            <a:avLst/>
          </a:prstGeom>
        </p:spPr>
      </p:pic>
    </p:spTree>
  </p:cSld>
  <p:clrMapOvr>
    <a:masterClrMapping/>
  </p:clrMapOvr>
  <p:transition spd="slow">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rcRect t="60589" r="53519"/>
          <a:stretch>
            <a:fillRect/>
          </a:stretch>
        </p:blipFill>
        <p:spPr>
          <a:xfrm rot="18571216">
            <a:off x="-830670" y="-157068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1">
            <a:extLst>
              <a:ext uri="{28A0092B-C50C-407E-A947-70E740481C1C}">
                <a14:useLocalDpi xmlns:a14="http://schemas.microsoft.com/office/drawing/2010/main" val="0"/>
              </a:ext>
            </a:extLst>
          </a:blip>
          <a:srcRect t="61706" r="40353"/>
          <a:stretch>
            <a:fillRect/>
          </a:stretch>
        </p:blipFill>
        <p:spPr>
          <a:xfrm rot="8195221">
            <a:off x="6015934" y="3502426"/>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4292921" y="3321673"/>
            <a:ext cx="3908715" cy="829945"/>
          </a:xfrm>
          <a:prstGeom prst="rect">
            <a:avLst/>
          </a:prstGeom>
          <a:noFill/>
        </p:spPr>
        <p:txBody>
          <a:bodyPr wrap="square" rtlCol="0">
            <a:spAutoFit/>
          </a:bodyPr>
          <a:lstStyle/>
          <a:p>
            <a:r>
              <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rPr>
              <a:t>软件项目管理</a:t>
            </a:r>
            <a:endPar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endParaRPr>
          </a:p>
        </p:txBody>
      </p:sp>
      <p:sp>
        <p:nvSpPr>
          <p:cNvPr id="16" name="文本框 15"/>
          <p:cNvSpPr txBox="1"/>
          <p:nvPr/>
        </p:nvSpPr>
        <p:spPr>
          <a:xfrm>
            <a:off x="5118188" y="2138920"/>
            <a:ext cx="1768659" cy="1322070"/>
          </a:xfrm>
          <a:prstGeom prst="rect">
            <a:avLst/>
          </a:prstGeom>
          <a:noFill/>
        </p:spPr>
        <p:txBody>
          <a:bodyPr wrap="square" rtlCol="0">
            <a:spAutoFit/>
          </a:bodyPr>
          <a:lstStyle/>
          <a:p>
            <a:r>
              <a:rPr lang="en-US" altLang="zh-CN" sz="8000" b="1" dirty="0" smtClean="0">
                <a:solidFill>
                  <a:srgbClr val="000000"/>
                </a:solidFill>
                <a:latin typeface="方正兰亭粗黑简体" panose="02000000000000000000" pitchFamily="2" charset="-122"/>
                <a:ea typeface="方正兰亭粗黑简体" panose="02000000000000000000" pitchFamily="2" charset="-122"/>
              </a:rPr>
              <a:t>06</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Tree>
  </p:cSld>
  <p:clrMapOvr>
    <a:masterClrMapping/>
  </p:clrMapOvr>
  <p:transition spd="slow">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1276985" y="859790"/>
            <a:ext cx="3509010" cy="460375"/>
          </a:xfrm>
          <a:prstGeom prst="rect">
            <a:avLst/>
          </a:prstGeom>
          <a:solidFill>
            <a:srgbClr val="559DE2"/>
          </a:solidFill>
          <a:ln w="9525">
            <a:noFill/>
            <a:miter lim="800000"/>
          </a:ln>
        </p:spPr>
        <p:txBody>
          <a:bodyPr wrap="square" lIns="91440" tIns="45720" rIns="91440" bIns="45720">
            <a:spAutoFit/>
          </a:bodyPr>
          <a:p>
            <a:pPr algn="l"/>
            <a:r>
              <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计划管理</a:t>
            </a:r>
            <a:endPar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2" name="文本框 1"/>
          <p:cNvSpPr txBox="1"/>
          <p:nvPr/>
        </p:nvSpPr>
        <p:spPr>
          <a:xfrm>
            <a:off x="1356995" y="1604645"/>
            <a:ext cx="5394325" cy="368300"/>
          </a:xfrm>
          <a:prstGeom prst="rect">
            <a:avLst/>
          </a:prstGeom>
          <a:noFill/>
        </p:spPr>
        <p:txBody>
          <a:bodyPr wrap="square" rtlCol="0">
            <a:spAutoFit/>
          </a:bodyPr>
          <a:p>
            <a:r>
              <a:rPr lang="zh-CN" altLang="zh-CN"/>
              <a:t>管理工具：</a:t>
            </a:r>
            <a:r>
              <a:rPr lang="en-US" altLang="zh-CN"/>
              <a:t>Microsoft Project</a:t>
            </a:r>
            <a:endParaRPr lang="zh-CN" altLang="en-US"/>
          </a:p>
        </p:txBody>
      </p:sp>
      <p:pic>
        <p:nvPicPr>
          <p:cNvPr id="3" name="图片 2"/>
          <p:cNvPicPr>
            <a:picLocks noChangeAspect="1"/>
          </p:cNvPicPr>
          <p:nvPr/>
        </p:nvPicPr>
        <p:blipFill>
          <a:blip r:embed="rId2"/>
          <a:stretch>
            <a:fillRect/>
          </a:stretch>
        </p:blipFill>
        <p:spPr>
          <a:xfrm>
            <a:off x="1143635" y="2879725"/>
            <a:ext cx="10125710" cy="3707130"/>
          </a:xfrm>
          <a:prstGeom prst="rect">
            <a:avLst/>
          </a:prstGeom>
        </p:spPr>
      </p:pic>
      <p:sp>
        <p:nvSpPr>
          <p:cNvPr id="9" name="文本框 8"/>
          <p:cNvSpPr txBox="1"/>
          <p:nvPr/>
        </p:nvSpPr>
        <p:spPr>
          <a:xfrm>
            <a:off x="1433195" y="1972945"/>
            <a:ext cx="7847330" cy="368300"/>
          </a:xfrm>
          <a:prstGeom prst="rect">
            <a:avLst/>
          </a:prstGeom>
          <a:noFill/>
        </p:spPr>
        <p:txBody>
          <a:bodyPr wrap="none" rtlCol="0">
            <a:spAutoFit/>
          </a:bodyPr>
          <a:p>
            <a:r>
              <a:rPr lang="zh-CN" altLang="en-US"/>
              <a:t>①选择项目遵循生存期模型：需求分析</a:t>
            </a:r>
            <a:r>
              <a:rPr lang="en-US" altLang="zh-CN"/>
              <a:t>→</a:t>
            </a:r>
            <a:r>
              <a:rPr lang="zh-CN" altLang="en-US"/>
              <a:t>规格说明</a:t>
            </a:r>
            <a:r>
              <a:rPr lang="en-US" altLang="zh-CN"/>
              <a:t>→</a:t>
            </a:r>
            <a:r>
              <a:rPr lang="zh-CN" altLang="en-US"/>
              <a:t>设计</a:t>
            </a:r>
            <a:r>
              <a:rPr lang="en-US" altLang="zh-CN"/>
              <a:t>→</a:t>
            </a:r>
            <a:r>
              <a:rPr lang="zh-CN" altLang="en-US"/>
              <a:t>编码</a:t>
            </a:r>
            <a:r>
              <a:rPr lang="en-US" altLang="zh-CN"/>
              <a:t>→</a:t>
            </a:r>
            <a:r>
              <a:rPr lang="zh-CN" altLang="en-US"/>
              <a:t>测试</a:t>
            </a:r>
            <a:r>
              <a:rPr lang="en-US" altLang="zh-CN"/>
              <a:t>→</a:t>
            </a:r>
            <a:r>
              <a:rPr lang="zh-CN" altLang="en-US"/>
              <a:t>维护</a:t>
            </a:r>
            <a:endParaRPr lang="zh-CN" altLang="en-US"/>
          </a:p>
        </p:txBody>
      </p:sp>
      <p:sp>
        <p:nvSpPr>
          <p:cNvPr id="10" name="文本框 9"/>
          <p:cNvSpPr txBox="1"/>
          <p:nvPr/>
        </p:nvSpPr>
        <p:spPr>
          <a:xfrm>
            <a:off x="1433195" y="2341245"/>
            <a:ext cx="2240280" cy="368300"/>
          </a:xfrm>
          <a:prstGeom prst="rect">
            <a:avLst/>
          </a:prstGeom>
          <a:noFill/>
        </p:spPr>
        <p:txBody>
          <a:bodyPr wrap="none" rtlCol="0">
            <a:spAutoFit/>
          </a:bodyPr>
          <a:p>
            <a:r>
              <a:rPr lang="zh-CN" altLang="en-US"/>
              <a:t>②制定项目进度计划</a:t>
            </a:r>
            <a:endParaRPr lang="zh-CN" altLang="en-US"/>
          </a:p>
        </p:txBody>
      </p:sp>
    </p:spTree>
  </p:cSld>
  <p:clrMapOvr>
    <a:masterClrMapping/>
  </p:clrMapOvr>
  <p:transition spd="slow">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1276985" y="859790"/>
            <a:ext cx="3509010" cy="460375"/>
          </a:xfrm>
          <a:prstGeom prst="rect">
            <a:avLst/>
          </a:prstGeom>
          <a:solidFill>
            <a:srgbClr val="559DE2"/>
          </a:solidFill>
          <a:ln w="9525">
            <a:noFill/>
            <a:miter lim="800000"/>
          </a:ln>
        </p:spPr>
        <p:txBody>
          <a:bodyPr wrap="square" lIns="91440" tIns="45720" rIns="91440" bIns="45720">
            <a:spAutoFit/>
          </a:bodyPr>
          <a:p>
            <a:pPr algn="l"/>
            <a:r>
              <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配置管理</a:t>
            </a:r>
            <a:endPar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4" name="文本框 3"/>
          <p:cNvSpPr txBox="1"/>
          <p:nvPr/>
        </p:nvSpPr>
        <p:spPr>
          <a:xfrm>
            <a:off x="1276985" y="1826260"/>
            <a:ext cx="6400165" cy="368300"/>
          </a:xfrm>
          <a:prstGeom prst="rect">
            <a:avLst/>
          </a:prstGeom>
          <a:noFill/>
        </p:spPr>
        <p:txBody>
          <a:bodyPr wrap="none" rtlCol="0">
            <a:spAutoFit/>
          </a:bodyPr>
          <a:p>
            <a:r>
              <a:rPr lang="zh-CN" altLang="en-US"/>
              <a:t>使用</a:t>
            </a:r>
            <a:r>
              <a:rPr lang="en-US" altLang="zh-CN"/>
              <a:t>Git</a:t>
            </a:r>
            <a:r>
              <a:rPr lang="zh-CN" altLang="en-US"/>
              <a:t>代码仓库</a:t>
            </a:r>
            <a:r>
              <a:rPr lang="zh-CN" altLang="en-US"/>
              <a:t>保存和管理程序源代码、以及有关文档和数据</a:t>
            </a:r>
            <a:endParaRPr lang="zh-CN" altLang="en-US"/>
          </a:p>
        </p:txBody>
      </p:sp>
      <p:pic>
        <p:nvPicPr>
          <p:cNvPr id="7" name="图片 6"/>
          <p:cNvPicPr>
            <a:picLocks noChangeAspect="1"/>
          </p:cNvPicPr>
          <p:nvPr/>
        </p:nvPicPr>
        <p:blipFill>
          <a:blip r:embed="rId2"/>
          <a:stretch>
            <a:fillRect/>
          </a:stretch>
        </p:blipFill>
        <p:spPr>
          <a:xfrm>
            <a:off x="992505" y="2376805"/>
            <a:ext cx="9725660" cy="4291965"/>
          </a:xfrm>
          <a:prstGeom prst="rect">
            <a:avLst/>
          </a:prstGeom>
        </p:spPr>
      </p:pic>
    </p:spTree>
  </p:cSld>
  <p:clrMapOvr>
    <a:masterClrMapping/>
  </p:clrMapOvr>
  <p:transition spd="slow">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1276985" y="859790"/>
            <a:ext cx="3509010" cy="460375"/>
          </a:xfrm>
          <a:prstGeom prst="rect">
            <a:avLst/>
          </a:prstGeom>
          <a:solidFill>
            <a:srgbClr val="559DE2"/>
          </a:solidFill>
          <a:ln w="9525">
            <a:noFill/>
            <a:miter lim="800000"/>
          </a:ln>
        </p:spPr>
        <p:txBody>
          <a:bodyPr wrap="square" lIns="91440" tIns="45720" rIns="91440" bIns="45720">
            <a:spAutoFit/>
          </a:bodyPr>
          <a:p>
            <a:pPr algn="l"/>
            <a:r>
              <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需求管理</a:t>
            </a:r>
            <a:endPar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4" name="文本框 3"/>
          <p:cNvSpPr txBox="1"/>
          <p:nvPr/>
        </p:nvSpPr>
        <p:spPr>
          <a:xfrm>
            <a:off x="4926330" y="951865"/>
            <a:ext cx="1562735" cy="368300"/>
          </a:xfrm>
          <a:prstGeom prst="rect">
            <a:avLst/>
          </a:prstGeom>
          <a:noFill/>
        </p:spPr>
        <p:txBody>
          <a:bodyPr wrap="none" rtlCol="0">
            <a:spAutoFit/>
          </a:bodyPr>
          <a:p>
            <a:r>
              <a:rPr lang="zh-CN"/>
              <a:t>管理工具：</a:t>
            </a:r>
            <a:r>
              <a:rPr lang="en-US" altLang="zh-CN"/>
              <a:t>git</a:t>
            </a:r>
            <a:endParaRPr lang="en-US" altLang="zh-CN"/>
          </a:p>
        </p:txBody>
      </p:sp>
      <p:sp>
        <p:nvSpPr>
          <p:cNvPr id="2" name="文本框 1"/>
          <p:cNvSpPr txBox="1"/>
          <p:nvPr/>
        </p:nvSpPr>
        <p:spPr>
          <a:xfrm>
            <a:off x="1276985" y="2194560"/>
            <a:ext cx="6583680" cy="368300"/>
          </a:xfrm>
          <a:prstGeom prst="rect">
            <a:avLst/>
          </a:prstGeom>
          <a:noFill/>
        </p:spPr>
        <p:txBody>
          <a:bodyPr wrap="none" rtlCol="0">
            <a:spAutoFit/>
          </a:bodyPr>
          <a:p>
            <a:r>
              <a:rPr lang="zh-CN" altLang="en-US"/>
              <a:t>变更控制：将需求变更请求进行分析评审后制定对应的变更安排</a:t>
            </a:r>
            <a:endParaRPr lang="zh-CN" altLang="en-US"/>
          </a:p>
        </p:txBody>
      </p:sp>
      <p:sp>
        <p:nvSpPr>
          <p:cNvPr id="5" name="文本框 4"/>
          <p:cNvSpPr txBox="1"/>
          <p:nvPr/>
        </p:nvSpPr>
        <p:spPr>
          <a:xfrm>
            <a:off x="1276985" y="2984500"/>
            <a:ext cx="5440680" cy="368300"/>
          </a:xfrm>
          <a:prstGeom prst="rect">
            <a:avLst/>
          </a:prstGeom>
          <a:noFill/>
        </p:spPr>
        <p:txBody>
          <a:bodyPr wrap="none" rtlCol="0">
            <a:spAutoFit/>
          </a:bodyPr>
          <a:p>
            <a:r>
              <a:rPr lang="zh-CN" altLang="en-US"/>
              <a:t>需求跟踪：建立需求跟踪表，跟踪每一项新增的需求</a:t>
            </a:r>
            <a:endParaRPr lang="zh-CN" altLang="en-US"/>
          </a:p>
        </p:txBody>
      </p:sp>
      <p:sp>
        <p:nvSpPr>
          <p:cNvPr id="7" name="文本框 6"/>
          <p:cNvSpPr txBox="1"/>
          <p:nvPr/>
        </p:nvSpPr>
        <p:spPr>
          <a:xfrm>
            <a:off x="1276985" y="3809365"/>
            <a:ext cx="6583680" cy="368300"/>
          </a:xfrm>
          <a:prstGeom prst="rect">
            <a:avLst/>
          </a:prstGeom>
          <a:noFill/>
        </p:spPr>
        <p:txBody>
          <a:bodyPr wrap="none" rtlCol="0">
            <a:spAutoFit/>
          </a:bodyPr>
          <a:p>
            <a:r>
              <a:rPr lang="zh-CN" altLang="en-US"/>
              <a:t>需求文档版本控制：将新增的需求转换成新增需求规格说明文档</a:t>
            </a:r>
            <a:endParaRPr lang="zh-CN" altLang="en-US"/>
          </a:p>
        </p:txBody>
      </p:sp>
    </p:spTree>
  </p:cSld>
  <p:clrMapOvr>
    <a:masterClrMapping/>
  </p:clrMapOvr>
  <p:transition spd="slow">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1276985" y="859790"/>
            <a:ext cx="3509010" cy="460375"/>
          </a:xfrm>
          <a:prstGeom prst="rect">
            <a:avLst/>
          </a:prstGeom>
          <a:solidFill>
            <a:srgbClr val="559DE2"/>
          </a:solidFill>
          <a:ln w="9525">
            <a:noFill/>
            <a:miter lim="800000"/>
          </a:ln>
        </p:spPr>
        <p:txBody>
          <a:bodyPr wrap="square" lIns="91440" tIns="45720" rIns="91440" bIns="45720">
            <a:spAutoFit/>
          </a:bodyPr>
          <a:p>
            <a:pPr algn="l"/>
            <a:r>
              <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测试管理</a:t>
            </a:r>
            <a:endPar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4" name="文本框 3"/>
          <p:cNvSpPr txBox="1"/>
          <p:nvPr/>
        </p:nvSpPr>
        <p:spPr>
          <a:xfrm>
            <a:off x="631825" y="1689735"/>
            <a:ext cx="2584450" cy="368300"/>
          </a:xfrm>
          <a:prstGeom prst="rect">
            <a:avLst/>
          </a:prstGeom>
          <a:noFill/>
        </p:spPr>
        <p:txBody>
          <a:bodyPr wrap="none" rtlCol="0">
            <a:spAutoFit/>
          </a:bodyPr>
          <a:p>
            <a:r>
              <a:rPr lang="en-US"/>
              <a:t>1</a:t>
            </a:r>
            <a:r>
              <a:rPr lang="zh-CN" altLang="en-US"/>
              <a:t>、单元测试：白盒测试</a:t>
            </a:r>
            <a:endParaRPr lang="zh-CN" altLang="en-US"/>
          </a:p>
        </p:txBody>
      </p:sp>
      <p:sp>
        <p:nvSpPr>
          <p:cNvPr id="2" name="文本框 1"/>
          <p:cNvSpPr txBox="1"/>
          <p:nvPr/>
        </p:nvSpPr>
        <p:spPr>
          <a:xfrm>
            <a:off x="5440045" y="951865"/>
            <a:ext cx="1311275" cy="368300"/>
          </a:xfrm>
          <a:prstGeom prst="rect">
            <a:avLst/>
          </a:prstGeom>
          <a:noFill/>
        </p:spPr>
        <p:txBody>
          <a:bodyPr wrap="none" rtlCol="0">
            <a:spAutoFit/>
          </a:bodyPr>
          <a:p>
            <a:r>
              <a:rPr lang="zh-CN" altLang="en-US"/>
              <a:t>工具：</a:t>
            </a:r>
            <a:r>
              <a:rPr lang="en-US" altLang="zh-CN"/>
              <a:t>Junit</a:t>
            </a:r>
            <a:endParaRPr lang="en-US" altLang="zh-CN"/>
          </a:p>
        </p:txBody>
      </p:sp>
      <p:pic>
        <p:nvPicPr>
          <p:cNvPr id="7" name="图片 6"/>
          <p:cNvPicPr>
            <a:picLocks noChangeAspect="1"/>
          </p:cNvPicPr>
          <p:nvPr/>
        </p:nvPicPr>
        <p:blipFill>
          <a:blip r:embed="rId2"/>
          <a:stretch>
            <a:fillRect/>
          </a:stretch>
        </p:blipFill>
        <p:spPr>
          <a:xfrm>
            <a:off x="1587500" y="2110105"/>
            <a:ext cx="3543300" cy="4058285"/>
          </a:xfrm>
          <a:prstGeom prst="rect">
            <a:avLst/>
          </a:prstGeom>
        </p:spPr>
      </p:pic>
      <p:sp>
        <p:nvSpPr>
          <p:cNvPr id="8" name="文本框 7"/>
          <p:cNvSpPr txBox="1"/>
          <p:nvPr/>
        </p:nvSpPr>
        <p:spPr>
          <a:xfrm>
            <a:off x="2771775" y="6373495"/>
            <a:ext cx="1783080" cy="368300"/>
          </a:xfrm>
          <a:prstGeom prst="rect">
            <a:avLst/>
          </a:prstGeom>
          <a:noFill/>
        </p:spPr>
        <p:txBody>
          <a:bodyPr wrap="none" rtlCol="0">
            <a:spAutoFit/>
          </a:bodyPr>
          <a:p>
            <a:r>
              <a:rPr lang="zh-CN" altLang="en-US"/>
              <a:t>白盒测试流程图</a:t>
            </a:r>
            <a:endParaRPr lang="zh-CN" altLang="en-US"/>
          </a:p>
        </p:txBody>
      </p:sp>
      <p:pic>
        <p:nvPicPr>
          <p:cNvPr id="9" name="图片 8"/>
          <p:cNvPicPr>
            <a:picLocks noChangeAspect="1"/>
          </p:cNvPicPr>
          <p:nvPr/>
        </p:nvPicPr>
        <p:blipFill>
          <a:blip r:embed="rId3"/>
          <a:stretch>
            <a:fillRect/>
          </a:stretch>
        </p:blipFill>
        <p:spPr>
          <a:xfrm>
            <a:off x="5242560" y="2194560"/>
            <a:ext cx="6533515" cy="1943100"/>
          </a:xfrm>
          <a:prstGeom prst="rect">
            <a:avLst/>
          </a:prstGeom>
        </p:spPr>
      </p:pic>
      <p:sp>
        <p:nvSpPr>
          <p:cNvPr id="11" name="文本框 10"/>
          <p:cNvSpPr txBox="1"/>
          <p:nvPr/>
        </p:nvSpPr>
        <p:spPr>
          <a:xfrm>
            <a:off x="5645785" y="4450715"/>
            <a:ext cx="2011680" cy="368300"/>
          </a:xfrm>
          <a:prstGeom prst="rect">
            <a:avLst/>
          </a:prstGeom>
          <a:noFill/>
        </p:spPr>
        <p:txBody>
          <a:bodyPr wrap="none" rtlCol="0">
            <a:spAutoFit/>
          </a:bodyPr>
          <a:p>
            <a:r>
              <a:rPr lang="zh-CN" altLang="en-US"/>
              <a:t>实现判定条件覆盖</a:t>
            </a:r>
            <a:endParaRPr lang="zh-CN" altLang="en-US"/>
          </a:p>
        </p:txBody>
      </p:sp>
    </p:spTree>
  </p:cSld>
  <p:clrMapOvr>
    <a:masterClrMapping/>
  </p:clrMapOvr>
  <p:transition spd="slow">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rcRect t="60589" r="53519"/>
          <a:stretch>
            <a:fillRect/>
          </a:stretch>
        </p:blipFill>
        <p:spPr>
          <a:xfrm rot="18571216">
            <a:off x="-830670" y="-157068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1">
            <a:extLst>
              <a:ext uri="{28A0092B-C50C-407E-A947-70E740481C1C}">
                <a14:useLocalDpi xmlns:a14="http://schemas.microsoft.com/office/drawing/2010/main" val="0"/>
              </a:ext>
            </a:extLst>
          </a:blip>
          <a:srcRect t="61706" r="40353"/>
          <a:stretch>
            <a:fillRect/>
          </a:stretch>
        </p:blipFill>
        <p:spPr>
          <a:xfrm rot="8195221">
            <a:off x="6015934" y="3502426"/>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2551430" y="3073400"/>
            <a:ext cx="6206490" cy="829945"/>
          </a:xfrm>
          <a:prstGeom prst="rect">
            <a:avLst/>
          </a:prstGeom>
          <a:noFill/>
        </p:spPr>
        <p:txBody>
          <a:bodyPr wrap="square" rtlCol="0">
            <a:spAutoFit/>
          </a:bodyPr>
          <a:lstStyle/>
          <a:p>
            <a:pPr algn="ctr"/>
            <a:r>
              <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rPr>
              <a:t>需求分析</a:t>
            </a:r>
            <a:endPar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endParaRPr>
          </a:p>
        </p:txBody>
      </p:sp>
      <p:sp>
        <p:nvSpPr>
          <p:cNvPr id="16" name="文本框 15"/>
          <p:cNvSpPr txBox="1"/>
          <p:nvPr/>
        </p:nvSpPr>
        <p:spPr>
          <a:xfrm>
            <a:off x="4835613" y="1750300"/>
            <a:ext cx="1768659" cy="1323439"/>
          </a:xfrm>
          <a:prstGeom prst="rect">
            <a:avLst/>
          </a:prstGeom>
          <a:noFill/>
        </p:spPr>
        <p:txBody>
          <a:bodyPr wrap="square" rtlCol="0">
            <a:spAutoFit/>
          </a:bodyPr>
          <a:lstStyle/>
          <a:p>
            <a:r>
              <a:rPr lang="en-US" altLang="zh-CN" sz="8000" b="1" dirty="0" smtClean="0">
                <a:solidFill>
                  <a:srgbClr val="000000"/>
                </a:solidFill>
                <a:latin typeface="方正兰亭粗黑简体" panose="02000000000000000000" pitchFamily="2" charset="-122"/>
                <a:ea typeface="方正兰亭粗黑简体" panose="02000000000000000000" pitchFamily="2" charset="-122"/>
              </a:rPr>
              <a:t>01</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Tree>
  </p:cSld>
  <p:clrMapOvr>
    <a:masterClrMapping/>
  </p:clrMapOvr>
  <p:transition spd="slow">
    <p:split orient="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1276985" y="859790"/>
            <a:ext cx="3509010" cy="460375"/>
          </a:xfrm>
          <a:prstGeom prst="rect">
            <a:avLst/>
          </a:prstGeom>
          <a:solidFill>
            <a:srgbClr val="559DE2"/>
          </a:solidFill>
          <a:ln w="9525">
            <a:noFill/>
            <a:miter lim="800000"/>
          </a:ln>
        </p:spPr>
        <p:txBody>
          <a:bodyPr wrap="square" lIns="91440" tIns="45720" rIns="91440" bIns="45720">
            <a:spAutoFit/>
          </a:bodyPr>
          <a:p>
            <a:pPr algn="l"/>
            <a:r>
              <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测试管理</a:t>
            </a:r>
            <a:endPar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4" name="文本框 3"/>
          <p:cNvSpPr txBox="1"/>
          <p:nvPr/>
        </p:nvSpPr>
        <p:spPr>
          <a:xfrm>
            <a:off x="631825" y="1689735"/>
            <a:ext cx="2584450" cy="368300"/>
          </a:xfrm>
          <a:prstGeom prst="rect">
            <a:avLst/>
          </a:prstGeom>
          <a:noFill/>
        </p:spPr>
        <p:txBody>
          <a:bodyPr wrap="none" rtlCol="0">
            <a:spAutoFit/>
          </a:bodyPr>
          <a:p>
            <a:r>
              <a:rPr lang="en-US"/>
              <a:t>1</a:t>
            </a:r>
            <a:r>
              <a:rPr lang="zh-CN" altLang="en-US"/>
              <a:t>、单元测试：黑盒测试</a:t>
            </a:r>
            <a:endParaRPr lang="zh-CN" altLang="en-US"/>
          </a:p>
        </p:txBody>
      </p:sp>
      <p:sp>
        <p:nvSpPr>
          <p:cNvPr id="2" name="文本框 1"/>
          <p:cNvSpPr txBox="1"/>
          <p:nvPr/>
        </p:nvSpPr>
        <p:spPr>
          <a:xfrm>
            <a:off x="5440045" y="951865"/>
            <a:ext cx="1311275" cy="368300"/>
          </a:xfrm>
          <a:prstGeom prst="rect">
            <a:avLst/>
          </a:prstGeom>
          <a:noFill/>
        </p:spPr>
        <p:txBody>
          <a:bodyPr wrap="none" rtlCol="0">
            <a:spAutoFit/>
          </a:bodyPr>
          <a:p>
            <a:r>
              <a:rPr lang="zh-CN" altLang="en-US"/>
              <a:t>工具：</a:t>
            </a:r>
            <a:r>
              <a:rPr lang="en-US" altLang="zh-CN"/>
              <a:t>Junit</a:t>
            </a:r>
            <a:endParaRPr lang="en-US" altLang="zh-CN"/>
          </a:p>
        </p:txBody>
      </p:sp>
      <p:sp>
        <p:nvSpPr>
          <p:cNvPr id="8" name="文本框 7"/>
          <p:cNvSpPr txBox="1"/>
          <p:nvPr/>
        </p:nvSpPr>
        <p:spPr>
          <a:xfrm>
            <a:off x="945515" y="4809490"/>
            <a:ext cx="6355080" cy="368300"/>
          </a:xfrm>
          <a:prstGeom prst="rect">
            <a:avLst/>
          </a:prstGeom>
          <a:noFill/>
        </p:spPr>
        <p:txBody>
          <a:bodyPr wrap="none" rtlCol="0">
            <a:spAutoFit/>
          </a:bodyPr>
          <a:p>
            <a:r>
              <a:rPr lang="zh-CN" altLang="en-US"/>
              <a:t>体测单元功能黑盒测试流等价类分析，实现所有的等价类覆盖</a:t>
            </a:r>
            <a:endParaRPr lang="zh-CN" altLang="en-US"/>
          </a:p>
        </p:txBody>
      </p:sp>
      <p:pic>
        <p:nvPicPr>
          <p:cNvPr id="3" name="图片 2"/>
          <p:cNvPicPr>
            <a:picLocks noChangeAspect="1"/>
          </p:cNvPicPr>
          <p:nvPr/>
        </p:nvPicPr>
        <p:blipFill>
          <a:blip r:embed="rId2"/>
          <a:stretch>
            <a:fillRect/>
          </a:stretch>
        </p:blipFill>
        <p:spPr>
          <a:xfrm>
            <a:off x="836930" y="2416175"/>
            <a:ext cx="5914390" cy="1828800"/>
          </a:xfrm>
          <a:prstGeom prst="rect">
            <a:avLst/>
          </a:prstGeom>
        </p:spPr>
      </p:pic>
    </p:spTree>
  </p:cSld>
  <p:clrMapOvr>
    <a:masterClrMapping/>
  </p:clrMapOvr>
  <p:transition spd="slow">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1276985" y="859790"/>
            <a:ext cx="3509010" cy="460375"/>
          </a:xfrm>
          <a:prstGeom prst="rect">
            <a:avLst/>
          </a:prstGeom>
          <a:solidFill>
            <a:srgbClr val="559DE2"/>
          </a:solidFill>
          <a:ln w="9525">
            <a:noFill/>
            <a:miter lim="800000"/>
          </a:ln>
        </p:spPr>
        <p:txBody>
          <a:bodyPr wrap="square" lIns="91440" tIns="45720" rIns="91440" bIns="45720">
            <a:spAutoFit/>
          </a:bodyPr>
          <a:p>
            <a:pPr algn="l"/>
            <a:r>
              <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测试管理</a:t>
            </a:r>
            <a:endPar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2" name="文本框 1"/>
          <p:cNvSpPr txBox="1"/>
          <p:nvPr/>
        </p:nvSpPr>
        <p:spPr>
          <a:xfrm>
            <a:off x="5440045" y="951865"/>
            <a:ext cx="1409065" cy="368300"/>
          </a:xfrm>
          <a:prstGeom prst="rect">
            <a:avLst/>
          </a:prstGeom>
          <a:noFill/>
        </p:spPr>
        <p:txBody>
          <a:bodyPr wrap="none" rtlCol="0">
            <a:spAutoFit/>
          </a:bodyPr>
          <a:p>
            <a:r>
              <a:rPr lang="zh-CN" altLang="en-US"/>
              <a:t>工具：</a:t>
            </a:r>
            <a:r>
              <a:rPr lang="en-US" altLang="zh-CN"/>
              <a:t>Testin</a:t>
            </a:r>
            <a:endParaRPr lang="en-US" altLang="zh-CN"/>
          </a:p>
        </p:txBody>
      </p:sp>
      <p:sp>
        <p:nvSpPr>
          <p:cNvPr id="6" name="文本框 5"/>
          <p:cNvSpPr txBox="1"/>
          <p:nvPr/>
        </p:nvSpPr>
        <p:spPr>
          <a:xfrm>
            <a:off x="1276985" y="2040255"/>
            <a:ext cx="1441450" cy="368300"/>
          </a:xfrm>
          <a:prstGeom prst="rect">
            <a:avLst/>
          </a:prstGeom>
          <a:noFill/>
        </p:spPr>
        <p:txBody>
          <a:bodyPr wrap="none" rtlCol="0">
            <a:spAutoFit/>
          </a:bodyPr>
          <a:p>
            <a:r>
              <a:rPr lang="en-US" altLang="zh-CN"/>
              <a:t>2</a:t>
            </a:r>
            <a:r>
              <a:rPr lang="zh-CN" altLang="en-US"/>
              <a:t>、系统测试</a:t>
            </a:r>
            <a:endParaRPr lang="zh-CN" altLang="en-US"/>
          </a:p>
        </p:txBody>
      </p:sp>
      <p:pic>
        <p:nvPicPr>
          <p:cNvPr id="-2147482623" name="图片 -2147482624"/>
          <p:cNvPicPr>
            <a:picLocks noChangeAspect="1"/>
          </p:cNvPicPr>
          <p:nvPr/>
        </p:nvPicPr>
        <p:blipFill>
          <a:blip r:embed="rId2"/>
          <a:stretch>
            <a:fillRect/>
          </a:stretch>
        </p:blipFill>
        <p:spPr>
          <a:xfrm>
            <a:off x="2022475" y="2582545"/>
            <a:ext cx="7165975" cy="3194685"/>
          </a:xfrm>
          <a:prstGeom prst="rect">
            <a:avLst/>
          </a:prstGeom>
          <a:noFill/>
          <a:ln w="9525">
            <a:noFill/>
          </a:ln>
        </p:spPr>
      </p:pic>
      <p:sp>
        <p:nvSpPr>
          <p:cNvPr id="8" name="文本框 7"/>
          <p:cNvSpPr txBox="1"/>
          <p:nvPr/>
        </p:nvSpPr>
        <p:spPr>
          <a:xfrm>
            <a:off x="2784475" y="6108065"/>
            <a:ext cx="3154680" cy="368300"/>
          </a:xfrm>
          <a:prstGeom prst="rect">
            <a:avLst/>
          </a:prstGeom>
          <a:noFill/>
        </p:spPr>
        <p:txBody>
          <a:bodyPr wrap="none" rtlCol="0">
            <a:spAutoFit/>
          </a:bodyPr>
          <a:p>
            <a:r>
              <a:rPr lang="zh-CN" altLang="en-US"/>
              <a:t>各种安卓手机的系统测试结果</a:t>
            </a:r>
            <a:endParaRPr lang="zh-CN" altLang="en-US"/>
          </a:p>
        </p:txBody>
      </p:sp>
    </p:spTree>
  </p:cSld>
  <p:clrMapOvr>
    <a:masterClrMapping/>
  </p:clrMapOvr>
  <p:transition spd="slow">
    <p:split orient="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1276985" y="859790"/>
            <a:ext cx="3509010" cy="460375"/>
          </a:xfrm>
          <a:prstGeom prst="rect">
            <a:avLst/>
          </a:prstGeom>
          <a:solidFill>
            <a:srgbClr val="559DE2"/>
          </a:solidFill>
          <a:ln w="9525">
            <a:noFill/>
            <a:miter lim="800000"/>
          </a:ln>
        </p:spPr>
        <p:txBody>
          <a:bodyPr wrap="square" lIns="91440" tIns="45720" rIns="91440" bIns="45720">
            <a:spAutoFit/>
          </a:bodyPr>
          <a:p>
            <a:pPr algn="l"/>
            <a:r>
              <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测试管理</a:t>
            </a:r>
            <a:endPar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2" name="文本框 1"/>
          <p:cNvSpPr txBox="1"/>
          <p:nvPr/>
        </p:nvSpPr>
        <p:spPr>
          <a:xfrm>
            <a:off x="5440045" y="951865"/>
            <a:ext cx="1409065" cy="368300"/>
          </a:xfrm>
          <a:prstGeom prst="rect">
            <a:avLst/>
          </a:prstGeom>
          <a:noFill/>
        </p:spPr>
        <p:txBody>
          <a:bodyPr wrap="none" rtlCol="0">
            <a:spAutoFit/>
          </a:bodyPr>
          <a:p>
            <a:r>
              <a:rPr lang="zh-CN" altLang="en-US"/>
              <a:t>工具：</a:t>
            </a:r>
            <a:r>
              <a:rPr lang="en-US" altLang="zh-CN"/>
              <a:t>Testin</a:t>
            </a:r>
            <a:endParaRPr lang="en-US" altLang="zh-CN"/>
          </a:p>
        </p:txBody>
      </p:sp>
      <p:pic>
        <p:nvPicPr>
          <p:cNvPr id="-2147482617" name="图片 -2147482618"/>
          <p:cNvPicPr>
            <a:picLocks noChangeAspect="1"/>
          </p:cNvPicPr>
          <p:nvPr/>
        </p:nvPicPr>
        <p:blipFill>
          <a:blip r:embed="rId2"/>
          <a:stretch>
            <a:fillRect/>
          </a:stretch>
        </p:blipFill>
        <p:spPr>
          <a:xfrm>
            <a:off x="1266190" y="1858010"/>
            <a:ext cx="9658985" cy="3635375"/>
          </a:xfrm>
          <a:prstGeom prst="rect">
            <a:avLst/>
          </a:prstGeom>
          <a:noFill/>
          <a:ln w="9525">
            <a:noFill/>
          </a:ln>
        </p:spPr>
      </p:pic>
      <p:sp>
        <p:nvSpPr>
          <p:cNvPr id="4" name="文本框 3"/>
          <p:cNvSpPr txBox="1"/>
          <p:nvPr/>
        </p:nvSpPr>
        <p:spPr>
          <a:xfrm>
            <a:off x="1894840" y="5965825"/>
            <a:ext cx="4912995" cy="368300"/>
          </a:xfrm>
          <a:prstGeom prst="rect">
            <a:avLst/>
          </a:prstGeom>
          <a:noFill/>
        </p:spPr>
        <p:txBody>
          <a:bodyPr wrap="none" rtlCol="0">
            <a:spAutoFit/>
          </a:bodyPr>
          <a:p>
            <a:r>
              <a:rPr lang="zh-CN" altLang="en-US"/>
              <a:t>性能指标测试：安装时间、启动时间、</a:t>
            </a:r>
            <a:r>
              <a:rPr lang="en-US" altLang="zh-CN"/>
              <a:t>CPU</a:t>
            </a:r>
            <a:r>
              <a:rPr lang="zh-CN" altLang="en-US"/>
              <a:t>占用</a:t>
            </a:r>
            <a:endParaRPr lang="zh-CN" altLang="en-US"/>
          </a:p>
        </p:txBody>
      </p:sp>
    </p:spTree>
  </p:cSld>
  <p:clrMapOvr>
    <a:masterClrMapping/>
  </p:clrMapOvr>
  <p:transition spd="slow">
    <p:split orient="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1276985" y="859790"/>
            <a:ext cx="3509010" cy="460375"/>
          </a:xfrm>
          <a:prstGeom prst="rect">
            <a:avLst/>
          </a:prstGeom>
          <a:solidFill>
            <a:srgbClr val="559DE2"/>
          </a:solidFill>
          <a:ln w="9525">
            <a:noFill/>
            <a:miter lim="800000"/>
          </a:ln>
        </p:spPr>
        <p:txBody>
          <a:bodyPr wrap="square" lIns="91440" tIns="45720" rIns="91440" bIns="45720">
            <a:spAutoFit/>
          </a:bodyPr>
          <a:p>
            <a:pPr algn="l"/>
            <a:r>
              <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测试管理</a:t>
            </a:r>
            <a:endPar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2" name="文本框 1"/>
          <p:cNvSpPr txBox="1"/>
          <p:nvPr/>
        </p:nvSpPr>
        <p:spPr>
          <a:xfrm>
            <a:off x="5440045" y="951865"/>
            <a:ext cx="1409065" cy="368300"/>
          </a:xfrm>
          <a:prstGeom prst="rect">
            <a:avLst/>
          </a:prstGeom>
          <a:noFill/>
        </p:spPr>
        <p:txBody>
          <a:bodyPr wrap="none" rtlCol="0">
            <a:spAutoFit/>
          </a:bodyPr>
          <a:p>
            <a:r>
              <a:rPr lang="zh-CN" altLang="en-US"/>
              <a:t>工具：</a:t>
            </a:r>
            <a:r>
              <a:rPr lang="en-US" altLang="zh-CN"/>
              <a:t>Testin</a:t>
            </a:r>
            <a:endParaRPr lang="en-US" altLang="zh-CN"/>
          </a:p>
        </p:txBody>
      </p:sp>
      <p:pic>
        <p:nvPicPr>
          <p:cNvPr id="-2147482618" name="图片 3"/>
          <p:cNvPicPr>
            <a:picLocks noChangeAspect="1"/>
          </p:cNvPicPr>
          <p:nvPr/>
        </p:nvPicPr>
        <p:blipFill>
          <a:blip r:embed="rId2"/>
          <a:stretch>
            <a:fillRect/>
          </a:stretch>
        </p:blipFill>
        <p:spPr>
          <a:xfrm>
            <a:off x="2324735" y="1418590"/>
            <a:ext cx="6949440" cy="4998720"/>
          </a:xfrm>
          <a:prstGeom prst="rect">
            <a:avLst/>
          </a:prstGeom>
          <a:noFill/>
          <a:ln w="9525">
            <a:noFill/>
          </a:ln>
        </p:spPr>
      </p:pic>
      <p:sp>
        <p:nvSpPr>
          <p:cNvPr id="4" name="文本框 3"/>
          <p:cNvSpPr txBox="1"/>
          <p:nvPr/>
        </p:nvSpPr>
        <p:spPr>
          <a:xfrm>
            <a:off x="2957195" y="6417310"/>
            <a:ext cx="2011680" cy="368300"/>
          </a:xfrm>
          <a:prstGeom prst="rect">
            <a:avLst/>
          </a:prstGeom>
          <a:noFill/>
        </p:spPr>
        <p:txBody>
          <a:bodyPr wrap="none" rtlCol="0">
            <a:spAutoFit/>
          </a:bodyPr>
          <a:p>
            <a:r>
              <a:rPr lang="zh-CN" altLang="en-US"/>
              <a:t>性能分析图表显示</a:t>
            </a:r>
            <a:endParaRPr lang="zh-CN" altLang="en-US"/>
          </a:p>
        </p:txBody>
      </p:sp>
    </p:spTree>
  </p:cSld>
  <p:clrMapOvr>
    <a:masterClrMapping/>
  </p:clrMapOvr>
  <p:transition spd="slow">
    <p:split orient="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1276985" y="859790"/>
            <a:ext cx="3509010" cy="460375"/>
          </a:xfrm>
          <a:prstGeom prst="rect">
            <a:avLst/>
          </a:prstGeom>
          <a:solidFill>
            <a:srgbClr val="559DE2"/>
          </a:solidFill>
          <a:ln w="9525">
            <a:noFill/>
            <a:miter lim="800000"/>
          </a:ln>
        </p:spPr>
        <p:txBody>
          <a:bodyPr wrap="square" lIns="91440" tIns="45720" rIns="91440" bIns="45720">
            <a:spAutoFit/>
          </a:bodyPr>
          <a:p>
            <a:pPr algn="l"/>
            <a:r>
              <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人员管理</a:t>
            </a:r>
            <a:endParaRPr 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4" name="文本框 3"/>
          <p:cNvSpPr txBox="1"/>
          <p:nvPr/>
        </p:nvSpPr>
        <p:spPr>
          <a:xfrm>
            <a:off x="1390650" y="1997075"/>
            <a:ext cx="6380480" cy="368300"/>
          </a:xfrm>
          <a:prstGeom prst="rect">
            <a:avLst/>
          </a:prstGeom>
          <a:noFill/>
        </p:spPr>
        <p:txBody>
          <a:bodyPr wrap="none" rtlCol="0">
            <a:spAutoFit/>
          </a:bodyPr>
          <a:p>
            <a:r>
              <a:rPr lang="en-US"/>
              <a:t>1</a:t>
            </a:r>
            <a:r>
              <a:rPr lang="zh-CN" altLang="en-US"/>
              <a:t>、施文</a:t>
            </a:r>
            <a:r>
              <a:rPr lang="en-US" altLang="zh-CN"/>
              <a:t>(</a:t>
            </a:r>
            <a:r>
              <a:rPr lang="zh-CN" altLang="en-US"/>
              <a:t>项目经理</a:t>
            </a:r>
            <a:r>
              <a:rPr lang="en-US" altLang="zh-CN"/>
              <a:t>)</a:t>
            </a:r>
            <a:r>
              <a:rPr lang="zh-CN" altLang="en-US"/>
              <a:t>：制定项目计划、控制项目进展、项目管理</a:t>
            </a:r>
            <a:endParaRPr lang="zh-CN" altLang="en-US"/>
          </a:p>
        </p:txBody>
      </p:sp>
      <p:sp>
        <p:nvSpPr>
          <p:cNvPr id="3" name="文本框 2"/>
          <p:cNvSpPr txBox="1"/>
          <p:nvPr/>
        </p:nvSpPr>
        <p:spPr>
          <a:xfrm>
            <a:off x="1390650" y="2534920"/>
            <a:ext cx="8666480" cy="368300"/>
          </a:xfrm>
          <a:prstGeom prst="rect">
            <a:avLst/>
          </a:prstGeom>
          <a:noFill/>
        </p:spPr>
        <p:txBody>
          <a:bodyPr wrap="none" rtlCol="0">
            <a:spAutoFit/>
          </a:bodyPr>
          <a:p>
            <a:r>
              <a:rPr lang="en-US" altLang="zh-CN"/>
              <a:t>2</a:t>
            </a:r>
            <a:r>
              <a:rPr lang="zh-CN" altLang="en-US"/>
              <a:t>、胡鹏翔、何振申、林冠宇</a:t>
            </a:r>
            <a:r>
              <a:rPr lang="en-US" altLang="zh-CN"/>
              <a:t>(</a:t>
            </a:r>
            <a:r>
              <a:rPr lang="zh-CN" altLang="en-US"/>
              <a:t>开发人员</a:t>
            </a:r>
            <a:r>
              <a:rPr lang="en-US" altLang="zh-CN"/>
              <a:t>)</a:t>
            </a:r>
            <a:r>
              <a:rPr lang="zh-CN" altLang="en-US"/>
              <a:t>：组织开发小组完成开发工作，按时交付产品</a:t>
            </a:r>
            <a:endParaRPr lang="zh-CN" altLang="en-US"/>
          </a:p>
        </p:txBody>
      </p:sp>
      <p:sp>
        <p:nvSpPr>
          <p:cNvPr id="11" name="文本框 10"/>
          <p:cNvSpPr txBox="1"/>
          <p:nvPr/>
        </p:nvSpPr>
        <p:spPr>
          <a:xfrm>
            <a:off x="1390650" y="3096260"/>
            <a:ext cx="8895080" cy="368300"/>
          </a:xfrm>
          <a:prstGeom prst="rect">
            <a:avLst/>
          </a:prstGeom>
          <a:noFill/>
        </p:spPr>
        <p:txBody>
          <a:bodyPr wrap="none" rtlCol="0">
            <a:spAutoFit/>
          </a:bodyPr>
          <a:p>
            <a:r>
              <a:rPr lang="en-US" altLang="zh-CN"/>
              <a:t>3</a:t>
            </a:r>
            <a:r>
              <a:rPr lang="zh-CN" altLang="en-US"/>
              <a:t>、莫少锋、覃荣业</a:t>
            </a:r>
            <a:r>
              <a:rPr lang="en-US" altLang="zh-CN"/>
              <a:t>(</a:t>
            </a:r>
            <a:r>
              <a:rPr lang="zh-CN" altLang="en-US"/>
              <a:t>测试人员</a:t>
            </a:r>
            <a:r>
              <a:rPr lang="en-US" altLang="zh-CN"/>
              <a:t>)</a:t>
            </a:r>
            <a:r>
              <a:rPr lang="zh-CN" altLang="en-US"/>
              <a:t>：按照《测试计划》进行项目的测试，输出《测试报告》</a:t>
            </a:r>
            <a:endParaRPr lang="zh-CN" altLang="en-US"/>
          </a:p>
        </p:txBody>
      </p:sp>
    </p:spTree>
  </p:cSld>
  <p:clrMapOvr>
    <a:masterClrMapping/>
  </p:clrMapOvr>
  <p:transition spd="slow">
    <p:split orient="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ded Corner 15"/>
          <p:cNvSpPr/>
          <p:nvPr/>
        </p:nvSpPr>
        <p:spPr>
          <a:xfrm>
            <a:off x="1238972" y="1760562"/>
            <a:ext cx="3009317" cy="1886207"/>
          </a:xfrm>
          <a:prstGeom prst="foldedCorner">
            <a:avLst/>
          </a:prstGeom>
          <a:solidFill>
            <a:srgbClr val="559DE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华文细黑" panose="02010600040101010101" pitchFamily="2" charset="-122"/>
              <a:ea typeface="华文细黑" panose="02010600040101010101" pitchFamily="2" charset="-122"/>
            </a:endParaRPr>
          </a:p>
        </p:txBody>
      </p:sp>
      <p:sp>
        <p:nvSpPr>
          <p:cNvPr id="3" name="TextBox 25"/>
          <p:cNvSpPr txBox="1"/>
          <p:nvPr/>
        </p:nvSpPr>
        <p:spPr>
          <a:xfrm>
            <a:off x="1417565" y="2611749"/>
            <a:ext cx="2643195" cy="398780"/>
          </a:xfrm>
          <a:prstGeom prst="rect">
            <a:avLst/>
          </a:prstGeom>
          <a:noFill/>
        </p:spPr>
        <p:txBody>
          <a:bodyPr wrap="square" rtlCol="0">
            <a:spAutoFit/>
          </a:bodyPr>
          <a:lstStyle/>
          <a:p>
            <a:pPr algn="ctr"/>
            <a:r>
              <a:rPr kumimoji="1" lang="en-US" altLang="zh-CN" sz="2000" b="1" dirty="0" smtClean="0">
                <a:solidFill>
                  <a:schemeClr val="bg1"/>
                </a:solidFill>
                <a:sym typeface="+mn-ea"/>
              </a:rPr>
              <a:t>1.</a:t>
            </a:r>
            <a:r>
              <a:rPr kumimoji="1" lang="zh-CN" altLang="en-US" sz="2000" b="1" dirty="0" smtClean="0">
                <a:solidFill>
                  <a:schemeClr val="bg1"/>
                </a:solidFill>
                <a:sym typeface="+mn-ea"/>
              </a:rPr>
              <a:t>实现联网注册登录。</a:t>
            </a:r>
            <a:endParaRPr kumimoji="1" lang="zh-CN" altLang="en-US" sz="2000" b="1" dirty="0" smtClean="0">
              <a:solidFill>
                <a:schemeClr val="bg1"/>
              </a:solidFill>
              <a:latin typeface="华文细黑" panose="02010600040101010101" pitchFamily="2" charset="-122"/>
              <a:ea typeface="华文细黑" panose="02010600040101010101" pitchFamily="2" charset="-122"/>
              <a:sym typeface="+mn-ea"/>
            </a:endParaRPr>
          </a:p>
        </p:txBody>
      </p:sp>
      <p:sp>
        <p:nvSpPr>
          <p:cNvPr id="4" name="Folded Corner 28"/>
          <p:cNvSpPr/>
          <p:nvPr/>
        </p:nvSpPr>
        <p:spPr>
          <a:xfrm>
            <a:off x="4587615" y="1760562"/>
            <a:ext cx="3009317" cy="1886207"/>
          </a:xfrm>
          <a:prstGeom prst="foldedCorner">
            <a:avLst/>
          </a:prstGeom>
          <a:solidFill>
            <a:srgbClr val="559DE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华文细黑" panose="02010600040101010101" pitchFamily="2" charset="-122"/>
              <a:ea typeface="华文细黑" panose="02010600040101010101" pitchFamily="2" charset="-122"/>
            </a:endParaRPr>
          </a:p>
        </p:txBody>
      </p:sp>
      <p:sp>
        <p:nvSpPr>
          <p:cNvPr id="5" name="TextBox 33"/>
          <p:cNvSpPr txBox="1"/>
          <p:nvPr/>
        </p:nvSpPr>
        <p:spPr>
          <a:xfrm>
            <a:off x="4739372" y="2611749"/>
            <a:ext cx="2643195" cy="949325"/>
          </a:xfrm>
          <a:prstGeom prst="rect">
            <a:avLst/>
          </a:prstGeom>
          <a:noFill/>
        </p:spPr>
        <p:txBody>
          <a:bodyPr wrap="square" rtlCol="0">
            <a:spAutoFit/>
          </a:bodyPr>
          <a:lstStyle/>
          <a:p>
            <a:pPr algn="ctr"/>
            <a:r>
              <a:rPr kumimoji="1" lang="en-US" altLang="zh-CN" sz="1860" b="1" dirty="0" smtClean="0">
                <a:solidFill>
                  <a:schemeClr val="bg1"/>
                </a:solidFill>
                <a:sym typeface="+mn-ea"/>
              </a:rPr>
              <a:t>2.</a:t>
            </a:r>
            <a:r>
              <a:rPr kumimoji="1" lang="zh-CN" altLang="en-US" sz="1860" b="1" dirty="0" smtClean="0">
                <a:solidFill>
                  <a:schemeClr val="bg1"/>
                </a:solidFill>
                <a:sym typeface="+mn-ea"/>
              </a:rPr>
              <a:t>实现手动输入体检数据，并进行分析，给出结果。</a:t>
            </a:r>
            <a:endParaRPr kumimoji="1" lang="zh-CN" altLang="en-US" sz="1860" b="1" dirty="0" smtClean="0">
              <a:solidFill>
                <a:schemeClr val="bg1"/>
              </a:solidFill>
              <a:latin typeface="华文细黑" panose="02010600040101010101" pitchFamily="2" charset="-122"/>
              <a:ea typeface="华文细黑" panose="02010600040101010101" pitchFamily="2" charset="-122"/>
              <a:sym typeface="+mn-ea"/>
            </a:endParaRPr>
          </a:p>
        </p:txBody>
      </p:sp>
      <p:sp>
        <p:nvSpPr>
          <p:cNvPr id="6" name="Folded Corner 34"/>
          <p:cNvSpPr/>
          <p:nvPr/>
        </p:nvSpPr>
        <p:spPr>
          <a:xfrm>
            <a:off x="7936188" y="1760562"/>
            <a:ext cx="3009317" cy="1886207"/>
          </a:xfrm>
          <a:prstGeom prst="foldedCorner">
            <a:avLst/>
          </a:prstGeom>
          <a:solidFill>
            <a:srgbClr val="559DE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华文细黑" panose="02010600040101010101" pitchFamily="2" charset="-122"/>
              <a:ea typeface="华文细黑" panose="02010600040101010101" pitchFamily="2" charset="-122"/>
            </a:endParaRPr>
          </a:p>
        </p:txBody>
      </p:sp>
      <p:sp>
        <p:nvSpPr>
          <p:cNvPr id="7" name="TextBox 38"/>
          <p:cNvSpPr txBox="1"/>
          <p:nvPr/>
        </p:nvSpPr>
        <p:spPr>
          <a:xfrm>
            <a:off x="8087945" y="2611749"/>
            <a:ext cx="2643195" cy="662940"/>
          </a:xfrm>
          <a:prstGeom prst="rect">
            <a:avLst/>
          </a:prstGeom>
          <a:noFill/>
        </p:spPr>
        <p:txBody>
          <a:bodyPr wrap="square" rtlCol="0">
            <a:spAutoFit/>
          </a:bodyPr>
          <a:lstStyle/>
          <a:p>
            <a:pPr algn="ctr"/>
            <a:r>
              <a:rPr kumimoji="1" lang="en-US" altLang="zh-CN" sz="1860" b="1" dirty="0" smtClean="0">
                <a:solidFill>
                  <a:schemeClr val="bg1"/>
                </a:solidFill>
                <a:sym typeface="+mn-ea"/>
              </a:rPr>
              <a:t>3.</a:t>
            </a:r>
            <a:r>
              <a:rPr kumimoji="1" lang="zh-CN" altLang="en-US" sz="1860" b="1" dirty="0" smtClean="0">
                <a:solidFill>
                  <a:schemeClr val="bg1"/>
                </a:solidFill>
                <a:sym typeface="+mn-ea"/>
              </a:rPr>
              <a:t>实现</a:t>
            </a:r>
            <a:r>
              <a:rPr kumimoji="1" lang="en-US" altLang="zh-CN" sz="1860" b="1" dirty="0" smtClean="0">
                <a:solidFill>
                  <a:schemeClr val="bg1"/>
                </a:solidFill>
                <a:sym typeface="+mn-ea"/>
              </a:rPr>
              <a:t>TTS</a:t>
            </a:r>
            <a:r>
              <a:rPr kumimoji="1" lang="zh-CN" altLang="en-US" sz="1860" b="1" dirty="0" smtClean="0">
                <a:solidFill>
                  <a:schemeClr val="bg1"/>
                </a:solidFill>
                <a:sym typeface="+mn-ea"/>
              </a:rPr>
              <a:t>语言播报分析结果。</a:t>
            </a:r>
            <a:endParaRPr kumimoji="1" lang="zh-CN" altLang="en-US" sz="1860" b="1" dirty="0" smtClean="0">
              <a:solidFill>
                <a:schemeClr val="bg1"/>
              </a:solidFill>
              <a:latin typeface="华文细黑" panose="02010600040101010101" pitchFamily="2" charset="-122"/>
              <a:ea typeface="华文细黑" panose="02010600040101010101" pitchFamily="2" charset="-122"/>
              <a:sym typeface="+mn-ea"/>
            </a:endParaRPr>
          </a:p>
        </p:txBody>
      </p:sp>
      <p:sp>
        <p:nvSpPr>
          <p:cNvPr id="8" name="Folded Corner 39"/>
          <p:cNvSpPr/>
          <p:nvPr/>
        </p:nvSpPr>
        <p:spPr>
          <a:xfrm>
            <a:off x="1238972" y="3944015"/>
            <a:ext cx="3009317" cy="1886207"/>
          </a:xfrm>
          <a:prstGeom prst="foldedCorner">
            <a:avLst/>
          </a:prstGeom>
          <a:solidFill>
            <a:srgbClr val="559DE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华文细黑" panose="02010600040101010101" pitchFamily="2" charset="-122"/>
              <a:ea typeface="华文细黑" panose="02010600040101010101" pitchFamily="2" charset="-122"/>
            </a:endParaRPr>
          </a:p>
        </p:txBody>
      </p:sp>
      <p:sp>
        <p:nvSpPr>
          <p:cNvPr id="9" name="TextBox 41"/>
          <p:cNvSpPr txBox="1"/>
          <p:nvPr/>
        </p:nvSpPr>
        <p:spPr>
          <a:xfrm>
            <a:off x="1390729" y="4784137"/>
            <a:ext cx="2643195" cy="662940"/>
          </a:xfrm>
          <a:prstGeom prst="rect">
            <a:avLst/>
          </a:prstGeom>
          <a:noFill/>
        </p:spPr>
        <p:txBody>
          <a:bodyPr wrap="square" rtlCol="0">
            <a:spAutoFit/>
          </a:bodyPr>
          <a:lstStyle/>
          <a:p>
            <a:pPr algn="ctr"/>
            <a:r>
              <a:rPr kumimoji="1" lang="en-US" altLang="zh-CN" sz="1860" b="1" dirty="0" smtClean="0">
                <a:solidFill>
                  <a:schemeClr val="bg1"/>
                </a:solidFill>
                <a:sym typeface="+mn-ea"/>
              </a:rPr>
              <a:t>4.</a:t>
            </a:r>
            <a:r>
              <a:rPr kumimoji="1" lang="zh-CN" altLang="en-US" sz="1860" b="1" dirty="0" smtClean="0">
                <a:solidFill>
                  <a:schemeClr val="bg1"/>
                </a:solidFill>
                <a:sym typeface="+mn-ea"/>
              </a:rPr>
              <a:t>整个</a:t>
            </a:r>
            <a:r>
              <a:rPr kumimoji="1" lang="en-US" altLang="zh-CN" sz="1860" b="1" dirty="0" smtClean="0">
                <a:solidFill>
                  <a:schemeClr val="bg1"/>
                </a:solidFill>
                <a:sym typeface="+mn-ea"/>
              </a:rPr>
              <a:t>APP</a:t>
            </a:r>
            <a:r>
              <a:rPr kumimoji="1" lang="zh-CN" altLang="en-US" sz="1860" b="1" dirty="0" smtClean="0">
                <a:solidFill>
                  <a:schemeClr val="bg1"/>
                </a:solidFill>
                <a:sym typeface="+mn-ea"/>
              </a:rPr>
              <a:t>页面布局设计完成。</a:t>
            </a:r>
            <a:endParaRPr kumimoji="1" lang="zh-CN" altLang="en-US" sz="1860" b="1" dirty="0" smtClean="0">
              <a:solidFill>
                <a:schemeClr val="bg1"/>
              </a:solidFill>
              <a:latin typeface="华文细黑" panose="02010600040101010101" pitchFamily="2" charset="-122"/>
              <a:ea typeface="华文细黑" panose="02010600040101010101" pitchFamily="2" charset="-122"/>
              <a:sym typeface="+mn-ea"/>
            </a:endParaRPr>
          </a:p>
        </p:txBody>
      </p:sp>
      <p:sp>
        <p:nvSpPr>
          <p:cNvPr id="10" name="Folded Corner 42"/>
          <p:cNvSpPr/>
          <p:nvPr/>
        </p:nvSpPr>
        <p:spPr>
          <a:xfrm>
            <a:off x="4587615" y="3944015"/>
            <a:ext cx="3009317" cy="1886207"/>
          </a:xfrm>
          <a:prstGeom prst="foldedCorner">
            <a:avLst/>
          </a:prstGeom>
          <a:solidFill>
            <a:srgbClr val="559DE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华文细黑" panose="02010600040101010101" pitchFamily="2" charset="-122"/>
              <a:ea typeface="华文细黑" panose="02010600040101010101" pitchFamily="2" charset="-122"/>
            </a:endParaRPr>
          </a:p>
        </p:txBody>
      </p:sp>
      <p:sp>
        <p:nvSpPr>
          <p:cNvPr id="11" name="TextBox 44"/>
          <p:cNvSpPr txBox="1"/>
          <p:nvPr/>
        </p:nvSpPr>
        <p:spPr>
          <a:xfrm>
            <a:off x="4739372" y="4784136"/>
            <a:ext cx="2643195" cy="377190"/>
          </a:xfrm>
          <a:prstGeom prst="rect">
            <a:avLst/>
          </a:prstGeom>
          <a:noFill/>
        </p:spPr>
        <p:txBody>
          <a:bodyPr wrap="square" rtlCol="0">
            <a:spAutoFit/>
          </a:bodyPr>
          <a:lstStyle/>
          <a:p>
            <a:pPr algn="ctr"/>
            <a:r>
              <a:rPr kumimoji="1" lang="en-US" altLang="zh-CN" sz="1860" b="1" dirty="0" smtClean="0">
                <a:solidFill>
                  <a:schemeClr val="bg1"/>
                </a:solidFill>
                <a:sym typeface="+mn-ea"/>
              </a:rPr>
              <a:t>5.</a:t>
            </a:r>
            <a:r>
              <a:rPr kumimoji="1" lang="zh-CN" altLang="en-US" sz="1860" b="1" dirty="0" smtClean="0">
                <a:solidFill>
                  <a:schemeClr val="bg1"/>
                </a:solidFill>
                <a:sym typeface="+mn-ea"/>
              </a:rPr>
              <a:t>实现自动报警功能。</a:t>
            </a:r>
            <a:endParaRPr kumimoji="1" lang="zh-CN" altLang="en-US" sz="1860" b="1" dirty="0" smtClean="0">
              <a:solidFill>
                <a:schemeClr val="bg1"/>
              </a:solidFill>
              <a:latin typeface="华文细黑" panose="02010600040101010101" pitchFamily="2" charset="-122"/>
              <a:ea typeface="华文细黑" panose="02010600040101010101" pitchFamily="2" charset="-122"/>
              <a:sym typeface="+mn-ea"/>
            </a:endParaRPr>
          </a:p>
        </p:txBody>
      </p:sp>
      <p:sp>
        <p:nvSpPr>
          <p:cNvPr id="16" name="Freeform 5"/>
          <p:cNvSpPr>
            <a:spLocks noEditPoints="1"/>
          </p:cNvSpPr>
          <p:nvPr/>
        </p:nvSpPr>
        <p:spPr bwMode="auto">
          <a:xfrm>
            <a:off x="9185017" y="4242133"/>
            <a:ext cx="459291" cy="438083"/>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prstClr val="black"/>
              </a:solidFill>
              <a:latin typeface="华文细黑" panose="02010600040101010101" pitchFamily="2" charset="-122"/>
              <a:ea typeface="华文细黑" panose="02010600040101010101" pitchFamily="2" charset="-122"/>
            </a:endParaRPr>
          </a:p>
        </p:txBody>
      </p:sp>
      <p:sp>
        <p:nvSpPr>
          <p:cNvPr id="19" name="Freeform 52"/>
          <p:cNvSpPr>
            <a:spLocks noEditPoints="1"/>
          </p:cNvSpPr>
          <p:nvPr/>
        </p:nvSpPr>
        <p:spPr bwMode="auto">
          <a:xfrm>
            <a:off x="2555988" y="4294355"/>
            <a:ext cx="312675" cy="320860"/>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prstClr val="black"/>
              </a:solidFill>
              <a:latin typeface="华文细黑" panose="02010600040101010101" pitchFamily="2" charset="-122"/>
              <a:ea typeface="华文细黑" panose="02010600040101010101" pitchFamily="2" charset="-122"/>
            </a:endParaRPr>
          </a:p>
        </p:txBody>
      </p:sp>
      <p:sp>
        <p:nvSpPr>
          <p:cNvPr id="22" name="Freeform 42"/>
          <p:cNvSpPr>
            <a:spLocks noEditPoints="1"/>
          </p:cNvSpPr>
          <p:nvPr/>
        </p:nvSpPr>
        <p:spPr bwMode="auto">
          <a:xfrm>
            <a:off x="2512495" y="2107269"/>
            <a:ext cx="399663" cy="328129"/>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prstClr val="black"/>
              </a:solidFill>
              <a:latin typeface="华文细黑" panose="02010600040101010101" pitchFamily="2" charset="-122"/>
              <a:ea typeface="华文细黑" panose="02010600040101010101" pitchFamily="2" charset="-122"/>
            </a:endParaRPr>
          </a:p>
        </p:txBody>
      </p:sp>
      <p:sp>
        <p:nvSpPr>
          <p:cNvPr id="25" name="Freeform 86"/>
          <p:cNvSpPr>
            <a:spLocks noEditPoints="1"/>
          </p:cNvSpPr>
          <p:nvPr/>
        </p:nvSpPr>
        <p:spPr bwMode="auto">
          <a:xfrm>
            <a:off x="5933369" y="2019873"/>
            <a:ext cx="303660" cy="510831"/>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schemeClr val="bg1"/>
              </a:solidFill>
              <a:latin typeface="华文细黑" panose="02010600040101010101" pitchFamily="2" charset="-122"/>
              <a:ea typeface="华文细黑" panose="02010600040101010101" pitchFamily="2" charset="-122"/>
            </a:endParaRPr>
          </a:p>
        </p:txBody>
      </p:sp>
      <p:sp>
        <p:nvSpPr>
          <p:cNvPr id="28" name="Freeform 216"/>
          <p:cNvSpPr>
            <a:spLocks noEditPoints="1"/>
          </p:cNvSpPr>
          <p:nvPr/>
        </p:nvSpPr>
        <p:spPr bwMode="auto">
          <a:xfrm>
            <a:off x="5890011" y="4264014"/>
            <a:ext cx="406839" cy="409535"/>
          </a:xfrm>
          <a:custGeom>
            <a:avLst/>
            <a:gdLst/>
            <a:ahLst/>
            <a:cxnLst>
              <a:cxn ang="0">
                <a:pos x="68" y="34"/>
              </a:cxn>
              <a:cxn ang="0">
                <a:pos x="34" y="68"/>
              </a:cxn>
              <a:cxn ang="0">
                <a:pos x="0" y="34"/>
              </a:cxn>
              <a:cxn ang="0">
                <a:pos x="34" y="0"/>
              </a:cxn>
              <a:cxn ang="0">
                <a:pos x="68" y="34"/>
              </a:cxn>
              <a:cxn ang="0">
                <a:pos x="15" y="40"/>
              </a:cxn>
              <a:cxn ang="0">
                <a:pos x="14" y="34"/>
              </a:cxn>
              <a:cxn ang="0">
                <a:pos x="15" y="27"/>
              </a:cxn>
              <a:cxn ang="0">
                <a:pos x="8" y="20"/>
              </a:cxn>
              <a:cxn ang="0">
                <a:pos x="5" y="34"/>
              </a:cxn>
              <a:cxn ang="0">
                <a:pos x="8" y="47"/>
              </a:cxn>
              <a:cxn ang="0">
                <a:pos x="15" y="40"/>
              </a:cxn>
              <a:cxn ang="0">
                <a:pos x="48" y="34"/>
              </a:cxn>
              <a:cxn ang="0">
                <a:pos x="34" y="19"/>
              </a:cxn>
              <a:cxn ang="0">
                <a:pos x="19" y="34"/>
              </a:cxn>
              <a:cxn ang="0">
                <a:pos x="34" y="48"/>
              </a:cxn>
              <a:cxn ang="0">
                <a:pos x="48" y="34"/>
              </a:cxn>
              <a:cxn ang="0">
                <a:pos x="20" y="8"/>
              </a:cxn>
              <a:cxn ang="0">
                <a:pos x="27" y="15"/>
              </a:cxn>
              <a:cxn ang="0">
                <a:pos x="34" y="14"/>
              </a:cxn>
              <a:cxn ang="0">
                <a:pos x="40" y="15"/>
              </a:cxn>
              <a:cxn ang="0">
                <a:pos x="47" y="8"/>
              </a:cxn>
              <a:cxn ang="0">
                <a:pos x="34" y="5"/>
              </a:cxn>
              <a:cxn ang="0">
                <a:pos x="20" y="8"/>
              </a:cxn>
              <a:cxn ang="0">
                <a:pos x="47" y="59"/>
              </a:cxn>
              <a:cxn ang="0">
                <a:pos x="40" y="52"/>
              </a:cxn>
              <a:cxn ang="0">
                <a:pos x="34" y="53"/>
              </a:cxn>
              <a:cxn ang="0">
                <a:pos x="27" y="52"/>
              </a:cxn>
              <a:cxn ang="0">
                <a:pos x="20" y="59"/>
              </a:cxn>
              <a:cxn ang="0">
                <a:pos x="34" y="63"/>
              </a:cxn>
              <a:cxn ang="0">
                <a:pos x="47" y="59"/>
              </a:cxn>
              <a:cxn ang="0">
                <a:pos x="60" y="47"/>
              </a:cxn>
              <a:cxn ang="0">
                <a:pos x="63" y="34"/>
              </a:cxn>
              <a:cxn ang="0">
                <a:pos x="60" y="20"/>
              </a:cxn>
              <a:cxn ang="0">
                <a:pos x="52" y="27"/>
              </a:cxn>
              <a:cxn ang="0">
                <a:pos x="53" y="34"/>
              </a:cxn>
              <a:cxn ang="0">
                <a:pos x="52" y="40"/>
              </a:cxn>
              <a:cxn ang="0">
                <a:pos x="60" y="47"/>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prstClr val="black"/>
              </a:solidFill>
              <a:latin typeface="华文细黑" panose="02010600040101010101" pitchFamily="2" charset="-122"/>
              <a:ea typeface="华文细黑" panose="02010600040101010101" pitchFamily="2" charset="-122"/>
            </a:endParaRPr>
          </a:p>
        </p:txBody>
      </p:sp>
      <p:sp>
        <p:nvSpPr>
          <p:cNvPr id="31" name="Freeform 217"/>
          <p:cNvSpPr>
            <a:spLocks noEditPoints="1"/>
          </p:cNvSpPr>
          <p:nvPr/>
        </p:nvSpPr>
        <p:spPr bwMode="auto">
          <a:xfrm>
            <a:off x="9222245" y="2137346"/>
            <a:ext cx="374595" cy="267975"/>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prstClr val="black"/>
              </a:solidFill>
              <a:latin typeface="华文细黑" panose="02010600040101010101" pitchFamily="2" charset="-122"/>
              <a:ea typeface="华文细黑" panose="02010600040101010101" pitchFamily="2" charset="-122"/>
            </a:endParaRPr>
          </a:p>
        </p:txBody>
      </p:sp>
      <p:grpSp>
        <p:nvGrpSpPr>
          <p:cNvPr id="20" name="组合 19"/>
          <p:cNvGrpSpPr/>
          <p:nvPr/>
        </p:nvGrpSpPr>
        <p:grpSpPr>
          <a:xfrm>
            <a:off x="-483871" y="-795874"/>
            <a:ext cx="6256020" cy="2080299"/>
            <a:chOff x="-483871" y="-795874"/>
            <a:chExt cx="6256020" cy="2080299"/>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 name="文本框 22"/>
            <p:cNvSpPr txBox="1"/>
            <p:nvPr/>
          </p:nvSpPr>
          <p:spPr>
            <a:xfrm>
              <a:off x="1238884" y="703361"/>
              <a:ext cx="4533265" cy="521970"/>
            </a:xfrm>
            <a:prstGeom prst="rect">
              <a:avLst/>
            </a:prstGeom>
            <a:noFill/>
          </p:spPr>
          <p:txBody>
            <a:bodyPr wrap="square" rtlCol="0">
              <a:spAutoFit/>
            </a:bodyPr>
            <a:lstStyle/>
            <a:p>
              <a:r>
                <a:rPr lang="zh-CN" altLang="en-US" sz="2800" dirty="0" smtClean="0">
                  <a:latin typeface="华文细黑" panose="02010600040101010101" pitchFamily="2" charset="-122"/>
                  <a:ea typeface="华文细黑" panose="02010600040101010101" pitchFamily="2" charset="-122"/>
                </a:rPr>
                <a:t>系统已经实现的功能</a:t>
              </a:r>
              <a:endParaRPr lang="zh-CN" altLang="en-US" sz="2800" dirty="0">
                <a:latin typeface="华文细黑" panose="02010600040101010101" pitchFamily="2" charset="-122"/>
                <a:ea typeface="华文细黑" panose="02010600040101010101" pitchFamily="2" charset="-122"/>
              </a:endParaRPr>
            </a:p>
          </p:txBody>
        </p:sp>
      </p:grpSp>
      <p:sp>
        <p:nvSpPr>
          <p:cNvPr id="13" name="Folded Corner 39"/>
          <p:cNvSpPr/>
          <p:nvPr/>
        </p:nvSpPr>
        <p:spPr>
          <a:xfrm>
            <a:off x="7936317" y="3944015"/>
            <a:ext cx="3009317" cy="1886207"/>
          </a:xfrm>
          <a:prstGeom prst="foldedCorner">
            <a:avLst/>
          </a:prstGeom>
          <a:solidFill>
            <a:srgbClr val="559DE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dirty="0">
              <a:solidFill>
                <a:prstClr val="white"/>
              </a:solidFill>
              <a:latin typeface="华文细黑" panose="02010600040101010101" pitchFamily="2" charset="-122"/>
              <a:ea typeface="华文细黑" panose="02010600040101010101" pitchFamily="2" charset="-122"/>
            </a:endParaRPr>
          </a:p>
        </p:txBody>
      </p:sp>
      <p:sp>
        <p:nvSpPr>
          <p:cNvPr id="14" name="TextBox 41"/>
          <p:cNvSpPr txBox="1"/>
          <p:nvPr/>
        </p:nvSpPr>
        <p:spPr>
          <a:xfrm>
            <a:off x="7961074" y="4657137"/>
            <a:ext cx="2643195" cy="377190"/>
          </a:xfrm>
          <a:prstGeom prst="rect">
            <a:avLst/>
          </a:prstGeom>
          <a:noFill/>
        </p:spPr>
        <p:txBody>
          <a:bodyPr wrap="square" rtlCol="0">
            <a:spAutoFit/>
          </a:bodyPr>
          <a:p>
            <a:pPr algn="ctr"/>
            <a:r>
              <a:rPr kumimoji="1" lang="en-US" altLang="zh-CN" sz="1860" b="1" dirty="0" smtClean="0">
                <a:solidFill>
                  <a:schemeClr val="bg1"/>
                </a:solidFill>
                <a:sym typeface="+mn-ea"/>
              </a:rPr>
              <a:t>6.</a:t>
            </a:r>
            <a:r>
              <a:rPr kumimoji="1" lang="zh-CN" altLang="en-US" sz="1860" b="1" dirty="0" smtClean="0">
                <a:solidFill>
                  <a:schemeClr val="bg1"/>
                </a:solidFill>
                <a:sym typeface="+mn-ea"/>
              </a:rPr>
              <a:t>“设置”页面</a:t>
            </a:r>
            <a:endParaRPr kumimoji="1" lang="zh-CN" altLang="en-US" sz="1860" b="1" dirty="0" smtClean="0">
              <a:solidFill>
                <a:schemeClr val="bg1"/>
              </a:solidFill>
              <a:latin typeface="华文细黑" panose="02010600040101010101" pitchFamily="2" charset="-122"/>
              <a:ea typeface="华文细黑" panose="02010600040101010101" pitchFamily="2" charset="-122"/>
              <a:sym typeface="+mn-ea"/>
            </a:endParaRPr>
          </a:p>
        </p:txBody>
      </p:sp>
      <p:sp>
        <p:nvSpPr>
          <p:cNvPr id="15" name="Freeform 52"/>
          <p:cNvSpPr>
            <a:spLocks noEditPoints="1"/>
          </p:cNvSpPr>
          <p:nvPr/>
        </p:nvSpPr>
        <p:spPr bwMode="auto">
          <a:xfrm>
            <a:off x="9253333" y="4294355"/>
            <a:ext cx="312675" cy="320860"/>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121920" tIns="60960" rIns="121920" bIns="60960" numCol="1" anchor="t" anchorCtr="0" compatLnSpc="1"/>
          <a:p>
            <a:endParaRPr lang="en-US" sz="2400">
              <a:solidFill>
                <a:prstClr val="black"/>
              </a:solidFill>
              <a:latin typeface="华文细黑" panose="02010600040101010101" pitchFamily="2" charset="-122"/>
              <a:ea typeface="华文细黑" panose="02010600040101010101" pitchFamily="2" charset="-122"/>
            </a:endParaRPr>
          </a:p>
        </p:txBody>
      </p:sp>
    </p:spTree>
  </p:cSld>
  <p:clrMapOvr>
    <a:masterClrMapping/>
  </p:clrMapOvr>
  <p:transition spd="slow">
    <p:split orient="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ded Corner 15"/>
          <p:cNvSpPr/>
          <p:nvPr/>
        </p:nvSpPr>
        <p:spPr>
          <a:xfrm>
            <a:off x="1238972" y="1760562"/>
            <a:ext cx="3009317" cy="1886207"/>
          </a:xfrm>
          <a:prstGeom prst="foldedCorner">
            <a:avLst/>
          </a:prstGeom>
          <a:solidFill>
            <a:srgbClr val="559DE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华文细黑" panose="02010600040101010101" pitchFamily="2" charset="-122"/>
              <a:ea typeface="华文细黑" panose="02010600040101010101" pitchFamily="2" charset="-122"/>
            </a:endParaRPr>
          </a:p>
        </p:txBody>
      </p:sp>
      <p:sp>
        <p:nvSpPr>
          <p:cNvPr id="3" name="TextBox 25"/>
          <p:cNvSpPr txBox="1"/>
          <p:nvPr/>
        </p:nvSpPr>
        <p:spPr>
          <a:xfrm>
            <a:off x="1417565" y="2611749"/>
            <a:ext cx="2643195" cy="706755"/>
          </a:xfrm>
          <a:prstGeom prst="rect">
            <a:avLst/>
          </a:prstGeom>
          <a:noFill/>
        </p:spPr>
        <p:txBody>
          <a:bodyPr wrap="square" rtlCol="0">
            <a:spAutoFit/>
          </a:bodyPr>
          <a:lstStyle/>
          <a:p>
            <a:pPr algn="ctr"/>
            <a:r>
              <a:rPr kumimoji="1" lang="en-US" altLang="zh-CN" sz="2000" b="1" dirty="0" smtClean="0">
                <a:solidFill>
                  <a:schemeClr val="bg1"/>
                </a:solidFill>
                <a:sym typeface="+mn-ea"/>
              </a:rPr>
              <a:t>7.</a:t>
            </a:r>
            <a:r>
              <a:rPr kumimoji="1" lang="zh-CN" altLang="en-US" sz="2000" b="1" dirty="0" smtClean="0">
                <a:solidFill>
                  <a:schemeClr val="bg1"/>
                </a:solidFill>
                <a:sym typeface="+mn-ea"/>
              </a:rPr>
              <a:t>实现通过蓝牙设备输入测试数据。</a:t>
            </a:r>
            <a:endParaRPr kumimoji="1" lang="zh-CN" altLang="en-US" sz="2000" b="1" dirty="0" smtClean="0">
              <a:solidFill>
                <a:schemeClr val="bg1"/>
              </a:solidFill>
              <a:latin typeface="华文细黑" panose="02010600040101010101" pitchFamily="2" charset="-122"/>
              <a:ea typeface="华文细黑" panose="02010600040101010101" pitchFamily="2" charset="-122"/>
              <a:sym typeface="+mn-ea"/>
            </a:endParaRPr>
          </a:p>
        </p:txBody>
      </p:sp>
      <p:sp>
        <p:nvSpPr>
          <p:cNvPr id="4" name="Folded Corner 28"/>
          <p:cNvSpPr/>
          <p:nvPr/>
        </p:nvSpPr>
        <p:spPr>
          <a:xfrm>
            <a:off x="4587615" y="1760562"/>
            <a:ext cx="3009317" cy="1886207"/>
          </a:xfrm>
          <a:prstGeom prst="foldedCorner">
            <a:avLst/>
          </a:prstGeom>
          <a:solidFill>
            <a:srgbClr val="559DE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华文细黑" panose="02010600040101010101" pitchFamily="2" charset="-122"/>
              <a:ea typeface="华文细黑" panose="02010600040101010101" pitchFamily="2" charset="-122"/>
            </a:endParaRPr>
          </a:p>
        </p:txBody>
      </p:sp>
      <p:sp>
        <p:nvSpPr>
          <p:cNvPr id="5" name="TextBox 33"/>
          <p:cNvSpPr txBox="1"/>
          <p:nvPr/>
        </p:nvSpPr>
        <p:spPr>
          <a:xfrm>
            <a:off x="4739372" y="2611749"/>
            <a:ext cx="2643195" cy="662940"/>
          </a:xfrm>
          <a:prstGeom prst="rect">
            <a:avLst/>
          </a:prstGeom>
          <a:noFill/>
        </p:spPr>
        <p:txBody>
          <a:bodyPr wrap="square" rtlCol="0">
            <a:spAutoFit/>
          </a:bodyPr>
          <a:lstStyle/>
          <a:p>
            <a:pPr algn="ctr"/>
            <a:r>
              <a:rPr kumimoji="1" lang="en-US" altLang="zh-CN" sz="1860" b="1" dirty="0" smtClean="0">
                <a:solidFill>
                  <a:schemeClr val="bg1"/>
                </a:solidFill>
                <a:sym typeface="+mn-ea"/>
              </a:rPr>
              <a:t>8.</a:t>
            </a:r>
            <a:r>
              <a:rPr kumimoji="1" lang="zh-CN" altLang="en-US" sz="1860" b="1" dirty="0" smtClean="0">
                <a:solidFill>
                  <a:schemeClr val="bg1"/>
                </a:solidFill>
                <a:sym typeface="+mn-ea"/>
              </a:rPr>
              <a:t>实现用图表显示历史数据。</a:t>
            </a:r>
            <a:endParaRPr kumimoji="1" lang="zh-CN" altLang="en-US" sz="1860" b="1" dirty="0" smtClean="0">
              <a:solidFill>
                <a:schemeClr val="bg1"/>
              </a:solidFill>
              <a:latin typeface="华文细黑" panose="02010600040101010101" pitchFamily="2" charset="-122"/>
              <a:ea typeface="华文细黑" panose="02010600040101010101" pitchFamily="2" charset="-122"/>
              <a:sym typeface="+mn-ea"/>
            </a:endParaRPr>
          </a:p>
        </p:txBody>
      </p:sp>
      <p:sp>
        <p:nvSpPr>
          <p:cNvPr id="6" name="Folded Corner 34"/>
          <p:cNvSpPr/>
          <p:nvPr/>
        </p:nvSpPr>
        <p:spPr>
          <a:xfrm>
            <a:off x="7936188" y="1760562"/>
            <a:ext cx="3009317" cy="1886207"/>
          </a:xfrm>
          <a:prstGeom prst="foldedCorner">
            <a:avLst/>
          </a:prstGeom>
          <a:solidFill>
            <a:srgbClr val="559DE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华文细黑" panose="02010600040101010101" pitchFamily="2" charset="-122"/>
              <a:ea typeface="华文细黑" panose="02010600040101010101" pitchFamily="2" charset="-122"/>
            </a:endParaRPr>
          </a:p>
        </p:txBody>
      </p:sp>
      <p:sp>
        <p:nvSpPr>
          <p:cNvPr id="7" name="TextBox 38"/>
          <p:cNvSpPr txBox="1"/>
          <p:nvPr/>
        </p:nvSpPr>
        <p:spPr>
          <a:xfrm>
            <a:off x="8087945" y="2611749"/>
            <a:ext cx="2643195" cy="377190"/>
          </a:xfrm>
          <a:prstGeom prst="rect">
            <a:avLst/>
          </a:prstGeom>
          <a:noFill/>
        </p:spPr>
        <p:txBody>
          <a:bodyPr wrap="square" rtlCol="0">
            <a:spAutoFit/>
          </a:bodyPr>
          <a:lstStyle/>
          <a:p>
            <a:pPr algn="ctr"/>
            <a:r>
              <a:rPr kumimoji="1" lang="en-US" altLang="zh-CN" sz="1860" b="1" dirty="0" smtClean="0">
                <a:solidFill>
                  <a:schemeClr val="bg1"/>
                </a:solidFill>
                <a:sym typeface="+mn-ea"/>
              </a:rPr>
              <a:t>9.</a:t>
            </a:r>
            <a:r>
              <a:rPr kumimoji="1" lang="zh-CN" altLang="en-US" sz="1860" b="1" dirty="0" smtClean="0">
                <a:solidFill>
                  <a:schemeClr val="bg1"/>
                </a:solidFill>
                <a:sym typeface="+mn-ea"/>
              </a:rPr>
              <a:t>“我的”页面</a:t>
            </a:r>
            <a:endParaRPr kumimoji="1" lang="zh-CN" altLang="en-US" sz="1860" b="1" dirty="0" smtClean="0">
              <a:solidFill>
                <a:schemeClr val="bg1"/>
              </a:solidFill>
              <a:latin typeface="华文细黑" panose="02010600040101010101" pitchFamily="2" charset="-122"/>
              <a:ea typeface="华文细黑" panose="02010600040101010101" pitchFamily="2" charset="-122"/>
              <a:sym typeface="+mn-ea"/>
            </a:endParaRPr>
          </a:p>
        </p:txBody>
      </p:sp>
      <p:sp>
        <p:nvSpPr>
          <p:cNvPr id="9" name="TextBox 41"/>
          <p:cNvSpPr txBox="1"/>
          <p:nvPr/>
        </p:nvSpPr>
        <p:spPr>
          <a:xfrm>
            <a:off x="1390729" y="4784137"/>
            <a:ext cx="2643195" cy="377190"/>
          </a:xfrm>
          <a:prstGeom prst="rect">
            <a:avLst/>
          </a:prstGeom>
          <a:noFill/>
        </p:spPr>
        <p:txBody>
          <a:bodyPr wrap="square" rtlCol="0">
            <a:spAutoFit/>
          </a:bodyPr>
          <a:lstStyle/>
          <a:p>
            <a:pPr algn="ctr"/>
            <a:r>
              <a:rPr kumimoji="1" lang="en-US" altLang="zh-CN" sz="1860" b="1" dirty="0" smtClean="0">
                <a:solidFill>
                  <a:schemeClr val="bg1"/>
                </a:solidFill>
                <a:sym typeface="+mn-ea"/>
              </a:rPr>
              <a:t>10.</a:t>
            </a:r>
            <a:r>
              <a:rPr kumimoji="1" lang="zh-CN" altLang="en-US" sz="1860" b="1" dirty="0" smtClean="0">
                <a:solidFill>
                  <a:schemeClr val="bg1"/>
                </a:solidFill>
                <a:sym typeface="+mn-ea"/>
              </a:rPr>
              <a:t>“设置”页面</a:t>
            </a:r>
            <a:endParaRPr kumimoji="1" lang="zh-CN" altLang="en-US" sz="1860" b="1" dirty="0" smtClean="0">
              <a:solidFill>
                <a:schemeClr val="bg1"/>
              </a:solidFill>
              <a:latin typeface="华文细黑" panose="02010600040101010101" pitchFamily="2" charset="-122"/>
              <a:ea typeface="华文细黑" panose="02010600040101010101" pitchFamily="2" charset="-122"/>
              <a:sym typeface="+mn-ea"/>
            </a:endParaRPr>
          </a:p>
        </p:txBody>
      </p:sp>
      <p:sp>
        <p:nvSpPr>
          <p:cNvPr id="16" name="Freeform 5"/>
          <p:cNvSpPr>
            <a:spLocks noEditPoints="1"/>
          </p:cNvSpPr>
          <p:nvPr/>
        </p:nvSpPr>
        <p:spPr bwMode="auto">
          <a:xfrm>
            <a:off x="9185017" y="4242133"/>
            <a:ext cx="459291" cy="438083"/>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prstClr val="black"/>
              </a:solidFill>
              <a:latin typeface="华文细黑" panose="02010600040101010101" pitchFamily="2" charset="-122"/>
              <a:ea typeface="华文细黑" panose="02010600040101010101" pitchFamily="2" charset="-122"/>
            </a:endParaRPr>
          </a:p>
        </p:txBody>
      </p:sp>
      <p:sp>
        <p:nvSpPr>
          <p:cNvPr id="19" name="Freeform 52"/>
          <p:cNvSpPr>
            <a:spLocks noEditPoints="1"/>
          </p:cNvSpPr>
          <p:nvPr/>
        </p:nvSpPr>
        <p:spPr bwMode="auto">
          <a:xfrm>
            <a:off x="2555988" y="4294355"/>
            <a:ext cx="312675" cy="320860"/>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prstClr val="black"/>
              </a:solidFill>
              <a:latin typeface="华文细黑" panose="02010600040101010101" pitchFamily="2" charset="-122"/>
              <a:ea typeface="华文细黑" panose="02010600040101010101" pitchFamily="2" charset="-122"/>
            </a:endParaRPr>
          </a:p>
        </p:txBody>
      </p:sp>
      <p:sp>
        <p:nvSpPr>
          <p:cNvPr id="22" name="Freeform 42"/>
          <p:cNvSpPr>
            <a:spLocks noEditPoints="1"/>
          </p:cNvSpPr>
          <p:nvPr/>
        </p:nvSpPr>
        <p:spPr bwMode="auto">
          <a:xfrm>
            <a:off x="2512495" y="2107269"/>
            <a:ext cx="399663" cy="328129"/>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prstClr val="black"/>
              </a:solidFill>
              <a:latin typeface="华文细黑" panose="02010600040101010101" pitchFamily="2" charset="-122"/>
              <a:ea typeface="华文细黑" panose="02010600040101010101" pitchFamily="2" charset="-122"/>
            </a:endParaRPr>
          </a:p>
        </p:txBody>
      </p:sp>
      <p:sp>
        <p:nvSpPr>
          <p:cNvPr id="25" name="Freeform 86"/>
          <p:cNvSpPr>
            <a:spLocks noEditPoints="1"/>
          </p:cNvSpPr>
          <p:nvPr/>
        </p:nvSpPr>
        <p:spPr bwMode="auto">
          <a:xfrm>
            <a:off x="5933369" y="2019873"/>
            <a:ext cx="303660" cy="510831"/>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schemeClr val="bg1"/>
              </a:solidFill>
              <a:latin typeface="华文细黑" panose="02010600040101010101" pitchFamily="2" charset="-122"/>
              <a:ea typeface="华文细黑" panose="02010600040101010101" pitchFamily="2" charset="-122"/>
            </a:endParaRPr>
          </a:p>
        </p:txBody>
      </p:sp>
      <p:sp>
        <p:nvSpPr>
          <p:cNvPr id="28" name="Freeform 216"/>
          <p:cNvSpPr>
            <a:spLocks noEditPoints="1"/>
          </p:cNvSpPr>
          <p:nvPr/>
        </p:nvSpPr>
        <p:spPr bwMode="auto">
          <a:xfrm>
            <a:off x="5890011" y="4264014"/>
            <a:ext cx="406839" cy="409535"/>
          </a:xfrm>
          <a:custGeom>
            <a:avLst/>
            <a:gdLst/>
            <a:ahLst/>
            <a:cxnLst>
              <a:cxn ang="0">
                <a:pos x="68" y="34"/>
              </a:cxn>
              <a:cxn ang="0">
                <a:pos x="34" y="68"/>
              </a:cxn>
              <a:cxn ang="0">
                <a:pos x="0" y="34"/>
              </a:cxn>
              <a:cxn ang="0">
                <a:pos x="34" y="0"/>
              </a:cxn>
              <a:cxn ang="0">
                <a:pos x="68" y="34"/>
              </a:cxn>
              <a:cxn ang="0">
                <a:pos x="15" y="40"/>
              </a:cxn>
              <a:cxn ang="0">
                <a:pos x="14" y="34"/>
              </a:cxn>
              <a:cxn ang="0">
                <a:pos x="15" y="27"/>
              </a:cxn>
              <a:cxn ang="0">
                <a:pos x="8" y="20"/>
              </a:cxn>
              <a:cxn ang="0">
                <a:pos x="5" y="34"/>
              </a:cxn>
              <a:cxn ang="0">
                <a:pos x="8" y="47"/>
              </a:cxn>
              <a:cxn ang="0">
                <a:pos x="15" y="40"/>
              </a:cxn>
              <a:cxn ang="0">
                <a:pos x="48" y="34"/>
              </a:cxn>
              <a:cxn ang="0">
                <a:pos x="34" y="19"/>
              </a:cxn>
              <a:cxn ang="0">
                <a:pos x="19" y="34"/>
              </a:cxn>
              <a:cxn ang="0">
                <a:pos x="34" y="48"/>
              </a:cxn>
              <a:cxn ang="0">
                <a:pos x="48" y="34"/>
              </a:cxn>
              <a:cxn ang="0">
                <a:pos x="20" y="8"/>
              </a:cxn>
              <a:cxn ang="0">
                <a:pos x="27" y="15"/>
              </a:cxn>
              <a:cxn ang="0">
                <a:pos x="34" y="14"/>
              </a:cxn>
              <a:cxn ang="0">
                <a:pos x="40" y="15"/>
              </a:cxn>
              <a:cxn ang="0">
                <a:pos x="47" y="8"/>
              </a:cxn>
              <a:cxn ang="0">
                <a:pos x="34" y="5"/>
              </a:cxn>
              <a:cxn ang="0">
                <a:pos x="20" y="8"/>
              </a:cxn>
              <a:cxn ang="0">
                <a:pos x="47" y="59"/>
              </a:cxn>
              <a:cxn ang="0">
                <a:pos x="40" y="52"/>
              </a:cxn>
              <a:cxn ang="0">
                <a:pos x="34" y="53"/>
              </a:cxn>
              <a:cxn ang="0">
                <a:pos x="27" y="52"/>
              </a:cxn>
              <a:cxn ang="0">
                <a:pos x="20" y="59"/>
              </a:cxn>
              <a:cxn ang="0">
                <a:pos x="34" y="63"/>
              </a:cxn>
              <a:cxn ang="0">
                <a:pos x="47" y="59"/>
              </a:cxn>
              <a:cxn ang="0">
                <a:pos x="60" y="47"/>
              </a:cxn>
              <a:cxn ang="0">
                <a:pos x="63" y="34"/>
              </a:cxn>
              <a:cxn ang="0">
                <a:pos x="60" y="20"/>
              </a:cxn>
              <a:cxn ang="0">
                <a:pos x="52" y="27"/>
              </a:cxn>
              <a:cxn ang="0">
                <a:pos x="53" y="34"/>
              </a:cxn>
              <a:cxn ang="0">
                <a:pos x="52" y="40"/>
              </a:cxn>
              <a:cxn ang="0">
                <a:pos x="60" y="47"/>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prstClr val="black"/>
              </a:solidFill>
              <a:latin typeface="华文细黑" panose="02010600040101010101" pitchFamily="2" charset="-122"/>
              <a:ea typeface="华文细黑" panose="02010600040101010101" pitchFamily="2" charset="-122"/>
            </a:endParaRPr>
          </a:p>
        </p:txBody>
      </p:sp>
      <p:sp>
        <p:nvSpPr>
          <p:cNvPr id="31" name="Freeform 217"/>
          <p:cNvSpPr>
            <a:spLocks noEditPoints="1"/>
          </p:cNvSpPr>
          <p:nvPr/>
        </p:nvSpPr>
        <p:spPr bwMode="auto">
          <a:xfrm>
            <a:off x="9222245" y="2137346"/>
            <a:ext cx="374595" cy="267975"/>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prstClr val="black"/>
              </a:solidFill>
              <a:latin typeface="华文细黑" panose="02010600040101010101" pitchFamily="2" charset="-122"/>
              <a:ea typeface="华文细黑" panose="02010600040101010101" pitchFamily="2" charset="-122"/>
            </a:endParaRPr>
          </a:p>
        </p:txBody>
      </p:sp>
      <p:grpSp>
        <p:nvGrpSpPr>
          <p:cNvPr id="20" name="组合 19"/>
          <p:cNvGrpSpPr/>
          <p:nvPr/>
        </p:nvGrpSpPr>
        <p:grpSpPr>
          <a:xfrm>
            <a:off x="-483871" y="-795874"/>
            <a:ext cx="4884403" cy="2080299"/>
            <a:chOff x="-483871" y="-795874"/>
            <a:chExt cx="4884403" cy="2080299"/>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 name="文本框 22"/>
            <p:cNvSpPr txBox="1"/>
            <p:nvPr/>
          </p:nvSpPr>
          <p:spPr>
            <a:xfrm>
              <a:off x="1239066" y="703430"/>
              <a:ext cx="2866030" cy="521970"/>
            </a:xfrm>
            <a:prstGeom prst="rect">
              <a:avLst/>
            </a:prstGeom>
            <a:noFill/>
          </p:spPr>
          <p:txBody>
            <a:bodyPr wrap="square" rtlCol="0">
              <a:spAutoFit/>
            </a:bodyPr>
            <a:lstStyle/>
            <a:p>
              <a:endParaRPr lang="zh-CN" altLang="en-US" sz="2800" dirty="0">
                <a:latin typeface="华文细黑" panose="02010600040101010101" pitchFamily="2" charset="-122"/>
                <a:ea typeface="华文细黑" panose="02010600040101010101" pitchFamily="2" charset="-122"/>
              </a:endParaRPr>
            </a:p>
          </p:txBody>
        </p:sp>
      </p:grpSp>
    </p:spTree>
  </p:cSld>
  <p:clrMapOvr>
    <a:masterClrMapping/>
  </p:clrMapOvr>
  <p:transition spd="slow">
    <p:split orient="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rcRect t="60589" r="53519"/>
          <a:stretch>
            <a:fillRect/>
          </a:stretch>
        </p:blipFill>
        <p:spPr>
          <a:xfrm rot="18571216">
            <a:off x="-830670" y="-157068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1">
            <a:extLst>
              <a:ext uri="{28A0092B-C50C-407E-A947-70E740481C1C}">
                <a14:useLocalDpi xmlns:a14="http://schemas.microsoft.com/office/drawing/2010/main" val="0"/>
              </a:ext>
            </a:extLst>
          </a:blip>
          <a:srcRect t="61706" r="40353"/>
          <a:stretch>
            <a:fillRect/>
          </a:stretch>
        </p:blipFill>
        <p:spPr>
          <a:xfrm rot="8195221">
            <a:off x="6015934" y="3502426"/>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4292921" y="3321673"/>
            <a:ext cx="3908715" cy="829945"/>
          </a:xfrm>
          <a:prstGeom prst="rect">
            <a:avLst/>
          </a:prstGeom>
          <a:noFill/>
        </p:spPr>
        <p:txBody>
          <a:bodyPr wrap="square" rtlCol="0">
            <a:spAutoFit/>
          </a:bodyPr>
          <a:lstStyle/>
          <a:p>
            <a:r>
              <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rPr>
              <a:t>系统演示</a:t>
            </a:r>
            <a:endPar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endParaRPr>
          </a:p>
        </p:txBody>
      </p:sp>
      <p:sp>
        <p:nvSpPr>
          <p:cNvPr id="16" name="文本框 15"/>
          <p:cNvSpPr txBox="1"/>
          <p:nvPr/>
        </p:nvSpPr>
        <p:spPr>
          <a:xfrm>
            <a:off x="5118188" y="2138920"/>
            <a:ext cx="1768659" cy="1322070"/>
          </a:xfrm>
          <a:prstGeom prst="rect">
            <a:avLst/>
          </a:prstGeom>
          <a:noFill/>
        </p:spPr>
        <p:txBody>
          <a:bodyPr wrap="square" rtlCol="0">
            <a:spAutoFit/>
          </a:bodyPr>
          <a:lstStyle/>
          <a:p>
            <a:r>
              <a:rPr lang="en-US" altLang="zh-CN" sz="8000" b="1" dirty="0" smtClean="0">
                <a:solidFill>
                  <a:srgbClr val="000000"/>
                </a:solidFill>
                <a:latin typeface="方正兰亭粗黑简体" panose="02000000000000000000" pitchFamily="2" charset="-122"/>
                <a:ea typeface="方正兰亭粗黑简体" panose="02000000000000000000" pitchFamily="2" charset="-122"/>
              </a:rPr>
              <a:t>07</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Tree>
  </p:cSld>
  <p:clrMapOvr>
    <a:masterClrMapping/>
  </p:clrMapOvr>
  <p:transition spd="slow">
    <p:split orient="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30232" t="62621" r="26693" b="10296"/>
          <a:stretch>
            <a:fillRect/>
          </a:stretch>
        </p:blipFill>
        <p:spPr>
          <a:xfrm rot="10800000">
            <a:off x="-4" y="-11367"/>
            <a:ext cx="12192003" cy="6880705"/>
          </a:xfrm>
          <a:custGeom>
            <a:avLst/>
            <a:gdLst>
              <a:gd name="connsiteX0" fmla="*/ 0 w 12192000"/>
              <a:gd name="connsiteY0" fmla="*/ 0 h 6088666"/>
              <a:gd name="connsiteX1" fmla="*/ 12192000 w 12192000"/>
              <a:gd name="connsiteY1" fmla="*/ 0 h 6088666"/>
              <a:gd name="connsiteX2" fmla="*/ 12192000 w 12192000"/>
              <a:gd name="connsiteY2" fmla="*/ 6088666 h 6088666"/>
              <a:gd name="connsiteX3" fmla="*/ 0 w 12192000"/>
              <a:gd name="connsiteY3" fmla="*/ 6088666 h 6088666"/>
              <a:gd name="connsiteX4" fmla="*/ 0 w 12192000"/>
              <a:gd name="connsiteY4" fmla="*/ 0 h 6088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088666">
                <a:moveTo>
                  <a:pt x="0" y="0"/>
                </a:moveTo>
                <a:lnTo>
                  <a:pt x="12192000" y="0"/>
                </a:lnTo>
                <a:lnTo>
                  <a:pt x="12192000" y="6088666"/>
                </a:lnTo>
                <a:lnTo>
                  <a:pt x="0" y="6088666"/>
                </a:lnTo>
                <a:lnTo>
                  <a:pt x="0" y="0"/>
                </a:lnTo>
                <a:close/>
              </a:path>
            </a:pathLst>
          </a:custGeom>
        </p:spPr>
      </p:pic>
      <p:sp>
        <p:nvSpPr>
          <p:cNvPr id="7" name="文本框 6"/>
          <p:cNvSpPr txBox="1"/>
          <p:nvPr/>
        </p:nvSpPr>
        <p:spPr>
          <a:xfrm>
            <a:off x="4742924" y="1825847"/>
            <a:ext cx="2496277" cy="2553335"/>
          </a:xfrm>
          <a:prstGeom prst="rect">
            <a:avLst/>
          </a:prstGeom>
          <a:noFill/>
        </p:spPr>
        <p:txBody>
          <a:bodyPr wrap="square" rtlCol="0">
            <a:spAutoFit/>
          </a:bodyPr>
          <a:lstStyle/>
          <a:p>
            <a:pPr algn="dist"/>
            <a:r>
              <a:rPr lang="zh-CN" altLang="en-US" sz="8000" dirty="0">
                <a:solidFill>
                  <a:schemeClr val="bg1"/>
                </a:solidFill>
                <a:latin typeface="方正兰亭粗黑简体" panose="02000000000000000000" pitchFamily="2" charset="-122"/>
                <a:ea typeface="方正兰亭粗黑简体" panose="02000000000000000000" pitchFamily="2" charset="-122"/>
              </a:rPr>
              <a:t>谢谢观看</a:t>
            </a:r>
            <a:endParaRPr lang="zh-CN" altLang="en-US" sz="8000" dirty="0">
              <a:solidFill>
                <a:schemeClr val="bg1"/>
              </a:solidFill>
              <a:latin typeface="方正兰亭粗黑简体" panose="02000000000000000000" pitchFamily="2" charset="-122"/>
              <a:ea typeface="方正兰亭粗黑简体" panose="02000000000000000000" pitchFamily="2" charset="-122"/>
            </a:endParaRPr>
          </a:p>
        </p:txBody>
      </p:sp>
      <p:cxnSp>
        <p:nvCxnSpPr>
          <p:cNvPr id="8" name="直接连接符 7"/>
          <p:cNvCxnSpPr/>
          <p:nvPr/>
        </p:nvCxnSpPr>
        <p:spPr>
          <a:xfrm>
            <a:off x="7335212" y="2501017"/>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878828" y="2501017"/>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plit orient="vert" dir="in"/>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1970"/>
            </a:xfrm>
            <a:prstGeom prst="rect">
              <a:avLst/>
            </a:prstGeom>
            <a:noFill/>
          </p:spPr>
          <p:txBody>
            <a:bodyPr wrap="square" rtlCol="0">
              <a:spAutoFit/>
            </a:bodyPr>
            <a:lstStyle/>
            <a:p>
              <a:endParaRPr lang="zh-CN" altLang="en-US" sz="2800" dirty="0">
                <a:latin typeface="华文细黑" panose="02010600040101010101" pitchFamily="2" charset="-122"/>
                <a:ea typeface="华文细黑" panose="02010600040101010101" pitchFamily="2" charset="-122"/>
              </a:endParaRPr>
            </a:p>
          </p:txBody>
        </p:sp>
      </p:grpSp>
      <p:sp>
        <p:nvSpPr>
          <p:cNvPr id="9" name="文本框 3"/>
          <p:cNvSpPr>
            <a:spLocks noChangeArrowheads="1"/>
          </p:cNvSpPr>
          <p:nvPr/>
        </p:nvSpPr>
        <p:spPr bwMode="auto">
          <a:xfrm>
            <a:off x="1399540" y="795020"/>
            <a:ext cx="2163445" cy="460375"/>
          </a:xfrm>
          <a:prstGeom prst="rect">
            <a:avLst/>
          </a:prstGeom>
          <a:solidFill>
            <a:srgbClr val="559DE2"/>
          </a:solidFill>
          <a:ln w="9525">
            <a:noFill/>
            <a:miter lim="800000"/>
          </a:ln>
        </p:spPr>
        <p:txBody>
          <a:bodyPr wrap="square" lIns="91440" tIns="45720" rIns="91440" bIns="45720">
            <a:spAutoFit/>
          </a:bodyPr>
          <a:p>
            <a:pPr algn="l"/>
            <a:r>
              <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需求获取</a:t>
            </a:r>
            <a:endPar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6" name="文本框 5"/>
          <p:cNvSpPr txBox="1"/>
          <p:nvPr/>
        </p:nvSpPr>
        <p:spPr>
          <a:xfrm>
            <a:off x="1399540" y="1602105"/>
            <a:ext cx="10380980" cy="368300"/>
          </a:xfrm>
          <a:prstGeom prst="rect">
            <a:avLst/>
          </a:prstGeom>
          <a:noFill/>
        </p:spPr>
        <p:txBody>
          <a:bodyPr wrap="none" rtlCol="0">
            <a:spAutoFit/>
          </a:bodyPr>
          <a:p>
            <a:pPr algn="l"/>
            <a:r>
              <a:rPr lang="zh-CN" altLang="en-US"/>
              <a:t>从用户得到原始需求：制作出一款车载</a:t>
            </a:r>
            <a:r>
              <a:rPr lang="en-US" altLang="zh-CN"/>
              <a:t>APP</a:t>
            </a:r>
            <a:r>
              <a:rPr lang="zh-CN" altLang="en-US"/>
              <a:t>，来为</a:t>
            </a:r>
            <a:r>
              <a:rPr lang="zh-CN" altLang="en-US"/>
              <a:t>车主的身体健康和安全驾驶提供很好的监测和保障。</a:t>
            </a:r>
            <a:endParaRPr lang="zh-CN" altLang="en-US"/>
          </a:p>
        </p:txBody>
      </p:sp>
      <p:sp>
        <p:nvSpPr>
          <p:cNvPr id="8" name="文本框 3"/>
          <p:cNvSpPr>
            <a:spLocks noChangeArrowheads="1"/>
          </p:cNvSpPr>
          <p:nvPr/>
        </p:nvSpPr>
        <p:spPr bwMode="auto">
          <a:xfrm>
            <a:off x="1399540" y="2194560"/>
            <a:ext cx="2163445" cy="460375"/>
          </a:xfrm>
          <a:prstGeom prst="rect">
            <a:avLst/>
          </a:prstGeom>
          <a:solidFill>
            <a:srgbClr val="559DE2"/>
          </a:solidFill>
          <a:ln w="9525">
            <a:noFill/>
            <a:miter lim="800000"/>
          </a:ln>
        </p:spPr>
        <p:txBody>
          <a:bodyPr wrap="square" lIns="91440" tIns="45720" rIns="91440" bIns="45720">
            <a:spAutoFit/>
          </a:bodyPr>
          <a:p>
            <a:pPr algn="l"/>
            <a:r>
              <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分析需求</a:t>
            </a:r>
            <a:endPar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12" name="文本框 11"/>
          <p:cNvSpPr txBox="1"/>
          <p:nvPr/>
        </p:nvSpPr>
        <p:spPr>
          <a:xfrm>
            <a:off x="1399540" y="3008630"/>
            <a:ext cx="9634220" cy="2861310"/>
          </a:xfrm>
          <a:prstGeom prst="rect">
            <a:avLst/>
          </a:prstGeom>
          <a:noFill/>
        </p:spPr>
        <p:txBody>
          <a:bodyPr wrap="square" rtlCol="0">
            <a:spAutoFit/>
          </a:bodyPr>
          <a:p>
            <a:pPr algn="l"/>
            <a:r>
              <a:rPr lang="zh-CN" altLang="en-US"/>
              <a:t>①需求的完整性：</a:t>
            </a:r>
            <a:endParaRPr lang="zh-CN" altLang="en-US"/>
          </a:p>
          <a:p>
            <a:pPr algn="l"/>
            <a:r>
              <a:rPr lang="zh-CN" altLang="en-US"/>
              <a:t>1.系统可非常便捷的检测出驾驶员的体温、体重、心跳、血压、血脂等指标，不需要驾驶员过多参与。</a:t>
            </a:r>
            <a:endParaRPr lang="zh-CN" altLang="en-US"/>
          </a:p>
          <a:p>
            <a:pPr algn="l"/>
            <a:r>
              <a:rPr lang="zh-CN" altLang="en-US"/>
              <a:t>2.系统需对每次检测的数据进行存储、分析，能够基于分析结果判断存在的问题，并在APP端向用户展示分析结果和建议。</a:t>
            </a:r>
            <a:endParaRPr lang="zh-CN" altLang="en-US"/>
          </a:p>
          <a:p>
            <a:pPr algn="l"/>
            <a:r>
              <a:rPr lang="zh-CN" altLang="en-US"/>
              <a:t>3.系统可在驾驶员驾驶过程中实时监控心跳、血压等关键体征指标，如发现异常可发出警报提示并自动拨打急救电话或预先设定的联系人电话。</a:t>
            </a:r>
            <a:endParaRPr lang="zh-CN" altLang="en-US"/>
          </a:p>
          <a:p>
            <a:pPr algn="l"/>
            <a:r>
              <a:rPr lang="zh-CN" altLang="en-US"/>
              <a:t>4.系统需具备TTS语音播报功能，能自动或交互式语音播报关键指标、健康建议或异常警报。</a:t>
            </a:r>
            <a:endParaRPr lang="zh-CN" altLang="en-US"/>
          </a:p>
          <a:p>
            <a:pPr algn="l"/>
            <a:r>
              <a:rPr lang="zh-CN" altLang="en-US"/>
              <a:t>5.用于检测/监测的嵌入式设备或智能可穿戴设备应体积小、重量轻，尽量与车内既有设备集成或内藏，外接设备应不影响驾驶员视线及安全驾驶。</a:t>
            </a:r>
            <a:endParaRPr lang="zh-CN" altLang="en-US"/>
          </a:p>
        </p:txBody>
      </p:sp>
    </p:spTree>
  </p:cSld>
  <p:clrMapOvr>
    <a:masterClrMapping/>
  </p:clrMapOvr>
  <p:transition spd="slow">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1970"/>
            </a:xfrm>
            <a:prstGeom prst="rect">
              <a:avLst/>
            </a:prstGeom>
            <a:noFill/>
          </p:spPr>
          <p:txBody>
            <a:bodyPr wrap="square" rtlCol="0">
              <a:spAutoFit/>
            </a:bodyPr>
            <a:lstStyle/>
            <a:p>
              <a:endParaRPr lang="zh-CN" altLang="en-US" sz="2800" dirty="0">
                <a:latin typeface="华文细黑" panose="02010600040101010101" pitchFamily="2" charset="-122"/>
                <a:ea typeface="华文细黑" panose="02010600040101010101" pitchFamily="2" charset="-122"/>
              </a:endParaRPr>
            </a:p>
          </p:txBody>
        </p:sp>
      </p:grpSp>
      <p:sp>
        <p:nvSpPr>
          <p:cNvPr id="5" name="文本框 4"/>
          <p:cNvSpPr txBox="1"/>
          <p:nvPr/>
        </p:nvSpPr>
        <p:spPr>
          <a:xfrm>
            <a:off x="1174750" y="511810"/>
            <a:ext cx="9634220" cy="645160"/>
          </a:xfrm>
          <a:prstGeom prst="rect">
            <a:avLst/>
          </a:prstGeom>
          <a:noFill/>
        </p:spPr>
        <p:txBody>
          <a:bodyPr wrap="square" rtlCol="0">
            <a:spAutoFit/>
          </a:bodyPr>
          <a:p>
            <a:pPr algn="l"/>
            <a:r>
              <a:rPr lang="zh-CN" altLang="en-US"/>
              <a:t>②需求的可行性：技术可行性分析、经济可行性分析、法律可行性分析</a:t>
            </a:r>
            <a:endParaRPr lang="zh-CN" altLang="en-US"/>
          </a:p>
          <a:p>
            <a:pPr algn="l"/>
            <a:endParaRPr lang="zh-CN" altLang="en-US"/>
          </a:p>
        </p:txBody>
      </p:sp>
      <p:sp>
        <p:nvSpPr>
          <p:cNvPr id="10" name="文本框 9"/>
          <p:cNvSpPr txBox="1"/>
          <p:nvPr/>
        </p:nvSpPr>
        <p:spPr>
          <a:xfrm>
            <a:off x="1410970" y="1510030"/>
            <a:ext cx="1554480" cy="368300"/>
          </a:xfrm>
          <a:prstGeom prst="rect">
            <a:avLst/>
          </a:prstGeom>
          <a:noFill/>
        </p:spPr>
        <p:txBody>
          <a:bodyPr wrap="none" rtlCol="0">
            <a:spAutoFit/>
          </a:bodyPr>
          <a:p>
            <a:pPr algn="l"/>
            <a:r>
              <a:rPr lang="zh-CN" altLang="en-US"/>
              <a:t>技术可行性：</a:t>
            </a:r>
            <a:endParaRPr lang="zh-CN" altLang="en-US"/>
          </a:p>
        </p:txBody>
      </p:sp>
      <p:sp>
        <p:nvSpPr>
          <p:cNvPr id="11" name="文本框 10"/>
          <p:cNvSpPr txBox="1"/>
          <p:nvPr/>
        </p:nvSpPr>
        <p:spPr>
          <a:xfrm>
            <a:off x="8400415" y="513715"/>
            <a:ext cx="3840480" cy="368300"/>
          </a:xfrm>
          <a:prstGeom prst="rect">
            <a:avLst/>
          </a:prstGeom>
          <a:noFill/>
        </p:spPr>
        <p:txBody>
          <a:bodyPr wrap="none" rtlCol="0">
            <a:spAutoFit/>
          </a:bodyPr>
          <a:p>
            <a:r>
              <a:rPr lang="zh-CN" altLang="en-US"/>
              <a:t>（对应文档：《可行性分析报告》）</a:t>
            </a:r>
            <a:endParaRPr lang="en-US" altLang="zh-CN"/>
          </a:p>
        </p:txBody>
      </p:sp>
      <p:sp>
        <p:nvSpPr>
          <p:cNvPr id="13" name="文本框 12"/>
          <p:cNvSpPr txBox="1"/>
          <p:nvPr/>
        </p:nvSpPr>
        <p:spPr>
          <a:xfrm>
            <a:off x="2965450" y="1510030"/>
            <a:ext cx="5553075" cy="1198880"/>
          </a:xfrm>
          <a:prstGeom prst="rect">
            <a:avLst/>
          </a:prstGeom>
          <a:noFill/>
        </p:spPr>
        <p:txBody>
          <a:bodyPr wrap="none" rtlCol="0">
            <a:spAutoFit/>
          </a:bodyPr>
          <a:p>
            <a:pPr algn="l"/>
            <a:r>
              <a:rPr lang="en-US" altLang="zh-CN">
                <a:sym typeface="+mn-ea"/>
              </a:rPr>
              <a:t>1</a:t>
            </a:r>
            <a:r>
              <a:rPr lang="zh-CN" altLang="en-US">
                <a:sym typeface="+mn-ea"/>
              </a:rPr>
              <a:t>、云端数据库：阿里云服务器+MySQL+Linux操作系统</a:t>
            </a:r>
            <a:endParaRPr lang="zh-CN" altLang="en-US"/>
          </a:p>
          <a:p>
            <a:pPr algn="l"/>
            <a:r>
              <a:rPr lang="en-US" altLang="zh-CN"/>
              <a:t>2</a:t>
            </a:r>
            <a:r>
              <a:rPr lang="zh-CN" altLang="en-US"/>
              <a:t>、安卓手机本地数据库：SQLite</a:t>
            </a:r>
            <a:endParaRPr lang="zh-CN" altLang="en-US"/>
          </a:p>
          <a:p>
            <a:pPr algn="l"/>
            <a:r>
              <a:rPr lang="en-US" altLang="zh-CN"/>
              <a:t>3</a:t>
            </a:r>
            <a:r>
              <a:rPr lang="zh-CN" altLang="en-US"/>
              <a:t>、开发工具：Android Studio+Android SDK</a:t>
            </a:r>
            <a:endParaRPr lang="zh-CN" altLang="en-US"/>
          </a:p>
          <a:p>
            <a:pPr algn="l"/>
            <a:r>
              <a:rPr lang="en-US" altLang="zh-CN"/>
              <a:t>4</a:t>
            </a:r>
            <a:r>
              <a:rPr lang="zh-CN" altLang="en-US"/>
              <a:t>、身体状况检测：车载蓝牙传感器</a:t>
            </a:r>
            <a:endParaRPr lang="zh-CN" altLang="en-US"/>
          </a:p>
        </p:txBody>
      </p:sp>
      <p:sp>
        <p:nvSpPr>
          <p:cNvPr id="14" name="文本框 13"/>
          <p:cNvSpPr txBox="1"/>
          <p:nvPr/>
        </p:nvSpPr>
        <p:spPr>
          <a:xfrm>
            <a:off x="1174750" y="3479800"/>
            <a:ext cx="7040880" cy="368300"/>
          </a:xfrm>
          <a:prstGeom prst="rect">
            <a:avLst/>
          </a:prstGeom>
          <a:noFill/>
        </p:spPr>
        <p:txBody>
          <a:bodyPr wrap="none" rtlCol="0">
            <a:spAutoFit/>
          </a:bodyPr>
          <a:p>
            <a:r>
              <a:rPr lang="zh-CN" altLang="en-US"/>
              <a:t>功能性需求和非功能性需求（对应文档：《软件需求规格说明书》）</a:t>
            </a:r>
            <a:endParaRPr lang="en-US" altLang="zh-CN"/>
          </a:p>
        </p:txBody>
      </p:sp>
      <p:sp>
        <p:nvSpPr>
          <p:cNvPr id="16" name="文本框 15"/>
          <p:cNvSpPr txBox="1"/>
          <p:nvPr/>
        </p:nvSpPr>
        <p:spPr>
          <a:xfrm>
            <a:off x="1174750" y="5481955"/>
            <a:ext cx="6583680" cy="368300"/>
          </a:xfrm>
          <a:prstGeom prst="rect">
            <a:avLst/>
          </a:prstGeom>
          <a:noFill/>
        </p:spPr>
        <p:txBody>
          <a:bodyPr wrap="none" rtlCol="0">
            <a:spAutoFit/>
          </a:bodyPr>
          <a:p>
            <a:pPr algn="l"/>
            <a:r>
              <a:rPr lang="zh-CN" altLang="en-US"/>
              <a:t>通过客户对《</a:t>
            </a:r>
            <a:r>
              <a:rPr lang="zh-CN" altLang="en-US">
                <a:sym typeface="+mn-ea"/>
              </a:rPr>
              <a:t>软件需求规格说明书》的</a:t>
            </a:r>
            <a:r>
              <a:rPr lang="zh-CN" altLang="en-US"/>
              <a:t>评审并充分听取客户意见</a:t>
            </a:r>
            <a:endParaRPr lang="zh-CN" altLang="en-US"/>
          </a:p>
        </p:txBody>
      </p:sp>
      <p:sp>
        <p:nvSpPr>
          <p:cNvPr id="17" name="文本框 3"/>
          <p:cNvSpPr>
            <a:spLocks noChangeArrowheads="1"/>
          </p:cNvSpPr>
          <p:nvPr/>
        </p:nvSpPr>
        <p:spPr bwMode="auto">
          <a:xfrm>
            <a:off x="876935" y="2794635"/>
            <a:ext cx="2163445" cy="460375"/>
          </a:xfrm>
          <a:prstGeom prst="rect">
            <a:avLst/>
          </a:prstGeom>
          <a:solidFill>
            <a:srgbClr val="559DE2"/>
          </a:solidFill>
          <a:ln w="9525">
            <a:noFill/>
            <a:miter lim="800000"/>
          </a:ln>
        </p:spPr>
        <p:txBody>
          <a:bodyPr wrap="square" lIns="91440" tIns="45720" rIns="91440" bIns="45720">
            <a:spAutoFit/>
          </a:bodyPr>
          <a:p>
            <a:pPr algn="l"/>
            <a:r>
              <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需求定义</a:t>
            </a:r>
            <a:endPar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18" name="文本框 3"/>
          <p:cNvSpPr>
            <a:spLocks noChangeArrowheads="1"/>
          </p:cNvSpPr>
          <p:nvPr/>
        </p:nvSpPr>
        <p:spPr bwMode="auto">
          <a:xfrm>
            <a:off x="876935" y="4618990"/>
            <a:ext cx="2163445" cy="460375"/>
          </a:xfrm>
          <a:prstGeom prst="rect">
            <a:avLst/>
          </a:prstGeom>
          <a:solidFill>
            <a:srgbClr val="559DE2"/>
          </a:solidFill>
          <a:ln w="9525">
            <a:noFill/>
            <a:miter lim="800000"/>
          </a:ln>
        </p:spPr>
        <p:txBody>
          <a:bodyPr wrap="square" lIns="91440" tIns="45720" rIns="91440" bIns="45720">
            <a:spAutoFit/>
          </a:bodyPr>
          <a:p>
            <a:pPr algn="l"/>
            <a:r>
              <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需求验证</a:t>
            </a:r>
            <a:endPar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Tree>
  </p:cSld>
  <p:clrMapOvr>
    <a:masterClrMapping/>
  </p:clrMapOvr>
  <p:transition spd="slow">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rcRect t="60589" r="53519"/>
          <a:stretch>
            <a:fillRect/>
          </a:stretch>
        </p:blipFill>
        <p:spPr>
          <a:xfrm rot="18571216">
            <a:off x="-830670" y="-157068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1">
            <a:extLst>
              <a:ext uri="{28A0092B-C50C-407E-A947-70E740481C1C}">
                <a14:useLocalDpi xmlns:a14="http://schemas.microsoft.com/office/drawing/2010/main" val="0"/>
              </a:ext>
            </a:extLst>
          </a:blip>
          <a:srcRect t="61706" r="40353"/>
          <a:stretch>
            <a:fillRect/>
          </a:stretch>
        </p:blipFill>
        <p:spPr>
          <a:xfrm rot="8195221">
            <a:off x="6015934" y="3502426"/>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3478126" y="3073388"/>
            <a:ext cx="4050148" cy="829945"/>
          </a:xfrm>
          <a:prstGeom prst="rect">
            <a:avLst/>
          </a:prstGeom>
          <a:noFill/>
        </p:spPr>
        <p:txBody>
          <a:bodyPr wrap="square" rtlCol="0">
            <a:spAutoFit/>
          </a:bodyPr>
          <a:lstStyle/>
          <a:p>
            <a:pPr algn="ctr"/>
            <a:r>
              <a:rPr lang="zh-CN" altLang="en-US" sz="4800" b="1" dirty="0" smtClean="0">
                <a:solidFill>
                  <a:srgbClr val="000000"/>
                </a:solidFill>
                <a:effectLst>
                  <a:outerShdw blurRad="60007" dist="310007" dir="7680000" sy="30000" kx="1300200" algn="ctr" rotWithShape="0">
                    <a:prstClr val="black">
                      <a:alpha val="32000"/>
                    </a:prstClr>
                  </a:outerShdw>
                </a:effectLst>
                <a:latin typeface="方正兰亭粗黑简体" panose="02000000000000000000" pitchFamily="2" charset="-122"/>
                <a:ea typeface="方正兰亭粗黑简体" panose="02000000000000000000" pitchFamily="2" charset="-122"/>
              </a:rPr>
              <a:t>设计</a:t>
            </a:r>
            <a:endPar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endParaRPr>
          </a:p>
        </p:txBody>
      </p:sp>
      <p:sp>
        <p:nvSpPr>
          <p:cNvPr id="15" name="文本框 14"/>
          <p:cNvSpPr txBox="1"/>
          <p:nvPr/>
        </p:nvSpPr>
        <p:spPr>
          <a:xfrm>
            <a:off x="3012440" y="4314825"/>
            <a:ext cx="2851150" cy="46037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客户端设计</a:t>
            </a:r>
            <a:r>
              <a:rPr lang="zh-CN" altLang="en-US" sz="16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           </a:t>
            </a:r>
            <a:endPar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endParaRPr>
          </a:p>
        </p:txBody>
      </p:sp>
      <p:sp>
        <p:nvSpPr>
          <p:cNvPr id="16" name="文本框 15"/>
          <p:cNvSpPr txBox="1"/>
          <p:nvPr/>
        </p:nvSpPr>
        <p:spPr>
          <a:xfrm>
            <a:off x="4835613" y="1750300"/>
            <a:ext cx="1768659" cy="1322070"/>
          </a:xfrm>
          <a:prstGeom prst="rect">
            <a:avLst/>
          </a:prstGeom>
          <a:noFill/>
        </p:spPr>
        <p:txBody>
          <a:bodyPr wrap="square" rtlCol="0">
            <a:spAutoFit/>
          </a:bodyPr>
          <a:lstStyle/>
          <a:p>
            <a:r>
              <a:rPr lang="en-US" altLang="zh-CN" sz="8000" b="1" dirty="0" smtClean="0">
                <a:solidFill>
                  <a:srgbClr val="000000"/>
                </a:solidFill>
                <a:latin typeface="方正兰亭粗黑简体" panose="02000000000000000000" pitchFamily="2" charset="-122"/>
                <a:ea typeface="方正兰亭粗黑简体" panose="02000000000000000000" pitchFamily="2" charset="-122"/>
              </a:rPr>
              <a:t>02</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
        <p:nvSpPr>
          <p:cNvPr id="18" name="文本框 17"/>
          <p:cNvSpPr txBox="1"/>
          <p:nvPr/>
        </p:nvSpPr>
        <p:spPr>
          <a:xfrm>
            <a:off x="5988685" y="4314825"/>
            <a:ext cx="2232660" cy="460375"/>
          </a:xfrm>
          <a:prstGeom prst="rect">
            <a:avLst/>
          </a:prstGeom>
          <a:noFill/>
        </p:spPr>
        <p:txBody>
          <a:bodyPr wrap="square" rtlCol="0">
            <a:spAutoFit/>
          </a:bodyPr>
          <a:lstStyle/>
          <a:p>
            <a:pPr marL="285750" indent="-285750">
              <a:buFont typeface="Wingdings" panose="05000000000000000000" pitchFamily="2" charset="2"/>
              <a:buChar char="n"/>
            </a:pPr>
            <a:r>
              <a:rPr lang="zh-CN" sz="24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服务端设计</a:t>
            </a:r>
            <a:r>
              <a:rPr lang="zh-CN" altLang="en-US" sz="24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   </a:t>
            </a:r>
            <a:r>
              <a:rPr lang="zh-CN" altLang="en-US" sz="16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       </a:t>
            </a:r>
            <a:endPar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endParaRPr>
          </a:p>
        </p:txBody>
      </p:sp>
    </p:spTree>
  </p:cSld>
  <p:clrMapOvr>
    <a:masterClrMapping/>
  </p:clrMapOvr>
  <p:transition spd="slow">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880745" y="1659890"/>
            <a:ext cx="2163445" cy="460375"/>
          </a:xfrm>
          <a:prstGeom prst="rect">
            <a:avLst/>
          </a:prstGeom>
          <a:solidFill>
            <a:srgbClr val="559DE2"/>
          </a:solidFill>
          <a:ln w="9525">
            <a:noFill/>
            <a:miter lim="800000"/>
          </a:ln>
        </p:spPr>
        <p:txBody>
          <a:bodyPr wrap="square" lIns="91440" tIns="45720" rIns="91440" bIns="45720">
            <a:spAutoFit/>
          </a:bodyPr>
          <a:lstStyle/>
          <a:p>
            <a:pPr algn="l"/>
            <a:r>
              <a:rPr lang="en-US" alt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logo</a:t>
            </a:r>
            <a:r>
              <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页面</a:t>
            </a:r>
            <a:endPar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1970"/>
            </a:xfrm>
            <a:prstGeom prst="rect">
              <a:avLst/>
            </a:prstGeom>
            <a:noFill/>
          </p:spPr>
          <p:txBody>
            <a:bodyPr wrap="square" rtlCol="0">
              <a:spAutoFit/>
            </a:bodyPr>
            <a:lstStyle/>
            <a:p>
              <a:endParaRPr lang="zh-CN" altLang="en-US" sz="2800" dirty="0">
                <a:latin typeface="华文细黑" panose="02010600040101010101" pitchFamily="2" charset="-122"/>
                <a:ea typeface="华文细黑" panose="02010600040101010101" pitchFamily="2" charset="-122"/>
              </a:endParaRPr>
            </a:p>
          </p:txBody>
        </p:sp>
      </p:grpSp>
      <p:sp>
        <p:nvSpPr>
          <p:cNvPr id="15" name="文本框 14"/>
          <p:cNvSpPr txBox="1"/>
          <p:nvPr/>
        </p:nvSpPr>
        <p:spPr>
          <a:xfrm>
            <a:off x="1209040" y="584835"/>
            <a:ext cx="3403600" cy="521970"/>
          </a:xfrm>
          <a:prstGeom prst="rect">
            <a:avLst/>
          </a:prstGeom>
          <a:noFill/>
        </p:spPr>
        <p:txBody>
          <a:bodyPr wrap="square" rtlCol="0">
            <a:spAutoFit/>
          </a:bodyPr>
          <a:p>
            <a:pPr marL="285750" indent="-285750">
              <a:buFont typeface="Wingdings" panose="05000000000000000000" pitchFamily="2" charset="2"/>
              <a:buChar char="n"/>
            </a:pPr>
            <a:r>
              <a:rPr lang="zh-CN" altLang="en-US" sz="28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客户端</a:t>
            </a:r>
            <a:r>
              <a:rPr lang="en-US" altLang="zh-CN" sz="28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UI</a:t>
            </a:r>
            <a:r>
              <a:rPr lang="zh-CN" altLang="en-US" sz="28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设计</a:t>
            </a:r>
            <a:r>
              <a:rPr lang="zh-CN" altLang="en-US" sz="24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   </a:t>
            </a:r>
            <a:r>
              <a:rPr lang="zh-CN" altLang="en-US" sz="16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        </a:t>
            </a:r>
            <a:endPar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endParaRPr>
          </a:p>
        </p:txBody>
      </p:sp>
      <p:pic>
        <p:nvPicPr>
          <p:cNvPr id="32" name="图片 32" descr="C:\Users\123456\Desktop\图片1.png图片1"/>
          <p:cNvPicPr>
            <a:picLocks noChangeAspect="1"/>
          </p:cNvPicPr>
          <p:nvPr/>
        </p:nvPicPr>
        <p:blipFill>
          <a:blip r:embed="rId2"/>
          <a:srcRect/>
          <a:stretch>
            <a:fillRect/>
          </a:stretch>
        </p:blipFill>
        <p:spPr>
          <a:xfrm>
            <a:off x="880745" y="2260600"/>
            <a:ext cx="2457450" cy="4373880"/>
          </a:xfrm>
          <a:prstGeom prst="rect">
            <a:avLst/>
          </a:prstGeom>
        </p:spPr>
      </p:pic>
      <p:sp>
        <p:nvSpPr>
          <p:cNvPr id="2" name="文本框 3"/>
          <p:cNvSpPr>
            <a:spLocks noChangeArrowheads="1"/>
          </p:cNvSpPr>
          <p:nvPr/>
        </p:nvSpPr>
        <p:spPr bwMode="auto">
          <a:xfrm>
            <a:off x="3985260" y="1659890"/>
            <a:ext cx="2163445" cy="460375"/>
          </a:xfrm>
          <a:prstGeom prst="rect">
            <a:avLst/>
          </a:prstGeom>
          <a:solidFill>
            <a:srgbClr val="559DE2"/>
          </a:solidFill>
          <a:ln w="9525">
            <a:noFill/>
            <a:miter lim="800000"/>
          </a:ln>
        </p:spPr>
        <p:txBody>
          <a:bodyPr wrap="square" lIns="91440" tIns="45720" rIns="91440" bIns="45720">
            <a:spAutoFit/>
          </a:bodyPr>
          <a:p>
            <a:pPr algn="l"/>
            <a:r>
              <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登录页面</a:t>
            </a:r>
            <a:endPar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pic>
        <p:nvPicPr>
          <p:cNvPr id="5" name="图片 4" descr="7066BBF81C02F6CFE2FFBD19CA1117C3"/>
          <p:cNvPicPr>
            <a:picLocks noChangeAspect="1"/>
          </p:cNvPicPr>
          <p:nvPr/>
        </p:nvPicPr>
        <p:blipFill>
          <a:blip r:embed="rId3"/>
          <a:stretch>
            <a:fillRect/>
          </a:stretch>
        </p:blipFill>
        <p:spPr>
          <a:xfrm>
            <a:off x="3985260" y="2260600"/>
            <a:ext cx="2430145" cy="4321810"/>
          </a:xfrm>
          <a:prstGeom prst="rect">
            <a:avLst/>
          </a:prstGeom>
        </p:spPr>
      </p:pic>
      <p:sp>
        <p:nvSpPr>
          <p:cNvPr id="6" name="文本框 3"/>
          <p:cNvSpPr>
            <a:spLocks noChangeArrowheads="1"/>
          </p:cNvSpPr>
          <p:nvPr/>
        </p:nvSpPr>
        <p:spPr bwMode="auto">
          <a:xfrm>
            <a:off x="7338060" y="1659890"/>
            <a:ext cx="2163445" cy="460375"/>
          </a:xfrm>
          <a:prstGeom prst="rect">
            <a:avLst/>
          </a:prstGeom>
          <a:solidFill>
            <a:srgbClr val="559DE2"/>
          </a:solidFill>
          <a:ln w="9525">
            <a:noFill/>
            <a:miter lim="800000"/>
          </a:ln>
        </p:spPr>
        <p:txBody>
          <a:bodyPr wrap="square" lIns="91440" tIns="45720" rIns="91440" bIns="45720">
            <a:spAutoFit/>
          </a:bodyPr>
          <a:p>
            <a:pPr algn="l"/>
            <a:r>
              <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注册页面</a:t>
            </a:r>
            <a:endPar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pic>
        <p:nvPicPr>
          <p:cNvPr id="7" name="图片 6" descr="81A2E13901263879D61D5A1DC298BEAA"/>
          <p:cNvPicPr>
            <a:picLocks noChangeAspect="1"/>
          </p:cNvPicPr>
          <p:nvPr/>
        </p:nvPicPr>
        <p:blipFill>
          <a:blip r:embed="rId4"/>
          <a:stretch>
            <a:fillRect/>
          </a:stretch>
        </p:blipFill>
        <p:spPr>
          <a:xfrm>
            <a:off x="7338060" y="2260600"/>
            <a:ext cx="2384425" cy="4241800"/>
          </a:xfrm>
          <a:prstGeom prst="rect">
            <a:avLst/>
          </a:prstGeom>
        </p:spPr>
      </p:pic>
    </p:spTree>
  </p:cSld>
  <p:clrMapOvr>
    <a:masterClrMapping/>
  </p:clrMapOvr>
  <p:transition spd="slow">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395605" y="1659890"/>
            <a:ext cx="2163445" cy="460375"/>
          </a:xfrm>
          <a:prstGeom prst="rect">
            <a:avLst/>
          </a:prstGeom>
          <a:solidFill>
            <a:srgbClr val="559DE2"/>
          </a:solidFill>
          <a:ln w="9525">
            <a:noFill/>
            <a:miter lim="800000"/>
          </a:ln>
        </p:spPr>
        <p:txBody>
          <a:bodyPr wrap="square" lIns="91440" tIns="45720" rIns="91440" bIns="45720">
            <a:spAutoFit/>
          </a:bodyPr>
          <a:lstStyle/>
          <a:p>
            <a:pPr algn="l"/>
            <a:r>
              <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状态页面</a:t>
            </a:r>
            <a:endPar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1970"/>
            </a:xfrm>
            <a:prstGeom prst="rect">
              <a:avLst/>
            </a:prstGeom>
            <a:noFill/>
          </p:spPr>
          <p:txBody>
            <a:bodyPr wrap="square" rtlCol="0">
              <a:spAutoFit/>
            </a:bodyPr>
            <a:lstStyle/>
            <a:p>
              <a:endParaRPr lang="zh-CN" altLang="en-US" sz="2800" dirty="0">
                <a:latin typeface="华文细黑" panose="02010600040101010101" pitchFamily="2" charset="-122"/>
                <a:ea typeface="华文细黑" panose="02010600040101010101" pitchFamily="2" charset="-122"/>
              </a:endParaRPr>
            </a:p>
          </p:txBody>
        </p:sp>
      </p:grpSp>
      <p:sp>
        <p:nvSpPr>
          <p:cNvPr id="15" name="文本框 14"/>
          <p:cNvSpPr txBox="1"/>
          <p:nvPr/>
        </p:nvSpPr>
        <p:spPr>
          <a:xfrm>
            <a:off x="1209040" y="584835"/>
            <a:ext cx="3403600" cy="521970"/>
          </a:xfrm>
          <a:prstGeom prst="rect">
            <a:avLst/>
          </a:prstGeom>
          <a:noFill/>
        </p:spPr>
        <p:txBody>
          <a:bodyPr wrap="square" rtlCol="0">
            <a:spAutoFit/>
          </a:bodyPr>
          <a:p>
            <a:pPr marL="285750" indent="-285750">
              <a:buFont typeface="Wingdings" panose="05000000000000000000" pitchFamily="2" charset="2"/>
              <a:buChar char="n"/>
            </a:pPr>
            <a:r>
              <a:rPr lang="zh-CN" altLang="en-US" sz="28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客户端</a:t>
            </a:r>
            <a:r>
              <a:rPr lang="en-US" altLang="zh-CN" sz="28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UI</a:t>
            </a:r>
            <a:r>
              <a:rPr lang="zh-CN" altLang="en-US" sz="28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设计</a:t>
            </a:r>
            <a:r>
              <a:rPr lang="zh-CN" altLang="en-US" sz="24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   </a:t>
            </a:r>
            <a:r>
              <a:rPr lang="zh-CN" altLang="en-US" sz="16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        </a:t>
            </a:r>
            <a:endPar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endParaRPr>
          </a:p>
        </p:txBody>
      </p:sp>
      <p:sp>
        <p:nvSpPr>
          <p:cNvPr id="2" name="文本框 3"/>
          <p:cNvSpPr>
            <a:spLocks noChangeArrowheads="1"/>
          </p:cNvSpPr>
          <p:nvPr/>
        </p:nvSpPr>
        <p:spPr bwMode="auto">
          <a:xfrm>
            <a:off x="3164840" y="1659890"/>
            <a:ext cx="2163445" cy="460375"/>
          </a:xfrm>
          <a:prstGeom prst="rect">
            <a:avLst/>
          </a:prstGeom>
          <a:solidFill>
            <a:srgbClr val="559DE2"/>
          </a:solidFill>
          <a:ln w="9525">
            <a:noFill/>
            <a:miter lim="800000"/>
          </a:ln>
        </p:spPr>
        <p:txBody>
          <a:bodyPr wrap="square" lIns="91440" tIns="45720" rIns="91440" bIns="45720">
            <a:spAutoFit/>
          </a:bodyPr>
          <a:p>
            <a:pPr algn="l"/>
            <a:r>
              <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实时页面</a:t>
            </a:r>
            <a:endPar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6" name="文本框 3"/>
          <p:cNvSpPr>
            <a:spLocks noChangeArrowheads="1"/>
          </p:cNvSpPr>
          <p:nvPr/>
        </p:nvSpPr>
        <p:spPr bwMode="auto">
          <a:xfrm>
            <a:off x="6092825" y="1659890"/>
            <a:ext cx="2163445" cy="460375"/>
          </a:xfrm>
          <a:prstGeom prst="rect">
            <a:avLst/>
          </a:prstGeom>
          <a:solidFill>
            <a:srgbClr val="559DE2"/>
          </a:solidFill>
          <a:ln w="9525">
            <a:noFill/>
            <a:miter lim="800000"/>
          </a:ln>
        </p:spPr>
        <p:txBody>
          <a:bodyPr wrap="square" lIns="91440" tIns="45720" rIns="91440" bIns="45720">
            <a:spAutoFit/>
          </a:bodyPr>
          <a:p>
            <a:pPr algn="l"/>
            <a:r>
              <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我的页面</a:t>
            </a:r>
            <a:endPar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pic>
        <p:nvPicPr>
          <p:cNvPr id="8" name="图片 7" descr="C539CC1958CD06EB6B6411E585E9576C"/>
          <p:cNvPicPr>
            <a:picLocks noChangeAspect="1"/>
          </p:cNvPicPr>
          <p:nvPr/>
        </p:nvPicPr>
        <p:blipFill>
          <a:blip r:embed="rId2"/>
          <a:stretch>
            <a:fillRect/>
          </a:stretch>
        </p:blipFill>
        <p:spPr>
          <a:xfrm>
            <a:off x="395605" y="2237740"/>
            <a:ext cx="2443480" cy="4344670"/>
          </a:xfrm>
          <a:prstGeom prst="rect">
            <a:avLst/>
          </a:prstGeom>
        </p:spPr>
      </p:pic>
      <p:pic>
        <p:nvPicPr>
          <p:cNvPr id="9" name="图片 8" descr="8233DD9A245C5BE22141AE9F23DDEBC4"/>
          <p:cNvPicPr>
            <a:picLocks noChangeAspect="1"/>
          </p:cNvPicPr>
          <p:nvPr/>
        </p:nvPicPr>
        <p:blipFill>
          <a:blip r:embed="rId3"/>
          <a:stretch>
            <a:fillRect/>
          </a:stretch>
        </p:blipFill>
        <p:spPr>
          <a:xfrm>
            <a:off x="3164840" y="2237740"/>
            <a:ext cx="2442845" cy="4344670"/>
          </a:xfrm>
          <a:prstGeom prst="rect">
            <a:avLst/>
          </a:prstGeom>
        </p:spPr>
      </p:pic>
      <p:pic>
        <p:nvPicPr>
          <p:cNvPr id="10" name="图片 9" descr="AABC961C247F76190EDA5F6CE2E5B535"/>
          <p:cNvPicPr>
            <a:picLocks noChangeAspect="1"/>
          </p:cNvPicPr>
          <p:nvPr/>
        </p:nvPicPr>
        <p:blipFill>
          <a:blip r:embed="rId4"/>
          <a:stretch>
            <a:fillRect/>
          </a:stretch>
        </p:blipFill>
        <p:spPr>
          <a:xfrm>
            <a:off x="6092825" y="2237740"/>
            <a:ext cx="2442845" cy="4345305"/>
          </a:xfrm>
          <a:prstGeom prst="rect">
            <a:avLst/>
          </a:prstGeom>
        </p:spPr>
      </p:pic>
      <p:sp>
        <p:nvSpPr>
          <p:cNvPr id="11" name="文本框 3"/>
          <p:cNvSpPr>
            <a:spLocks noChangeArrowheads="1"/>
          </p:cNvSpPr>
          <p:nvPr/>
        </p:nvSpPr>
        <p:spPr bwMode="auto">
          <a:xfrm>
            <a:off x="8922385" y="1659890"/>
            <a:ext cx="2163445" cy="460375"/>
          </a:xfrm>
          <a:prstGeom prst="rect">
            <a:avLst/>
          </a:prstGeom>
          <a:solidFill>
            <a:srgbClr val="559DE2"/>
          </a:solidFill>
          <a:ln w="9525">
            <a:noFill/>
            <a:miter lim="800000"/>
          </a:ln>
        </p:spPr>
        <p:txBody>
          <a:bodyPr wrap="square" lIns="91440" tIns="45720" rIns="91440" bIns="45720">
            <a:spAutoFit/>
          </a:bodyPr>
          <a:p>
            <a:pPr algn="l"/>
            <a:r>
              <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设置页面</a:t>
            </a:r>
            <a:endPar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pic>
        <p:nvPicPr>
          <p:cNvPr id="12" name="图片 11" descr="E359C7A1C022C82DEF3784538194AE99"/>
          <p:cNvPicPr>
            <a:picLocks noChangeAspect="1"/>
          </p:cNvPicPr>
          <p:nvPr/>
        </p:nvPicPr>
        <p:blipFill>
          <a:blip r:embed="rId5"/>
          <a:stretch>
            <a:fillRect/>
          </a:stretch>
        </p:blipFill>
        <p:spPr>
          <a:xfrm>
            <a:off x="8922385" y="2237740"/>
            <a:ext cx="2446020" cy="4350385"/>
          </a:xfrm>
          <a:prstGeom prst="rect">
            <a:avLst/>
          </a:prstGeom>
        </p:spPr>
      </p:pic>
    </p:spTree>
  </p:cSld>
  <p:clrMapOvr>
    <a:masterClrMapping/>
  </p:clrMapOvr>
  <p:transition spd="slow">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1">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1970"/>
            </a:xfrm>
            <a:prstGeom prst="rect">
              <a:avLst/>
            </a:prstGeom>
            <a:noFill/>
          </p:spPr>
          <p:txBody>
            <a:bodyPr wrap="square" rtlCol="0">
              <a:spAutoFit/>
            </a:bodyPr>
            <a:lstStyle/>
            <a:p>
              <a:endParaRPr lang="zh-CN" altLang="en-US" sz="2800" dirty="0">
                <a:latin typeface="华文细黑" panose="02010600040101010101" pitchFamily="2" charset="-122"/>
                <a:ea typeface="华文细黑" panose="02010600040101010101" pitchFamily="2" charset="-122"/>
              </a:endParaRPr>
            </a:p>
          </p:txBody>
        </p:sp>
      </p:grpSp>
      <p:sp>
        <p:nvSpPr>
          <p:cNvPr id="15" name="文本框 14"/>
          <p:cNvSpPr txBox="1"/>
          <p:nvPr/>
        </p:nvSpPr>
        <p:spPr>
          <a:xfrm>
            <a:off x="1209040" y="584835"/>
            <a:ext cx="3403600" cy="521970"/>
          </a:xfrm>
          <a:prstGeom prst="rect">
            <a:avLst/>
          </a:prstGeom>
          <a:noFill/>
        </p:spPr>
        <p:txBody>
          <a:bodyPr wrap="square" rtlCol="0">
            <a:spAutoFit/>
          </a:bodyPr>
          <a:p>
            <a:pPr marL="285750" indent="-285750">
              <a:buFont typeface="Wingdings" panose="05000000000000000000" pitchFamily="2" charset="2"/>
              <a:buChar char="n"/>
            </a:pPr>
            <a:r>
              <a:rPr lang="zh-CN" sz="28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服务端数据库</a:t>
            </a:r>
            <a:r>
              <a:rPr lang="zh-CN" altLang="en-US" sz="28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设计</a:t>
            </a:r>
            <a:r>
              <a:rPr lang="zh-CN" altLang="en-US" sz="24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   </a:t>
            </a:r>
            <a:r>
              <a:rPr lang="zh-CN" altLang="en-US" sz="1600" dirty="0" smtClean="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        </a:t>
            </a:r>
            <a:endPar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endParaRPr>
          </a:p>
        </p:txBody>
      </p:sp>
      <p:sp>
        <p:nvSpPr>
          <p:cNvPr id="9" name="文本框 3"/>
          <p:cNvSpPr>
            <a:spLocks noChangeArrowheads="1"/>
          </p:cNvSpPr>
          <p:nvPr/>
        </p:nvSpPr>
        <p:spPr bwMode="auto">
          <a:xfrm>
            <a:off x="1399540" y="1640840"/>
            <a:ext cx="2163445" cy="460375"/>
          </a:xfrm>
          <a:prstGeom prst="rect">
            <a:avLst/>
          </a:prstGeom>
          <a:solidFill>
            <a:srgbClr val="559DE2"/>
          </a:solidFill>
          <a:ln w="9525">
            <a:noFill/>
            <a:miter lim="800000"/>
          </a:ln>
        </p:spPr>
        <p:txBody>
          <a:bodyPr wrap="square" lIns="91440" tIns="45720" rIns="91440" bIns="45720">
            <a:spAutoFit/>
          </a:bodyPr>
          <a:p>
            <a:pPr algn="l"/>
            <a:r>
              <a:rPr lang="zh-CN" altLang="en-US"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数据库表结构</a:t>
            </a:r>
            <a:endParaRPr lang="en-US" altLang="zh-CN" sz="24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pic>
        <p:nvPicPr>
          <p:cNvPr id="10" name="图片 9"/>
          <p:cNvPicPr>
            <a:picLocks noChangeAspect="1"/>
          </p:cNvPicPr>
          <p:nvPr/>
        </p:nvPicPr>
        <p:blipFill>
          <a:blip r:embed="rId2"/>
          <a:stretch>
            <a:fillRect/>
          </a:stretch>
        </p:blipFill>
        <p:spPr>
          <a:xfrm>
            <a:off x="1399540" y="2300605"/>
            <a:ext cx="8156575" cy="3580130"/>
          </a:xfrm>
          <a:prstGeom prst="rect">
            <a:avLst/>
          </a:prstGeom>
        </p:spPr>
      </p:pic>
      <p:sp>
        <p:nvSpPr>
          <p:cNvPr id="11" name="文本框 10"/>
          <p:cNvSpPr txBox="1"/>
          <p:nvPr/>
        </p:nvSpPr>
        <p:spPr>
          <a:xfrm>
            <a:off x="1399540" y="6109335"/>
            <a:ext cx="4817110" cy="368300"/>
          </a:xfrm>
          <a:prstGeom prst="rect">
            <a:avLst/>
          </a:prstGeom>
          <a:noFill/>
        </p:spPr>
        <p:txBody>
          <a:bodyPr wrap="square" rtlCol="0">
            <a:spAutoFit/>
          </a:bodyPr>
          <a:p>
            <a:r>
              <a:rPr lang="zh-CN" altLang="en-US"/>
              <a:t>用户信息、血压、血脂、心率、体温、体重</a:t>
            </a:r>
            <a:endParaRPr lang="zh-CN" altLang="en-US"/>
          </a:p>
        </p:txBody>
      </p:sp>
    </p:spTree>
  </p:cSld>
  <p:clrMapOvr>
    <a:masterClrMapping/>
  </p:clrMapOvr>
  <p:transition spd="slow">
    <p:split orient="vert"/>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3357</Words>
  <Application>WPS 演示</Application>
  <PresentationFormat>自定义</PresentationFormat>
  <Paragraphs>310</Paragraphs>
  <Slides>38</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38</vt:i4>
      </vt:variant>
    </vt:vector>
  </HeadingPairs>
  <TitlesOfParts>
    <vt:vector size="52" baseType="lpstr">
      <vt:lpstr>Arial</vt:lpstr>
      <vt:lpstr>宋体</vt:lpstr>
      <vt:lpstr>Wingdings</vt:lpstr>
      <vt:lpstr>造字工房悦黑体验版纤细体</vt:lpstr>
      <vt:lpstr>方正兰亭粗黑简体</vt:lpstr>
      <vt:lpstr>华文细黑</vt:lpstr>
      <vt:lpstr>Segoe UI</vt:lpstr>
      <vt:lpstr>Segoe UI Light</vt:lpstr>
      <vt:lpstr>Calibri Light</vt:lpstr>
      <vt:lpstr>Calibri</vt:lpstr>
      <vt:lpstr>微软雅黑</vt:lpstr>
      <vt:lpstr>Arial Unicode MS</vt:lpstr>
      <vt:lpstr>黑体</vt:lpstr>
      <vt:lpstr>Office 主题</vt:lpstr>
      <vt:lpstr>课题：基于移动互联网的智能车载APP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persistence</cp:lastModifiedBy>
  <cp:revision>29</cp:revision>
  <dcterms:created xsi:type="dcterms:W3CDTF">2016-03-16T13:16:00Z</dcterms:created>
  <dcterms:modified xsi:type="dcterms:W3CDTF">2018-07-17T11:39:36Z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8</vt:lpwstr>
  </property>
</Properties>
</file>