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522EA9C-2271-4E33-9D79-57EA772F50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D2F5A4-29E0-4401-AE1A-2168430AA9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2F95FA-32B9-4B87-9F30-E304E98735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9BCA23-D4EC-4EE1-BA88-C1C4902B4E6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523E5B-F47F-4545-BF1B-2B1C8B62CD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99A13-EA05-4BF6-B98C-A61020C3F34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6ACE45-3076-422A-B056-B5352142D7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F175FA-453C-4719-8DBD-4C9D7B6D862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DC6CD6-856B-4276-B9F8-BA91303F03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97C11B-D56F-4AAC-9D91-6674DC03477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CF2BE7-BAB7-419D-8B68-DCA3A76CAA6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A-矩形 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A-矩形 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008244"/>
              </a:gs>
              <a:gs pos="100000">
                <a:srgbClr val="006c39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任意多边形: 形状 39"/>
          <p:cNvSpPr/>
          <p:nvPr/>
        </p:nvSpPr>
        <p:spPr>
          <a:xfrm>
            <a:off x="221760" y="0"/>
            <a:ext cx="7535880" cy="6856920"/>
          </a:xfrm>
          <a:custGeom>
            <a:avLst/>
            <a:gdLst/>
            <a:ah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rgbClr val="d9d9d9"/>
            </a:fgClr>
            <a:bgClr>
              <a:srgbClr val="ffffff"/>
            </a:bgClr>
          </a:pattFill>
          <a:ln>
            <a:noFill/>
          </a:ln>
          <a:effectLst>
            <a:outerShdw algn="l" blurRad="190440" rotWithShape="0" sx="101000" sy="10100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任意多边形: 形状 39"/>
          <p:cNvSpPr/>
          <p:nvPr/>
        </p:nvSpPr>
        <p:spPr>
          <a:xfrm>
            <a:off x="189720" y="0"/>
            <a:ext cx="7535880" cy="6856920"/>
          </a:xfrm>
          <a:custGeom>
            <a:avLst/>
            <a:gdLst/>
            <a:ah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任意多边形: 形状 39"/>
          <p:cNvSpPr/>
          <p:nvPr/>
        </p:nvSpPr>
        <p:spPr>
          <a:xfrm>
            <a:off x="0" y="0"/>
            <a:ext cx="7535880" cy="6856920"/>
          </a:xfrm>
          <a:custGeom>
            <a:avLst/>
            <a:gdLst/>
            <a:ah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l" blurRad="76320" rotWithShape="0" sx="101000" sy="10100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任意多边形: 形状 74"/>
          <p:cNvSpPr/>
          <p:nvPr/>
        </p:nvSpPr>
        <p:spPr>
          <a:xfrm flipV="1">
            <a:off x="660240" y="3827880"/>
            <a:ext cx="6488280" cy="192240"/>
          </a:xfrm>
          <a:custGeom>
            <a:avLst/>
            <a:gdLst/>
            <a:ahLst/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rgbClr val="006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文本框 15"/>
          <p:cNvSpPr/>
          <p:nvPr/>
        </p:nvSpPr>
        <p:spPr>
          <a:xfrm>
            <a:off x="474480" y="318240"/>
            <a:ext cx="210384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400" spc="92" strike="noStrike">
                <a:solidFill>
                  <a:srgbClr val="a2a2a2"/>
                </a:solidFill>
                <a:latin typeface="微软雅黑"/>
                <a:ea typeface="微软雅黑"/>
              </a:rPr>
              <a:t>◁ </a:t>
            </a:r>
            <a:r>
              <a:rPr b="1" lang="en-US" sz="2400" spc="92" strike="noStrike">
                <a:solidFill>
                  <a:srgbClr val="a2a2a2"/>
                </a:solidFill>
                <a:latin typeface="微软雅黑"/>
                <a:ea typeface="微软雅黑"/>
              </a:rPr>
              <a:t>BIT ▷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" name="图片 22" descr=""/>
          <p:cNvPicPr/>
          <p:nvPr/>
        </p:nvPicPr>
        <p:blipFill>
          <a:blip r:embed="rId2"/>
          <a:stretch/>
        </p:blipFill>
        <p:spPr>
          <a:xfrm>
            <a:off x="8250840" y="-774720"/>
            <a:ext cx="7884360" cy="7587360"/>
          </a:xfrm>
          <a:prstGeom prst="rect">
            <a:avLst/>
          </a:prstGeom>
          <a:ln w="0">
            <a:noFill/>
          </a:ln>
        </p:spPr>
      </p:pic>
      <p:pic>
        <p:nvPicPr>
          <p:cNvPr id="8" name="图片 19" descr=""/>
          <p:cNvPicPr/>
          <p:nvPr/>
        </p:nvPicPr>
        <p:blipFill>
          <a:blip r:embed="rId3"/>
          <a:stretch/>
        </p:blipFill>
        <p:spPr>
          <a:xfrm>
            <a:off x="8250840" y="2196720"/>
            <a:ext cx="3242160" cy="2463120"/>
          </a:xfrm>
          <a:prstGeom prst="rect">
            <a:avLst/>
          </a:prstGeom>
          <a:ln w="0">
            <a:noFill/>
          </a:ln>
        </p:spPr>
      </p:pic>
      <p:grpSp>
        <p:nvGrpSpPr>
          <p:cNvPr id="9" name="组合 1"/>
          <p:cNvGrpSpPr/>
          <p:nvPr/>
        </p:nvGrpSpPr>
        <p:grpSpPr>
          <a:xfrm>
            <a:off x="671400" y="6061320"/>
            <a:ext cx="2478600" cy="303840"/>
            <a:chOff x="671400" y="6061320"/>
            <a:chExt cx="2478600" cy="303840"/>
          </a:xfrm>
        </p:grpSpPr>
        <p:grpSp>
          <p:nvGrpSpPr>
            <p:cNvPr id="10" name="组合 73"/>
            <p:cNvGrpSpPr/>
            <p:nvPr/>
          </p:nvGrpSpPr>
          <p:grpSpPr>
            <a:xfrm>
              <a:off x="2098440" y="6064920"/>
              <a:ext cx="1051560" cy="297360"/>
              <a:chOff x="2098440" y="6064920"/>
              <a:chExt cx="1051560" cy="297360"/>
            </a:xfrm>
          </p:grpSpPr>
          <p:sp>
            <p:nvSpPr>
              <p:cNvPr id="11" name="Freeform 5"/>
              <p:cNvSpPr/>
              <p:nvPr/>
            </p:nvSpPr>
            <p:spPr>
              <a:xfrm>
                <a:off x="2679840" y="6083640"/>
                <a:ext cx="234000" cy="264240"/>
              </a:xfrm>
              <a:custGeom>
                <a:avLst/>
                <a:gdLst/>
                <a:ahLst/>
                <a:rect l="l" t="t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Freeform 6"/>
              <p:cNvSpPr/>
              <p:nvPr/>
            </p:nvSpPr>
            <p:spPr>
              <a:xfrm>
                <a:off x="3015720" y="6126120"/>
                <a:ext cx="134280" cy="202680"/>
              </a:xfrm>
              <a:custGeom>
                <a:avLst/>
                <a:gdLst/>
                <a:ahLst/>
                <a:rect l="l" t="t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" name="组合 90"/>
              <p:cNvGrpSpPr/>
              <p:nvPr/>
            </p:nvGrpSpPr>
            <p:grpSpPr>
              <a:xfrm>
                <a:off x="2098440" y="6064920"/>
                <a:ext cx="239760" cy="297360"/>
                <a:chOff x="2098440" y="6064920"/>
                <a:chExt cx="239760" cy="297360"/>
              </a:xfrm>
            </p:grpSpPr>
            <p:sp>
              <p:nvSpPr>
                <p:cNvPr id="14" name="Freeform 7"/>
                <p:cNvSpPr/>
                <p:nvPr/>
              </p:nvSpPr>
              <p:spPr>
                <a:xfrm>
                  <a:off x="2098440" y="6064920"/>
                  <a:ext cx="239760" cy="195120"/>
                </a:xfrm>
                <a:custGeom>
                  <a:avLst/>
                  <a:gdLst/>
                  <a:ahLst/>
                  <a:rect l="l" t="t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" name="Freeform 8"/>
                <p:cNvSpPr/>
                <p:nvPr/>
              </p:nvSpPr>
              <p:spPr>
                <a:xfrm>
                  <a:off x="2149560" y="6184080"/>
                  <a:ext cx="149040" cy="178200"/>
                </a:xfrm>
                <a:custGeom>
                  <a:avLst/>
                  <a:gdLst/>
                  <a:ahLst/>
                  <a:rect l="l" t="t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" name="组合 91"/>
              <p:cNvGrpSpPr/>
              <p:nvPr/>
            </p:nvGrpSpPr>
            <p:grpSpPr>
              <a:xfrm>
                <a:off x="2433600" y="6146280"/>
                <a:ext cx="144720" cy="155160"/>
                <a:chOff x="2433600" y="6146280"/>
                <a:chExt cx="144720" cy="155160"/>
              </a:xfrm>
            </p:grpSpPr>
            <p:sp>
              <p:nvSpPr>
                <p:cNvPr id="17" name="Freeform 15"/>
                <p:cNvSpPr/>
                <p:nvPr/>
              </p:nvSpPr>
              <p:spPr>
                <a:xfrm>
                  <a:off x="2433600" y="6181200"/>
                  <a:ext cx="66240" cy="106920"/>
                </a:xfrm>
                <a:custGeom>
                  <a:avLst/>
                  <a:gdLst/>
                  <a:ahLst/>
                  <a:rect l="l" t="t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" name="Freeform 16"/>
                <p:cNvSpPr/>
                <p:nvPr/>
              </p:nvSpPr>
              <p:spPr>
                <a:xfrm>
                  <a:off x="2505960" y="6150240"/>
                  <a:ext cx="72360" cy="151200"/>
                </a:xfrm>
                <a:custGeom>
                  <a:avLst/>
                  <a:gdLst/>
                  <a:ahLst/>
                  <a:rect l="l" t="t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" name="Freeform 17"/>
                <p:cNvSpPr/>
                <p:nvPr/>
              </p:nvSpPr>
              <p:spPr>
                <a:xfrm>
                  <a:off x="2471760" y="6146280"/>
                  <a:ext cx="47160" cy="27000"/>
                </a:xfrm>
                <a:custGeom>
                  <a:avLst/>
                  <a:gdLst/>
                  <a:ahLst/>
                  <a:rect l="l" t="t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0" name="组合 74"/>
            <p:cNvGrpSpPr/>
            <p:nvPr/>
          </p:nvGrpSpPr>
          <p:grpSpPr>
            <a:xfrm>
              <a:off x="671400" y="6061320"/>
              <a:ext cx="1099440" cy="303840"/>
              <a:chOff x="671400" y="6061320"/>
              <a:chExt cx="1099440" cy="303840"/>
            </a:xfrm>
          </p:grpSpPr>
          <p:grpSp>
            <p:nvGrpSpPr>
              <p:cNvPr id="21" name="组合 75"/>
              <p:cNvGrpSpPr/>
              <p:nvPr/>
            </p:nvGrpSpPr>
            <p:grpSpPr>
              <a:xfrm>
                <a:off x="1256040" y="6111000"/>
                <a:ext cx="211680" cy="222840"/>
                <a:chOff x="1256040" y="6111000"/>
                <a:chExt cx="211680" cy="222840"/>
              </a:xfrm>
            </p:grpSpPr>
            <p:sp>
              <p:nvSpPr>
                <p:cNvPr id="22" name="Freeform 9"/>
                <p:cNvSpPr/>
                <p:nvPr/>
              </p:nvSpPr>
              <p:spPr>
                <a:xfrm>
                  <a:off x="1256040" y="6127560"/>
                  <a:ext cx="109800" cy="187200"/>
                </a:xfrm>
                <a:custGeom>
                  <a:avLst/>
                  <a:gdLst/>
                  <a:ahLst/>
                  <a:rect l="l" t="t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" name="Freeform 10"/>
                <p:cNvSpPr/>
                <p:nvPr/>
              </p:nvSpPr>
              <p:spPr>
                <a:xfrm>
                  <a:off x="1364760" y="6111000"/>
                  <a:ext cx="102960" cy="222840"/>
                </a:xfrm>
                <a:custGeom>
                  <a:avLst/>
                  <a:gdLst/>
                  <a:ahLst/>
                  <a:rect l="l" t="t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" name="组合 76"/>
              <p:cNvGrpSpPr/>
              <p:nvPr/>
            </p:nvGrpSpPr>
            <p:grpSpPr>
              <a:xfrm>
                <a:off x="671400" y="6061320"/>
                <a:ext cx="240480" cy="303840"/>
                <a:chOff x="671400" y="6061320"/>
                <a:chExt cx="240480" cy="303840"/>
              </a:xfrm>
            </p:grpSpPr>
            <p:sp>
              <p:nvSpPr>
                <p:cNvPr id="25" name="Freeform 13"/>
                <p:cNvSpPr/>
                <p:nvPr/>
              </p:nvSpPr>
              <p:spPr>
                <a:xfrm>
                  <a:off x="671400" y="6061320"/>
                  <a:ext cx="240480" cy="287280"/>
                </a:xfrm>
                <a:custGeom>
                  <a:avLst/>
                  <a:gdLst/>
                  <a:ahLst/>
                  <a:rect l="l" t="t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" name="Freeform 14"/>
                <p:cNvSpPr/>
                <p:nvPr/>
              </p:nvSpPr>
              <p:spPr>
                <a:xfrm>
                  <a:off x="737640" y="6285960"/>
                  <a:ext cx="28800" cy="79200"/>
                </a:xfrm>
                <a:custGeom>
                  <a:avLst/>
                  <a:gdLst/>
                  <a:ahLst/>
                  <a:rect l="l" t="t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" name="组合 77"/>
              <p:cNvGrpSpPr/>
              <p:nvPr/>
            </p:nvGrpSpPr>
            <p:grpSpPr>
              <a:xfrm>
                <a:off x="998280" y="6148440"/>
                <a:ext cx="160920" cy="138600"/>
                <a:chOff x="998280" y="6148440"/>
                <a:chExt cx="160920" cy="138600"/>
              </a:xfrm>
            </p:grpSpPr>
            <p:sp>
              <p:nvSpPr>
                <p:cNvPr id="28" name="Freeform 18"/>
                <p:cNvSpPr/>
                <p:nvPr/>
              </p:nvSpPr>
              <p:spPr>
                <a:xfrm>
                  <a:off x="1052640" y="6148440"/>
                  <a:ext cx="106560" cy="138600"/>
                </a:xfrm>
                <a:custGeom>
                  <a:avLst/>
                  <a:gdLst/>
                  <a:ahLst/>
                  <a:rect l="l" t="t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" name="Freeform 19"/>
                <p:cNvSpPr/>
                <p:nvPr/>
              </p:nvSpPr>
              <p:spPr>
                <a:xfrm>
                  <a:off x="998280" y="6183360"/>
                  <a:ext cx="53280" cy="102240"/>
                </a:xfrm>
                <a:custGeom>
                  <a:avLst/>
                  <a:gdLst/>
                  <a:ahLst/>
                  <a:rect l="l" t="t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" name="Freeform 20"/>
                <p:cNvSpPr/>
                <p:nvPr/>
              </p:nvSpPr>
              <p:spPr>
                <a:xfrm>
                  <a:off x="1030320" y="6149880"/>
                  <a:ext cx="49320" cy="30960"/>
                </a:xfrm>
                <a:custGeom>
                  <a:avLst/>
                  <a:gdLst/>
                  <a:ahLst/>
                  <a:rect l="l" t="t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1" name="组合 78"/>
              <p:cNvGrpSpPr/>
              <p:nvPr/>
            </p:nvGrpSpPr>
            <p:grpSpPr>
              <a:xfrm>
                <a:off x="1586160" y="6123240"/>
                <a:ext cx="184680" cy="183960"/>
                <a:chOff x="1586160" y="6123240"/>
                <a:chExt cx="184680" cy="183960"/>
              </a:xfrm>
            </p:grpSpPr>
            <p:sp>
              <p:nvSpPr>
                <p:cNvPr id="32" name="Freeform 11"/>
                <p:cNvSpPr/>
                <p:nvPr/>
              </p:nvSpPr>
              <p:spPr>
                <a:xfrm>
                  <a:off x="1641960" y="6123240"/>
                  <a:ext cx="128880" cy="180720"/>
                </a:xfrm>
                <a:custGeom>
                  <a:avLst/>
                  <a:gdLst/>
                  <a:ahLst/>
                  <a:rect l="l" t="t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" name="Freeform 12"/>
                <p:cNvSpPr/>
                <p:nvPr/>
              </p:nvSpPr>
              <p:spPr>
                <a:xfrm>
                  <a:off x="1586160" y="6132960"/>
                  <a:ext cx="68760" cy="174240"/>
                </a:xfrm>
                <a:custGeom>
                  <a:avLst/>
                  <a:gdLst/>
                  <a:ahLst/>
                  <a:rect l="l" t="t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"/>
          <p:cNvSpPr/>
          <p:nvPr/>
        </p:nvSpPr>
        <p:spPr>
          <a:xfrm rot="16200000">
            <a:off x="-1587240" y="2661480"/>
            <a:ext cx="531396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000" spc="43" strike="noStrike">
                <a:solidFill>
                  <a:srgbClr val="d9d9d9"/>
                </a:solidFill>
                <a:latin typeface="微软雅黑"/>
                <a:ea typeface="微软雅黑"/>
              </a:rPr>
              <a:t>Contents</a:t>
            </a:r>
            <a:r>
              <a:rPr b="1" lang="en-US" sz="4400" spc="43" strike="noStrike">
                <a:solidFill>
                  <a:srgbClr val="a13f0b"/>
                </a:solidFill>
                <a:latin typeface="微软雅黑"/>
                <a:ea typeface="微软雅黑"/>
              </a:rPr>
              <a:t>■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文本框 8"/>
          <p:cNvSpPr/>
          <p:nvPr/>
        </p:nvSpPr>
        <p:spPr>
          <a:xfrm>
            <a:off x="1116720" y="3752280"/>
            <a:ext cx="737640" cy="22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vert="vert" rot="5400000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3600" spc="593" strike="noStrike">
                <a:solidFill>
                  <a:srgbClr val="006c39"/>
                </a:solidFill>
                <a:latin typeface="Century Gothic"/>
                <a:ea typeface="微软雅黑"/>
              </a:rPr>
              <a:t>结构大纲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4" name="文本框 11"/>
          <p:cNvSpPr/>
          <p:nvPr/>
        </p:nvSpPr>
        <p:spPr>
          <a:xfrm>
            <a:off x="9534240" y="6600960"/>
            <a:ext cx="24937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微软雅黑"/>
              </a:rPr>
              <a:t>BEIJING INSTITUTE OF TECHNOLOGY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5" name="图片 56" descr=""/>
          <p:cNvPicPr/>
          <p:nvPr/>
        </p:nvPicPr>
        <p:blipFill>
          <a:blip r:embed="rId2"/>
          <a:stretch/>
        </p:blipFill>
        <p:spPr>
          <a:xfrm>
            <a:off x="10041120" y="78480"/>
            <a:ext cx="2024280" cy="565920"/>
          </a:xfrm>
          <a:prstGeom prst="rect">
            <a:avLst/>
          </a:prstGeom>
          <a:ln w="0">
            <a:noFill/>
          </a:ln>
        </p:spPr>
      </p:pic>
      <p:sp>
        <p:nvSpPr>
          <p:cNvPr id="76" name="任意多边形: 形状 59"/>
          <p:cNvSpPr/>
          <p:nvPr/>
        </p:nvSpPr>
        <p:spPr>
          <a:xfrm flipH="1">
            <a:off x="-1353960" y="0"/>
            <a:ext cx="13543560" cy="1056240"/>
          </a:xfrm>
          <a:custGeom>
            <a:avLst/>
            <a:gdLst/>
            <a:ahLst/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 rotWithShape="0">
            <a:gsLst>
              <a:gs pos="0">
                <a:srgbClr val="006c39"/>
              </a:gs>
              <a:gs pos="100000">
                <a:srgbClr val="00512b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图片 82" descr=""/>
          <p:cNvPicPr/>
          <p:nvPr/>
        </p:nvPicPr>
        <p:blipFill>
          <a:blip r:embed="rId3"/>
          <a:stretch/>
        </p:blipFill>
        <p:spPr>
          <a:xfrm>
            <a:off x="9793440" y="249840"/>
            <a:ext cx="2024280" cy="565920"/>
          </a:xfrm>
          <a:prstGeom prst="rect">
            <a:avLst/>
          </a:prstGeom>
          <a:ln w="0">
            <a:noFill/>
          </a:ln>
        </p:spPr>
      </p:pic>
      <p:sp>
        <p:nvSpPr>
          <p:cNvPr id="78" name="矩形 83"/>
          <p:cNvSpPr/>
          <p:nvPr/>
        </p:nvSpPr>
        <p:spPr>
          <a:xfrm>
            <a:off x="0" y="6188040"/>
            <a:ext cx="12191040" cy="668880"/>
          </a:xfrm>
          <a:prstGeom prst="rect">
            <a:avLst/>
          </a:prstGeom>
          <a:gradFill rotWithShape="0">
            <a:gsLst>
              <a:gs pos="0">
                <a:srgbClr val="a13f0b"/>
              </a:gs>
              <a:gs pos="50000">
                <a:srgbClr val="a13f0b"/>
              </a:gs>
              <a:gs pos="100000">
                <a:srgbClr val="a13f0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9" name="组合 32"/>
          <p:cNvGrpSpPr/>
          <p:nvPr/>
        </p:nvGrpSpPr>
        <p:grpSpPr>
          <a:xfrm>
            <a:off x="587160" y="6381720"/>
            <a:ext cx="2478600" cy="303840"/>
            <a:chOff x="587160" y="6381720"/>
            <a:chExt cx="2478600" cy="303840"/>
          </a:xfrm>
        </p:grpSpPr>
        <p:grpSp>
          <p:nvGrpSpPr>
            <p:cNvPr id="80" name="组合 33"/>
            <p:cNvGrpSpPr/>
            <p:nvPr/>
          </p:nvGrpSpPr>
          <p:grpSpPr>
            <a:xfrm>
              <a:off x="2014200" y="6385320"/>
              <a:ext cx="1051560" cy="297360"/>
              <a:chOff x="2014200" y="6385320"/>
              <a:chExt cx="1051560" cy="297360"/>
            </a:xfrm>
          </p:grpSpPr>
          <p:sp>
            <p:nvSpPr>
              <p:cNvPr id="81" name="Freeform 5"/>
              <p:cNvSpPr/>
              <p:nvPr/>
            </p:nvSpPr>
            <p:spPr>
              <a:xfrm>
                <a:off x="2595600" y="6404040"/>
                <a:ext cx="234000" cy="264240"/>
              </a:xfrm>
              <a:custGeom>
                <a:avLst/>
                <a:gdLst/>
                <a:ahLst/>
                <a:rect l="l" t="t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Freeform 6"/>
              <p:cNvSpPr/>
              <p:nvPr/>
            </p:nvSpPr>
            <p:spPr>
              <a:xfrm>
                <a:off x="2931480" y="6444720"/>
                <a:ext cx="134280" cy="202680"/>
              </a:xfrm>
              <a:custGeom>
                <a:avLst/>
                <a:gdLst/>
                <a:ahLst/>
                <a:rect l="l" t="t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3" name="组合 50"/>
              <p:cNvGrpSpPr/>
              <p:nvPr/>
            </p:nvGrpSpPr>
            <p:grpSpPr>
              <a:xfrm>
                <a:off x="2014200" y="6385320"/>
                <a:ext cx="239760" cy="297360"/>
                <a:chOff x="2014200" y="6385320"/>
                <a:chExt cx="239760" cy="297360"/>
              </a:xfrm>
            </p:grpSpPr>
            <p:sp>
              <p:nvSpPr>
                <p:cNvPr id="84" name="Freeform 7"/>
                <p:cNvSpPr/>
                <p:nvPr/>
              </p:nvSpPr>
              <p:spPr>
                <a:xfrm>
                  <a:off x="2014200" y="6385320"/>
                  <a:ext cx="239760" cy="195120"/>
                </a:xfrm>
                <a:custGeom>
                  <a:avLst/>
                  <a:gdLst/>
                  <a:ahLst/>
                  <a:rect l="l" t="t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" name="Freeform 8"/>
                <p:cNvSpPr/>
                <p:nvPr/>
              </p:nvSpPr>
              <p:spPr>
                <a:xfrm>
                  <a:off x="2065320" y="6504480"/>
                  <a:ext cx="149040" cy="178200"/>
                </a:xfrm>
                <a:custGeom>
                  <a:avLst/>
                  <a:gdLst/>
                  <a:ahLst/>
                  <a:rect l="l" t="t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6" name="组合 51"/>
              <p:cNvGrpSpPr/>
              <p:nvPr/>
            </p:nvGrpSpPr>
            <p:grpSpPr>
              <a:xfrm>
                <a:off x="2349720" y="6467040"/>
                <a:ext cx="144720" cy="154800"/>
                <a:chOff x="2349720" y="6467040"/>
                <a:chExt cx="144720" cy="154800"/>
              </a:xfrm>
            </p:grpSpPr>
            <p:sp>
              <p:nvSpPr>
                <p:cNvPr id="87" name="Freeform 15"/>
                <p:cNvSpPr/>
                <p:nvPr/>
              </p:nvSpPr>
              <p:spPr>
                <a:xfrm>
                  <a:off x="2349720" y="6501600"/>
                  <a:ext cx="66240" cy="106920"/>
                </a:xfrm>
                <a:custGeom>
                  <a:avLst/>
                  <a:gdLst/>
                  <a:ahLst/>
                  <a:rect l="l" t="t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" name="Freeform 16"/>
                <p:cNvSpPr/>
                <p:nvPr/>
              </p:nvSpPr>
              <p:spPr>
                <a:xfrm>
                  <a:off x="2422080" y="6470640"/>
                  <a:ext cx="72360" cy="151200"/>
                </a:xfrm>
                <a:custGeom>
                  <a:avLst/>
                  <a:gdLst/>
                  <a:ahLst/>
                  <a:rect l="l" t="t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" name="Freeform 17"/>
                <p:cNvSpPr/>
                <p:nvPr/>
              </p:nvSpPr>
              <p:spPr>
                <a:xfrm>
                  <a:off x="2387880" y="6467040"/>
                  <a:ext cx="47160" cy="27000"/>
                </a:xfrm>
                <a:custGeom>
                  <a:avLst/>
                  <a:gdLst/>
                  <a:ahLst/>
                  <a:rect l="l" t="t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90" name="组合 34"/>
            <p:cNvGrpSpPr/>
            <p:nvPr/>
          </p:nvGrpSpPr>
          <p:grpSpPr>
            <a:xfrm>
              <a:off x="587160" y="6381720"/>
              <a:ext cx="1099440" cy="303840"/>
              <a:chOff x="587160" y="6381720"/>
              <a:chExt cx="1099440" cy="303840"/>
            </a:xfrm>
          </p:grpSpPr>
          <p:grpSp>
            <p:nvGrpSpPr>
              <p:cNvPr id="91" name="组合 35"/>
              <p:cNvGrpSpPr/>
              <p:nvPr/>
            </p:nvGrpSpPr>
            <p:grpSpPr>
              <a:xfrm>
                <a:off x="1171800" y="6431400"/>
                <a:ext cx="212040" cy="222840"/>
                <a:chOff x="1171800" y="6431400"/>
                <a:chExt cx="212040" cy="222840"/>
              </a:xfrm>
            </p:grpSpPr>
            <p:sp>
              <p:nvSpPr>
                <p:cNvPr id="92" name="Freeform 9"/>
                <p:cNvSpPr/>
                <p:nvPr/>
              </p:nvSpPr>
              <p:spPr>
                <a:xfrm>
                  <a:off x="1171800" y="6447960"/>
                  <a:ext cx="109800" cy="187200"/>
                </a:xfrm>
                <a:custGeom>
                  <a:avLst/>
                  <a:gdLst/>
                  <a:ahLst/>
                  <a:rect l="l" t="t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" name="Freeform 10"/>
                <p:cNvSpPr/>
                <p:nvPr/>
              </p:nvSpPr>
              <p:spPr>
                <a:xfrm>
                  <a:off x="1280880" y="6431400"/>
                  <a:ext cx="102960" cy="222840"/>
                </a:xfrm>
                <a:custGeom>
                  <a:avLst/>
                  <a:gdLst/>
                  <a:ahLst/>
                  <a:rect l="l" t="t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4" name="组合 36"/>
              <p:cNvGrpSpPr/>
              <p:nvPr/>
            </p:nvGrpSpPr>
            <p:grpSpPr>
              <a:xfrm>
                <a:off x="587160" y="6381720"/>
                <a:ext cx="240480" cy="303840"/>
                <a:chOff x="587160" y="6381720"/>
                <a:chExt cx="240480" cy="303840"/>
              </a:xfrm>
            </p:grpSpPr>
            <p:sp>
              <p:nvSpPr>
                <p:cNvPr id="95" name="Freeform 13"/>
                <p:cNvSpPr/>
                <p:nvPr/>
              </p:nvSpPr>
              <p:spPr>
                <a:xfrm>
                  <a:off x="587160" y="6381720"/>
                  <a:ext cx="240480" cy="287280"/>
                </a:xfrm>
                <a:custGeom>
                  <a:avLst/>
                  <a:gdLst/>
                  <a:ahLst/>
                  <a:rect l="l" t="t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" name="Freeform 14"/>
                <p:cNvSpPr/>
                <p:nvPr/>
              </p:nvSpPr>
              <p:spPr>
                <a:xfrm>
                  <a:off x="653760" y="6606360"/>
                  <a:ext cx="28800" cy="79200"/>
                </a:xfrm>
                <a:custGeom>
                  <a:avLst/>
                  <a:gdLst/>
                  <a:ahLst/>
                  <a:rect l="l" t="t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7" name="组合 37"/>
              <p:cNvGrpSpPr/>
              <p:nvPr/>
            </p:nvGrpSpPr>
            <p:grpSpPr>
              <a:xfrm>
                <a:off x="914400" y="6468840"/>
                <a:ext cx="160920" cy="138600"/>
                <a:chOff x="914400" y="6468840"/>
                <a:chExt cx="160920" cy="138600"/>
              </a:xfrm>
            </p:grpSpPr>
            <p:sp>
              <p:nvSpPr>
                <p:cNvPr id="98" name="Freeform 18"/>
                <p:cNvSpPr/>
                <p:nvPr/>
              </p:nvSpPr>
              <p:spPr>
                <a:xfrm>
                  <a:off x="968760" y="6468840"/>
                  <a:ext cx="106560" cy="138600"/>
                </a:xfrm>
                <a:custGeom>
                  <a:avLst/>
                  <a:gdLst/>
                  <a:ahLst/>
                  <a:rect l="l" t="t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" name="Freeform 19"/>
                <p:cNvSpPr/>
                <p:nvPr/>
              </p:nvSpPr>
              <p:spPr>
                <a:xfrm>
                  <a:off x="914400" y="6503760"/>
                  <a:ext cx="53280" cy="102240"/>
                </a:xfrm>
                <a:custGeom>
                  <a:avLst/>
                  <a:gdLst/>
                  <a:ahLst/>
                  <a:rect l="l" t="t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" name="Freeform 20"/>
                <p:cNvSpPr/>
                <p:nvPr/>
              </p:nvSpPr>
              <p:spPr>
                <a:xfrm>
                  <a:off x="946440" y="6470280"/>
                  <a:ext cx="49320" cy="30960"/>
                </a:xfrm>
                <a:custGeom>
                  <a:avLst/>
                  <a:gdLst/>
                  <a:ahLst/>
                  <a:rect l="l" t="t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1" name="组合 38"/>
              <p:cNvGrpSpPr/>
              <p:nvPr/>
            </p:nvGrpSpPr>
            <p:grpSpPr>
              <a:xfrm>
                <a:off x="1501920" y="6443640"/>
                <a:ext cx="184680" cy="183960"/>
                <a:chOff x="1501920" y="6443640"/>
                <a:chExt cx="184680" cy="183960"/>
              </a:xfrm>
            </p:grpSpPr>
            <p:sp>
              <p:nvSpPr>
                <p:cNvPr id="102" name="Freeform 11"/>
                <p:cNvSpPr/>
                <p:nvPr/>
              </p:nvSpPr>
              <p:spPr>
                <a:xfrm>
                  <a:off x="1557720" y="6443640"/>
                  <a:ext cx="128880" cy="180720"/>
                </a:xfrm>
                <a:custGeom>
                  <a:avLst/>
                  <a:gdLst/>
                  <a:ahLst/>
                  <a:rect l="l" t="t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" name="Freeform 12"/>
                <p:cNvSpPr/>
                <p:nvPr/>
              </p:nvSpPr>
              <p:spPr>
                <a:xfrm>
                  <a:off x="1501920" y="6453360"/>
                  <a:ext cx="68760" cy="174240"/>
                </a:xfrm>
                <a:custGeom>
                  <a:avLst/>
                  <a:gdLst/>
                  <a:ahLst/>
                  <a:rect l="l" t="t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直接连接符 1"/>
          <p:cNvSpPr/>
          <p:nvPr/>
        </p:nvSpPr>
        <p:spPr>
          <a:xfrm>
            <a:off x="1549800" y="862920"/>
            <a:ext cx="10318680" cy="360"/>
          </a:xfrm>
          <a:prstGeom prst="line">
            <a:avLst/>
          </a:prstGeom>
          <a:ln w="28575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矩形 23"/>
          <p:cNvSpPr/>
          <p:nvPr/>
        </p:nvSpPr>
        <p:spPr>
          <a:xfrm>
            <a:off x="11155320" y="6188040"/>
            <a:ext cx="712080" cy="668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矩形 2"/>
          <p:cNvSpPr/>
          <p:nvPr/>
        </p:nvSpPr>
        <p:spPr>
          <a:xfrm>
            <a:off x="318600" y="0"/>
            <a:ext cx="1047600" cy="871920"/>
          </a:xfrm>
          <a:prstGeom prst="rect">
            <a:avLst/>
          </a:prstGeom>
          <a:solidFill>
            <a:schemeClr val="accent1"/>
          </a:solidFill>
          <a:ln>
            <a:solidFill>
              <a:srgbClr val="006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矩形 4"/>
          <p:cNvSpPr/>
          <p:nvPr/>
        </p:nvSpPr>
        <p:spPr>
          <a:xfrm>
            <a:off x="318600" y="6188040"/>
            <a:ext cx="10843200" cy="6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文本框 5"/>
          <p:cNvSpPr/>
          <p:nvPr/>
        </p:nvSpPr>
        <p:spPr>
          <a:xfrm>
            <a:off x="11233080" y="6332040"/>
            <a:ext cx="54972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fld id="{7C6D6F9C-BAD2-487E-AF71-CBEF469B7C82}" type="slidenum">
              <a:rPr b="0" lang="en-US" sz="1600" spc="-1" strike="noStrike">
                <a:solidFill>
                  <a:srgbClr val="f2f2f2"/>
                </a:solidFill>
                <a:latin typeface="微软雅黑"/>
                <a:ea typeface="微软雅黑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1378800" y="-1440"/>
            <a:ext cx="165960" cy="873720"/>
          </a:xfrm>
          <a:prstGeom prst="rect">
            <a:avLst/>
          </a:prstGeom>
          <a:solidFill>
            <a:schemeClr val="accent4"/>
          </a:solidFill>
          <a:ln>
            <a:solidFill>
              <a:srgbClr val="a13f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图片 56" descr=""/>
          <p:cNvPicPr/>
          <p:nvPr/>
        </p:nvPicPr>
        <p:blipFill>
          <a:blip r:embed="rId2"/>
          <a:stretch/>
        </p:blipFill>
        <p:spPr>
          <a:xfrm>
            <a:off x="9837720" y="347400"/>
            <a:ext cx="1968120" cy="432000"/>
          </a:xfrm>
          <a:prstGeom prst="rect">
            <a:avLst/>
          </a:prstGeom>
          <a:ln w="0">
            <a:noFill/>
          </a:ln>
        </p:spPr>
      </p:pic>
      <p:sp>
        <p:nvSpPr>
          <p:cNvPr id="149" name="直接连接符 6"/>
          <p:cNvSpPr/>
          <p:nvPr/>
        </p:nvSpPr>
        <p:spPr>
          <a:xfrm>
            <a:off x="1366200" y="-17640"/>
            <a:ext cx="360" cy="10789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直接连接符 57"/>
          <p:cNvSpPr/>
          <p:nvPr/>
        </p:nvSpPr>
        <p:spPr>
          <a:xfrm>
            <a:off x="11155320" y="6119640"/>
            <a:ext cx="360" cy="7606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" name="组合 83"/>
          <p:cNvGrpSpPr/>
          <p:nvPr/>
        </p:nvGrpSpPr>
        <p:grpSpPr>
          <a:xfrm>
            <a:off x="587160" y="6381720"/>
            <a:ext cx="2478600" cy="303840"/>
            <a:chOff x="587160" y="6381720"/>
            <a:chExt cx="2478600" cy="303840"/>
          </a:xfrm>
        </p:grpSpPr>
        <p:grpSp>
          <p:nvGrpSpPr>
            <p:cNvPr id="152" name="组合 84"/>
            <p:cNvGrpSpPr/>
            <p:nvPr/>
          </p:nvGrpSpPr>
          <p:grpSpPr>
            <a:xfrm>
              <a:off x="2014200" y="6385320"/>
              <a:ext cx="1051560" cy="297360"/>
              <a:chOff x="2014200" y="6385320"/>
              <a:chExt cx="1051560" cy="297360"/>
            </a:xfrm>
          </p:grpSpPr>
          <p:sp>
            <p:nvSpPr>
              <p:cNvPr id="153" name="Freeform 5"/>
              <p:cNvSpPr/>
              <p:nvPr/>
            </p:nvSpPr>
            <p:spPr>
              <a:xfrm>
                <a:off x="2595600" y="6404040"/>
                <a:ext cx="234000" cy="264240"/>
              </a:xfrm>
              <a:custGeom>
                <a:avLst/>
                <a:gdLst/>
                <a:ahLst/>
                <a:rect l="l" t="t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eform 6"/>
              <p:cNvSpPr/>
              <p:nvPr/>
            </p:nvSpPr>
            <p:spPr>
              <a:xfrm>
                <a:off x="2931480" y="6444720"/>
                <a:ext cx="134280" cy="202680"/>
              </a:xfrm>
              <a:custGeom>
                <a:avLst/>
                <a:gdLst/>
                <a:ahLst/>
                <a:rect l="l" t="t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5" name="组合 101"/>
              <p:cNvGrpSpPr/>
              <p:nvPr/>
            </p:nvGrpSpPr>
            <p:grpSpPr>
              <a:xfrm>
                <a:off x="2014200" y="6385320"/>
                <a:ext cx="239760" cy="297360"/>
                <a:chOff x="2014200" y="6385320"/>
                <a:chExt cx="239760" cy="297360"/>
              </a:xfrm>
            </p:grpSpPr>
            <p:sp>
              <p:nvSpPr>
                <p:cNvPr id="156" name="Freeform 7"/>
                <p:cNvSpPr/>
                <p:nvPr/>
              </p:nvSpPr>
              <p:spPr>
                <a:xfrm>
                  <a:off x="2014200" y="6385320"/>
                  <a:ext cx="239760" cy="195120"/>
                </a:xfrm>
                <a:custGeom>
                  <a:avLst/>
                  <a:gdLst/>
                  <a:ahLst/>
                  <a:rect l="l" t="t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7" name="Freeform 8"/>
                <p:cNvSpPr/>
                <p:nvPr/>
              </p:nvSpPr>
              <p:spPr>
                <a:xfrm>
                  <a:off x="2065320" y="6504480"/>
                  <a:ext cx="149040" cy="178200"/>
                </a:xfrm>
                <a:custGeom>
                  <a:avLst/>
                  <a:gdLst/>
                  <a:ahLst/>
                  <a:rect l="l" t="t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8" name="组合 102"/>
              <p:cNvGrpSpPr/>
              <p:nvPr/>
            </p:nvGrpSpPr>
            <p:grpSpPr>
              <a:xfrm>
                <a:off x="2349720" y="6467040"/>
                <a:ext cx="144720" cy="154800"/>
                <a:chOff x="2349720" y="6467040"/>
                <a:chExt cx="144720" cy="154800"/>
              </a:xfrm>
            </p:grpSpPr>
            <p:sp>
              <p:nvSpPr>
                <p:cNvPr id="159" name="Freeform 15"/>
                <p:cNvSpPr/>
                <p:nvPr/>
              </p:nvSpPr>
              <p:spPr>
                <a:xfrm>
                  <a:off x="2349720" y="6501600"/>
                  <a:ext cx="66240" cy="106920"/>
                </a:xfrm>
                <a:custGeom>
                  <a:avLst/>
                  <a:gdLst/>
                  <a:ahLst/>
                  <a:rect l="l" t="t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0" name="Freeform 16"/>
                <p:cNvSpPr/>
                <p:nvPr/>
              </p:nvSpPr>
              <p:spPr>
                <a:xfrm>
                  <a:off x="2422080" y="6470640"/>
                  <a:ext cx="72360" cy="151200"/>
                </a:xfrm>
                <a:custGeom>
                  <a:avLst/>
                  <a:gdLst/>
                  <a:ahLst/>
                  <a:rect l="l" t="t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1" name="Freeform 17"/>
                <p:cNvSpPr/>
                <p:nvPr/>
              </p:nvSpPr>
              <p:spPr>
                <a:xfrm>
                  <a:off x="2387880" y="6467040"/>
                  <a:ext cx="47160" cy="27000"/>
                </a:xfrm>
                <a:custGeom>
                  <a:avLst/>
                  <a:gdLst/>
                  <a:ahLst/>
                  <a:rect l="l" t="t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2" name="组合 85"/>
            <p:cNvGrpSpPr/>
            <p:nvPr/>
          </p:nvGrpSpPr>
          <p:grpSpPr>
            <a:xfrm>
              <a:off x="587160" y="6381720"/>
              <a:ext cx="1099440" cy="303840"/>
              <a:chOff x="587160" y="6381720"/>
              <a:chExt cx="1099440" cy="303840"/>
            </a:xfrm>
          </p:grpSpPr>
          <p:grpSp>
            <p:nvGrpSpPr>
              <p:cNvPr id="163" name="组合 86"/>
              <p:cNvGrpSpPr/>
              <p:nvPr/>
            </p:nvGrpSpPr>
            <p:grpSpPr>
              <a:xfrm>
                <a:off x="1171800" y="6431400"/>
                <a:ext cx="212040" cy="222840"/>
                <a:chOff x="1171800" y="6431400"/>
                <a:chExt cx="212040" cy="222840"/>
              </a:xfrm>
            </p:grpSpPr>
            <p:sp>
              <p:nvSpPr>
                <p:cNvPr id="164" name="Freeform 9"/>
                <p:cNvSpPr/>
                <p:nvPr/>
              </p:nvSpPr>
              <p:spPr>
                <a:xfrm>
                  <a:off x="1171800" y="6447960"/>
                  <a:ext cx="109800" cy="187200"/>
                </a:xfrm>
                <a:custGeom>
                  <a:avLst/>
                  <a:gdLst/>
                  <a:ahLst/>
                  <a:rect l="l" t="t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5" name="Freeform 10"/>
                <p:cNvSpPr/>
                <p:nvPr/>
              </p:nvSpPr>
              <p:spPr>
                <a:xfrm>
                  <a:off x="1280880" y="6431400"/>
                  <a:ext cx="102960" cy="222840"/>
                </a:xfrm>
                <a:custGeom>
                  <a:avLst/>
                  <a:gdLst/>
                  <a:ahLst/>
                  <a:rect l="l" t="t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6" name="组合 87"/>
              <p:cNvGrpSpPr/>
              <p:nvPr/>
            </p:nvGrpSpPr>
            <p:grpSpPr>
              <a:xfrm>
                <a:off x="587160" y="6381720"/>
                <a:ext cx="240480" cy="303840"/>
                <a:chOff x="587160" y="6381720"/>
                <a:chExt cx="240480" cy="303840"/>
              </a:xfrm>
            </p:grpSpPr>
            <p:sp>
              <p:nvSpPr>
                <p:cNvPr id="167" name="Freeform 13"/>
                <p:cNvSpPr/>
                <p:nvPr/>
              </p:nvSpPr>
              <p:spPr>
                <a:xfrm>
                  <a:off x="587160" y="6381720"/>
                  <a:ext cx="240480" cy="287280"/>
                </a:xfrm>
                <a:custGeom>
                  <a:avLst/>
                  <a:gdLst/>
                  <a:ahLst/>
                  <a:rect l="l" t="t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" name="Freeform 14"/>
                <p:cNvSpPr/>
                <p:nvPr/>
              </p:nvSpPr>
              <p:spPr>
                <a:xfrm>
                  <a:off x="653760" y="6606360"/>
                  <a:ext cx="28800" cy="79200"/>
                </a:xfrm>
                <a:custGeom>
                  <a:avLst/>
                  <a:gdLst/>
                  <a:ahLst/>
                  <a:rect l="l" t="t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9" name="组合 88"/>
              <p:cNvGrpSpPr/>
              <p:nvPr/>
            </p:nvGrpSpPr>
            <p:grpSpPr>
              <a:xfrm>
                <a:off x="914400" y="6468840"/>
                <a:ext cx="160920" cy="138600"/>
                <a:chOff x="914400" y="6468840"/>
                <a:chExt cx="160920" cy="138600"/>
              </a:xfrm>
            </p:grpSpPr>
            <p:sp>
              <p:nvSpPr>
                <p:cNvPr id="170" name="Freeform 18"/>
                <p:cNvSpPr/>
                <p:nvPr/>
              </p:nvSpPr>
              <p:spPr>
                <a:xfrm>
                  <a:off x="968760" y="6468840"/>
                  <a:ext cx="106560" cy="138600"/>
                </a:xfrm>
                <a:custGeom>
                  <a:avLst/>
                  <a:gdLst/>
                  <a:ahLst/>
                  <a:rect l="l" t="t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" name="Freeform 19"/>
                <p:cNvSpPr/>
                <p:nvPr/>
              </p:nvSpPr>
              <p:spPr>
                <a:xfrm>
                  <a:off x="914400" y="6503760"/>
                  <a:ext cx="53280" cy="102240"/>
                </a:xfrm>
                <a:custGeom>
                  <a:avLst/>
                  <a:gdLst/>
                  <a:ahLst/>
                  <a:rect l="l" t="t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" name="Freeform 20"/>
                <p:cNvSpPr/>
                <p:nvPr/>
              </p:nvSpPr>
              <p:spPr>
                <a:xfrm>
                  <a:off x="946440" y="6470280"/>
                  <a:ext cx="49320" cy="30960"/>
                </a:xfrm>
                <a:custGeom>
                  <a:avLst/>
                  <a:gdLst/>
                  <a:ahLst/>
                  <a:rect l="l" t="t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3" name="组合 89"/>
              <p:cNvGrpSpPr/>
              <p:nvPr/>
            </p:nvGrpSpPr>
            <p:grpSpPr>
              <a:xfrm>
                <a:off x="1501920" y="6443640"/>
                <a:ext cx="184680" cy="183960"/>
                <a:chOff x="1501920" y="6443640"/>
                <a:chExt cx="184680" cy="183960"/>
              </a:xfrm>
            </p:grpSpPr>
            <p:sp>
              <p:nvSpPr>
                <p:cNvPr id="174" name="Freeform 11"/>
                <p:cNvSpPr/>
                <p:nvPr/>
              </p:nvSpPr>
              <p:spPr>
                <a:xfrm>
                  <a:off x="1557720" y="6443640"/>
                  <a:ext cx="128880" cy="180720"/>
                </a:xfrm>
                <a:custGeom>
                  <a:avLst/>
                  <a:gdLst/>
                  <a:ahLst/>
                  <a:rect l="l" t="t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" name="Freeform 12"/>
                <p:cNvSpPr/>
                <p:nvPr/>
              </p:nvSpPr>
              <p:spPr>
                <a:xfrm>
                  <a:off x="1501920" y="6453360"/>
                  <a:ext cx="68760" cy="174240"/>
                </a:xfrm>
                <a:custGeom>
                  <a:avLst/>
                  <a:gdLst/>
                  <a:ahLst/>
                  <a:rect l="l" t="t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A-矩形 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PA-矩形 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006c39">
                  <a:alpha val="0"/>
                </a:srgbClr>
              </a:gs>
              <a:gs pos="50000">
                <a:srgbClr val="006c39">
                  <a:alpha val="0"/>
                </a:srgbClr>
              </a:gs>
              <a:gs pos="100000">
                <a:srgbClr val="006c39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任意多边形: 形状 19"/>
          <p:cNvSpPr/>
          <p:nvPr/>
        </p:nvSpPr>
        <p:spPr>
          <a:xfrm flipH="1" flipV="1">
            <a:off x="4440600" y="3758400"/>
            <a:ext cx="3306600" cy="2334960"/>
          </a:xfrm>
          <a:custGeom>
            <a:avLst/>
            <a:gdLst/>
            <a:ahLst/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矩形 3"/>
          <p:cNvSpPr/>
          <p:nvPr/>
        </p:nvSpPr>
        <p:spPr>
          <a:xfrm>
            <a:off x="4442040" y="1015200"/>
            <a:ext cx="3306600" cy="1427400"/>
          </a:xfrm>
          <a:custGeom>
            <a:avLst/>
            <a:gdLst/>
            <a:ahLst/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等腰三角形 11"/>
          <p:cNvSpPr/>
          <p:nvPr/>
        </p:nvSpPr>
        <p:spPr>
          <a:xfrm flipV="1">
            <a:off x="6007320" y="3831480"/>
            <a:ext cx="176400" cy="151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图片 12" descr=""/>
          <p:cNvPicPr/>
          <p:nvPr/>
        </p:nvPicPr>
        <p:blipFill>
          <a:blip r:embed="rId2"/>
          <a:stretch/>
        </p:blipFill>
        <p:spPr>
          <a:xfrm>
            <a:off x="4974840" y="1401120"/>
            <a:ext cx="2255400" cy="63036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71400" y="2894400"/>
            <a:ext cx="7013880" cy="64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63" strike="noStrike">
                <a:solidFill>
                  <a:srgbClr val="000000"/>
                </a:solidFill>
                <a:latin typeface="微软雅黑"/>
                <a:ea typeface="微软雅黑"/>
              </a:rPr>
              <a:t>rcore</a:t>
            </a:r>
            <a:r>
              <a:rPr b="1" lang="zh-CN" sz="3600" spc="63" strike="noStrike">
                <a:solidFill>
                  <a:srgbClr val="000000"/>
                </a:solidFill>
                <a:latin typeface="微软雅黑"/>
                <a:ea typeface="微软雅黑"/>
              </a:rPr>
              <a:t>内核模块化</a:t>
            </a:r>
            <a:r>
              <a:rPr b="1" lang="zh-CN" sz="3600" spc="92" strike="noStrike">
                <a:solidFill>
                  <a:srgbClr val="000000"/>
                </a:solidFill>
                <a:latin typeface="微软雅黑"/>
                <a:ea typeface="微软雅黑"/>
              </a:rPr>
              <a:t>的改进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71400" y="4095000"/>
            <a:ext cx="6220080" cy="369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90000" tIns="45000" bIns="45000" anchor="ctr">
            <a:noAutofit/>
          </a:bodyPr>
          <a:p>
            <a:pPr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400" spc="92" strike="noStrike">
                <a:solidFill>
                  <a:srgbClr val="262626"/>
                </a:solidFill>
                <a:latin typeface="微软雅黑"/>
                <a:ea typeface="微软雅黑"/>
              </a:rPr>
              <a:t>答辩人：石文龙　　　导　师：陆慧梅　　时间：</a:t>
            </a:r>
            <a:fld id="{7EE6E218-FEBB-44D4-8C1B-0354147B15B7}" type="datetime1">
              <a:rPr b="0" lang="en-US" sz="1400" spc="92" strike="noStrike">
                <a:solidFill>
                  <a:srgbClr val="262626"/>
                </a:solidFill>
                <a:latin typeface="微软雅黑"/>
                <a:ea typeface="微软雅黑"/>
              </a:rPr>
              <a:t>2023/4/6</a:t>
            </a:fld>
            <a:endParaRPr b="0" lang="en-US" sz="14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文本框 10"/>
          <p:cNvSpPr/>
          <p:nvPr/>
        </p:nvSpPr>
        <p:spPr>
          <a:xfrm>
            <a:off x="1833840" y="2336760"/>
            <a:ext cx="852336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谢谢观看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敬请各位老师批评指正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7" name="文本框 15"/>
          <p:cNvSpPr/>
          <p:nvPr/>
        </p:nvSpPr>
        <p:spPr>
          <a:xfrm>
            <a:off x="5052600" y="4089240"/>
            <a:ext cx="20995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30000"/>
              </a:lnSpc>
              <a:buNone/>
            </a:pPr>
            <a:r>
              <a:rPr b="0" lang="zh-CN" sz="1200" spc="92" strike="noStrike">
                <a:solidFill>
                  <a:srgbClr val="ffffff"/>
                </a:solidFill>
                <a:latin typeface="微软雅黑"/>
                <a:ea typeface="微软雅黑"/>
              </a:rPr>
              <a:t>答辩人：石文龙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30000"/>
              </a:lnSpc>
              <a:buNone/>
            </a:pPr>
            <a:r>
              <a:rPr b="0" lang="zh-CN" sz="1200" spc="92" strike="noStrike">
                <a:solidFill>
                  <a:srgbClr val="ffffff"/>
                </a:solidFill>
                <a:latin typeface="微软雅黑"/>
                <a:ea typeface="微软雅黑"/>
              </a:rPr>
              <a:t>导　师：陆慧梅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33"/>
          <p:cNvGrpSpPr/>
          <p:nvPr/>
        </p:nvGrpSpPr>
        <p:grpSpPr>
          <a:xfrm>
            <a:off x="5274000" y="1028880"/>
            <a:ext cx="3014280" cy="1253880"/>
            <a:chOff x="5274000" y="1028880"/>
            <a:chExt cx="3014280" cy="1253880"/>
          </a:xfrm>
        </p:grpSpPr>
        <p:sp>
          <p:nvSpPr>
            <p:cNvPr id="267" name="文本框 28"/>
            <p:cNvSpPr/>
            <p:nvPr/>
          </p:nvSpPr>
          <p:spPr>
            <a:xfrm>
              <a:off x="5274000" y="1028880"/>
              <a:ext cx="87984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3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01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68" name="文本框 9"/>
            <p:cNvSpPr/>
            <p:nvPr/>
          </p:nvSpPr>
          <p:spPr>
            <a:xfrm>
              <a:off x="5301000" y="1465920"/>
              <a:ext cx="17136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3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课题内容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69" name="文本框 10"/>
            <p:cNvSpPr/>
            <p:nvPr/>
          </p:nvSpPr>
          <p:spPr>
            <a:xfrm>
              <a:off x="5366880" y="1949760"/>
              <a:ext cx="29214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2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Background of the project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0" name="组合 34"/>
          <p:cNvGrpSpPr/>
          <p:nvPr/>
        </p:nvGrpSpPr>
        <p:grpSpPr>
          <a:xfrm>
            <a:off x="8401680" y="1028880"/>
            <a:ext cx="1927080" cy="1253880"/>
            <a:chOff x="8401680" y="1028880"/>
            <a:chExt cx="1927080" cy="1253880"/>
          </a:xfrm>
        </p:grpSpPr>
        <p:sp>
          <p:nvSpPr>
            <p:cNvPr id="271" name="文本框 29"/>
            <p:cNvSpPr/>
            <p:nvPr/>
          </p:nvSpPr>
          <p:spPr>
            <a:xfrm>
              <a:off x="8401680" y="1028880"/>
              <a:ext cx="87984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3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02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72" name="文本框 13"/>
            <p:cNvSpPr/>
            <p:nvPr/>
          </p:nvSpPr>
          <p:spPr>
            <a:xfrm>
              <a:off x="8428680" y="1465920"/>
              <a:ext cx="17136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3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目前进度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73" name="文本框 14"/>
            <p:cNvSpPr/>
            <p:nvPr/>
          </p:nvSpPr>
          <p:spPr>
            <a:xfrm>
              <a:off x="8430120" y="1949760"/>
              <a:ext cx="18986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2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Project Progress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4" name="组合 36"/>
          <p:cNvGrpSpPr/>
          <p:nvPr/>
        </p:nvGrpSpPr>
        <p:grpSpPr>
          <a:xfrm>
            <a:off x="5274000" y="2719440"/>
            <a:ext cx="2135520" cy="1223280"/>
            <a:chOff x="5274000" y="2719440"/>
            <a:chExt cx="2135520" cy="1223280"/>
          </a:xfrm>
        </p:grpSpPr>
        <p:sp>
          <p:nvSpPr>
            <p:cNvPr id="275" name="文本框 30"/>
            <p:cNvSpPr/>
            <p:nvPr/>
          </p:nvSpPr>
          <p:spPr>
            <a:xfrm>
              <a:off x="5274000" y="2719440"/>
              <a:ext cx="87984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3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03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76" name="文本框 16"/>
            <p:cNvSpPr/>
            <p:nvPr/>
          </p:nvSpPr>
          <p:spPr>
            <a:xfrm>
              <a:off x="5303160" y="3126240"/>
              <a:ext cx="21063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3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存在的问题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77" name="文本框 17"/>
            <p:cNvSpPr/>
            <p:nvPr/>
          </p:nvSpPr>
          <p:spPr>
            <a:xfrm>
              <a:off x="5299560" y="3609720"/>
              <a:ext cx="1828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2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Project Content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8" name="组合 35"/>
          <p:cNvGrpSpPr/>
          <p:nvPr/>
        </p:nvGrpSpPr>
        <p:grpSpPr>
          <a:xfrm>
            <a:off x="8401680" y="2719440"/>
            <a:ext cx="2271600" cy="1223280"/>
            <a:chOff x="8401680" y="2719440"/>
            <a:chExt cx="2271600" cy="1223280"/>
          </a:xfrm>
        </p:grpSpPr>
        <p:sp>
          <p:nvSpPr>
            <p:cNvPr id="279" name="文本框 31"/>
            <p:cNvSpPr/>
            <p:nvPr/>
          </p:nvSpPr>
          <p:spPr>
            <a:xfrm>
              <a:off x="8401680" y="2719440"/>
              <a:ext cx="87984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3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04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80" name="文本框 19"/>
            <p:cNvSpPr/>
            <p:nvPr/>
          </p:nvSpPr>
          <p:spPr>
            <a:xfrm>
              <a:off x="8428680" y="3126240"/>
              <a:ext cx="17136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3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后续安排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81" name="文本框 20"/>
            <p:cNvSpPr/>
            <p:nvPr/>
          </p:nvSpPr>
          <p:spPr>
            <a:xfrm>
              <a:off x="8436240" y="3609720"/>
              <a:ext cx="22370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2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Plans of the Project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82" name="组合 4"/>
          <p:cNvGrpSpPr/>
          <p:nvPr/>
        </p:nvGrpSpPr>
        <p:grpSpPr>
          <a:xfrm>
            <a:off x="10467360" y="5850000"/>
            <a:ext cx="1051560" cy="106920"/>
            <a:chOff x="10467360" y="5850000"/>
            <a:chExt cx="1051560" cy="106920"/>
          </a:xfrm>
        </p:grpSpPr>
        <p:sp>
          <p:nvSpPr>
            <p:cNvPr id="283" name="椭圆 2"/>
            <p:cNvSpPr/>
            <p:nvPr/>
          </p:nvSpPr>
          <p:spPr>
            <a:xfrm>
              <a:off x="10467360" y="5850000"/>
              <a:ext cx="106920" cy="1069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椭圆 91"/>
            <p:cNvSpPr/>
            <p:nvPr/>
          </p:nvSpPr>
          <p:spPr>
            <a:xfrm>
              <a:off x="10703520" y="5850000"/>
              <a:ext cx="106920" cy="1069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椭圆 92"/>
            <p:cNvSpPr/>
            <p:nvPr/>
          </p:nvSpPr>
          <p:spPr>
            <a:xfrm>
              <a:off x="10939680" y="5850000"/>
              <a:ext cx="106920" cy="1069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椭圆 93"/>
            <p:cNvSpPr/>
            <p:nvPr/>
          </p:nvSpPr>
          <p:spPr>
            <a:xfrm>
              <a:off x="11175840" y="5850000"/>
              <a:ext cx="106920" cy="1069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椭圆 94"/>
            <p:cNvSpPr/>
            <p:nvPr/>
          </p:nvSpPr>
          <p:spPr>
            <a:xfrm>
              <a:off x="11412000" y="5850000"/>
              <a:ext cx="106920" cy="1069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med">
    <p:pull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2880" cy="47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课题内容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9" name="文本框 9"/>
          <p:cNvSpPr/>
          <p:nvPr/>
        </p:nvSpPr>
        <p:spPr>
          <a:xfrm>
            <a:off x="357480" y="235080"/>
            <a:ext cx="96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0" name="内容占位符 1"/>
          <p:cNvSpPr/>
          <p:nvPr/>
        </p:nvSpPr>
        <p:spPr>
          <a:xfrm>
            <a:off x="1539720" y="1700280"/>
            <a:ext cx="909900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50" spc="293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zh-CN" sz="2850" spc="293" strike="noStrike">
                <a:solidFill>
                  <a:srgbClr val="000000"/>
                </a:solidFill>
                <a:latin typeface="微软雅黑"/>
                <a:ea typeface="微软雅黑"/>
              </a:rPr>
              <a:t>在实验室工作的基础上，实现对于应用于</a:t>
            </a:r>
            <a:r>
              <a:rPr b="1" lang="en-US" sz="2850" spc="293" strike="noStrike">
                <a:solidFill>
                  <a:srgbClr val="000000"/>
                </a:solidFill>
                <a:latin typeface="微软雅黑"/>
                <a:ea typeface="微软雅黑"/>
              </a:rPr>
              <a:t>Rust</a:t>
            </a:r>
            <a:r>
              <a:rPr b="1" lang="zh-CN" sz="2850" spc="293" strike="noStrike">
                <a:solidFill>
                  <a:srgbClr val="000000"/>
                </a:solidFill>
                <a:latin typeface="微软雅黑"/>
                <a:ea typeface="微软雅黑"/>
              </a:rPr>
              <a:t>语言</a:t>
            </a:r>
            <a:r>
              <a:rPr b="0" lang="zh-CN" sz="2850" spc="293" strike="noStrike">
                <a:solidFill>
                  <a:srgbClr val="000000"/>
                </a:solidFill>
                <a:latin typeface="微软雅黑"/>
                <a:ea typeface="微软雅黑"/>
              </a:rPr>
              <a:t>的</a:t>
            </a:r>
            <a:r>
              <a:rPr b="1" lang="en-US" sz="2850" spc="293" strike="noStrike">
                <a:solidFill>
                  <a:srgbClr val="000000"/>
                </a:solidFill>
                <a:latin typeface="微软雅黑"/>
                <a:ea typeface="微软雅黑"/>
              </a:rPr>
              <a:t>rcore</a:t>
            </a:r>
            <a:r>
              <a:rPr b="1" lang="zh-CN" sz="2850" spc="293" strike="noStrike">
                <a:solidFill>
                  <a:srgbClr val="000000"/>
                </a:solidFill>
                <a:latin typeface="微软雅黑"/>
                <a:ea typeface="微软雅黑"/>
              </a:rPr>
              <a:t>内核模块化</a:t>
            </a:r>
            <a:r>
              <a:rPr b="0" lang="zh-CN" sz="2850" spc="293" strike="noStrike">
                <a:solidFill>
                  <a:srgbClr val="000000"/>
                </a:solidFill>
                <a:latin typeface="微软雅黑"/>
                <a:ea typeface="微软雅黑"/>
              </a:rPr>
              <a:t>的 </a:t>
            </a:r>
            <a:r>
              <a:rPr b="1" lang="zh-CN" sz="2850" spc="293" strike="noStrike">
                <a:solidFill>
                  <a:srgbClr val="000000"/>
                </a:solidFill>
                <a:latin typeface="微软雅黑"/>
                <a:ea typeface="微软雅黑"/>
              </a:rPr>
              <a:t>改进与优化</a:t>
            </a:r>
            <a:r>
              <a:rPr b="0" lang="zh-CN" sz="2850" spc="293" strike="noStrike">
                <a:solidFill>
                  <a:srgbClr val="000000"/>
                </a:solidFill>
                <a:latin typeface="微软雅黑"/>
                <a:ea typeface="微软雅黑"/>
              </a:rPr>
              <a:t>主要工作包括增加系统中的每一个模块的单元测试。</a:t>
            </a:r>
            <a:endParaRPr b="0" lang="en-US" sz="2850" spc="-1" strike="noStrike">
              <a:latin typeface="Arial"/>
            </a:endParaRPr>
          </a:p>
        </p:txBody>
      </p:sp>
      <p:sp>
        <p:nvSpPr>
          <p:cNvPr id="291" name="半闭框 11"/>
          <p:cNvSpPr/>
          <p:nvPr/>
        </p:nvSpPr>
        <p:spPr>
          <a:xfrm>
            <a:off x="1059120" y="1459800"/>
            <a:ext cx="479520" cy="479520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半闭框 12"/>
          <p:cNvSpPr/>
          <p:nvPr/>
        </p:nvSpPr>
        <p:spPr>
          <a:xfrm flipH="1" flipV="1">
            <a:off x="10639080" y="5185080"/>
            <a:ext cx="479520" cy="479520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pull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2880" cy="47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4" name="文本框 19"/>
          <p:cNvSpPr/>
          <p:nvPr/>
        </p:nvSpPr>
        <p:spPr>
          <a:xfrm>
            <a:off x="1606680" y="2217240"/>
            <a:ext cx="9753120" cy="19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已完成对实验室前期工作的复现部署。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已完成</a:t>
            </a:r>
            <a:r>
              <a:rPr b="0" lang="en-US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linker</a:t>
            </a: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模块、</a:t>
            </a:r>
            <a:r>
              <a:rPr b="0" lang="en-US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kernel-context</a:t>
            </a: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模块、</a:t>
            </a:r>
            <a:r>
              <a:rPr b="0" lang="en-US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task-manage</a:t>
            </a: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模块的单元测试。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5" name="文本框 21"/>
          <p:cNvSpPr/>
          <p:nvPr/>
        </p:nvSpPr>
        <p:spPr>
          <a:xfrm>
            <a:off x="357480" y="235080"/>
            <a:ext cx="96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6" name="图形 3" descr="徽章 1 纯色填充"/>
          <p:cNvPicPr/>
          <p:nvPr/>
        </p:nvPicPr>
        <p:blipFill>
          <a:blip r:embed="rId1"/>
          <a:stretch/>
        </p:blipFill>
        <p:spPr>
          <a:xfrm>
            <a:off x="948240" y="2217240"/>
            <a:ext cx="552240" cy="552240"/>
          </a:xfrm>
          <a:prstGeom prst="rect">
            <a:avLst/>
          </a:prstGeom>
          <a:ln w="0">
            <a:noFill/>
          </a:ln>
        </p:spPr>
      </p:pic>
      <p:pic>
        <p:nvPicPr>
          <p:cNvPr id="297" name="图形 3" descr="徽章 纯色填充"/>
          <p:cNvPicPr/>
          <p:nvPr/>
        </p:nvPicPr>
        <p:blipFill>
          <a:blip r:embed="rId2"/>
          <a:stretch/>
        </p:blipFill>
        <p:spPr>
          <a:xfrm>
            <a:off x="948240" y="3152160"/>
            <a:ext cx="552240" cy="55224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2880" cy="47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9" name="文本框 13"/>
          <p:cNvSpPr/>
          <p:nvPr/>
        </p:nvSpPr>
        <p:spPr>
          <a:xfrm>
            <a:off x="660240" y="1439640"/>
            <a:ext cx="2852280" cy="6188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800" spc="293" strike="noStrike">
                <a:solidFill>
                  <a:srgbClr val="ffffff"/>
                </a:solidFill>
                <a:latin typeface="微软雅黑"/>
                <a:ea typeface="微软雅黑"/>
              </a:rPr>
              <a:t>linker</a:t>
            </a:r>
            <a:r>
              <a:rPr b="1" lang="zh-CN" sz="2800" spc="293" strike="noStrike">
                <a:solidFill>
                  <a:srgbClr val="ffffff"/>
                </a:solidFill>
                <a:latin typeface="微软雅黑"/>
                <a:ea typeface="微软雅黑"/>
              </a:rPr>
              <a:t>模块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0" name="文本框 19"/>
          <p:cNvSpPr/>
          <p:nvPr/>
        </p:nvSpPr>
        <p:spPr>
          <a:xfrm>
            <a:off x="660240" y="2217240"/>
            <a:ext cx="5434560" cy="15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该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linker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模块完成了对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KernelLayout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结构及其方法的测试；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对内核内存分区迭代器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KernelRegionIterator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结构的测试。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1" name="文本框 21"/>
          <p:cNvSpPr/>
          <p:nvPr/>
        </p:nvSpPr>
        <p:spPr>
          <a:xfrm>
            <a:off x="357480" y="235080"/>
            <a:ext cx="96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2880" cy="47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3" name="文本框 13"/>
          <p:cNvSpPr/>
          <p:nvPr/>
        </p:nvSpPr>
        <p:spPr>
          <a:xfrm>
            <a:off x="660240" y="1439640"/>
            <a:ext cx="4559040" cy="618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800" spc="293" strike="noStrike">
                <a:solidFill>
                  <a:srgbClr val="ffffff"/>
                </a:solidFill>
                <a:latin typeface="微软雅黑"/>
                <a:ea typeface="微软雅黑"/>
              </a:rPr>
              <a:t>kernel-context</a:t>
            </a:r>
            <a:r>
              <a:rPr b="1" lang="zh-CN" sz="2800" spc="293" strike="noStrike">
                <a:solidFill>
                  <a:srgbClr val="ffffff"/>
                </a:solidFill>
                <a:latin typeface="微软雅黑"/>
                <a:ea typeface="微软雅黑"/>
              </a:rPr>
              <a:t>模块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4" name="文本框 19"/>
          <p:cNvSpPr/>
          <p:nvPr/>
        </p:nvSpPr>
        <p:spPr>
          <a:xfrm>
            <a:off x="660240" y="2059560"/>
            <a:ext cx="8339400" cy="15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该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kernel-context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模块完成了对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LocalContext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结构及其方法的测试，主要包括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user()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函数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,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初始化指定入口的用户上下文、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thread()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函数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,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初始化指定入口的内核上下文、读取类函数、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move_next,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将 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pc 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移至下一条指令和修改类函数。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文本框 21"/>
          <p:cNvSpPr/>
          <p:nvPr/>
        </p:nvSpPr>
        <p:spPr>
          <a:xfrm>
            <a:off x="357480" y="235080"/>
            <a:ext cx="96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2880" cy="47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7" name="文本框 13"/>
          <p:cNvSpPr/>
          <p:nvPr/>
        </p:nvSpPr>
        <p:spPr>
          <a:xfrm>
            <a:off x="660240" y="1439640"/>
            <a:ext cx="3839040" cy="618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800" spc="293" strike="noStrike">
                <a:solidFill>
                  <a:srgbClr val="ffffff"/>
                </a:solidFill>
                <a:latin typeface="微软雅黑"/>
                <a:ea typeface="微软雅黑"/>
              </a:rPr>
              <a:t>task-manage</a:t>
            </a:r>
            <a:r>
              <a:rPr b="1" lang="zh-CN" sz="2800" spc="293" strike="noStrike">
                <a:solidFill>
                  <a:srgbClr val="ffffff"/>
                </a:solidFill>
                <a:latin typeface="微软雅黑"/>
                <a:ea typeface="微软雅黑"/>
              </a:rPr>
              <a:t>模块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8" name="文本框 19"/>
          <p:cNvSpPr/>
          <p:nvPr/>
        </p:nvSpPr>
        <p:spPr>
          <a:xfrm>
            <a:off x="637200" y="2059560"/>
            <a:ext cx="710244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该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task-manage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模块完成了对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ProcId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结构及其方法的测试；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ProcManager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结构及其方法的测试；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ProcRel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结构及其方法的测试。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文本框 21"/>
          <p:cNvSpPr/>
          <p:nvPr/>
        </p:nvSpPr>
        <p:spPr>
          <a:xfrm>
            <a:off x="357480" y="235080"/>
            <a:ext cx="96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2880" cy="47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存在的问题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文本框 52"/>
          <p:cNvSpPr/>
          <p:nvPr/>
        </p:nvSpPr>
        <p:spPr>
          <a:xfrm>
            <a:off x="357480" y="235080"/>
            <a:ext cx="96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3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12" name="组合 18"/>
          <p:cNvGrpSpPr/>
          <p:nvPr/>
        </p:nvGrpSpPr>
        <p:grpSpPr>
          <a:xfrm>
            <a:off x="417240" y="1260000"/>
            <a:ext cx="11642400" cy="1715040"/>
            <a:chOff x="417240" y="1260000"/>
            <a:chExt cx="11642400" cy="1715040"/>
          </a:xfrm>
        </p:grpSpPr>
        <p:sp>
          <p:nvSpPr>
            <p:cNvPr id="313" name="矩形 19"/>
            <p:cNvSpPr/>
            <p:nvPr/>
          </p:nvSpPr>
          <p:spPr>
            <a:xfrm>
              <a:off x="417240" y="1699920"/>
              <a:ext cx="3879720" cy="48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文本框 20"/>
            <p:cNvSpPr/>
            <p:nvPr/>
          </p:nvSpPr>
          <p:spPr>
            <a:xfrm>
              <a:off x="417240" y="1260000"/>
              <a:ext cx="56260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400" spc="92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完成了部分的模块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15" name="文本框 21"/>
            <p:cNvSpPr/>
            <p:nvPr/>
          </p:nvSpPr>
          <p:spPr>
            <a:xfrm>
              <a:off x="417240" y="1911240"/>
              <a:ext cx="11642400" cy="106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noAutofit/>
            </a:bodyPr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console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模块：需要实现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put_char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函数；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kernel-alloc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模块：完成了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init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函数的测试，测试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alloc()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时，会运行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handle_alloc_error(layout)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；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kernel-vm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模块：定义了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SV39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和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SV39Manage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结构，需要赋值一个物理页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range: Range&lt;PPN&lt;Meta&gt;&gt;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；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sync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模块：完成了新建各结构的方法，测试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signal()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方法前需要向新建的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Condvar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里添加数据否则会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panic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。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16" name="组合 1"/>
          <p:cNvGrpSpPr/>
          <p:nvPr/>
        </p:nvGrpSpPr>
        <p:grpSpPr>
          <a:xfrm>
            <a:off x="474120" y="3746880"/>
            <a:ext cx="5825520" cy="2192760"/>
            <a:chOff x="474120" y="3746880"/>
            <a:chExt cx="5825520" cy="2192760"/>
          </a:xfrm>
        </p:grpSpPr>
        <p:sp>
          <p:nvSpPr>
            <p:cNvPr id="317" name="矩形 2"/>
            <p:cNvSpPr/>
            <p:nvPr/>
          </p:nvSpPr>
          <p:spPr>
            <a:xfrm>
              <a:off x="474120" y="4378320"/>
              <a:ext cx="1811880" cy="709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文本框 3"/>
            <p:cNvSpPr/>
            <p:nvPr/>
          </p:nvSpPr>
          <p:spPr>
            <a:xfrm>
              <a:off x="474120" y="3746880"/>
              <a:ext cx="58255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400" spc="92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未完成的模块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19" name="文本框 4"/>
            <p:cNvSpPr/>
            <p:nvPr/>
          </p:nvSpPr>
          <p:spPr>
            <a:xfrm>
              <a:off x="474120" y="4681440"/>
              <a:ext cx="5437800" cy="125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noAutofit/>
            </a:bodyPr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syscall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模块；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easy-fs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模块；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signal-imple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模块。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pull dir="r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2880" cy="47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后续安排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1" name="文本框 52"/>
          <p:cNvSpPr/>
          <p:nvPr/>
        </p:nvSpPr>
        <p:spPr>
          <a:xfrm>
            <a:off x="357480" y="235080"/>
            <a:ext cx="96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4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22" name="组合 14"/>
          <p:cNvGrpSpPr/>
          <p:nvPr/>
        </p:nvGrpSpPr>
        <p:grpSpPr>
          <a:xfrm>
            <a:off x="545760" y="1399320"/>
            <a:ext cx="10721520" cy="3679560"/>
            <a:chOff x="545760" y="1399320"/>
            <a:chExt cx="10721520" cy="3679560"/>
          </a:xfrm>
        </p:grpSpPr>
        <p:sp>
          <p:nvSpPr>
            <p:cNvPr id="323" name="矩形 15"/>
            <p:cNvSpPr/>
            <p:nvPr/>
          </p:nvSpPr>
          <p:spPr>
            <a:xfrm>
              <a:off x="545760" y="1992960"/>
              <a:ext cx="3573000" cy="66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文本框 16"/>
            <p:cNvSpPr/>
            <p:nvPr/>
          </p:nvSpPr>
          <p:spPr>
            <a:xfrm>
              <a:off x="559440" y="1399320"/>
              <a:ext cx="13460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400" spc="92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后期工作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5" name="文本框 17"/>
            <p:cNvSpPr/>
            <p:nvPr/>
          </p:nvSpPr>
          <p:spPr>
            <a:xfrm>
              <a:off x="545760" y="2277720"/>
              <a:ext cx="10721520" cy="280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具体时间安排如下：</a:t>
              </a:r>
              <a:endParaRPr b="0" lang="en-US" sz="1800" spc="-1" strike="noStrike"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4.6-4.15   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使完成了部分的</a:t>
              </a: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个模块能够进行演示。</a:t>
              </a:r>
              <a:endParaRPr b="0" lang="en-US" sz="1800" spc="-1" strike="noStrike"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4.16-4.23 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完成</a:t>
              </a: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easy-fs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模块的测试。</a:t>
              </a:r>
              <a:endParaRPr b="0" lang="en-US" sz="1800" spc="-1" strike="noStrike"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4.24-4.30  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完成</a:t>
              </a: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syscall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和</a:t>
              </a: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signal-imple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模块的测试。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LibreOffice/7.3.6.2$Linux_X86_64 LibreOffice_project/30$Build-2</Application>
  <AppVersion>15.0000</AppVersion>
  <Words>2284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  <dc:creator>wan</dc:creator>
  <dc:description/>
  <dc:language>zh-CN</dc:language>
  <cp:lastModifiedBy/>
  <dcterms:modified xsi:type="dcterms:W3CDTF">2023-04-06T16:58:48Z</dcterms:modified>
  <cp:revision>160</cp:revision>
  <dc:subject/>
  <dc:title>空白演示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DA582315202048708D54D22309C1893A</vt:lpwstr>
  </property>
  <property fmtid="{D5CDD505-2E9C-101B-9397-08002B2CF9AE}" pid="3" name="KSOProductBuildVer">
    <vt:lpwstr>2052-11.1.0.11365</vt:lpwstr>
  </property>
  <property fmtid="{D5CDD505-2E9C-101B-9397-08002B2CF9AE}" pid="4" name="Notes">
    <vt:i4>12</vt:i4>
  </property>
  <property fmtid="{D5CDD505-2E9C-101B-9397-08002B2CF9AE}" pid="5" name="PresentationFormat">
    <vt:lpwstr>宽屏</vt:lpwstr>
  </property>
  <property fmtid="{D5CDD505-2E9C-101B-9397-08002B2CF9AE}" pid="6" name="Slides">
    <vt:i4>12</vt:i4>
  </property>
</Properties>
</file>