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E06B3D4-CB4E-46D1-A7FD-AD028B60CD8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0C2BC-5C4D-4945-AFAD-F19608B098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DD61AF-F771-4DCF-B69F-AC3422904CA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38C47C-7449-43F8-9ECC-BE8A9DE7B654}" type="slidenum">
              <a:rPr b="0" lang="en-US" sz="1200" spc="-1" strike="noStrike">
                <a:latin typeface="Times New Roman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E44FB6-E4B2-4A77-B0D3-081A748734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03076D-384B-4BD0-A3F3-CB0F88E7CDF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FDF025-090D-4224-99A7-2BA4DF9285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34E53E-889A-4B94-9415-BFA7E7E3C2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2E3226-B00B-4E0E-9D1A-80FB51A1B1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F1AEF2-CCBD-447D-9168-D51DEE55C29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765F3-13EB-42C0-9200-B8B4211448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A-矩形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A-矩形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008244"/>
              </a:gs>
              <a:gs pos="100000">
                <a:srgbClr val="006c39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任意多边形: 形状 39"/>
          <p:cNvSpPr/>
          <p:nvPr/>
        </p:nvSpPr>
        <p:spPr>
          <a:xfrm>
            <a:off x="221760" y="0"/>
            <a:ext cx="7536240" cy="685728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rgbClr val="d9d9d9"/>
            </a:fgClr>
            <a:bgClr>
              <a:srgbClr val="ffffff"/>
            </a:bgClr>
          </a:pattFill>
          <a:ln>
            <a:noFill/>
          </a:ln>
          <a:effectLst>
            <a:outerShdw algn="l" blurRad="190440" rotWithShape="0" sx="101000" sy="10100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任意多边形: 形状 39"/>
          <p:cNvSpPr/>
          <p:nvPr/>
        </p:nvSpPr>
        <p:spPr>
          <a:xfrm>
            <a:off x="189720" y="0"/>
            <a:ext cx="7536240" cy="685728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任意多边形: 形状 39"/>
          <p:cNvSpPr/>
          <p:nvPr/>
        </p:nvSpPr>
        <p:spPr>
          <a:xfrm>
            <a:off x="0" y="0"/>
            <a:ext cx="7536240" cy="6857280"/>
          </a:xfrm>
          <a:custGeom>
            <a:avLst/>
            <a:gdLst/>
            <a:ahLst/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algn="l" blurRad="76320" rotWithShape="0" sx="101000" sy="101000">
              <a:srgbClr val="000000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任意多边形: 形状 74"/>
          <p:cNvSpPr/>
          <p:nvPr/>
        </p:nvSpPr>
        <p:spPr>
          <a:xfrm flipV="1">
            <a:off x="660240" y="3828240"/>
            <a:ext cx="6488640" cy="192600"/>
          </a:xfrm>
          <a:custGeom>
            <a:avLst/>
            <a:gdLst/>
            <a:ahLst/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文本框 15"/>
          <p:cNvSpPr/>
          <p:nvPr/>
        </p:nvSpPr>
        <p:spPr>
          <a:xfrm>
            <a:off x="474480" y="318240"/>
            <a:ext cx="21042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0000" rIns="180000" tIns="180000" bIns="180000" anchor="t">
            <a:spAutoFit/>
          </a:bodyPr>
          <a:p>
            <a:pPr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400" spc="94" strike="noStrike">
                <a:solidFill>
                  <a:srgbClr val="a2a2a2"/>
                </a:solidFill>
                <a:latin typeface="微软雅黑"/>
                <a:ea typeface="微软雅黑"/>
              </a:rPr>
              <a:t>◁ </a:t>
            </a:r>
            <a:r>
              <a:rPr b="1" lang="en-US" sz="2400" spc="94" strike="noStrike">
                <a:solidFill>
                  <a:srgbClr val="a2a2a2"/>
                </a:solidFill>
                <a:latin typeface="微软雅黑"/>
                <a:ea typeface="微软雅黑"/>
              </a:rPr>
              <a:t>BIT ▷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7" name="图片 22" descr=""/>
          <p:cNvPicPr/>
          <p:nvPr/>
        </p:nvPicPr>
        <p:blipFill>
          <a:blip r:embed="rId2"/>
          <a:stretch/>
        </p:blipFill>
        <p:spPr>
          <a:xfrm>
            <a:off x="8250840" y="-774720"/>
            <a:ext cx="7884720" cy="7587720"/>
          </a:xfrm>
          <a:prstGeom prst="rect">
            <a:avLst/>
          </a:prstGeom>
          <a:ln w="0">
            <a:noFill/>
          </a:ln>
        </p:spPr>
      </p:pic>
      <p:pic>
        <p:nvPicPr>
          <p:cNvPr id="8" name="图片 19" descr=""/>
          <p:cNvPicPr/>
          <p:nvPr/>
        </p:nvPicPr>
        <p:blipFill>
          <a:blip r:embed="rId3"/>
          <a:stretch/>
        </p:blipFill>
        <p:spPr>
          <a:xfrm>
            <a:off x="8250840" y="2196720"/>
            <a:ext cx="3242520" cy="2463480"/>
          </a:xfrm>
          <a:prstGeom prst="rect">
            <a:avLst/>
          </a:prstGeom>
          <a:ln w="0">
            <a:noFill/>
          </a:ln>
        </p:spPr>
      </p:pic>
      <p:grpSp>
        <p:nvGrpSpPr>
          <p:cNvPr id="9" name="组合 1"/>
          <p:cNvGrpSpPr/>
          <p:nvPr/>
        </p:nvGrpSpPr>
        <p:grpSpPr>
          <a:xfrm>
            <a:off x="671400" y="6061320"/>
            <a:ext cx="2478960" cy="304200"/>
            <a:chOff x="671400" y="6061320"/>
            <a:chExt cx="2478960" cy="304200"/>
          </a:xfrm>
        </p:grpSpPr>
        <p:grpSp>
          <p:nvGrpSpPr>
            <p:cNvPr id="10" name="组合 73"/>
            <p:cNvGrpSpPr/>
            <p:nvPr/>
          </p:nvGrpSpPr>
          <p:grpSpPr>
            <a:xfrm>
              <a:off x="2098440" y="6064920"/>
              <a:ext cx="1051920" cy="297720"/>
              <a:chOff x="2098440" y="6064920"/>
              <a:chExt cx="1051920" cy="297720"/>
            </a:xfrm>
          </p:grpSpPr>
          <p:sp>
            <p:nvSpPr>
              <p:cNvPr id="11" name="Freeform 5"/>
              <p:cNvSpPr/>
              <p:nvPr/>
            </p:nvSpPr>
            <p:spPr>
              <a:xfrm>
                <a:off x="2679840" y="6083640"/>
                <a:ext cx="234360" cy="26460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Freeform 6"/>
              <p:cNvSpPr/>
              <p:nvPr/>
            </p:nvSpPr>
            <p:spPr>
              <a:xfrm>
                <a:off x="3015720" y="6126120"/>
                <a:ext cx="134640" cy="20304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" name="组合 90"/>
              <p:cNvGrpSpPr/>
              <p:nvPr/>
            </p:nvGrpSpPr>
            <p:grpSpPr>
              <a:xfrm>
                <a:off x="2098440" y="6064920"/>
                <a:ext cx="240120" cy="297720"/>
                <a:chOff x="2098440" y="6064920"/>
                <a:chExt cx="240120" cy="297720"/>
              </a:xfrm>
            </p:grpSpPr>
            <p:sp>
              <p:nvSpPr>
                <p:cNvPr id="14" name="Freeform 7"/>
                <p:cNvSpPr/>
                <p:nvPr/>
              </p:nvSpPr>
              <p:spPr>
                <a:xfrm>
                  <a:off x="2098440" y="6064920"/>
                  <a:ext cx="240120" cy="19548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" name="Freeform 8"/>
                <p:cNvSpPr/>
                <p:nvPr/>
              </p:nvSpPr>
              <p:spPr>
                <a:xfrm>
                  <a:off x="2149560" y="6184080"/>
                  <a:ext cx="149400" cy="17856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" name="组合 91"/>
              <p:cNvGrpSpPr/>
              <p:nvPr/>
            </p:nvGrpSpPr>
            <p:grpSpPr>
              <a:xfrm>
                <a:off x="2433600" y="6146280"/>
                <a:ext cx="145080" cy="155520"/>
                <a:chOff x="2433600" y="6146280"/>
                <a:chExt cx="145080" cy="155520"/>
              </a:xfrm>
            </p:grpSpPr>
            <p:sp>
              <p:nvSpPr>
                <p:cNvPr id="17" name="Freeform 15"/>
                <p:cNvSpPr/>
                <p:nvPr/>
              </p:nvSpPr>
              <p:spPr>
                <a:xfrm>
                  <a:off x="2433600" y="6181200"/>
                  <a:ext cx="66600" cy="10728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" name="Freeform 16"/>
                <p:cNvSpPr/>
                <p:nvPr/>
              </p:nvSpPr>
              <p:spPr>
                <a:xfrm>
                  <a:off x="2505960" y="6150240"/>
                  <a:ext cx="72720" cy="15156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" name="Freeform 17"/>
                <p:cNvSpPr/>
                <p:nvPr/>
              </p:nvSpPr>
              <p:spPr>
                <a:xfrm>
                  <a:off x="2471760" y="6146280"/>
                  <a:ext cx="47520" cy="2736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0" name="组合 74"/>
            <p:cNvGrpSpPr/>
            <p:nvPr/>
          </p:nvGrpSpPr>
          <p:grpSpPr>
            <a:xfrm>
              <a:off x="671400" y="6061320"/>
              <a:ext cx="1099800" cy="304200"/>
              <a:chOff x="671400" y="6061320"/>
              <a:chExt cx="1099800" cy="304200"/>
            </a:xfrm>
          </p:grpSpPr>
          <p:grpSp>
            <p:nvGrpSpPr>
              <p:cNvPr id="21" name="组合 75"/>
              <p:cNvGrpSpPr/>
              <p:nvPr/>
            </p:nvGrpSpPr>
            <p:grpSpPr>
              <a:xfrm>
                <a:off x="1256040" y="6111000"/>
                <a:ext cx="212040" cy="223200"/>
                <a:chOff x="1256040" y="6111000"/>
                <a:chExt cx="212040" cy="223200"/>
              </a:xfrm>
            </p:grpSpPr>
            <p:sp>
              <p:nvSpPr>
                <p:cNvPr id="22" name="Freeform 9"/>
                <p:cNvSpPr/>
                <p:nvPr/>
              </p:nvSpPr>
              <p:spPr>
                <a:xfrm>
                  <a:off x="1256040" y="6127560"/>
                  <a:ext cx="110160" cy="18756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Freeform 10"/>
                <p:cNvSpPr/>
                <p:nvPr/>
              </p:nvSpPr>
              <p:spPr>
                <a:xfrm>
                  <a:off x="1364760" y="6111000"/>
                  <a:ext cx="103320" cy="22320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" name="组合 76"/>
              <p:cNvGrpSpPr/>
              <p:nvPr/>
            </p:nvGrpSpPr>
            <p:grpSpPr>
              <a:xfrm>
                <a:off x="671400" y="6061320"/>
                <a:ext cx="240840" cy="304200"/>
                <a:chOff x="671400" y="6061320"/>
                <a:chExt cx="240840" cy="304200"/>
              </a:xfrm>
            </p:grpSpPr>
            <p:sp>
              <p:nvSpPr>
                <p:cNvPr id="25" name="Freeform 13"/>
                <p:cNvSpPr/>
                <p:nvPr/>
              </p:nvSpPr>
              <p:spPr>
                <a:xfrm>
                  <a:off x="671400" y="6061320"/>
                  <a:ext cx="240840" cy="28764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" name="Freeform 14"/>
                <p:cNvSpPr/>
                <p:nvPr/>
              </p:nvSpPr>
              <p:spPr>
                <a:xfrm>
                  <a:off x="737640" y="6285960"/>
                  <a:ext cx="29160" cy="7956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" name="组合 77"/>
              <p:cNvGrpSpPr/>
              <p:nvPr/>
            </p:nvGrpSpPr>
            <p:grpSpPr>
              <a:xfrm>
                <a:off x="998280" y="6148440"/>
                <a:ext cx="161280" cy="138960"/>
                <a:chOff x="998280" y="6148440"/>
                <a:chExt cx="161280" cy="138960"/>
              </a:xfrm>
            </p:grpSpPr>
            <p:sp>
              <p:nvSpPr>
                <p:cNvPr id="28" name="Freeform 18"/>
                <p:cNvSpPr/>
                <p:nvPr/>
              </p:nvSpPr>
              <p:spPr>
                <a:xfrm>
                  <a:off x="1052640" y="6148440"/>
                  <a:ext cx="106920" cy="13896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" name="Freeform 19"/>
                <p:cNvSpPr/>
                <p:nvPr/>
              </p:nvSpPr>
              <p:spPr>
                <a:xfrm>
                  <a:off x="998280" y="6183360"/>
                  <a:ext cx="53640" cy="10260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" name="Freeform 20"/>
                <p:cNvSpPr/>
                <p:nvPr/>
              </p:nvSpPr>
              <p:spPr>
                <a:xfrm>
                  <a:off x="1030320" y="6149880"/>
                  <a:ext cx="49680" cy="3132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1" name="组合 78"/>
              <p:cNvGrpSpPr/>
              <p:nvPr/>
            </p:nvGrpSpPr>
            <p:grpSpPr>
              <a:xfrm>
                <a:off x="1586160" y="6123240"/>
                <a:ext cx="185040" cy="184320"/>
                <a:chOff x="1586160" y="6123240"/>
                <a:chExt cx="185040" cy="184320"/>
              </a:xfrm>
            </p:grpSpPr>
            <p:sp>
              <p:nvSpPr>
                <p:cNvPr id="32" name="Freeform 11"/>
                <p:cNvSpPr/>
                <p:nvPr/>
              </p:nvSpPr>
              <p:spPr>
                <a:xfrm>
                  <a:off x="1641960" y="6123240"/>
                  <a:ext cx="129240" cy="18108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" name="Freeform 12"/>
                <p:cNvSpPr/>
                <p:nvPr/>
              </p:nvSpPr>
              <p:spPr>
                <a:xfrm>
                  <a:off x="1586160" y="6132960"/>
                  <a:ext cx="69120" cy="17460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"/>
          <p:cNvSpPr/>
          <p:nvPr/>
        </p:nvSpPr>
        <p:spPr>
          <a:xfrm rot="16200000">
            <a:off x="-1589040" y="2661120"/>
            <a:ext cx="531684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000" spc="46" strike="noStrike">
                <a:solidFill>
                  <a:srgbClr val="d9d9d9"/>
                </a:solidFill>
                <a:latin typeface="微软雅黑"/>
                <a:ea typeface="微软雅黑"/>
              </a:rPr>
              <a:t>Contents</a:t>
            </a:r>
            <a:r>
              <a:rPr b="1" lang="en-US" sz="4400" spc="46" strike="noStrike">
                <a:solidFill>
                  <a:srgbClr val="a13f0b"/>
                </a:solidFill>
                <a:latin typeface="微软雅黑"/>
                <a:ea typeface="微软雅黑"/>
              </a:rPr>
              <a:t>■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文本框 8"/>
          <p:cNvSpPr/>
          <p:nvPr/>
        </p:nvSpPr>
        <p:spPr>
          <a:xfrm>
            <a:off x="1116720" y="3752280"/>
            <a:ext cx="738000" cy="224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000" rIns="45000" tIns="90000" bIns="90000" anchor="t" vert="vert" rot="5400000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CN" sz="3600" spc="596" strike="noStrike">
                <a:solidFill>
                  <a:srgbClr val="006c39"/>
                </a:solidFill>
                <a:latin typeface="Century Gothic"/>
                <a:ea typeface="微软雅黑"/>
              </a:rPr>
              <a:t>结构大纲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文本框 11"/>
          <p:cNvSpPr/>
          <p:nvPr/>
        </p:nvSpPr>
        <p:spPr>
          <a:xfrm>
            <a:off x="9534240" y="6600960"/>
            <a:ext cx="2494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微软雅黑"/>
              </a:rPr>
              <a:t>BEIJING INSTITUTE OF TECHNOLOGY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5" name="图片 56" descr=""/>
          <p:cNvPicPr/>
          <p:nvPr/>
        </p:nvPicPr>
        <p:blipFill>
          <a:blip r:embed="rId2"/>
          <a:stretch/>
        </p:blipFill>
        <p:spPr>
          <a:xfrm>
            <a:off x="10041120" y="78480"/>
            <a:ext cx="2024640" cy="566280"/>
          </a:xfrm>
          <a:prstGeom prst="rect">
            <a:avLst/>
          </a:prstGeom>
          <a:ln w="0">
            <a:noFill/>
          </a:ln>
        </p:spPr>
      </p:pic>
      <p:sp>
        <p:nvSpPr>
          <p:cNvPr id="76" name="任意多边形: 形状 59"/>
          <p:cNvSpPr/>
          <p:nvPr/>
        </p:nvSpPr>
        <p:spPr>
          <a:xfrm flipH="1">
            <a:off x="-1353240" y="0"/>
            <a:ext cx="13543920" cy="1056600"/>
          </a:xfrm>
          <a:custGeom>
            <a:avLst/>
            <a:gdLst/>
            <a:ahLst/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 rotWithShape="0">
            <a:gsLst>
              <a:gs pos="0">
                <a:srgbClr val="006c39"/>
              </a:gs>
              <a:gs pos="100000">
                <a:srgbClr val="00512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图片 82" descr=""/>
          <p:cNvPicPr/>
          <p:nvPr/>
        </p:nvPicPr>
        <p:blipFill>
          <a:blip r:embed="rId3"/>
          <a:stretch/>
        </p:blipFill>
        <p:spPr>
          <a:xfrm>
            <a:off x="9793440" y="249840"/>
            <a:ext cx="2024640" cy="566280"/>
          </a:xfrm>
          <a:prstGeom prst="rect">
            <a:avLst/>
          </a:prstGeom>
          <a:ln w="0">
            <a:noFill/>
          </a:ln>
        </p:spPr>
      </p:pic>
      <p:sp>
        <p:nvSpPr>
          <p:cNvPr id="78" name="矩形 83"/>
          <p:cNvSpPr/>
          <p:nvPr/>
        </p:nvSpPr>
        <p:spPr>
          <a:xfrm>
            <a:off x="0" y="6188040"/>
            <a:ext cx="12191400" cy="669240"/>
          </a:xfrm>
          <a:prstGeom prst="rect">
            <a:avLst/>
          </a:prstGeom>
          <a:gradFill rotWithShape="0">
            <a:gsLst>
              <a:gs pos="0">
                <a:srgbClr val="a13f0b"/>
              </a:gs>
              <a:gs pos="50000">
                <a:srgbClr val="a13f0b"/>
              </a:gs>
              <a:gs pos="100000">
                <a:srgbClr val="a13f0b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9" name="组合 32"/>
          <p:cNvGrpSpPr/>
          <p:nvPr/>
        </p:nvGrpSpPr>
        <p:grpSpPr>
          <a:xfrm>
            <a:off x="587160" y="6381720"/>
            <a:ext cx="2478960" cy="304200"/>
            <a:chOff x="587160" y="6381720"/>
            <a:chExt cx="2478960" cy="304200"/>
          </a:xfrm>
        </p:grpSpPr>
        <p:grpSp>
          <p:nvGrpSpPr>
            <p:cNvPr id="80" name="组合 33"/>
            <p:cNvGrpSpPr/>
            <p:nvPr/>
          </p:nvGrpSpPr>
          <p:grpSpPr>
            <a:xfrm>
              <a:off x="2014200" y="6385320"/>
              <a:ext cx="1051920" cy="297720"/>
              <a:chOff x="2014200" y="6385320"/>
              <a:chExt cx="1051920" cy="297720"/>
            </a:xfrm>
          </p:grpSpPr>
          <p:sp>
            <p:nvSpPr>
              <p:cNvPr id="81" name="Freeform 5"/>
              <p:cNvSpPr/>
              <p:nvPr/>
            </p:nvSpPr>
            <p:spPr>
              <a:xfrm>
                <a:off x="2595600" y="6404040"/>
                <a:ext cx="234360" cy="26460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Freeform 6"/>
              <p:cNvSpPr/>
              <p:nvPr/>
            </p:nvSpPr>
            <p:spPr>
              <a:xfrm>
                <a:off x="2931480" y="6444720"/>
                <a:ext cx="134640" cy="20304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" name="组合 50"/>
              <p:cNvGrpSpPr/>
              <p:nvPr/>
            </p:nvGrpSpPr>
            <p:grpSpPr>
              <a:xfrm>
                <a:off x="2014200" y="6385320"/>
                <a:ext cx="240120" cy="297720"/>
                <a:chOff x="2014200" y="6385320"/>
                <a:chExt cx="240120" cy="297720"/>
              </a:xfrm>
            </p:grpSpPr>
            <p:sp>
              <p:nvSpPr>
                <p:cNvPr id="84" name="Freeform 7"/>
                <p:cNvSpPr/>
                <p:nvPr/>
              </p:nvSpPr>
              <p:spPr>
                <a:xfrm>
                  <a:off x="2014200" y="6385320"/>
                  <a:ext cx="240120" cy="19548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Freeform 8"/>
                <p:cNvSpPr/>
                <p:nvPr/>
              </p:nvSpPr>
              <p:spPr>
                <a:xfrm>
                  <a:off x="2065320" y="6504480"/>
                  <a:ext cx="149400" cy="17856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" name="组合 51"/>
              <p:cNvGrpSpPr/>
              <p:nvPr/>
            </p:nvGrpSpPr>
            <p:grpSpPr>
              <a:xfrm>
                <a:off x="2349720" y="6467040"/>
                <a:ext cx="145080" cy="155160"/>
                <a:chOff x="2349720" y="6467040"/>
                <a:chExt cx="145080" cy="155160"/>
              </a:xfrm>
            </p:grpSpPr>
            <p:sp>
              <p:nvSpPr>
                <p:cNvPr id="87" name="Freeform 15"/>
                <p:cNvSpPr/>
                <p:nvPr/>
              </p:nvSpPr>
              <p:spPr>
                <a:xfrm>
                  <a:off x="2349720" y="6501600"/>
                  <a:ext cx="66600" cy="10728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" name="Freeform 16"/>
                <p:cNvSpPr/>
                <p:nvPr/>
              </p:nvSpPr>
              <p:spPr>
                <a:xfrm>
                  <a:off x="2422080" y="6470640"/>
                  <a:ext cx="72720" cy="15156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" name="Freeform 17"/>
                <p:cNvSpPr/>
                <p:nvPr/>
              </p:nvSpPr>
              <p:spPr>
                <a:xfrm>
                  <a:off x="2387880" y="6467040"/>
                  <a:ext cx="47520" cy="2736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90" name="组合 34"/>
            <p:cNvGrpSpPr/>
            <p:nvPr/>
          </p:nvGrpSpPr>
          <p:grpSpPr>
            <a:xfrm>
              <a:off x="587160" y="6381720"/>
              <a:ext cx="1099800" cy="304200"/>
              <a:chOff x="587160" y="6381720"/>
              <a:chExt cx="1099800" cy="304200"/>
            </a:xfrm>
          </p:grpSpPr>
          <p:grpSp>
            <p:nvGrpSpPr>
              <p:cNvPr id="91" name="组合 35"/>
              <p:cNvGrpSpPr/>
              <p:nvPr/>
            </p:nvGrpSpPr>
            <p:grpSpPr>
              <a:xfrm>
                <a:off x="1171800" y="6431400"/>
                <a:ext cx="212400" cy="223200"/>
                <a:chOff x="1171800" y="6431400"/>
                <a:chExt cx="212400" cy="223200"/>
              </a:xfrm>
            </p:grpSpPr>
            <p:sp>
              <p:nvSpPr>
                <p:cNvPr id="92" name="Freeform 9"/>
                <p:cNvSpPr/>
                <p:nvPr/>
              </p:nvSpPr>
              <p:spPr>
                <a:xfrm>
                  <a:off x="1171800" y="6447960"/>
                  <a:ext cx="110160" cy="18756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3" name="Freeform 10"/>
                <p:cNvSpPr/>
                <p:nvPr/>
              </p:nvSpPr>
              <p:spPr>
                <a:xfrm>
                  <a:off x="1280880" y="6431400"/>
                  <a:ext cx="103320" cy="22320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4" name="组合 36"/>
              <p:cNvGrpSpPr/>
              <p:nvPr/>
            </p:nvGrpSpPr>
            <p:grpSpPr>
              <a:xfrm>
                <a:off x="587160" y="6381720"/>
                <a:ext cx="240840" cy="304200"/>
                <a:chOff x="587160" y="6381720"/>
                <a:chExt cx="240840" cy="304200"/>
              </a:xfrm>
            </p:grpSpPr>
            <p:sp>
              <p:nvSpPr>
                <p:cNvPr id="95" name="Freeform 13"/>
                <p:cNvSpPr/>
                <p:nvPr/>
              </p:nvSpPr>
              <p:spPr>
                <a:xfrm>
                  <a:off x="587160" y="6381720"/>
                  <a:ext cx="240840" cy="28764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6" name="Freeform 14"/>
                <p:cNvSpPr/>
                <p:nvPr/>
              </p:nvSpPr>
              <p:spPr>
                <a:xfrm>
                  <a:off x="653760" y="6606360"/>
                  <a:ext cx="29160" cy="7956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97" name="组合 37"/>
              <p:cNvGrpSpPr/>
              <p:nvPr/>
            </p:nvGrpSpPr>
            <p:grpSpPr>
              <a:xfrm>
                <a:off x="914400" y="6468840"/>
                <a:ext cx="161280" cy="138960"/>
                <a:chOff x="914400" y="6468840"/>
                <a:chExt cx="161280" cy="138960"/>
              </a:xfrm>
            </p:grpSpPr>
            <p:sp>
              <p:nvSpPr>
                <p:cNvPr id="98" name="Freeform 18"/>
                <p:cNvSpPr/>
                <p:nvPr/>
              </p:nvSpPr>
              <p:spPr>
                <a:xfrm>
                  <a:off x="968760" y="6468840"/>
                  <a:ext cx="106920" cy="13896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" name="Freeform 19"/>
                <p:cNvSpPr/>
                <p:nvPr/>
              </p:nvSpPr>
              <p:spPr>
                <a:xfrm>
                  <a:off x="914400" y="6503760"/>
                  <a:ext cx="53640" cy="10260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" name="Freeform 20"/>
                <p:cNvSpPr/>
                <p:nvPr/>
              </p:nvSpPr>
              <p:spPr>
                <a:xfrm>
                  <a:off x="946440" y="6470280"/>
                  <a:ext cx="49680" cy="3132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1" name="组合 38"/>
              <p:cNvGrpSpPr/>
              <p:nvPr/>
            </p:nvGrpSpPr>
            <p:grpSpPr>
              <a:xfrm>
                <a:off x="1501920" y="6443640"/>
                <a:ext cx="185040" cy="184320"/>
                <a:chOff x="1501920" y="6443640"/>
                <a:chExt cx="185040" cy="184320"/>
              </a:xfrm>
            </p:grpSpPr>
            <p:sp>
              <p:nvSpPr>
                <p:cNvPr id="102" name="Freeform 11"/>
                <p:cNvSpPr/>
                <p:nvPr/>
              </p:nvSpPr>
              <p:spPr>
                <a:xfrm>
                  <a:off x="1557720" y="6443640"/>
                  <a:ext cx="129240" cy="18108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" name="Freeform 12"/>
                <p:cNvSpPr/>
                <p:nvPr/>
              </p:nvSpPr>
              <p:spPr>
                <a:xfrm>
                  <a:off x="1501920" y="6453360"/>
                  <a:ext cx="69120" cy="17460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直接连接符 1"/>
          <p:cNvSpPr/>
          <p:nvPr/>
        </p:nvSpPr>
        <p:spPr>
          <a:xfrm>
            <a:off x="1549800" y="862920"/>
            <a:ext cx="10318680" cy="360"/>
          </a:xfrm>
          <a:prstGeom prst="line">
            <a:avLst/>
          </a:prstGeom>
          <a:ln w="28575">
            <a:solidFill>
              <a:srgbClr val="a2a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矩形 23"/>
          <p:cNvSpPr/>
          <p:nvPr/>
        </p:nvSpPr>
        <p:spPr>
          <a:xfrm>
            <a:off x="11155320" y="6188040"/>
            <a:ext cx="712440" cy="669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矩形 2"/>
          <p:cNvSpPr/>
          <p:nvPr/>
        </p:nvSpPr>
        <p:spPr>
          <a:xfrm>
            <a:off x="318600" y="0"/>
            <a:ext cx="1047960" cy="872280"/>
          </a:xfrm>
          <a:prstGeom prst="rect">
            <a:avLst/>
          </a:prstGeom>
          <a:solidFill>
            <a:schemeClr val="accent1"/>
          </a:solidFill>
          <a:ln>
            <a:solidFill>
              <a:srgbClr val="006c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矩形 4"/>
          <p:cNvSpPr/>
          <p:nvPr/>
        </p:nvSpPr>
        <p:spPr>
          <a:xfrm>
            <a:off x="318600" y="6188040"/>
            <a:ext cx="10843560" cy="669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文本框 5"/>
          <p:cNvSpPr/>
          <p:nvPr/>
        </p:nvSpPr>
        <p:spPr>
          <a:xfrm>
            <a:off x="11233080" y="6332040"/>
            <a:ext cx="5500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fld id="{82310BB9-9496-4F6E-9C69-EBA1593CBB81}" type="slidenum">
              <a:rPr b="0" lang="en-US" sz="1600" spc="-1" strike="noStrike">
                <a:solidFill>
                  <a:srgbClr val="f2f2f2"/>
                </a:solidFill>
                <a:latin typeface="微软雅黑"/>
                <a:ea typeface="微软雅黑"/>
              </a:rPr>
              <a:t>&lt;number&gt;</a:t>
            </a:fld>
            <a:endParaRPr b="0" lang="en-US" sz="1600" spc="-1" strike="noStrike">
              <a:latin typeface="Arial"/>
            </a:endParaRPr>
          </a:p>
        </p:txBody>
      </p:sp>
      <p:sp>
        <p:nvSpPr>
          <p:cNvPr id="147" name="矩形 24"/>
          <p:cNvSpPr/>
          <p:nvPr/>
        </p:nvSpPr>
        <p:spPr>
          <a:xfrm>
            <a:off x="1378800" y="-1440"/>
            <a:ext cx="166320" cy="874080"/>
          </a:xfrm>
          <a:prstGeom prst="rect">
            <a:avLst/>
          </a:prstGeom>
          <a:solidFill>
            <a:schemeClr val="accent4"/>
          </a:solidFill>
          <a:ln>
            <a:solidFill>
              <a:srgbClr val="a13f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8" name="图片 56" descr=""/>
          <p:cNvPicPr/>
          <p:nvPr/>
        </p:nvPicPr>
        <p:blipFill>
          <a:blip r:embed="rId2"/>
          <a:stretch/>
        </p:blipFill>
        <p:spPr>
          <a:xfrm>
            <a:off x="9837720" y="347400"/>
            <a:ext cx="1968480" cy="432360"/>
          </a:xfrm>
          <a:prstGeom prst="rect">
            <a:avLst/>
          </a:prstGeom>
          <a:ln w="0">
            <a:noFill/>
          </a:ln>
        </p:spPr>
      </p:pic>
      <p:sp>
        <p:nvSpPr>
          <p:cNvPr id="149" name="直接连接符 6"/>
          <p:cNvSpPr/>
          <p:nvPr/>
        </p:nvSpPr>
        <p:spPr>
          <a:xfrm>
            <a:off x="1366200" y="-17640"/>
            <a:ext cx="360" cy="107892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直接连接符 57"/>
          <p:cNvSpPr/>
          <p:nvPr/>
        </p:nvSpPr>
        <p:spPr>
          <a:xfrm>
            <a:off x="11155320" y="6119640"/>
            <a:ext cx="360" cy="76068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1" name="组合 83"/>
          <p:cNvGrpSpPr/>
          <p:nvPr/>
        </p:nvGrpSpPr>
        <p:grpSpPr>
          <a:xfrm>
            <a:off x="587160" y="6381720"/>
            <a:ext cx="2478960" cy="304200"/>
            <a:chOff x="587160" y="6381720"/>
            <a:chExt cx="2478960" cy="304200"/>
          </a:xfrm>
        </p:grpSpPr>
        <p:grpSp>
          <p:nvGrpSpPr>
            <p:cNvPr id="152" name="组合 84"/>
            <p:cNvGrpSpPr/>
            <p:nvPr/>
          </p:nvGrpSpPr>
          <p:grpSpPr>
            <a:xfrm>
              <a:off x="2014200" y="6385320"/>
              <a:ext cx="1051920" cy="297720"/>
              <a:chOff x="2014200" y="6385320"/>
              <a:chExt cx="1051920" cy="297720"/>
            </a:xfrm>
          </p:grpSpPr>
          <p:sp>
            <p:nvSpPr>
              <p:cNvPr id="153" name="Freeform 5"/>
              <p:cNvSpPr/>
              <p:nvPr/>
            </p:nvSpPr>
            <p:spPr>
              <a:xfrm>
                <a:off x="2595600" y="6404040"/>
                <a:ext cx="234360" cy="264600"/>
              </a:xfrm>
              <a:custGeom>
                <a:avLst/>
                <a:gdLst/>
                <a:ahLst/>
                <a:rect l="l" t="t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6"/>
              <p:cNvSpPr/>
              <p:nvPr/>
            </p:nvSpPr>
            <p:spPr>
              <a:xfrm>
                <a:off x="2931480" y="6444720"/>
                <a:ext cx="134640" cy="203040"/>
              </a:xfrm>
              <a:custGeom>
                <a:avLst/>
                <a:gdLst/>
                <a:ahLst/>
                <a:rect l="l" t="t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55" name="组合 101"/>
              <p:cNvGrpSpPr/>
              <p:nvPr/>
            </p:nvGrpSpPr>
            <p:grpSpPr>
              <a:xfrm>
                <a:off x="2014200" y="6385320"/>
                <a:ext cx="240120" cy="297720"/>
                <a:chOff x="2014200" y="6385320"/>
                <a:chExt cx="240120" cy="297720"/>
              </a:xfrm>
            </p:grpSpPr>
            <p:sp>
              <p:nvSpPr>
                <p:cNvPr id="156" name="Freeform 7"/>
                <p:cNvSpPr/>
                <p:nvPr/>
              </p:nvSpPr>
              <p:spPr>
                <a:xfrm>
                  <a:off x="2014200" y="6385320"/>
                  <a:ext cx="240120" cy="195480"/>
                </a:xfrm>
                <a:custGeom>
                  <a:avLst/>
                  <a:gdLst/>
                  <a:ahLst/>
                  <a:rect l="l" t="t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7" name="Freeform 8"/>
                <p:cNvSpPr/>
                <p:nvPr/>
              </p:nvSpPr>
              <p:spPr>
                <a:xfrm>
                  <a:off x="2065320" y="6504480"/>
                  <a:ext cx="149400" cy="178560"/>
                </a:xfrm>
                <a:custGeom>
                  <a:avLst/>
                  <a:gdLst/>
                  <a:ahLst/>
                  <a:rect l="l" t="t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8" name="组合 102"/>
              <p:cNvGrpSpPr/>
              <p:nvPr/>
            </p:nvGrpSpPr>
            <p:grpSpPr>
              <a:xfrm>
                <a:off x="2349720" y="6467040"/>
                <a:ext cx="145080" cy="155160"/>
                <a:chOff x="2349720" y="6467040"/>
                <a:chExt cx="145080" cy="155160"/>
              </a:xfrm>
            </p:grpSpPr>
            <p:sp>
              <p:nvSpPr>
                <p:cNvPr id="159" name="Freeform 15"/>
                <p:cNvSpPr/>
                <p:nvPr/>
              </p:nvSpPr>
              <p:spPr>
                <a:xfrm>
                  <a:off x="2349720" y="6501600"/>
                  <a:ext cx="66600" cy="107280"/>
                </a:xfrm>
                <a:custGeom>
                  <a:avLst/>
                  <a:gdLst/>
                  <a:ahLst/>
                  <a:rect l="l" t="t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" name="Freeform 16"/>
                <p:cNvSpPr/>
                <p:nvPr/>
              </p:nvSpPr>
              <p:spPr>
                <a:xfrm>
                  <a:off x="2422080" y="6470640"/>
                  <a:ext cx="72720" cy="151560"/>
                </a:xfrm>
                <a:custGeom>
                  <a:avLst/>
                  <a:gdLst/>
                  <a:ahLst/>
                  <a:rect l="l" t="t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Freeform 17"/>
                <p:cNvSpPr/>
                <p:nvPr/>
              </p:nvSpPr>
              <p:spPr>
                <a:xfrm>
                  <a:off x="2387880" y="6467040"/>
                  <a:ext cx="47520" cy="27360"/>
                </a:xfrm>
                <a:custGeom>
                  <a:avLst/>
                  <a:gdLst/>
                  <a:ahLst/>
                  <a:rect l="l" t="t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2" name="组合 85"/>
            <p:cNvGrpSpPr/>
            <p:nvPr/>
          </p:nvGrpSpPr>
          <p:grpSpPr>
            <a:xfrm>
              <a:off x="587160" y="6381720"/>
              <a:ext cx="1099800" cy="304200"/>
              <a:chOff x="587160" y="6381720"/>
              <a:chExt cx="1099800" cy="304200"/>
            </a:xfrm>
          </p:grpSpPr>
          <p:grpSp>
            <p:nvGrpSpPr>
              <p:cNvPr id="163" name="组合 86"/>
              <p:cNvGrpSpPr/>
              <p:nvPr/>
            </p:nvGrpSpPr>
            <p:grpSpPr>
              <a:xfrm>
                <a:off x="1171800" y="6431400"/>
                <a:ext cx="212400" cy="223200"/>
                <a:chOff x="1171800" y="6431400"/>
                <a:chExt cx="212400" cy="223200"/>
              </a:xfrm>
            </p:grpSpPr>
            <p:sp>
              <p:nvSpPr>
                <p:cNvPr id="164" name="Freeform 9"/>
                <p:cNvSpPr/>
                <p:nvPr/>
              </p:nvSpPr>
              <p:spPr>
                <a:xfrm>
                  <a:off x="1171800" y="6447960"/>
                  <a:ext cx="110160" cy="187560"/>
                </a:xfrm>
                <a:custGeom>
                  <a:avLst/>
                  <a:gdLst/>
                  <a:ahLst/>
                  <a:rect l="l" t="t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5" name="Freeform 10"/>
                <p:cNvSpPr/>
                <p:nvPr/>
              </p:nvSpPr>
              <p:spPr>
                <a:xfrm>
                  <a:off x="1280880" y="6431400"/>
                  <a:ext cx="103320" cy="223200"/>
                </a:xfrm>
                <a:custGeom>
                  <a:avLst/>
                  <a:gdLst/>
                  <a:ahLst/>
                  <a:rect l="l" t="t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6" name="组合 87"/>
              <p:cNvGrpSpPr/>
              <p:nvPr/>
            </p:nvGrpSpPr>
            <p:grpSpPr>
              <a:xfrm>
                <a:off x="587160" y="6381720"/>
                <a:ext cx="240840" cy="304200"/>
                <a:chOff x="587160" y="6381720"/>
                <a:chExt cx="240840" cy="304200"/>
              </a:xfrm>
            </p:grpSpPr>
            <p:sp>
              <p:nvSpPr>
                <p:cNvPr id="167" name="Freeform 13"/>
                <p:cNvSpPr/>
                <p:nvPr/>
              </p:nvSpPr>
              <p:spPr>
                <a:xfrm>
                  <a:off x="587160" y="6381720"/>
                  <a:ext cx="240840" cy="287640"/>
                </a:xfrm>
                <a:custGeom>
                  <a:avLst/>
                  <a:gdLst/>
                  <a:ahLst/>
                  <a:rect l="l" t="t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8" name="Freeform 14"/>
                <p:cNvSpPr/>
                <p:nvPr/>
              </p:nvSpPr>
              <p:spPr>
                <a:xfrm>
                  <a:off x="653760" y="6606360"/>
                  <a:ext cx="29160" cy="79560"/>
                </a:xfrm>
                <a:custGeom>
                  <a:avLst/>
                  <a:gdLst/>
                  <a:ahLst/>
                  <a:rect l="l" t="t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9" name="组合 88"/>
              <p:cNvGrpSpPr/>
              <p:nvPr/>
            </p:nvGrpSpPr>
            <p:grpSpPr>
              <a:xfrm>
                <a:off x="914400" y="6468840"/>
                <a:ext cx="161280" cy="138960"/>
                <a:chOff x="914400" y="6468840"/>
                <a:chExt cx="161280" cy="138960"/>
              </a:xfrm>
            </p:grpSpPr>
            <p:sp>
              <p:nvSpPr>
                <p:cNvPr id="170" name="Freeform 18"/>
                <p:cNvSpPr/>
                <p:nvPr/>
              </p:nvSpPr>
              <p:spPr>
                <a:xfrm>
                  <a:off x="968760" y="6468840"/>
                  <a:ext cx="106920" cy="138960"/>
                </a:xfrm>
                <a:custGeom>
                  <a:avLst/>
                  <a:gdLst/>
                  <a:ahLst/>
                  <a:rect l="l" t="t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" name="Freeform 19"/>
                <p:cNvSpPr/>
                <p:nvPr/>
              </p:nvSpPr>
              <p:spPr>
                <a:xfrm>
                  <a:off x="914400" y="6503760"/>
                  <a:ext cx="53640" cy="102600"/>
                </a:xfrm>
                <a:custGeom>
                  <a:avLst/>
                  <a:gdLst/>
                  <a:ahLst/>
                  <a:rect l="l" t="t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Freeform 20"/>
                <p:cNvSpPr/>
                <p:nvPr/>
              </p:nvSpPr>
              <p:spPr>
                <a:xfrm>
                  <a:off x="946440" y="6470280"/>
                  <a:ext cx="49680" cy="31320"/>
                </a:xfrm>
                <a:custGeom>
                  <a:avLst/>
                  <a:gdLst/>
                  <a:ahLst/>
                  <a:rect l="l" t="t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3" name="组合 89"/>
              <p:cNvGrpSpPr/>
              <p:nvPr/>
            </p:nvGrpSpPr>
            <p:grpSpPr>
              <a:xfrm>
                <a:off x="1501920" y="6443640"/>
                <a:ext cx="185040" cy="184320"/>
                <a:chOff x="1501920" y="6443640"/>
                <a:chExt cx="185040" cy="184320"/>
              </a:xfrm>
            </p:grpSpPr>
            <p:sp>
              <p:nvSpPr>
                <p:cNvPr id="174" name="Freeform 11"/>
                <p:cNvSpPr/>
                <p:nvPr/>
              </p:nvSpPr>
              <p:spPr>
                <a:xfrm>
                  <a:off x="1557720" y="6443640"/>
                  <a:ext cx="129240" cy="181080"/>
                </a:xfrm>
                <a:custGeom>
                  <a:avLst/>
                  <a:gdLst/>
                  <a:ahLst/>
                  <a:rect l="l" t="t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Freeform 12"/>
                <p:cNvSpPr/>
                <p:nvPr/>
              </p:nvSpPr>
              <p:spPr>
                <a:xfrm>
                  <a:off x="1501920" y="6453360"/>
                  <a:ext cx="69120" cy="174600"/>
                </a:xfrm>
                <a:custGeom>
                  <a:avLst/>
                  <a:gdLst/>
                  <a:ahLst/>
                  <a:rect l="l" t="t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A-矩形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PA-矩形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006c39">
                  <a:alpha val="0"/>
                </a:srgbClr>
              </a:gs>
              <a:gs pos="50000">
                <a:srgbClr val="006c39">
                  <a:alpha val="0"/>
                </a:srgbClr>
              </a:gs>
              <a:gs pos="100000">
                <a:srgbClr val="006c39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任意多边形: 形状 19"/>
          <p:cNvSpPr/>
          <p:nvPr/>
        </p:nvSpPr>
        <p:spPr>
          <a:xfrm flipH="1" flipV="1">
            <a:off x="4441320" y="3758400"/>
            <a:ext cx="3306960" cy="2335320"/>
          </a:xfrm>
          <a:custGeom>
            <a:avLst/>
            <a:gdLst/>
            <a:ahLst/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矩形 3"/>
          <p:cNvSpPr/>
          <p:nvPr/>
        </p:nvSpPr>
        <p:spPr>
          <a:xfrm>
            <a:off x="4442040" y="1015200"/>
            <a:ext cx="3306960" cy="1427760"/>
          </a:xfrm>
          <a:custGeom>
            <a:avLst/>
            <a:gdLst/>
            <a:ahLst/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等腰三角形 11"/>
          <p:cNvSpPr/>
          <p:nvPr/>
        </p:nvSpPr>
        <p:spPr>
          <a:xfrm flipV="1">
            <a:off x="6007320" y="3831480"/>
            <a:ext cx="176760" cy="1522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图片 12" descr=""/>
          <p:cNvPicPr/>
          <p:nvPr/>
        </p:nvPicPr>
        <p:blipFill>
          <a:blip r:embed="rId2"/>
          <a:stretch/>
        </p:blipFill>
        <p:spPr>
          <a:xfrm>
            <a:off x="4974840" y="1401120"/>
            <a:ext cx="2255760" cy="63072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1400" y="2894400"/>
            <a:ext cx="7014240" cy="644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600" spc="66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3600" spc="66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1" lang="zh-CN" sz="3600" spc="94" strike="noStrike">
                <a:solidFill>
                  <a:srgbClr val="000000"/>
                </a:solidFill>
                <a:latin typeface="微软雅黑"/>
                <a:ea typeface="微软雅黑"/>
              </a:rPr>
              <a:t>的改进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71400" y="4095000"/>
            <a:ext cx="6220440" cy="370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90000" tIns="45000" bIns="45000" anchor="ctr">
            <a:noAutofit/>
          </a:bodyPr>
          <a:p>
            <a:pPr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pc="94" strike="noStrike">
                <a:solidFill>
                  <a:srgbClr val="262626"/>
                </a:solidFill>
                <a:latin typeface="微软雅黑"/>
                <a:ea typeface="微软雅黑"/>
              </a:rPr>
              <a:t>答辩人：石文龙　　　导　师：陆慧梅　　时间：</a:t>
            </a:r>
            <a:fld id="{B5A78F3D-A90B-4E22-82E1-44CB793E5901}" type="datetime1">
              <a:rPr b="0" lang="en-US" sz="1400" spc="94" strike="noStrike">
                <a:solidFill>
                  <a:srgbClr val="262626"/>
                </a:solidFill>
                <a:latin typeface="微软雅黑"/>
                <a:ea typeface="微软雅黑"/>
              </a:rPr>
              <a:t>2023/4/5</a:t>
            </a:fld>
            <a:endParaRPr b="0" lang="en-US" sz="14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文本框 10"/>
          <p:cNvSpPr/>
          <p:nvPr/>
        </p:nvSpPr>
        <p:spPr>
          <a:xfrm>
            <a:off x="1833840" y="2336760"/>
            <a:ext cx="852372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谢谢观看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4400" spc="-1" strike="noStrike">
                <a:solidFill>
                  <a:srgbClr val="ffffff"/>
                </a:solidFill>
                <a:latin typeface="微软雅黑"/>
                <a:ea typeface="微软雅黑"/>
              </a:rPr>
              <a:t>敬请各位老师批评指正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7" name="文本框 15"/>
          <p:cNvSpPr/>
          <p:nvPr/>
        </p:nvSpPr>
        <p:spPr>
          <a:xfrm>
            <a:off x="5052600" y="4089240"/>
            <a:ext cx="209988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30000"/>
              </a:lnSpc>
              <a:buNone/>
            </a:pPr>
            <a:r>
              <a:rPr b="0" lang="zh-CN" sz="1200" spc="94" strike="noStrike">
                <a:solidFill>
                  <a:srgbClr val="ffffff"/>
                </a:solidFill>
                <a:latin typeface="微软雅黑"/>
                <a:ea typeface="微软雅黑"/>
              </a:rPr>
              <a:t>答辩人：石文龙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30000"/>
              </a:lnSpc>
              <a:buNone/>
            </a:pPr>
            <a:r>
              <a:rPr b="0" lang="zh-CN" sz="1200" spc="94" strike="noStrike">
                <a:solidFill>
                  <a:srgbClr val="ffffff"/>
                </a:solidFill>
                <a:latin typeface="微软雅黑"/>
                <a:ea typeface="微软雅黑"/>
              </a:rPr>
              <a:t>导　师：陆慧梅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33"/>
          <p:cNvGrpSpPr/>
          <p:nvPr/>
        </p:nvGrpSpPr>
        <p:grpSpPr>
          <a:xfrm>
            <a:off x="5274000" y="1028880"/>
            <a:ext cx="3018960" cy="1253880"/>
            <a:chOff x="5274000" y="1028880"/>
            <a:chExt cx="3018960" cy="1253880"/>
          </a:xfrm>
        </p:grpSpPr>
        <p:sp>
          <p:nvSpPr>
            <p:cNvPr id="267" name="文本框 28"/>
            <p:cNvSpPr/>
            <p:nvPr/>
          </p:nvSpPr>
          <p:spPr>
            <a:xfrm>
              <a:off x="5274000" y="1028880"/>
              <a:ext cx="88020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6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01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68" name="文本框 9"/>
            <p:cNvSpPr/>
            <p:nvPr/>
          </p:nvSpPr>
          <p:spPr>
            <a:xfrm>
              <a:off x="5300640" y="1465920"/>
              <a:ext cx="1714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6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课题内容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69" name="文本框 10"/>
            <p:cNvSpPr/>
            <p:nvPr/>
          </p:nvSpPr>
          <p:spPr>
            <a:xfrm>
              <a:off x="5362920" y="1949760"/>
              <a:ext cx="2930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4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Background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0" name="组合 34"/>
          <p:cNvGrpSpPr/>
          <p:nvPr/>
        </p:nvGrpSpPr>
        <p:grpSpPr>
          <a:xfrm>
            <a:off x="8401680" y="1028880"/>
            <a:ext cx="1929960" cy="1253880"/>
            <a:chOff x="8401680" y="1028880"/>
            <a:chExt cx="1929960" cy="1253880"/>
          </a:xfrm>
        </p:grpSpPr>
        <p:sp>
          <p:nvSpPr>
            <p:cNvPr id="271" name="文本框 29"/>
            <p:cNvSpPr/>
            <p:nvPr/>
          </p:nvSpPr>
          <p:spPr>
            <a:xfrm>
              <a:off x="8401680" y="1028880"/>
              <a:ext cx="88020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6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02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2" name="文本框 13"/>
            <p:cNvSpPr/>
            <p:nvPr/>
          </p:nvSpPr>
          <p:spPr>
            <a:xfrm>
              <a:off x="8428320" y="1465920"/>
              <a:ext cx="1714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6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目前进度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3" name="文本框 14"/>
            <p:cNvSpPr/>
            <p:nvPr/>
          </p:nvSpPr>
          <p:spPr>
            <a:xfrm>
              <a:off x="8427600" y="1949760"/>
              <a:ext cx="1904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4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Progress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4" name="组合 36"/>
          <p:cNvGrpSpPr/>
          <p:nvPr/>
        </p:nvGrpSpPr>
        <p:grpSpPr>
          <a:xfrm>
            <a:off x="5274000" y="2719440"/>
            <a:ext cx="2136600" cy="1223280"/>
            <a:chOff x="5274000" y="2719440"/>
            <a:chExt cx="2136600" cy="1223280"/>
          </a:xfrm>
        </p:grpSpPr>
        <p:sp>
          <p:nvSpPr>
            <p:cNvPr id="275" name="文本框 30"/>
            <p:cNvSpPr/>
            <p:nvPr/>
          </p:nvSpPr>
          <p:spPr>
            <a:xfrm>
              <a:off x="5274000" y="2719440"/>
              <a:ext cx="88020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6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03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76" name="文本框 16"/>
            <p:cNvSpPr/>
            <p:nvPr/>
          </p:nvSpPr>
          <p:spPr>
            <a:xfrm>
              <a:off x="5302800" y="3126240"/>
              <a:ext cx="21078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6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存在的问题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77" name="文本框 17"/>
            <p:cNvSpPr/>
            <p:nvPr/>
          </p:nvSpPr>
          <p:spPr>
            <a:xfrm>
              <a:off x="5297400" y="3609720"/>
              <a:ext cx="18338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4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Project Content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78" name="组合 35"/>
          <p:cNvGrpSpPr/>
          <p:nvPr/>
        </p:nvGrpSpPr>
        <p:grpSpPr>
          <a:xfrm>
            <a:off x="8401680" y="2719440"/>
            <a:ext cx="2275200" cy="1223280"/>
            <a:chOff x="8401680" y="2719440"/>
            <a:chExt cx="2275200" cy="1223280"/>
          </a:xfrm>
        </p:grpSpPr>
        <p:sp>
          <p:nvSpPr>
            <p:cNvPr id="279" name="文本框 31"/>
            <p:cNvSpPr/>
            <p:nvPr/>
          </p:nvSpPr>
          <p:spPr>
            <a:xfrm>
              <a:off x="8401680" y="2719440"/>
              <a:ext cx="880200" cy="759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4400" spc="296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04</a:t>
              </a:r>
              <a:endParaRPr b="0" lang="en-US" sz="4400" spc="-1" strike="noStrike">
                <a:latin typeface="Arial"/>
              </a:endParaRPr>
            </a:p>
          </p:txBody>
        </p:sp>
        <p:sp>
          <p:nvSpPr>
            <p:cNvPr id="280" name="文本框 19"/>
            <p:cNvSpPr/>
            <p:nvPr/>
          </p:nvSpPr>
          <p:spPr>
            <a:xfrm>
              <a:off x="8428320" y="3126240"/>
              <a:ext cx="1714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800" spc="296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后续安排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81" name="文本框 20"/>
            <p:cNvSpPr/>
            <p:nvPr/>
          </p:nvSpPr>
          <p:spPr>
            <a:xfrm>
              <a:off x="8433000" y="3609720"/>
              <a:ext cx="22438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94" strike="noStrike">
                  <a:solidFill>
                    <a:srgbClr val="bfbfbf"/>
                  </a:solidFill>
                  <a:latin typeface="微软雅黑"/>
                  <a:ea typeface="微软雅黑"/>
                </a:rPr>
                <a:t>Plans of the Project</a:t>
              </a:r>
              <a:endParaRPr b="0" lang="en-US" sz="1600" spc="-1" strike="noStrike">
                <a:latin typeface="Arial"/>
              </a:endParaRPr>
            </a:p>
          </p:txBody>
        </p:sp>
      </p:grpSp>
      <p:grpSp>
        <p:nvGrpSpPr>
          <p:cNvPr id="282" name="组合 4"/>
          <p:cNvGrpSpPr/>
          <p:nvPr/>
        </p:nvGrpSpPr>
        <p:grpSpPr>
          <a:xfrm>
            <a:off x="10467360" y="5850000"/>
            <a:ext cx="1051920" cy="107280"/>
            <a:chOff x="10467360" y="5850000"/>
            <a:chExt cx="1051920" cy="107280"/>
          </a:xfrm>
        </p:grpSpPr>
        <p:sp>
          <p:nvSpPr>
            <p:cNvPr id="283" name="椭圆 2"/>
            <p:cNvSpPr/>
            <p:nvPr/>
          </p:nvSpPr>
          <p:spPr>
            <a:xfrm>
              <a:off x="10467360" y="5850000"/>
              <a:ext cx="107280" cy="1072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椭圆 91"/>
            <p:cNvSpPr/>
            <p:nvPr/>
          </p:nvSpPr>
          <p:spPr>
            <a:xfrm>
              <a:off x="10703520" y="5850000"/>
              <a:ext cx="107280" cy="1072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椭圆 92"/>
            <p:cNvSpPr/>
            <p:nvPr/>
          </p:nvSpPr>
          <p:spPr>
            <a:xfrm>
              <a:off x="10939680" y="5850000"/>
              <a:ext cx="107280" cy="1072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椭圆 93"/>
            <p:cNvSpPr/>
            <p:nvPr/>
          </p:nvSpPr>
          <p:spPr>
            <a:xfrm>
              <a:off x="11175840" y="5850000"/>
              <a:ext cx="107280" cy="1072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椭圆 94"/>
            <p:cNvSpPr/>
            <p:nvPr/>
          </p:nvSpPr>
          <p:spPr>
            <a:xfrm>
              <a:off x="11412000" y="5850000"/>
              <a:ext cx="107280" cy="10728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6c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ransition spd="med">
    <p:pull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课题内容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89" name="文本框 9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0" name="内容占位符 1"/>
          <p:cNvSpPr/>
          <p:nvPr/>
        </p:nvSpPr>
        <p:spPr>
          <a:xfrm>
            <a:off x="1539720" y="1700280"/>
            <a:ext cx="909936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	</a:t>
            </a:r>
            <a:r>
              <a:rPr b="0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在实验室工作的基础上，实现对于应用于</a:t>
            </a:r>
            <a:r>
              <a:rPr b="1" lang="en-US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Rust</a:t>
            </a:r>
            <a:r>
              <a:rPr b="1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语言</a:t>
            </a:r>
            <a:r>
              <a:rPr b="0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的</a:t>
            </a:r>
            <a:r>
              <a:rPr b="1" lang="en-US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rcore</a:t>
            </a:r>
            <a:r>
              <a:rPr b="1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内核模块化</a:t>
            </a:r>
            <a:r>
              <a:rPr b="0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的 </a:t>
            </a:r>
            <a:r>
              <a:rPr b="1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改进与优化</a:t>
            </a:r>
            <a:r>
              <a:rPr b="0" lang="zh-CN" sz="2850" spc="296" strike="noStrike">
                <a:solidFill>
                  <a:srgbClr val="000000"/>
                </a:solidFill>
                <a:latin typeface="微软雅黑"/>
                <a:ea typeface="微软雅黑"/>
              </a:rPr>
              <a:t>主要工作包括增加系统中的每一个模块的单元测试。</a:t>
            </a:r>
            <a:endParaRPr b="0" lang="en-US" sz="2850" spc="-1" strike="noStrike">
              <a:latin typeface="Arial"/>
            </a:endParaRPr>
          </a:p>
        </p:txBody>
      </p:sp>
      <p:sp>
        <p:nvSpPr>
          <p:cNvPr id="291" name="半闭框 11"/>
          <p:cNvSpPr/>
          <p:nvPr/>
        </p:nvSpPr>
        <p:spPr>
          <a:xfrm>
            <a:off x="1059120" y="1459800"/>
            <a:ext cx="479880" cy="47988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半闭框 12"/>
          <p:cNvSpPr/>
          <p:nvPr/>
        </p:nvSpPr>
        <p:spPr>
          <a:xfrm flipH="1" flipV="1">
            <a:off x="10639080" y="5185080"/>
            <a:ext cx="479880" cy="479880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pull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4" name="文本框 19"/>
          <p:cNvSpPr/>
          <p:nvPr/>
        </p:nvSpPr>
        <p:spPr>
          <a:xfrm>
            <a:off x="1606680" y="2217240"/>
            <a:ext cx="9753480" cy="19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已完成对实验室前期工作的复现部署。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已完成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模块、</a:t>
            </a:r>
            <a:r>
              <a:rPr b="0" lang="en-US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task-manage</a:t>
            </a:r>
            <a:r>
              <a:rPr b="0" lang="zh-CN" sz="24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模块的单元测试。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文本框 21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96" name="图形 3" descr="徽章 1 纯色填充"/>
          <p:cNvPicPr/>
          <p:nvPr/>
        </p:nvPicPr>
        <p:blipFill>
          <a:blip r:embed="rId1"/>
          <a:stretch/>
        </p:blipFill>
        <p:spPr>
          <a:xfrm>
            <a:off x="948240" y="2217240"/>
            <a:ext cx="552600" cy="552600"/>
          </a:xfrm>
          <a:prstGeom prst="rect">
            <a:avLst/>
          </a:prstGeom>
          <a:ln w="0">
            <a:noFill/>
          </a:ln>
        </p:spPr>
      </p:pic>
      <p:pic>
        <p:nvPicPr>
          <p:cNvPr id="297" name="图形 3" descr="徽章 纯色填充"/>
          <p:cNvPicPr/>
          <p:nvPr/>
        </p:nvPicPr>
        <p:blipFill>
          <a:blip r:embed="rId2"/>
          <a:stretch/>
        </p:blipFill>
        <p:spPr>
          <a:xfrm>
            <a:off x="948240" y="3152160"/>
            <a:ext cx="552600" cy="552600"/>
          </a:xfrm>
          <a:prstGeom prst="rect">
            <a:avLst/>
          </a:prstGeom>
          <a:ln w="0">
            <a:noFill/>
          </a:ln>
        </p:spPr>
      </p:pic>
    </p:spTree>
  </p:cSld>
  <p:transition spd="med">
    <p:pull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9" name="文本框 13"/>
          <p:cNvSpPr/>
          <p:nvPr/>
        </p:nvSpPr>
        <p:spPr>
          <a:xfrm>
            <a:off x="660240" y="1439640"/>
            <a:ext cx="2852640" cy="6192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linker</a:t>
            </a:r>
            <a:r>
              <a:rPr b="1" lang="zh-CN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0" name="文本框 19"/>
          <p:cNvSpPr/>
          <p:nvPr/>
        </p:nvSpPr>
        <p:spPr>
          <a:xfrm>
            <a:off x="660240" y="2217240"/>
            <a:ext cx="543492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linker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KernelLayout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对内核内存分区迭代器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KernelRegionIterator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结构的测试。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文本框 21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3" name="文本框 13"/>
          <p:cNvSpPr/>
          <p:nvPr/>
        </p:nvSpPr>
        <p:spPr>
          <a:xfrm>
            <a:off x="660240" y="1439640"/>
            <a:ext cx="4559400" cy="6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kernel-context</a:t>
            </a:r>
            <a:r>
              <a:rPr b="1" lang="zh-CN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文本框 19"/>
          <p:cNvSpPr/>
          <p:nvPr/>
        </p:nvSpPr>
        <p:spPr>
          <a:xfrm>
            <a:off x="660240" y="2059560"/>
            <a:ext cx="8339760" cy="15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kernel-context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LocalContext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结构及其方法的测试，主要包括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user()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函数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初始化指定入口的用户上下文、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thread()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函数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初始化指定入口的内核上下文、读取类函数、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move_next,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将 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pc 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移至下一条指令和修改类函数。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文本框 21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目前进度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7" name="文本框 13"/>
          <p:cNvSpPr/>
          <p:nvPr/>
        </p:nvSpPr>
        <p:spPr>
          <a:xfrm>
            <a:off x="660240" y="1439640"/>
            <a:ext cx="3839400" cy="619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30000"/>
              </a:lnSpc>
              <a:buNone/>
              <a:tabLst>
                <a:tab algn="l" pos="0"/>
              </a:tabLst>
            </a:pPr>
            <a:r>
              <a:rPr b="1" lang="en-US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task-manage</a:t>
            </a:r>
            <a:r>
              <a:rPr b="1" lang="zh-CN" sz="2800" spc="296" strike="noStrike">
                <a:solidFill>
                  <a:srgbClr val="ffffff"/>
                </a:solidFill>
                <a:latin typeface="微软雅黑"/>
                <a:ea typeface="微软雅黑"/>
              </a:rPr>
              <a:t>模块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8" name="文本框 19"/>
          <p:cNvSpPr/>
          <p:nvPr/>
        </p:nvSpPr>
        <p:spPr>
          <a:xfrm>
            <a:off x="637200" y="2059560"/>
            <a:ext cx="710280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ct val="130000"/>
              </a:lnSpc>
              <a:buNone/>
            </a:pP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该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task-manage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模块完成了对</a:t>
            </a: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ProcId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ProcManager</a:t>
            </a:r>
            <a:r>
              <a:rPr b="0" lang="zh-CN" sz="2000" spc="-1" strike="noStrike">
                <a:solidFill>
                  <a:srgbClr val="000000"/>
                </a:solidFill>
                <a:latin typeface="-webkit-standard"/>
                <a:ea typeface="微软雅黑"/>
              </a:rPr>
              <a:t>结构及其方法的测试；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30000"/>
              </a:lnSpc>
              <a:buNone/>
            </a:pPr>
            <a:r>
              <a:rPr b="0" lang="en-US" sz="1800" spc="-1" strike="noStrike">
                <a:latin typeface="Arial"/>
              </a:rPr>
              <a:t>ProcRel</a:t>
            </a:r>
            <a:r>
              <a:rPr b="0" lang="zh-CN" sz="1800" spc="-1" strike="noStrike">
                <a:latin typeface="Arial"/>
              </a:rPr>
              <a:t>结构及其方法的测试。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文本框 21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2</a:t>
            </a:r>
            <a:endParaRPr b="0" lang="en-US" sz="3600" spc="-1" strike="noStrike">
              <a:latin typeface="Arial"/>
            </a:endParaRPr>
          </a:p>
        </p:txBody>
      </p:sp>
    </p:spTree>
  </p:cSld>
  <p:transition spd="med">
    <p:pull dir="l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存在的问题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文本框 52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3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12" name="组合 18"/>
          <p:cNvGrpSpPr/>
          <p:nvPr/>
        </p:nvGrpSpPr>
        <p:grpSpPr>
          <a:xfrm>
            <a:off x="417240" y="1260000"/>
            <a:ext cx="11642760" cy="1715400"/>
            <a:chOff x="417240" y="1260000"/>
            <a:chExt cx="11642760" cy="1715400"/>
          </a:xfrm>
        </p:grpSpPr>
        <p:sp>
          <p:nvSpPr>
            <p:cNvPr id="313" name="矩形 19"/>
            <p:cNvSpPr/>
            <p:nvPr/>
          </p:nvSpPr>
          <p:spPr>
            <a:xfrm>
              <a:off x="417240" y="1699920"/>
              <a:ext cx="3880080" cy="493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文本框 20"/>
            <p:cNvSpPr/>
            <p:nvPr/>
          </p:nvSpPr>
          <p:spPr>
            <a:xfrm>
              <a:off x="417240" y="1260000"/>
              <a:ext cx="56264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4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完成了部分的模块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5" name="文本框 21"/>
            <p:cNvSpPr/>
            <p:nvPr/>
          </p:nvSpPr>
          <p:spPr>
            <a:xfrm>
              <a:off x="417240" y="1911240"/>
              <a:ext cx="11642760" cy="106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console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模块：需要实现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put_char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函数；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 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kernel-alloc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模块：完成了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init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函数的测试，测试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alloc()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时，会运行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handle_alloc_error(layout)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kernel-vm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模块：定义了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SV39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和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SV39Manage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结构，需要赋值一个物理页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range: Range&lt;PPN&lt;Meta&gt;&gt;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sync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模块：完成了新建各结构的方法，测试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signal()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方法前需要向新建的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Condvar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里添加数据否则会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panic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。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316" name="组合 1"/>
          <p:cNvGrpSpPr/>
          <p:nvPr/>
        </p:nvGrpSpPr>
        <p:grpSpPr>
          <a:xfrm>
            <a:off x="474120" y="3746880"/>
            <a:ext cx="5825880" cy="2193120"/>
            <a:chOff x="474120" y="3746880"/>
            <a:chExt cx="5825880" cy="2193120"/>
          </a:xfrm>
        </p:grpSpPr>
        <p:sp>
          <p:nvSpPr>
            <p:cNvPr id="317" name="矩形 2"/>
            <p:cNvSpPr/>
            <p:nvPr/>
          </p:nvSpPr>
          <p:spPr>
            <a:xfrm>
              <a:off x="474120" y="4378320"/>
              <a:ext cx="1812240" cy="71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文本框 3"/>
            <p:cNvSpPr/>
            <p:nvPr/>
          </p:nvSpPr>
          <p:spPr>
            <a:xfrm>
              <a:off x="474120" y="3746880"/>
              <a:ext cx="58258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4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未完成的模块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19" name="文本框 4"/>
            <p:cNvSpPr/>
            <p:nvPr/>
          </p:nvSpPr>
          <p:spPr>
            <a:xfrm>
              <a:off x="474120" y="4681440"/>
              <a:ext cx="5438160" cy="1258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syscall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easy-fs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模块；</a:t>
              </a: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ct val="15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signal-imple</a:t>
              </a:r>
              <a:r>
                <a:rPr b="0" lang="zh-CN" sz="1800" spc="-1" strike="noStrike">
                  <a:solidFill>
                    <a:srgbClr val="000000"/>
                  </a:solidFill>
                  <a:latin typeface="-webkit-standard"/>
                  <a:ea typeface="微软雅黑"/>
                </a:rPr>
                <a:t>模块。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l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06680" y="345240"/>
            <a:ext cx="8643240" cy="47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后续安排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21" name="文本框 52"/>
          <p:cNvSpPr/>
          <p:nvPr/>
        </p:nvSpPr>
        <p:spPr>
          <a:xfrm>
            <a:off x="357480" y="235080"/>
            <a:ext cx="96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28600" indent="-22860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Century Gothic"/>
                <a:ea typeface="微软雅黑"/>
              </a:rPr>
              <a:t>4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22" name="组合 14"/>
          <p:cNvGrpSpPr/>
          <p:nvPr/>
        </p:nvGrpSpPr>
        <p:grpSpPr>
          <a:xfrm>
            <a:off x="545760" y="1399320"/>
            <a:ext cx="10721880" cy="3679920"/>
            <a:chOff x="545760" y="1399320"/>
            <a:chExt cx="10721880" cy="3679920"/>
          </a:xfrm>
        </p:grpSpPr>
        <p:sp>
          <p:nvSpPr>
            <p:cNvPr id="323" name="矩形 15"/>
            <p:cNvSpPr/>
            <p:nvPr/>
          </p:nvSpPr>
          <p:spPr>
            <a:xfrm>
              <a:off x="545760" y="1992960"/>
              <a:ext cx="3573360" cy="669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" name="文本框 16"/>
            <p:cNvSpPr/>
            <p:nvPr/>
          </p:nvSpPr>
          <p:spPr>
            <a:xfrm>
              <a:off x="559080" y="1399320"/>
              <a:ext cx="134712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zh-CN" sz="2400" spc="94" strike="noStrike">
                  <a:solidFill>
                    <a:srgbClr val="006c39"/>
                  </a:solidFill>
                  <a:latin typeface="微软雅黑"/>
                  <a:ea typeface="微软雅黑"/>
                </a:rPr>
                <a:t>后期工作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325" name="文本框 17"/>
            <p:cNvSpPr/>
            <p:nvPr/>
          </p:nvSpPr>
          <p:spPr>
            <a:xfrm>
              <a:off x="545760" y="2277720"/>
              <a:ext cx="10721880" cy="2801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具体时间安排如下：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4.6-4.20  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使完成了部分的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个模块能够进行演示。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4.20-4.30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完成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easy-fs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模块的测试。</a:t>
              </a:r>
              <a:endParaRPr b="0" lang="en-US" sz="1800" spc="-1" strike="noStrike"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000000"/>
                </a:buClr>
                <a:buFont typeface="Wingdings" charset="2"/>
                <a:buChar char=""/>
              </a:pP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4.30-5.12  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完成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syscall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和</a:t>
              </a:r>
              <a:r>
                <a:rPr b="0" lang="en-US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signal-imple</a:t>
              </a:r>
              <a:r>
                <a:rPr b="0" lang="zh-CN" sz="1800" spc="-1" strike="noStrike">
                  <a:solidFill>
                    <a:srgbClr val="000000"/>
                  </a:solidFill>
                  <a:latin typeface="微软雅黑"/>
                  <a:ea typeface="微软雅黑"/>
                </a:rPr>
                <a:t>模块的测试。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p:transition spd="med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LibreOffice/7.3.6.2$Linux_X86_64 LibreOffice_project/30$Build-2</Application>
  <AppVersion>15.0000</AppVersion>
  <Words>2284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  <dc:creator>wan</dc:creator>
  <dc:description/>
  <dc:language>zh-CN</dc:language>
  <cp:lastModifiedBy/>
  <dcterms:modified xsi:type="dcterms:W3CDTF">2023-04-05T23:18:31Z</dcterms:modified>
  <cp:revision>159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DA582315202048708D54D22309C1893A</vt:lpwstr>
  </property>
  <property fmtid="{D5CDD505-2E9C-101B-9397-08002B2CF9AE}" pid="3" name="KSOProductBuildVer">
    <vt:lpwstr>2052-11.1.0.11365</vt:lpwstr>
  </property>
  <property fmtid="{D5CDD505-2E9C-101B-9397-08002B2CF9AE}" pid="4" name="Notes">
    <vt:i4>12</vt:i4>
  </property>
  <property fmtid="{D5CDD505-2E9C-101B-9397-08002B2CF9AE}" pid="5" name="PresentationFormat">
    <vt:lpwstr>宽屏</vt:lpwstr>
  </property>
  <property fmtid="{D5CDD505-2E9C-101B-9397-08002B2CF9AE}" pid="6" name="Slides">
    <vt:i4>12</vt:i4>
  </property>
</Properties>
</file>