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微软雅黑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1E924A4-57E3-43FC-89D4-BCA06068584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C9AFF1-88D3-45ED-818A-F04479226E4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02548E-7F9A-4533-A4F5-E583D355DD3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1E9868-5CA2-4374-8E8C-3B18D4ECA40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15C275-A6A1-4888-BC95-0D6E008F6EB9}" type="slidenum">
              <a:rPr b="0" lang="en-US" sz="1200" spc="-1" strike="noStrike">
                <a:latin typeface="Times New Roman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0CE6FE-3916-481F-8B67-36010361A85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671469-585B-4963-B9B6-BC1F2C4307D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1AA4A3-DD3F-4499-9C3A-8037A0B187C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45B0AC-1ACF-4225-B60C-F83EA0F2668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3F6AB9-BD49-44E2-9AC8-04802838559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74587D-4E19-4F8D-9485-A736CC687FF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C1D678-121A-4A93-B218-B1E5355D315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5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A-矩形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A-矩形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008244"/>
              </a:gs>
              <a:gs pos="100000">
                <a:srgbClr val="006c39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任意多边形: 形状 39"/>
          <p:cNvSpPr/>
          <p:nvPr/>
        </p:nvSpPr>
        <p:spPr>
          <a:xfrm>
            <a:off x="221760" y="0"/>
            <a:ext cx="7536600" cy="6857640"/>
          </a:xfrm>
          <a:custGeom>
            <a:avLst/>
            <a:gdLst/>
            <a:ahLst/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rgbClr val="d9d9d9"/>
            </a:fgClr>
            <a:bgClr>
              <a:srgbClr val="ffffff"/>
            </a:bgClr>
          </a:pattFill>
          <a:ln>
            <a:noFill/>
          </a:ln>
          <a:effectLst>
            <a:outerShdw algn="l" blurRad="190440" rotWithShape="0" sx="101000" sy="10100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任意多边形: 形状 39"/>
          <p:cNvSpPr/>
          <p:nvPr/>
        </p:nvSpPr>
        <p:spPr>
          <a:xfrm>
            <a:off x="189720" y="0"/>
            <a:ext cx="7536600" cy="6857640"/>
          </a:xfrm>
          <a:custGeom>
            <a:avLst/>
            <a:gdLst/>
            <a:ahLst/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任意多边形: 形状 39"/>
          <p:cNvSpPr/>
          <p:nvPr/>
        </p:nvSpPr>
        <p:spPr>
          <a:xfrm>
            <a:off x="0" y="0"/>
            <a:ext cx="7536600" cy="6857640"/>
          </a:xfrm>
          <a:custGeom>
            <a:avLst/>
            <a:gdLst/>
            <a:ahLst/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algn="l" blurRad="76320" rotWithShape="0" sx="101000" sy="10100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任意多边形: 形状 74"/>
          <p:cNvSpPr/>
          <p:nvPr/>
        </p:nvSpPr>
        <p:spPr>
          <a:xfrm flipV="1">
            <a:off x="660240" y="3829320"/>
            <a:ext cx="6489000" cy="192960"/>
          </a:xfrm>
          <a:custGeom>
            <a:avLst/>
            <a:gdLst/>
            <a:ahLst/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rgbClr val="006c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71400" y="2598480"/>
            <a:ext cx="7014600" cy="1236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zh-CN" sz="3600" spc="97" strike="noStrike">
                <a:solidFill>
                  <a:srgbClr val="000000"/>
                </a:solidFill>
                <a:latin typeface="微软雅黑"/>
                <a:ea typeface="微软雅黑"/>
              </a:rPr>
              <a:t>请在此输入标题</a:t>
            </a:r>
            <a:br>
              <a:rPr sz="3600"/>
            </a:br>
            <a:r>
              <a:rPr b="1" lang="zh-CN" sz="3600" spc="97" strike="noStrike">
                <a:solidFill>
                  <a:srgbClr val="000000"/>
                </a:solidFill>
                <a:latin typeface="微软雅黑"/>
                <a:ea typeface="微软雅黑"/>
              </a:rPr>
              <a:t>尽量回车保证标题为两行</a:t>
            </a:r>
            <a:endParaRPr b="0" lang="en-US" sz="36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71400" y="2352240"/>
            <a:ext cx="5137560" cy="4069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1200" spc="97" strike="noStrike">
                <a:solidFill>
                  <a:srgbClr val="595959"/>
                </a:solidFill>
                <a:latin typeface="微软雅黑 Light"/>
                <a:ea typeface="微软雅黑 Light"/>
              </a:rPr>
              <a:t>请在此输入你的副标题</a:t>
            </a:r>
            <a:r>
              <a:rPr b="0" lang="en-US" sz="1200" spc="97" strike="noStrike">
                <a:solidFill>
                  <a:srgbClr val="595959"/>
                </a:solidFill>
                <a:latin typeface="Wingdings 3"/>
                <a:ea typeface="微软雅黑 Light"/>
              </a:rPr>
              <a:t></a:t>
            </a:r>
            <a:endParaRPr b="0" lang="en-US" sz="12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71400" y="2245680"/>
            <a:ext cx="6220800" cy="4069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anchor="ctr">
            <a:noAutofit/>
          </a:bodyPr>
          <a:p>
            <a:pPr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1400" spc="97" strike="noStrike">
                <a:solidFill>
                  <a:srgbClr val="262626"/>
                </a:solidFill>
                <a:latin typeface="微软雅黑"/>
                <a:ea typeface="微软雅黑"/>
              </a:rPr>
              <a:t>答辩人：北小理　　　导　师： 京小工　　　时　间：</a:t>
            </a:r>
            <a:r>
              <a:rPr b="0" lang="en-US" sz="1400" spc="97" strike="noStrike">
                <a:solidFill>
                  <a:srgbClr val="262626"/>
                </a:solidFill>
                <a:latin typeface="微软雅黑"/>
                <a:ea typeface="微软雅黑"/>
              </a:rPr>
              <a:t>XXX</a:t>
            </a:r>
            <a:endParaRPr b="0" lang="en-US" sz="14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9" name="文本框 15"/>
          <p:cNvSpPr/>
          <p:nvPr/>
        </p:nvSpPr>
        <p:spPr>
          <a:xfrm>
            <a:off x="474480" y="318240"/>
            <a:ext cx="21045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1" lang="en-US" sz="2400" spc="97" strike="noStrike">
                <a:solidFill>
                  <a:srgbClr val="a2a2a2"/>
                </a:solidFill>
                <a:latin typeface="微软雅黑"/>
                <a:ea typeface="微软雅黑"/>
              </a:rPr>
              <a:t>◁ </a:t>
            </a:r>
            <a:r>
              <a:rPr b="1" lang="en-US" sz="2400" spc="97" strike="noStrike">
                <a:solidFill>
                  <a:srgbClr val="a2a2a2"/>
                </a:solidFill>
                <a:latin typeface="微软雅黑"/>
                <a:ea typeface="微软雅黑"/>
              </a:rPr>
              <a:t>BIT ▷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" name="图片 22" descr=""/>
          <p:cNvPicPr/>
          <p:nvPr/>
        </p:nvPicPr>
        <p:blipFill>
          <a:blip r:embed="rId2"/>
          <a:stretch/>
        </p:blipFill>
        <p:spPr>
          <a:xfrm>
            <a:off x="8250840" y="-774720"/>
            <a:ext cx="7885080" cy="7588080"/>
          </a:xfrm>
          <a:prstGeom prst="rect">
            <a:avLst/>
          </a:prstGeom>
          <a:ln w="0">
            <a:noFill/>
          </a:ln>
        </p:spPr>
      </p:pic>
      <p:pic>
        <p:nvPicPr>
          <p:cNvPr id="11" name="图片 19" descr=""/>
          <p:cNvPicPr/>
          <p:nvPr/>
        </p:nvPicPr>
        <p:blipFill>
          <a:blip r:embed="rId3"/>
          <a:stretch/>
        </p:blipFill>
        <p:spPr>
          <a:xfrm>
            <a:off x="8250840" y="2196720"/>
            <a:ext cx="3242880" cy="2463840"/>
          </a:xfrm>
          <a:prstGeom prst="rect">
            <a:avLst/>
          </a:prstGeom>
          <a:ln w="0">
            <a:noFill/>
          </a:ln>
        </p:spPr>
      </p:pic>
      <p:grpSp>
        <p:nvGrpSpPr>
          <p:cNvPr id="12" name="组合 1"/>
          <p:cNvGrpSpPr/>
          <p:nvPr/>
        </p:nvGrpSpPr>
        <p:grpSpPr>
          <a:xfrm>
            <a:off x="671400" y="6061320"/>
            <a:ext cx="2479320" cy="304560"/>
            <a:chOff x="671400" y="6061320"/>
            <a:chExt cx="2479320" cy="304560"/>
          </a:xfrm>
        </p:grpSpPr>
        <p:grpSp>
          <p:nvGrpSpPr>
            <p:cNvPr id="13" name="组合 73"/>
            <p:cNvGrpSpPr/>
            <p:nvPr/>
          </p:nvGrpSpPr>
          <p:grpSpPr>
            <a:xfrm>
              <a:off x="2098440" y="6064920"/>
              <a:ext cx="1052280" cy="298080"/>
              <a:chOff x="2098440" y="6064920"/>
              <a:chExt cx="1052280" cy="298080"/>
            </a:xfrm>
          </p:grpSpPr>
          <p:sp>
            <p:nvSpPr>
              <p:cNvPr id="14" name="Freeform 5"/>
              <p:cNvSpPr/>
              <p:nvPr/>
            </p:nvSpPr>
            <p:spPr>
              <a:xfrm>
                <a:off x="2679840" y="6083640"/>
                <a:ext cx="234720" cy="264960"/>
              </a:xfrm>
              <a:custGeom>
                <a:avLst/>
                <a:gdLst/>
                <a:ahLst/>
                <a:rect l="l" t="t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Freeform 6"/>
              <p:cNvSpPr/>
              <p:nvPr/>
            </p:nvSpPr>
            <p:spPr>
              <a:xfrm>
                <a:off x="3015720" y="6126120"/>
                <a:ext cx="135000" cy="203400"/>
              </a:xfrm>
              <a:custGeom>
                <a:avLst/>
                <a:gdLst/>
                <a:ahLst/>
                <a:rect l="l" t="t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6" name="组合 90"/>
              <p:cNvGrpSpPr/>
              <p:nvPr/>
            </p:nvGrpSpPr>
            <p:grpSpPr>
              <a:xfrm>
                <a:off x="2098440" y="6064920"/>
                <a:ext cx="240480" cy="298080"/>
                <a:chOff x="2098440" y="6064920"/>
                <a:chExt cx="240480" cy="298080"/>
              </a:xfrm>
            </p:grpSpPr>
            <p:sp>
              <p:nvSpPr>
                <p:cNvPr id="17" name="Freeform 7"/>
                <p:cNvSpPr/>
                <p:nvPr/>
              </p:nvSpPr>
              <p:spPr>
                <a:xfrm>
                  <a:off x="2098440" y="6064920"/>
                  <a:ext cx="240480" cy="195840"/>
                </a:xfrm>
                <a:custGeom>
                  <a:avLst/>
                  <a:gdLst/>
                  <a:ahLst/>
                  <a:rect l="l" t="t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" name="Freeform 8"/>
                <p:cNvSpPr/>
                <p:nvPr/>
              </p:nvSpPr>
              <p:spPr>
                <a:xfrm>
                  <a:off x="2149560" y="6184080"/>
                  <a:ext cx="149760" cy="178920"/>
                </a:xfrm>
                <a:custGeom>
                  <a:avLst/>
                  <a:gdLst/>
                  <a:ahLst/>
                  <a:rect l="l" t="t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9" name="组合 91"/>
              <p:cNvGrpSpPr/>
              <p:nvPr/>
            </p:nvGrpSpPr>
            <p:grpSpPr>
              <a:xfrm>
                <a:off x="2433600" y="6146280"/>
                <a:ext cx="145440" cy="155880"/>
                <a:chOff x="2433600" y="6146280"/>
                <a:chExt cx="145440" cy="155880"/>
              </a:xfrm>
            </p:grpSpPr>
            <p:sp>
              <p:nvSpPr>
                <p:cNvPr id="20" name="Freeform 15"/>
                <p:cNvSpPr/>
                <p:nvPr/>
              </p:nvSpPr>
              <p:spPr>
                <a:xfrm>
                  <a:off x="2433600" y="6181200"/>
                  <a:ext cx="66960" cy="107640"/>
                </a:xfrm>
                <a:custGeom>
                  <a:avLst/>
                  <a:gdLst/>
                  <a:ahLst/>
                  <a:rect l="l" t="t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" name="Freeform 16"/>
                <p:cNvSpPr/>
                <p:nvPr/>
              </p:nvSpPr>
              <p:spPr>
                <a:xfrm>
                  <a:off x="2505960" y="6150240"/>
                  <a:ext cx="73080" cy="151920"/>
                </a:xfrm>
                <a:custGeom>
                  <a:avLst/>
                  <a:gdLst/>
                  <a:ahLst/>
                  <a:rect l="l" t="t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" name="Freeform 17"/>
                <p:cNvSpPr/>
                <p:nvPr/>
              </p:nvSpPr>
              <p:spPr>
                <a:xfrm>
                  <a:off x="2471760" y="6146280"/>
                  <a:ext cx="47880" cy="27720"/>
                </a:xfrm>
                <a:custGeom>
                  <a:avLst/>
                  <a:gdLst/>
                  <a:ahLst/>
                  <a:rect l="l" t="t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3" name="组合 74"/>
            <p:cNvGrpSpPr/>
            <p:nvPr/>
          </p:nvGrpSpPr>
          <p:grpSpPr>
            <a:xfrm>
              <a:off x="671400" y="6061320"/>
              <a:ext cx="1100160" cy="304560"/>
              <a:chOff x="671400" y="6061320"/>
              <a:chExt cx="1100160" cy="304560"/>
            </a:xfrm>
          </p:grpSpPr>
          <p:grpSp>
            <p:nvGrpSpPr>
              <p:cNvPr id="24" name="组合 75"/>
              <p:cNvGrpSpPr/>
              <p:nvPr/>
            </p:nvGrpSpPr>
            <p:grpSpPr>
              <a:xfrm>
                <a:off x="1256040" y="6111000"/>
                <a:ext cx="212400" cy="223560"/>
                <a:chOff x="1256040" y="6111000"/>
                <a:chExt cx="212400" cy="223560"/>
              </a:xfrm>
            </p:grpSpPr>
            <p:sp>
              <p:nvSpPr>
                <p:cNvPr id="25" name="Freeform 9"/>
                <p:cNvSpPr/>
                <p:nvPr/>
              </p:nvSpPr>
              <p:spPr>
                <a:xfrm>
                  <a:off x="1256040" y="6127560"/>
                  <a:ext cx="110520" cy="187920"/>
                </a:xfrm>
                <a:custGeom>
                  <a:avLst/>
                  <a:gdLst/>
                  <a:ahLst/>
                  <a:rect l="l" t="t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" name="Freeform 10"/>
                <p:cNvSpPr/>
                <p:nvPr/>
              </p:nvSpPr>
              <p:spPr>
                <a:xfrm>
                  <a:off x="1364760" y="6111000"/>
                  <a:ext cx="103680" cy="223560"/>
                </a:xfrm>
                <a:custGeom>
                  <a:avLst/>
                  <a:gdLst/>
                  <a:ahLst/>
                  <a:rect l="l" t="t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7" name="组合 76"/>
              <p:cNvGrpSpPr/>
              <p:nvPr/>
            </p:nvGrpSpPr>
            <p:grpSpPr>
              <a:xfrm>
                <a:off x="671400" y="6061320"/>
                <a:ext cx="241200" cy="304560"/>
                <a:chOff x="671400" y="6061320"/>
                <a:chExt cx="241200" cy="304560"/>
              </a:xfrm>
            </p:grpSpPr>
            <p:sp>
              <p:nvSpPr>
                <p:cNvPr id="28" name="Freeform 13"/>
                <p:cNvSpPr/>
                <p:nvPr/>
              </p:nvSpPr>
              <p:spPr>
                <a:xfrm>
                  <a:off x="671400" y="6061320"/>
                  <a:ext cx="241200" cy="288000"/>
                </a:xfrm>
                <a:custGeom>
                  <a:avLst/>
                  <a:gdLst/>
                  <a:ahLst/>
                  <a:rect l="l" t="t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" name="Freeform 14"/>
                <p:cNvSpPr/>
                <p:nvPr/>
              </p:nvSpPr>
              <p:spPr>
                <a:xfrm>
                  <a:off x="737640" y="6285960"/>
                  <a:ext cx="29520" cy="79920"/>
                </a:xfrm>
                <a:custGeom>
                  <a:avLst/>
                  <a:gdLst/>
                  <a:ahLst/>
                  <a:rect l="l" t="t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0" name="组合 77"/>
              <p:cNvGrpSpPr/>
              <p:nvPr/>
            </p:nvGrpSpPr>
            <p:grpSpPr>
              <a:xfrm>
                <a:off x="998280" y="6148440"/>
                <a:ext cx="161640" cy="139320"/>
                <a:chOff x="998280" y="6148440"/>
                <a:chExt cx="161640" cy="139320"/>
              </a:xfrm>
            </p:grpSpPr>
            <p:sp>
              <p:nvSpPr>
                <p:cNvPr id="31" name="Freeform 18"/>
                <p:cNvSpPr/>
                <p:nvPr/>
              </p:nvSpPr>
              <p:spPr>
                <a:xfrm>
                  <a:off x="1052640" y="6148440"/>
                  <a:ext cx="107280" cy="139320"/>
                </a:xfrm>
                <a:custGeom>
                  <a:avLst/>
                  <a:gdLst/>
                  <a:ahLst/>
                  <a:rect l="l" t="t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" name="Freeform 19"/>
                <p:cNvSpPr/>
                <p:nvPr/>
              </p:nvSpPr>
              <p:spPr>
                <a:xfrm>
                  <a:off x="998280" y="6183360"/>
                  <a:ext cx="54000" cy="102960"/>
                </a:xfrm>
                <a:custGeom>
                  <a:avLst/>
                  <a:gdLst/>
                  <a:ahLst/>
                  <a:rect l="l" t="t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" name="Freeform 20"/>
                <p:cNvSpPr/>
                <p:nvPr/>
              </p:nvSpPr>
              <p:spPr>
                <a:xfrm>
                  <a:off x="1030320" y="6149880"/>
                  <a:ext cx="50040" cy="31680"/>
                </a:xfrm>
                <a:custGeom>
                  <a:avLst/>
                  <a:gdLst/>
                  <a:ahLst/>
                  <a:rect l="l" t="t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4" name="组合 78"/>
              <p:cNvGrpSpPr/>
              <p:nvPr/>
            </p:nvGrpSpPr>
            <p:grpSpPr>
              <a:xfrm>
                <a:off x="1586160" y="6123240"/>
                <a:ext cx="185400" cy="184680"/>
                <a:chOff x="1586160" y="6123240"/>
                <a:chExt cx="185400" cy="184680"/>
              </a:xfrm>
            </p:grpSpPr>
            <p:sp>
              <p:nvSpPr>
                <p:cNvPr id="35" name="Freeform 11"/>
                <p:cNvSpPr/>
                <p:nvPr/>
              </p:nvSpPr>
              <p:spPr>
                <a:xfrm>
                  <a:off x="1641960" y="6123240"/>
                  <a:ext cx="129600" cy="181440"/>
                </a:xfrm>
                <a:custGeom>
                  <a:avLst/>
                  <a:gdLst/>
                  <a:ahLst/>
                  <a:rect l="l" t="t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" name="Freeform 12"/>
                <p:cNvSpPr/>
                <p:nvPr/>
              </p:nvSpPr>
              <p:spPr>
                <a:xfrm>
                  <a:off x="1586160" y="6132960"/>
                  <a:ext cx="69480" cy="174960"/>
                </a:xfrm>
                <a:custGeom>
                  <a:avLst/>
                  <a:gdLst/>
                  <a:ahLst/>
                  <a:rect l="l" t="t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"/>
          <p:cNvSpPr/>
          <p:nvPr/>
        </p:nvSpPr>
        <p:spPr>
          <a:xfrm rot="16200000">
            <a:off x="-1590480" y="2660760"/>
            <a:ext cx="531900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000" spc="49" strike="noStrike">
                <a:solidFill>
                  <a:srgbClr val="d9d9d9"/>
                </a:solidFill>
                <a:latin typeface="微软雅黑"/>
                <a:ea typeface="微软雅黑"/>
              </a:rPr>
              <a:t>Contents</a:t>
            </a:r>
            <a:r>
              <a:rPr b="1" lang="en-US" sz="4400" spc="49" strike="noStrike">
                <a:solidFill>
                  <a:srgbClr val="a13f0b"/>
                </a:solidFill>
                <a:latin typeface="微软雅黑"/>
                <a:ea typeface="微软雅黑"/>
              </a:rPr>
              <a:t>■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4" name="文本框 8"/>
          <p:cNvSpPr/>
          <p:nvPr/>
        </p:nvSpPr>
        <p:spPr>
          <a:xfrm>
            <a:off x="1116720" y="3752280"/>
            <a:ext cx="738360" cy="224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 vert="vert" rot="5400000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3600" spc="599" strike="noStrike">
                <a:solidFill>
                  <a:srgbClr val="006c39"/>
                </a:solidFill>
                <a:latin typeface="Century Gothic"/>
                <a:ea typeface="微软雅黑"/>
              </a:rPr>
              <a:t>结构大纲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5" name="文本框 11"/>
          <p:cNvSpPr/>
          <p:nvPr/>
        </p:nvSpPr>
        <p:spPr>
          <a:xfrm>
            <a:off x="9534240" y="6600960"/>
            <a:ext cx="24944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微软雅黑"/>
              </a:rPr>
              <a:t>BEIJING INSTITUTE OF TECHNOLOGY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76" name="图片 56" descr=""/>
          <p:cNvPicPr/>
          <p:nvPr/>
        </p:nvPicPr>
        <p:blipFill>
          <a:blip r:embed="rId2"/>
          <a:stretch/>
        </p:blipFill>
        <p:spPr>
          <a:xfrm>
            <a:off x="10041120" y="78480"/>
            <a:ext cx="2025000" cy="566640"/>
          </a:xfrm>
          <a:prstGeom prst="rect">
            <a:avLst/>
          </a:prstGeom>
          <a:ln w="0">
            <a:noFill/>
          </a:ln>
        </p:spPr>
      </p:pic>
      <p:sp>
        <p:nvSpPr>
          <p:cNvPr id="77" name="任意多边形: 形状 59"/>
          <p:cNvSpPr/>
          <p:nvPr/>
        </p:nvSpPr>
        <p:spPr>
          <a:xfrm flipH="1">
            <a:off x="-1353240" y="0"/>
            <a:ext cx="13544280" cy="1056960"/>
          </a:xfrm>
          <a:custGeom>
            <a:avLst/>
            <a:gdLst/>
            <a:ahLst/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 rotWithShape="0">
            <a:gsLst>
              <a:gs pos="0">
                <a:srgbClr val="006c39"/>
              </a:gs>
              <a:gs pos="100000">
                <a:srgbClr val="00512b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图片 82" descr=""/>
          <p:cNvPicPr/>
          <p:nvPr/>
        </p:nvPicPr>
        <p:blipFill>
          <a:blip r:embed="rId3"/>
          <a:stretch/>
        </p:blipFill>
        <p:spPr>
          <a:xfrm>
            <a:off x="9793440" y="249840"/>
            <a:ext cx="2025000" cy="566640"/>
          </a:xfrm>
          <a:prstGeom prst="rect">
            <a:avLst/>
          </a:prstGeom>
          <a:ln w="0">
            <a:noFill/>
          </a:ln>
        </p:spPr>
      </p:pic>
      <p:sp>
        <p:nvSpPr>
          <p:cNvPr id="79" name="矩形 83"/>
          <p:cNvSpPr/>
          <p:nvPr/>
        </p:nvSpPr>
        <p:spPr>
          <a:xfrm>
            <a:off x="0" y="6188040"/>
            <a:ext cx="12191760" cy="669600"/>
          </a:xfrm>
          <a:prstGeom prst="rect">
            <a:avLst/>
          </a:prstGeom>
          <a:gradFill rotWithShape="0">
            <a:gsLst>
              <a:gs pos="0">
                <a:srgbClr val="a13f0b"/>
              </a:gs>
              <a:gs pos="50000">
                <a:srgbClr val="a13f0b"/>
              </a:gs>
              <a:gs pos="100000">
                <a:srgbClr val="a13f0b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0" name="组合 32"/>
          <p:cNvGrpSpPr/>
          <p:nvPr/>
        </p:nvGrpSpPr>
        <p:grpSpPr>
          <a:xfrm>
            <a:off x="587160" y="6381720"/>
            <a:ext cx="2479320" cy="304560"/>
            <a:chOff x="587160" y="6381720"/>
            <a:chExt cx="2479320" cy="304560"/>
          </a:xfrm>
        </p:grpSpPr>
        <p:grpSp>
          <p:nvGrpSpPr>
            <p:cNvPr id="81" name="组合 33"/>
            <p:cNvGrpSpPr/>
            <p:nvPr/>
          </p:nvGrpSpPr>
          <p:grpSpPr>
            <a:xfrm>
              <a:off x="2014200" y="6385320"/>
              <a:ext cx="1052280" cy="298080"/>
              <a:chOff x="2014200" y="6385320"/>
              <a:chExt cx="1052280" cy="298080"/>
            </a:xfrm>
          </p:grpSpPr>
          <p:sp>
            <p:nvSpPr>
              <p:cNvPr id="82" name="Freeform 5"/>
              <p:cNvSpPr/>
              <p:nvPr/>
            </p:nvSpPr>
            <p:spPr>
              <a:xfrm>
                <a:off x="2595600" y="6404040"/>
                <a:ext cx="234720" cy="264960"/>
              </a:xfrm>
              <a:custGeom>
                <a:avLst/>
                <a:gdLst/>
                <a:ahLst/>
                <a:rect l="l" t="t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Freeform 6"/>
              <p:cNvSpPr/>
              <p:nvPr/>
            </p:nvSpPr>
            <p:spPr>
              <a:xfrm>
                <a:off x="2931480" y="6444720"/>
                <a:ext cx="135000" cy="203400"/>
              </a:xfrm>
              <a:custGeom>
                <a:avLst/>
                <a:gdLst/>
                <a:ahLst/>
                <a:rect l="l" t="t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4" name="组合 50"/>
              <p:cNvGrpSpPr/>
              <p:nvPr/>
            </p:nvGrpSpPr>
            <p:grpSpPr>
              <a:xfrm>
                <a:off x="2014200" y="6385320"/>
                <a:ext cx="240480" cy="298080"/>
                <a:chOff x="2014200" y="6385320"/>
                <a:chExt cx="240480" cy="298080"/>
              </a:xfrm>
            </p:grpSpPr>
            <p:sp>
              <p:nvSpPr>
                <p:cNvPr id="85" name="Freeform 7"/>
                <p:cNvSpPr/>
                <p:nvPr/>
              </p:nvSpPr>
              <p:spPr>
                <a:xfrm>
                  <a:off x="2014200" y="6385320"/>
                  <a:ext cx="240480" cy="195840"/>
                </a:xfrm>
                <a:custGeom>
                  <a:avLst/>
                  <a:gdLst/>
                  <a:ahLst/>
                  <a:rect l="l" t="t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" name="Freeform 8"/>
                <p:cNvSpPr/>
                <p:nvPr/>
              </p:nvSpPr>
              <p:spPr>
                <a:xfrm>
                  <a:off x="2065320" y="6504480"/>
                  <a:ext cx="149760" cy="178920"/>
                </a:xfrm>
                <a:custGeom>
                  <a:avLst/>
                  <a:gdLst/>
                  <a:ahLst/>
                  <a:rect l="l" t="t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7" name="组合 51"/>
              <p:cNvGrpSpPr/>
              <p:nvPr/>
            </p:nvGrpSpPr>
            <p:grpSpPr>
              <a:xfrm>
                <a:off x="2349720" y="6467040"/>
                <a:ext cx="145440" cy="155520"/>
                <a:chOff x="2349720" y="6467040"/>
                <a:chExt cx="145440" cy="155520"/>
              </a:xfrm>
            </p:grpSpPr>
            <p:sp>
              <p:nvSpPr>
                <p:cNvPr id="88" name="Freeform 15"/>
                <p:cNvSpPr/>
                <p:nvPr/>
              </p:nvSpPr>
              <p:spPr>
                <a:xfrm>
                  <a:off x="2349720" y="6501600"/>
                  <a:ext cx="66960" cy="107640"/>
                </a:xfrm>
                <a:custGeom>
                  <a:avLst/>
                  <a:gdLst/>
                  <a:ahLst/>
                  <a:rect l="l" t="t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" name="Freeform 16"/>
                <p:cNvSpPr/>
                <p:nvPr/>
              </p:nvSpPr>
              <p:spPr>
                <a:xfrm>
                  <a:off x="2422080" y="6470640"/>
                  <a:ext cx="73080" cy="151920"/>
                </a:xfrm>
                <a:custGeom>
                  <a:avLst/>
                  <a:gdLst/>
                  <a:ahLst/>
                  <a:rect l="l" t="t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" name="Freeform 17"/>
                <p:cNvSpPr/>
                <p:nvPr/>
              </p:nvSpPr>
              <p:spPr>
                <a:xfrm>
                  <a:off x="2387880" y="6467040"/>
                  <a:ext cx="47880" cy="27720"/>
                </a:xfrm>
                <a:custGeom>
                  <a:avLst/>
                  <a:gdLst/>
                  <a:ahLst/>
                  <a:rect l="l" t="t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91" name="组合 34"/>
            <p:cNvGrpSpPr/>
            <p:nvPr/>
          </p:nvGrpSpPr>
          <p:grpSpPr>
            <a:xfrm>
              <a:off x="587160" y="6381720"/>
              <a:ext cx="1100160" cy="304560"/>
              <a:chOff x="587160" y="6381720"/>
              <a:chExt cx="1100160" cy="304560"/>
            </a:xfrm>
          </p:grpSpPr>
          <p:grpSp>
            <p:nvGrpSpPr>
              <p:cNvPr id="92" name="组合 35"/>
              <p:cNvGrpSpPr/>
              <p:nvPr/>
            </p:nvGrpSpPr>
            <p:grpSpPr>
              <a:xfrm>
                <a:off x="1171800" y="6431400"/>
                <a:ext cx="212760" cy="223560"/>
                <a:chOff x="1171800" y="6431400"/>
                <a:chExt cx="212760" cy="223560"/>
              </a:xfrm>
            </p:grpSpPr>
            <p:sp>
              <p:nvSpPr>
                <p:cNvPr id="93" name="Freeform 9"/>
                <p:cNvSpPr/>
                <p:nvPr/>
              </p:nvSpPr>
              <p:spPr>
                <a:xfrm>
                  <a:off x="1171800" y="6447960"/>
                  <a:ext cx="110520" cy="187920"/>
                </a:xfrm>
                <a:custGeom>
                  <a:avLst/>
                  <a:gdLst/>
                  <a:ahLst/>
                  <a:rect l="l" t="t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" name="Freeform 10"/>
                <p:cNvSpPr/>
                <p:nvPr/>
              </p:nvSpPr>
              <p:spPr>
                <a:xfrm>
                  <a:off x="1280880" y="6431400"/>
                  <a:ext cx="103680" cy="223560"/>
                </a:xfrm>
                <a:custGeom>
                  <a:avLst/>
                  <a:gdLst/>
                  <a:ahLst/>
                  <a:rect l="l" t="t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95" name="组合 36"/>
              <p:cNvGrpSpPr/>
              <p:nvPr/>
            </p:nvGrpSpPr>
            <p:grpSpPr>
              <a:xfrm>
                <a:off x="587160" y="6381720"/>
                <a:ext cx="241200" cy="304560"/>
                <a:chOff x="587160" y="6381720"/>
                <a:chExt cx="241200" cy="304560"/>
              </a:xfrm>
            </p:grpSpPr>
            <p:sp>
              <p:nvSpPr>
                <p:cNvPr id="96" name="Freeform 13"/>
                <p:cNvSpPr/>
                <p:nvPr/>
              </p:nvSpPr>
              <p:spPr>
                <a:xfrm>
                  <a:off x="587160" y="6381720"/>
                  <a:ext cx="241200" cy="288000"/>
                </a:xfrm>
                <a:custGeom>
                  <a:avLst/>
                  <a:gdLst/>
                  <a:ahLst/>
                  <a:rect l="l" t="t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" name="Freeform 14"/>
                <p:cNvSpPr/>
                <p:nvPr/>
              </p:nvSpPr>
              <p:spPr>
                <a:xfrm>
                  <a:off x="653760" y="6606360"/>
                  <a:ext cx="29520" cy="79920"/>
                </a:xfrm>
                <a:custGeom>
                  <a:avLst/>
                  <a:gdLst/>
                  <a:ahLst/>
                  <a:rect l="l" t="t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98" name="组合 37"/>
              <p:cNvGrpSpPr/>
              <p:nvPr/>
            </p:nvGrpSpPr>
            <p:grpSpPr>
              <a:xfrm>
                <a:off x="914400" y="6468840"/>
                <a:ext cx="161640" cy="139320"/>
                <a:chOff x="914400" y="6468840"/>
                <a:chExt cx="161640" cy="139320"/>
              </a:xfrm>
            </p:grpSpPr>
            <p:sp>
              <p:nvSpPr>
                <p:cNvPr id="99" name="Freeform 18"/>
                <p:cNvSpPr/>
                <p:nvPr/>
              </p:nvSpPr>
              <p:spPr>
                <a:xfrm>
                  <a:off x="968760" y="6468840"/>
                  <a:ext cx="107280" cy="139320"/>
                </a:xfrm>
                <a:custGeom>
                  <a:avLst/>
                  <a:gdLst/>
                  <a:ahLst/>
                  <a:rect l="l" t="t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0" name="Freeform 19"/>
                <p:cNvSpPr/>
                <p:nvPr/>
              </p:nvSpPr>
              <p:spPr>
                <a:xfrm>
                  <a:off x="914400" y="6503760"/>
                  <a:ext cx="54000" cy="102960"/>
                </a:xfrm>
                <a:custGeom>
                  <a:avLst/>
                  <a:gdLst/>
                  <a:ahLst/>
                  <a:rect l="l" t="t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" name="Freeform 20"/>
                <p:cNvSpPr/>
                <p:nvPr/>
              </p:nvSpPr>
              <p:spPr>
                <a:xfrm>
                  <a:off x="946440" y="6470280"/>
                  <a:ext cx="50040" cy="31680"/>
                </a:xfrm>
                <a:custGeom>
                  <a:avLst/>
                  <a:gdLst/>
                  <a:ahLst/>
                  <a:rect l="l" t="t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02" name="组合 38"/>
              <p:cNvGrpSpPr/>
              <p:nvPr/>
            </p:nvGrpSpPr>
            <p:grpSpPr>
              <a:xfrm>
                <a:off x="1501920" y="6443640"/>
                <a:ext cx="185400" cy="184680"/>
                <a:chOff x="1501920" y="6443640"/>
                <a:chExt cx="185400" cy="184680"/>
              </a:xfrm>
            </p:grpSpPr>
            <p:sp>
              <p:nvSpPr>
                <p:cNvPr id="103" name="Freeform 11"/>
                <p:cNvSpPr/>
                <p:nvPr/>
              </p:nvSpPr>
              <p:spPr>
                <a:xfrm>
                  <a:off x="1557720" y="6443640"/>
                  <a:ext cx="129600" cy="181440"/>
                </a:xfrm>
                <a:custGeom>
                  <a:avLst/>
                  <a:gdLst/>
                  <a:ahLst/>
                  <a:rect l="l" t="t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" name="Freeform 12"/>
                <p:cNvSpPr/>
                <p:nvPr/>
              </p:nvSpPr>
              <p:spPr>
                <a:xfrm>
                  <a:off x="1501920" y="6453360"/>
                  <a:ext cx="69480" cy="174960"/>
                </a:xfrm>
                <a:custGeom>
                  <a:avLst/>
                  <a:gdLst/>
                  <a:ahLst/>
                  <a:rect l="l" t="t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微软雅黑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微软雅黑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微软雅黑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微软雅黑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微软雅黑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微软雅黑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微软雅黑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直接连接符 1"/>
          <p:cNvSpPr/>
          <p:nvPr/>
        </p:nvSpPr>
        <p:spPr>
          <a:xfrm>
            <a:off x="1549800" y="862920"/>
            <a:ext cx="10318680" cy="360"/>
          </a:xfrm>
          <a:prstGeom prst="line">
            <a:avLst/>
          </a:prstGeom>
          <a:ln w="28575">
            <a:solidFill>
              <a:srgbClr val="a2a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矩形 23"/>
          <p:cNvSpPr/>
          <p:nvPr/>
        </p:nvSpPr>
        <p:spPr>
          <a:xfrm>
            <a:off x="11155320" y="6188040"/>
            <a:ext cx="712800" cy="66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矩形 2"/>
          <p:cNvSpPr/>
          <p:nvPr/>
        </p:nvSpPr>
        <p:spPr>
          <a:xfrm>
            <a:off x="318600" y="0"/>
            <a:ext cx="1048320" cy="872640"/>
          </a:xfrm>
          <a:prstGeom prst="rect">
            <a:avLst/>
          </a:prstGeom>
          <a:solidFill>
            <a:schemeClr val="accent1"/>
          </a:solidFill>
          <a:ln>
            <a:solidFill>
              <a:srgbClr val="006c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606680" y="-34200"/>
            <a:ext cx="8643600" cy="12366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单击此处编辑母版标题样式</a:t>
            </a: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47" name="矩形 4"/>
          <p:cNvSpPr/>
          <p:nvPr/>
        </p:nvSpPr>
        <p:spPr>
          <a:xfrm>
            <a:off x="318600" y="6188040"/>
            <a:ext cx="10843920" cy="66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文本框 5"/>
          <p:cNvSpPr/>
          <p:nvPr/>
        </p:nvSpPr>
        <p:spPr>
          <a:xfrm>
            <a:off x="11233080" y="6332040"/>
            <a:ext cx="55044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fld id="{F08B9264-AF60-4B1E-B937-71E08608839B}" type="slidenum">
              <a:rPr b="0" lang="en-US" sz="1600" spc="-1" strike="noStrike">
                <a:solidFill>
                  <a:srgbClr val="f2f2f2"/>
                </a:solidFill>
                <a:latin typeface="微软雅黑"/>
                <a:ea typeface="微软雅黑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49" name="矩形 24"/>
          <p:cNvSpPr/>
          <p:nvPr/>
        </p:nvSpPr>
        <p:spPr>
          <a:xfrm>
            <a:off x="1378800" y="-1440"/>
            <a:ext cx="166680" cy="874440"/>
          </a:xfrm>
          <a:prstGeom prst="rect">
            <a:avLst/>
          </a:prstGeom>
          <a:solidFill>
            <a:schemeClr val="accent4"/>
          </a:solidFill>
          <a:ln>
            <a:solidFill>
              <a:srgbClr val="a13f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0" name="图片 56" descr=""/>
          <p:cNvPicPr/>
          <p:nvPr/>
        </p:nvPicPr>
        <p:blipFill>
          <a:blip r:embed="rId2"/>
          <a:stretch/>
        </p:blipFill>
        <p:spPr>
          <a:xfrm>
            <a:off x="9837720" y="347400"/>
            <a:ext cx="1968840" cy="432720"/>
          </a:xfrm>
          <a:prstGeom prst="rect">
            <a:avLst/>
          </a:prstGeom>
          <a:ln w="0">
            <a:noFill/>
          </a:ln>
        </p:spPr>
      </p:pic>
      <p:sp>
        <p:nvSpPr>
          <p:cNvPr id="151" name="直接连接符 6"/>
          <p:cNvSpPr/>
          <p:nvPr/>
        </p:nvSpPr>
        <p:spPr>
          <a:xfrm>
            <a:off x="1366200" y="-17640"/>
            <a:ext cx="360" cy="10789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直接连接符 57"/>
          <p:cNvSpPr/>
          <p:nvPr/>
        </p:nvSpPr>
        <p:spPr>
          <a:xfrm>
            <a:off x="11155320" y="6119640"/>
            <a:ext cx="360" cy="76068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3" name="组合 83"/>
          <p:cNvGrpSpPr/>
          <p:nvPr/>
        </p:nvGrpSpPr>
        <p:grpSpPr>
          <a:xfrm>
            <a:off x="587160" y="6381720"/>
            <a:ext cx="2479320" cy="304560"/>
            <a:chOff x="587160" y="6381720"/>
            <a:chExt cx="2479320" cy="304560"/>
          </a:xfrm>
        </p:grpSpPr>
        <p:grpSp>
          <p:nvGrpSpPr>
            <p:cNvPr id="154" name="组合 84"/>
            <p:cNvGrpSpPr/>
            <p:nvPr/>
          </p:nvGrpSpPr>
          <p:grpSpPr>
            <a:xfrm>
              <a:off x="2014200" y="6385320"/>
              <a:ext cx="1052280" cy="298080"/>
              <a:chOff x="2014200" y="6385320"/>
              <a:chExt cx="1052280" cy="298080"/>
            </a:xfrm>
          </p:grpSpPr>
          <p:sp>
            <p:nvSpPr>
              <p:cNvPr id="155" name="Freeform 5"/>
              <p:cNvSpPr/>
              <p:nvPr/>
            </p:nvSpPr>
            <p:spPr>
              <a:xfrm>
                <a:off x="2595600" y="6404040"/>
                <a:ext cx="234720" cy="264960"/>
              </a:xfrm>
              <a:custGeom>
                <a:avLst/>
                <a:gdLst/>
                <a:ahLst/>
                <a:rect l="l" t="t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Freeform 6"/>
              <p:cNvSpPr/>
              <p:nvPr/>
            </p:nvSpPr>
            <p:spPr>
              <a:xfrm>
                <a:off x="2931480" y="6444720"/>
                <a:ext cx="135000" cy="203400"/>
              </a:xfrm>
              <a:custGeom>
                <a:avLst/>
                <a:gdLst/>
                <a:ahLst/>
                <a:rect l="l" t="t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7" name="组合 101"/>
              <p:cNvGrpSpPr/>
              <p:nvPr/>
            </p:nvGrpSpPr>
            <p:grpSpPr>
              <a:xfrm>
                <a:off x="2014200" y="6385320"/>
                <a:ext cx="240480" cy="298080"/>
                <a:chOff x="2014200" y="6385320"/>
                <a:chExt cx="240480" cy="298080"/>
              </a:xfrm>
            </p:grpSpPr>
            <p:sp>
              <p:nvSpPr>
                <p:cNvPr id="158" name="Freeform 7"/>
                <p:cNvSpPr/>
                <p:nvPr/>
              </p:nvSpPr>
              <p:spPr>
                <a:xfrm>
                  <a:off x="2014200" y="6385320"/>
                  <a:ext cx="240480" cy="195840"/>
                </a:xfrm>
                <a:custGeom>
                  <a:avLst/>
                  <a:gdLst/>
                  <a:ahLst/>
                  <a:rect l="l" t="t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9" name="Freeform 8"/>
                <p:cNvSpPr/>
                <p:nvPr/>
              </p:nvSpPr>
              <p:spPr>
                <a:xfrm>
                  <a:off x="2065320" y="6504480"/>
                  <a:ext cx="149760" cy="178920"/>
                </a:xfrm>
                <a:custGeom>
                  <a:avLst/>
                  <a:gdLst/>
                  <a:ahLst/>
                  <a:rect l="l" t="t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60" name="组合 102"/>
              <p:cNvGrpSpPr/>
              <p:nvPr/>
            </p:nvGrpSpPr>
            <p:grpSpPr>
              <a:xfrm>
                <a:off x="2349720" y="6467040"/>
                <a:ext cx="145440" cy="155520"/>
                <a:chOff x="2349720" y="6467040"/>
                <a:chExt cx="145440" cy="155520"/>
              </a:xfrm>
            </p:grpSpPr>
            <p:sp>
              <p:nvSpPr>
                <p:cNvPr id="161" name="Freeform 15"/>
                <p:cNvSpPr/>
                <p:nvPr/>
              </p:nvSpPr>
              <p:spPr>
                <a:xfrm>
                  <a:off x="2349720" y="6501600"/>
                  <a:ext cx="66960" cy="107640"/>
                </a:xfrm>
                <a:custGeom>
                  <a:avLst/>
                  <a:gdLst/>
                  <a:ahLst/>
                  <a:rect l="l" t="t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2" name="Freeform 16"/>
                <p:cNvSpPr/>
                <p:nvPr/>
              </p:nvSpPr>
              <p:spPr>
                <a:xfrm>
                  <a:off x="2422080" y="6470640"/>
                  <a:ext cx="73080" cy="151920"/>
                </a:xfrm>
                <a:custGeom>
                  <a:avLst/>
                  <a:gdLst/>
                  <a:ahLst/>
                  <a:rect l="l" t="t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3" name="Freeform 17"/>
                <p:cNvSpPr/>
                <p:nvPr/>
              </p:nvSpPr>
              <p:spPr>
                <a:xfrm>
                  <a:off x="2387880" y="6467040"/>
                  <a:ext cx="47880" cy="27720"/>
                </a:xfrm>
                <a:custGeom>
                  <a:avLst/>
                  <a:gdLst/>
                  <a:ahLst/>
                  <a:rect l="l" t="t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64" name="组合 85"/>
            <p:cNvGrpSpPr/>
            <p:nvPr/>
          </p:nvGrpSpPr>
          <p:grpSpPr>
            <a:xfrm>
              <a:off x="587160" y="6381720"/>
              <a:ext cx="1100160" cy="304560"/>
              <a:chOff x="587160" y="6381720"/>
              <a:chExt cx="1100160" cy="304560"/>
            </a:xfrm>
          </p:grpSpPr>
          <p:grpSp>
            <p:nvGrpSpPr>
              <p:cNvPr id="165" name="组合 86"/>
              <p:cNvGrpSpPr/>
              <p:nvPr/>
            </p:nvGrpSpPr>
            <p:grpSpPr>
              <a:xfrm>
                <a:off x="1171800" y="6431400"/>
                <a:ext cx="212760" cy="223560"/>
                <a:chOff x="1171800" y="6431400"/>
                <a:chExt cx="212760" cy="223560"/>
              </a:xfrm>
            </p:grpSpPr>
            <p:sp>
              <p:nvSpPr>
                <p:cNvPr id="166" name="Freeform 9"/>
                <p:cNvSpPr/>
                <p:nvPr/>
              </p:nvSpPr>
              <p:spPr>
                <a:xfrm>
                  <a:off x="1171800" y="6447960"/>
                  <a:ext cx="110520" cy="187920"/>
                </a:xfrm>
                <a:custGeom>
                  <a:avLst/>
                  <a:gdLst/>
                  <a:ahLst/>
                  <a:rect l="l" t="t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7" name="Freeform 10"/>
                <p:cNvSpPr/>
                <p:nvPr/>
              </p:nvSpPr>
              <p:spPr>
                <a:xfrm>
                  <a:off x="1280880" y="6431400"/>
                  <a:ext cx="103680" cy="223560"/>
                </a:xfrm>
                <a:custGeom>
                  <a:avLst/>
                  <a:gdLst/>
                  <a:ahLst/>
                  <a:rect l="l" t="t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68" name="组合 87"/>
              <p:cNvGrpSpPr/>
              <p:nvPr/>
            </p:nvGrpSpPr>
            <p:grpSpPr>
              <a:xfrm>
                <a:off x="587160" y="6381720"/>
                <a:ext cx="241200" cy="304560"/>
                <a:chOff x="587160" y="6381720"/>
                <a:chExt cx="241200" cy="304560"/>
              </a:xfrm>
            </p:grpSpPr>
            <p:sp>
              <p:nvSpPr>
                <p:cNvPr id="169" name="Freeform 13"/>
                <p:cNvSpPr/>
                <p:nvPr/>
              </p:nvSpPr>
              <p:spPr>
                <a:xfrm>
                  <a:off x="587160" y="6381720"/>
                  <a:ext cx="241200" cy="288000"/>
                </a:xfrm>
                <a:custGeom>
                  <a:avLst/>
                  <a:gdLst/>
                  <a:ahLst/>
                  <a:rect l="l" t="t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0" name="Freeform 14"/>
                <p:cNvSpPr/>
                <p:nvPr/>
              </p:nvSpPr>
              <p:spPr>
                <a:xfrm>
                  <a:off x="653760" y="6606360"/>
                  <a:ext cx="29520" cy="79920"/>
                </a:xfrm>
                <a:custGeom>
                  <a:avLst/>
                  <a:gdLst/>
                  <a:ahLst/>
                  <a:rect l="l" t="t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71" name="组合 88"/>
              <p:cNvGrpSpPr/>
              <p:nvPr/>
            </p:nvGrpSpPr>
            <p:grpSpPr>
              <a:xfrm>
                <a:off x="914400" y="6468840"/>
                <a:ext cx="161640" cy="139320"/>
                <a:chOff x="914400" y="6468840"/>
                <a:chExt cx="161640" cy="139320"/>
              </a:xfrm>
            </p:grpSpPr>
            <p:sp>
              <p:nvSpPr>
                <p:cNvPr id="172" name="Freeform 18"/>
                <p:cNvSpPr/>
                <p:nvPr/>
              </p:nvSpPr>
              <p:spPr>
                <a:xfrm>
                  <a:off x="968760" y="6468840"/>
                  <a:ext cx="107280" cy="139320"/>
                </a:xfrm>
                <a:custGeom>
                  <a:avLst/>
                  <a:gdLst/>
                  <a:ahLst/>
                  <a:rect l="l" t="t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3" name="Freeform 19"/>
                <p:cNvSpPr/>
                <p:nvPr/>
              </p:nvSpPr>
              <p:spPr>
                <a:xfrm>
                  <a:off x="914400" y="6503760"/>
                  <a:ext cx="54000" cy="102960"/>
                </a:xfrm>
                <a:custGeom>
                  <a:avLst/>
                  <a:gdLst/>
                  <a:ahLst/>
                  <a:rect l="l" t="t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4" name="Freeform 20"/>
                <p:cNvSpPr/>
                <p:nvPr/>
              </p:nvSpPr>
              <p:spPr>
                <a:xfrm>
                  <a:off x="946440" y="6470280"/>
                  <a:ext cx="50040" cy="31680"/>
                </a:xfrm>
                <a:custGeom>
                  <a:avLst/>
                  <a:gdLst/>
                  <a:ahLst/>
                  <a:rect l="l" t="t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75" name="组合 89"/>
              <p:cNvGrpSpPr/>
              <p:nvPr/>
            </p:nvGrpSpPr>
            <p:grpSpPr>
              <a:xfrm>
                <a:off x="1501920" y="6443640"/>
                <a:ext cx="185400" cy="184680"/>
                <a:chOff x="1501920" y="6443640"/>
                <a:chExt cx="185400" cy="184680"/>
              </a:xfrm>
            </p:grpSpPr>
            <p:sp>
              <p:nvSpPr>
                <p:cNvPr id="176" name="Freeform 11"/>
                <p:cNvSpPr/>
                <p:nvPr/>
              </p:nvSpPr>
              <p:spPr>
                <a:xfrm>
                  <a:off x="1557720" y="6443640"/>
                  <a:ext cx="129600" cy="181440"/>
                </a:xfrm>
                <a:custGeom>
                  <a:avLst/>
                  <a:gdLst/>
                  <a:ahLst/>
                  <a:rect l="l" t="t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7" name="Freeform 12"/>
                <p:cNvSpPr/>
                <p:nvPr/>
              </p:nvSpPr>
              <p:spPr>
                <a:xfrm>
                  <a:off x="1501920" y="6453360"/>
                  <a:ext cx="69480" cy="174960"/>
                </a:xfrm>
                <a:custGeom>
                  <a:avLst/>
                  <a:gdLst/>
                  <a:ahLst/>
                  <a:rect l="l" t="t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微软雅黑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微软雅黑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微软雅黑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微软雅黑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微软雅黑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微软雅黑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A-矩形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PA-矩形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006c39">
                  <a:alpha val="0"/>
                </a:srgbClr>
              </a:gs>
              <a:gs pos="100000">
                <a:srgbClr val="006c39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任意多边形: 形状 19"/>
          <p:cNvSpPr/>
          <p:nvPr/>
        </p:nvSpPr>
        <p:spPr>
          <a:xfrm flipH="1" flipV="1">
            <a:off x="4441320" y="3759120"/>
            <a:ext cx="3307320" cy="2335680"/>
          </a:xfrm>
          <a:custGeom>
            <a:avLst/>
            <a:gdLst/>
            <a:ahLst/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矩形 3"/>
          <p:cNvSpPr/>
          <p:nvPr/>
        </p:nvSpPr>
        <p:spPr>
          <a:xfrm>
            <a:off x="4442040" y="1015200"/>
            <a:ext cx="3307320" cy="1428120"/>
          </a:xfrm>
          <a:custGeom>
            <a:avLst/>
            <a:gdLst/>
            <a:ahLst/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等腰三角形 11"/>
          <p:cNvSpPr/>
          <p:nvPr/>
        </p:nvSpPr>
        <p:spPr>
          <a:xfrm flipV="1">
            <a:off x="6007320" y="3832200"/>
            <a:ext cx="177120" cy="1526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0" name="图片 12" descr=""/>
          <p:cNvPicPr/>
          <p:nvPr/>
        </p:nvPicPr>
        <p:blipFill>
          <a:blip r:embed="rId2"/>
          <a:stretch/>
        </p:blipFill>
        <p:spPr>
          <a:xfrm>
            <a:off x="4974840" y="1401120"/>
            <a:ext cx="2256120" cy="631080"/>
          </a:xfrm>
          <a:prstGeom prst="rect">
            <a:avLst/>
          </a:prstGeom>
          <a:ln w="0">
            <a:noFill/>
          </a:ln>
        </p:spPr>
      </p:pic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微软雅黑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微软雅黑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微软雅黑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微软雅黑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微软雅黑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微软雅黑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微软雅黑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微软雅黑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71400" y="2894400"/>
            <a:ext cx="7014600" cy="644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69" strike="noStrike">
                <a:solidFill>
                  <a:srgbClr val="000000"/>
                </a:solidFill>
                <a:latin typeface="微软雅黑"/>
                <a:ea typeface="微软雅黑"/>
              </a:rPr>
              <a:t>rcore</a:t>
            </a:r>
            <a:r>
              <a:rPr b="1" lang="zh-CN" sz="3600" spc="69" strike="noStrike">
                <a:solidFill>
                  <a:srgbClr val="000000"/>
                </a:solidFill>
                <a:latin typeface="微软雅黑"/>
                <a:ea typeface="微软雅黑"/>
              </a:rPr>
              <a:t>内核模块化</a:t>
            </a:r>
            <a:r>
              <a:rPr b="1" lang="zh-CN" sz="3600" spc="97" strike="noStrike">
                <a:solidFill>
                  <a:srgbClr val="000000"/>
                </a:solidFill>
                <a:latin typeface="微软雅黑"/>
                <a:ea typeface="微软雅黑"/>
              </a:rPr>
              <a:t>的改进</a:t>
            </a:r>
            <a:endParaRPr b="0" lang="en-US" sz="36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71400" y="4095000"/>
            <a:ext cx="6220800" cy="370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anchor="ctr">
            <a:noAutofit/>
          </a:bodyPr>
          <a:p>
            <a:pPr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1400" spc="97" strike="noStrike">
                <a:solidFill>
                  <a:srgbClr val="262626"/>
                </a:solidFill>
                <a:latin typeface="微软雅黑"/>
                <a:ea typeface="微软雅黑"/>
              </a:rPr>
              <a:t>答辩人：石文龙　　　导　师：陆慧梅　　时间：</a:t>
            </a:r>
            <a:fld id="{9D453866-986A-4A3A-A448-3BD14697870E}" type="datetime1">
              <a:rPr b="0" lang="en-US" sz="1400" spc="97" strike="noStrike">
                <a:solidFill>
                  <a:srgbClr val="262626"/>
                </a:solidFill>
                <a:latin typeface="微软雅黑"/>
                <a:ea typeface="微软雅黑"/>
              </a:rPr>
              <a:t>2023/4/5</a:t>
            </a:fld>
            <a:endParaRPr b="0" lang="en-US" sz="14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  <p:transition spd="med">
    <p:pull dir="r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1606680" y="345240"/>
            <a:ext cx="8643600" cy="477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后续安排</a:t>
            </a: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26" name="文本框 52"/>
          <p:cNvSpPr/>
          <p:nvPr/>
        </p:nvSpPr>
        <p:spPr>
          <a:xfrm>
            <a:off x="357480" y="235080"/>
            <a:ext cx="969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  <a:ea typeface="微软雅黑"/>
              </a:rPr>
              <a:t>4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327" name="组合 14"/>
          <p:cNvGrpSpPr/>
          <p:nvPr/>
        </p:nvGrpSpPr>
        <p:grpSpPr>
          <a:xfrm>
            <a:off x="545760" y="1399320"/>
            <a:ext cx="10722240" cy="3680280"/>
            <a:chOff x="545760" y="1399320"/>
            <a:chExt cx="10722240" cy="3680280"/>
          </a:xfrm>
        </p:grpSpPr>
        <p:sp>
          <p:nvSpPr>
            <p:cNvPr id="328" name="矩形 15"/>
            <p:cNvSpPr/>
            <p:nvPr/>
          </p:nvSpPr>
          <p:spPr>
            <a:xfrm>
              <a:off x="545760" y="1992960"/>
              <a:ext cx="3573720" cy="673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" name="文本框 16"/>
            <p:cNvSpPr/>
            <p:nvPr/>
          </p:nvSpPr>
          <p:spPr>
            <a:xfrm>
              <a:off x="558720" y="1399320"/>
              <a:ext cx="134820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zh-CN" sz="2400" spc="97" strike="noStrike">
                  <a:solidFill>
                    <a:srgbClr val="006c39"/>
                  </a:solidFill>
                  <a:latin typeface="微软雅黑"/>
                  <a:ea typeface="微软雅黑"/>
                </a:rPr>
                <a:t>后期工作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30" name="文本框 17"/>
            <p:cNvSpPr/>
            <p:nvPr/>
          </p:nvSpPr>
          <p:spPr>
            <a:xfrm>
              <a:off x="545760" y="2277720"/>
              <a:ext cx="10722240" cy="2801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zh-CN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具体时间安排如下：</a:t>
              </a:r>
              <a:endParaRPr b="0" lang="en-US" sz="1800" spc="-1" strike="noStrike">
                <a:latin typeface="Arial"/>
              </a:endParaRP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"/>
              </a:pPr>
              <a:r>
                <a:rPr b="0" lang="en-US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4.5-4.20 </a:t>
              </a:r>
              <a:endParaRPr b="0" lang="en-US" sz="1800" spc="-1" strike="noStrike">
                <a:latin typeface="Arial"/>
              </a:endParaRP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"/>
              </a:pPr>
              <a:r>
                <a:rPr b="0" lang="en-US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4.20-4.30</a:t>
              </a:r>
              <a:endParaRPr b="0" lang="en-US" sz="1800" spc="-1" strike="noStrike">
                <a:latin typeface="Arial"/>
              </a:endParaRP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"/>
              </a:pPr>
              <a:r>
                <a:rPr b="0" lang="en-US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4.30-5.12 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p:transition spd="med">
    <p:pull dir="r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文本框 10"/>
          <p:cNvSpPr/>
          <p:nvPr/>
        </p:nvSpPr>
        <p:spPr>
          <a:xfrm>
            <a:off x="1833840" y="2336760"/>
            <a:ext cx="852408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zh-CN" sz="4400" spc="-1" strike="noStrike">
                <a:solidFill>
                  <a:srgbClr val="ffffff"/>
                </a:solidFill>
                <a:latin typeface="微软雅黑"/>
                <a:ea typeface="微软雅黑"/>
              </a:rPr>
              <a:t>谢谢观看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h-CN" sz="4400" spc="-1" strike="noStrike">
                <a:solidFill>
                  <a:srgbClr val="ffffff"/>
                </a:solidFill>
                <a:latin typeface="微软雅黑"/>
                <a:ea typeface="微软雅黑"/>
              </a:rPr>
              <a:t>敬请各位老师批评指正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2" name="文本框 15"/>
          <p:cNvSpPr/>
          <p:nvPr/>
        </p:nvSpPr>
        <p:spPr>
          <a:xfrm>
            <a:off x="5052600" y="4089240"/>
            <a:ext cx="210024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30000"/>
              </a:lnSpc>
              <a:buNone/>
            </a:pPr>
            <a:r>
              <a:rPr b="0" lang="zh-CN" sz="1200" spc="97" strike="noStrike">
                <a:solidFill>
                  <a:srgbClr val="ffffff"/>
                </a:solidFill>
                <a:latin typeface="微软雅黑"/>
                <a:ea typeface="微软雅黑"/>
              </a:rPr>
              <a:t>答辩人：石文龙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30000"/>
              </a:lnSpc>
              <a:buNone/>
            </a:pPr>
            <a:r>
              <a:rPr b="0" lang="zh-CN" sz="1200" spc="97" strike="noStrike">
                <a:solidFill>
                  <a:srgbClr val="ffffff"/>
                </a:solidFill>
                <a:latin typeface="微软雅黑"/>
                <a:ea typeface="微软雅黑"/>
              </a:rPr>
              <a:t>导　师：陆慧梅</a:t>
            </a:r>
            <a:endParaRPr b="0" lang="en-US" sz="1200" spc="-1" strike="noStrike">
              <a:latin typeface="Arial"/>
            </a:endParaRPr>
          </a:p>
        </p:txBody>
      </p:sp>
    </p:spTree>
  </p:cSld>
  <p:transition spd="med">
    <p:pull dir="r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组合 33"/>
          <p:cNvGrpSpPr/>
          <p:nvPr/>
        </p:nvGrpSpPr>
        <p:grpSpPr>
          <a:xfrm>
            <a:off x="5274000" y="1028880"/>
            <a:ext cx="3023640" cy="1253880"/>
            <a:chOff x="5274000" y="1028880"/>
            <a:chExt cx="3023640" cy="1253880"/>
          </a:xfrm>
        </p:grpSpPr>
        <p:sp>
          <p:nvSpPr>
            <p:cNvPr id="268" name="文本框 28"/>
            <p:cNvSpPr/>
            <p:nvPr/>
          </p:nvSpPr>
          <p:spPr>
            <a:xfrm>
              <a:off x="5274000" y="1028880"/>
              <a:ext cx="8805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4400" spc="299" strike="noStrike">
                  <a:solidFill>
                    <a:srgbClr val="006c39"/>
                  </a:solidFill>
                  <a:latin typeface="微软雅黑"/>
                  <a:ea typeface="微软雅黑"/>
                </a:rPr>
                <a:t>01</a:t>
              </a:r>
              <a:endParaRPr b="0" lang="en-US" sz="4400" spc="-1" strike="noStrike">
                <a:latin typeface="Arial"/>
              </a:endParaRPr>
            </a:p>
          </p:txBody>
        </p:sp>
        <p:sp>
          <p:nvSpPr>
            <p:cNvPr id="269" name="文本框 9"/>
            <p:cNvSpPr/>
            <p:nvPr/>
          </p:nvSpPr>
          <p:spPr>
            <a:xfrm>
              <a:off x="5300280" y="1465920"/>
              <a:ext cx="171576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zh-CN" sz="2800" spc="299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课题内容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70" name="文本框 10"/>
            <p:cNvSpPr/>
            <p:nvPr/>
          </p:nvSpPr>
          <p:spPr>
            <a:xfrm>
              <a:off x="5358960" y="1949760"/>
              <a:ext cx="29386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97" strike="noStrike">
                  <a:solidFill>
                    <a:srgbClr val="bfbfbf"/>
                  </a:solidFill>
                  <a:latin typeface="微软雅黑"/>
                  <a:ea typeface="微软雅黑"/>
                </a:rPr>
                <a:t>Background of the project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71" name="组合 34"/>
          <p:cNvGrpSpPr/>
          <p:nvPr/>
        </p:nvGrpSpPr>
        <p:grpSpPr>
          <a:xfrm>
            <a:off x="8401680" y="1028880"/>
            <a:ext cx="1932840" cy="1253880"/>
            <a:chOff x="8401680" y="1028880"/>
            <a:chExt cx="1932840" cy="1253880"/>
          </a:xfrm>
        </p:grpSpPr>
        <p:sp>
          <p:nvSpPr>
            <p:cNvPr id="272" name="文本框 29"/>
            <p:cNvSpPr/>
            <p:nvPr/>
          </p:nvSpPr>
          <p:spPr>
            <a:xfrm>
              <a:off x="8401680" y="1028880"/>
              <a:ext cx="8805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4400" spc="299" strike="noStrike">
                  <a:solidFill>
                    <a:srgbClr val="006c39"/>
                  </a:solidFill>
                  <a:latin typeface="微软雅黑"/>
                  <a:ea typeface="微软雅黑"/>
                </a:rPr>
                <a:t>02</a:t>
              </a:r>
              <a:endParaRPr b="0" lang="en-US" sz="4400" spc="-1" strike="noStrike">
                <a:latin typeface="Arial"/>
              </a:endParaRPr>
            </a:p>
          </p:txBody>
        </p:sp>
        <p:sp>
          <p:nvSpPr>
            <p:cNvPr id="273" name="文本框 13"/>
            <p:cNvSpPr/>
            <p:nvPr/>
          </p:nvSpPr>
          <p:spPr>
            <a:xfrm>
              <a:off x="8427960" y="1465920"/>
              <a:ext cx="171576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zh-CN" sz="2800" spc="299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目前进度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74" name="文本框 14"/>
            <p:cNvSpPr/>
            <p:nvPr/>
          </p:nvSpPr>
          <p:spPr>
            <a:xfrm>
              <a:off x="8425080" y="1949760"/>
              <a:ext cx="19094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97" strike="noStrike">
                  <a:solidFill>
                    <a:srgbClr val="bfbfbf"/>
                  </a:solidFill>
                  <a:latin typeface="微软雅黑"/>
                  <a:ea typeface="微软雅黑"/>
                </a:rPr>
                <a:t>Project Progress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75" name="组合 36"/>
          <p:cNvGrpSpPr/>
          <p:nvPr/>
        </p:nvGrpSpPr>
        <p:grpSpPr>
          <a:xfrm>
            <a:off x="5274000" y="2719440"/>
            <a:ext cx="2137680" cy="1223280"/>
            <a:chOff x="5274000" y="2719440"/>
            <a:chExt cx="2137680" cy="1223280"/>
          </a:xfrm>
        </p:grpSpPr>
        <p:sp>
          <p:nvSpPr>
            <p:cNvPr id="276" name="文本框 30"/>
            <p:cNvSpPr/>
            <p:nvPr/>
          </p:nvSpPr>
          <p:spPr>
            <a:xfrm>
              <a:off x="5274000" y="2719440"/>
              <a:ext cx="8805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4400" spc="299" strike="noStrike">
                  <a:solidFill>
                    <a:srgbClr val="006c39"/>
                  </a:solidFill>
                  <a:latin typeface="微软雅黑"/>
                  <a:ea typeface="微软雅黑"/>
                </a:rPr>
                <a:t>03</a:t>
              </a:r>
              <a:endParaRPr b="0" lang="en-US" sz="4400" spc="-1" strike="noStrike">
                <a:latin typeface="Arial"/>
              </a:endParaRPr>
            </a:p>
          </p:txBody>
        </p:sp>
        <p:sp>
          <p:nvSpPr>
            <p:cNvPr id="277" name="文本框 16"/>
            <p:cNvSpPr/>
            <p:nvPr/>
          </p:nvSpPr>
          <p:spPr>
            <a:xfrm>
              <a:off x="5302440" y="3126240"/>
              <a:ext cx="21092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zh-CN" sz="2800" spc="299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存在的问题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78" name="文本框 17"/>
            <p:cNvSpPr/>
            <p:nvPr/>
          </p:nvSpPr>
          <p:spPr>
            <a:xfrm>
              <a:off x="5295240" y="3609720"/>
              <a:ext cx="18388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97" strike="noStrike">
                  <a:solidFill>
                    <a:srgbClr val="bfbfbf"/>
                  </a:solidFill>
                  <a:latin typeface="微软雅黑"/>
                  <a:ea typeface="微软雅黑"/>
                </a:rPr>
                <a:t>Project Content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79" name="组合 35"/>
          <p:cNvGrpSpPr/>
          <p:nvPr/>
        </p:nvGrpSpPr>
        <p:grpSpPr>
          <a:xfrm>
            <a:off x="8401680" y="2719440"/>
            <a:ext cx="2278800" cy="1223280"/>
            <a:chOff x="8401680" y="2719440"/>
            <a:chExt cx="2278800" cy="1223280"/>
          </a:xfrm>
        </p:grpSpPr>
        <p:sp>
          <p:nvSpPr>
            <p:cNvPr id="280" name="文本框 31"/>
            <p:cNvSpPr/>
            <p:nvPr/>
          </p:nvSpPr>
          <p:spPr>
            <a:xfrm>
              <a:off x="8401680" y="2719440"/>
              <a:ext cx="88056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4400" spc="299" strike="noStrike">
                  <a:solidFill>
                    <a:srgbClr val="006c39"/>
                  </a:solidFill>
                  <a:latin typeface="微软雅黑"/>
                  <a:ea typeface="微软雅黑"/>
                </a:rPr>
                <a:t>04</a:t>
              </a:r>
              <a:endParaRPr b="0" lang="en-US" sz="4400" spc="-1" strike="noStrike">
                <a:latin typeface="Arial"/>
              </a:endParaRPr>
            </a:p>
          </p:txBody>
        </p:sp>
        <p:sp>
          <p:nvSpPr>
            <p:cNvPr id="281" name="文本框 19"/>
            <p:cNvSpPr/>
            <p:nvPr/>
          </p:nvSpPr>
          <p:spPr>
            <a:xfrm>
              <a:off x="8427960" y="3126240"/>
              <a:ext cx="171576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zh-CN" sz="2800" spc="299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后续安排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82" name="文本框 20"/>
            <p:cNvSpPr/>
            <p:nvPr/>
          </p:nvSpPr>
          <p:spPr>
            <a:xfrm>
              <a:off x="8429760" y="3609720"/>
              <a:ext cx="22507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97" strike="noStrike">
                  <a:solidFill>
                    <a:srgbClr val="bfbfbf"/>
                  </a:solidFill>
                  <a:latin typeface="微软雅黑"/>
                  <a:ea typeface="微软雅黑"/>
                </a:rPr>
                <a:t>Plans of the Project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83" name="组合 4"/>
          <p:cNvGrpSpPr/>
          <p:nvPr/>
        </p:nvGrpSpPr>
        <p:grpSpPr>
          <a:xfrm>
            <a:off x="10467360" y="5850000"/>
            <a:ext cx="1052280" cy="107640"/>
            <a:chOff x="10467360" y="5850000"/>
            <a:chExt cx="1052280" cy="107640"/>
          </a:xfrm>
        </p:grpSpPr>
        <p:sp>
          <p:nvSpPr>
            <p:cNvPr id="284" name="椭圆 2"/>
            <p:cNvSpPr/>
            <p:nvPr/>
          </p:nvSpPr>
          <p:spPr>
            <a:xfrm>
              <a:off x="10467360" y="5850000"/>
              <a:ext cx="107640" cy="1076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6c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椭圆 91"/>
            <p:cNvSpPr/>
            <p:nvPr/>
          </p:nvSpPr>
          <p:spPr>
            <a:xfrm>
              <a:off x="10703520" y="5850000"/>
              <a:ext cx="107640" cy="1076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6c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椭圆 92"/>
            <p:cNvSpPr/>
            <p:nvPr/>
          </p:nvSpPr>
          <p:spPr>
            <a:xfrm>
              <a:off x="10939680" y="5850000"/>
              <a:ext cx="107640" cy="1076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6c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椭圆 93"/>
            <p:cNvSpPr/>
            <p:nvPr/>
          </p:nvSpPr>
          <p:spPr>
            <a:xfrm>
              <a:off x="11175840" y="5850000"/>
              <a:ext cx="107640" cy="1076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6c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椭圆 94"/>
            <p:cNvSpPr/>
            <p:nvPr/>
          </p:nvSpPr>
          <p:spPr>
            <a:xfrm>
              <a:off x="11412000" y="5850000"/>
              <a:ext cx="107640" cy="1076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6c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ransition spd="med">
    <p:pull dir="r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1606680" y="345240"/>
            <a:ext cx="8643600" cy="477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课题内容</a:t>
            </a: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90" name="文本框 9"/>
          <p:cNvSpPr/>
          <p:nvPr/>
        </p:nvSpPr>
        <p:spPr>
          <a:xfrm>
            <a:off x="357480" y="235080"/>
            <a:ext cx="969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  <a:ea typeface="微软雅黑"/>
              </a:rPr>
              <a:t>1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1" name="内容占位符 1"/>
          <p:cNvSpPr/>
          <p:nvPr/>
        </p:nvSpPr>
        <p:spPr>
          <a:xfrm>
            <a:off x="1539720" y="1700280"/>
            <a:ext cx="9099720" cy="361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50" spc="299" strike="noStrike">
                <a:solidFill>
                  <a:srgbClr val="000000"/>
                </a:solidFill>
                <a:latin typeface="微软雅黑"/>
                <a:ea typeface="微软雅黑"/>
              </a:rPr>
              <a:t>	</a:t>
            </a:r>
            <a:r>
              <a:rPr b="0" lang="zh-CN" sz="2850" spc="299" strike="noStrike">
                <a:solidFill>
                  <a:srgbClr val="000000"/>
                </a:solidFill>
                <a:latin typeface="微软雅黑"/>
                <a:ea typeface="微软雅黑"/>
              </a:rPr>
              <a:t>在实验室工作的基础上，实现对于应用于</a:t>
            </a:r>
            <a:r>
              <a:rPr b="1" lang="en-US" sz="2850" spc="299" strike="noStrike">
                <a:solidFill>
                  <a:srgbClr val="000000"/>
                </a:solidFill>
                <a:latin typeface="微软雅黑"/>
                <a:ea typeface="微软雅黑"/>
              </a:rPr>
              <a:t>Rust</a:t>
            </a:r>
            <a:r>
              <a:rPr b="1" lang="zh-CN" sz="2850" spc="299" strike="noStrike">
                <a:solidFill>
                  <a:srgbClr val="000000"/>
                </a:solidFill>
                <a:latin typeface="微软雅黑"/>
                <a:ea typeface="微软雅黑"/>
              </a:rPr>
              <a:t>语言</a:t>
            </a:r>
            <a:r>
              <a:rPr b="0" lang="zh-CN" sz="2850" spc="299" strike="noStrike">
                <a:solidFill>
                  <a:srgbClr val="000000"/>
                </a:solidFill>
                <a:latin typeface="微软雅黑"/>
                <a:ea typeface="微软雅黑"/>
              </a:rPr>
              <a:t>的</a:t>
            </a:r>
            <a:r>
              <a:rPr b="1" lang="en-US" sz="2850" spc="299" strike="noStrike">
                <a:solidFill>
                  <a:srgbClr val="000000"/>
                </a:solidFill>
                <a:latin typeface="微软雅黑"/>
                <a:ea typeface="微软雅黑"/>
              </a:rPr>
              <a:t>rcore</a:t>
            </a:r>
            <a:r>
              <a:rPr b="1" lang="zh-CN" sz="2850" spc="299" strike="noStrike">
                <a:solidFill>
                  <a:srgbClr val="000000"/>
                </a:solidFill>
                <a:latin typeface="微软雅黑"/>
                <a:ea typeface="微软雅黑"/>
              </a:rPr>
              <a:t>内核模块化</a:t>
            </a:r>
            <a:r>
              <a:rPr b="0" lang="zh-CN" sz="2850" spc="299" strike="noStrike">
                <a:solidFill>
                  <a:srgbClr val="000000"/>
                </a:solidFill>
                <a:latin typeface="微软雅黑"/>
                <a:ea typeface="微软雅黑"/>
              </a:rPr>
              <a:t>的 </a:t>
            </a:r>
            <a:r>
              <a:rPr b="1" lang="zh-CN" sz="2850" spc="299" strike="noStrike">
                <a:solidFill>
                  <a:srgbClr val="000000"/>
                </a:solidFill>
                <a:latin typeface="微软雅黑"/>
                <a:ea typeface="微软雅黑"/>
              </a:rPr>
              <a:t>改进与优化</a:t>
            </a:r>
            <a:r>
              <a:rPr b="0" lang="zh-CN" sz="2850" spc="299" strike="noStrike">
                <a:solidFill>
                  <a:srgbClr val="000000"/>
                </a:solidFill>
                <a:latin typeface="微软雅黑"/>
                <a:ea typeface="微软雅黑"/>
              </a:rPr>
              <a:t>主要工作包括增加系统中的每一个模块的单元测试。</a:t>
            </a:r>
            <a:endParaRPr b="0" lang="en-US" sz="2850" spc="-1" strike="noStrike">
              <a:latin typeface="Arial"/>
            </a:endParaRPr>
          </a:p>
        </p:txBody>
      </p:sp>
      <p:sp>
        <p:nvSpPr>
          <p:cNvPr id="292" name="半闭框 11"/>
          <p:cNvSpPr/>
          <p:nvPr/>
        </p:nvSpPr>
        <p:spPr>
          <a:xfrm>
            <a:off x="1059120" y="1459800"/>
            <a:ext cx="480240" cy="480240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半闭框 12"/>
          <p:cNvSpPr/>
          <p:nvPr/>
        </p:nvSpPr>
        <p:spPr>
          <a:xfrm flipH="1" flipV="1">
            <a:off x="10639800" y="5185800"/>
            <a:ext cx="480240" cy="480240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pull dir="r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606680" y="345240"/>
            <a:ext cx="8643600" cy="477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目前进度</a:t>
            </a: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95" name="文本框 19"/>
          <p:cNvSpPr/>
          <p:nvPr/>
        </p:nvSpPr>
        <p:spPr>
          <a:xfrm>
            <a:off x="1606680" y="2217240"/>
            <a:ext cx="9753840" cy="190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30000"/>
              </a:lnSpc>
              <a:buNone/>
            </a:pPr>
            <a:r>
              <a:rPr b="0" lang="zh-CN" sz="24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已完成对实验室前期工作的复现部署。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3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30000"/>
              </a:lnSpc>
              <a:buNone/>
            </a:pPr>
            <a:r>
              <a:rPr b="0" lang="zh-CN" sz="24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已完成</a:t>
            </a:r>
            <a:r>
              <a:rPr b="0" lang="en-US" sz="24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linker</a:t>
            </a:r>
            <a:r>
              <a:rPr b="0" lang="zh-CN" sz="24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模块、</a:t>
            </a:r>
            <a:r>
              <a:rPr b="0" lang="en-US" sz="24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kernel-context</a:t>
            </a:r>
            <a:r>
              <a:rPr b="0" lang="zh-CN" sz="24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模块、</a:t>
            </a:r>
            <a:r>
              <a:rPr b="0" lang="en-US" sz="24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task-manage</a:t>
            </a:r>
            <a:r>
              <a:rPr b="0" lang="zh-CN" sz="24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模块的单元测试。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6" name="文本框 21"/>
          <p:cNvSpPr/>
          <p:nvPr/>
        </p:nvSpPr>
        <p:spPr>
          <a:xfrm>
            <a:off x="357480" y="235080"/>
            <a:ext cx="969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  <a:ea typeface="微软雅黑"/>
              </a:rPr>
              <a:t>2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97" name="图形 3" descr="徽章 1 纯色填充"/>
          <p:cNvPicPr/>
          <p:nvPr/>
        </p:nvPicPr>
        <p:blipFill>
          <a:blip r:embed="rId1"/>
          <a:stretch/>
        </p:blipFill>
        <p:spPr>
          <a:xfrm>
            <a:off x="948240" y="2217240"/>
            <a:ext cx="552960" cy="552960"/>
          </a:xfrm>
          <a:prstGeom prst="rect">
            <a:avLst/>
          </a:prstGeom>
          <a:ln w="0">
            <a:noFill/>
          </a:ln>
        </p:spPr>
      </p:pic>
      <p:pic>
        <p:nvPicPr>
          <p:cNvPr id="298" name="图形 3" descr="徽章 纯色填充"/>
          <p:cNvPicPr/>
          <p:nvPr/>
        </p:nvPicPr>
        <p:blipFill>
          <a:blip r:embed="rId2"/>
          <a:stretch/>
        </p:blipFill>
        <p:spPr>
          <a:xfrm>
            <a:off x="948240" y="3152160"/>
            <a:ext cx="552960" cy="552960"/>
          </a:xfrm>
          <a:prstGeom prst="rect">
            <a:avLst/>
          </a:prstGeom>
          <a:ln w="0">
            <a:noFill/>
          </a:ln>
        </p:spPr>
      </p:pic>
    </p:spTree>
  </p:cSld>
  <p:transition spd="med">
    <p:pull dir="r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1606680" y="345240"/>
            <a:ext cx="8643600" cy="477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目前进度</a:t>
            </a: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00" name="文本框 13"/>
          <p:cNvSpPr/>
          <p:nvPr/>
        </p:nvSpPr>
        <p:spPr>
          <a:xfrm>
            <a:off x="660240" y="1439640"/>
            <a:ext cx="2853000" cy="6195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30000"/>
              </a:lnSpc>
              <a:buNone/>
              <a:tabLst>
                <a:tab algn="l" pos="0"/>
              </a:tabLst>
            </a:pPr>
            <a:r>
              <a:rPr b="1" lang="zh-CN" sz="2800" spc="299" strike="noStrike">
                <a:solidFill>
                  <a:srgbClr val="ffffff"/>
                </a:solidFill>
                <a:latin typeface="微软雅黑"/>
                <a:ea typeface="微软雅黑"/>
              </a:rPr>
              <a:t>复现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1" name="文本框 19"/>
          <p:cNvSpPr/>
          <p:nvPr/>
        </p:nvSpPr>
        <p:spPr>
          <a:xfrm>
            <a:off x="660240" y="2217240"/>
            <a:ext cx="1085832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3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搭建了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Rust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运行的</a:t>
            </a:r>
            <a:r>
              <a:rPr b="1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所需环境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2" name="文本框 21"/>
          <p:cNvSpPr/>
          <p:nvPr/>
        </p:nvSpPr>
        <p:spPr>
          <a:xfrm>
            <a:off x="357480" y="235080"/>
            <a:ext cx="969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  <a:ea typeface="微软雅黑"/>
              </a:rPr>
              <a:t>2</a:t>
            </a:r>
            <a:endParaRPr b="0" lang="en-US" sz="3600" spc="-1" strike="noStrike">
              <a:latin typeface="Arial"/>
            </a:endParaRPr>
          </a:p>
        </p:txBody>
      </p:sp>
    </p:spTree>
  </p:cSld>
  <p:transition spd="med">
    <p:pull dir="r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1606680" y="345240"/>
            <a:ext cx="8643600" cy="477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目前进度</a:t>
            </a: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04" name="文本框 13"/>
          <p:cNvSpPr/>
          <p:nvPr/>
        </p:nvSpPr>
        <p:spPr>
          <a:xfrm>
            <a:off x="660240" y="1439640"/>
            <a:ext cx="2853000" cy="61956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30000"/>
              </a:lnSpc>
              <a:buNone/>
              <a:tabLst>
                <a:tab algn="l" pos="0"/>
              </a:tabLst>
            </a:pPr>
            <a:r>
              <a:rPr b="1" lang="en-US" sz="2800" spc="299" strike="noStrike">
                <a:solidFill>
                  <a:srgbClr val="ffffff"/>
                </a:solidFill>
                <a:latin typeface="微软雅黑"/>
                <a:ea typeface="微软雅黑"/>
              </a:rPr>
              <a:t>linker</a:t>
            </a:r>
            <a:r>
              <a:rPr b="1" lang="zh-CN" sz="2800" spc="299" strike="noStrike">
                <a:solidFill>
                  <a:srgbClr val="ffffff"/>
                </a:solidFill>
                <a:latin typeface="微软雅黑"/>
                <a:ea typeface="微软雅黑"/>
              </a:rPr>
              <a:t>模块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5" name="文本框 19"/>
          <p:cNvSpPr/>
          <p:nvPr/>
        </p:nvSpPr>
        <p:spPr>
          <a:xfrm>
            <a:off x="660240" y="2217240"/>
            <a:ext cx="543528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3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该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linker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模块。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6" name="文本框 21"/>
          <p:cNvSpPr/>
          <p:nvPr/>
        </p:nvSpPr>
        <p:spPr>
          <a:xfrm>
            <a:off x="357480" y="235080"/>
            <a:ext cx="969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  <a:ea typeface="微软雅黑"/>
              </a:rPr>
              <a:t>2</a:t>
            </a:r>
            <a:endParaRPr b="0" lang="en-US" sz="3600" spc="-1" strike="noStrike">
              <a:latin typeface="Arial"/>
            </a:endParaRPr>
          </a:p>
        </p:txBody>
      </p:sp>
    </p:spTree>
  </p:cSld>
  <p:transition spd="med">
    <p:pull dir="r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606680" y="345240"/>
            <a:ext cx="8643600" cy="477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目前进度</a:t>
            </a: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08" name="文本框 13"/>
          <p:cNvSpPr/>
          <p:nvPr/>
        </p:nvSpPr>
        <p:spPr>
          <a:xfrm>
            <a:off x="660240" y="1439640"/>
            <a:ext cx="4559760" cy="6195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30000"/>
              </a:lnSpc>
              <a:buNone/>
              <a:tabLst>
                <a:tab algn="l" pos="0"/>
              </a:tabLst>
            </a:pPr>
            <a:r>
              <a:rPr b="1" lang="en-US" sz="2800" spc="299" strike="noStrike">
                <a:solidFill>
                  <a:srgbClr val="ffffff"/>
                </a:solidFill>
                <a:latin typeface="微软雅黑"/>
                <a:ea typeface="微软雅黑"/>
              </a:rPr>
              <a:t>kernel-context</a:t>
            </a:r>
            <a:r>
              <a:rPr b="1" lang="zh-CN" sz="2800" spc="299" strike="noStrike">
                <a:solidFill>
                  <a:srgbClr val="ffffff"/>
                </a:solidFill>
                <a:latin typeface="微软雅黑"/>
                <a:ea typeface="微软雅黑"/>
              </a:rPr>
              <a:t>模块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9" name="文本框 19"/>
          <p:cNvSpPr/>
          <p:nvPr/>
        </p:nvSpPr>
        <p:spPr>
          <a:xfrm>
            <a:off x="660240" y="2059560"/>
            <a:ext cx="1067688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3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对于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kernel-context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模块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0" name="文本框 21"/>
          <p:cNvSpPr/>
          <p:nvPr/>
        </p:nvSpPr>
        <p:spPr>
          <a:xfrm>
            <a:off x="357480" y="235080"/>
            <a:ext cx="969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  <a:ea typeface="微软雅黑"/>
              </a:rPr>
              <a:t>2</a:t>
            </a:r>
            <a:endParaRPr b="0" lang="en-US" sz="3600" spc="-1" strike="noStrike">
              <a:latin typeface="Arial"/>
            </a:endParaRPr>
          </a:p>
        </p:txBody>
      </p:sp>
    </p:spTree>
  </p:cSld>
  <p:transition spd="med">
    <p:pull dir="r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606680" y="345240"/>
            <a:ext cx="8643600" cy="477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目前进度</a:t>
            </a: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12" name="文本框 13"/>
          <p:cNvSpPr/>
          <p:nvPr/>
        </p:nvSpPr>
        <p:spPr>
          <a:xfrm>
            <a:off x="660240" y="1439640"/>
            <a:ext cx="3839760" cy="6195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30000"/>
              </a:lnSpc>
              <a:buNone/>
              <a:tabLst>
                <a:tab algn="l" pos="0"/>
              </a:tabLst>
            </a:pPr>
            <a:r>
              <a:rPr b="1" lang="en-US" sz="2800" spc="299" strike="noStrike">
                <a:solidFill>
                  <a:srgbClr val="ffffff"/>
                </a:solidFill>
                <a:latin typeface="微软雅黑"/>
                <a:ea typeface="微软雅黑"/>
              </a:rPr>
              <a:t>task-manage</a:t>
            </a:r>
            <a:r>
              <a:rPr b="1" lang="zh-CN" sz="2800" spc="299" strike="noStrike">
                <a:solidFill>
                  <a:srgbClr val="ffffff"/>
                </a:solidFill>
                <a:latin typeface="微软雅黑"/>
                <a:ea typeface="微软雅黑"/>
              </a:rPr>
              <a:t>模块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3" name="文本框 19"/>
          <p:cNvSpPr/>
          <p:nvPr/>
        </p:nvSpPr>
        <p:spPr>
          <a:xfrm>
            <a:off x="637200" y="2059560"/>
            <a:ext cx="1067688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3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该系统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4" name="文本框 21"/>
          <p:cNvSpPr/>
          <p:nvPr/>
        </p:nvSpPr>
        <p:spPr>
          <a:xfrm>
            <a:off x="357480" y="235080"/>
            <a:ext cx="969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  <a:ea typeface="微软雅黑"/>
              </a:rPr>
              <a:t>2</a:t>
            </a:r>
            <a:endParaRPr b="0" lang="en-US" sz="3600" spc="-1" strike="noStrike">
              <a:latin typeface="Arial"/>
            </a:endParaRPr>
          </a:p>
        </p:txBody>
      </p:sp>
    </p:spTree>
  </p:cSld>
  <p:transition spd="med">
    <p:pull dir="r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606680" y="345240"/>
            <a:ext cx="8643600" cy="477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存在的问题</a:t>
            </a:r>
            <a:endParaRPr b="0" lang="en-US" sz="28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16" name="文本框 52"/>
          <p:cNvSpPr/>
          <p:nvPr/>
        </p:nvSpPr>
        <p:spPr>
          <a:xfrm>
            <a:off x="357480" y="235080"/>
            <a:ext cx="969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  <a:ea typeface="微软雅黑"/>
              </a:rPr>
              <a:t>3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317" name="组合 18"/>
          <p:cNvGrpSpPr/>
          <p:nvPr/>
        </p:nvGrpSpPr>
        <p:grpSpPr>
          <a:xfrm>
            <a:off x="417240" y="1260000"/>
            <a:ext cx="6962760" cy="1715760"/>
            <a:chOff x="417240" y="1260000"/>
            <a:chExt cx="6962760" cy="1715760"/>
          </a:xfrm>
        </p:grpSpPr>
        <p:sp>
          <p:nvSpPr>
            <p:cNvPr id="318" name="矩形 19"/>
            <p:cNvSpPr/>
            <p:nvPr/>
          </p:nvSpPr>
          <p:spPr>
            <a:xfrm>
              <a:off x="417240" y="1699920"/>
              <a:ext cx="2320560" cy="496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文本框 20"/>
            <p:cNvSpPr/>
            <p:nvPr/>
          </p:nvSpPr>
          <p:spPr>
            <a:xfrm>
              <a:off x="417240" y="1260000"/>
              <a:ext cx="3364920" cy="45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zh-CN" sz="2400" spc="97" strike="noStrike">
                  <a:solidFill>
                    <a:srgbClr val="006c39"/>
                  </a:solidFill>
                  <a:latin typeface="微软雅黑"/>
                  <a:ea typeface="微软雅黑"/>
                </a:rPr>
                <a:t>完成了部分的模块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20" name="文本框 21"/>
            <p:cNvSpPr/>
            <p:nvPr/>
          </p:nvSpPr>
          <p:spPr>
            <a:xfrm>
              <a:off x="417240" y="1911240"/>
              <a:ext cx="6962760" cy="1064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90000" tIns="45000" bIns="45000" anchor="t">
              <a:noAutofit/>
            </a:bodyPr>
            <a:p>
              <a:pPr algn="just">
                <a:lnSpc>
                  <a:spcPct val="15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console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模块； </a:t>
              </a: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kernel-alloc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模块；</a:t>
              </a:r>
              <a:endParaRPr b="0" lang="en-US" sz="1800" spc="-1" strike="noStrike">
                <a:latin typeface="Arial"/>
              </a:endParaRPr>
            </a:p>
            <a:p>
              <a:pPr algn="just">
                <a:lnSpc>
                  <a:spcPct val="15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kernel-vm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模块；</a:t>
              </a: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sync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模块。</a:t>
              </a:r>
              <a:endParaRPr b="0" lang="en-US" sz="1800" spc="-1" strike="noStrike">
                <a:latin typeface="Arial"/>
              </a:endParaRPr>
            </a:p>
            <a:p>
              <a:pPr algn="just">
                <a:lnSpc>
                  <a:spcPct val="15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321" name="组合 1"/>
          <p:cNvGrpSpPr/>
          <p:nvPr/>
        </p:nvGrpSpPr>
        <p:grpSpPr>
          <a:xfrm>
            <a:off x="473760" y="3171240"/>
            <a:ext cx="5826240" cy="2193480"/>
            <a:chOff x="473760" y="3171240"/>
            <a:chExt cx="5826240" cy="2193480"/>
          </a:xfrm>
        </p:grpSpPr>
        <p:sp>
          <p:nvSpPr>
            <p:cNvPr id="322" name="矩形 2"/>
            <p:cNvSpPr/>
            <p:nvPr/>
          </p:nvSpPr>
          <p:spPr>
            <a:xfrm>
              <a:off x="473760" y="3802680"/>
              <a:ext cx="1812600" cy="71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文本框 3"/>
            <p:cNvSpPr/>
            <p:nvPr/>
          </p:nvSpPr>
          <p:spPr>
            <a:xfrm>
              <a:off x="473760" y="3171240"/>
              <a:ext cx="58262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zh-CN" sz="2400" spc="97" strike="noStrike">
                  <a:solidFill>
                    <a:srgbClr val="006c39"/>
                  </a:solidFill>
                  <a:latin typeface="微软雅黑"/>
                  <a:ea typeface="微软雅黑"/>
                </a:rPr>
                <a:t>未完成的模块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24" name="文本框 4"/>
            <p:cNvSpPr/>
            <p:nvPr/>
          </p:nvSpPr>
          <p:spPr>
            <a:xfrm>
              <a:off x="473760" y="4105800"/>
              <a:ext cx="5438520" cy="12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90000" tIns="45000" bIns="45000" anchor="t">
              <a:noAutofit/>
            </a:bodyPr>
            <a:p>
              <a:pPr algn="just">
                <a:lnSpc>
                  <a:spcPct val="15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syscall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模块；</a:t>
              </a: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easy-fs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模块；</a:t>
              </a:r>
              <a:endParaRPr b="0" lang="en-US" sz="1800" spc="-1" strike="noStrike">
                <a:latin typeface="Arial"/>
              </a:endParaRPr>
            </a:p>
            <a:p>
              <a:pPr algn="just">
                <a:lnSpc>
                  <a:spcPct val="15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signal-imple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模块。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p:transition spd="med">
    <p:pull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LibreOffice/7.3.6.2$Linux_X86_64 LibreOffice_project/30$Build-2</Application>
  <AppVersion>15.0000</AppVersion>
  <Words>2284</Words>
  <Paragraphs>168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  <dc:creator>wan</dc:creator>
  <dc:description/>
  <dc:language>zh-CN</dc:language>
  <cp:lastModifiedBy/>
  <dcterms:modified xsi:type="dcterms:W3CDTF">2023-04-05T21:55:40Z</dcterms:modified>
  <cp:revision>158</cp:revision>
  <dc:subject/>
  <dc:title>空白演示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DA582315202048708D54D22309C1893A</vt:lpwstr>
  </property>
  <property fmtid="{D5CDD505-2E9C-101B-9397-08002B2CF9AE}" pid="3" name="KSOProductBuildVer">
    <vt:lpwstr>2052-11.1.0.11365</vt:lpwstr>
  </property>
  <property fmtid="{D5CDD505-2E9C-101B-9397-08002B2CF9AE}" pid="4" name="Notes">
    <vt:i4>12</vt:i4>
  </property>
  <property fmtid="{D5CDD505-2E9C-101B-9397-08002B2CF9AE}" pid="5" name="PresentationFormat">
    <vt:lpwstr>宽屏</vt:lpwstr>
  </property>
  <property fmtid="{D5CDD505-2E9C-101B-9397-08002B2CF9AE}" pid="6" name="Slides">
    <vt:i4>12</vt:i4>
  </property>
</Properties>
</file>