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19" r:id="rId1"/>
  </p:sldMasterIdLst>
  <p:sldIdLst>
    <p:sldId id="256" r:id="rId2"/>
    <p:sldId id="263" r:id="rId3"/>
    <p:sldId id="258" r:id="rId4"/>
    <p:sldId id="260" r:id="rId5"/>
    <p:sldId id="264" r:id="rId6"/>
    <p:sldId id="259" r:id="rId7"/>
    <p:sldId id="25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nbon" initials="n" lastIdx="2" clrIdx="0">
    <p:extLst>
      <p:ext uri="{19B8F6BF-5375-455C-9EA6-DF929625EA0E}">
        <p15:presenceInfo xmlns:p15="http://schemas.microsoft.com/office/powerpoint/2012/main" userId="nen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3T11:56:48.334" idx="1">
    <p:pos x="7438" y="66"/>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24T10:00:02.862" idx="2">
    <p:pos x="8097" y="3465"/>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799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83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42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7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560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69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6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02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427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80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DFF08F-DC6B-4601-B491-B0F83F6DD2DA}" type="datetimeFigureOut">
              <a:rPr lang="en-US" smtClean="0"/>
              <a:t>8/28/2022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1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DFF08F-DC6B-4601-B491-B0F83F6DD2DA}" type="datetimeFigureOut">
              <a:rPr lang="en-US" smtClean="0"/>
              <a:pPr/>
              <a:t>8/28/2022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25568"/>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A5F2-61E6-4450-652B-F48B2A7A25B2}"/>
              </a:ext>
            </a:extLst>
          </p:cNvPr>
          <p:cNvSpPr>
            <a:spLocks noGrp="1"/>
          </p:cNvSpPr>
          <p:nvPr>
            <p:ph type="ctrTitle"/>
          </p:nvPr>
        </p:nvSpPr>
        <p:spPr>
          <a:xfrm>
            <a:off x="2376214" y="802298"/>
            <a:ext cx="8637073" cy="2541431"/>
          </a:xfrm>
        </p:spPr>
        <p:txBody>
          <a:bodyPr>
            <a:normAutofit fontScale="90000"/>
          </a:bodyPr>
          <a:lstStyle/>
          <a:p>
            <a:r>
              <a:rPr lang="en-US" dirty="0"/>
              <a:t>Marketing Revenue Prediction</a:t>
            </a:r>
            <a:br>
              <a:rPr lang="en-US" dirty="0"/>
            </a:br>
            <a:r>
              <a:rPr lang="en-US" dirty="0"/>
              <a:t>		 </a:t>
            </a:r>
            <a:r>
              <a:rPr lang="en-US" sz="2000" i="1" dirty="0"/>
              <a:t>A Presentation by </a:t>
            </a:r>
            <a:r>
              <a:rPr lang="en-US" sz="2000" i="1" dirty="0" err="1"/>
              <a:t>Sitmang</a:t>
            </a:r>
            <a:r>
              <a:rPr lang="en-US" sz="2000" i="1" dirty="0"/>
              <a:t> </a:t>
            </a:r>
            <a:r>
              <a:rPr lang="en-US" sz="2000" i="1" dirty="0" err="1"/>
              <a:t>Engshime</a:t>
            </a:r>
            <a:r>
              <a:rPr lang="en-US" sz="2000" i="1" dirty="0"/>
              <a:t> Peter</a:t>
            </a:r>
            <a:br>
              <a:rPr lang="en-US" sz="2000" i="1" dirty="0"/>
            </a:br>
            <a:r>
              <a:rPr lang="en-US" sz="2000" i="1"/>
              <a:t>                                </a:t>
            </a:r>
            <a:r>
              <a:rPr lang="en-US" sz="2000" i="1" cap="none"/>
              <a:t>Link:</a:t>
            </a:r>
            <a:r>
              <a:rPr lang="en-US" sz="2000" i="1"/>
              <a:t> </a:t>
            </a:r>
            <a:r>
              <a:rPr lang="en-US" sz="2000" i="1" cap="none" dirty="0"/>
              <a:t>https://github.com</a:t>
            </a:r>
            <a:r>
              <a:rPr lang="en-US" sz="2000" i="1" cap="none"/>
              <a:t>/shiwerdtata/BMI</a:t>
            </a:r>
            <a:endParaRPr lang="en-US" i="1" dirty="0"/>
          </a:p>
        </p:txBody>
      </p:sp>
      <p:sp>
        <p:nvSpPr>
          <p:cNvPr id="3" name="Subtitle 2">
            <a:extLst>
              <a:ext uri="{FF2B5EF4-FFF2-40B4-BE49-F238E27FC236}">
                <a16:creationId xmlns:a16="http://schemas.microsoft.com/office/drawing/2014/main" id="{2FB93B0A-6D64-2D31-64DA-0C4CBEAE3661}"/>
              </a:ext>
            </a:extLst>
          </p:cNvPr>
          <p:cNvSpPr>
            <a:spLocks noGrp="1"/>
          </p:cNvSpPr>
          <p:nvPr>
            <p:ph type="subTitle" idx="1"/>
          </p:nvPr>
        </p:nvSpPr>
        <p:spPr>
          <a:xfrm>
            <a:off x="2160104" y="3869634"/>
            <a:ext cx="8317285" cy="2385392"/>
          </a:xfrm>
        </p:spPr>
        <p:txBody>
          <a:bodyPr>
            <a:normAutofit/>
          </a:bodyPr>
          <a:lstStyle/>
          <a:p>
            <a:endParaRPr lang="en-US" dirty="0"/>
          </a:p>
          <a:p>
            <a:endParaRPr lang="en-US" dirty="0"/>
          </a:p>
        </p:txBody>
      </p:sp>
    </p:spTree>
    <p:extLst>
      <p:ext uri="{BB962C8B-B14F-4D97-AF65-F5344CB8AC3E}">
        <p14:creationId xmlns:p14="http://schemas.microsoft.com/office/powerpoint/2010/main" val="108505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002D-14DD-BC40-1DC6-5DB662B5EB19}"/>
              </a:ext>
            </a:extLst>
          </p:cNvPr>
          <p:cNvSpPr>
            <a:spLocks noGrp="1"/>
          </p:cNvSpPr>
          <p:nvPr>
            <p:ph type="title"/>
          </p:nvPr>
        </p:nvSpPr>
        <p:spPr/>
        <p:txBody>
          <a:bodyPr>
            <a:normAutofit/>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FB5A1DC5-CE45-D3A3-39BD-88A15AB687ED}"/>
              </a:ext>
            </a:extLst>
          </p:cNvPr>
          <p:cNvSpPr>
            <a:spLocks noGrp="1"/>
          </p:cNvSpPr>
          <p:nvPr>
            <p:ph idx="1"/>
          </p:nvPr>
        </p:nvSpPr>
        <p:spPr/>
        <p:txBody>
          <a:bodyPr>
            <a:normAutofit fontScale="92500"/>
          </a:bodyPr>
          <a:lstStyle/>
          <a:p>
            <a:r>
              <a:rPr lang="en-US" dirty="0"/>
              <a:t>Objective: This project is primarily focused on providing answers to some pertinent business questions by  measuring leading parameters influencing revenue generation  as well as proffering handy solutions to the company’s marketing team using machine learning.</a:t>
            </a:r>
          </a:p>
          <a:p>
            <a:r>
              <a:rPr lang="en-US" dirty="0"/>
              <a:t>The data at our disposal is collected from ACE Inc. for the purpose of the project. The data set were however presented in isolation but we are able to merge them successfully together </a:t>
            </a:r>
          </a:p>
          <a:p>
            <a:r>
              <a:rPr lang="en-US" dirty="0"/>
              <a:t>The dataset consist of a 182 observations and key features such as  Date, Week ID, Month Number, Month ID, Day Name, Promo, Year, marketing spend, no of visitors, revenue were identified.</a:t>
            </a:r>
          </a:p>
          <a:p>
            <a:endParaRPr lang="en-US" dirty="0"/>
          </a:p>
          <a:p>
            <a:endParaRPr lang="en-US" dirty="0"/>
          </a:p>
        </p:txBody>
      </p:sp>
    </p:spTree>
    <p:extLst>
      <p:ext uri="{BB962C8B-B14F-4D97-AF65-F5344CB8AC3E}">
        <p14:creationId xmlns:p14="http://schemas.microsoft.com/office/powerpoint/2010/main" val="385003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ABC7-E8A6-3D30-5517-174E4A2D52B4}"/>
              </a:ext>
            </a:extLst>
          </p:cNvPr>
          <p:cNvSpPr>
            <a:spLocks noGrp="1"/>
          </p:cNvSpPr>
          <p:nvPr>
            <p:ph type="ctrTitle"/>
          </p:nvPr>
        </p:nvSpPr>
        <p:spPr>
          <a:xfrm>
            <a:off x="2825087" y="-191067"/>
            <a:ext cx="5991367" cy="6114196"/>
          </a:xfrm>
        </p:spPr>
        <p:txBody>
          <a:bodyPr>
            <a:normAutofit/>
          </a:bodyPr>
          <a:lstStyle/>
          <a:p>
            <a:r>
              <a:rPr lang="en-US" sz="1600" b="1" dirty="0"/>
              <a:t>DATA CLEANING AND PREPROCESSING</a:t>
            </a:r>
            <a:br>
              <a:rPr lang="en-US" sz="1600" b="1" dirty="0"/>
            </a:br>
            <a:br>
              <a:rPr lang="en-US" sz="2200" b="1" dirty="0"/>
            </a:br>
            <a:r>
              <a:rPr lang="en-US" sz="2200" cap="none" dirty="0"/>
              <a:t>The data was properly inspected for possible missing values and irrelevant information. Redundant entries were observed and removed accordingly.</a:t>
            </a:r>
            <a:br>
              <a:rPr lang="en-US" sz="2200" cap="none" dirty="0"/>
            </a:br>
            <a:r>
              <a:rPr lang="en-US" sz="2200" cap="none" dirty="0"/>
              <a:t>investigation reveals that the data contains some outliers in variables such as revenue, marketing spend and visitors. these outliers were treated by capping method.</a:t>
            </a:r>
            <a:br>
              <a:rPr lang="en-US" sz="2200" cap="none" dirty="0"/>
            </a:br>
            <a:r>
              <a:rPr lang="en-US" sz="2200" cap="none" dirty="0"/>
              <a:t>feature engineering  was conducted by performing one hot encoding on categorical variables,  day name and promo</a:t>
            </a:r>
            <a:br>
              <a:rPr lang="en-US" sz="2200" cap="none" dirty="0"/>
            </a:br>
            <a:r>
              <a:rPr lang="en-US" sz="2200" cap="none" dirty="0"/>
              <a:t>we also used the </a:t>
            </a:r>
            <a:r>
              <a:rPr lang="en-US" sz="2200" cap="none" dirty="0" err="1"/>
              <a:t>knn</a:t>
            </a:r>
            <a:r>
              <a:rPr lang="en-US" sz="2200" cap="none" dirty="0"/>
              <a:t> imputer to check missing values  in the feature variables while the  means method was used to address missing values in our target variable(revenue)</a:t>
            </a:r>
            <a:br>
              <a:rPr lang="en-US" sz="2200" cap="none" dirty="0"/>
            </a:br>
            <a:endParaRPr lang="en-US" sz="2200" cap="none"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FD290E02-B118-2652-2EAB-FC832347D22D}"/>
                  </a:ext>
                </a:extLst>
              </p:cNvPr>
              <p:cNvGraphicFramePr>
                <a:graphicFrameLocks noChangeAspect="1"/>
              </p:cNvGraphicFramePr>
              <p:nvPr>
                <p:extLst>
                  <p:ext uri="{D42A27DB-BD31-4B8C-83A1-F6EECF244321}">
                    <p14:modId xmlns:p14="http://schemas.microsoft.com/office/powerpoint/2010/main" val="381980358"/>
                  </p:ext>
                </p:extLst>
              </p:nvPr>
            </p:nvGraphicFramePr>
            <p:xfrm>
              <a:off x="-2067339" y="5166669"/>
              <a:ext cx="3048000" cy="1714500"/>
            </p:xfrm>
            <a:graphic>
              <a:graphicData uri="http://schemas.microsoft.com/office/powerpoint/2016/slidezoom">
                <pslz:sldZm>
                  <pslz:sldZmObj sldId="258" cId="2688522513">
                    <pslz:zmPr id="{5995C3C8-2EF3-4569-8CFE-2F5D3B176C4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FD290E02-B118-2652-2EAB-FC832347D22D}"/>
                  </a:ext>
                </a:extLst>
              </p:cNvPr>
              <p:cNvPicPr>
                <a:picLocks noGrp="1" noRot="1" noChangeAspect="1" noMove="1" noResize="1" noEditPoints="1" noAdjustHandles="1" noChangeArrowheads="1" noChangeShapeType="1"/>
              </p:cNvPicPr>
              <p:nvPr/>
            </p:nvPicPr>
            <p:blipFill>
              <a:blip r:embed="rId4"/>
              <a:stretch>
                <a:fillRect/>
              </a:stretch>
            </p:blipFill>
            <p:spPr>
              <a:xfrm>
                <a:off x="-2067339" y="5166669"/>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80374FE3-73D1-A55F-D1FD-BD49E5E8680F}"/>
                  </a:ext>
                </a:extLst>
              </p:cNvPr>
              <p:cNvGraphicFramePr>
                <a:graphicFrameLocks noChangeAspect="1"/>
              </p:cNvGraphicFramePr>
              <p:nvPr>
                <p:extLst>
                  <p:ext uri="{D42A27DB-BD31-4B8C-83A1-F6EECF244321}">
                    <p14:modId xmlns:p14="http://schemas.microsoft.com/office/powerpoint/2010/main" val="3236906985"/>
                  </p:ext>
                </p:extLst>
              </p:nvPr>
            </p:nvGraphicFramePr>
            <p:xfrm>
              <a:off x="-3203861" y="1629229"/>
              <a:ext cx="3048000" cy="1714500"/>
            </p:xfrm>
            <a:graphic>
              <a:graphicData uri="http://schemas.microsoft.com/office/powerpoint/2016/slidezoom">
                <pslz:sldZm>
                  <pslz:sldZmObj sldId="258" cId="2688522513">
                    <pslz:zmPr id="{284DC7EC-A519-48C8-96D7-16B01178280F}"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80374FE3-73D1-A55F-D1FD-BD49E5E8680F}"/>
                  </a:ext>
                </a:extLst>
              </p:cNvPr>
              <p:cNvPicPr>
                <a:picLocks noGrp="1" noRot="1" noChangeAspect="1" noMove="1" noResize="1" noEditPoints="1" noAdjustHandles="1" noChangeArrowheads="1" noChangeShapeType="1"/>
              </p:cNvPicPr>
              <p:nvPr/>
            </p:nvPicPr>
            <p:blipFill>
              <a:blip r:embed="rId6"/>
              <a:stretch>
                <a:fillRect/>
              </a:stretch>
            </p:blipFill>
            <p:spPr>
              <a:xfrm>
                <a:off x="-3203861" y="162922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68852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2DC-6F9C-5372-1F18-3E35801C01FD}"/>
              </a:ext>
            </a:extLst>
          </p:cNvPr>
          <p:cNvSpPr>
            <a:spLocks noGrp="1"/>
          </p:cNvSpPr>
          <p:nvPr>
            <p:ph type="ctrTitle"/>
          </p:nvPr>
        </p:nvSpPr>
        <p:spPr>
          <a:xfrm>
            <a:off x="1109980" y="0"/>
            <a:ext cx="7883895" cy="3429000"/>
          </a:xfrm>
        </p:spPr>
        <p:txBody>
          <a:bodyPr>
            <a:normAutofit/>
          </a:bodyPr>
          <a:lstStyle/>
          <a:p>
            <a:endParaRPr lang="en-US" sz="1600" cap="none" dirty="0"/>
          </a:p>
        </p:txBody>
      </p:sp>
      <p:sp>
        <p:nvSpPr>
          <p:cNvPr id="3" name="Subtitle 2">
            <a:extLst>
              <a:ext uri="{FF2B5EF4-FFF2-40B4-BE49-F238E27FC236}">
                <a16:creationId xmlns:a16="http://schemas.microsoft.com/office/drawing/2014/main" id="{B32100A2-E1C9-7B0A-3A3A-6E3C12866BCD}"/>
              </a:ext>
            </a:extLst>
          </p:cNvPr>
          <p:cNvSpPr>
            <a:spLocks noGrp="1"/>
          </p:cNvSpPr>
          <p:nvPr>
            <p:ph type="subTitle" idx="1"/>
          </p:nvPr>
        </p:nvSpPr>
        <p:spPr>
          <a:xfrm>
            <a:off x="1563758" y="3587475"/>
            <a:ext cx="7430117" cy="2546626"/>
          </a:xfrm>
        </p:spPr>
        <p:txBody>
          <a:bodyPr/>
          <a:lstStyle/>
          <a:p>
            <a:endParaRPr lang="en-US" dirty="0"/>
          </a:p>
        </p:txBody>
      </p:sp>
      <p:pic>
        <p:nvPicPr>
          <p:cNvPr id="7" name="Picture 6">
            <a:extLst>
              <a:ext uri="{FF2B5EF4-FFF2-40B4-BE49-F238E27FC236}">
                <a16:creationId xmlns:a16="http://schemas.microsoft.com/office/drawing/2014/main" id="{B9EC138C-D6EA-F35A-C056-06635A225FAE}"/>
              </a:ext>
            </a:extLst>
          </p:cNvPr>
          <p:cNvPicPr>
            <a:picLocks noChangeAspect="1"/>
          </p:cNvPicPr>
          <p:nvPr/>
        </p:nvPicPr>
        <p:blipFill>
          <a:blip r:embed="rId2"/>
          <a:stretch>
            <a:fillRect/>
          </a:stretch>
        </p:blipFill>
        <p:spPr>
          <a:xfrm>
            <a:off x="1109980" y="162891"/>
            <a:ext cx="3564835" cy="2315818"/>
          </a:xfrm>
          <a:prstGeom prst="rect">
            <a:avLst/>
          </a:prstGeom>
        </p:spPr>
      </p:pic>
      <p:pic>
        <p:nvPicPr>
          <p:cNvPr id="15" name="Picture 14">
            <a:extLst>
              <a:ext uri="{FF2B5EF4-FFF2-40B4-BE49-F238E27FC236}">
                <a16:creationId xmlns:a16="http://schemas.microsoft.com/office/drawing/2014/main" id="{8DE2787E-ED49-D95E-254C-D427AF6DC208}"/>
              </a:ext>
            </a:extLst>
          </p:cNvPr>
          <p:cNvPicPr>
            <a:picLocks noChangeAspect="1"/>
          </p:cNvPicPr>
          <p:nvPr/>
        </p:nvPicPr>
        <p:blipFill>
          <a:blip r:embed="rId3"/>
          <a:stretch>
            <a:fillRect/>
          </a:stretch>
        </p:blipFill>
        <p:spPr>
          <a:xfrm>
            <a:off x="4674815" y="242958"/>
            <a:ext cx="3898860" cy="2546625"/>
          </a:xfrm>
          <a:prstGeom prst="rect">
            <a:avLst/>
          </a:prstGeom>
        </p:spPr>
      </p:pic>
      <p:pic>
        <p:nvPicPr>
          <p:cNvPr id="19" name="Picture 18">
            <a:extLst>
              <a:ext uri="{FF2B5EF4-FFF2-40B4-BE49-F238E27FC236}">
                <a16:creationId xmlns:a16="http://schemas.microsoft.com/office/drawing/2014/main" id="{2B61C34F-CD6F-BD4B-46AF-6D4B9EAEAFE1}"/>
              </a:ext>
            </a:extLst>
          </p:cNvPr>
          <p:cNvPicPr>
            <a:picLocks noChangeAspect="1"/>
          </p:cNvPicPr>
          <p:nvPr/>
        </p:nvPicPr>
        <p:blipFill>
          <a:blip r:embed="rId4"/>
          <a:stretch>
            <a:fillRect/>
          </a:stretch>
        </p:blipFill>
        <p:spPr>
          <a:xfrm>
            <a:off x="1510749" y="3898349"/>
            <a:ext cx="4214192" cy="1924878"/>
          </a:xfrm>
          <a:prstGeom prst="rect">
            <a:avLst/>
          </a:prstGeom>
        </p:spPr>
      </p:pic>
      <p:pic>
        <p:nvPicPr>
          <p:cNvPr id="21" name="Picture 20">
            <a:extLst>
              <a:ext uri="{FF2B5EF4-FFF2-40B4-BE49-F238E27FC236}">
                <a16:creationId xmlns:a16="http://schemas.microsoft.com/office/drawing/2014/main" id="{25799972-BD51-68D9-1184-124B545EA827}"/>
              </a:ext>
            </a:extLst>
          </p:cNvPr>
          <p:cNvPicPr>
            <a:picLocks noChangeAspect="1"/>
          </p:cNvPicPr>
          <p:nvPr/>
        </p:nvPicPr>
        <p:blipFill>
          <a:blip r:embed="rId5"/>
          <a:stretch>
            <a:fillRect/>
          </a:stretch>
        </p:blipFill>
        <p:spPr>
          <a:xfrm>
            <a:off x="6096000" y="3775212"/>
            <a:ext cx="2897875" cy="1817206"/>
          </a:xfrm>
          <a:prstGeom prst="rect">
            <a:avLst/>
          </a:prstGeom>
        </p:spPr>
      </p:pic>
    </p:spTree>
    <p:extLst>
      <p:ext uri="{BB962C8B-B14F-4D97-AF65-F5344CB8AC3E}">
        <p14:creationId xmlns:p14="http://schemas.microsoft.com/office/powerpoint/2010/main" val="376736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A5DE-8842-07EB-7BFB-FA5E11E630F7}"/>
              </a:ext>
            </a:extLst>
          </p:cNvPr>
          <p:cNvSpPr>
            <a:spLocks noGrp="1"/>
          </p:cNvSpPr>
          <p:nvPr>
            <p:ph type="ctrTitle"/>
          </p:nvPr>
        </p:nvSpPr>
        <p:spPr>
          <a:xfrm>
            <a:off x="1020417" y="145774"/>
            <a:ext cx="10034435" cy="4704522"/>
          </a:xfrm>
        </p:spPr>
        <p:txBody>
          <a:bodyPr>
            <a:normAutofit/>
          </a:bodyPr>
          <a:lstStyle/>
          <a:p>
            <a:endParaRPr lang="en-US" sz="2000" dirty="0"/>
          </a:p>
        </p:txBody>
      </p:sp>
      <p:sp>
        <p:nvSpPr>
          <p:cNvPr id="3" name="Subtitle 2">
            <a:extLst>
              <a:ext uri="{FF2B5EF4-FFF2-40B4-BE49-F238E27FC236}">
                <a16:creationId xmlns:a16="http://schemas.microsoft.com/office/drawing/2014/main" id="{5714D73A-2EC5-EE02-D459-D023843C9BAD}"/>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03342CB9-3DED-A69C-A76F-BE10223DC6EB}"/>
              </a:ext>
            </a:extLst>
          </p:cNvPr>
          <p:cNvPicPr>
            <a:picLocks noChangeAspect="1"/>
          </p:cNvPicPr>
          <p:nvPr/>
        </p:nvPicPr>
        <p:blipFill>
          <a:blip r:embed="rId2"/>
          <a:stretch>
            <a:fillRect/>
          </a:stretch>
        </p:blipFill>
        <p:spPr>
          <a:xfrm>
            <a:off x="1058905" y="1268854"/>
            <a:ext cx="6019026" cy="2676938"/>
          </a:xfrm>
          <a:prstGeom prst="rect">
            <a:avLst/>
          </a:prstGeom>
        </p:spPr>
      </p:pic>
      <p:pic>
        <p:nvPicPr>
          <p:cNvPr id="9" name="Picture 8">
            <a:extLst>
              <a:ext uri="{FF2B5EF4-FFF2-40B4-BE49-F238E27FC236}">
                <a16:creationId xmlns:a16="http://schemas.microsoft.com/office/drawing/2014/main" id="{1F7095D8-96CA-71B1-0410-D835550C60ED}"/>
              </a:ext>
            </a:extLst>
          </p:cNvPr>
          <p:cNvPicPr>
            <a:picLocks noChangeAspect="1"/>
          </p:cNvPicPr>
          <p:nvPr/>
        </p:nvPicPr>
        <p:blipFill>
          <a:blip r:embed="rId3"/>
          <a:stretch>
            <a:fillRect/>
          </a:stretch>
        </p:blipFill>
        <p:spPr>
          <a:xfrm>
            <a:off x="7535765" y="1798940"/>
            <a:ext cx="3061253" cy="2120348"/>
          </a:xfrm>
          <a:prstGeom prst="rect">
            <a:avLst/>
          </a:prstGeom>
        </p:spPr>
      </p:pic>
    </p:spTree>
    <p:extLst>
      <p:ext uri="{BB962C8B-B14F-4D97-AF65-F5344CB8AC3E}">
        <p14:creationId xmlns:p14="http://schemas.microsoft.com/office/powerpoint/2010/main" val="282460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981E-4E09-A205-47DF-6E2FA0F3DEA3}"/>
              </a:ext>
            </a:extLst>
          </p:cNvPr>
          <p:cNvSpPr>
            <a:spLocks noGrp="1"/>
          </p:cNvSpPr>
          <p:nvPr>
            <p:ph type="ctrTitle"/>
          </p:nvPr>
        </p:nvSpPr>
        <p:spPr>
          <a:xfrm>
            <a:off x="1109980" y="-161517"/>
            <a:ext cx="7591421" cy="3961574"/>
          </a:xfrm>
        </p:spPr>
        <p:txBody>
          <a:bodyPr/>
          <a:lstStyle/>
          <a:p>
            <a:r>
              <a:rPr lang="en-US" dirty="0"/>
              <a:t>                  </a:t>
            </a:r>
          </a:p>
        </p:txBody>
      </p:sp>
      <p:sp>
        <p:nvSpPr>
          <p:cNvPr id="3" name="Subtitle 2">
            <a:extLst>
              <a:ext uri="{FF2B5EF4-FFF2-40B4-BE49-F238E27FC236}">
                <a16:creationId xmlns:a16="http://schemas.microsoft.com/office/drawing/2014/main" id="{BC9ABDFD-125C-750D-80A3-6C3E9C8E5827}"/>
              </a:ext>
            </a:extLst>
          </p:cNvPr>
          <p:cNvSpPr>
            <a:spLocks noGrp="1"/>
          </p:cNvSpPr>
          <p:nvPr>
            <p:ph type="subTitle" idx="1"/>
          </p:nvPr>
        </p:nvSpPr>
        <p:spPr>
          <a:xfrm>
            <a:off x="596348" y="3869633"/>
            <a:ext cx="8468139" cy="2292634"/>
          </a:xfrm>
        </p:spPr>
        <p:txBody>
          <a:bodyPr>
            <a:normAutofit/>
          </a:bodyPr>
          <a:lstStyle/>
          <a:p>
            <a:endParaRPr lang="en-US" dirty="0"/>
          </a:p>
          <a:p>
            <a:r>
              <a:rPr lang="en-US" dirty="0"/>
              <a:t>                                                     </a:t>
            </a:r>
          </a:p>
          <a:p>
            <a:r>
              <a:rPr lang="en-US" dirty="0"/>
              <a:t>                                                                   </a:t>
            </a:r>
          </a:p>
        </p:txBody>
      </p:sp>
      <p:pic>
        <p:nvPicPr>
          <p:cNvPr id="5" name="Picture 4">
            <a:extLst>
              <a:ext uri="{FF2B5EF4-FFF2-40B4-BE49-F238E27FC236}">
                <a16:creationId xmlns:a16="http://schemas.microsoft.com/office/drawing/2014/main" id="{0F28CAE7-7E84-A8B4-0C76-9D85461E6F60}"/>
              </a:ext>
            </a:extLst>
          </p:cNvPr>
          <p:cNvPicPr>
            <a:picLocks noChangeAspect="1"/>
          </p:cNvPicPr>
          <p:nvPr/>
        </p:nvPicPr>
        <p:blipFill>
          <a:blip r:embed="rId2"/>
          <a:stretch>
            <a:fillRect/>
          </a:stretch>
        </p:blipFill>
        <p:spPr>
          <a:xfrm>
            <a:off x="8521148" y="3948610"/>
            <a:ext cx="3074504" cy="2160104"/>
          </a:xfrm>
          <a:prstGeom prst="rect">
            <a:avLst/>
          </a:prstGeom>
        </p:spPr>
      </p:pic>
      <p:pic>
        <p:nvPicPr>
          <p:cNvPr id="7" name="Picture 6">
            <a:extLst>
              <a:ext uri="{FF2B5EF4-FFF2-40B4-BE49-F238E27FC236}">
                <a16:creationId xmlns:a16="http://schemas.microsoft.com/office/drawing/2014/main" id="{7E404338-D1E2-4894-C6DD-CA78C1AD201D}"/>
              </a:ext>
            </a:extLst>
          </p:cNvPr>
          <p:cNvPicPr>
            <a:picLocks noChangeAspect="1"/>
          </p:cNvPicPr>
          <p:nvPr/>
        </p:nvPicPr>
        <p:blipFill>
          <a:blip r:embed="rId3"/>
          <a:stretch>
            <a:fillRect/>
          </a:stretch>
        </p:blipFill>
        <p:spPr>
          <a:xfrm>
            <a:off x="1198089" y="4159260"/>
            <a:ext cx="3260033" cy="2054087"/>
          </a:xfrm>
          <a:prstGeom prst="rect">
            <a:avLst/>
          </a:prstGeom>
        </p:spPr>
      </p:pic>
      <p:pic>
        <p:nvPicPr>
          <p:cNvPr id="6" name="Picture 5">
            <a:extLst>
              <a:ext uri="{FF2B5EF4-FFF2-40B4-BE49-F238E27FC236}">
                <a16:creationId xmlns:a16="http://schemas.microsoft.com/office/drawing/2014/main" id="{9796D63C-B5BB-220E-585B-AA7C931C44AE}"/>
              </a:ext>
            </a:extLst>
          </p:cNvPr>
          <p:cNvPicPr>
            <a:picLocks noChangeAspect="1"/>
          </p:cNvPicPr>
          <p:nvPr/>
        </p:nvPicPr>
        <p:blipFill>
          <a:blip r:embed="rId4"/>
          <a:stretch>
            <a:fillRect/>
          </a:stretch>
        </p:blipFill>
        <p:spPr>
          <a:xfrm>
            <a:off x="1053467" y="310346"/>
            <a:ext cx="3154017" cy="2006598"/>
          </a:xfrm>
          <a:prstGeom prst="rect">
            <a:avLst/>
          </a:prstGeom>
        </p:spPr>
      </p:pic>
      <p:pic>
        <p:nvPicPr>
          <p:cNvPr id="11" name="Picture 10">
            <a:extLst>
              <a:ext uri="{FF2B5EF4-FFF2-40B4-BE49-F238E27FC236}">
                <a16:creationId xmlns:a16="http://schemas.microsoft.com/office/drawing/2014/main" id="{129FFCF8-41BF-DC0D-08FD-1DC47B2624C1}"/>
              </a:ext>
            </a:extLst>
          </p:cNvPr>
          <p:cNvPicPr>
            <a:picLocks noChangeAspect="1"/>
          </p:cNvPicPr>
          <p:nvPr/>
        </p:nvPicPr>
        <p:blipFill>
          <a:blip r:embed="rId5"/>
          <a:stretch>
            <a:fillRect/>
          </a:stretch>
        </p:blipFill>
        <p:spPr>
          <a:xfrm>
            <a:off x="986337" y="2262273"/>
            <a:ext cx="3662537" cy="1948067"/>
          </a:xfrm>
          <a:prstGeom prst="rect">
            <a:avLst/>
          </a:prstGeom>
        </p:spPr>
      </p:pic>
      <p:pic>
        <p:nvPicPr>
          <p:cNvPr id="13" name="Picture 12">
            <a:extLst>
              <a:ext uri="{FF2B5EF4-FFF2-40B4-BE49-F238E27FC236}">
                <a16:creationId xmlns:a16="http://schemas.microsoft.com/office/drawing/2014/main" id="{E9F14D19-02C4-E3CE-8082-FD273D260BF8}"/>
              </a:ext>
            </a:extLst>
          </p:cNvPr>
          <p:cNvPicPr>
            <a:picLocks noChangeAspect="1"/>
          </p:cNvPicPr>
          <p:nvPr/>
        </p:nvPicPr>
        <p:blipFill>
          <a:blip r:embed="rId6"/>
          <a:stretch>
            <a:fillRect/>
          </a:stretch>
        </p:blipFill>
        <p:spPr>
          <a:xfrm>
            <a:off x="4967684" y="938984"/>
            <a:ext cx="5595683" cy="2313643"/>
          </a:xfrm>
          <a:prstGeom prst="rect">
            <a:avLst/>
          </a:prstGeom>
        </p:spPr>
      </p:pic>
      <p:pic>
        <p:nvPicPr>
          <p:cNvPr id="15" name="Picture 14">
            <a:extLst>
              <a:ext uri="{FF2B5EF4-FFF2-40B4-BE49-F238E27FC236}">
                <a16:creationId xmlns:a16="http://schemas.microsoft.com/office/drawing/2014/main" id="{7FCF5C86-CC99-9120-2012-35DD2D635277}"/>
              </a:ext>
            </a:extLst>
          </p:cNvPr>
          <p:cNvPicPr>
            <a:picLocks noChangeAspect="1"/>
          </p:cNvPicPr>
          <p:nvPr/>
        </p:nvPicPr>
        <p:blipFill>
          <a:blip r:embed="rId7"/>
          <a:stretch>
            <a:fillRect/>
          </a:stretch>
        </p:blipFill>
        <p:spPr>
          <a:xfrm>
            <a:off x="5059862" y="3605373"/>
            <a:ext cx="3662538" cy="2292633"/>
          </a:xfrm>
          <a:prstGeom prst="rect">
            <a:avLst/>
          </a:prstGeom>
        </p:spPr>
      </p:pic>
    </p:spTree>
    <p:extLst>
      <p:ext uri="{BB962C8B-B14F-4D97-AF65-F5344CB8AC3E}">
        <p14:creationId xmlns:p14="http://schemas.microsoft.com/office/powerpoint/2010/main" val="384709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290891-A13F-2E9F-0BBF-209048BD93D8}"/>
              </a:ext>
            </a:extLst>
          </p:cNvPr>
          <p:cNvSpPr>
            <a:spLocks noGrp="1"/>
          </p:cNvSpPr>
          <p:nvPr>
            <p:ph type="subTitle" idx="1"/>
          </p:nvPr>
        </p:nvSpPr>
        <p:spPr>
          <a:xfrm>
            <a:off x="2955235" y="1828799"/>
            <a:ext cx="6052286" cy="2994991"/>
          </a:xfrm>
        </p:spPr>
        <p:txBody>
          <a:bodyPr>
            <a:normAutofit fontScale="25000" lnSpcReduction="20000"/>
          </a:bodyPr>
          <a:lstStyle/>
          <a:p>
            <a:r>
              <a:rPr lang="en-US" sz="6400" b="1" cap="none" dirty="0"/>
              <a:t>MACHINE LEARNING</a:t>
            </a:r>
            <a:endParaRPr lang="en-US" sz="1200" b="1" cap="none" dirty="0"/>
          </a:p>
          <a:p>
            <a:r>
              <a:rPr lang="en-US" sz="6400" cap="none" dirty="0"/>
              <a:t>Machine learning is a step into the direction of artificial intelligence(AI)</a:t>
            </a:r>
          </a:p>
          <a:p>
            <a:r>
              <a:rPr lang="en-US" sz="6400" cap="none" dirty="0"/>
              <a:t>It makes the computer learns from studying data. machine learning is a program that analyses data and learns to predict the outcome.  data splitting into features and target variables was done as required. </a:t>
            </a:r>
            <a:r>
              <a:rPr lang="en-US" sz="6400" b="1" cap="none" dirty="0"/>
              <a:t>80%</a:t>
            </a:r>
            <a:r>
              <a:rPr lang="en-US" sz="6400" cap="none" dirty="0"/>
              <a:t> of the data was assigned for training and </a:t>
            </a:r>
            <a:r>
              <a:rPr lang="en-US" sz="6400" b="1" cap="none" dirty="0"/>
              <a:t>20%</a:t>
            </a:r>
            <a:r>
              <a:rPr lang="en-US" sz="6400" cap="none" dirty="0"/>
              <a:t> was set aside for testing, the data was also scaled to standard.</a:t>
            </a:r>
          </a:p>
          <a:p>
            <a:r>
              <a:rPr lang="en-US" sz="6400" cap="none" dirty="0"/>
              <a:t>we use the data to train and fit the regression model. the models are as      follows ; Linear Regression, KNeighborsRegressor, RandomForest, DecisionTreeRegressor.A  number of models were employed for testing the goodness of fit (performance)                                                                                                                               Linear regression model however, performs optimally compare to others. because it offers a low bias/variance tradeoff.</a:t>
            </a:r>
          </a:p>
          <a:p>
            <a:endParaRPr lang="en-US" sz="2800" cap="none" dirty="0"/>
          </a:p>
          <a:p>
            <a:endParaRPr lang="en-US" sz="2800" cap="none" dirty="0"/>
          </a:p>
        </p:txBody>
      </p:sp>
    </p:spTree>
    <p:extLst>
      <p:ext uri="{BB962C8B-B14F-4D97-AF65-F5344CB8AC3E}">
        <p14:creationId xmlns:p14="http://schemas.microsoft.com/office/powerpoint/2010/main" val="37351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C58D-606F-C40B-BBDE-179CE7A51B81}"/>
              </a:ext>
            </a:extLst>
          </p:cNvPr>
          <p:cNvSpPr>
            <a:spLocks noGrp="1"/>
          </p:cNvSpPr>
          <p:nvPr>
            <p:ph type="ctrTitle"/>
          </p:nvPr>
        </p:nvSpPr>
        <p:spPr>
          <a:xfrm>
            <a:off x="2372139" y="1338470"/>
            <a:ext cx="7500730" cy="4227443"/>
          </a:xfrm>
        </p:spPr>
        <p:txBody>
          <a:bodyPr>
            <a:normAutofit fontScale="90000"/>
          </a:bodyPr>
          <a:lstStyle/>
          <a:p>
            <a:r>
              <a:rPr lang="en-US" sz="2700" b="1" dirty="0"/>
              <a:t>Results/recommendations</a:t>
            </a:r>
            <a:br>
              <a:rPr lang="en-US" sz="2000" b="1" dirty="0"/>
            </a:br>
            <a:br>
              <a:rPr lang="en-US" sz="2000" b="1" dirty="0"/>
            </a:br>
            <a:r>
              <a:rPr lang="en-US" sz="2000" b="1" dirty="0"/>
              <a:t>P</a:t>
            </a:r>
            <a:r>
              <a:rPr lang="en-US" sz="2000" cap="none" dirty="0"/>
              <a:t>roper analysis shows that marketing spend and visitors top the list</a:t>
            </a:r>
            <a:br>
              <a:rPr lang="en-US" sz="2000" cap="none" dirty="0"/>
            </a:br>
            <a:r>
              <a:rPr lang="en-US" sz="2000" cap="none" dirty="0"/>
              <a:t>of most important drivers of revenue because it provides a greater impact on the revenue compare to others.  </a:t>
            </a:r>
            <a:br>
              <a:rPr lang="en-US" sz="2000" cap="none" dirty="0"/>
            </a:br>
            <a:r>
              <a:rPr lang="en-US" sz="2000" cap="none" dirty="0"/>
              <a:t>Linear regression model  was </a:t>
            </a:r>
            <a:r>
              <a:rPr lang="en-US" sz="2000" b="1" cap="none" dirty="0"/>
              <a:t>73%</a:t>
            </a:r>
            <a:r>
              <a:rPr lang="en-US" sz="2000" cap="none" dirty="0"/>
              <a:t>  correct in predicting the  training data  and  the test data was predicted with about </a:t>
            </a:r>
            <a:r>
              <a:rPr lang="en-US" sz="2000" b="1" cap="none" dirty="0"/>
              <a:t>73%</a:t>
            </a:r>
            <a:r>
              <a:rPr lang="en-US" sz="2000" cap="none" dirty="0"/>
              <a:t> precision. this is a good estimate since it suggests an optimal result with low bias and low variance </a:t>
            </a:r>
            <a:br>
              <a:rPr lang="en-US" sz="2000" cap="none" dirty="0"/>
            </a:br>
            <a:r>
              <a:rPr lang="en-US" sz="2000" cap="none" dirty="0"/>
              <a:t>If we spend</a:t>
            </a:r>
            <a:r>
              <a:rPr lang="en-US" sz="2000" b="1" cap="none" dirty="0"/>
              <a:t> #5000</a:t>
            </a:r>
            <a:r>
              <a:rPr lang="en-US" sz="2000" cap="none" dirty="0"/>
              <a:t> on a Friday, we will expect a revenue growth of about </a:t>
            </a:r>
            <a:r>
              <a:rPr lang="en-US" sz="2000" b="1" cap="none" dirty="0"/>
              <a:t>#21180.38</a:t>
            </a:r>
            <a:br>
              <a:rPr lang="en-US" sz="2000" cap="none" dirty="0"/>
            </a:br>
            <a:r>
              <a:rPr lang="en-US" sz="2000" cap="none" dirty="0"/>
              <a:t>Suppose that we maintain promotion blue throughout the campaign our revenue would have increase by </a:t>
            </a:r>
            <a:r>
              <a:rPr lang="en-US" sz="2000" b="1" cap="none" dirty="0"/>
              <a:t>#2531321.71</a:t>
            </a:r>
            <a:br>
              <a:rPr lang="en-US" sz="2000" cap="none" dirty="0"/>
            </a:br>
            <a:r>
              <a:rPr lang="en-US" sz="2000" cap="none" dirty="0"/>
              <a:t>This is quite a huge gain and must be prioritized to ensure the company’s success.</a:t>
            </a:r>
          </a:p>
        </p:txBody>
      </p:sp>
    </p:spTree>
    <p:extLst>
      <p:ext uri="{BB962C8B-B14F-4D97-AF65-F5344CB8AC3E}">
        <p14:creationId xmlns:p14="http://schemas.microsoft.com/office/powerpoint/2010/main" val="1608979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3163</TotalTime>
  <Words>524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Marketing Revenue Prediction    A Presentation by Sitmang Engshime Peter                                 Link: https://github.com/shiwerdtata/BMI</vt:lpstr>
      <vt:lpstr>INTRODUCTION </vt:lpstr>
      <vt:lpstr>DATA CLEANING AND PREPROCESSING  The data was properly inspected for possible missing values and irrelevant information. Redundant entries were observed and removed accordingly. investigation reveals that the data contains some outliers in variables such as revenue, marketing spend and visitors. these outliers were treated by capping method. feature engineering  was conducted by performing one hot encoding on categorical variables,  day name and promo we also used the knn imputer to check missing values  in the feature variables while the  means method was used to address missing values in our target variable(revenue) </vt:lpstr>
      <vt:lpstr>PowerPoint Presentation</vt:lpstr>
      <vt:lpstr>PowerPoint Presentation</vt:lpstr>
      <vt:lpstr>                  </vt:lpstr>
      <vt:lpstr>PowerPoint Presentation</vt:lpstr>
      <vt:lpstr>Results/recommendations  Proper analysis shows that marketing spend and visitors top the list of most important drivers of revenue because it provides a greater impact on the revenue compare to others.   Linear regression model  was 73%  correct in predicting the  training data  and  the test data was predicted with about 73% precision. this is a good estimate since it suggests an optimal result with low bias and low variance  If we spend #5000 on a Friday, we will expect a revenue growth of about #21180.38 Suppose that we maintain promotion blue throughout the campaign our revenue would have increase by #2531321.71 This is quite a huge gain and must be prioritized to ensure the company’s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Revenue Prediction A Presentation by sitmang engshime peter</dc:title>
  <dc:creator>nenbon</dc:creator>
  <cp:lastModifiedBy>nenbon</cp:lastModifiedBy>
  <cp:revision>15</cp:revision>
  <dcterms:created xsi:type="dcterms:W3CDTF">2022-08-22T21:18:59Z</dcterms:created>
  <dcterms:modified xsi:type="dcterms:W3CDTF">2022-08-28T13:08:49Z</dcterms:modified>
</cp:coreProperties>
</file>