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33" r:id="rId2"/>
    <p:sldId id="838" r:id="rId3"/>
    <p:sldId id="834" r:id="rId4"/>
    <p:sldId id="839" r:id="rId5"/>
    <p:sldId id="840" r:id="rId6"/>
    <p:sldId id="837" r:id="rId7"/>
    <p:sldId id="841" r:id="rId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3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6" autoAdjust="0"/>
    <p:restoredTop sz="95883" autoAdjust="0"/>
  </p:normalViewPr>
  <p:slideViewPr>
    <p:cSldViewPr showGuides="1">
      <p:cViewPr>
        <p:scale>
          <a:sx n="130" d="100"/>
          <a:sy n="130" d="100"/>
        </p:scale>
        <p:origin x="1608" y="416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20.03.23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599332" y="2359913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871924" y="2351748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79472" y="3939735"/>
            <a:ext cx="3494716" cy="2651259"/>
          </a:xfrm>
          <a:prstGeom prst="bentConnector4">
            <a:avLst>
              <a:gd name="adj1" fmla="val -6541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256238" y="6536377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370183" y="5662722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392144" y="5152210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258439" y="5384249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416272" y="5667924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599332" y="2359913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871924" y="2351748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</p:spTree>
    <p:extLst>
      <p:ext uri="{BB962C8B-B14F-4D97-AF65-F5344CB8AC3E}">
        <p14:creationId xmlns:p14="http://schemas.microsoft.com/office/powerpoint/2010/main" val="97906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7714F7-D8C6-E1C1-EA3B-684CCB08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25450"/>
            <a:ext cx="56388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5222084" y="45732"/>
            <a:ext cx="2467909" cy="7488835"/>
          </a:xfrm>
          <a:prstGeom prst="roundRect">
            <a:avLst>
              <a:gd name="adj" fmla="val 2520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5627948" y="2179788"/>
            <a:ext cx="1656183" cy="7488832"/>
          </a:xfrm>
          <a:prstGeom prst="roundRect">
            <a:avLst>
              <a:gd name="adj" fmla="val 25205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275447" y="-2447189"/>
            <a:ext cx="2361188" cy="7488834"/>
          </a:xfrm>
          <a:prstGeom prst="roundRect">
            <a:avLst>
              <a:gd name="adj" fmla="val 25205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C756C67-A345-1F8A-61CE-ED99EEF837F3}"/>
              </a:ext>
            </a:extLst>
          </p:cNvPr>
          <p:cNvSpPr/>
          <p:nvPr/>
        </p:nvSpPr>
        <p:spPr>
          <a:xfrm rot="5400000">
            <a:off x="9107152" y="481931"/>
            <a:ext cx="792088" cy="962471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5683394" y="589336"/>
            <a:ext cx="3076895" cy="739065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2B9FC0-C1AE-BAF4-A8D9-9EFE08EA4576}"/>
              </a:ext>
            </a:extLst>
          </p:cNvPr>
          <p:cNvSpPr/>
          <p:nvPr/>
        </p:nvSpPr>
        <p:spPr>
          <a:xfrm rot="5400000">
            <a:off x="3897101" y="-139643"/>
            <a:ext cx="757360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6763516" y="717258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5827412" y="717258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7843636" y="718149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A78B77-08CB-62AA-A454-A419D0061281}"/>
              </a:ext>
            </a:extLst>
          </p:cNvPr>
          <p:cNvSpPr/>
          <p:nvPr/>
        </p:nvSpPr>
        <p:spPr>
          <a:xfrm>
            <a:off x="9120336" y="661497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TMY3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213396-D9E9-E0C1-7FA5-3AFC055769A5}"/>
              </a:ext>
            </a:extLst>
          </p:cNvPr>
          <p:cNvSpPr/>
          <p:nvPr/>
        </p:nvSpPr>
        <p:spPr>
          <a:xfrm>
            <a:off x="9120336" y="982923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Meteostat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86B9150-8F03-B001-D37A-7B59F0DCFDBB}"/>
              </a:ext>
            </a:extLst>
          </p:cNvPr>
          <p:cNvSpPr/>
          <p:nvPr/>
        </p:nvSpPr>
        <p:spPr>
          <a:xfrm>
            <a:off x="4509802" y="711137"/>
            <a:ext cx="7466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K-means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3277103" y="713324"/>
            <a:ext cx="101971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 Buildings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9021960" y="1674202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(.</a:t>
            </a:r>
            <a:r>
              <a:rPr lang="en-US" sz="1200" b="1" dirty="0" err="1">
                <a:solidFill>
                  <a:schemeClr val="tx1"/>
                </a:solidFill>
              </a:rPr>
              <a:t>epw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flipH="1">
            <a:off x="5388440" y="969286"/>
            <a:ext cx="438972" cy="3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3">
            <a:extLst>
              <a:ext uri="{FF2B5EF4-FFF2-40B4-BE49-F238E27FC236}">
                <a16:creationId xmlns:a16="http://schemas.microsoft.com/office/drawing/2014/main" id="{C1803BCF-1991-1262-CBBC-3B4053AD509E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 flipV="1">
            <a:off x="3163124" y="589336"/>
            <a:ext cx="3940991" cy="383680"/>
          </a:xfrm>
          <a:prstGeom prst="bentConnector5">
            <a:avLst>
              <a:gd name="adj1" fmla="val 79"/>
              <a:gd name="adj2" fmla="val -73954"/>
              <a:gd name="adj3" fmla="val 103138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C0475E2-17D1-3169-C7B7-CA2993F9F26C}"/>
              </a:ext>
            </a:extLst>
          </p:cNvPr>
          <p:cNvSpPr/>
          <p:nvPr/>
        </p:nvSpPr>
        <p:spPr>
          <a:xfrm>
            <a:off x="5035327" y="2719847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OpenStudio</a:t>
            </a:r>
            <a:r>
              <a:rPr lang="en-US" sz="1200" b="1" dirty="0">
                <a:solidFill>
                  <a:schemeClr val="tx1"/>
                </a:solidFill>
              </a:rPr>
              <a:t> ➜ </a:t>
            </a:r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Translator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849977" y="1927760"/>
            <a:ext cx="2171983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439484" y="2332282"/>
            <a:ext cx="0" cy="38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035328" y="3545245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Model (.</a:t>
            </a:r>
            <a:r>
              <a:rPr lang="en-US" sz="1200" b="1" dirty="0" err="1">
                <a:solidFill>
                  <a:schemeClr val="tx1"/>
                </a:solidFill>
              </a:rPr>
              <a:t>idf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5746028" y="4451662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Ideal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33724FD-CA1E-FA68-A3F1-212826622A71}"/>
              </a:ext>
            </a:extLst>
          </p:cNvPr>
          <p:cNvSpPr/>
          <p:nvPr/>
        </p:nvSpPr>
        <p:spPr>
          <a:xfrm>
            <a:off x="6528050" y="4444779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Partial Loads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AE95701-84A2-1F25-E4C1-E9573CA3148A}"/>
              </a:ext>
            </a:extLst>
          </p:cNvPr>
          <p:cNvSpPr/>
          <p:nvPr/>
        </p:nvSpPr>
        <p:spPr>
          <a:xfrm rot="5400000">
            <a:off x="6188984" y="3883695"/>
            <a:ext cx="500997" cy="151216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555167" y="4376025"/>
            <a:ext cx="156516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Trained Dynamics LSTM 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4163613" y="5312132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4163613" y="6176231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Energy Flexibility 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>
            <a:off x="6641975" y="5744180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4163613" y="4386220"/>
            <a:ext cx="1140299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BC27A29-F092-A66E-5B50-949187EB91AB}"/>
              </a:ext>
            </a:extLst>
          </p:cNvPr>
          <p:cNvSpPr/>
          <p:nvPr/>
        </p:nvSpPr>
        <p:spPr>
          <a:xfrm rot="5400000">
            <a:off x="3951744" y="779098"/>
            <a:ext cx="648073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243239" y="1639728"/>
            <a:ext cx="1078458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Thermostat Setpoints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C99C734-9FC4-CEC3-AB04-82F96AD7C6AB}"/>
              </a:ext>
            </a:extLst>
          </p:cNvPr>
          <p:cNvSpPr/>
          <p:nvPr/>
        </p:nvSpPr>
        <p:spPr>
          <a:xfrm>
            <a:off x="3235126" y="1639728"/>
            <a:ext cx="79208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Dynamic Time Warping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11223" y="1927760"/>
            <a:ext cx="612769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BC2026-C26E-D850-7311-D609A0C4D9F0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6439484" y="3223903"/>
            <a:ext cx="1" cy="321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B0FAC1-E481-AF53-260B-19283FA70768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H="1">
            <a:off x="4275780" y="1351696"/>
            <a:ext cx="1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6439483" y="4058619"/>
            <a:ext cx="1" cy="3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043000" y="4828403"/>
            <a:ext cx="1" cy="500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4726238" y="4880081"/>
            <a:ext cx="7525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37752" y="4880081"/>
            <a:ext cx="1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3163122" y="5167900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2DC7CE6-8426-6B33-81B2-FBBBAFCFA9F8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>
            <a:off x="4027215" y="1891756"/>
            <a:ext cx="216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138511F-DF65-1091-56B9-87B65C544695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296822" y="963165"/>
            <a:ext cx="212980" cy="21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3891875" y="5528156"/>
            <a:ext cx="325744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207824" y="4628053"/>
            <a:ext cx="347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5983221" y="282196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D263F6-2C9E-745E-3699-75FBF95D2BF6}"/>
              </a:ext>
            </a:extLst>
          </p:cNvPr>
          <p:cNvSpPr txBox="1"/>
          <p:nvPr/>
        </p:nvSpPr>
        <p:spPr>
          <a:xfrm>
            <a:off x="3163122" y="285799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Building Selection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9376FB-2732-AA03-55DD-88D43DF5524A}"/>
              </a:ext>
            </a:extLst>
          </p:cNvPr>
          <p:cNvSpPr txBox="1"/>
          <p:nvPr/>
        </p:nvSpPr>
        <p:spPr>
          <a:xfrm>
            <a:off x="3163122" y="2185432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ecobee</a:t>
            </a:r>
            <a:r>
              <a:rPr lang="en-US" sz="1200" b="1" dirty="0">
                <a:solidFill>
                  <a:srgbClr val="C00000"/>
                </a:solidFill>
              </a:rPr>
              <a:t>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271401" y="855818"/>
            <a:ext cx="1417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1: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1354757" y="3124601"/>
            <a:ext cx="1334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2:</a:t>
            </a:r>
            <a:br>
              <a:rPr lang="en-US" sz="1600" b="1" dirty="0"/>
            </a:br>
            <a:r>
              <a:rPr lang="en-US" sz="1600" dirty="0"/>
              <a:t>Building Load</a:t>
            </a:r>
          </a:p>
          <a:p>
            <a:pPr algn="r"/>
            <a:r>
              <a:rPr lang="en-US" sz="1600" dirty="0"/>
              <a:t>Simulation</a:t>
            </a:r>
          </a:p>
          <a:p>
            <a:pPr algn="r"/>
            <a:r>
              <a:rPr lang="en-US" sz="1600" dirty="0"/>
              <a:t>&amp; CityLearn</a:t>
            </a:r>
          </a:p>
          <a:p>
            <a:pPr algn="r"/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497573" y="5436434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3: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46C28F6-9247-F07F-F922-08301F2741C3}"/>
              </a:ext>
            </a:extLst>
          </p:cNvPr>
          <p:cNvSpPr txBox="1"/>
          <p:nvPr/>
        </p:nvSpPr>
        <p:spPr>
          <a:xfrm>
            <a:off x="8123225" y="28747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C00000"/>
                </a:solidFill>
              </a:rPr>
              <a:t>Weather Database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B226A-AA1B-85FF-17BB-5C4D4FBFE531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>
            <a:off x="9503196" y="1359211"/>
            <a:ext cx="0" cy="31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016" y="155216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516454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36985" y="1331325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3">
            <a:extLst>
              <a:ext uri="{FF2B5EF4-FFF2-40B4-BE49-F238E27FC236}">
                <a16:creationId xmlns:a16="http://schemas.microsoft.com/office/drawing/2014/main" id="{59F48DB0-D763-1C0E-9CE3-0E5EE41E57C0}"/>
              </a:ext>
            </a:extLst>
          </p:cNvPr>
          <p:cNvCxnSpPr>
            <a:cxnSpLocks/>
            <a:stCxn id="29" idx="1"/>
          </p:cNvCxnSpPr>
          <p:nvPr/>
        </p:nvCxnSpPr>
        <p:spPr>
          <a:xfrm rot="16200000" flipV="1">
            <a:off x="8174328" y="-761746"/>
            <a:ext cx="258656" cy="2399081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5" y="1782214"/>
            <a:ext cx="947849" cy="3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>
            <a:off x="7257473" y="2198423"/>
            <a:ext cx="0" cy="4774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936539" y="3428993"/>
            <a:ext cx="88230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89" cy="3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77690" y="3933049"/>
            <a:ext cx="1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8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stCxn id="75" idx="3"/>
            <a:endCxn id="91" idx="1"/>
          </p:cNvCxnSpPr>
          <p:nvPr/>
        </p:nvCxnSpPr>
        <p:spPr>
          <a:xfrm flipV="1">
            <a:off x="7574026" y="3681021"/>
            <a:ext cx="362513" cy="10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&amp;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&amp;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260182" y="4399457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0504" y="1408153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0" y="1372438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3" y="1187309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374855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Model Type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>
            <a:off x="8818841" y="3681021"/>
            <a:ext cx="1049110" cy="0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1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3A036A-1E44-3D9B-6B79-F078260A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3949"/>
            <a:ext cx="7772400" cy="4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826952" y="1146400"/>
            <a:ext cx="2068117" cy="97307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EULP Metadata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Vintage, Orientation, Occupant Count, Infiltration Rate, Insulation, WWR, EUI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C45DF0-AFFF-ED38-E7A2-9F3B99E65A64}"/>
              </a:ext>
            </a:extLst>
          </p:cNvPr>
          <p:cNvSpPr/>
          <p:nvPr/>
        </p:nvSpPr>
        <p:spPr>
          <a:xfrm>
            <a:off x="826953" y="2315510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Metadata Transformation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8D99-982F-1D3A-9670-3FBA8085CA97}"/>
              </a:ext>
            </a:extLst>
          </p:cNvPr>
          <p:cNvSpPr/>
          <p:nvPr/>
        </p:nvSpPr>
        <p:spPr>
          <a:xfrm>
            <a:off x="826953" y="2944322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6048E-540B-D6FE-45BB-9B6FC7EEDD1B}"/>
              </a:ext>
            </a:extLst>
          </p:cNvPr>
          <p:cNvSpPr/>
          <p:nvPr/>
        </p:nvSpPr>
        <p:spPr>
          <a:xfrm>
            <a:off x="826952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8ECCBA-9188-D999-2B84-1F1AC6AF607A}"/>
              </a:ext>
            </a:extLst>
          </p:cNvPr>
          <p:cNvSpPr/>
          <p:nvPr/>
        </p:nvSpPr>
        <p:spPr>
          <a:xfrm>
            <a:off x="838826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D4F99B-3F20-4212-1ABA-74F1588B6D77}"/>
              </a:ext>
            </a:extLst>
          </p:cNvPr>
          <p:cNvSpPr/>
          <p:nvPr/>
        </p:nvSpPr>
        <p:spPr>
          <a:xfrm>
            <a:off x="826951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7D5C5-A5EC-74D2-3438-4BF7CEE4C09E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1861011" y="2119474"/>
            <a:ext cx="0" cy="196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783222-9884-B0DF-4BD3-F528E555DAF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61011" y="2747558"/>
            <a:ext cx="0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696C6-2440-ECA1-EC06-80B0ECB751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61010" y="3376370"/>
            <a:ext cx="1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98F2D-881E-B68D-5214-D176EC5AB30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861009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1B5B6-A1B4-7E73-8477-703982C1C0E8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861009" y="4639016"/>
            <a:ext cx="5939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B2334E-D147-CE4F-BADA-5A2E512BBB0E}"/>
              </a:ext>
            </a:extLst>
          </p:cNvPr>
          <p:cNvSpPr/>
          <p:nvPr/>
        </p:nvSpPr>
        <p:spPr>
          <a:xfrm>
            <a:off x="3388941" y="849695"/>
            <a:ext cx="2068117" cy="639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Climate Classification with Degree Days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E0CE8E3-D141-1E3D-5E41-38295813ADC6}"/>
              </a:ext>
            </a:extLst>
          </p:cNvPr>
          <p:cNvSpPr/>
          <p:nvPr/>
        </p:nvSpPr>
        <p:spPr>
          <a:xfrm>
            <a:off x="3391834" y="1685344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ecobee</a:t>
            </a:r>
            <a:r>
              <a:rPr lang="en-US" sz="1200" b="1" dirty="0">
                <a:solidFill>
                  <a:schemeClr val="tx1"/>
                </a:solidFill>
              </a:rPr>
              <a:t> Database Query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4DD7D3B-23C1-4AE9-5B9A-CC74531C194A}"/>
              </a:ext>
            </a:extLst>
          </p:cNvPr>
          <p:cNvSpPr/>
          <p:nvPr/>
        </p:nvSpPr>
        <p:spPr>
          <a:xfrm>
            <a:off x="3391834" y="2314127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Average Daily 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96EBC94-6E0D-B5F6-0870-FCCA2665C1C5}"/>
              </a:ext>
            </a:extLst>
          </p:cNvPr>
          <p:cNvSpPr/>
          <p:nvPr/>
        </p:nvSpPr>
        <p:spPr>
          <a:xfrm>
            <a:off x="3393633" y="2944322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 Time Warping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k-shape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A7129E-A409-9AE3-7164-18B48DC382B4}"/>
              </a:ext>
            </a:extLst>
          </p:cNvPr>
          <p:cNvSpPr/>
          <p:nvPr/>
        </p:nvSpPr>
        <p:spPr>
          <a:xfrm>
            <a:off x="3403709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Setpoints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E79108-720E-1FB2-3684-F67981A90356}"/>
              </a:ext>
            </a:extLst>
          </p:cNvPr>
          <p:cNvSpPr/>
          <p:nvPr/>
        </p:nvSpPr>
        <p:spPr>
          <a:xfrm>
            <a:off x="3391835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5D5B0F-0858-5281-E541-949DEB8F641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423000" y="1489463"/>
            <a:ext cx="2892" cy="19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2FE76-BFAA-AE78-7196-909D9E8DA33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425892" y="2117392"/>
            <a:ext cx="0" cy="19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E3FE3-2089-4F23-47AF-68A24DB2AC5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425892" y="2746175"/>
            <a:ext cx="1799" cy="19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93696A-0CF9-4EFD-4047-C01EF87234EB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4425893" y="3376370"/>
            <a:ext cx="1798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42BD40-1238-A22A-576E-E8D755F6351B}"/>
              </a:ext>
            </a:extLst>
          </p:cNvPr>
          <p:cNvSpPr/>
          <p:nvPr/>
        </p:nvSpPr>
        <p:spPr>
          <a:xfrm>
            <a:off x="3391836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9353F-E230-1080-4612-BF9B77E5BA1A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>
            <a:off x="4425893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7F571-8DE8-D2BD-7D4F-C0A40DA9D095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4425894" y="4639016"/>
            <a:ext cx="5937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6A07F9F-4827-E841-8999-3805ECEF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169579"/>
            <a:ext cx="2108200" cy="41656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C9513A0-BCA9-FF54-4B63-E6B96441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21" y="863266"/>
            <a:ext cx="2108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6989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11054</TotalTime>
  <Words>369</Words>
  <Application>Microsoft Macintosh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280</cp:revision>
  <cp:lastPrinted>2018-06-19T21:52:37Z</cp:lastPrinted>
  <dcterms:created xsi:type="dcterms:W3CDTF">2017-10-27T10:27:20Z</dcterms:created>
  <dcterms:modified xsi:type="dcterms:W3CDTF">2023-03-21T01:37:36Z</dcterms:modified>
</cp:coreProperties>
</file>