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4" r:id="rId3"/>
    <p:sldId id="275" r:id="rId4"/>
    <p:sldId id="282" r:id="rId5"/>
    <p:sldId id="276" r:id="rId6"/>
    <p:sldId id="278" r:id="rId7"/>
    <p:sldId id="279" r:id="rId8"/>
    <p:sldId id="280" r:id="rId9"/>
    <p:sldId id="281" r:id="rId10"/>
    <p:sldId id="284" r:id="rId11"/>
    <p:sldId id="285" r:id="rId12"/>
    <p:sldId id="286" r:id="rId13"/>
    <p:sldId id="287" r:id="rId14"/>
    <p:sldId id="288" r:id="rId15"/>
    <p:sldId id="289" r:id="rId16"/>
    <p:sldId id="291" r:id="rId17"/>
    <p:sldId id="290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6" r:id="rId27"/>
    <p:sldId id="283" r:id="rId28"/>
    <p:sldId id="265" r:id="rId29"/>
    <p:sldId id="268" r:id="rId30"/>
    <p:sldId id="270" r:id="rId31"/>
    <p:sldId id="267" r:id="rId32"/>
    <p:sldId id="273" r:id="rId33"/>
    <p:sldId id="26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lbperfect123/article/details/8428130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山东理工大学数学学院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BC6DD-EA35-4B21-A24F-6D42DE26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C7407-5F1B-4101-AF6C-9B3CC3B8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</a:t>
            </a:r>
            <a:r>
              <a:rPr lang="en-US" altLang="zh-CN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makeGraph.m</a:t>
            </a:r>
            <a:endParaRPr lang="en-US" altLang="zh-CN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cost=[2 2 2 2 2 3 3 3 3 1 2 1 3]; </a:t>
            </a:r>
            <a:r>
              <a:rPr lang="en-US" altLang="zh-CN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%±</a:t>
            </a:r>
            <a:r>
              <a:rPr lang="en-US" altLang="zh-CN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ßµÄÈ¨ÖØ</a:t>
            </a:r>
            <a:endParaRPr lang="en-US" altLang="zh-CN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=[2 2 2 2 2 2 2 2 2 2 2 2 2]; </a:t>
            </a:r>
            <a:r>
              <a:rPr lang="en-US" altLang="zh-CN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%±ßµÄ·½Ïò</a:t>
            </a:r>
          </a:p>
          <a:p>
            <a:r>
              <a:rPr lang="nl-NL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node=[1 2 3 4 5;1 6 7 0 0;2 7 8 0 0 ;3 8 9 0 0;4 11 13 9 0;5 6 10 0 0;10 11 12 0 0;12 13 0 0 0];</a:t>
            </a:r>
          </a:p>
          <a:p>
            <a:r>
              <a:rPr lang="pt-BR" altLang="zh-CN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±ßµÄÐòÁÐÎª£ºA-B,A-C,A-D,A-E,A-F,B-F,B-C,C-D,D-E,F-G,E-G,G-H,E-H</a:t>
            </a:r>
          </a:p>
          <a:p>
            <a:r>
              <a:rPr lang="en-US" altLang="zh-CN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Á¬½ÓnodeµÄÃ¿Ò»ÐÐÔªËØ£¬Ö¸·</a:t>
            </a:r>
            <a:r>
              <a:rPr lang="en-US" altLang="zh-CN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Ö±ð´ÓA</a:t>
            </a:r>
            <a:r>
              <a:rPr lang="en-US" altLang="zh-CN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£¬B£¬...,H¿ªÊ¼µÄ±ß</a:t>
            </a:r>
          </a:p>
          <a:p>
            <a:r>
              <a:rPr lang="pt-BR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coord=[5 6 ;3 9;1 6 ;3 1;6 2;6 8;9 7;10 2]; </a:t>
            </a:r>
            <a:r>
              <a:rPr lang="pt-BR" altLang="zh-CN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%A£¬B,...,HµÄ×ø±ê£¬Ö»ÔÚ»­Í¼Ê±ÓÃ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A=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graAdjacency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node,cost,dir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zh-CN" altLang="en-US" dirty="0"/>
              <a:t>此函数功能是画图</a:t>
            </a:r>
          </a:p>
        </p:txBody>
      </p:sp>
    </p:spTree>
    <p:extLst>
      <p:ext uri="{BB962C8B-B14F-4D97-AF65-F5344CB8AC3E}">
        <p14:creationId xmlns:p14="http://schemas.microsoft.com/office/powerpoint/2010/main" val="377398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515A3-3560-499B-85C3-5DF213D1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03C9AE-DE8B-422F-8F66-DC1666839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816" y="1399496"/>
            <a:ext cx="5808512" cy="5196219"/>
          </a:xfrm>
        </p:spPr>
      </p:pic>
    </p:spTree>
    <p:extLst>
      <p:ext uri="{BB962C8B-B14F-4D97-AF65-F5344CB8AC3E}">
        <p14:creationId xmlns:p14="http://schemas.microsoft.com/office/powerpoint/2010/main" val="25034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E56B4-A186-44A3-B4BD-9973854E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1BEE5-FB76-40F2-ABCD-3F56EDD7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D =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grDijkstra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A,home,target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altLang="zh-CN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B6C48A-B2CE-4433-9DBB-A0420926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4" y="2397500"/>
            <a:ext cx="10760372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9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C4502-EAC2-4E14-8D42-0EABE7A7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D777D-F9F8-4E52-A655-2EAC9D15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主函数：</a:t>
            </a:r>
            <a:endParaRPr lang="en-US" altLang="zh-CN" dirty="0"/>
          </a:p>
          <a:p>
            <a:r>
              <a:rPr lang="en-US" altLang="zh-CN" dirty="0" err="1"/>
              <a:t>Dijkstra_main.m</a:t>
            </a:r>
            <a:r>
              <a:rPr lang="zh-CN" altLang="en-US" dirty="0"/>
              <a:t>    </a:t>
            </a:r>
            <a:r>
              <a:rPr lang="en-US" altLang="zh-CN" dirty="0"/>
              <a:t>%</a:t>
            </a:r>
            <a:r>
              <a:rPr lang="zh-CN" altLang="en-US" dirty="0"/>
              <a:t>运行主函数</a:t>
            </a:r>
          </a:p>
        </p:txBody>
      </p:sp>
    </p:spTree>
    <p:extLst>
      <p:ext uri="{BB962C8B-B14F-4D97-AF65-F5344CB8AC3E}">
        <p14:creationId xmlns:p14="http://schemas.microsoft.com/office/powerpoint/2010/main" val="90462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DAFDB-17C1-4E06-9951-5525FB2C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474BC-551B-480B-8400-0681DD4C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队列：</a:t>
            </a:r>
            <a:r>
              <a:rPr lang="en-US" altLang="zh-CN" dirty="0"/>
              <a:t>FIFO</a:t>
            </a:r>
            <a:r>
              <a:rPr lang="zh-CN" altLang="en-US" dirty="0"/>
              <a:t>，先进先出</a:t>
            </a:r>
            <a:endParaRPr lang="en-US" altLang="zh-CN" dirty="0"/>
          </a:p>
          <a:p>
            <a:r>
              <a:rPr lang="zh-CN" altLang="en-US" dirty="0"/>
              <a:t>用元胞数组构造</a:t>
            </a:r>
            <a:endParaRPr lang="en-US" altLang="zh-CN" dirty="0"/>
          </a:p>
          <a:p>
            <a:r>
              <a:rPr lang="en-US" altLang="zh-CN" dirty="0"/>
              <a:t>Enqueue:</a:t>
            </a:r>
            <a:r>
              <a:rPr lang="zh-CN" altLang="en-US" dirty="0"/>
              <a:t>将对象放入队列，</a:t>
            </a:r>
            <a:endParaRPr lang="en-US" altLang="zh-CN" dirty="0"/>
          </a:p>
          <a:p>
            <a:r>
              <a:rPr lang="en-US" altLang="zh-CN" dirty="0"/>
              <a:t>Dequeue:</a:t>
            </a:r>
            <a:r>
              <a:rPr lang="zh-CN" altLang="en-US" dirty="0"/>
              <a:t>从队列中删除一个对象</a:t>
            </a:r>
            <a:endParaRPr lang="en-US" altLang="zh-CN" dirty="0"/>
          </a:p>
          <a:p>
            <a:r>
              <a:rPr lang="en-US" altLang="zh-CN" dirty="0"/>
              <a:t>Peek:</a:t>
            </a:r>
            <a:r>
              <a:rPr lang="zh-CN" altLang="en-US" dirty="0"/>
              <a:t>复制队列的第一个对象，但并没有删除它</a:t>
            </a:r>
            <a:endParaRPr lang="en-US" altLang="zh-CN" dirty="0"/>
          </a:p>
          <a:p>
            <a:r>
              <a:rPr lang="en-US" altLang="zh-CN" dirty="0" err="1"/>
              <a:t>Isempty</a:t>
            </a:r>
            <a:r>
              <a:rPr lang="zh-CN" altLang="en-US" dirty="0"/>
              <a:t>：确定没有项在队列中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78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D769B-1835-43A1-AAF0-FA0101F3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BD6D6-F2D8-40ED-A15B-D56913FE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q = </a:t>
            </a:r>
            <a:r>
              <a:rPr lang="en-US" altLang="zh-CN" dirty="0" err="1"/>
              <a:t>qEnq</a:t>
            </a:r>
            <a:r>
              <a:rPr lang="en-US" altLang="zh-CN" dirty="0"/>
              <a:t>(</a:t>
            </a:r>
            <a:r>
              <a:rPr lang="en-US" altLang="zh-CN" dirty="0" err="1"/>
              <a:t>q,data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q=[q {data}]; %</a:t>
            </a:r>
            <a:r>
              <a:rPr lang="zh-CN" altLang="en-US" dirty="0"/>
              <a:t>入队</a:t>
            </a:r>
            <a:endParaRPr lang="en-US" altLang="zh-CN" dirty="0"/>
          </a:p>
          <a:p>
            <a:r>
              <a:rPr lang="en-US" altLang="zh-CN" dirty="0"/>
              <a:t>  end</a:t>
            </a:r>
          </a:p>
          <a:p>
            <a:r>
              <a:rPr lang="en-US" altLang="zh-CN" dirty="0"/>
              <a:t>function [q </a:t>
            </a:r>
            <a:r>
              <a:rPr lang="en-US" altLang="zh-CN" dirty="0" err="1"/>
              <a:t>ans</a:t>
            </a:r>
            <a:r>
              <a:rPr lang="en-US" altLang="zh-CN" dirty="0"/>
              <a:t>] =</a:t>
            </a:r>
            <a:r>
              <a:rPr lang="en-US" altLang="zh-CN" dirty="0" err="1"/>
              <a:t>qDeq</a:t>
            </a:r>
            <a:r>
              <a:rPr lang="en-US" altLang="zh-CN" dirty="0"/>
              <a:t>(q)</a:t>
            </a:r>
          </a:p>
          <a:p>
            <a:r>
              <a:rPr lang="en-US" altLang="zh-CN" dirty="0" err="1"/>
              <a:t>ans</a:t>
            </a:r>
            <a:r>
              <a:rPr lang="en-US" altLang="zh-CN" dirty="0"/>
              <a:t> =q{1};  %</a:t>
            </a:r>
            <a:r>
              <a:rPr lang="zh-CN" altLang="en-US" dirty="0"/>
              <a:t>出队</a:t>
            </a:r>
            <a:endParaRPr lang="en-US" altLang="zh-CN" dirty="0"/>
          </a:p>
          <a:p>
            <a:r>
              <a:rPr lang="en-US" altLang="zh-CN" dirty="0"/>
              <a:t>q =q(2:end);</a:t>
            </a:r>
          </a:p>
          <a:p>
            <a:r>
              <a:rPr lang="en-US" altLang="zh-CN" dirty="0"/>
              <a:t>end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999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CF1E0-27FD-4F9A-9B65-95A4593D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FE803-3E5B-4C4F-92B1-AEC0F4909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str = </a:t>
            </a:r>
            <a:r>
              <a:rPr lang="en-US" altLang="zh-CN" dirty="0" err="1"/>
              <a:t>CAToString</a:t>
            </a:r>
            <a:r>
              <a:rPr lang="en-US" altLang="zh-CN" dirty="0"/>
              <a:t>(ca) %</a:t>
            </a:r>
            <a:r>
              <a:rPr lang="zh-CN" altLang="en-US" dirty="0"/>
              <a:t>元胞数组转字符串</a:t>
            </a:r>
            <a:endParaRPr lang="en-US" altLang="zh-CN" dirty="0"/>
          </a:p>
          <a:p>
            <a:r>
              <a:rPr lang="en-US" altLang="zh-CN" dirty="0"/>
              <a:t>    % Traverse a cell array to make a string</a:t>
            </a:r>
          </a:p>
          <a:p>
            <a:r>
              <a:rPr lang="en-US" altLang="zh-CN" dirty="0"/>
              <a:t>    str = '';</a:t>
            </a:r>
          </a:p>
          <a:p>
            <a:r>
              <a:rPr lang="en-US" altLang="zh-CN" dirty="0"/>
              <a:t>    for in = 1:length(ca)</a:t>
            </a:r>
          </a:p>
          <a:p>
            <a:r>
              <a:rPr lang="en-US" altLang="zh-CN" dirty="0"/>
              <a:t>        str = [str </a:t>
            </a:r>
            <a:r>
              <a:rPr lang="en-US" altLang="zh-CN" dirty="0" err="1"/>
              <a:t>toString</a:t>
            </a:r>
            <a:r>
              <a:rPr lang="en-US" altLang="zh-CN" dirty="0"/>
              <a:t>(ca{in}) 13]; %13</a:t>
            </a:r>
            <a:r>
              <a:rPr lang="zh-CN" altLang="en-US" dirty="0"/>
              <a:t>为换行符</a:t>
            </a:r>
            <a:endParaRPr lang="en-US" altLang="zh-CN" dirty="0"/>
          </a:p>
          <a:p>
            <a:r>
              <a:rPr lang="en-US" altLang="zh-CN" dirty="0"/>
              <a:t>    end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6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ADCF3-1844-499F-9952-506A4C3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28941-16FB-433C-B40F-2C78D22B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054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q = [];</a:t>
            </a:r>
          </a:p>
          <a:p>
            <a:r>
              <a:rPr lang="en-US" altLang="zh-CN" dirty="0"/>
              <a:t>for ix = 1:10</a:t>
            </a:r>
          </a:p>
          <a:p>
            <a:r>
              <a:rPr lang="en-US" altLang="zh-CN" dirty="0"/>
              <a:t>    q = </a:t>
            </a:r>
            <a:r>
              <a:rPr lang="en-US" altLang="zh-CN" dirty="0" err="1"/>
              <a:t>qEnq</a:t>
            </a:r>
            <a:r>
              <a:rPr lang="en-US" altLang="zh-CN" dirty="0"/>
              <a:t>(q, ix);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 err="1"/>
              <a:t>CAToString</a:t>
            </a:r>
            <a:r>
              <a:rPr lang="en-US" altLang="zh-CN" dirty="0"/>
              <a:t>(q)</a:t>
            </a:r>
          </a:p>
          <a:p>
            <a:r>
              <a:rPr lang="en-US" altLang="zh-CN" dirty="0"/>
              <a:t>[q </a:t>
            </a:r>
            <a:r>
              <a:rPr lang="en-US" altLang="zh-CN" dirty="0" err="1"/>
              <a:t>ans</a:t>
            </a:r>
            <a:r>
              <a:rPr lang="en-US" altLang="zh-CN" dirty="0"/>
              <a:t>] = </a:t>
            </a:r>
            <a:r>
              <a:rPr lang="en-US" altLang="zh-CN" dirty="0" err="1"/>
              <a:t>qDeq</a:t>
            </a:r>
            <a:r>
              <a:rPr lang="en-US" altLang="zh-CN" dirty="0"/>
              <a:t>(q);</a:t>
            </a:r>
          </a:p>
          <a:p>
            <a:r>
              <a:rPr lang="en-US" altLang="zh-CN" dirty="0" err="1"/>
              <a:t>fprintf</a:t>
            </a:r>
            <a:r>
              <a:rPr lang="en-US" altLang="zh-CN" dirty="0"/>
              <a:t>('dequeue -&gt; %d leaving \</a:t>
            </a:r>
            <a:r>
              <a:rPr lang="en-US" altLang="zh-CN" dirty="0" err="1"/>
              <a:t>n%s</a:t>
            </a:r>
            <a:r>
              <a:rPr lang="en-US" altLang="zh-CN" dirty="0"/>
              <a:t>\n', </a:t>
            </a:r>
            <a:r>
              <a:rPr lang="en-US" altLang="zh-CN" dirty="0" err="1"/>
              <a:t>ans</a:t>
            </a:r>
            <a:r>
              <a:rPr lang="en-US" altLang="zh-CN" dirty="0"/>
              <a:t>, </a:t>
            </a:r>
            <a:r>
              <a:rPr lang="en-US" altLang="zh-CN" dirty="0" err="1"/>
              <a:t>CAToString</a:t>
            </a:r>
            <a:r>
              <a:rPr lang="en-US" altLang="zh-CN" dirty="0"/>
              <a:t>(q) );</a:t>
            </a:r>
          </a:p>
          <a:p>
            <a:r>
              <a:rPr lang="en-US" altLang="zh-CN" dirty="0" err="1"/>
              <a:t>fprintf</a:t>
            </a:r>
            <a:r>
              <a:rPr lang="en-US" altLang="zh-CN" dirty="0"/>
              <a:t>('peek at queue -&gt; %d leaving \</a:t>
            </a:r>
            <a:r>
              <a:rPr lang="en-US" altLang="zh-CN" dirty="0" err="1"/>
              <a:t>n%s</a:t>
            </a:r>
            <a:r>
              <a:rPr lang="en-US" altLang="zh-CN" dirty="0"/>
              <a:t>\n',    q{1}, </a:t>
            </a:r>
            <a:r>
              <a:rPr lang="en-US" altLang="zh-CN" dirty="0" err="1"/>
              <a:t>CAToString</a:t>
            </a:r>
            <a:r>
              <a:rPr lang="en-US" altLang="zh-CN" dirty="0"/>
              <a:t>(q) ); 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82EB600-3611-4F1F-8392-F50549696144}"/>
              </a:ext>
            </a:extLst>
          </p:cNvPr>
          <p:cNvSpPr txBox="1">
            <a:spLocks/>
          </p:cNvSpPr>
          <p:nvPr/>
        </p:nvSpPr>
        <p:spPr>
          <a:xfrm>
            <a:off x="6096000" y="2141537"/>
            <a:ext cx="45505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dirty="0" err="1"/>
              <a:t>pq</a:t>
            </a:r>
            <a:r>
              <a:rPr lang="en-US" altLang="zh-CN" dirty="0"/>
              <a:t> = [];</a:t>
            </a:r>
          </a:p>
          <a:p>
            <a:r>
              <a:rPr lang="en-US" altLang="zh-CN" dirty="0"/>
              <a:t>for ix = 1:10</a:t>
            </a:r>
          </a:p>
          <a:p>
            <a:r>
              <a:rPr lang="en-US" altLang="zh-CN" dirty="0"/>
              <a:t>    value = floor(100*rand);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fprintf</a:t>
            </a:r>
            <a:r>
              <a:rPr lang="en-US" altLang="zh-CN" dirty="0"/>
              <a:t>(' %g:', value 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pq</a:t>
            </a:r>
            <a:r>
              <a:rPr lang="en-US" altLang="zh-CN" dirty="0"/>
              <a:t> = </a:t>
            </a:r>
            <a:r>
              <a:rPr lang="en-US" altLang="zh-CN" dirty="0" err="1"/>
              <a:t>pqEnq</a:t>
            </a:r>
            <a:r>
              <a:rPr lang="en-US" altLang="zh-CN" dirty="0"/>
              <a:t>(</a:t>
            </a:r>
            <a:r>
              <a:rPr lang="en-US" altLang="zh-CN" dirty="0" err="1"/>
              <a:t>pq</a:t>
            </a:r>
            <a:r>
              <a:rPr lang="en-US" altLang="zh-CN" dirty="0"/>
              <a:t>, value );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 err="1"/>
              <a:t>fprintf</a:t>
            </a:r>
            <a:r>
              <a:rPr lang="en-US" altLang="zh-CN" dirty="0"/>
              <a:t>('\</a:t>
            </a:r>
            <a:r>
              <a:rPr lang="en-US" altLang="zh-CN" dirty="0" err="1"/>
              <a:t>npriority</a:t>
            </a:r>
            <a:r>
              <a:rPr lang="en-US" altLang="zh-CN" dirty="0"/>
              <a:t> queue is \</a:t>
            </a:r>
            <a:r>
              <a:rPr lang="en-US" altLang="zh-CN" dirty="0" err="1"/>
              <a:t>n%s</a:t>
            </a:r>
            <a:r>
              <a:rPr lang="en-US" altLang="zh-CN" dirty="0"/>
              <a:t>\n',     </a:t>
            </a:r>
            <a:r>
              <a:rPr lang="en-US" altLang="zh-CN" dirty="0" err="1"/>
              <a:t>CAToString</a:t>
            </a:r>
            <a:r>
              <a:rPr lang="en-US" altLang="zh-CN" dirty="0"/>
              <a:t>(</a:t>
            </a:r>
            <a:r>
              <a:rPr lang="en-US" altLang="zh-CN" dirty="0" err="1"/>
              <a:t>pq</a:t>
            </a:r>
            <a:r>
              <a:rPr lang="en-US" altLang="zh-CN" dirty="0"/>
              <a:t>)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436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https://blog.csdn.net/lbperfect123/article/details/84281300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Dijkstra</a:t>
            </a:r>
            <a:r>
              <a:rPr lang="zh-CN" altLang="en-US" b="1" dirty="0"/>
              <a:t>算法</a:t>
            </a:r>
            <a:endParaRPr lang="zh-CN" altLang="en-US" dirty="0"/>
          </a:p>
          <a:p>
            <a:r>
              <a:rPr lang="zh-CN" altLang="en-US" dirty="0"/>
              <a:t> </a:t>
            </a:r>
          </a:p>
          <a:p>
            <a:r>
              <a:rPr lang="en-US" altLang="zh-CN" dirty="0" err="1"/>
              <a:t>Dijkstra</a:t>
            </a:r>
            <a:r>
              <a:rPr lang="zh-CN" altLang="en-US" dirty="0"/>
              <a:t>算法算是</a:t>
            </a:r>
            <a:r>
              <a:rPr lang="zh-CN" altLang="en-US" b="1" dirty="0"/>
              <a:t>贪心思想</a:t>
            </a:r>
            <a:r>
              <a:rPr lang="zh-CN" altLang="en-US" dirty="0"/>
              <a:t>实现的，首先把起点到所有点的距离存下来找个最短的，然后松弛一次再找出最短的，所谓的松弛操作就是，遍历一遍看通过刚刚找到的距离最短的点作为中转站会不会更近，如果更近了就更新距离，这样把所有的点找遍之后就存下了起点到其他所有点的最短距离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David M. smith , 《engineering computation with </a:t>
            </a:r>
            <a:r>
              <a:rPr lang="en-US" altLang="zh-CN" dirty="0" err="1"/>
              <a:t>matlab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Cost</a:t>
            </a:r>
            <a:r>
              <a:rPr lang="zh-CN" altLang="en-US" dirty="0"/>
              <a:t>，一个大小为</a:t>
            </a:r>
            <a:r>
              <a:rPr lang="en-US" altLang="zh-CN" dirty="0"/>
              <a:t>m*1</a:t>
            </a:r>
            <a:r>
              <a:rPr lang="zh-CN" altLang="en-US" dirty="0"/>
              <a:t>的向量，包含</a:t>
            </a:r>
            <a:r>
              <a:rPr lang="en-US" altLang="zh-CN" dirty="0"/>
              <a:t>m</a:t>
            </a:r>
            <a:r>
              <a:rPr lang="zh-CN" altLang="en-US" dirty="0"/>
              <a:t>条边的权重；</a:t>
            </a:r>
            <a:endParaRPr lang="en-US" altLang="zh-CN" dirty="0"/>
          </a:p>
          <a:p>
            <a:r>
              <a:rPr lang="en-US" altLang="zh-CN" dirty="0"/>
              <a:t>Dir</a:t>
            </a:r>
            <a:r>
              <a:rPr lang="zh-CN" altLang="en-US" dirty="0"/>
              <a:t>：大小为</a:t>
            </a:r>
            <a:r>
              <a:rPr lang="en-US" altLang="zh-CN" dirty="0"/>
              <a:t>m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，表示各边的方向，</a:t>
            </a:r>
            <a:r>
              <a:rPr lang="en-US" altLang="zh-CN" dirty="0"/>
              <a:t>2</a:t>
            </a:r>
            <a:r>
              <a:rPr lang="zh-CN" altLang="en-US" dirty="0"/>
              <a:t>指双边，</a:t>
            </a:r>
            <a:r>
              <a:rPr lang="en-US" altLang="zh-CN" dirty="0"/>
              <a:t>1</a:t>
            </a:r>
            <a:r>
              <a:rPr lang="zh-CN" altLang="en-US" dirty="0"/>
              <a:t>指朝正向的单向边；</a:t>
            </a:r>
            <a:r>
              <a:rPr lang="en-US" altLang="zh-CN" dirty="0"/>
              <a:t>-1</a:t>
            </a:r>
            <a:r>
              <a:rPr lang="zh-CN" altLang="en-US" dirty="0"/>
              <a:t>指朝负向的单向边。</a:t>
            </a:r>
            <a:endParaRPr lang="en-US" altLang="zh-CN" dirty="0"/>
          </a:p>
          <a:p>
            <a:r>
              <a:rPr lang="en-US" altLang="zh-CN" dirty="0"/>
              <a:t>Node</a:t>
            </a:r>
            <a:r>
              <a:rPr lang="zh-CN" altLang="en-US" dirty="0"/>
              <a:t>：大小为</a:t>
            </a:r>
            <a:r>
              <a:rPr lang="en-US" altLang="zh-CN" dirty="0"/>
              <a:t>n*rows</a:t>
            </a:r>
            <a:r>
              <a:rPr lang="zh-CN" altLang="en-US" dirty="0"/>
              <a:t>的矩阵，包含每个节点边的索引，</a:t>
            </a:r>
            <a:r>
              <a:rPr lang="en-US" altLang="zh-CN" dirty="0"/>
              <a:t>node(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包含</a:t>
            </a:r>
            <a:r>
              <a:rPr lang="en-US" altLang="zh-CN" dirty="0"/>
              <a:t>x</a:t>
            </a:r>
            <a:r>
              <a:rPr lang="zh-CN" altLang="en-US" dirty="0"/>
              <a:t>，表示第</a:t>
            </a:r>
            <a:r>
              <a:rPr lang="en-US" altLang="zh-CN" dirty="0" err="1"/>
              <a:t>i</a:t>
            </a:r>
            <a:r>
              <a:rPr lang="zh-CN" altLang="en-US" dirty="0"/>
              <a:t>个节点与第</a:t>
            </a:r>
            <a:r>
              <a:rPr lang="en-US" altLang="zh-CN" dirty="0"/>
              <a:t>x</a:t>
            </a:r>
            <a:r>
              <a:rPr lang="zh-CN" altLang="en-US" dirty="0"/>
              <a:t>条边相连。如果</a:t>
            </a:r>
            <a:r>
              <a:rPr lang="en-US" altLang="zh-CN" dirty="0"/>
              <a:t>x=0</a:t>
            </a:r>
            <a:r>
              <a:rPr lang="zh-CN" altLang="en-US" dirty="0"/>
              <a:t>，则表示没有向量。值</a:t>
            </a:r>
            <a:r>
              <a:rPr lang="en-US" altLang="zh-CN" dirty="0"/>
              <a:t>rows</a:t>
            </a:r>
            <a:r>
              <a:rPr lang="zh-CN" altLang="en-US" dirty="0"/>
              <a:t>是相连的最大节点数。</a:t>
            </a:r>
            <a:endParaRPr lang="en-US" altLang="zh-CN" dirty="0"/>
          </a:p>
          <a:p>
            <a:r>
              <a:rPr lang="en-US" altLang="zh-CN" dirty="0" err="1"/>
              <a:t>Coord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矩阵，包含了每个节点的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坐标。</a:t>
            </a:r>
          </a:p>
        </p:txBody>
      </p:sp>
    </p:spTree>
    <p:extLst>
      <p:ext uri="{BB962C8B-B14F-4D97-AF65-F5344CB8AC3E}">
        <p14:creationId xmlns:p14="http://schemas.microsoft.com/office/powerpoint/2010/main" val="217890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问题引入：</a:t>
            </a:r>
          </a:p>
          <a:p>
            <a:r>
              <a:rPr lang="zh-CN" altLang="en-US" dirty="0"/>
              <a:t>指定一个点（源点）到其余各个顶点的最短路径，也叫做“单源最短路径”。例如求下图中的</a:t>
            </a:r>
            <a:r>
              <a:rPr lang="en-US" altLang="zh-CN" dirty="0"/>
              <a:t>1</a:t>
            </a:r>
            <a:r>
              <a:rPr lang="zh-CN" altLang="en-US" dirty="0"/>
              <a:t>号顶点到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号顶点的最短路径。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762" y="3472036"/>
            <a:ext cx="4757976" cy="25579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63" y="2773624"/>
            <a:ext cx="2534004" cy="136226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28" y="2773624"/>
            <a:ext cx="2514951" cy="138131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06" y="2249091"/>
            <a:ext cx="2514951" cy="1381318"/>
          </a:xfrm>
        </p:spPr>
      </p:pic>
      <p:pic>
        <p:nvPicPr>
          <p:cNvPr id="1026" name="Picture 2" descr="https://img-blog.csdnimg.cn/201811200911297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872" y="1690688"/>
            <a:ext cx="25146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blog.csdnimg.cn/201811200913056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20" y="4165054"/>
            <a:ext cx="34194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s://img-blog.csdnimg.cn/2018112009132033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09" y="1277103"/>
            <a:ext cx="2267266" cy="57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g-blog.csdnimg.cn/201811200914043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626" y="895348"/>
            <a:ext cx="25146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g-blog.csdnimg.cn/20181120091752405.png?x-oss-process=image/watermark,type_ZmFuZ3poZW5naGVpdGk,shadow_10,text_aHR0cHM6Ly9ibG9nLmNzZG4ubmV0L2xicGVyZmVjdDEyMw==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9" y="2019298"/>
            <a:ext cx="58959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623234" y="4253982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这就是</a:t>
            </a:r>
            <a:r>
              <a:rPr lang="en-US" altLang="zh-CN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算法的基本思路：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算法基本思想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按距离远近顺序，依次确定从起点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到图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的各顶点的最短路和距离：</a:t>
                </a:r>
                <a:br>
                  <a:rPr lang="zh-CN" altLang="en-US" dirty="0"/>
                </a:br>
                <a:r>
                  <a:rPr lang="en-US" altLang="zh-CN" dirty="0"/>
                  <a:t>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中存放已最终确定标号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即最短距离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的顶点，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标记从顶点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到顶点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的距离；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Step1</a:t>
                </a:r>
                <a:r>
                  <a:rPr lang="zh-CN" altLang="en-US" dirty="0"/>
                  <a:t>：令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lvl="1"/>
                <a:r>
                  <a:rPr lang="en-US" altLang="zh-CN" dirty="0"/>
                  <a:t>Step2: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令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，记达到这个最小值的一个顶点为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};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Step3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，停止；否则，转</a:t>
                </a:r>
                <a:r>
                  <a:rPr lang="en-US" altLang="zh-CN" dirty="0"/>
                  <a:t>step2.</a:t>
                </a:r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52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848303" y="3300248"/>
            <a:ext cx="966952" cy="5150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835965" y="3816626"/>
            <a:ext cx="1060174" cy="14577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48303" y="3815255"/>
            <a:ext cx="1153854" cy="11675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815255" y="3167270"/>
            <a:ext cx="1896432" cy="1329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815255" y="3300248"/>
            <a:ext cx="80884" cy="66215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896139" y="3962400"/>
            <a:ext cx="106018" cy="10204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896139" y="3815255"/>
            <a:ext cx="1815548" cy="1471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002157" y="4982817"/>
            <a:ext cx="18288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711687" y="3167270"/>
            <a:ext cx="1311965" cy="42406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711687" y="3617843"/>
            <a:ext cx="1205948" cy="19741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830957" y="3591339"/>
            <a:ext cx="1192695" cy="13914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896139" y="3167270"/>
            <a:ext cx="1815548" cy="7951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711687" y="3167270"/>
            <a:ext cx="0" cy="64798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711687" y="3815255"/>
            <a:ext cx="119270" cy="11675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896139" y="3962400"/>
            <a:ext cx="1934818" cy="10204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101009" y="3298877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3253409" y="3597049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3139622" y="4005475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4450903" y="2925953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4404293" y="3380169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3637722" y="3411105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3851356" y="4222863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4571314" y="4933088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4788606" y="4168356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4869490" y="3588290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5480745" y="3332441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5492854" y="4092395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6175512" y="4034791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6130785" y="3076177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6078064" y="3424505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2528368" y="3609171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u1</a:t>
            </a:r>
            <a:endParaRPr lang="zh-CN" altLang="en-US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3611161" y="4772344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u4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3556496" y="3867809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u3</a:t>
            </a:r>
            <a:endParaRPr lang="zh-CN" altLang="en-US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555352" y="2939324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u2</a:t>
            </a:r>
            <a:endParaRPr lang="zh-CN" altLang="en-US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5533612" y="2822103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u5</a:t>
            </a:r>
            <a:endParaRPr lang="zh-CN" altLang="en-US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5398061" y="3748129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u6</a:t>
            </a:r>
            <a:endParaRPr lang="zh-CN" altLang="en-US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5620095" y="4928146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u7</a:t>
            </a:r>
            <a:endParaRPr lang="zh-CN" altLang="en-US" b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7001321" y="3403624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u8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邻接矩阵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 flipV="1">
            <a:off x="7155258" y="1643728"/>
            <a:ext cx="966952" cy="5150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142920" y="2160106"/>
            <a:ext cx="1060174" cy="14577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155258" y="2158735"/>
            <a:ext cx="1153854" cy="11675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122210" y="1510750"/>
            <a:ext cx="1896432" cy="1329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122210" y="1643728"/>
            <a:ext cx="80884" cy="66215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203094" y="2305880"/>
            <a:ext cx="106018" cy="10204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203094" y="2158735"/>
            <a:ext cx="1815548" cy="1471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309112" y="3326297"/>
            <a:ext cx="18288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18642" y="1510750"/>
            <a:ext cx="1311965" cy="42406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0018642" y="1961323"/>
            <a:ext cx="1205948" cy="19741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137912" y="1934819"/>
            <a:ext cx="1192695" cy="13914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203094" y="1510750"/>
            <a:ext cx="1815548" cy="7951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018642" y="1510750"/>
            <a:ext cx="0" cy="64798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018642" y="2158735"/>
            <a:ext cx="119270" cy="11675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203094" y="2305880"/>
            <a:ext cx="1934818" cy="10204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07964" y="1642357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7560364" y="1940529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7446577" y="2348955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8757858" y="1269433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8711248" y="1723649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7944677" y="1754585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8158311" y="2566343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8878269" y="3276568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9095561" y="2511836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9176445" y="1931770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9787700" y="1675921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9799809" y="2435875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0482467" y="2378271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0437740" y="1419657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10385019" y="1767985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6835323" y="1952651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u1</a:t>
            </a:r>
            <a:endParaRPr lang="zh-CN" altLang="en-US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7918116" y="3115824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u4</a:t>
            </a:r>
            <a:endParaRPr lang="zh-CN" altLang="en-US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7863451" y="2211289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u3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7862307" y="1282804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u2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9840567" y="1165583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u5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9705016" y="2091609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u6</a:t>
            </a:r>
            <a:endParaRPr lang="zh-CN" altLang="en-US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9927050" y="3271626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u7</a:t>
            </a:r>
            <a:endParaRPr lang="zh-CN" altLang="en-US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11308276" y="1747104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u8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35370-8CF1-4E27-B067-D74E0C79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8F0A8-40B8-4D60-8AE8-18F467A9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第二种数据结构：图的弧表矩阵</a:t>
            </a:r>
          </a:p>
        </p:txBody>
      </p:sp>
    </p:spTree>
    <p:extLst>
      <p:ext uri="{BB962C8B-B14F-4D97-AF65-F5344CB8AC3E}">
        <p14:creationId xmlns:p14="http://schemas.microsoft.com/office/powerpoint/2010/main" val="3341765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图的弧表矩阵：起点，终点，相应的权；（稀疏形式）</a:t>
            </a:r>
            <a:endParaRPr lang="en-US" altLang="zh-CN" dirty="0"/>
          </a:p>
          <a:p>
            <a:r>
              <a:rPr lang="en-US" altLang="zh-CN" dirty="0"/>
              <a:t>e=[1 2 2;1 3 8 ;1 4 1;2 3 6;2 5 1;3 4 7;3 5 5;3 6 1;3 7 2;4 7 9;5 6 3;5 8  9 ;6 7 4;6 8 6;7 8 5];</a:t>
            </a:r>
          </a:p>
          <a:p>
            <a:r>
              <a:rPr lang="en-US" altLang="zh-CN" dirty="0" err="1"/>
              <a:t>sroute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7102250" y="3724320"/>
            <a:ext cx="966952" cy="5150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089912" y="4240698"/>
            <a:ext cx="1060174" cy="14577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102250" y="4239327"/>
            <a:ext cx="1153854" cy="11675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069202" y="3591342"/>
            <a:ext cx="1896432" cy="1329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069202" y="3724320"/>
            <a:ext cx="80884" cy="66215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150086" y="4386472"/>
            <a:ext cx="106018" cy="10204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150086" y="4239327"/>
            <a:ext cx="1815548" cy="1471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256104" y="5406889"/>
            <a:ext cx="18288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965634" y="3591342"/>
            <a:ext cx="1311965" cy="42406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9965634" y="4041915"/>
            <a:ext cx="1205948" cy="19741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084904" y="4015411"/>
            <a:ext cx="1192695" cy="13914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150086" y="3591342"/>
            <a:ext cx="1815548" cy="7951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965634" y="3591342"/>
            <a:ext cx="0" cy="64798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965634" y="4239327"/>
            <a:ext cx="119270" cy="11675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150086" y="4386472"/>
            <a:ext cx="1934818" cy="10204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354956" y="3722949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7507356" y="4021121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7393569" y="4429547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8704850" y="3350025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8658240" y="3804241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7891669" y="3835177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8105303" y="4646935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8825261" y="5357160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9042553" y="4592428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9123437" y="4012362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9734692" y="3756513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9746801" y="4516467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0429459" y="4458863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0384732" y="3500249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10332011" y="3848577"/>
            <a:ext cx="3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6782315" y="4033243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u1</a:t>
            </a:r>
            <a:endParaRPr lang="zh-CN" altLang="en-US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7865108" y="5196416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u4</a:t>
            </a:r>
            <a:endParaRPr lang="zh-CN" altLang="en-US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7810443" y="4291881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u3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7809299" y="3363396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u2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9787559" y="3246175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u5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9652008" y="4172201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u6</a:t>
            </a:r>
            <a:endParaRPr lang="zh-CN" altLang="en-US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9874042" y="5352218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u7</a:t>
            </a:r>
            <a:endParaRPr lang="zh-CN" altLang="en-US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11255268" y="3827696"/>
            <a:ext cx="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u8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32245"/>
            <a:ext cx="11190364" cy="51006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%  cost=[2 2 2 2 2 3 3 3 3 1 2 1 3];</a:t>
            </a:r>
          </a:p>
          <a:p>
            <a:r>
              <a:rPr lang="en-US" altLang="zh-CN" dirty="0"/>
              <a:t>% </a:t>
            </a:r>
            <a:r>
              <a:rPr lang="en-US" altLang="zh-CN" dirty="0" err="1"/>
              <a:t>dir</a:t>
            </a:r>
            <a:r>
              <a:rPr lang="en-US" altLang="zh-CN" dirty="0"/>
              <a:t>=[2 2 2 2 2 2 2 2 2 2 2 2 2];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：朝向正向的单向边，</a:t>
            </a:r>
            <a:r>
              <a:rPr lang="en-US" altLang="zh-CN" dirty="0"/>
              <a:t>-1</a:t>
            </a:r>
            <a:r>
              <a:rPr lang="zh-CN" altLang="en-US" dirty="0"/>
              <a:t>朝向另一个方向的单向边</a:t>
            </a:r>
            <a:endParaRPr lang="en-US" altLang="zh-CN" dirty="0"/>
          </a:p>
          <a:p>
            <a:r>
              <a:rPr lang="nl-NL" altLang="zh-CN" dirty="0"/>
              <a:t>% node=[1 2 3 4 5; %</a:t>
            </a:r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开始的边</a:t>
            </a:r>
            <a:endParaRPr lang="nl-NL" altLang="zh-CN" dirty="0"/>
          </a:p>
          <a:p>
            <a:r>
              <a:rPr lang="nl-NL" altLang="zh-CN" dirty="0"/>
              <a:t>                1 6 7 0 0; %</a:t>
            </a:r>
            <a:r>
              <a:rPr lang="zh-CN" altLang="en-US" dirty="0"/>
              <a:t>从</a:t>
            </a:r>
            <a:r>
              <a:rPr lang="en-US" altLang="zh-CN" dirty="0"/>
              <a:t>B</a:t>
            </a:r>
            <a:r>
              <a:rPr lang="zh-CN" altLang="en-US" dirty="0"/>
              <a:t>开始的边</a:t>
            </a:r>
            <a:endParaRPr lang="nl-NL" altLang="zh-CN" dirty="0"/>
          </a:p>
          <a:p>
            <a:r>
              <a:rPr lang="nl-NL" altLang="zh-CN" dirty="0"/>
              <a:t>2 7 8 0 0 ;3 8 9 0 0;4 11 13 9 0;5 6 10 0 0;10 11 12 0 0;12 13 0 0 0];</a:t>
            </a:r>
          </a:p>
          <a:p>
            <a:r>
              <a:rPr lang="en-US" altLang="zh-CN" dirty="0"/>
              <a:t>% </a:t>
            </a:r>
            <a:r>
              <a:rPr lang="en-US" altLang="zh-CN" dirty="0" err="1"/>
              <a:t>coord</a:t>
            </a:r>
            <a:r>
              <a:rPr lang="en-US" altLang="zh-CN" dirty="0"/>
              <a:t>=[5 6 ;3 9;1 6 ;3 1;6 2;6 8;9 7;10 2];%</a:t>
            </a:r>
            <a:r>
              <a:rPr lang="zh-CN" altLang="en-US" dirty="0"/>
              <a:t>坐标，只用于图形的表示</a:t>
            </a:r>
            <a:endParaRPr lang="en-US" altLang="zh-CN" dirty="0"/>
          </a:p>
          <a:p>
            <a:r>
              <a:rPr lang="en-US" altLang="zh-CN" dirty="0"/>
              <a:t>% A=</a:t>
            </a:r>
            <a:r>
              <a:rPr lang="en-US" altLang="zh-CN" dirty="0" err="1"/>
              <a:t>graAdjacency</a:t>
            </a:r>
            <a:r>
              <a:rPr lang="en-US" altLang="zh-CN" dirty="0"/>
              <a:t>(</a:t>
            </a:r>
            <a:r>
              <a:rPr lang="en-US" altLang="zh-CN" dirty="0" err="1"/>
              <a:t>node,cost,dir</a:t>
            </a:r>
            <a:r>
              <a:rPr lang="en-US" altLang="zh-CN" dirty="0"/>
              <a:t>)  %</a:t>
            </a:r>
            <a:r>
              <a:rPr lang="zh-CN" altLang="en-US" dirty="0"/>
              <a:t>创建邻接矩阵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%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02" y="169815"/>
            <a:ext cx="4089168" cy="2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70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069" y="1310617"/>
            <a:ext cx="7958722" cy="493252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矩阵的第一行表示顶点，第二行表示</a:t>
            </a:r>
            <a:r>
              <a:rPr lang="en-US" altLang="zh-CN" dirty="0"/>
              <a:t>u1</a:t>
            </a:r>
            <a:r>
              <a:rPr lang="zh-CN" altLang="en-US" dirty="0"/>
              <a:t>到各顶点的最短距离，第三行表示最短路上各点的前驱顶点。</a:t>
            </a:r>
          </a:p>
          <a:p>
            <a:r>
              <a:rPr lang="zh-CN" altLang="en-US" dirty="0"/>
              <a:t>假如要获取从</a:t>
            </a:r>
            <a:r>
              <a:rPr lang="en-US" altLang="zh-CN" dirty="0"/>
              <a:t>u1</a:t>
            </a:r>
            <a:r>
              <a:rPr lang="zh-CN" altLang="en-US" dirty="0"/>
              <a:t>到</a:t>
            </a:r>
            <a:r>
              <a:rPr lang="en-US" altLang="zh-CN" dirty="0"/>
              <a:t>u7</a:t>
            </a:r>
            <a:r>
              <a:rPr lang="zh-CN" altLang="en-US" dirty="0"/>
              <a:t>的最短路，由结果输出矩阵知，</a:t>
            </a:r>
            <a:r>
              <a:rPr lang="en-US" altLang="zh-CN" dirty="0"/>
              <a:t>u7</a:t>
            </a:r>
            <a:r>
              <a:rPr lang="zh-CN" altLang="en-US" dirty="0"/>
              <a:t>从</a:t>
            </a:r>
            <a:r>
              <a:rPr lang="en-US" altLang="zh-CN" dirty="0"/>
              <a:t>u3</a:t>
            </a:r>
            <a:r>
              <a:rPr lang="zh-CN" altLang="en-US" dirty="0"/>
              <a:t>来，</a:t>
            </a:r>
            <a:r>
              <a:rPr lang="en-US" altLang="zh-CN" dirty="0"/>
              <a:t>u3</a:t>
            </a:r>
            <a:r>
              <a:rPr lang="zh-CN" altLang="en-US" dirty="0"/>
              <a:t>从</a:t>
            </a:r>
            <a:r>
              <a:rPr lang="en-US" altLang="zh-CN" dirty="0"/>
              <a:t>u6</a:t>
            </a:r>
            <a:r>
              <a:rPr lang="zh-CN" altLang="en-US" dirty="0"/>
              <a:t>来，</a:t>
            </a:r>
            <a:r>
              <a:rPr lang="en-US" altLang="zh-CN" dirty="0"/>
              <a:t>u6</a:t>
            </a:r>
            <a:r>
              <a:rPr lang="zh-CN" altLang="en-US" dirty="0"/>
              <a:t>从</a:t>
            </a:r>
            <a:r>
              <a:rPr lang="en-US" altLang="zh-CN" dirty="0"/>
              <a:t>u5</a:t>
            </a:r>
            <a:r>
              <a:rPr lang="zh-CN" altLang="en-US" dirty="0"/>
              <a:t>来，</a:t>
            </a:r>
            <a:r>
              <a:rPr lang="en-US" altLang="zh-CN" dirty="0"/>
              <a:t>u5</a:t>
            </a:r>
            <a:r>
              <a:rPr lang="zh-CN" altLang="en-US" dirty="0"/>
              <a:t>从</a:t>
            </a:r>
            <a:r>
              <a:rPr lang="en-US" altLang="zh-CN" dirty="0"/>
              <a:t>u2</a:t>
            </a:r>
            <a:r>
              <a:rPr lang="zh-CN" altLang="en-US" dirty="0"/>
              <a:t>来，</a:t>
            </a:r>
            <a:r>
              <a:rPr lang="en-US" altLang="zh-CN" dirty="0"/>
              <a:t>u2</a:t>
            </a:r>
            <a:r>
              <a:rPr lang="zh-CN" altLang="en-US" dirty="0"/>
              <a:t>从</a:t>
            </a:r>
            <a:r>
              <a:rPr lang="en-US" altLang="zh-CN" dirty="0"/>
              <a:t>u1</a:t>
            </a:r>
            <a:r>
              <a:rPr lang="zh-CN" altLang="en-US" dirty="0"/>
              <a:t>来。因此</a:t>
            </a:r>
            <a:r>
              <a:rPr lang="en-US" altLang="zh-CN" dirty="0"/>
              <a:t>u1</a:t>
            </a:r>
            <a:r>
              <a:rPr lang="zh-CN" altLang="en-US" dirty="0"/>
              <a:t>到</a:t>
            </a:r>
            <a:r>
              <a:rPr lang="en-US" altLang="zh-CN" dirty="0"/>
              <a:t>u7</a:t>
            </a:r>
            <a:r>
              <a:rPr lang="zh-CN" altLang="en-US" dirty="0"/>
              <a:t>的最短路为：</a:t>
            </a:r>
            <a:r>
              <a:rPr lang="en-US" altLang="zh-CN" dirty="0"/>
              <a:t>u1—u2—u5—u6—u3—u7,</a:t>
            </a:r>
            <a:r>
              <a:rPr lang="zh-CN" altLang="en-US" dirty="0"/>
              <a:t>此路上各边的权分别为</a:t>
            </a:r>
            <a:r>
              <a:rPr lang="en-US" altLang="zh-CN" dirty="0"/>
              <a:t>2,1,3,1,2</a:t>
            </a:r>
            <a:r>
              <a:rPr lang="zh-CN" altLang="en-US" dirty="0"/>
              <a:t>，权和为</a:t>
            </a:r>
            <a:r>
              <a:rPr lang="en-US" altLang="zh-CN" dirty="0"/>
              <a:t>9.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62" y="1027906"/>
            <a:ext cx="7628571" cy="228571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见文件：graph_shortest.m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%% 生物信息学工具箱</a:t>
            </a:r>
          </a:p>
          <a:p>
            <a:r>
              <a:rPr lang="zh-CN" altLang="en-US"/>
              <a:t>% P=biograph(R,nodes,'ShowWeights','on') % 建立有向图对象P</a:t>
            </a:r>
          </a:p>
          <a:p>
            <a:r>
              <a:rPr lang="zh-CN" altLang="en-US"/>
              <a:t> % view(P)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练习：下列弧表矩阵表示的无向图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399" y="1825625"/>
            <a:ext cx="1963201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9917" y="1954924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找一条从点</a:t>
            </a:r>
            <a:r>
              <a:rPr lang="en-US" altLang="zh-CN" dirty="0"/>
              <a:t>1</a:t>
            </a:r>
            <a:r>
              <a:rPr lang="zh-CN" altLang="en-US" dirty="0"/>
              <a:t>到点</a:t>
            </a:r>
            <a:r>
              <a:rPr lang="en-US" altLang="zh-CN" dirty="0"/>
              <a:t>8</a:t>
            </a:r>
            <a:r>
              <a:rPr lang="zh-CN" altLang="en-US" dirty="0"/>
              <a:t>的最短路。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B6A88-6EE6-4ED4-A86D-CC2C1D93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BCAA3-A2EE-4FB7-86D3-7447FF97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graAdjacency</a:t>
            </a:r>
            <a:r>
              <a:rPr lang="en-US" altLang="zh-CN" dirty="0"/>
              <a:t>(</a:t>
            </a:r>
            <a:r>
              <a:rPr lang="en-US" altLang="zh-CN" dirty="0" err="1"/>
              <a:t>node,cost,dir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将图形数据</a:t>
            </a:r>
            <a:r>
              <a:rPr lang="en-US" altLang="zh-CN" dirty="0" err="1"/>
              <a:t>node,cost,direction</a:t>
            </a:r>
            <a:r>
              <a:rPr lang="zh-CN" altLang="en-US" dirty="0"/>
              <a:t>数组转换为邻接矩阵。创建一个稀疏矩阵。</a:t>
            </a:r>
            <a:endParaRPr lang="en-US" altLang="zh-CN" dirty="0"/>
          </a:p>
          <a:p>
            <a:r>
              <a:rPr lang="zh-CN" altLang="en-US" dirty="0"/>
              <a:t>邻接矩阵，</a:t>
            </a:r>
            <a:r>
              <a:rPr lang="en-US" altLang="zh-CN" dirty="0"/>
              <a:t>n*n</a:t>
            </a:r>
            <a:r>
              <a:rPr lang="zh-CN" altLang="en-US" dirty="0"/>
              <a:t>，指定了每个结点到其他节点的边的权重。</a:t>
            </a:r>
          </a:p>
        </p:txBody>
      </p:sp>
    </p:spTree>
    <p:extLst>
      <p:ext uri="{BB962C8B-B14F-4D97-AF65-F5344CB8AC3E}">
        <p14:creationId xmlns:p14="http://schemas.microsoft.com/office/powerpoint/2010/main" val="85240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61048-421F-41D7-B93B-4BF49FA3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D0814-7031-46B1-866A-FF9772CF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38174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function A= </a:t>
            </a:r>
            <a:r>
              <a:rPr lang="en-US" altLang="zh-CN" dirty="0" err="1"/>
              <a:t>graAdjacency</a:t>
            </a:r>
            <a:r>
              <a:rPr lang="en-US" altLang="zh-CN" dirty="0"/>
              <a:t>(</a:t>
            </a:r>
            <a:r>
              <a:rPr lang="en-US" altLang="zh-CN" dirty="0" err="1"/>
              <a:t>node,cost,dir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% </a:t>
            </a:r>
            <a:r>
              <a:rPr lang="zh-CN" altLang="en-US" dirty="0"/>
              <a:t>将图形数据</a:t>
            </a:r>
            <a:r>
              <a:rPr lang="en-US" altLang="zh-CN" dirty="0" err="1"/>
              <a:t>node,cost,direction</a:t>
            </a:r>
            <a:r>
              <a:rPr lang="zh-CN" altLang="en-US" dirty="0"/>
              <a:t>数组转换为邻接矩阵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m,cols</a:t>
            </a:r>
            <a:r>
              <a:rPr lang="en-US" altLang="zh-CN" dirty="0"/>
              <a:t>]=size(node)</a:t>
            </a:r>
          </a:p>
          <a:p>
            <a:r>
              <a:rPr lang="en-US" altLang="zh-CN" dirty="0"/>
              <a:t>n=length(cost);</a:t>
            </a:r>
          </a:p>
          <a:p>
            <a:r>
              <a:rPr lang="en-US" altLang="zh-CN" dirty="0"/>
              <a:t>k=0; %</a:t>
            </a:r>
            <a:r>
              <a:rPr lang="zh-CN" altLang="en-US" dirty="0"/>
              <a:t>稀疏矩阵元素个数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42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3202D-871F-4335-B5D2-05F9D411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BD114-04D8-462A-B590-77461142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for is= 1:n %</a:t>
            </a:r>
            <a:r>
              <a:rPr lang="zh-CN" altLang="en-US" dirty="0"/>
              <a:t>遍历边的列表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iv=0; % </a:t>
            </a:r>
            <a:r>
              <a:rPr lang="zh-CN" altLang="en-US" dirty="0"/>
              <a:t>初始化连接到该边的节点数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for </a:t>
            </a:r>
            <a:r>
              <a:rPr lang="en-US" altLang="zh-CN" dirty="0" err="1"/>
              <a:t>ir</a:t>
            </a:r>
            <a:r>
              <a:rPr lang="en-US" altLang="zh-CN" dirty="0"/>
              <a:t>=1:m %</a:t>
            </a:r>
            <a:r>
              <a:rPr lang="zh-CN" altLang="en-US" dirty="0"/>
              <a:t>遍历节点数组的节点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for </a:t>
            </a:r>
            <a:r>
              <a:rPr lang="en-US" altLang="zh-CN" dirty="0" err="1"/>
              <a:t>ic</a:t>
            </a:r>
            <a:r>
              <a:rPr lang="en-US" altLang="zh-CN" dirty="0"/>
              <a:t>=1:cols  % </a:t>
            </a:r>
            <a:r>
              <a:rPr lang="zh-CN" altLang="en-US" dirty="0"/>
              <a:t>遍历节点数组的列，查找连接到该边的节点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if node(</a:t>
            </a:r>
            <a:r>
              <a:rPr lang="en-US" altLang="zh-CN" dirty="0" err="1"/>
              <a:t>ir,ic</a:t>
            </a:r>
            <a:r>
              <a:rPr lang="en-US" altLang="zh-CN" dirty="0"/>
              <a:t>) == is</a:t>
            </a:r>
          </a:p>
          <a:p>
            <a:r>
              <a:rPr lang="en-US" altLang="zh-CN" dirty="0"/>
              <a:t>                iv= iv+1;</a:t>
            </a:r>
          </a:p>
          <a:p>
            <a:r>
              <a:rPr lang="en-US" altLang="zh-CN" dirty="0"/>
              <a:t>                if iv&gt;2 %</a:t>
            </a:r>
            <a:r>
              <a:rPr lang="zh-CN" altLang="en-US" dirty="0"/>
              <a:t>每条边只有两个端点，如果大于</a:t>
            </a:r>
            <a:r>
              <a:rPr lang="en-US" altLang="zh-CN" dirty="0"/>
              <a:t>2</a:t>
            </a:r>
            <a:r>
              <a:rPr lang="zh-CN" altLang="en-US" dirty="0"/>
              <a:t>，表示是一个错误的数据集</a:t>
            </a:r>
          </a:p>
          <a:p>
            <a:r>
              <a:rPr lang="zh-CN" altLang="en-US" dirty="0"/>
              <a:t>                    </a:t>
            </a:r>
            <a:r>
              <a:rPr lang="en-US" altLang="zh-CN" dirty="0"/>
              <a:t>error('</a:t>
            </a:r>
            <a:r>
              <a:rPr lang="zh-CN" altLang="en-US" dirty="0"/>
              <a:t>错误的交叉矩阵</a:t>
            </a:r>
            <a:r>
              <a:rPr lang="en-US" altLang="zh-CN" dirty="0"/>
              <a:t>');</a:t>
            </a:r>
          </a:p>
          <a:p>
            <a:r>
              <a:rPr lang="en-US" altLang="zh-CN" dirty="0"/>
              <a:t>                end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ij</a:t>
            </a:r>
            <a:r>
              <a:rPr lang="en-US" altLang="zh-CN" dirty="0"/>
              <a:t>(iv) =</a:t>
            </a:r>
            <a:r>
              <a:rPr lang="en-US" altLang="zh-CN" dirty="0" err="1"/>
              <a:t>ir</a:t>
            </a:r>
            <a:r>
              <a:rPr lang="en-US" altLang="zh-CN" dirty="0"/>
              <a:t>; % </a:t>
            </a:r>
            <a:r>
              <a:rPr lang="zh-CN" altLang="en-US" dirty="0"/>
              <a:t>将各个端点保存到局部变量</a:t>
            </a:r>
            <a:r>
              <a:rPr lang="en-US" altLang="zh-CN" dirty="0" err="1"/>
              <a:t>ij</a:t>
            </a:r>
            <a:r>
              <a:rPr lang="zh-CN" altLang="en-US" dirty="0"/>
              <a:t>中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end</a:t>
            </a:r>
          </a:p>
          <a:p>
            <a:r>
              <a:rPr lang="en-US" altLang="zh-CN" dirty="0"/>
              <a:t>        end</a:t>
            </a:r>
          </a:p>
          <a:p>
            <a:r>
              <a:rPr lang="en-US" altLang="zh-CN" dirty="0"/>
              <a:t>    end</a:t>
            </a:r>
          </a:p>
        </p:txBody>
      </p:sp>
    </p:spTree>
    <p:extLst>
      <p:ext uri="{BB962C8B-B14F-4D97-AF65-F5344CB8AC3E}">
        <p14:creationId xmlns:p14="http://schemas.microsoft.com/office/powerpoint/2010/main" val="238184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246F3-702A-45B6-AC7F-ACA7044D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7731C-911F-470B-9E60-3CD8C394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 if iv~=2 % </a:t>
            </a:r>
            <a:r>
              <a:rPr lang="zh-CN" altLang="en-US" dirty="0"/>
              <a:t>当遍历完成时，边的两端必须都有一个节点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error(</a:t>
            </a:r>
            <a:r>
              <a:rPr lang="en-US" altLang="zh-CN" dirty="0" err="1"/>
              <a:t>sprintf</a:t>
            </a:r>
            <a:r>
              <a:rPr lang="en-US" altLang="zh-CN" dirty="0"/>
              <a:t>('</a:t>
            </a:r>
            <a:r>
              <a:rPr lang="zh-CN" altLang="en-US" dirty="0"/>
              <a:t>找不到边 </a:t>
            </a:r>
            <a:r>
              <a:rPr lang="en-US" altLang="zh-CN" dirty="0"/>
              <a:t>%d </a:t>
            </a:r>
            <a:r>
              <a:rPr lang="zh-CN" altLang="en-US" dirty="0"/>
              <a:t>的终端</a:t>
            </a:r>
            <a:r>
              <a:rPr lang="en-US" altLang="zh-CN" dirty="0"/>
              <a:t>' ,is));</a:t>
            </a:r>
          </a:p>
          <a:p>
            <a:r>
              <a:rPr lang="en-US" altLang="zh-CN" dirty="0"/>
              <a:t>    end</a:t>
            </a:r>
          </a:p>
          <a:p>
            <a:r>
              <a:rPr lang="en-US" altLang="zh-CN" dirty="0"/>
              <a:t>    t=cost(is); %</a:t>
            </a:r>
            <a:r>
              <a:rPr lang="zh-CN" altLang="en-US" dirty="0"/>
              <a:t>获取边的权重</a:t>
            </a:r>
            <a:endParaRPr lang="en-US" altLang="zh-CN" dirty="0"/>
          </a:p>
          <a:p>
            <a:r>
              <a:rPr lang="en-US" altLang="zh-CN" dirty="0"/>
              <a:t> if </a:t>
            </a:r>
            <a:r>
              <a:rPr lang="en-US" altLang="zh-CN" dirty="0" err="1"/>
              <a:t>dir</a:t>
            </a:r>
            <a:r>
              <a:rPr lang="en-US" altLang="zh-CN" dirty="0"/>
              <a:t>(is) ~= -1 % </a:t>
            </a:r>
            <a:r>
              <a:rPr lang="zh-CN" altLang="en-US" dirty="0"/>
              <a:t>双向边必须在矩阵中出现两次，检查该边是双向还是正向的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k=k+1;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ip</a:t>
            </a:r>
            <a:r>
              <a:rPr lang="en-US" altLang="zh-CN" dirty="0"/>
              <a:t>(k)=</a:t>
            </a:r>
            <a:r>
              <a:rPr lang="en-US" altLang="zh-CN" dirty="0" err="1"/>
              <a:t>ij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jp</a:t>
            </a:r>
            <a:r>
              <a:rPr lang="en-US" altLang="zh-CN" dirty="0"/>
              <a:t>(k)=</a:t>
            </a:r>
            <a:r>
              <a:rPr lang="en-US" altLang="zh-CN" dirty="0" err="1"/>
              <a:t>ij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       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tp</a:t>
            </a:r>
            <a:r>
              <a:rPr lang="en-US" altLang="zh-CN" dirty="0"/>
              <a:t>(k)=t;</a:t>
            </a:r>
          </a:p>
          <a:p>
            <a:r>
              <a:rPr lang="en-US" altLang="zh-CN" dirty="0"/>
              <a:t>   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00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01FBA-AF13-4115-9270-A11009E3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DD8F2-C4DB-4743-AA21-7BB8F73F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if </a:t>
            </a:r>
            <a:r>
              <a:rPr lang="en-US" altLang="zh-CN" dirty="0" err="1"/>
              <a:t>dir</a:t>
            </a:r>
            <a:r>
              <a:rPr lang="en-US" altLang="zh-CN" dirty="0"/>
              <a:t>(is) ~=  1 % </a:t>
            </a:r>
            <a:r>
              <a:rPr lang="zh-CN" altLang="en-US" dirty="0"/>
              <a:t>同样，如果边不是正向的，输入反向路径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k=k+1;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ip</a:t>
            </a:r>
            <a:r>
              <a:rPr lang="en-US" altLang="zh-CN" dirty="0"/>
              <a:t>(k)=</a:t>
            </a:r>
            <a:r>
              <a:rPr lang="en-US" altLang="zh-CN" dirty="0" err="1"/>
              <a:t>ij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jp</a:t>
            </a:r>
            <a:r>
              <a:rPr lang="en-US" altLang="zh-CN" dirty="0"/>
              <a:t>(k)=</a:t>
            </a:r>
            <a:r>
              <a:rPr lang="en-US" altLang="zh-CN" dirty="0" err="1"/>
              <a:t>ij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tp</a:t>
            </a:r>
            <a:r>
              <a:rPr lang="en-US" altLang="zh-CN" dirty="0"/>
              <a:t>(k)=t;</a:t>
            </a:r>
          </a:p>
          <a:p>
            <a:r>
              <a:rPr lang="en-US" altLang="zh-CN" dirty="0"/>
              <a:t>    end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/>
              <a:t>A=sparse(</a:t>
            </a:r>
            <a:r>
              <a:rPr lang="en-US" altLang="zh-CN" dirty="0" err="1"/>
              <a:t>ip,jp,tp</a:t>
            </a:r>
            <a:r>
              <a:rPr lang="en-US" altLang="zh-CN" dirty="0"/>
              <a:t>); % </a:t>
            </a:r>
            <a:r>
              <a:rPr lang="zh-CN" altLang="en-US" dirty="0"/>
              <a:t>构造稀疏矩阵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31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C2507-92FE-43C6-AC7A-EEEB3D87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5E9A0-E77B-42F1-8B52-D50E8CF1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% %  % </a:t>
            </a:r>
            <a:r>
              <a:rPr lang="en-US" altLang="zh-CN" dirty="0" err="1"/>
              <a:t>makeGraph.m</a:t>
            </a:r>
            <a:endParaRPr lang="en-US" altLang="zh-CN" dirty="0"/>
          </a:p>
          <a:p>
            <a:r>
              <a:rPr lang="en-US" altLang="zh-CN" dirty="0"/>
              <a:t>%   cost=[2 2 2 2 2 3 3 3 3 1 2 1 3]; %</a:t>
            </a:r>
            <a:r>
              <a:rPr lang="zh-CN" altLang="en-US" dirty="0"/>
              <a:t>边的权重</a:t>
            </a:r>
          </a:p>
          <a:p>
            <a:r>
              <a:rPr lang="en-US" altLang="zh-CN" dirty="0"/>
              <a:t>%   </a:t>
            </a:r>
            <a:r>
              <a:rPr lang="en-US" altLang="zh-CN" dirty="0" err="1"/>
              <a:t>dir</a:t>
            </a:r>
            <a:r>
              <a:rPr lang="en-US" altLang="zh-CN" dirty="0"/>
              <a:t>=[2 2 2 2 2 2 2 2 2 2 2 2 2]; %</a:t>
            </a:r>
            <a:r>
              <a:rPr lang="zh-CN" altLang="en-US" dirty="0"/>
              <a:t>边的方向</a:t>
            </a:r>
          </a:p>
          <a:p>
            <a:r>
              <a:rPr lang="en-US" altLang="zh-CN" dirty="0"/>
              <a:t>%   node=[1 2 3 4 5;1 6 7 0 0;2 7 8 0 0 ;3 8 9 0 0;4 11 13 9 0;5 6 10 0 0;10 11 12 0 0;12 13 0 0 0];</a:t>
            </a:r>
          </a:p>
          <a:p>
            <a:r>
              <a:rPr lang="en-US" altLang="zh-CN" dirty="0"/>
              <a:t>% % %  </a:t>
            </a:r>
            <a:r>
              <a:rPr lang="zh-CN" altLang="en-US" dirty="0"/>
              <a:t>边的序列为：</a:t>
            </a:r>
            <a:r>
              <a:rPr lang="en-US" altLang="zh-CN" dirty="0"/>
              <a:t>A-B,A-C,A-D,A-E,A-F,B-F,B-C,C-D,D-E,F-G,E-G,G-H,E-H</a:t>
            </a:r>
          </a:p>
          <a:p>
            <a:r>
              <a:rPr lang="en-US" altLang="zh-CN" dirty="0"/>
              <a:t>% %  %</a:t>
            </a:r>
            <a:r>
              <a:rPr lang="zh-CN" altLang="en-US" dirty="0"/>
              <a:t>连接</a:t>
            </a:r>
            <a:r>
              <a:rPr lang="en-US" altLang="zh-CN" dirty="0"/>
              <a:t>node</a:t>
            </a:r>
            <a:r>
              <a:rPr lang="zh-CN" altLang="en-US" dirty="0"/>
              <a:t>的每一行元素，指分别从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...,H</a:t>
            </a:r>
            <a:r>
              <a:rPr lang="zh-CN" altLang="en-US" dirty="0"/>
              <a:t>开始的边</a:t>
            </a:r>
          </a:p>
          <a:p>
            <a:r>
              <a:rPr lang="en-US" altLang="zh-CN" dirty="0"/>
              <a:t>%   </a:t>
            </a:r>
            <a:r>
              <a:rPr lang="en-US" altLang="zh-CN" dirty="0" err="1"/>
              <a:t>coord</a:t>
            </a:r>
            <a:r>
              <a:rPr lang="en-US" altLang="zh-CN" dirty="0"/>
              <a:t>=[5 6 ;3 9;1 6 ;3 1;6 2;6 8;9 7;10 2]; %A</a:t>
            </a:r>
            <a:r>
              <a:rPr lang="zh-CN" altLang="en-US" dirty="0"/>
              <a:t>，</a:t>
            </a:r>
            <a:r>
              <a:rPr lang="en-US" altLang="zh-CN" dirty="0"/>
              <a:t>B,...,H</a:t>
            </a:r>
            <a:r>
              <a:rPr lang="zh-CN" altLang="en-US" dirty="0"/>
              <a:t>的坐标，只在画图时用</a:t>
            </a:r>
          </a:p>
          <a:p>
            <a:r>
              <a:rPr lang="en-US" altLang="zh-CN" dirty="0"/>
              <a:t>%   A=</a:t>
            </a:r>
            <a:r>
              <a:rPr lang="en-US" altLang="zh-CN" dirty="0" err="1"/>
              <a:t>graAdjacency</a:t>
            </a:r>
            <a:r>
              <a:rPr lang="en-US" altLang="zh-CN" dirty="0"/>
              <a:t>(</a:t>
            </a:r>
            <a:r>
              <a:rPr lang="en-US" altLang="zh-CN" dirty="0" err="1"/>
              <a:t>node,cost,dir</a:t>
            </a:r>
            <a:r>
              <a:rPr lang="en-US" altLang="zh-CN" dirty="0"/>
              <a:t>) %</a:t>
            </a:r>
            <a:r>
              <a:rPr lang="zh-CN" altLang="en-US" dirty="0"/>
              <a:t>函数调用</a:t>
            </a:r>
          </a:p>
        </p:txBody>
      </p:sp>
    </p:spTree>
    <p:extLst>
      <p:ext uri="{BB962C8B-B14F-4D97-AF65-F5344CB8AC3E}">
        <p14:creationId xmlns:p14="http://schemas.microsoft.com/office/powerpoint/2010/main" val="395416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1998</Words>
  <Application>Microsoft Office PowerPoint</Application>
  <PresentationFormat>宽屏</PresentationFormat>
  <Paragraphs>216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微软雅黑</vt:lpstr>
      <vt:lpstr>Arial</vt:lpstr>
      <vt:lpstr>Calibri</vt:lpstr>
      <vt:lpstr>Cambria Math</vt:lpstr>
      <vt:lpstr>Courier New</vt:lpstr>
      <vt:lpstr>Office 主题</vt:lpstr>
      <vt:lpstr>Dijkstra算法</vt:lpstr>
      <vt:lpstr>图的创建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Dijkstra算法实现</vt:lpstr>
      <vt:lpstr>PowerPoint 演示文稿</vt:lpstr>
      <vt:lpstr>PowerPoint 演示文稿</vt:lpstr>
      <vt:lpstr>PowerPoint 演示文稿</vt:lpstr>
      <vt:lpstr>PowerPoint 演示文稿</vt:lpstr>
      <vt:lpstr>队列测试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算法基本思想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见文件：graph_shortest.m</vt:lpstr>
      <vt:lpstr>练习：下列弧表矩阵表示的无向图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zhou shixiang</cp:lastModifiedBy>
  <cp:revision>22</cp:revision>
  <dcterms:created xsi:type="dcterms:W3CDTF">2020-05-04T13:56:00Z</dcterms:created>
  <dcterms:modified xsi:type="dcterms:W3CDTF">2021-05-10T13:34:07Z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