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57" r:id="rId3"/>
    <p:sldMasterId id="2147485188" r:id="rId4"/>
    <p:sldMasterId id="2147485613" r:id="rId5"/>
    <p:sldMasterId id="2147486493" r:id="rId6"/>
    <p:sldMasterId id="2147487784" r:id="rId7"/>
    <p:sldMasterId id="2147487796" r:id="rId8"/>
    <p:sldMasterId id="2147488172" r:id="rId9"/>
    <p:sldMasterId id="2147488184" r:id="rId10"/>
    <p:sldMasterId id="2147488208" r:id="rId11"/>
    <p:sldMasterId id="2147488220" r:id="rId12"/>
    <p:sldMasterId id="2147488268" r:id="rId13"/>
    <p:sldMasterId id="2147488280" r:id="rId14"/>
    <p:sldMasterId id="2147488316" r:id="rId15"/>
    <p:sldMasterId id="2147488328" r:id="rId16"/>
    <p:sldMasterId id="2147488340" r:id="rId17"/>
  </p:sldMasterIdLst>
  <p:sldIdLst>
    <p:sldId id="3986" r:id="rId18"/>
    <p:sldId id="3987" r:id="rId19"/>
    <p:sldId id="3988" r:id="rId20"/>
    <p:sldId id="3989" r:id="rId21"/>
    <p:sldId id="2704" r:id="rId22"/>
    <p:sldId id="2700" r:id="rId23"/>
    <p:sldId id="3300" r:id="rId24"/>
    <p:sldId id="2709" r:id="rId25"/>
    <p:sldId id="2710" r:id="rId26"/>
    <p:sldId id="3335" r:id="rId27"/>
    <p:sldId id="2731" r:id="rId28"/>
    <p:sldId id="3318" r:id="rId29"/>
    <p:sldId id="3895" r:id="rId30"/>
    <p:sldId id="2734" r:id="rId31"/>
    <p:sldId id="3304" r:id="rId32"/>
    <p:sldId id="3305" r:id="rId33"/>
    <p:sldId id="3612" r:id="rId34"/>
    <p:sldId id="4006" r:id="rId35"/>
    <p:sldId id="4015" r:id="rId36"/>
    <p:sldId id="4008" r:id="rId37"/>
    <p:sldId id="4010" r:id="rId38"/>
    <p:sldId id="4017" r:id="rId39"/>
    <p:sldId id="4024" r:id="rId40"/>
    <p:sldId id="3308" r:id="rId41"/>
    <p:sldId id="3613" r:id="rId42"/>
    <p:sldId id="2716" r:id="rId43"/>
    <p:sldId id="3008" r:id="rId44"/>
    <p:sldId id="3333" r:id="rId45"/>
    <p:sldId id="2988" r:id="rId46"/>
    <p:sldId id="2736" r:id="rId47"/>
    <p:sldId id="3620" r:id="rId48"/>
    <p:sldId id="3915" r:id="rId49"/>
    <p:sldId id="3619" r:id="rId50"/>
    <p:sldId id="3748" r:id="rId51"/>
    <p:sldId id="3338" r:id="rId52"/>
    <p:sldId id="3342" r:id="rId53"/>
    <p:sldId id="3969" r:id="rId54"/>
    <p:sldId id="2711" r:id="rId55"/>
    <p:sldId id="3015" r:id="rId56"/>
    <p:sldId id="2724" r:id="rId57"/>
    <p:sldId id="3016" r:id="rId58"/>
    <p:sldId id="3621" r:id="rId59"/>
    <p:sldId id="2730" r:id="rId60"/>
    <p:sldId id="3744" r:id="rId61"/>
    <p:sldId id="3746" r:id="rId62"/>
    <p:sldId id="3972" r:id="rId63"/>
    <p:sldId id="3747" r:id="rId64"/>
    <p:sldId id="3970" r:id="rId65"/>
    <p:sldId id="3897" r:id="rId66"/>
    <p:sldId id="3919" r:id="rId67"/>
    <p:sldId id="3920" r:id="rId68"/>
    <p:sldId id="3921" r:id="rId69"/>
    <p:sldId id="4021" r:id="rId70"/>
    <p:sldId id="3935" r:id="rId71"/>
    <p:sldId id="4025" r:id="rId72"/>
    <p:sldId id="4027" r:id="rId73"/>
    <p:sldId id="4029" r:id="rId74"/>
    <p:sldId id="4028" r:id="rId75"/>
    <p:sldId id="2696" r:id="rId76"/>
    <p:sldId id="2740" r:id="rId77"/>
    <p:sldId id="3018" r:id="rId78"/>
    <p:sldId id="3343" r:id="rId79"/>
    <p:sldId id="3829" r:id="rId80"/>
    <p:sldId id="2747" r:id="rId81"/>
    <p:sldId id="2753" r:id="rId82"/>
    <p:sldId id="2749" r:id="rId83"/>
    <p:sldId id="3020" r:id="rId84"/>
    <p:sldId id="2754" r:id="rId85"/>
    <p:sldId id="3022" r:id="rId86"/>
    <p:sldId id="3345" r:id="rId87"/>
    <p:sldId id="3021" r:id="rId88"/>
    <p:sldId id="2756" r:id="rId89"/>
    <p:sldId id="2760" r:id="rId90"/>
    <p:sldId id="2763" r:id="rId91"/>
    <p:sldId id="3356" r:id="rId92"/>
    <p:sldId id="4033" r:id="rId93"/>
    <p:sldId id="4034" r:id="rId94"/>
    <p:sldId id="3357" r:id="rId95"/>
    <p:sldId id="4037" r:id="rId96"/>
    <p:sldId id="4038" r:id="rId97"/>
    <p:sldId id="3985" r:id="rId98"/>
    <p:sldId id="3625" r:id="rId99"/>
    <p:sldId id="3614" r:id="rId100"/>
    <p:sldId id="3930" r:id="rId101"/>
    <p:sldId id="3358" r:id="rId102"/>
    <p:sldId id="3360" r:id="rId103"/>
    <p:sldId id="2770" r:id="rId104"/>
    <p:sldId id="2768" r:id="rId105"/>
    <p:sldId id="3036" r:id="rId106"/>
    <p:sldId id="3037" r:id="rId107"/>
    <p:sldId id="3035" r:id="rId108"/>
    <p:sldId id="3752" r:id="rId109"/>
    <p:sldId id="3582" r:id="rId110"/>
    <p:sldId id="3583" r:id="rId111"/>
    <p:sldId id="3584" r:id="rId112"/>
    <p:sldId id="3585" r:id="rId113"/>
    <p:sldId id="3586" r:id="rId114"/>
    <p:sldId id="3587" r:id="rId115"/>
    <p:sldId id="3588" r:id="rId116"/>
    <p:sldId id="3589" r:id="rId117"/>
    <p:sldId id="3590" r:id="rId118"/>
    <p:sldId id="3591" r:id="rId119"/>
    <p:sldId id="3663" r:id="rId120"/>
    <p:sldId id="3666" r:id="rId121"/>
    <p:sldId id="3517" r:id="rId122"/>
    <p:sldId id="4032" r:id="rId123"/>
    <p:sldId id="3729" r:id="rId124"/>
    <p:sldId id="3777" r:id="rId125"/>
    <p:sldId id="3828" r:id="rId126"/>
    <p:sldId id="3881" r:id="rId127"/>
    <p:sldId id="3830" r:id="rId128"/>
    <p:sldId id="3831" r:id="rId129"/>
    <p:sldId id="3832" r:id="rId130"/>
    <p:sldId id="3833" r:id="rId131"/>
    <p:sldId id="3913" r:id="rId132"/>
    <p:sldId id="3914" r:id="rId133"/>
    <p:sldId id="3932" r:id="rId134"/>
    <p:sldId id="3964" r:id="rId135"/>
    <p:sldId id="3965" r:id="rId136"/>
    <p:sldId id="3966" r:id="rId137"/>
    <p:sldId id="3968" r:id="rId138"/>
    <p:sldId id="3973" r:id="rId139"/>
    <p:sldId id="3974" r:id="rId140"/>
    <p:sldId id="3975" r:id="rId141"/>
    <p:sldId id="3995" r:id="rId142"/>
    <p:sldId id="3996" r:id="rId143"/>
    <p:sldId id="3997" r:id="rId144"/>
    <p:sldId id="4035" r:id="rId145"/>
    <p:sldId id="4036" r:id="rId146"/>
    <p:sldId id="3998" r:id="rId147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E20000"/>
    <a:srgbClr val="FF0066"/>
    <a:srgbClr val="FFFF00"/>
    <a:srgbClr val="FF66FF"/>
    <a:srgbClr val="FF33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9" autoAdjust="0"/>
    <p:restoredTop sz="99316" autoAdjust="0"/>
  </p:normalViewPr>
  <p:slideViewPr>
    <p:cSldViewPr>
      <p:cViewPr>
        <p:scale>
          <a:sx n="66" d="100"/>
          <a:sy n="66" d="100"/>
        </p:scale>
        <p:origin x="-156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117" Type="http://schemas.openxmlformats.org/officeDocument/2006/relationships/slide" Target="slides/slide100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slide" Target="slides/slide67.xml"/><Relationship Id="rId89" Type="http://schemas.openxmlformats.org/officeDocument/2006/relationships/slide" Target="slides/slide72.xml"/><Relationship Id="rId112" Type="http://schemas.openxmlformats.org/officeDocument/2006/relationships/slide" Target="slides/slide95.xml"/><Relationship Id="rId133" Type="http://schemas.openxmlformats.org/officeDocument/2006/relationships/slide" Target="slides/slide116.xml"/><Relationship Id="rId138" Type="http://schemas.openxmlformats.org/officeDocument/2006/relationships/slide" Target="slides/slide121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90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slide" Target="slides/slide57.xml"/><Relationship Id="rId79" Type="http://schemas.openxmlformats.org/officeDocument/2006/relationships/slide" Target="slides/slide62.xml"/><Relationship Id="rId102" Type="http://schemas.openxmlformats.org/officeDocument/2006/relationships/slide" Target="slides/slide85.xml"/><Relationship Id="rId123" Type="http://schemas.openxmlformats.org/officeDocument/2006/relationships/slide" Target="slides/slide106.xml"/><Relationship Id="rId128" Type="http://schemas.openxmlformats.org/officeDocument/2006/relationships/slide" Target="slides/slide111.xml"/><Relationship Id="rId144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3.xml"/><Relationship Id="rId95" Type="http://schemas.openxmlformats.org/officeDocument/2006/relationships/slide" Target="slides/slide78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113" Type="http://schemas.openxmlformats.org/officeDocument/2006/relationships/slide" Target="slides/slide96.xml"/><Relationship Id="rId118" Type="http://schemas.openxmlformats.org/officeDocument/2006/relationships/slide" Target="slides/slide101.xml"/><Relationship Id="rId134" Type="http://schemas.openxmlformats.org/officeDocument/2006/relationships/slide" Target="slides/slide117.xml"/><Relationship Id="rId139" Type="http://schemas.openxmlformats.org/officeDocument/2006/relationships/slide" Target="slides/slide122.xml"/><Relationship Id="rId80" Type="http://schemas.openxmlformats.org/officeDocument/2006/relationships/slide" Target="slides/slide63.xml"/><Relationship Id="rId85" Type="http://schemas.openxmlformats.org/officeDocument/2006/relationships/slide" Target="slides/slide68.xml"/><Relationship Id="rId150" Type="http://schemas.openxmlformats.org/officeDocument/2006/relationships/theme" Target="theme/theme1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103" Type="http://schemas.openxmlformats.org/officeDocument/2006/relationships/slide" Target="slides/slide86.xml"/><Relationship Id="rId108" Type="http://schemas.openxmlformats.org/officeDocument/2006/relationships/slide" Target="slides/slide91.xml"/><Relationship Id="rId116" Type="http://schemas.openxmlformats.org/officeDocument/2006/relationships/slide" Target="slides/slide99.xml"/><Relationship Id="rId124" Type="http://schemas.openxmlformats.org/officeDocument/2006/relationships/slide" Target="slides/slide107.xml"/><Relationship Id="rId129" Type="http://schemas.openxmlformats.org/officeDocument/2006/relationships/slide" Target="slides/slide112.xml"/><Relationship Id="rId137" Type="http://schemas.openxmlformats.org/officeDocument/2006/relationships/slide" Target="slides/slide12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83" Type="http://schemas.openxmlformats.org/officeDocument/2006/relationships/slide" Target="slides/slide66.xml"/><Relationship Id="rId88" Type="http://schemas.openxmlformats.org/officeDocument/2006/relationships/slide" Target="slides/slide71.xml"/><Relationship Id="rId91" Type="http://schemas.openxmlformats.org/officeDocument/2006/relationships/slide" Target="slides/slide74.xml"/><Relationship Id="rId96" Type="http://schemas.openxmlformats.org/officeDocument/2006/relationships/slide" Target="slides/slide79.xml"/><Relationship Id="rId111" Type="http://schemas.openxmlformats.org/officeDocument/2006/relationships/slide" Target="slides/slide94.xml"/><Relationship Id="rId132" Type="http://schemas.openxmlformats.org/officeDocument/2006/relationships/slide" Target="slides/slide115.xml"/><Relationship Id="rId140" Type="http://schemas.openxmlformats.org/officeDocument/2006/relationships/slide" Target="slides/slide123.xml"/><Relationship Id="rId145" Type="http://schemas.openxmlformats.org/officeDocument/2006/relationships/slide" Target="slides/slide1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6" Type="http://schemas.openxmlformats.org/officeDocument/2006/relationships/slide" Target="slides/slide89.xml"/><Relationship Id="rId114" Type="http://schemas.openxmlformats.org/officeDocument/2006/relationships/slide" Target="slides/slide97.xml"/><Relationship Id="rId119" Type="http://schemas.openxmlformats.org/officeDocument/2006/relationships/slide" Target="slides/slide102.xml"/><Relationship Id="rId127" Type="http://schemas.openxmlformats.org/officeDocument/2006/relationships/slide" Target="slides/slide11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slide" Target="slides/slide61.xml"/><Relationship Id="rId81" Type="http://schemas.openxmlformats.org/officeDocument/2006/relationships/slide" Target="slides/slide64.xml"/><Relationship Id="rId86" Type="http://schemas.openxmlformats.org/officeDocument/2006/relationships/slide" Target="slides/slide69.xml"/><Relationship Id="rId94" Type="http://schemas.openxmlformats.org/officeDocument/2006/relationships/slide" Target="slides/slide77.xml"/><Relationship Id="rId99" Type="http://schemas.openxmlformats.org/officeDocument/2006/relationships/slide" Target="slides/slide82.xml"/><Relationship Id="rId101" Type="http://schemas.openxmlformats.org/officeDocument/2006/relationships/slide" Target="slides/slide84.xml"/><Relationship Id="rId122" Type="http://schemas.openxmlformats.org/officeDocument/2006/relationships/slide" Target="slides/slide105.xml"/><Relationship Id="rId130" Type="http://schemas.openxmlformats.org/officeDocument/2006/relationships/slide" Target="slides/slide113.xml"/><Relationship Id="rId135" Type="http://schemas.openxmlformats.org/officeDocument/2006/relationships/slide" Target="slides/slide118.xml"/><Relationship Id="rId143" Type="http://schemas.openxmlformats.org/officeDocument/2006/relationships/slide" Target="slides/slide126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109" Type="http://schemas.openxmlformats.org/officeDocument/2006/relationships/slide" Target="slides/slide9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slide" Target="slides/slide59.xml"/><Relationship Id="rId97" Type="http://schemas.openxmlformats.org/officeDocument/2006/relationships/slide" Target="slides/slide80.xml"/><Relationship Id="rId104" Type="http://schemas.openxmlformats.org/officeDocument/2006/relationships/slide" Target="slides/slide87.xml"/><Relationship Id="rId120" Type="http://schemas.openxmlformats.org/officeDocument/2006/relationships/slide" Target="slides/slide103.xml"/><Relationship Id="rId125" Type="http://schemas.openxmlformats.org/officeDocument/2006/relationships/slide" Target="slides/slide108.xml"/><Relationship Id="rId141" Type="http://schemas.openxmlformats.org/officeDocument/2006/relationships/slide" Target="slides/slide124.xml"/><Relationship Id="rId146" Type="http://schemas.openxmlformats.org/officeDocument/2006/relationships/slide" Target="slides/slide12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4.xml"/><Relationship Id="rId92" Type="http://schemas.openxmlformats.org/officeDocument/2006/relationships/slide" Target="slides/slide7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slide" Target="slides/slide70.xml"/><Relationship Id="rId110" Type="http://schemas.openxmlformats.org/officeDocument/2006/relationships/slide" Target="slides/slide93.xml"/><Relationship Id="rId115" Type="http://schemas.openxmlformats.org/officeDocument/2006/relationships/slide" Target="slides/slide98.xml"/><Relationship Id="rId131" Type="http://schemas.openxmlformats.org/officeDocument/2006/relationships/slide" Target="slides/slide114.xml"/><Relationship Id="rId136" Type="http://schemas.openxmlformats.org/officeDocument/2006/relationships/slide" Target="slides/slide119.xml"/><Relationship Id="rId61" Type="http://schemas.openxmlformats.org/officeDocument/2006/relationships/slide" Target="slides/slide44.xml"/><Relationship Id="rId82" Type="http://schemas.openxmlformats.org/officeDocument/2006/relationships/slide" Target="slides/slide65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56" Type="http://schemas.openxmlformats.org/officeDocument/2006/relationships/slide" Target="slides/slide39.xml"/><Relationship Id="rId77" Type="http://schemas.openxmlformats.org/officeDocument/2006/relationships/slide" Target="slides/slide60.xml"/><Relationship Id="rId100" Type="http://schemas.openxmlformats.org/officeDocument/2006/relationships/slide" Target="slides/slide83.xml"/><Relationship Id="rId105" Type="http://schemas.openxmlformats.org/officeDocument/2006/relationships/slide" Target="slides/slide88.xml"/><Relationship Id="rId126" Type="http://schemas.openxmlformats.org/officeDocument/2006/relationships/slide" Target="slides/slide109.xml"/><Relationship Id="rId147" Type="http://schemas.openxmlformats.org/officeDocument/2006/relationships/slide" Target="slides/slide13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93" Type="http://schemas.openxmlformats.org/officeDocument/2006/relationships/slide" Target="slides/slide76.xml"/><Relationship Id="rId98" Type="http://schemas.openxmlformats.org/officeDocument/2006/relationships/slide" Target="slides/slide81.xml"/><Relationship Id="rId121" Type="http://schemas.openxmlformats.org/officeDocument/2006/relationships/slide" Target="slides/slide104.xml"/><Relationship Id="rId142" Type="http://schemas.openxmlformats.org/officeDocument/2006/relationships/slide" Target="slides/slide12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79670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79671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478FE-8E05-4BA3-9080-C47B3912BB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9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92054-8F72-4987-A66E-728479785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8631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DB01F-6CFC-40D7-8E89-ED67B6A018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5199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3A73A-35B5-4AB5-93CA-2EE39F848A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335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27281-3998-45E6-A0EE-8A5422E536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54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E5F6-BA8B-47D6-B463-B00F8B52D9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117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FB40-C068-4828-83C3-49ED6AB2F1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685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AD1E-B626-41B9-A8BB-1B0CE1EE4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602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9198-944C-41C6-B9FB-DB74F71999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791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1DD89-9F84-4B6B-B53E-F8C0553FE7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231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84B3-6358-45E3-AD62-8E6CBD912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4726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CB16-1689-465E-9C59-8151F1952F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109B-50A8-4E8B-93F8-87BC9FA436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0612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25A9-94DC-4EB7-93D3-D1C65DB862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529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70DE-D975-46D7-8D1B-1A58954C28C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035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4CF93-C347-4635-85C4-4CA7109039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557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53B4F-99A8-48AA-B0A9-980B56C73B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5678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7B28-C7F4-4253-9D28-00EFEDBD60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952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D4908-5909-4711-A7FF-DFADA9C658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6817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A18D-B48E-40C7-B287-454BFE3328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194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417C4-CC20-467F-A062-FF85805B01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688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DDA7-0A97-4CCD-BF3F-2D0735EC49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021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F4A05-D7F6-441B-BE9F-5E7E67BC7A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5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192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92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DED1-441B-457F-8ECF-149DEEB6A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2720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0B44-AA82-444B-B1A2-D4A6824819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9904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0CB62-583D-4116-B10F-DF66243897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891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5A8A836-864F-4D9E-A281-83A016530A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7858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815F3C4-0C47-4E25-8BFB-865C8FEE6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4533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FE50FB6-8C64-4A29-ABAE-800FF6B4B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7753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848B0E2-8DEA-43C0-82F9-7D14B1840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93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A82F3F8-0E72-4200-AD1C-52F56E104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4854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B502188-B55A-4090-A7B4-546111B9F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29500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7E758CB-E085-47D6-8379-BC48D22F3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2053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F776223-94B1-4EB2-BA9F-2F1467D05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71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4F71-6C8E-4645-B7EC-841EC2D36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01387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16FFCA6-8FFC-4FD8-AE46-B73B5F7C4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7583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CCA25EE-2D25-4BD3-82D7-A01AD6251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29611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D0F1DB-7F00-4D22-8F9B-82506F2BD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10058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ED97-929A-4B5A-9EB9-1BA9CEA12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1615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520EE-C4B2-4837-99FE-F3847214D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1542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FF8AB-D1A1-46FB-9B15-395D4F7A7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3512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D8DFC-D343-4AD2-87B2-37D33CC14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4312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B095E-A202-40AB-9B1B-375A3F2766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5635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DDF35-E260-45BC-A84E-527F5169FC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58528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347EA-FDB3-4C6A-88D3-A945CA3A3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52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4C4A-6B0D-4025-8226-AC69AF0A5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49357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4B319-2CEB-42A6-BB5D-7CD67542C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74429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27047-6B29-470B-B101-DA626F870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39616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E7046-68F2-4E8D-BC17-2E5BB7CDF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78549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A395A-1E65-4504-BCEA-115A83FAC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94968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DB01F-6CFC-40D7-8E89-ED67B6A018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58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3A73A-35B5-4AB5-93CA-2EE39F848A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9634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27281-3998-45E6-A0EE-8A5422E536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22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E5F6-BA8B-47D6-B463-B00F8B52D9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354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FB40-C068-4828-83C3-49ED6AB2F1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6468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AD1E-B626-41B9-A8BB-1B0CE1EE4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7574D-0A33-410A-94C9-9BEADFB2A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51534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9198-944C-41C6-B9FB-DB74F71999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5050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1DD89-9F84-4B6B-B53E-F8C0553FE7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8600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84B3-6358-45E3-AD62-8E6CBD912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073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CB16-1689-465E-9C59-8151F1952F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0506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25A9-94DC-4EB7-93D3-D1C65DB862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7322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4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757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2320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1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7EACD-761A-4AFC-8B8E-EF3B4C6A2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10987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3955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0352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9659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800" b="0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800" b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sz="1800" b="0">
              <a:solidFill>
                <a:prstClr val="black"/>
              </a:solidFill>
              <a:latin typeface="Constantia"/>
              <a:ea typeface="+mn-ea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sz="1800" b="0">
              <a:solidFill>
                <a:prstClr val="black"/>
              </a:solidFill>
              <a:latin typeface="Constant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16557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468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8EA-D1E3-46BF-9CC8-8FC755228BB6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2018/4/6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F500-3E51-47DF-9FE6-31569CE50D32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4503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DB01F-6CFC-40D7-8E89-ED67B6A018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8863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3A73A-35B5-4AB5-93CA-2EE39F848A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5374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27281-3998-45E6-A0EE-8A5422E536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393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E5F6-BA8B-47D6-B463-B00F8B52D9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0AC2-80EB-4FCF-BE93-6B352B7F6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12477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FB40-C068-4828-83C3-49ED6AB2F1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9325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AD1E-B626-41B9-A8BB-1B0CE1EE4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629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9198-944C-41C6-B9FB-DB74F71999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7144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1DD89-9F84-4B6B-B53E-F8C0553FE7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5949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84B3-6358-45E3-AD62-8E6CBD912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8109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CB16-1689-465E-9C59-8151F1952F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045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25A9-94DC-4EB7-93D3-D1C65DB862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6904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70DE-D975-46D7-8D1B-1A58954C28C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4709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4CF93-C347-4635-85C4-4CA7109039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903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53B4F-99A8-48AA-B0A9-980B56C73B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7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A1BC-AF0F-4831-86EF-2B8B340D1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8463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7B28-C7F4-4253-9D28-00EFEDBD60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5839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D4908-5909-4711-A7FF-DFADA9C658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2137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A18D-B48E-40C7-B287-454BFE3328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737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417C4-CC20-467F-A062-FF85805B01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0632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DDA7-0A97-4CCD-BF3F-2D0735EC49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8252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F4A05-D7F6-441B-BE9F-5E7E67BC7A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553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0B44-AA82-444B-B1A2-D4A6824819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903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0CB62-583D-4116-B10F-DF66243897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24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1D2C4-AF7C-4AE5-96C9-BCC630325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87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485A-C189-40A9-B42E-90F97B1D0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455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4EE3C-211E-4CFB-B3D7-8CD1FCB4E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638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1D26-D06D-4454-B3A8-F1652FFA2B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904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A6A9-2642-4761-BD4F-CCF6DCF0B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482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70DE-D975-46D7-8D1B-1A58954C2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251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4CF93-C347-4635-85C4-4CA710903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845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53B4F-99A8-48AA-B0A9-980B56C73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440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7B28-C7F4-4253-9D28-00EFEDBD6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943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D4908-5909-4711-A7FF-DFADA9C65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646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A18D-B48E-40C7-B287-454BFE332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043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417C4-CC20-467F-A062-FF85805B0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A483-66DD-49A0-8A8C-9F0E71B93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443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DDA7-0A97-4CCD-BF3F-2D0735EC4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699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F4A05-D7F6-441B-BE9F-5E7E67BC7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423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0B44-AA82-444B-B1A2-D4A6824819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7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0CB62-583D-4116-B10F-DF66243897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7336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DB01F-6CFC-40D7-8E89-ED67B6A01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8467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3A73A-35B5-4AB5-93CA-2EE39F848A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680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27281-3998-45E6-A0EE-8A5422E53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860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E5F6-BA8B-47D6-B463-B00F8B52D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351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FB40-C068-4828-83C3-49ED6AB2F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9183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AD1E-B626-41B9-A8BB-1B0CE1EE4B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248CB-13F9-42FA-9957-2D829DF020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371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9198-944C-41C6-B9FB-DB74F7199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610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1DD89-9F84-4B6B-B53E-F8C0553FE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7100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84B3-6358-45E3-AD62-8E6CBD912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2747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CB16-1689-465E-9C59-8151F1952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82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25A9-94DC-4EB7-93D3-D1C65DB862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4569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B2AD8-A14A-4DB1-8007-37F7D17F4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45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24021-8AE2-4F43-85F5-5E4E9D7A6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8077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03A3-6D63-4875-932C-2506D027A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57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304CC-87E7-43AA-9744-7BA96F57B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3763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650B4-9F50-4FAB-824C-912ACF6AA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A7DF-C7AB-4B77-A4E4-945279151C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7507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DA86-710C-4801-9AD0-4E185CBF9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1776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994A1-328D-4F05-AEAE-3286EB24B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4902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53AD-6488-4248-A08B-5D3241862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3111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3F17-9761-4960-BA04-57901B4BDF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8913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A34B2-7329-472F-B4B6-A08E3E44B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572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1E101-3D6A-436F-AA60-245C8FEE6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7594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87389-908B-4FC8-BD64-67D8A1BD8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3920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8CF87-3D83-4A4F-9E77-E66CA114C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4226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C8F6D-837F-4CDC-ADBB-63D7717C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406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B5CA1-68AF-4B32-AE98-DA40AEE03D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2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FC17-4517-48FF-87F3-790F60516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858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41F34-972E-4AFE-A75C-C13E96DC4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1881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E50E-B3B7-453C-9DAF-22282D5CC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1801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61996-6F99-4499-B34F-440B376DFB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5183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4820E-7A41-477D-B6CE-0A283AAAA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2798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D4BA2-8EC7-4296-933C-6D3BB6930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0323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1696-32B8-4485-820D-40F299DEC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773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685D-832D-433A-A1A1-D4E1E65DA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076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86777-345C-45A6-ADC6-521C064E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284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D96E2-9839-4DBD-8D38-FE6F62122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2621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5F1BA-5047-4F9B-A0EA-BF48A0035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18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7F24-E49D-4773-89E6-03DC0AB76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7565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92F72-0A2E-47EE-92AA-94B0D86B9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2975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55660-556C-4BF4-9196-BD603E75C2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5662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8D77-96F7-46EC-8ABE-FA58F20ED1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8983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5623-F8D1-44B3-85AB-EEF0A8323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0067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33DF-1096-48DD-A578-DD472E5A4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0367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9045C-DD91-4745-A5CA-41EF778B9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6698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85D6B-AF88-431A-B8C7-8D53333B4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5449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04AE4-1E23-45EA-999A-73661492D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5494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10B5-BECD-4533-8BFE-07CFD2DE7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5963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B9DC-7804-4206-8192-7280FAAA3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5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EF9CB-F36A-462C-8117-1B320107D2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6081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3BBB1-DBEA-4BD3-B667-C935A667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0968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816ED-ADEE-402C-ABFD-D4F5C8D2A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1251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D4519-54E7-4849-81B6-B3BFAF1E1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2030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A9703-C928-4F5C-A52B-9979DEEAF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0666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C139E-2911-46C2-A256-56A887756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6233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7B12E-F635-4DB1-AD7F-1A7C5D9CA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39660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8640-50B2-4DC6-9150-64E572FD0A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7553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E7EAB-19B4-42A9-A7ED-9E67FCC51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5702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F62FB-ABED-4281-8664-B065D4E85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3654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4009 w 6027"/>
                <a:gd name="T1" fmla="*/ 9 h 2296"/>
                <a:gd name="T2" fmla="*/ 0 w 6027"/>
                <a:gd name="T3" fmla="*/ 9 h 2296"/>
                <a:gd name="T4" fmla="*/ 0 w 6027"/>
                <a:gd name="T5" fmla="*/ 0 h 2296"/>
                <a:gd name="T6" fmla="*/ 4009 w 6027"/>
                <a:gd name="T7" fmla="*/ 0 h 2296"/>
                <a:gd name="T8" fmla="*/ 4009 w 6027"/>
                <a:gd name="T9" fmla="*/ 9 h 2296"/>
                <a:gd name="T10" fmla="*/ 4009 w 6027"/>
                <a:gd name="T11" fmla="*/ 9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49 h 353"/>
                  <a:gd name="T4" fmla="*/ 24 w 186"/>
                  <a:gd name="T5" fmla="*/ 84 h 353"/>
                  <a:gd name="T6" fmla="*/ 18 w 186"/>
                  <a:gd name="T7" fmla="*/ 181 h 353"/>
                  <a:gd name="T8" fmla="*/ 42 w 186"/>
                  <a:gd name="T9" fmla="*/ 314 h 353"/>
                  <a:gd name="T10" fmla="*/ 48 w 186"/>
                  <a:gd name="T11" fmla="*/ 445 h 353"/>
                  <a:gd name="T12" fmla="*/ 0 w 186"/>
                  <a:gd name="T13" fmla="*/ 972 h 353"/>
                  <a:gd name="T14" fmla="*/ 54 w 186"/>
                  <a:gd name="T15" fmla="*/ 643 h 353"/>
                  <a:gd name="T16" fmla="*/ 84 w 186"/>
                  <a:gd name="T17" fmla="*/ 593 h 353"/>
                  <a:gd name="T18" fmla="*/ 126 w 186"/>
                  <a:gd name="T19" fmla="*/ 348 h 353"/>
                  <a:gd name="T20" fmla="*/ 144 w 186"/>
                  <a:gd name="T21" fmla="*/ 329 h 353"/>
                  <a:gd name="T22" fmla="*/ 144 w 186"/>
                  <a:gd name="T23" fmla="*/ 248 h 353"/>
                  <a:gd name="T24" fmla="*/ 186 w 186"/>
                  <a:gd name="T25" fmla="*/ 181 h 353"/>
                  <a:gd name="T26" fmla="*/ 162 w 186"/>
                  <a:gd name="T27" fmla="*/ 16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17 h 66"/>
                  <a:gd name="T8" fmla="*/ 6 w 155"/>
                  <a:gd name="T9" fmla="*/ 49 h 66"/>
                  <a:gd name="T10" fmla="*/ 0 w 155"/>
                  <a:gd name="T11" fmla="*/ 68 h 66"/>
                  <a:gd name="T12" fmla="*/ 78 w 155"/>
                  <a:gd name="T13" fmla="*/ 166 h 66"/>
                  <a:gd name="T14" fmla="*/ 96 w 155"/>
                  <a:gd name="T15" fmla="*/ 117 h 66"/>
                  <a:gd name="T16" fmla="*/ 155 w 155"/>
                  <a:gd name="T17" fmla="*/ 185 h 66"/>
                  <a:gd name="T18" fmla="*/ 126 w 155"/>
                  <a:gd name="T19" fmla="*/ 68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105 h 72"/>
                  <a:gd name="T2" fmla="*/ 0 w 42"/>
                  <a:gd name="T3" fmla="*/ 53 h 72"/>
                  <a:gd name="T4" fmla="*/ 12 w 42"/>
                  <a:gd name="T5" fmla="*/ 18 h 72"/>
                  <a:gd name="T6" fmla="*/ 0 w 42"/>
                  <a:gd name="T7" fmla="*/ 18 h 72"/>
                  <a:gd name="T8" fmla="*/ 12 w 42"/>
                  <a:gd name="T9" fmla="*/ 18 h 72"/>
                  <a:gd name="T10" fmla="*/ 24 w 42"/>
                  <a:gd name="T11" fmla="*/ 18 h 72"/>
                  <a:gd name="T12" fmla="*/ 36 w 42"/>
                  <a:gd name="T13" fmla="*/ 18 h 72"/>
                  <a:gd name="T14" fmla="*/ 42 w 42"/>
                  <a:gd name="T15" fmla="*/ 0 h 72"/>
                  <a:gd name="T16" fmla="*/ 30 w 42"/>
                  <a:gd name="T17" fmla="*/ 53 h 72"/>
                  <a:gd name="T18" fmla="*/ 42 w 42"/>
                  <a:gd name="T19" fmla="*/ 141 h 72"/>
                  <a:gd name="T20" fmla="*/ 12 w 42"/>
                  <a:gd name="T21" fmla="*/ 206 h 72"/>
                  <a:gd name="T22" fmla="*/ 6 w 42"/>
                  <a:gd name="T23" fmla="*/ 105 h 72"/>
                  <a:gd name="T24" fmla="*/ 6 w 42"/>
                  <a:gd name="T25" fmla="*/ 105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9 h 287"/>
                <a:gd name="T4" fmla="*/ 66 w 365"/>
                <a:gd name="T5" fmla="*/ 126 h 287"/>
                <a:gd name="T6" fmla="*/ 143 w 365"/>
                <a:gd name="T7" fmla="*/ 207 h 287"/>
                <a:gd name="T8" fmla="*/ 191 w 365"/>
                <a:gd name="T9" fmla="*/ 189 h 287"/>
                <a:gd name="T10" fmla="*/ 341 w 365"/>
                <a:gd name="T11" fmla="*/ 323 h 287"/>
                <a:gd name="T12" fmla="*/ 305 w 365"/>
                <a:gd name="T13" fmla="*/ 198 h 287"/>
                <a:gd name="T14" fmla="*/ 365 w 365"/>
                <a:gd name="T15" fmla="*/ 150 h 287"/>
                <a:gd name="T16" fmla="*/ 359 w 365"/>
                <a:gd name="T17" fmla="*/ 144 h 287"/>
                <a:gd name="T18" fmla="*/ 335 w 365"/>
                <a:gd name="T19" fmla="*/ 132 h 287"/>
                <a:gd name="T20" fmla="*/ 299 w 365"/>
                <a:gd name="T21" fmla="*/ 99 h 287"/>
                <a:gd name="T22" fmla="*/ 257 w 365"/>
                <a:gd name="T23" fmla="*/ 81 h 287"/>
                <a:gd name="T24" fmla="*/ 215 w 365"/>
                <a:gd name="T25" fmla="*/ 63 h 287"/>
                <a:gd name="T26" fmla="*/ 173 w 365"/>
                <a:gd name="T27" fmla="*/ 45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9 h 60"/>
                <a:gd name="T16" fmla="*/ 65 w 71"/>
                <a:gd name="T17" fmla="*/ 51 h 60"/>
                <a:gd name="T18" fmla="*/ 71 w 71"/>
                <a:gd name="T19" fmla="*/ 63 h 60"/>
                <a:gd name="T20" fmla="*/ 71 w 71"/>
                <a:gd name="T21" fmla="*/ 69 h 60"/>
                <a:gd name="T22" fmla="*/ 59 w 71"/>
                <a:gd name="T23" fmla="*/ 63 h 60"/>
                <a:gd name="T24" fmla="*/ 47 w 71"/>
                <a:gd name="T25" fmla="*/ 51 h 60"/>
                <a:gd name="T26" fmla="*/ 23 w 71"/>
                <a:gd name="T27" fmla="*/ 39 h 60"/>
                <a:gd name="T28" fmla="*/ 23 w 71"/>
                <a:gd name="T29" fmla="*/ 45 h 60"/>
                <a:gd name="T30" fmla="*/ 18 w 71"/>
                <a:gd name="T31" fmla="*/ 51 h 60"/>
                <a:gd name="T32" fmla="*/ 12 w 71"/>
                <a:gd name="T33" fmla="*/ 57 h 60"/>
                <a:gd name="T34" fmla="*/ 6 w 71"/>
                <a:gd name="T35" fmla="*/ 57 h 60"/>
                <a:gd name="T36" fmla="*/ 6 w 71"/>
                <a:gd name="T37" fmla="*/ 57 h 60"/>
                <a:gd name="T38" fmla="*/ 6 w 71"/>
                <a:gd name="T39" fmla="*/ 45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63 h 162"/>
                <a:gd name="T10" fmla="*/ 96 w 161"/>
                <a:gd name="T11" fmla="*/ 69 h 162"/>
                <a:gd name="T12" fmla="*/ 102 w 161"/>
                <a:gd name="T13" fmla="*/ 81 h 162"/>
                <a:gd name="T14" fmla="*/ 108 w 161"/>
                <a:gd name="T15" fmla="*/ 93 h 162"/>
                <a:gd name="T16" fmla="*/ 120 w 161"/>
                <a:gd name="T17" fmla="*/ 105 h 162"/>
                <a:gd name="T18" fmla="*/ 143 w 161"/>
                <a:gd name="T19" fmla="*/ 124 h 162"/>
                <a:gd name="T20" fmla="*/ 155 w 161"/>
                <a:gd name="T21" fmla="*/ 156 h 162"/>
                <a:gd name="T22" fmla="*/ 161 w 161"/>
                <a:gd name="T23" fmla="*/ 174 h 162"/>
                <a:gd name="T24" fmla="*/ 161 w 161"/>
                <a:gd name="T25" fmla="*/ 180 h 162"/>
                <a:gd name="T26" fmla="*/ 96 w 161"/>
                <a:gd name="T27" fmla="*/ 111 h 162"/>
                <a:gd name="T28" fmla="*/ 30 w 161"/>
                <a:gd name="T29" fmla="*/ 63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9 h 60"/>
                <a:gd name="T4" fmla="*/ 41 w 59"/>
                <a:gd name="T5" fmla="*/ 45 h 60"/>
                <a:gd name="T6" fmla="*/ 47 w 59"/>
                <a:gd name="T7" fmla="*/ 51 h 60"/>
                <a:gd name="T8" fmla="*/ 53 w 59"/>
                <a:gd name="T9" fmla="*/ 63 h 60"/>
                <a:gd name="T10" fmla="*/ 53 w 59"/>
                <a:gd name="T11" fmla="*/ 69 h 60"/>
                <a:gd name="T12" fmla="*/ 47 w 59"/>
                <a:gd name="T13" fmla="*/ 63 h 60"/>
                <a:gd name="T14" fmla="*/ 35 w 59"/>
                <a:gd name="T15" fmla="*/ 57 h 60"/>
                <a:gd name="T16" fmla="*/ 23 w 59"/>
                <a:gd name="T17" fmla="*/ 45 h 60"/>
                <a:gd name="T18" fmla="*/ 17 w 59"/>
                <a:gd name="T19" fmla="*/ 39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45 h 204"/>
                <a:gd name="T2" fmla="*/ 245 w 245"/>
                <a:gd name="T3" fmla="*/ 51 h 204"/>
                <a:gd name="T4" fmla="*/ 209 w 245"/>
                <a:gd name="T5" fmla="*/ 93 h 204"/>
                <a:gd name="T6" fmla="*/ 143 w 245"/>
                <a:gd name="T7" fmla="*/ 150 h 204"/>
                <a:gd name="T8" fmla="*/ 167 w 245"/>
                <a:gd name="T9" fmla="*/ 176 h 204"/>
                <a:gd name="T10" fmla="*/ 179 w 245"/>
                <a:gd name="T11" fmla="*/ 231 h 204"/>
                <a:gd name="T12" fmla="*/ 77 w 245"/>
                <a:gd name="T13" fmla="*/ 150 h 204"/>
                <a:gd name="T14" fmla="*/ 47 w 245"/>
                <a:gd name="T15" fmla="*/ 93 h 204"/>
                <a:gd name="T16" fmla="*/ 89 w 245"/>
                <a:gd name="T17" fmla="*/ 75 h 204"/>
                <a:gd name="T18" fmla="*/ 59 w 245"/>
                <a:gd name="T19" fmla="*/ 45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45 h 204"/>
                <a:gd name="T50" fmla="*/ 233 w 245"/>
                <a:gd name="T51" fmla="*/ 45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1179670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79671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11A5E-7AC1-499B-966C-D3115A8CD1B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1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A1AFE-5108-45A5-95ED-D878C204D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182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1F76-06B5-41C1-8DA3-A2024C841E5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5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D670-7553-4981-A9A7-4B0968B7E14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709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3D642-94C0-42B6-869B-4785EBCBDC5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319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8E7F-3CEE-4F2D-9BFB-CA0E5CD018B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01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9115D-A2CA-4DFC-9155-BF470D82F10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783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8105C-FD8F-40F3-B430-1E5C4BDE8E7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451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E73D-C2C1-415B-B7B6-FAAA1114544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892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53D9F-429D-4920-931A-7F9E5658BB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751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8BF90-02ED-4750-AAAD-87AD78E1714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357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BC59-526C-43E7-A3FF-63A73FB07D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7862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7862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78629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7652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17863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766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17863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7863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7863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7863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7863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7863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178640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78641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78642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78643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78644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78645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7864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86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BB74CB-1D68-40DA-8C6D-B0F975817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69" r:id="rId1"/>
    <p:sldLayoutId id="2147488062" r:id="rId2"/>
    <p:sldLayoutId id="2147488063" r:id="rId3"/>
    <p:sldLayoutId id="2147488064" r:id="rId4"/>
    <p:sldLayoutId id="2147488065" r:id="rId5"/>
    <p:sldLayoutId id="2147488066" r:id="rId6"/>
    <p:sldLayoutId id="2147488067" r:id="rId7"/>
    <p:sldLayoutId id="2147488068" r:id="rId8"/>
    <p:sldLayoutId id="2147488069" r:id="rId9"/>
    <p:sldLayoutId id="2147488070" r:id="rId10"/>
    <p:sldLayoutId id="21474880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C23B7CF-69FF-4768-A402-D0D3BC2CD83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5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85" r:id="rId1"/>
    <p:sldLayoutId id="2147488186" r:id="rId2"/>
    <p:sldLayoutId id="2147488187" r:id="rId3"/>
    <p:sldLayoutId id="2147488188" r:id="rId4"/>
    <p:sldLayoutId id="2147488189" r:id="rId5"/>
    <p:sldLayoutId id="2147488190" r:id="rId6"/>
    <p:sldLayoutId id="2147488191" r:id="rId7"/>
    <p:sldLayoutId id="2147488192" r:id="rId8"/>
    <p:sldLayoutId id="2147488193" r:id="rId9"/>
    <p:sldLayoutId id="2147488194" r:id="rId10"/>
    <p:sldLayoutId id="21474881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9D5298B-4466-4522-A0C8-1044DF691F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09" r:id="rId1"/>
    <p:sldLayoutId id="2147488210" r:id="rId2"/>
    <p:sldLayoutId id="2147488211" r:id="rId3"/>
    <p:sldLayoutId id="2147488212" r:id="rId4"/>
    <p:sldLayoutId id="2147488213" r:id="rId5"/>
    <p:sldLayoutId id="2147488214" r:id="rId6"/>
    <p:sldLayoutId id="2147488215" r:id="rId7"/>
    <p:sldLayoutId id="2147488216" r:id="rId8"/>
    <p:sldLayoutId id="2147488217" r:id="rId9"/>
    <p:sldLayoutId id="2147488218" r:id="rId10"/>
    <p:sldLayoutId id="21474882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5116114C-DBF9-4532-B80D-11CD65B21889}" type="slidenum">
              <a:rPr lang="en-US" altLang="zh-CN">
                <a:ea typeface="宋体" pitchFamily="2" charset="-122"/>
              </a:rPr>
              <a:pPr>
                <a:defRPr/>
              </a:pPr>
              <a:t>‹#›</a:t>
            </a:fld>
            <a:endParaRPr lang="en-US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0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21" r:id="rId1"/>
    <p:sldLayoutId id="2147488222" r:id="rId2"/>
    <p:sldLayoutId id="2147488223" r:id="rId3"/>
    <p:sldLayoutId id="2147488224" r:id="rId4"/>
    <p:sldLayoutId id="2147488225" r:id="rId5"/>
    <p:sldLayoutId id="2147488226" r:id="rId6"/>
    <p:sldLayoutId id="2147488227" r:id="rId7"/>
    <p:sldLayoutId id="2147488228" r:id="rId8"/>
    <p:sldLayoutId id="2147488229" r:id="rId9"/>
    <p:sldLayoutId id="2147488230" r:id="rId10"/>
    <p:sldLayoutId id="21474882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C9E75F-3B2B-4228-A086-5C523EFEF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2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69" r:id="rId1"/>
    <p:sldLayoutId id="2147488270" r:id="rId2"/>
    <p:sldLayoutId id="2147488271" r:id="rId3"/>
    <p:sldLayoutId id="2147488272" r:id="rId4"/>
    <p:sldLayoutId id="2147488273" r:id="rId5"/>
    <p:sldLayoutId id="2147488274" r:id="rId6"/>
    <p:sldLayoutId id="2147488275" r:id="rId7"/>
    <p:sldLayoutId id="2147488276" r:id="rId8"/>
    <p:sldLayoutId id="2147488277" r:id="rId9"/>
    <p:sldLayoutId id="2147488278" r:id="rId10"/>
    <p:sldLayoutId id="21474882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C23B7CF-69FF-4768-A402-D0D3BC2CD83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0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81" r:id="rId1"/>
    <p:sldLayoutId id="2147488282" r:id="rId2"/>
    <p:sldLayoutId id="2147488283" r:id="rId3"/>
    <p:sldLayoutId id="2147488284" r:id="rId4"/>
    <p:sldLayoutId id="2147488285" r:id="rId5"/>
    <p:sldLayoutId id="2147488286" r:id="rId6"/>
    <p:sldLayoutId id="2147488287" r:id="rId7"/>
    <p:sldLayoutId id="2147488288" r:id="rId8"/>
    <p:sldLayoutId id="2147488289" r:id="rId9"/>
    <p:sldLayoutId id="2147488290" r:id="rId10"/>
    <p:sldLayoutId id="21474882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sz="1800" b="0">
              <a:solidFill>
                <a:prstClr val="black"/>
              </a:solidFill>
              <a:latin typeface="Constantia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lang="en-US" sz="1800" b="0">
              <a:solidFill>
                <a:prstClr val="black"/>
              </a:solidFill>
              <a:latin typeface="Constantia"/>
              <a:ea typeface="+mn-ea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AF68EA-D1E3-46BF-9CC8-8FC755228BB6}" type="datetimeFigureOut">
              <a:rPr lang="zh-CN" altLang="en-US" b="0" smtClean="0">
                <a:solidFill>
                  <a:srgbClr val="04617B">
                    <a:shade val="90000"/>
                  </a:srgbClr>
                </a:solidFill>
                <a:latin typeface="Constantia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2018/4/6</a:t>
            </a:fld>
            <a:endParaRPr lang="zh-CN" altLang="en-US" b="0">
              <a:solidFill>
                <a:srgbClr val="04617B">
                  <a:shade val="90000"/>
                </a:srgbClr>
              </a:solidFill>
              <a:latin typeface="Constantia"/>
              <a:ea typeface="宋体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srgbClr val="04617B">
                  <a:shade val="90000"/>
                </a:srgbClr>
              </a:solidFill>
              <a:latin typeface="Constantia"/>
              <a:ea typeface="宋体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EDBF500-3E51-47DF-9FE6-31569CE50D32}" type="slidenum">
              <a:rPr lang="zh-CN" altLang="en-US" b="0" smtClean="0">
                <a:solidFill>
                  <a:srgbClr val="04617B">
                    <a:shade val="90000"/>
                  </a:srgbClr>
                </a:solidFill>
                <a:latin typeface="Constantia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="0">
              <a:solidFill>
                <a:srgbClr val="04617B">
                  <a:shade val="90000"/>
                </a:srgbClr>
              </a:solidFill>
              <a:latin typeface="Constantia"/>
              <a:ea typeface="宋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b="0">
                <a:solidFill>
                  <a:prstClr val="black"/>
                </a:solidFill>
                <a:latin typeface="Constantia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800" b="0">
                <a:solidFill>
                  <a:prstClr val="black"/>
                </a:solidFill>
                <a:latin typeface="Constanti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1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17" r:id="rId1"/>
    <p:sldLayoutId id="2147488318" r:id="rId2"/>
    <p:sldLayoutId id="2147488319" r:id="rId3"/>
    <p:sldLayoutId id="2147488320" r:id="rId4"/>
    <p:sldLayoutId id="2147488321" r:id="rId5"/>
    <p:sldLayoutId id="2147488322" r:id="rId6"/>
    <p:sldLayoutId id="2147488323" r:id="rId7"/>
    <p:sldLayoutId id="2147488324" r:id="rId8"/>
    <p:sldLayoutId id="2147488325" r:id="rId9"/>
    <p:sldLayoutId id="2147488326" r:id="rId10"/>
    <p:sldLayoutId id="21474883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C23B7CF-69FF-4768-A402-D0D3BC2CD83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29" r:id="rId1"/>
    <p:sldLayoutId id="2147488330" r:id="rId2"/>
    <p:sldLayoutId id="2147488331" r:id="rId3"/>
    <p:sldLayoutId id="2147488332" r:id="rId4"/>
    <p:sldLayoutId id="2147488333" r:id="rId5"/>
    <p:sldLayoutId id="2147488334" r:id="rId6"/>
    <p:sldLayoutId id="2147488335" r:id="rId7"/>
    <p:sldLayoutId id="2147488336" r:id="rId8"/>
    <p:sldLayoutId id="2147488337" r:id="rId9"/>
    <p:sldLayoutId id="2147488338" r:id="rId10"/>
    <p:sldLayoutId id="21474883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9D5298B-4466-4522-A0C8-1044DF691F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341" r:id="rId1"/>
    <p:sldLayoutId id="2147488342" r:id="rId2"/>
    <p:sldLayoutId id="2147488343" r:id="rId3"/>
    <p:sldLayoutId id="2147488344" r:id="rId4"/>
    <p:sldLayoutId id="2147488345" r:id="rId5"/>
    <p:sldLayoutId id="2147488346" r:id="rId6"/>
    <p:sldLayoutId id="2147488347" r:id="rId7"/>
    <p:sldLayoutId id="2147488348" r:id="rId8"/>
    <p:sldLayoutId id="2147488349" r:id="rId9"/>
    <p:sldLayoutId id="2147488350" r:id="rId10"/>
    <p:sldLayoutId id="21474883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F730E7-FF1F-4F81-847E-E552A7E116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91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91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91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hlin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91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hlin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91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accent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91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hlin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91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91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accent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91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accent2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91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70" r:id="rId1"/>
    <p:sldLayoutId id="2147488072" r:id="rId2"/>
    <p:sldLayoutId id="2147488073" r:id="rId3"/>
    <p:sldLayoutId id="2147488074" r:id="rId4"/>
    <p:sldLayoutId id="2147488075" r:id="rId5"/>
    <p:sldLayoutId id="2147488076" r:id="rId6"/>
    <p:sldLayoutId id="2147488077" r:id="rId7"/>
    <p:sldLayoutId id="2147488078" r:id="rId8"/>
    <p:sldLayoutId id="2147488079" r:id="rId9"/>
    <p:sldLayoutId id="2147488080" r:id="rId10"/>
    <p:sldLayoutId id="21474880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9D5298B-4466-4522-A0C8-1044DF691F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82" r:id="rId1"/>
    <p:sldLayoutId id="2147488083" r:id="rId2"/>
    <p:sldLayoutId id="2147488084" r:id="rId3"/>
    <p:sldLayoutId id="2147488085" r:id="rId4"/>
    <p:sldLayoutId id="2147488086" r:id="rId5"/>
    <p:sldLayoutId id="2147488087" r:id="rId6"/>
    <p:sldLayoutId id="2147488088" r:id="rId7"/>
    <p:sldLayoutId id="2147488089" r:id="rId8"/>
    <p:sldLayoutId id="2147488090" r:id="rId9"/>
    <p:sldLayoutId id="2147488091" r:id="rId10"/>
    <p:sldLayoutId id="21474880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C23B7CF-69FF-4768-A402-D0D3BC2CD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93" r:id="rId1"/>
    <p:sldLayoutId id="2147488094" r:id="rId2"/>
    <p:sldLayoutId id="2147488095" r:id="rId3"/>
    <p:sldLayoutId id="2147488096" r:id="rId4"/>
    <p:sldLayoutId id="2147488097" r:id="rId5"/>
    <p:sldLayoutId id="2147488098" r:id="rId6"/>
    <p:sldLayoutId id="2147488099" r:id="rId7"/>
    <p:sldLayoutId id="2147488100" r:id="rId8"/>
    <p:sldLayoutId id="2147488101" r:id="rId9"/>
    <p:sldLayoutId id="2147488102" r:id="rId10"/>
    <p:sldLayoutId id="21474881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6AC3F22-6C01-4827-B2E5-FE427ADC2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04" r:id="rId1"/>
    <p:sldLayoutId id="2147488105" r:id="rId2"/>
    <p:sldLayoutId id="2147488106" r:id="rId3"/>
    <p:sldLayoutId id="2147488107" r:id="rId4"/>
    <p:sldLayoutId id="2147488108" r:id="rId5"/>
    <p:sldLayoutId id="2147488109" r:id="rId6"/>
    <p:sldLayoutId id="2147488110" r:id="rId7"/>
    <p:sldLayoutId id="2147488111" r:id="rId8"/>
    <p:sldLayoutId id="2147488112" r:id="rId9"/>
    <p:sldLayoutId id="2147488113" r:id="rId10"/>
    <p:sldLayoutId id="21474881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A9D3C0A-32FD-4839-824B-9E9CE5615A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15" r:id="rId1"/>
    <p:sldLayoutId id="2147488116" r:id="rId2"/>
    <p:sldLayoutId id="2147488117" r:id="rId3"/>
    <p:sldLayoutId id="2147488118" r:id="rId4"/>
    <p:sldLayoutId id="2147488119" r:id="rId5"/>
    <p:sldLayoutId id="2147488120" r:id="rId6"/>
    <p:sldLayoutId id="2147488121" r:id="rId7"/>
    <p:sldLayoutId id="2147488122" r:id="rId8"/>
    <p:sldLayoutId id="2147488123" r:id="rId9"/>
    <p:sldLayoutId id="2147488124" r:id="rId10"/>
    <p:sldLayoutId id="21474881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AD088B8-7C00-49EC-80E3-174015867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26" r:id="rId1"/>
    <p:sldLayoutId id="2147488127" r:id="rId2"/>
    <p:sldLayoutId id="2147488128" r:id="rId3"/>
    <p:sldLayoutId id="2147488129" r:id="rId4"/>
    <p:sldLayoutId id="2147488130" r:id="rId5"/>
    <p:sldLayoutId id="2147488131" r:id="rId6"/>
    <p:sldLayoutId id="2147488132" r:id="rId7"/>
    <p:sldLayoutId id="2147488133" r:id="rId8"/>
    <p:sldLayoutId id="2147488134" r:id="rId9"/>
    <p:sldLayoutId id="2147488135" r:id="rId10"/>
    <p:sldLayoutId id="2147488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0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0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5D87C30-A097-4B77-8CDF-AE5ADAC9B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37" r:id="rId1"/>
    <p:sldLayoutId id="2147488138" r:id="rId2"/>
    <p:sldLayoutId id="2147488139" r:id="rId3"/>
    <p:sldLayoutId id="2147488140" r:id="rId4"/>
    <p:sldLayoutId id="2147488141" r:id="rId5"/>
    <p:sldLayoutId id="2147488142" r:id="rId6"/>
    <p:sldLayoutId id="2147488143" r:id="rId7"/>
    <p:sldLayoutId id="2147488144" r:id="rId8"/>
    <p:sldLayoutId id="2147488145" r:id="rId9"/>
    <p:sldLayoutId id="2147488146" r:id="rId10"/>
    <p:sldLayoutId id="2147488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4009 w 6027"/>
                <a:gd name="T1" fmla="*/ 9 h 2296"/>
                <a:gd name="T2" fmla="*/ 0 w 6027"/>
                <a:gd name="T3" fmla="*/ 9 h 2296"/>
                <a:gd name="T4" fmla="*/ 0 w 6027"/>
                <a:gd name="T5" fmla="*/ 0 h 2296"/>
                <a:gd name="T6" fmla="*/ 4009 w 6027"/>
                <a:gd name="T7" fmla="*/ 0 h 2296"/>
                <a:gd name="T8" fmla="*/ 4009 w 6027"/>
                <a:gd name="T9" fmla="*/ 9 h 2296"/>
                <a:gd name="T10" fmla="*/ 4009 w 6027"/>
                <a:gd name="T11" fmla="*/ 9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17862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102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17863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045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49 h 353"/>
                  <a:gd name="T4" fmla="*/ 24 w 186"/>
                  <a:gd name="T5" fmla="*/ 84 h 353"/>
                  <a:gd name="T6" fmla="*/ 18 w 186"/>
                  <a:gd name="T7" fmla="*/ 181 h 353"/>
                  <a:gd name="T8" fmla="*/ 42 w 186"/>
                  <a:gd name="T9" fmla="*/ 314 h 353"/>
                  <a:gd name="T10" fmla="*/ 48 w 186"/>
                  <a:gd name="T11" fmla="*/ 445 h 353"/>
                  <a:gd name="T12" fmla="*/ 0 w 186"/>
                  <a:gd name="T13" fmla="*/ 972 h 353"/>
                  <a:gd name="T14" fmla="*/ 54 w 186"/>
                  <a:gd name="T15" fmla="*/ 643 h 353"/>
                  <a:gd name="T16" fmla="*/ 84 w 186"/>
                  <a:gd name="T17" fmla="*/ 593 h 353"/>
                  <a:gd name="T18" fmla="*/ 126 w 186"/>
                  <a:gd name="T19" fmla="*/ 348 h 353"/>
                  <a:gd name="T20" fmla="*/ 144 w 186"/>
                  <a:gd name="T21" fmla="*/ 329 h 353"/>
                  <a:gd name="T22" fmla="*/ 144 w 186"/>
                  <a:gd name="T23" fmla="*/ 248 h 353"/>
                  <a:gd name="T24" fmla="*/ 186 w 186"/>
                  <a:gd name="T25" fmla="*/ 181 h 353"/>
                  <a:gd name="T26" fmla="*/ 162 w 186"/>
                  <a:gd name="T27" fmla="*/ 16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046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047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17 h 66"/>
                  <a:gd name="T8" fmla="*/ 6 w 155"/>
                  <a:gd name="T9" fmla="*/ 49 h 66"/>
                  <a:gd name="T10" fmla="*/ 0 w 155"/>
                  <a:gd name="T11" fmla="*/ 68 h 66"/>
                  <a:gd name="T12" fmla="*/ 78 w 155"/>
                  <a:gd name="T13" fmla="*/ 166 h 66"/>
                  <a:gd name="T14" fmla="*/ 96 w 155"/>
                  <a:gd name="T15" fmla="*/ 117 h 66"/>
                  <a:gd name="T16" fmla="*/ 155 w 155"/>
                  <a:gd name="T17" fmla="*/ 185 h 66"/>
                  <a:gd name="T18" fmla="*/ 126 w 155"/>
                  <a:gd name="T19" fmla="*/ 68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1048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105 h 72"/>
                  <a:gd name="T2" fmla="*/ 0 w 42"/>
                  <a:gd name="T3" fmla="*/ 53 h 72"/>
                  <a:gd name="T4" fmla="*/ 12 w 42"/>
                  <a:gd name="T5" fmla="*/ 18 h 72"/>
                  <a:gd name="T6" fmla="*/ 0 w 42"/>
                  <a:gd name="T7" fmla="*/ 18 h 72"/>
                  <a:gd name="T8" fmla="*/ 12 w 42"/>
                  <a:gd name="T9" fmla="*/ 18 h 72"/>
                  <a:gd name="T10" fmla="*/ 24 w 42"/>
                  <a:gd name="T11" fmla="*/ 18 h 72"/>
                  <a:gd name="T12" fmla="*/ 36 w 42"/>
                  <a:gd name="T13" fmla="*/ 18 h 72"/>
                  <a:gd name="T14" fmla="*/ 42 w 42"/>
                  <a:gd name="T15" fmla="*/ 0 h 72"/>
                  <a:gd name="T16" fmla="*/ 30 w 42"/>
                  <a:gd name="T17" fmla="*/ 53 h 72"/>
                  <a:gd name="T18" fmla="*/ 42 w 42"/>
                  <a:gd name="T19" fmla="*/ 141 h 72"/>
                  <a:gd name="T20" fmla="*/ 12 w 42"/>
                  <a:gd name="T21" fmla="*/ 206 h 72"/>
                  <a:gd name="T22" fmla="*/ 6 w 42"/>
                  <a:gd name="T23" fmla="*/ 105 h 72"/>
                  <a:gd name="T24" fmla="*/ 6 w 42"/>
                  <a:gd name="T25" fmla="*/ 105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17863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9 h 287"/>
                <a:gd name="T4" fmla="*/ 66 w 365"/>
                <a:gd name="T5" fmla="*/ 126 h 287"/>
                <a:gd name="T6" fmla="*/ 143 w 365"/>
                <a:gd name="T7" fmla="*/ 207 h 287"/>
                <a:gd name="T8" fmla="*/ 191 w 365"/>
                <a:gd name="T9" fmla="*/ 189 h 287"/>
                <a:gd name="T10" fmla="*/ 341 w 365"/>
                <a:gd name="T11" fmla="*/ 323 h 287"/>
                <a:gd name="T12" fmla="*/ 305 w 365"/>
                <a:gd name="T13" fmla="*/ 198 h 287"/>
                <a:gd name="T14" fmla="*/ 365 w 365"/>
                <a:gd name="T15" fmla="*/ 150 h 287"/>
                <a:gd name="T16" fmla="*/ 359 w 365"/>
                <a:gd name="T17" fmla="*/ 144 h 287"/>
                <a:gd name="T18" fmla="*/ 335 w 365"/>
                <a:gd name="T19" fmla="*/ 132 h 287"/>
                <a:gd name="T20" fmla="*/ 299 w 365"/>
                <a:gd name="T21" fmla="*/ 99 h 287"/>
                <a:gd name="T22" fmla="*/ 257 w 365"/>
                <a:gd name="T23" fmla="*/ 81 h 287"/>
                <a:gd name="T24" fmla="*/ 215 w 365"/>
                <a:gd name="T25" fmla="*/ 63 h 287"/>
                <a:gd name="T26" fmla="*/ 173 w 365"/>
                <a:gd name="T27" fmla="*/ 45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36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37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9 h 60"/>
                <a:gd name="T16" fmla="*/ 65 w 71"/>
                <a:gd name="T17" fmla="*/ 51 h 60"/>
                <a:gd name="T18" fmla="*/ 71 w 71"/>
                <a:gd name="T19" fmla="*/ 63 h 60"/>
                <a:gd name="T20" fmla="*/ 71 w 71"/>
                <a:gd name="T21" fmla="*/ 69 h 60"/>
                <a:gd name="T22" fmla="*/ 59 w 71"/>
                <a:gd name="T23" fmla="*/ 63 h 60"/>
                <a:gd name="T24" fmla="*/ 47 w 71"/>
                <a:gd name="T25" fmla="*/ 51 h 60"/>
                <a:gd name="T26" fmla="*/ 23 w 71"/>
                <a:gd name="T27" fmla="*/ 39 h 60"/>
                <a:gd name="T28" fmla="*/ 23 w 71"/>
                <a:gd name="T29" fmla="*/ 45 h 60"/>
                <a:gd name="T30" fmla="*/ 18 w 71"/>
                <a:gd name="T31" fmla="*/ 51 h 60"/>
                <a:gd name="T32" fmla="*/ 12 w 71"/>
                <a:gd name="T33" fmla="*/ 57 h 60"/>
                <a:gd name="T34" fmla="*/ 6 w 71"/>
                <a:gd name="T35" fmla="*/ 57 h 60"/>
                <a:gd name="T36" fmla="*/ 6 w 71"/>
                <a:gd name="T37" fmla="*/ 57 h 60"/>
                <a:gd name="T38" fmla="*/ 6 w 71"/>
                <a:gd name="T39" fmla="*/ 45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38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63 h 162"/>
                <a:gd name="T10" fmla="*/ 96 w 161"/>
                <a:gd name="T11" fmla="*/ 69 h 162"/>
                <a:gd name="T12" fmla="*/ 102 w 161"/>
                <a:gd name="T13" fmla="*/ 81 h 162"/>
                <a:gd name="T14" fmla="*/ 108 w 161"/>
                <a:gd name="T15" fmla="*/ 93 h 162"/>
                <a:gd name="T16" fmla="*/ 120 w 161"/>
                <a:gd name="T17" fmla="*/ 105 h 162"/>
                <a:gd name="T18" fmla="*/ 143 w 161"/>
                <a:gd name="T19" fmla="*/ 124 h 162"/>
                <a:gd name="T20" fmla="*/ 155 w 161"/>
                <a:gd name="T21" fmla="*/ 156 h 162"/>
                <a:gd name="T22" fmla="*/ 161 w 161"/>
                <a:gd name="T23" fmla="*/ 174 h 162"/>
                <a:gd name="T24" fmla="*/ 161 w 161"/>
                <a:gd name="T25" fmla="*/ 180 h 162"/>
                <a:gd name="T26" fmla="*/ 96 w 161"/>
                <a:gd name="T27" fmla="*/ 111 h 162"/>
                <a:gd name="T28" fmla="*/ 30 w 161"/>
                <a:gd name="T29" fmla="*/ 63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9 h 60"/>
                <a:gd name="T4" fmla="*/ 41 w 59"/>
                <a:gd name="T5" fmla="*/ 45 h 60"/>
                <a:gd name="T6" fmla="*/ 47 w 59"/>
                <a:gd name="T7" fmla="*/ 51 h 60"/>
                <a:gd name="T8" fmla="*/ 53 w 59"/>
                <a:gd name="T9" fmla="*/ 63 h 60"/>
                <a:gd name="T10" fmla="*/ 53 w 59"/>
                <a:gd name="T11" fmla="*/ 69 h 60"/>
                <a:gd name="T12" fmla="*/ 47 w 59"/>
                <a:gd name="T13" fmla="*/ 63 h 60"/>
                <a:gd name="T14" fmla="*/ 35 w 59"/>
                <a:gd name="T15" fmla="*/ 57 h 60"/>
                <a:gd name="T16" fmla="*/ 23 w 59"/>
                <a:gd name="T17" fmla="*/ 45 h 60"/>
                <a:gd name="T18" fmla="*/ 17 w 59"/>
                <a:gd name="T19" fmla="*/ 39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40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45 h 204"/>
                <a:gd name="T2" fmla="*/ 245 w 245"/>
                <a:gd name="T3" fmla="*/ 51 h 204"/>
                <a:gd name="T4" fmla="*/ 209 w 245"/>
                <a:gd name="T5" fmla="*/ 93 h 204"/>
                <a:gd name="T6" fmla="*/ 143 w 245"/>
                <a:gd name="T7" fmla="*/ 150 h 204"/>
                <a:gd name="T8" fmla="*/ 167 w 245"/>
                <a:gd name="T9" fmla="*/ 176 h 204"/>
                <a:gd name="T10" fmla="*/ 179 w 245"/>
                <a:gd name="T11" fmla="*/ 231 h 204"/>
                <a:gd name="T12" fmla="*/ 77 w 245"/>
                <a:gd name="T13" fmla="*/ 150 h 204"/>
                <a:gd name="T14" fmla="*/ 47 w 245"/>
                <a:gd name="T15" fmla="*/ 93 h 204"/>
                <a:gd name="T16" fmla="*/ 89 w 245"/>
                <a:gd name="T17" fmla="*/ 75 h 204"/>
                <a:gd name="T18" fmla="*/ 59 w 245"/>
                <a:gd name="T19" fmla="*/ 45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45 h 204"/>
                <a:gd name="T50" fmla="*/ 233 w 245"/>
                <a:gd name="T51" fmla="*/ 45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117864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86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786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786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F8042CAB-0C97-45B4-BB2C-51CF1F978BF6}" type="slidenum">
              <a:rPr lang="en-US" altLang="zh-CN">
                <a:solidFill>
                  <a:srgbClr val="FFFFFF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2240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8173" r:id="rId1"/>
    <p:sldLayoutId id="2147488174" r:id="rId2"/>
    <p:sldLayoutId id="2147488175" r:id="rId3"/>
    <p:sldLayoutId id="2147488176" r:id="rId4"/>
    <p:sldLayoutId id="2147488177" r:id="rId5"/>
    <p:sldLayoutId id="2147488178" r:id="rId6"/>
    <p:sldLayoutId id="2147488179" r:id="rId7"/>
    <p:sldLayoutId id="2147488180" r:id="rId8"/>
    <p:sldLayoutId id="2147488181" r:id="rId9"/>
    <p:sldLayoutId id="2147488182" r:id="rId10"/>
    <p:sldLayoutId id="21474881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7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0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1.w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8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eg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toedu.pku.edu.cn/index.jsp" TargetMode="External"/><Relationship Id="rId1" Type="http://schemas.openxmlformats.org/officeDocument/2006/relationships/slideLayout" Target="../slideLayouts/slideLayout9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aboutcircuits.com/vol_4/chpt_7/9.html" TargetMode="Externa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jpeg"/><Relationship Id="rId4" Type="http://schemas.openxmlformats.org/officeDocument/2006/relationships/image" Target="../media/image18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0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005263"/>
            <a:ext cx="7056437" cy="13922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itchFamily="18" charset="0"/>
              </a:rPr>
              <a:t>  助教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itchFamily="18" charset="0"/>
              </a:rPr>
              <a:t>薛丁川  白曜源  张鸿锋</a:t>
            </a:r>
            <a:endParaRPr lang="zh-CN" altLang="en-US" sz="3600" b="1" dirty="0" smtClean="0">
              <a:solidFill>
                <a:schemeClr val="tx2"/>
              </a:solidFill>
            </a:endParaRPr>
          </a:p>
        </p:txBody>
      </p:sp>
      <p:sp>
        <p:nvSpPr>
          <p:cNvPr id="5300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571500"/>
            <a:ext cx="8229600" cy="32861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4800" b="1" dirty="0" smtClean="0"/>
              <a:t>高等代数  </a:t>
            </a:r>
            <a:r>
              <a:rPr lang="en-US" altLang="zh-CN" sz="4800" b="1" dirty="0" smtClean="0">
                <a:latin typeface="Times New Roman" pitchFamily="18" charset="0"/>
              </a:rPr>
              <a:t>II</a:t>
            </a:r>
            <a:r>
              <a:rPr lang="en-US" altLang="zh-CN" sz="4800" b="1" dirty="0" smtClean="0"/>
              <a:t> 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en-US" sz="3600" b="1" dirty="0" smtClean="0"/>
              <a:t>主讲教师 </a:t>
            </a:r>
            <a:r>
              <a:rPr lang="en-US" altLang="zh-CN" sz="3600" b="1" dirty="0" smtClean="0">
                <a:latin typeface="Times New Roman" pitchFamily="18" charset="0"/>
              </a:rPr>
              <a:t>:</a:t>
            </a:r>
            <a:r>
              <a:rPr lang="en-US" altLang="zh-CN" sz="3600" dirty="0" smtClean="0"/>
              <a:t>  </a:t>
            </a:r>
            <a:r>
              <a:rPr lang="zh-CN" altLang="en-US" sz="3600" b="1" dirty="0" smtClean="0"/>
              <a:t>高 峡</a:t>
            </a:r>
            <a:r>
              <a:rPr lang="zh-CN" altLang="en-US" sz="4000" b="1" dirty="0" smtClean="0"/>
              <a:t> </a:t>
            </a:r>
            <a:br>
              <a:rPr lang="zh-CN" altLang="en-US" sz="4000" b="1" dirty="0" smtClean="0"/>
            </a:br>
            <a:r>
              <a:rPr lang="zh-CN" altLang="en-US" sz="3600" b="1" dirty="0" smtClean="0"/>
              <a:t>理科楼 </a:t>
            </a:r>
            <a:r>
              <a:rPr lang="en-US" altLang="zh-CN" sz="3600" b="1" dirty="0" smtClean="0"/>
              <a:t>1473   </a:t>
            </a:r>
          </a:p>
        </p:txBody>
      </p:sp>
    </p:spTree>
    <p:extLst>
      <p:ext uri="{BB962C8B-B14F-4D97-AF65-F5344CB8AC3E}">
        <p14:creationId xmlns:p14="http://schemas.microsoft.com/office/powerpoint/2010/main" val="11496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=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20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22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n0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nn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按齐次成分排序</a:t>
            </a:r>
          </a:p>
        </p:txBody>
      </p:sp>
      <p:sp>
        <p:nvSpPr>
          <p:cNvPr id="5203972" name="AutoShape 4"/>
          <p:cNvSpPr>
            <a:spLocks/>
          </p:cNvSpPr>
          <p:nvPr/>
        </p:nvSpPr>
        <p:spPr bwMode="auto">
          <a:xfrm rot="-5400000">
            <a:off x="4809332" y="2615406"/>
            <a:ext cx="317500" cy="5834063"/>
          </a:xfrm>
          <a:prstGeom prst="leftBrace">
            <a:avLst>
              <a:gd name="adj1" fmla="val 153125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03973" name="Rectangle 5"/>
          <p:cNvSpPr>
            <a:spLocks noChangeArrowheads="1"/>
          </p:cNvSpPr>
          <p:nvPr/>
        </p:nvSpPr>
        <p:spPr bwMode="auto">
          <a:xfrm>
            <a:off x="4151313" y="5807075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 </a:t>
            </a:r>
            <a:r>
              <a:rPr kumimoji="0" lang="zh-CN" altLang="en-US">
                <a:sym typeface="Symbol" pitchFamily="18" charset="2"/>
              </a:rPr>
              <a:t>次部分</a:t>
            </a:r>
          </a:p>
        </p:txBody>
      </p:sp>
      <p:sp>
        <p:nvSpPr>
          <p:cNvPr id="5203974" name="AutoShape 6"/>
          <p:cNvSpPr>
            <a:spLocks/>
          </p:cNvSpPr>
          <p:nvPr/>
        </p:nvSpPr>
        <p:spPr bwMode="auto">
          <a:xfrm rot="5400000">
            <a:off x="2231231" y="2169319"/>
            <a:ext cx="288925" cy="1944688"/>
          </a:xfrm>
          <a:prstGeom prst="leftBrace">
            <a:avLst>
              <a:gd name="adj1" fmla="val 56090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03975" name="Rectangle 7"/>
          <p:cNvSpPr>
            <a:spLocks noChangeArrowheads="1"/>
          </p:cNvSpPr>
          <p:nvPr/>
        </p:nvSpPr>
        <p:spPr bwMode="auto">
          <a:xfrm>
            <a:off x="1498600" y="2351088"/>
            <a:ext cx="1849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>
                <a:sym typeface="Symbol" pitchFamily="18" charset="2"/>
              </a:rPr>
              <a:t> </a:t>
            </a:r>
            <a:r>
              <a:rPr kumimoji="0" lang="zh-CN" altLang="en-US">
                <a:sym typeface="Symbol" pitchFamily="18" charset="2"/>
              </a:rPr>
              <a:t>次部分</a:t>
            </a:r>
          </a:p>
        </p:txBody>
      </p:sp>
      <p:sp>
        <p:nvSpPr>
          <p:cNvPr id="5203976" name="AutoShape 8"/>
          <p:cNvSpPr>
            <a:spLocks/>
          </p:cNvSpPr>
          <p:nvPr/>
        </p:nvSpPr>
        <p:spPr bwMode="auto">
          <a:xfrm rot="5400000">
            <a:off x="5868194" y="1124744"/>
            <a:ext cx="287338" cy="4032250"/>
          </a:xfrm>
          <a:prstGeom prst="leftBrace">
            <a:avLst>
              <a:gd name="adj1" fmla="val 116943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03977" name="Rectangle 9"/>
          <p:cNvSpPr>
            <a:spLocks noChangeArrowheads="1"/>
          </p:cNvSpPr>
          <p:nvPr/>
        </p:nvSpPr>
        <p:spPr bwMode="auto">
          <a:xfrm>
            <a:off x="5230813" y="2351088"/>
            <a:ext cx="186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>
                <a:sym typeface="Symbol" pitchFamily="18" charset="2"/>
              </a:rPr>
              <a:t> </a:t>
            </a:r>
            <a:r>
              <a:rPr kumimoji="0" lang="zh-CN" altLang="en-US">
                <a:sym typeface="Symbol" pitchFamily="18" charset="2"/>
              </a:rPr>
              <a:t>次部分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0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0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03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0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0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03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03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03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0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0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0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0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03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0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0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3972" grpId="0" animBg="1"/>
      <p:bldP spid="5203973" grpId="0"/>
      <p:bldP spid="5203974" grpId="0" animBg="1"/>
      <p:bldP spid="5203975" grpId="0"/>
      <p:bldP spid="5203976" grpId="0" animBg="1"/>
      <p:bldP spid="520397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结式的性质</a:t>
            </a:r>
          </a:p>
        </p:txBody>
      </p:sp>
      <p:sp>
        <p:nvSpPr>
          <p:cNvPr id="5540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4640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 = 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1≤ i ≤m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)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 = (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1)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mn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</a:t>
            </a:r>
            <a:endParaRPr lang="en-US" altLang="zh-CN" b="1" i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=  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res(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smtClean="0">
                <a:latin typeface="Times New Roman" pitchFamily="18" charset="0"/>
              </a:rPr>
              <a:t> C[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b="1" smtClean="0">
                <a:latin typeface="Times New Roman" pitchFamily="18" charset="0"/>
              </a:rPr>
              <a:t>],  deg(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= r &gt; 0,  </a:t>
            </a:r>
            <a:r>
              <a:rPr lang="zh-CN" altLang="en-US" b="1" smtClean="0">
                <a:latin typeface="Times New Roman" pitchFamily="18" charset="0"/>
              </a:rPr>
              <a:t>则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m-r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4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4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4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54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多项式的判别式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6011863" y="2565400"/>
          <a:ext cx="28892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公式" r:id="rId4" imgW="990360" imgH="380880" progId="Equation.3">
                  <p:embed/>
                </p:oleObj>
              </mc:Choice>
              <mc:Fallback>
                <p:oleObj name="公式" r:id="rId4" imgW="99036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565400"/>
                        <a:ext cx="28892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1331913" y="4005263"/>
            <a:ext cx="6408737" cy="1368425"/>
          </a:xfrm>
          <a:prstGeom prst="roundRect">
            <a:avLst>
              <a:gd name="adj" fmla="val 16667"/>
            </a:avLst>
          </a:prstGeom>
          <a:solidFill>
            <a:srgbClr val="00FF0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76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3492500" y="4076700"/>
          <a:ext cx="41100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公式" r:id="rId6" imgW="1333440" imgH="406080" progId="Equation.3">
                  <p:embed/>
                </p:oleObj>
              </mc:Choice>
              <mc:Fallback>
                <p:oleObj name="公式" r:id="rId6" imgW="13334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76700"/>
                        <a:ext cx="4110038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6887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多项式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m-1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+ …+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smtClean="0">
                <a:latin typeface="Times New Roman" pitchFamily="18" charset="0"/>
              </a:rPr>
              <a:t> =</a:t>
            </a:r>
            <a:endParaRPr lang="en-US" altLang="zh-CN" b="1" smtClean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的判别式定义为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disc(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635375" y="549275"/>
          <a:ext cx="29972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公式" r:id="rId3" imgW="1028520" imgH="368280" progId="Equation.3">
                  <p:embed/>
                </p:oleObj>
              </mc:Choice>
              <mc:Fallback>
                <p:oleObj name="公式" r:id="rId3" imgW="102852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9275"/>
                        <a:ext cx="29972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555875" y="2852738"/>
          <a:ext cx="4625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公式" r:id="rId5" imgW="1587240" imgH="368280" progId="Equation.3">
                  <p:embed/>
                </p:oleObj>
              </mc:Choice>
              <mc:Fallback>
                <p:oleObj name="公式" r:id="rId5" imgW="158724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852738"/>
                        <a:ext cx="46259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87675" y="1700213"/>
          <a:ext cx="31813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公式" r:id="rId7" imgW="1091880" imgH="368280" progId="Equation.3">
                  <p:embed/>
                </p:oleObj>
              </mc:Choice>
              <mc:Fallback>
                <p:oleObj name="公式" r:id="rId7" imgW="109188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00213"/>
                        <a:ext cx="31813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55875" y="3933825"/>
          <a:ext cx="626268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公式" r:id="rId9" imgW="2031840" imgH="406080" progId="Equation.3">
                  <p:embed/>
                </p:oleObj>
              </mc:Choice>
              <mc:Fallback>
                <p:oleObj name="公式" r:id="rId9" imgW="20318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933825"/>
                        <a:ext cx="6262688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2918" name="AutoShape 6"/>
          <p:cNvSpPr>
            <a:spLocks noChangeArrowheads="1"/>
          </p:cNvSpPr>
          <p:nvPr/>
        </p:nvSpPr>
        <p:spPr bwMode="auto">
          <a:xfrm>
            <a:off x="1042988" y="5084763"/>
            <a:ext cx="7200900" cy="1008062"/>
          </a:xfrm>
          <a:prstGeom prst="roundRect">
            <a:avLst>
              <a:gd name="adj" fmla="val 16667"/>
            </a:avLst>
          </a:prstGeom>
          <a:solidFill>
            <a:srgbClr val="00FF00">
              <a:alpha val="89803"/>
            </a:srgbClr>
          </a:solidFill>
          <a:ln w="47625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注意到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) =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 )  =</a:t>
            </a: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故</a:t>
            </a:r>
            <a:r>
              <a:rPr lang="zh-CN" altLang="en-US" b="1" baseline="-30000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disc(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=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1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m(m-1)/2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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42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42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4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291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7594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利用结式解方程组    </a:t>
            </a:r>
            <a:r>
              <a:rPr lang="zh-CN" altLang="en-US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y ) = 0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g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y ) = 0</a:t>
            </a:r>
            <a:endParaRPr lang="en-US" altLang="zh-CN" b="1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记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(x) 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m-1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… +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en-US" altLang="zh-CN" b="1" dirty="0" smtClean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(x)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+ … + </a:t>
            </a:r>
            <a:r>
              <a:rPr lang="en-US" altLang="zh-CN" b="1" i="1" dirty="0" err="1" smtClean="0">
                <a:latin typeface="Times New Roman" pitchFamily="18" charset="0"/>
              </a:rPr>
              <a:t>b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若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)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方程组的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一组解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…</a:t>
            </a:r>
          </a:p>
        </p:txBody>
      </p:sp>
      <p:sp>
        <p:nvSpPr>
          <p:cNvPr id="128003" name="AutoShape 10"/>
          <p:cNvSpPr>
            <a:spLocks/>
          </p:cNvSpPr>
          <p:nvPr/>
        </p:nvSpPr>
        <p:spPr bwMode="auto">
          <a:xfrm>
            <a:off x="4643438" y="765175"/>
            <a:ext cx="144462" cy="1150938"/>
          </a:xfrm>
          <a:prstGeom prst="leftBrace">
            <a:avLst>
              <a:gd name="adj1" fmla="val 6639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27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27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627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9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6279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7594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方程组的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一组解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则以下方阵的行列式为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0 …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79388" y="2241550"/>
          <a:ext cx="7272337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3" imgW="3263760" imgH="1625400" progId="Equation.3">
                  <p:embed/>
                </p:oleObj>
              </mc:Choice>
              <mc:Fallback>
                <p:oleObj name="公式" r:id="rId3" imgW="326376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41550"/>
                        <a:ext cx="7272337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0981" name="Object 5"/>
          <p:cNvGraphicFramePr>
            <a:graphicFrameLocks noChangeAspect="1"/>
          </p:cNvGraphicFramePr>
          <p:nvPr/>
        </p:nvGraphicFramePr>
        <p:xfrm>
          <a:off x="7451725" y="2205038"/>
          <a:ext cx="1465263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公式" r:id="rId5" imgW="660240" imgH="1650960" progId="Equation.3">
                  <p:embed/>
                </p:oleObj>
              </mc:Choice>
              <mc:Fallback>
                <p:oleObj name="公式" r:id="rId5" imgW="660240" imgH="1650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205038"/>
                        <a:ext cx="1465263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0983" name="Rectangle 7"/>
          <p:cNvSpPr>
            <a:spLocks noChangeArrowheads="1"/>
          </p:cNvSpPr>
          <p:nvPr/>
        </p:nvSpPr>
        <p:spPr bwMode="auto">
          <a:xfrm>
            <a:off x="4067175" y="5876925"/>
            <a:ext cx="7175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3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3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098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6600" smtClean="0">
                <a:latin typeface="Monotype Corsiva" pitchFamily="66" charset="0"/>
                <a:ea typeface="华文楷体" pitchFamily="2" charset="-122"/>
              </a:rPr>
              <a:t>See you next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673"/>
            <a:ext cx="8435280" cy="56494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设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K = Q[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],  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次首一不可约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多项式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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 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 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 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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的特征多项式 为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) 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) ,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  )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( res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求结式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 h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) =  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(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… 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(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     =  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(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… (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(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b="1" dirty="0" smtClean="0">
              <a:latin typeface="Times New Roman" pitchFamily="18" charset="0"/>
              <a:ea typeface="华文楷体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6444208" y="2996952"/>
            <a:ext cx="1794164" cy="2190011"/>
          </a:xfrm>
          <a:custGeom>
            <a:avLst/>
            <a:gdLst>
              <a:gd name="connsiteX0" fmla="*/ 1496291 w 1794164"/>
              <a:gd name="connsiteY0" fmla="*/ 3045692 h 3045692"/>
              <a:gd name="connsiteX1" fmla="*/ 1690255 w 1794164"/>
              <a:gd name="connsiteY1" fmla="*/ 1355437 h 3045692"/>
              <a:gd name="connsiteX2" fmla="*/ 872836 w 1794164"/>
              <a:gd name="connsiteY2" fmla="*/ 219364 h 3045692"/>
              <a:gd name="connsiteX3" fmla="*/ 0 w 1794164"/>
              <a:gd name="connsiteY3" fmla="*/ 39255 h 304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164" h="3045692">
                <a:moveTo>
                  <a:pt x="1496291" y="3045692"/>
                </a:moveTo>
                <a:cubicBezTo>
                  <a:pt x="1645227" y="2436092"/>
                  <a:pt x="1794164" y="1826492"/>
                  <a:pt x="1690255" y="1355437"/>
                </a:cubicBezTo>
                <a:cubicBezTo>
                  <a:pt x="1586346" y="884382"/>
                  <a:pt x="1154545" y="438728"/>
                  <a:pt x="872836" y="219364"/>
                </a:cubicBezTo>
                <a:cubicBezTo>
                  <a:pt x="591127" y="0"/>
                  <a:pt x="295563" y="19627"/>
                  <a:pt x="0" y="39255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9055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smtClean="0"/>
              <a:t>    </a:t>
            </a:r>
            <a:r>
              <a:rPr lang="zh-CN" altLang="en-US" sz="2800" b="1" smtClean="0">
                <a:latin typeface="Times New Roman" pitchFamily="18" charset="0"/>
              </a:rPr>
              <a:t>设 </a:t>
            </a:r>
            <a:r>
              <a:rPr lang="en-US" altLang="zh-CN" sz="2800" b="1" smtClean="0"/>
              <a:t>R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是一个环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800" b="1" smtClean="0"/>
              <a:t>R</a:t>
            </a:r>
            <a:r>
              <a:rPr lang="en-US" altLang="zh-CN" sz="2800" b="1" smtClean="0">
                <a:latin typeface="Times New Roman" pitchFamily="18" charset="0"/>
              </a:rPr>
              <a:t> .  </a:t>
            </a:r>
            <a:r>
              <a:rPr lang="zh-CN" altLang="en-US" sz="2800" b="1" smtClean="0">
                <a:latin typeface="Times New Roman" pitchFamily="18" charset="0"/>
              </a:rPr>
              <a:t>若 </a:t>
            </a:r>
            <a:r>
              <a:rPr lang="en-US" altLang="zh-CN" sz="2800" b="1" smtClean="0"/>
              <a:t>R </a:t>
            </a:r>
            <a:r>
              <a:rPr lang="zh-CN" altLang="en-US" sz="2800" b="1" smtClean="0">
                <a:latin typeface="Times New Roman" pitchFamily="18" charset="0"/>
              </a:rPr>
              <a:t>中有元素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 </a:t>
            </a:r>
            <a:r>
              <a:rPr lang="en-US" altLang="zh-CN" sz="2800" b="1" i="1" smtClean="0">
                <a:latin typeface="Times New Roman" pitchFamily="18" charset="0"/>
              </a:rPr>
              <a:t>b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0 ,  </a:t>
            </a:r>
            <a:r>
              <a:rPr lang="zh-CN" altLang="en-US" sz="2800" b="1" smtClean="0">
                <a:latin typeface="Times New Roman" pitchFamily="18" charset="0"/>
              </a:rPr>
              <a:t>使得 </a:t>
            </a:r>
            <a:r>
              <a:rPr lang="en-US" altLang="zh-CN" sz="2800" b="1" i="1" smtClean="0">
                <a:latin typeface="Times New Roman" pitchFamily="18" charset="0"/>
              </a:rPr>
              <a:t>a b =  </a:t>
            </a:r>
            <a:r>
              <a:rPr lang="en-US" altLang="zh-CN" sz="2800" b="1" smtClean="0">
                <a:latin typeface="Times New Roman" pitchFamily="18" charset="0"/>
              </a:rPr>
              <a:t>0,  </a:t>
            </a:r>
            <a:r>
              <a:rPr lang="zh-CN" altLang="en-US" sz="2800" b="1" smtClean="0">
                <a:latin typeface="Times New Roman" pitchFamily="18" charset="0"/>
              </a:rPr>
              <a:t>则称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zh-CN" altLang="en-US" sz="2800" b="1" smtClean="0">
                <a:latin typeface="Times New Roman" pitchFamily="18" charset="0"/>
              </a:rPr>
              <a:t>为 </a:t>
            </a:r>
            <a:r>
              <a:rPr lang="en-US" altLang="zh-CN" sz="2800" b="1" smtClean="0"/>
              <a:t>R </a:t>
            </a:r>
            <a:r>
              <a:rPr lang="zh-CN" altLang="en-US" sz="2800" b="1" smtClean="0">
                <a:latin typeface="Times New Roman" pitchFamily="18" charset="0"/>
              </a:rPr>
              <a:t>的一个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左零因子</a:t>
            </a:r>
            <a:r>
              <a:rPr lang="en-US" altLang="zh-CN" sz="2800" b="1" smtClean="0">
                <a:latin typeface="Times New Roman" pitchFamily="18" charset="0"/>
              </a:rPr>
              <a:t>.  </a:t>
            </a:r>
            <a:r>
              <a:rPr lang="zh-CN" altLang="en-US" sz="2800" b="1" smtClean="0">
                <a:latin typeface="Times New Roman" pitchFamily="18" charset="0"/>
              </a:rPr>
              <a:t>用类似的方式定义右零因子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   </a:t>
            </a:r>
            <a:r>
              <a:rPr lang="zh-CN" altLang="en-US" sz="2800" b="1" smtClean="0">
                <a:latin typeface="Times New Roman" pitchFamily="18" charset="0"/>
              </a:rPr>
              <a:t>设 </a:t>
            </a:r>
            <a:r>
              <a:rPr lang="en-US" altLang="zh-CN" sz="2800" b="1" smtClean="0"/>
              <a:t>R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是幺环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800" b="1" smtClean="0"/>
              <a:t>R</a:t>
            </a:r>
            <a:r>
              <a:rPr lang="en-US" altLang="zh-CN" sz="2800" b="1" smtClean="0">
                <a:latin typeface="Times New Roman" pitchFamily="18" charset="0"/>
              </a:rPr>
              <a:t> .  </a:t>
            </a:r>
            <a:r>
              <a:rPr lang="zh-CN" altLang="en-US" sz="2800" b="1" smtClean="0">
                <a:latin typeface="Times New Roman" pitchFamily="18" charset="0"/>
              </a:rPr>
              <a:t>若 </a:t>
            </a:r>
            <a:r>
              <a:rPr lang="en-US" altLang="zh-CN" sz="2800" b="1" smtClean="0"/>
              <a:t>R </a:t>
            </a:r>
            <a:r>
              <a:rPr lang="zh-CN" altLang="en-US" sz="2800" b="1" smtClean="0">
                <a:latin typeface="Times New Roman" pitchFamily="18" charset="0"/>
              </a:rPr>
              <a:t>中有元素 </a:t>
            </a:r>
            <a:r>
              <a:rPr lang="en-US" altLang="zh-CN" sz="2800" b="1" i="1" smtClean="0">
                <a:latin typeface="Times New Roman" pitchFamily="18" charset="0"/>
              </a:rPr>
              <a:t>b</a:t>
            </a:r>
            <a:r>
              <a:rPr lang="en-US" altLang="zh-CN" sz="2800" b="1" smtClean="0">
                <a:latin typeface="Times New Roman" pitchFamily="18" charset="0"/>
              </a:rPr>
              <a:t> ,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使得 </a:t>
            </a:r>
            <a:r>
              <a:rPr lang="en-US" altLang="zh-CN" sz="2800" b="1" i="1" smtClean="0">
                <a:latin typeface="Times New Roman" pitchFamily="18" charset="0"/>
              </a:rPr>
              <a:t>a b =  </a:t>
            </a:r>
            <a:r>
              <a:rPr lang="en-US" altLang="zh-CN" sz="2800" b="1" smtClean="0">
                <a:latin typeface="Times New Roman" pitchFamily="18" charset="0"/>
              </a:rPr>
              <a:t>1,  </a:t>
            </a:r>
            <a:r>
              <a:rPr lang="zh-CN" altLang="en-US" sz="2800" b="1" smtClean="0">
                <a:latin typeface="Times New Roman" pitchFamily="18" charset="0"/>
              </a:rPr>
              <a:t>则称 </a:t>
            </a:r>
            <a:r>
              <a:rPr lang="en-US" altLang="zh-CN" sz="2800" b="1" i="1" smtClean="0">
                <a:latin typeface="Times New Roman" pitchFamily="18" charset="0"/>
              </a:rPr>
              <a:t>b </a:t>
            </a:r>
            <a:r>
              <a:rPr lang="zh-CN" altLang="en-US" sz="2800" b="1" smtClean="0">
                <a:latin typeface="Times New Roman" pitchFamily="18" charset="0"/>
              </a:rPr>
              <a:t>为 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smtClean="0"/>
              <a:t> </a:t>
            </a:r>
            <a:r>
              <a:rPr lang="zh-CN" altLang="en-US" sz="2800" b="1" smtClean="0">
                <a:latin typeface="Times New Roman" pitchFamily="18" charset="0"/>
              </a:rPr>
              <a:t>的一个右逆</a:t>
            </a:r>
            <a:r>
              <a:rPr lang="en-US" altLang="zh-CN" sz="2800" b="1" smtClean="0">
                <a:latin typeface="Times New Roman" pitchFamily="18" charset="0"/>
              </a:rPr>
              <a:t>. 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用类似的方式定义左逆</a:t>
            </a:r>
            <a:r>
              <a:rPr lang="en-US" altLang="zh-CN" sz="2800" b="1" smtClean="0">
                <a:latin typeface="Times New Roman" pitchFamily="18" charset="0"/>
              </a:rPr>
              <a:t>.  </a:t>
            </a:r>
            <a:r>
              <a:rPr lang="zh-CN" altLang="en-US" sz="2800" b="1" smtClean="0">
                <a:latin typeface="Times New Roman" pitchFamily="18" charset="0"/>
              </a:rPr>
              <a:t>若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zh-CN" altLang="en-US" sz="2800" b="1" smtClean="0">
                <a:latin typeface="Times New Roman" pitchFamily="18" charset="0"/>
              </a:rPr>
              <a:t>既有左逆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又有右逆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则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zh-CN" altLang="en-US" sz="2800" b="1" smtClean="0">
                <a:latin typeface="Times New Roman" pitchFamily="18" charset="0"/>
              </a:rPr>
              <a:t>的左逆 </a:t>
            </a:r>
            <a:r>
              <a:rPr lang="en-US" altLang="zh-CN" sz="2800" b="1" smtClean="0">
                <a:latin typeface="Times New Roman" pitchFamily="18" charset="0"/>
              </a:rPr>
              <a:t>= </a:t>
            </a:r>
            <a:r>
              <a:rPr lang="zh-CN" altLang="en-US" sz="2800" b="1" smtClean="0">
                <a:latin typeface="Times New Roman" pitchFamily="18" charset="0"/>
              </a:rPr>
              <a:t>右逆且唯一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称为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zh-CN" altLang="en-US" sz="2800" b="1" smtClean="0">
                <a:latin typeface="Times New Roman" pitchFamily="18" charset="0"/>
              </a:rPr>
              <a:t>的逆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itchFamily="18" charset="0"/>
              </a:rPr>
              <a:t>域一定是整环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即满足消去律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</a:rPr>
              <a:t>    若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a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0 ,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b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 c </a:t>
            </a: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</a:rPr>
              <a:t>是域中元素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,  </a:t>
            </a: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</a:rPr>
              <a:t>满足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b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c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</a:rPr>
              <a:t>则有 </a:t>
            </a:r>
            <a:r>
              <a:rPr lang="zh-CN" altLang="en-US" b="1" i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b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a 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(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b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) =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a 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(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c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) =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</a:rPr>
              <a:t> c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itchFamily="18" charset="0"/>
              </a:rPr>
              <a:t>整环不一定是域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但有限整环都是域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itchFamily="18" charset="0"/>
              </a:rPr>
              <a:t>域 </a:t>
            </a:r>
            <a:r>
              <a:rPr lang="en-US" altLang="zh-CN" b="1" smtClean="0">
                <a:latin typeface="Times New Roman" pitchFamily="18" charset="0"/>
              </a:rPr>
              <a:t>F </a:t>
            </a:r>
            <a:r>
              <a:rPr lang="zh-CN" altLang="en-US" b="1" smtClean="0">
                <a:latin typeface="Times New Roman" pitchFamily="18" charset="0"/>
              </a:rPr>
              <a:t>的全体非零元在乘法下构成交换群</a:t>
            </a:r>
            <a:r>
              <a:rPr lang="en-US" altLang="zh-CN" b="1" smtClean="0"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</a:t>
            </a:r>
            <a:r>
              <a:rPr lang="zh-CN" altLang="en-US" b="1" smtClean="0">
                <a:latin typeface="Times New Roman" pitchFamily="18" charset="0"/>
              </a:rPr>
              <a:t>记为 </a:t>
            </a:r>
            <a:r>
              <a:rPr lang="en-US" altLang="zh-CN" b="1" smtClean="0">
                <a:latin typeface="Times New Roman" pitchFamily="18" charset="0"/>
              </a:rPr>
              <a:t>F*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3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3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3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3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83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77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642938"/>
            <a:ext cx="8229600" cy="5511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多元多项式环</a:t>
            </a:r>
            <a:r>
              <a:rPr lang="zh-CN" altLang="en-US" b="1" smtClean="0">
                <a:latin typeface="Times New Roman" pitchFamily="18" charset="0"/>
              </a:rPr>
              <a:t>是唯一分解整环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在 </a:t>
            </a:r>
            <a:r>
              <a:rPr lang="en-US" altLang="zh-CN" b="1" smtClean="0">
                <a:latin typeface="Times New Roman" pitchFamily="18" charset="0"/>
              </a:rPr>
              <a:t>K[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] </a:t>
            </a:r>
            <a:r>
              <a:rPr lang="zh-CN" altLang="en-US" b="1" smtClean="0">
                <a:latin typeface="Times New Roman" pitchFamily="18" charset="0"/>
              </a:rPr>
              <a:t>中</a:t>
            </a:r>
            <a:r>
              <a:rPr lang="en-US" altLang="zh-CN" b="1" smtClean="0">
                <a:latin typeface="Times New Roman" pitchFamily="18" charset="0"/>
              </a:rPr>
              <a:t>,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1) </a:t>
            </a:r>
            <a:r>
              <a:rPr lang="zh-CN" altLang="en-US" b="1" smtClean="0">
                <a:latin typeface="Times New Roman" pitchFamily="18" charset="0"/>
              </a:rPr>
              <a:t>多项式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互素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zh-CN" altLang="en-US" b="1" smtClean="0">
                <a:latin typeface="Times New Roman" pitchFamily="18" charset="0"/>
              </a:rPr>
              <a:t>最大公因式为 </a:t>
            </a:r>
            <a:r>
              <a:rPr lang="en-US" altLang="zh-CN" b="1" smtClean="0">
                <a:latin typeface="Times New Roman" pitchFamily="18" charset="0"/>
              </a:rPr>
              <a:t>1 );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2) </a:t>
            </a:r>
            <a:r>
              <a:rPr lang="zh-CN" altLang="en-US" b="1" smtClean="0">
                <a:latin typeface="Times New Roman" pitchFamily="18" charset="0"/>
              </a:rPr>
              <a:t>不存在 </a:t>
            </a:r>
            <a:r>
              <a:rPr lang="en-US" altLang="zh-CN" b="1" i="1" smtClean="0">
                <a:latin typeface="Times New Roman" pitchFamily="18" charset="0"/>
              </a:rPr>
              <a:t>u</a:t>
            </a:r>
            <a:r>
              <a:rPr lang="en-US" altLang="zh-CN" b="1" smtClean="0">
                <a:latin typeface="Times New Roman" pitchFamily="18" charset="0"/>
              </a:rPr>
              <a:t> , </a:t>
            </a:r>
            <a:r>
              <a:rPr lang="en-US" altLang="zh-CN" b="1" i="1" smtClean="0">
                <a:latin typeface="Times New Roman" pitchFamily="18" charset="0"/>
              </a:rPr>
              <a:t>v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smtClean="0">
                <a:latin typeface="Times New Roman" pitchFamily="18" charset="0"/>
              </a:rPr>
              <a:t>K[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] , </a:t>
            </a:r>
            <a:r>
              <a:rPr lang="zh-CN" altLang="en-US" b="1" smtClean="0">
                <a:latin typeface="Times New Roman" pitchFamily="18" charset="0"/>
              </a:rPr>
              <a:t>使得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             </a:t>
            </a:r>
            <a:r>
              <a:rPr lang="en-US" altLang="zh-CN" b="1" i="1" smtClean="0">
                <a:latin typeface="Times New Roman" pitchFamily="18" charset="0"/>
              </a:rPr>
              <a:t>u x + v y</a:t>
            </a:r>
            <a:r>
              <a:rPr lang="en-US" altLang="zh-CN" b="1" smtClean="0">
                <a:latin typeface="Times New Roman" pitchFamily="18" charset="0"/>
              </a:rPr>
              <a:t>  =  1 .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证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比较两边常数项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7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则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元多项式的加法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63688" y="1700213"/>
          <a:ext cx="590867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公式" r:id="rId3" imgW="2044440" imgH="406080" progId="Equation.3">
                  <p:embed/>
                </p:oleObj>
              </mc:Choice>
              <mc:Fallback>
                <p:oleObj name="公式" r:id="rId3" imgW="20444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700213"/>
                        <a:ext cx="590867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582738" y="2924175"/>
          <a:ext cx="6056312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公式" r:id="rId5" imgW="2082600" imgH="419040" progId="Equation.3">
                  <p:embed/>
                </p:oleObj>
              </mc:Choice>
              <mc:Fallback>
                <p:oleObj name="公式" r:id="rId5" imgW="20826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924175"/>
                        <a:ext cx="6056312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179388" y="4652963"/>
          <a:ext cx="87947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公式" r:id="rId7" imgW="2984400" imgH="419040" progId="Equation.3">
                  <p:embed/>
                </p:oleObj>
              </mc:Choice>
              <mc:Fallback>
                <p:oleObj name="公式" r:id="rId7" imgW="29844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652963"/>
                        <a:ext cx="879475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下面介绍两种从整环构造域的方法</a:t>
            </a:r>
            <a:r>
              <a:rPr lang="en-US" altLang="zh-CN" b="1" smtClean="0">
                <a:latin typeface="Times New Roman" pitchFamily="18" charset="0"/>
              </a:rPr>
              <a:t>….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1) </a:t>
            </a:r>
            <a:r>
              <a:rPr lang="zh-CN" altLang="en-US" b="1" smtClean="0">
                <a:latin typeface="Times New Roman" pitchFamily="18" charset="0"/>
              </a:rPr>
              <a:t>从整环  </a:t>
            </a:r>
            <a:r>
              <a:rPr lang="en-US" altLang="zh-CN" b="1" smtClean="0">
                <a:latin typeface="Times New Roman" pitchFamily="18" charset="0"/>
              </a:rPr>
              <a:t>Z , K[ x ] , C[ x , y ] , …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构造分式域  </a:t>
            </a:r>
            <a:r>
              <a:rPr lang="en-US" altLang="zh-CN" b="1" smtClean="0">
                <a:latin typeface="Times New Roman" pitchFamily="18" charset="0"/>
              </a:rPr>
              <a:t>Q ,  K( x ) ,  C( x , y ) , …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2) </a:t>
            </a:r>
            <a:r>
              <a:rPr lang="zh-CN" altLang="en-US" b="1" smtClean="0">
                <a:latin typeface="Times New Roman" pitchFamily="18" charset="0"/>
              </a:rPr>
              <a:t>构造剩余类环</a:t>
            </a:r>
            <a:r>
              <a:rPr lang="en-US" altLang="zh-CN" b="1" smtClean="0">
                <a:latin typeface="Times New Roman" pitchFamily="18" charset="0"/>
              </a:rPr>
              <a:t>:  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p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  Z /pZ ,    p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素数</a:t>
            </a:r>
            <a:r>
              <a:rPr lang="en-US" altLang="zh-CN" b="1" smtClean="0">
                <a:latin typeface="Times New Roman" pitchFamily="18" charset="0"/>
              </a:rPr>
              <a:t>;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altLang="zh-CN" b="1" smtClean="0">
                <a:latin typeface="Times New Roman" pitchFamily="18" charset="0"/>
              </a:rPr>
              <a:t>K[ x ]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/ ( f </a:t>
            </a:r>
            <a:r>
              <a:rPr lang="en-US" altLang="zh-CN" b="1" smtClean="0">
                <a:latin typeface="Times New Roman" pitchFamily="18" charset="0"/>
              </a:rPr>
              <a:t>( x 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,  f </a:t>
            </a:r>
            <a:r>
              <a:rPr lang="en-US" altLang="zh-CN" b="1" smtClean="0">
                <a:latin typeface="Times New Roman" pitchFamily="18" charset="0"/>
              </a:rPr>
              <a:t>( x )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不可约多项式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;</a:t>
            </a:r>
            <a:r>
              <a:rPr lang="en-US" altLang="zh-CN" b="1" smtClean="0">
                <a:latin typeface="Times New Roman" pitchFamily="18" charset="0"/>
              </a:rPr>
              <a:t> …</a:t>
            </a:r>
          </a:p>
        </p:txBody>
      </p:sp>
      <p:pic>
        <p:nvPicPr>
          <p:cNvPr id="133123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44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从整环到域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2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2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2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2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2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2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26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26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26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mtClean="0"/>
              <a:t> </a:t>
            </a:r>
            <a:r>
              <a:rPr lang="zh-CN" altLang="en-US" b="1" smtClean="0"/>
              <a:t>回忆从整数扩充到有理数的过程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    </a:t>
            </a:r>
            <a:r>
              <a:rPr lang="en-US" altLang="zh-CN" b="1" smtClean="0">
                <a:latin typeface="Times New Roman" pitchFamily="18" charset="0"/>
              </a:rPr>
              <a:t>Z</a:t>
            </a:r>
            <a:r>
              <a:rPr lang="en-US" altLang="zh-CN" b="1" smtClean="0"/>
              <a:t>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smtClean="0"/>
              <a:t>    </a:t>
            </a:r>
            <a:r>
              <a:rPr lang="en-US" altLang="zh-CN" b="1" smtClean="0">
                <a:latin typeface="Times New Roman" pitchFamily="18" charset="0"/>
              </a:rPr>
              <a:t>Q = {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 | 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这里约定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  = c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d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i="1" smtClean="0">
                <a:latin typeface="Times New Roman" pitchFamily="18" charset="0"/>
              </a:rPr>
              <a:t>        a d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= c b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            a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 + c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d  = 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</a:rPr>
              <a:t>a d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+ c b</a:t>
            </a:r>
            <a:r>
              <a:rPr lang="en-US" altLang="zh-CN" b="1" smtClean="0">
                <a:latin typeface="Times New Roman" pitchFamily="18" charset="0"/>
              </a:rPr>
              <a:t> )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d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            a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b="1" i="1" smtClean="0">
                <a:latin typeface="Times New Roman" pitchFamily="18" charset="0"/>
              </a:rPr>
              <a:t> c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d  =    a c 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</a:t>
            </a:r>
            <a:r>
              <a:rPr lang="zh-CN" altLang="en-US" b="1" smtClean="0">
                <a:latin typeface="Times New Roman" pitchFamily="18" charset="0"/>
              </a:rPr>
              <a:t>加法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乘法不依赖代表元的选取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3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3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3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3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设 </a:t>
            </a:r>
            <a:r>
              <a:rPr lang="en-US" altLang="zh-CN" b="1" smtClean="0"/>
              <a:t>R</a:t>
            </a:r>
            <a:r>
              <a:rPr lang="en-US" altLang="zh-CN" b="1" smtClean="0">
                <a:latin typeface="Times New Roman" pitchFamily="18" charset="0"/>
              </a:rPr>
              <a:t> = Z ,  K[ x ] , … </a:t>
            </a:r>
            <a:r>
              <a:rPr lang="zh-CN" altLang="en-US" b="1" smtClean="0">
                <a:latin typeface="Times New Roman" pitchFamily="18" charset="0"/>
              </a:rPr>
              <a:t>是一个整环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在集合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 </a:t>
            </a:r>
            <a:r>
              <a:rPr lang="en-US" altLang="zh-CN" b="1" smtClean="0">
                <a:latin typeface="Times New Roman" pitchFamily="18" charset="0"/>
              </a:rPr>
              <a:t>{ (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)</a:t>
            </a:r>
            <a:r>
              <a:rPr lang="en-US" altLang="zh-CN" b="1" i="1" smtClean="0">
                <a:latin typeface="Times New Roman" pitchFamily="18" charset="0"/>
              </a:rPr>
              <a:t> | 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smtClean="0"/>
              <a:t>R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</a:rPr>
              <a:t>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上定义等价关系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zh-CN" altLang="en-US" b="1" smtClean="0">
                <a:latin typeface="Times New Roman" pitchFamily="18" charset="0"/>
              </a:rPr>
              <a:t>验证 </a:t>
            </a:r>
            <a:r>
              <a:rPr lang="en-US" altLang="zh-CN" b="1" smtClean="0">
                <a:latin typeface="Times New Roman" pitchFamily="18" charset="0"/>
              </a:rPr>
              <a:t>! )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(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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</a:rPr>
              <a:t>c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d</a:t>
            </a:r>
            <a:r>
              <a:rPr lang="en-US" altLang="zh-CN" b="1" smtClean="0">
                <a:latin typeface="Times New Roman" pitchFamily="18" charset="0"/>
              </a:rPr>
              <a:t> )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i="1" smtClean="0">
                <a:latin typeface="Times New Roman" pitchFamily="18" charset="0"/>
              </a:rPr>
              <a:t>        a d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= c b</a:t>
            </a:r>
          </a:p>
        </p:txBody>
      </p:sp>
      <p:pic>
        <p:nvPicPr>
          <p:cNvPr id="135171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整环的分式域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集合 </a:t>
            </a:r>
            <a:r>
              <a:rPr lang="en-US" altLang="zh-CN" b="1" smtClean="0">
                <a:latin typeface="Times New Roman" pitchFamily="18" charset="0"/>
              </a:rPr>
              <a:t>{ (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)</a:t>
            </a:r>
            <a:r>
              <a:rPr lang="en-US" altLang="zh-CN" b="1" i="1" smtClean="0">
                <a:latin typeface="Times New Roman" pitchFamily="18" charset="0"/>
              </a:rPr>
              <a:t> | 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smtClean="0"/>
              <a:t>R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</a:rPr>
              <a:t>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} </a:t>
            </a:r>
            <a:r>
              <a:rPr lang="zh-CN" altLang="en-US" b="1" smtClean="0">
                <a:latin typeface="Times New Roman" pitchFamily="18" charset="0"/>
              </a:rPr>
              <a:t>被划分成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一个个等价类 </a:t>
            </a:r>
            <a:r>
              <a:rPr lang="en-US" altLang="zh-CN" b="1" smtClean="0">
                <a:latin typeface="Times New Roman" pitchFamily="18" charset="0"/>
              </a:rPr>
              <a:t>.  </a:t>
            </a:r>
            <a:r>
              <a:rPr lang="zh-CN" altLang="en-US" b="1" smtClean="0">
                <a:latin typeface="Times New Roman" pitchFamily="18" charset="0"/>
              </a:rPr>
              <a:t>等价类中任一个元素都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叫做该等价类的代表元 </a:t>
            </a:r>
            <a:r>
              <a:rPr lang="en-US" altLang="zh-CN" b="1" smtClean="0">
                <a:latin typeface="Times New Roman" pitchFamily="18" charset="0"/>
              </a:rPr>
              <a:t>.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用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表示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zh-CN" altLang="en-US" b="1" smtClean="0">
                <a:latin typeface="Times New Roman" pitchFamily="18" charset="0"/>
              </a:rPr>
              <a:t>所在的等价类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记</a:t>
            </a:r>
            <a:endParaRPr lang="zh-CN" altLang="en-US" b="1" i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</a:t>
            </a:r>
            <a:r>
              <a:rPr lang="en-US" altLang="zh-CN" b="1" smtClean="0"/>
              <a:t>K</a:t>
            </a:r>
            <a:r>
              <a:rPr lang="en-US" altLang="zh-CN" b="1" smtClean="0">
                <a:latin typeface="Times New Roman" pitchFamily="18" charset="0"/>
              </a:rPr>
              <a:t>  =  { (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)</a:t>
            </a:r>
            <a:r>
              <a:rPr lang="en-US" altLang="zh-CN" b="1" i="1" smtClean="0">
                <a:latin typeface="Times New Roman" pitchFamily="18" charset="0"/>
              </a:rPr>
              <a:t> | 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smtClean="0"/>
              <a:t>R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</a:rPr>
              <a:t>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} /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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=  {  </a:t>
            </a:r>
            <a:r>
              <a:rPr lang="en-US" altLang="zh-CN" b="1" i="1" smtClean="0">
                <a:latin typeface="Times New Roman" pitchFamily="18" charset="0"/>
              </a:rPr>
              <a:t>a </a:t>
            </a:r>
            <a:r>
              <a:rPr lang="en-US" altLang="zh-CN" b="1" smtClean="0">
                <a:latin typeface="Times New Roman" pitchFamily="18" charset="0"/>
              </a:rPr>
              <a:t>/ </a:t>
            </a:r>
            <a:r>
              <a:rPr lang="en-US" altLang="zh-CN" b="1" i="1" smtClean="0">
                <a:latin typeface="Times New Roman" pitchFamily="18" charset="0"/>
              </a:rPr>
              <a:t>b |  a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smtClean="0">
                <a:latin typeface="Times New Roman" pitchFamily="18" charset="0"/>
              </a:rPr>
              <a:t> b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smtClean="0"/>
              <a:t>R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</a:rPr>
              <a:t>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3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3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在 </a:t>
            </a:r>
            <a:r>
              <a:rPr lang="en-US" altLang="zh-CN" sz="2800" b="1" smtClean="0"/>
              <a:t>K </a:t>
            </a:r>
            <a:r>
              <a:rPr lang="zh-CN" altLang="en-US" sz="2800" b="1" smtClean="0">
                <a:latin typeface="Times New Roman" pitchFamily="18" charset="0"/>
              </a:rPr>
              <a:t>上定义加法 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乘法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 i="1" smtClean="0">
                <a:latin typeface="Times New Roman" pitchFamily="18" charset="0"/>
              </a:rPr>
              <a:t>            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en-US" altLang="zh-CN" sz="2800" b="1" smtClean="0">
                <a:latin typeface="Times New Roman" pitchFamily="18" charset="0"/>
              </a:rPr>
              <a:t>/ </a:t>
            </a:r>
            <a:r>
              <a:rPr lang="en-US" altLang="zh-CN" sz="2800" b="1" i="1" smtClean="0">
                <a:latin typeface="Times New Roman" pitchFamily="18" charset="0"/>
              </a:rPr>
              <a:t>b + c </a:t>
            </a:r>
            <a:r>
              <a:rPr lang="en-US" altLang="zh-CN" sz="2800" b="1" smtClean="0">
                <a:latin typeface="Times New Roman" pitchFamily="18" charset="0"/>
              </a:rPr>
              <a:t>/ </a:t>
            </a:r>
            <a:r>
              <a:rPr lang="en-US" altLang="zh-CN" sz="2800" b="1" i="1" smtClean="0">
                <a:latin typeface="Times New Roman" pitchFamily="18" charset="0"/>
              </a:rPr>
              <a:t>d   =  </a:t>
            </a:r>
            <a:r>
              <a:rPr lang="en-US" altLang="zh-CN" sz="2800" b="1" smtClean="0">
                <a:latin typeface="Times New Roman" pitchFamily="18" charset="0"/>
              </a:rPr>
              <a:t>( </a:t>
            </a:r>
            <a:r>
              <a:rPr lang="en-US" altLang="zh-CN" sz="2800" b="1" i="1" smtClean="0">
                <a:latin typeface="Times New Roman" pitchFamily="18" charset="0"/>
              </a:rPr>
              <a:t>a d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+ c b</a:t>
            </a:r>
            <a:r>
              <a:rPr lang="en-US" altLang="zh-CN" sz="2800" b="1" smtClean="0">
                <a:latin typeface="Times New Roman" pitchFamily="18" charset="0"/>
              </a:rPr>
              <a:t> )</a:t>
            </a:r>
            <a:r>
              <a:rPr lang="en-US" altLang="zh-CN" sz="2800" b="1" i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/ </a:t>
            </a:r>
            <a:r>
              <a:rPr lang="en-US" altLang="zh-CN" sz="2800" b="1" i="1" smtClean="0">
                <a:latin typeface="Times New Roman" pitchFamily="18" charset="0"/>
              </a:rPr>
              <a:t>b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d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i="1" smtClean="0">
                <a:latin typeface="Times New Roman" pitchFamily="18" charset="0"/>
              </a:rPr>
              <a:t>             a </a:t>
            </a:r>
            <a:r>
              <a:rPr lang="en-US" altLang="zh-CN" sz="2800" b="1" smtClean="0">
                <a:latin typeface="Times New Roman" pitchFamily="18" charset="0"/>
              </a:rPr>
              <a:t>/ </a:t>
            </a:r>
            <a:r>
              <a:rPr lang="en-US" altLang="zh-CN" sz="2800" b="1" i="1" smtClean="0">
                <a:latin typeface="Times New Roman" pitchFamily="18" charset="0"/>
              </a:rPr>
              <a:t>b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smtClean="0">
                <a:latin typeface="Times New Roman" pitchFamily="18" charset="0"/>
              </a:rPr>
              <a:t> c </a:t>
            </a:r>
            <a:r>
              <a:rPr lang="en-US" altLang="zh-CN" sz="2800" b="1" smtClean="0">
                <a:latin typeface="Times New Roman" pitchFamily="18" charset="0"/>
              </a:rPr>
              <a:t>/ </a:t>
            </a:r>
            <a:r>
              <a:rPr lang="en-US" altLang="zh-CN" sz="2800" b="1" i="1" smtClean="0">
                <a:latin typeface="Times New Roman" pitchFamily="18" charset="0"/>
              </a:rPr>
              <a:t>d   =       a c  </a:t>
            </a:r>
            <a:r>
              <a:rPr lang="en-US" altLang="zh-CN" sz="2800" b="1" smtClean="0">
                <a:latin typeface="Times New Roman" pitchFamily="18" charset="0"/>
              </a:rPr>
              <a:t>/ </a:t>
            </a:r>
            <a:r>
              <a:rPr lang="en-US" altLang="zh-CN" sz="2800" b="1" i="1" smtClean="0">
                <a:latin typeface="Times New Roman" pitchFamily="18" charset="0"/>
              </a:rPr>
              <a:t>b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这些运算不依赖于代表元的选取 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zh-CN" altLang="en-US" sz="2800" b="1" smtClean="0">
                <a:latin typeface="Times New Roman" pitchFamily="18" charset="0"/>
              </a:rPr>
              <a:t>满足整环的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公理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zh-CN" altLang="en-US" sz="2800" b="1" smtClean="0">
                <a:latin typeface="Times New Roman" pitchFamily="18" charset="0"/>
              </a:rPr>
              <a:t>且非零元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en-US" altLang="zh-CN" sz="2800" b="1" smtClean="0">
                <a:latin typeface="Times New Roman" pitchFamily="18" charset="0"/>
              </a:rPr>
              <a:t>/ </a:t>
            </a:r>
            <a:r>
              <a:rPr lang="en-US" altLang="zh-CN" sz="2800" b="1" i="1" smtClean="0">
                <a:latin typeface="Times New Roman" pitchFamily="18" charset="0"/>
              </a:rPr>
              <a:t>b </a:t>
            </a:r>
            <a:r>
              <a:rPr lang="en-US" altLang="zh-CN" sz="2800" b="1" smtClean="0">
                <a:latin typeface="Times New Roman" pitchFamily="18" charset="0"/>
              </a:rPr>
              <a:t>(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b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0 ) </a:t>
            </a:r>
            <a:r>
              <a:rPr lang="zh-CN" altLang="en-US" sz="2800" b="1" smtClean="0">
                <a:latin typeface="Times New Roman" pitchFamily="18" charset="0"/>
              </a:rPr>
              <a:t>在 </a:t>
            </a:r>
            <a:r>
              <a:rPr lang="en-US" altLang="zh-CN" sz="2800" b="1" smtClean="0"/>
              <a:t>K </a:t>
            </a:r>
            <a:r>
              <a:rPr lang="zh-CN" altLang="en-US" sz="2800" b="1" smtClean="0">
                <a:latin typeface="Times New Roman" pitchFamily="18" charset="0"/>
              </a:rPr>
              <a:t>中都可逆</a:t>
            </a:r>
            <a:r>
              <a:rPr lang="en-US" altLang="zh-CN" sz="2800" b="1" smtClean="0">
                <a:latin typeface="Times New Roman" pitchFamily="18" charset="0"/>
              </a:rPr>
              <a:t>.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smtClean="0"/>
              <a:t> K </a:t>
            </a:r>
            <a:r>
              <a:rPr lang="zh-CN" altLang="en-US" sz="2800" b="1" smtClean="0">
                <a:latin typeface="Times New Roman" pitchFamily="18" charset="0"/>
              </a:rPr>
              <a:t>在以上加法 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乘法下构成域 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zh-CN" altLang="en-US" sz="2800" b="1" smtClean="0">
                <a:latin typeface="Times New Roman" pitchFamily="18" charset="0"/>
              </a:rPr>
              <a:t>称为 </a:t>
            </a:r>
            <a:r>
              <a:rPr lang="en-US" altLang="zh-CN" sz="2800" b="1" smtClean="0"/>
              <a:t>R </a:t>
            </a:r>
            <a:r>
              <a:rPr lang="zh-CN" altLang="en-US" sz="2800" b="1" smtClean="0">
                <a:latin typeface="Times New Roman" pitchFamily="18" charset="0"/>
              </a:rPr>
              <a:t>的分式域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整环 </a:t>
            </a:r>
            <a:r>
              <a:rPr lang="en-US" altLang="zh-CN" sz="2800" b="1" smtClean="0"/>
              <a:t>R </a:t>
            </a:r>
            <a:r>
              <a:rPr lang="zh-CN" altLang="en-US" sz="2800" b="1" smtClean="0"/>
              <a:t>可通过单射  </a:t>
            </a:r>
            <a:r>
              <a:rPr lang="en-US" altLang="zh-CN" sz="2800" b="1" i="1" smtClean="0">
                <a:latin typeface="Times New Roman" pitchFamily="18" charset="0"/>
              </a:rPr>
              <a:t>a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smtClean="0">
                <a:latin typeface="Euclid Extra" pitchFamily="18" charset="2"/>
                <a:sym typeface="MT Extra" pitchFamily="18" charset="2"/>
              </a:rPr>
              <a:t>  </a:t>
            </a:r>
            <a:r>
              <a:rPr lang="en-US" altLang="zh-CN" sz="2800" b="1" i="1" smtClean="0">
                <a:latin typeface="Times New Roman" pitchFamily="18" charset="0"/>
              </a:rPr>
              <a:t>a </a:t>
            </a:r>
            <a:r>
              <a:rPr lang="en-US" altLang="zh-CN" sz="2800" b="1" smtClean="0">
                <a:latin typeface="Times New Roman" pitchFamily="18" charset="0"/>
              </a:rPr>
              <a:t>/ 1</a:t>
            </a:r>
            <a:r>
              <a:rPr lang="en-US" altLang="zh-CN" sz="2800" b="1" i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嵌入到 </a:t>
            </a:r>
            <a:r>
              <a:rPr lang="en-US" altLang="zh-CN" sz="2800" b="1" smtClean="0"/>
              <a:t>K </a:t>
            </a:r>
            <a:r>
              <a:rPr lang="zh-CN" altLang="en-US" sz="2800" b="1" smtClean="0"/>
              <a:t>中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smtClean="0"/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smtClean="0"/>
              <a:t> R </a:t>
            </a:r>
            <a:r>
              <a:rPr lang="zh-CN" altLang="en-US" sz="2800" b="1" smtClean="0"/>
              <a:t>可看成 </a:t>
            </a:r>
            <a:r>
              <a:rPr lang="en-US" altLang="zh-CN" sz="2800" b="1" smtClean="0"/>
              <a:t>K </a:t>
            </a:r>
            <a:r>
              <a:rPr lang="zh-CN" altLang="en-US" sz="2800" b="1" smtClean="0"/>
              <a:t>的子环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7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37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637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637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37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198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法二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设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 </a:t>
            </a:r>
            <a:r>
              <a:rPr lang="en-US" altLang="zh-CN" b="1" smtClean="0">
                <a:latin typeface="Times New Roman" pitchFamily="18" charset="0"/>
              </a:rPr>
              <a:t>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12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13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 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23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 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123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解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  </a:t>
            </a:r>
          </a:p>
        </p:txBody>
      </p:sp>
      <p:graphicFrame>
        <p:nvGraphicFramePr>
          <p:cNvPr id="5660675" name="Object 3"/>
          <p:cNvGraphicFramePr>
            <a:graphicFrameLocks noChangeAspect="1"/>
          </p:cNvGraphicFramePr>
          <p:nvPr/>
        </p:nvGraphicFramePr>
        <p:xfrm>
          <a:off x="5940425" y="1916113"/>
          <a:ext cx="120015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公式" r:id="rId3" imgW="469800" imgH="1854000" progId="Equation.3">
                  <p:embed/>
                </p:oleObj>
              </mc:Choice>
              <mc:Fallback>
                <p:oleObj name="公式" r:id="rId3" imgW="469800" imgH="18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1200150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0676" name="Object 4"/>
          <p:cNvGraphicFramePr>
            <a:graphicFrameLocks noChangeAspect="1"/>
          </p:cNvGraphicFramePr>
          <p:nvPr/>
        </p:nvGraphicFramePr>
        <p:xfrm>
          <a:off x="7362825" y="1947863"/>
          <a:ext cx="1233488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公式" r:id="rId5" imgW="482400" imgH="1828800" progId="Equation.3">
                  <p:embed/>
                </p:oleObj>
              </mc:Choice>
              <mc:Fallback>
                <p:oleObj name="公式" r:id="rId5" imgW="48240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1947863"/>
                        <a:ext cx="1233488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0677" name="Rectangle 5"/>
          <p:cNvSpPr>
            <a:spLocks noChangeArrowheads="1"/>
          </p:cNvSpPr>
          <p:nvPr/>
        </p:nvSpPr>
        <p:spPr bwMode="auto">
          <a:xfrm>
            <a:off x="1403350" y="1989138"/>
            <a:ext cx="1008063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78" name="Rectangle 6"/>
          <p:cNvSpPr>
            <a:spLocks noChangeArrowheads="1"/>
          </p:cNvSpPr>
          <p:nvPr/>
        </p:nvSpPr>
        <p:spPr bwMode="auto">
          <a:xfrm>
            <a:off x="1403350" y="3141663"/>
            <a:ext cx="1008063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79" name="Rectangle 7"/>
          <p:cNvSpPr>
            <a:spLocks noChangeArrowheads="1"/>
          </p:cNvSpPr>
          <p:nvPr/>
        </p:nvSpPr>
        <p:spPr bwMode="auto">
          <a:xfrm>
            <a:off x="2484438" y="3141663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80" name="Rectangle 8"/>
          <p:cNvSpPr>
            <a:spLocks noChangeArrowheads="1"/>
          </p:cNvSpPr>
          <p:nvPr/>
        </p:nvSpPr>
        <p:spPr bwMode="auto">
          <a:xfrm>
            <a:off x="1403350" y="4365625"/>
            <a:ext cx="1008063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81" name="Rectangle 9"/>
          <p:cNvSpPr>
            <a:spLocks noChangeArrowheads="1"/>
          </p:cNvSpPr>
          <p:nvPr/>
        </p:nvSpPr>
        <p:spPr bwMode="auto">
          <a:xfrm>
            <a:off x="1403350" y="5516563"/>
            <a:ext cx="1008063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82" name="Rectangle 10"/>
          <p:cNvSpPr>
            <a:spLocks noChangeArrowheads="1"/>
          </p:cNvSpPr>
          <p:nvPr/>
        </p:nvSpPr>
        <p:spPr bwMode="auto">
          <a:xfrm>
            <a:off x="2484438" y="5516563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83" name="Rectangle 11"/>
          <p:cNvSpPr>
            <a:spLocks noChangeArrowheads="1"/>
          </p:cNvSpPr>
          <p:nvPr/>
        </p:nvSpPr>
        <p:spPr bwMode="auto">
          <a:xfrm>
            <a:off x="3635375" y="4365625"/>
            <a:ext cx="1008063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84" name="Rectangle 12"/>
          <p:cNvSpPr>
            <a:spLocks noChangeArrowheads="1"/>
          </p:cNvSpPr>
          <p:nvPr/>
        </p:nvSpPr>
        <p:spPr bwMode="auto">
          <a:xfrm>
            <a:off x="3635375" y="5516563"/>
            <a:ext cx="1008063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0685" name="Rectangle 13"/>
          <p:cNvSpPr>
            <a:spLocks noChangeArrowheads="1"/>
          </p:cNvSpPr>
          <p:nvPr/>
        </p:nvSpPr>
        <p:spPr bwMode="auto">
          <a:xfrm>
            <a:off x="4716463" y="5516563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660686" name="Object 14"/>
          <p:cNvGraphicFramePr>
            <a:graphicFrameLocks noChangeAspect="1"/>
          </p:cNvGraphicFramePr>
          <p:nvPr/>
        </p:nvGraphicFramePr>
        <p:xfrm>
          <a:off x="1258888" y="1989138"/>
          <a:ext cx="4638675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7" imgW="1815840" imgH="1828800" progId="Equation.3">
                  <p:embed/>
                </p:oleObj>
              </mc:Choice>
              <mc:Fallback>
                <p:oleObj name="公式" r:id="rId7" imgW="1815840" imgH="1828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4638675" cy="466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0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0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566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66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60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60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60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60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60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60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6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6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6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6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60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60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6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6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60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60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6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6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0677" grpId="0" animBg="1"/>
      <p:bldP spid="5660678" grpId="0" animBg="1"/>
      <p:bldP spid="5660679" grpId="0" animBg="1"/>
      <p:bldP spid="5660680" grpId="0" animBg="1"/>
      <p:bldP spid="5660681" grpId="0" animBg="1"/>
      <p:bldP spid="5660682" grpId="0" animBg="1"/>
      <p:bldP spid="5660683" grpId="0" animBg="1"/>
      <p:bldP spid="5660684" grpId="0" animBg="1"/>
      <p:bldP spid="566068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198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得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=  1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  </a:t>
            </a:r>
            <a:r>
              <a:rPr lang="en-US" altLang="zh-CN" b="1" smtClean="0">
                <a:latin typeface="Times New Roman" pitchFamily="18" charset="0"/>
              </a:rPr>
              <a:t>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403350" y="1916113"/>
          <a:ext cx="120015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公式" r:id="rId3" imgW="469800" imgH="1854000" progId="Equation.3">
                  <p:embed/>
                </p:oleObj>
              </mc:Choice>
              <mc:Fallback>
                <p:oleObj name="公式" r:id="rId3" imgW="469800" imgH="18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16113"/>
                        <a:ext cx="1200150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7667625" y="1916113"/>
          <a:ext cx="941388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公式" r:id="rId5" imgW="368280" imgH="1828800" progId="Equation.3">
                  <p:embed/>
                </p:oleObj>
              </mc:Choice>
              <mc:Fallback>
                <p:oleObj name="公式" r:id="rId5" imgW="36828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916113"/>
                        <a:ext cx="941388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1701" name="Rectangle 5"/>
          <p:cNvSpPr>
            <a:spLocks noChangeArrowheads="1"/>
          </p:cNvSpPr>
          <p:nvPr/>
        </p:nvSpPr>
        <p:spPr bwMode="auto">
          <a:xfrm>
            <a:off x="3132138" y="1989138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2" name="Rectangle 6"/>
          <p:cNvSpPr>
            <a:spLocks noChangeArrowheads="1"/>
          </p:cNvSpPr>
          <p:nvPr/>
        </p:nvSpPr>
        <p:spPr bwMode="auto">
          <a:xfrm>
            <a:off x="3132138" y="3141663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3" name="Rectangle 7"/>
          <p:cNvSpPr>
            <a:spLocks noChangeArrowheads="1"/>
          </p:cNvSpPr>
          <p:nvPr/>
        </p:nvSpPr>
        <p:spPr bwMode="auto">
          <a:xfrm>
            <a:off x="4284663" y="3141663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4" name="Rectangle 8"/>
          <p:cNvSpPr>
            <a:spLocks noChangeArrowheads="1"/>
          </p:cNvSpPr>
          <p:nvPr/>
        </p:nvSpPr>
        <p:spPr bwMode="auto">
          <a:xfrm>
            <a:off x="3132138" y="4292600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5" name="Rectangle 9"/>
          <p:cNvSpPr>
            <a:spLocks noChangeArrowheads="1"/>
          </p:cNvSpPr>
          <p:nvPr/>
        </p:nvSpPr>
        <p:spPr bwMode="auto">
          <a:xfrm>
            <a:off x="3132138" y="5445125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6" name="Rectangle 10"/>
          <p:cNvSpPr>
            <a:spLocks noChangeArrowheads="1"/>
          </p:cNvSpPr>
          <p:nvPr/>
        </p:nvSpPr>
        <p:spPr bwMode="auto">
          <a:xfrm>
            <a:off x="4284663" y="5445125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7" name="Rectangle 11"/>
          <p:cNvSpPr>
            <a:spLocks noChangeArrowheads="1"/>
          </p:cNvSpPr>
          <p:nvPr/>
        </p:nvSpPr>
        <p:spPr bwMode="auto">
          <a:xfrm>
            <a:off x="5364163" y="4292600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8" name="Rectangle 12"/>
          <p:cNvSpPr>
            <a:spLocks noChangeArrowheads="1"/>
          </p:cNvSpPr>
          <p:nvPr/>
        </p:nvSpPr>
        <p:spPr bwMode="auto">
          <a:xfrm>
            <a:off x="5364163" y="5445125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61709" name="Rectangle 13"/>
          <p:cNvSpPr>
            <a:spLocks noChangeArrowheads="1"/>
          </p:cNvSpPr>
          <p:nvPr/>
        </p:nvSpPr>
        <p:spPr bwMode="auto">
          <a:xfrm>
            <a:off x="6443663" y="5445125"/>
            <a:ext cx="1008062" cy="10795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8" name="Object 14"/>
          <p:cNvGraphicFramePr>
            <a:graphicFrameLocks noChangeAspect="1"/>
          </p:cNvGraphicFramePr>
          <p:nvPr/>
        </p:nvGraphicFramePr>
        <p:xfrm>
          <a:off x="2700338" y="1989138"/>
          <a:ext cx="4930775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公式" r:id="rId7" imgW="1930320" imgH="1828800" progId="Equation.3">
                  <p:embed/>
                </p:oleObj>
              </mc:Choice>
              <mc:Fallback>
                <p:oleObj name="公式" r:id="rId7" imgW="1930320" imgH="1828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89138"/>
                        <a:ext cx="4930775" cy="466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6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6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6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6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6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6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6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6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61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61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61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61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6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6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61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61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6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6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6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1701" grpId="0" animBg="1"/>
      <p:bldP spid="5661702" grpId="0" animBg="1"/>
      <p:bldP spid="5661703" grpId="0" animBg="1"/>
      <p:bldP spid="5661704" grpId="0" animBg="1"/>
      <p:bldP spid="5661705" grpId="0" animBg="1"/>
      <p:bldP spid="5661706" grpId="0" animBg="1"/>
      <p:bldP spid="5661707" grpId="0" animBg="1"/>
      <p:bldP spid="5661708" grpId="0" animBg="1"/>
      <p:bldP spid="566170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8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</a:rPr>
              <a:t>  : =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endParaRPr lang="en-US" altLang="zh-CN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: =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…+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endParaRPr lang="en-US" altLang="zh-CN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                   …             …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 : =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…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endParaRPr lang="en-US" altLang="zh-CN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( y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( y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… ( y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=  y 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mtClean="0">
                <a:sym typeface="MT Extra" pitchFamily="18" charset="2"/>
              </a:rPr>
              <a:t>–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n-2 </a:t>
            </a:r>
            <a:r>
              <a:rPr lang="en-US" altLang="zh-CN" smtClean="0">
                <a:sym typeface="MT Extra" pitchFamily="18" charset="2"/>
              </a:rPr>
              <a:t>+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 +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280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MT Extra" pitchFamily="18" charset="2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初等对称多项式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50825" y="2924175"/>
            <a:ext cx="1582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/>
              <a:t>首项</a:t>
            </a:r>
          </a:p>
        </p:txBody>
      </p:sp>
      <p:sp>
        <p:nvSpPr>
          <p:cNvPr id="138245" name="AutoShape 5"/>
          <p:cNvSpPr>
            <a:spLocks noChangeArrowheads="1"/>
          </p:cNvSpPr>
          <p:nvPr/>
        </p:nvSpPr>
        <p:spPr bwMode="auto">
          <a:xfrm>
            <a:off x="3995738" y="1700213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6" name="AutoShape 6"/>
          <p:cNvSpPr>
            <a:spLocks noChangeArrowheads="1"/>
          </p:cNvSpPr>
          <p:nvPr/>
        </p:nvSpPr>
        <p:spPr bwMode="auto">
          <a:xfrm>
            <a:off x="4067175" y="2492375"/>
            <a:ext cx="1081088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4067175" y="4005263"/>
            <a:ext cx="2303463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8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8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88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88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8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8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8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4006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latin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设 </a:t>
            </a:r>
            <a:r>
              <a:rPr lang="en-US" altLang="zh-CN" b="1" dirty="0" smtClean="0">
                <a:latin typeface="Times New Roman" pitchFamily="18" charset="0"/>
              </a:rPr>
              <a:t>A , B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(Q) .  </a:t>
            </a:r>
            <a:r>
              <a:rPr lang="zh-CN" altLang="en-US" b="1" dirty="0" smtClean="0">
                <a:latin typeface="Times New Roman" pitchFamily="18" charset="0"/>
              </a:rPr>
              <a:t>证明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若存在复数域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上的可逆矩阵 </a:t>
            </a:r>
            <a:r>
              <a:rPr lang="en-US" altLang="zh-CN" b="1" dirty="0" smtClean="0">
                <a:latin typeface="Times New Roman" pitchFamily="18" charset="0"/>
              </a:rPr>
              <a:t>U ,  </a:t>
            </a:r>
            <a:r>
              <a:rPr lang="zh-CN" altLang="en-US" b="1" dirty="0" smtClean="0">
                <a:latin typeface="Times New Roman" pitchFamily="18" charset="0"/>
              </a:rPr>
              <a:t>使得  </a:t>
            </a:r>
            <a:r>
              <a:rPr lang="en-US" altLang="zh-CN" b="1" dirty="0" smtClean="0">
                <a:latin typeface="Times New Roman" pitchFamily="18" charset="0"/>
              </a:rPr>
              <a:t>AU = UB ,  </a:t>
            </a:r>
            <a:r>
              <a:rPr lang="zh-CN" altLang="en-US" b="1" dirty="0" smtClean="0">
                <a:latin typeface="Times New Roman" pitchFamily="18" charset="0"/>
              </a:rPr>
              <a:t>则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存在有理数域 </a:t>
            </a:r>
            <a:r>
              <a:rPr lang="en-US" altLang="zh-CN" b="1" dirty="0" smtClean="0">
                <a:latin typeface="Times New Roman" pitchFamily="18" charset="0"/>
              </a:rPr>
              <a:t>Q </a:t>
            </a:r>
            <a:r>
              <a:rPr lang="zh-CN" altLang="en-US" b="1" dirty="0" smtClean="0">
                <a:latin typeface="Times New Roman" pitchFamily="18" charset="0"/>
              </a:rPr>
              <a:t>上的可逆矩阵 </a:t>
            </a:r>
            <a:r>
              <a:rPr lang="en-US" altLang="zh-CN" b="1" dirty="0" smtClean="0">
                <a:latin typeface="Times New Roman" pitchFamily="18" charset="0"/>
              </a:rPr>
              <a:t>U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使得  </a:t>
            </a:r>
            <a:r>
              <a:rPr lang="en-US" altLang="zh-CN" b="1" dirty="0" smtClean="0">
                <a:latin typeface="Times New Roman" pitchFamily="18" charset="0"/>
              </a:rPr>
              <a:t>A U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</a:rPr>
              <a:t> = U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B .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 (</a:t>
            </a:r>
            <a:r>
              <a:rPr lang="zh-CN" altLang="en-US" b="1" dirty="0" smtClean="0">
                <a:latin typeface="Times New Roman" pitchFamily="18" charset="0"/>
              </a:rPr>
              <a:t>矩阵的相似与数域扩张无关</a:t>
            </a:r>
            <a:r>
              <a:rPr lang="en-US" altLang="zh-CN" b="1" dirty="0" smtClean="0">
                <a:latin typeface="Times New Roman" pitchFamily="18" charset="0"/>
              </a:rPr>
              <a:t>).</a:t>
            </a:r>
          </a:p>
          <a:p>
            <a:pPr marL="609600" indent="-609600" eaLnBrk="1" hangingPunct="1">
              <a:lnSpc>
                <a:spcPct val="135000"/>
              </a:lnSpc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4006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提示 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   </a:t>
            </a:r>
            <a:r>
              <a:rPr lang="zh-CN" altLang="en-US" sz="2800" b="1" smtClean="0">
                <a:latin typeface="Times New Roman" pitchFamily="18" charset="0"/>
              </a:rPr>
              <a:t>将 </a:t>
            </a:r>
            <a:r>
              <a:rPr lang="en-US" altLang="zh-CN" sz="2800" b="1" smtClean="0">
                <a:latin typeface="Times New Roman" pitchFamily="18" charset="0"/>
              </a:rPr>
              <a:t>U = [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ij </a:t>
            </a:r>
            <a:r>
              <a:rPr lang="en-US" altLang="zh-CN" sz="2800" b="1" smtClean="0">
                <a:latin typeface="Times New Roman" pitchFamily="18" charset="0"/>
              </a:rPr>
              <a:t>] </a:t>
            </a:r>
            <a:r>
              <a:rPr lang="zh-CN" altLang="en-US" sz="2800" b="1" smtClean="0">
                <a:latin typeface="Times New Roman" pitchFamily="18" charset="0"/>
              </a:rPr>
              <a:t>的 </a:t>
            </a:r>
            <a:r>
              <a:rPr lang="en-US" altLang="zh-CN" sz="2800" b="1" smtClean="0">
                <a:latin typeface="Times New Roman" pitchFamily="18" charset="0"/>
              </a:rPr>
              <a:t>n 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个元素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ij </a:t>
            </a:r>
            <a:r>
              <a:rPr lang="zh-CN" altLang="en-US" sz="2800" b="1" smtClean="0">
                <a:latin typeface="Times New Roman" pitchFamily="18" charset="0"/>
              </a:rPr>
              <a:t>看成未知变元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   AU = UB </a:t>
            </a:r>
            <a:r>
              <a:rPr lang="zh-CN" altLang="en-US" sz="2800" b="1" smtClean="0">
                <a:latin typeface="Times New Roman" pitchFamily="18" charset="0"/>
              </a:rPr>
              <a:t>可看成  </a:t>
            </a:r>
            <a:r>
              <a:rPr lang="en-US" altLang="zh-CN" sz="2800" b="1" smtClean="0">
                <a:latin typeface="Times New Roman" pitchFamily="18" charset="0"/>
              </a:rPr>
              <a:t>n 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个方程的有理系数的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    齐次线性方程组</a:t>
            </a:r>
            <a:r>
              <a:rPr lang="en-US" altLang="zh-CN" sz="2800" b="1" smtClean="0">
                <a:latin typeface="Times New Roman" pitchFamily="18" charset="0"/>
              </a:rPr>
              <a:t>.  </a:t>
            </a:r>
            <a:r>
              <a:rPr lang="zh-CN" altLang="en-US" sz="2800" b="1" smtClean="0">
                <a:latin typeface="Times New Roman" pitchFamily="18" charset="0"/>
              </a:rPr>
              <a:t>此方程组在复数域 </a:t>
            </a:r>
            <a:r>
              <a:rPr lang="en-US" altLang="zh-CN" sz="2800" b="1" smtClean="0">
                <a:latin typeface="Times New Roman" pitchFamily="18" charset="0"/>
              </a:rPr>
              <a:t>C </a:t>
            </a:r>
            <a:r>
              <a:rPr lang="zh-CN" altLang="en-US" sz="2800" b="1" smtClean="0">
                <a:latin typeface="Times New Roman" pitchFamily="18" charset="0"/>
              </a:rPr>
              <a:t>上有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    非零解</a:t>
            </a:r>
            <a:r>
              <a:rPr lang="en-US" altLang="zh-CN" sz="2800" b="1" smtClean="0">
                <a:latin typeface="Times New Roman" pitchFamily="18" charset="0"/>
              </a:rPr>
              <a:t>,  </a:t>
            </a:r>
            <a:r>
              <a:rPr lang="zh-CN" altLang="en-US" sz="2800" b="1" smtClean="0">
                <a:latin typeface="Times New Roman" pitchFamily="18" charset="0"/>
              </a:rPr>
              <a:t>故系数矩阵的秩 </a:t>
            </a:r>
            <a:r>
              <a:rPr lang="en-US" altLang="zh-CN" sz="2800" b="1" smtClean="0">
                <a:latin typeface="Times New Roman" pitchFamily="18" charset="0"/>
              </a:rPr>
              <a:t>&lt; n 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于是在 </a:t>
            </a:r>
            <a:r>
              <a:rPr lang="en-US" altLang="zh-CN" sz="2800" b="1" smtClean="0">
                <a:latin typeface="Times New Roman" pitchFamily="18" charset="0"/>
              </a:rPr>
              <a:t>Q </a:t>
            </a:r>
            <a:r>
              <a:rPr lang="zh-CN" altLang="en-US" sz="2800" b="1" smtClean="0">
                <a:latin typeface="Times New Roman" pitchFamily="18" charset="0"/>
              </a:rPr>
              <a:t>上</a:t>
            </a:r>
            <a:endParaRPr lang="en-US" altLang="zh-CN" sz="2800" b="1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zh-CN" altLang="en-US" sz="2800" b="1" smtClean="0">
                <a:latin typeface="Times New Roman" pitchFamily="18" charset="0"/>
              </a:rPr>
              <a:t>也有非零解</a:t>
            </a:r>
            <a:r>
              <a:rPr lang="en-US" altLang="zh-CN" sz="2800" b="1" smtClean="0">
                <a:latin typeface="Times New Roman" pitchFamily="18" charset="0"/>
              </a:rPr>
              <a:t>.   </a:t>
            </a:r>
            <a:r>
              <a:rPr lang="zh-CN" altLang="en-US" sz="2800" b="1" smtClean="0">
                <a:latin typeface="Times New Roman" pitchFamily="18" charset="0"/>
              </a:rPr>
              <a:t>关键在于证明多项式函数 </a:t>
            </a:r>
            <a:r>
              <a:rPr lang="en-US" altLang="zh-CN" sz="2800" b="1" smtClean="0">
                <a:latin typeface="Times New Roman" pitchFamily="18" charset="0"/>
              </a:rPr>
              <a:t>| U | 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zh-CN" altLang="en-US" sz="2800" b="1" smtClean="0">
                <a:latin typeface="Times New Roman" pitchFamily="18" charset="0"/>
              </a:rPr>
              <a:t>限制在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zh-CN" altLang="en-US" sz="2800" b="1" smtClean="0">
                <a:latin typeface="Times New Roman" pitchFamily="18" charset="0"/>
              </a:rPr>
              <a:t>有理数域 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解空间上不是零函数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则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元多项式的乘法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563688" y="1700213"/>
          <a:ext cx="590867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公式" r:id="rId3" imgW="2044440" imgH="406080" progId="Equation.3">
                  <p:embed/>
                </p:oleObj>
              </mc:Choice>
              <mc:Fallback>
                <p:oleObj name="公式" r:id="rId3" imgW="20444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700213"/>
                        <a:ext cx="590867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582738" y="2924175"/>
          <a:ext cx="6056312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公式" r:id="rId5" imgW="2082600" imgH="419040" progId="Equation.3">
                  <p:embed/>
                </p:oleObj>
              </mc:Choice>
              <mc:Fallback>
                <p:oleObj name="公式" r:id="rId5" imgW="20826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924175"/>
                        <a:ext cx="6056312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9398" name="Object 6"/>
          <p:cNvGraphicFramePr>
            <a:graphicFrameLocks noChangeAspect="1"/>
          </p:cNvGraphicFramePr>
          <p:nvPr/>
        </p:nvGraphicFramePr>
        <p:xfrm>
          <a:off x="1258888" y="4292600"/>
          <a:ext cx="67627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公式" r:id="rId7" imgW="2387520" imgH="419040" progId="Equation.3">
                  <p:embed/>
                </p:oleObj>
              </mc:Choice>
              <mc:Fallback>
                <p:oleObj name="公式" r:id="rId7" imgW="23875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2600"/>
                        <a:ext cx="67627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9399" name="Object 7"/>
          <p:cNvGraphicFramePr>
            <a:graphicFrameLocks noChangeAspect="1"/>
          </p:cNvGraphicFramePr>
          <p:nvPr/>
        </p:nvGraphicFramePr>
        <p:xfrm>
          <a:off x="827088" y="5516563"/>
          <a:ext cx="72247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公式" r:id="rId9" imgW="2641320" imgH="393480" progId="Equation.3">
                  <p:embed/>
                </p:oleObj>
              </mc:Choice>
              <mc:Fallback>
                <p:oleObj name="公式" r:id="rId9" imgW="2641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16563"/>
                        <a:ext cx="72247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79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7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7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7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7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7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688012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</a:t>
            </a:r>
            <a:r>
              <a:rPr lang="zh-CN" altLang="en-US" sz="2800" b="1" smtClean="0">
                <a:latin typeface="Times New Roman" pitchFamily="18" charset="0"/>
              </a:rPr>
              <a:t>设 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28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r  </a:t>
            </a:r>
            <a:r>
              <a:rPr lang="zh-CN" altLang="en-US" sz="2800" b="1" smtClean="0">
                <a:latin typeface="Times New Roman" pitchFamily="18" charset="0"/>
              </a:rPr>
              <a:t>是有理数域上齐次方程组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 </a:t>
            </a:r>
            <a:r>
              <a:rPr lang="en-US" altLang="zh-CN" sz="2800" b="1" smtClean="0">
                <a:latin typeface="Times New Roman" pitchFamily="18" charset="0"/>
              </a:rPr>
              <a:t>AU = UB </a:t>
            </a:r>
            <a:r>
              <a:rPr lang="zh-CN" altLang="en-US" sz="2800" b="1" smtClean="0">
                <a:latin typeface="Times New Roman" pitchFamily="18" charset="0"/>
              </a:rPr>
              <a:t>解空间的基底</a:t>
            </a:r>
            <a:r>
              <a:rPr lang="en-US" altLang="zh-CN" sz="2800" b="1" smtClean="0">
                <a:latin typeface="Times New Roman" pitchFamily="18" charset="0"/>
              </a:rPr>
              <a:t>.  </a:t>
            </a:r>
            <a:r>
              <a:rPr lang="zh-CN" altLang="en-US" sz="2800" b="1" smtClean="0">
                <a:latin typeface="Times New Roman" pitchFamily="18" charset="0"/>
              </a:rPr>
              <a:t>则它也是复数域上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解空间的基底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即每组解 </a:t>
            </a:r>
            <a:r>
              <a:rPr lang="en-US" altLang="zh-CN" sz="2800" b="1" smtClean="0">
                <a:latin typeface="Times New Roman" pitchFamily="18" charset="0"/>
              </a:rPr>
              <a:t>[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ij </a:t>
            </a:r>
            <a:r>
              <a:rPr lang="en-US" altLang="zh-CN" sz="2800" b="1" smtClean="0">
                <a:latin typeface="Times New Roman" pitchFamily="18" charset="0"/>
              </a:rPr>
              <a:t>] </a:t>
            </a:r>
            <a:r>
              <a:rPr lang="zh-CN" altLang="en-US" sz="2800" b="1" smtClean="0">
                <a:latin typeface="Times New Roman" pitchFamily="18" charset="0"/>
              </a:rPr>
              <a:t>都可唯一地表示成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 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sz="28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+ … + 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US" altLang="zh-CN" sz="2800" b="1" smtClean="0">
                <a:latin typeface="Times New Roman" pitchFamily="18" charset="0"/>
              </a:rPr>
              <a:t>, 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C .</a:t>
            </a:r>
            <a:endParaRPr lang="en-US" altLang="zh-CN" sz="2800" b="1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</a:t>
            </a:r>
            <a:r>
              <a:rPr lang="zh-CN" altLang="en-US" sz="2800" b="1" smtClean="0">
                <a:latin typeface="Times New Roman" pitchFamily="18" charset="0"/>
              </a:rPr>
              <a:t>带入到 </a:t>
            </a:r>
            <a:r>
              <a:rPr lang="en-US" altLang="zh-CN" sz="2800" b="1" smtClean="0">
                <a:latin typeface="Times New Roman" pitchFamily="18" charset="0"/>
              </a:rPr>
              <a:t>| U | </a:t>
            </a:r>
            <a:r>
              <a:rPr lang="zh-CN" altLang="en-US" sz="2800" b="1" smtClean="0">
                <a:latin typeface="Times New Roman" pitchFamily="18" charset="0"/>
              </a:rPr>
              <a:t>中</a:t>
            </a:r>
            <a:r>
              <a:rPr lang="en-US" altLang="zh-CN" sz="2800" b="1" smtClean="0">
                <a:latin typeface="Times New Roman" pitchFamily="18" charset="0"/>
              </a:rPr>
              <a:t>,  | U | </a:t>
            </a:r>
            <a:r>
              <a:rPr lang="zh-CN" altLang="en-US" sz="2800" b="1" smtClean="0">
                <a:latin typeface="Times New Roman" pitchFamily="18" charset="0"/>
              </a:rPr>
              <a:t>可写成字符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,</a:t>
            </a:r>
            <a:r>
              <a:rPr lang="en-US" altLang="zh-CN" sz="28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, … , 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zh-CN" altLang="en-US" sz="2800" b="1" smtClean="0">
                <a:latin typeface="Times New Roman" pitchFamily="18" charset="0"/>
              </a:rPr>
              <a:t>的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 有理系数多项式  </a:t>
            </a:r>
            <a:r>
              <a:rPr lang="en-US" altLang="zh-CN" sz="2800" b="1" i="1" smtClean="0">
                <a:latin typeface="Times New Roman" pitchFamily="18" charset="0"/>
              </a:rPr>
              <a:t>f </a:t>
            </a:r>
            <a:r>
              <a:rPr lang="en-US" altLang="zh-CN" sz="2800" b="1" smtClean="0">
                <a:latin typeface="Times New Roman" pitchFamily="18" charset="0"/>
              </a:rPr>
              <a:t>(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,</a:t>
            </a:r>
            <a:r>
              <a:rPr lang="en-US" altLang="zh-CN" sz="28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, … , k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US" altLang="zh-CN" sz="2800" b="1" smtClean="0">
                <a:latin typeface="Times New Roman" pitchFamily="18" charset="0"/>
              </a:rPr>
              <a:t>) . </a:t>
            </a:r>
            <a:r>
              <a:rPr lang="zh-CN" altLang="en-US" sz="2800" b="1" smtClean="0">
                <a:latin typeface="Times New Roman" pitchFamily="18" charset="0"/>
              </a:rPr>
              <a:t>由题设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en-US" altLang="zh-CN" sz="2800" b="1" i="1" smtClean="0">
                <a:latin typeface="Times New Roman" pitchFamily="18" charset="0"/>
              </a:rPr>
              <a:t>f</a:t>
            </a:r>
            <a:r>
              <a:rPr lang="en-US" altLang="zh-CN" sz="2800" b="1" smtClean="0">
                <a:latin typeface="Times New Roman" pitchFamily="18" charset="0"/>
              </a:rPr>
              <a:t>  </a:t>
            </a:r>
            <a:r>
              <a:rPr lang="zh-CN" altLang="en-US" sz="2800" b="1" smtClean="0">
                <a:latin typeface="Times New Roman" pitchFamily="18" charset="0"/>
              </a:rPr>
              <a:t>在 </a:t>
            </a:r>
            <a:r>
              <a:rPr lang="en-US" altLang="zh-CN" sz="2800" b="1" smtClean="0">
                <a:latin typeface="Times New Roman" pitchFamily="18" charset="0"/>
              </a:rPr>
              <a:t>C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上不是零函数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</a:t>
            </a:r>
            <a:r>
              <a:rPr lang="zh-CN" altLang="en-US" sz="2800" b="1" smtClean="0">
                <a:latin typeface="Times New Roman" pitchFamily="18" charset="0"/>
              </a:rPr>
              <a:t>   </a:t>
            </a:r>
            <a:r>
              <a:rPr lang="en-US" altLang="zh-CN" sz="2800" b="1" i="1" smtClean="0">
                <a:latin typeface="Times New Roman" pitchFamily="18" charset="0"/>
              </a:rPr>
              <a:t>f 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不是零多项式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       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b="1" smtClean="0">
                <a:latin typeface="Times New Roman" pitchFamily="18" charset="0"/>
              </a:rPr>
              <a:t>   </a:t>
            </a:r>
            <a:r>
              <a:rPr lang="en-US" altLang="zh-CN" sz="2800" b="1" i="1" smtClean="0">
                <a:latin typeface="Times New Roman" pitchFamily="18" charset="0"/>
              </a:rPr>
              <a:t>f 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在 </a:t>
            </a:r>
            <a:r>
              <a:rPr lang="en-US" altLang="zh-CN" sz="2800" b="1" smtClean="0">
                <a:latin typeface="Times New Roman" pitchFamily="18" charset="0"/>
              </a:rPr>
              <a:t>Q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上不是零函数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4006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latin typeface="Times New Roman" pitchFamily="18" charset="0"/>
              </a:rPr>
              <a:t>: Cauchy-Davenport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设 </a:t>
            </a:r>
            <a:r>
              <a:rPr lang="en-US" altLang="zh-CN" b="1" dirty="0" smtClean="0">
                <a:latin typeface="Times New Roman" pitchFamily="18" charset="0"/>
              </a:rPr>
              <a:t>p </a:t>
            </a:r>
            <a:r>
              <a:rPr lang="zh-CN" altLang="en-US" b="1" dirty="0" smtClean="0">
                <a:latin typeface="Times New Roman" pitchFamily="18" charset="0"/>
              </a:rPr>
              <a:t>是素数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A , B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的两个非空子集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证明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| A + B |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  min{  p ,  </a:t>
            </a:r>
            <a:r>
              <a:rPr lang="en-US" altLang="zh-CN" b="1" dirty="0" smtClean="0">
                <a:latin typeface="Times New Roman" pitchFamily="18" charset="0"/>
              </a:rPr>
              <a:t>| A | + | B |</a:t>
            </a:r>
            <a:r>
              <a:rPr lang="en-US" altLang="zh-CN" dirty="0" smtClean="0">
                <a:sym typeface="MT Extra" pitchFamily="18" charset="2"/>
              </a:rPr>
              <a:t> –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1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} .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这里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  | A + B |  = {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+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b="1" dirty="0" smtClean="0">
                <a:latin typeface="Times New Roman" pitchFamily="18" charset="0"/>
              </a:rPr>
              <a:t>  | 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A ,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 B</a:t>
            </a:r>
            <a:r>
              <a:rPr lang="en-US" altLang="zh-CN" b="1" dirty="0" smtClean="0">
                <a:latin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: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求有限域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上的多项式函数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36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(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写成约化形式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,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使得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( 0, 0, 0 ) , ( 0, 1, 0 )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及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( 0, 0, 1 )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点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都取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1 ,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的其它点上取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0 .</a:t>
            </a:r>
            <a:r>
              <a:rPr lang="en-US" altLang="zh-CN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19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求约化多项式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b="1" smtClean="0">
                <a:latin typeface="Times New Roman" pitchFamily="18" charset="0"/>
              </a:rPr>
              <a:t> 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]</a:t>
            </a:r>
            <a:r>
              <a:rPr lang="en-US" altLang="zh-CN" b="1" smtClean="0">
                <a:latin typeface="Times New Roman" pitchFamily="18" charset="0"/>
              </a:rPr>
              <a:t> , </a:t>
            </a:r>
            <a:r>
              <a:rPr lang="zh-CN" altLang="en-US" b="1" smtClean="0">
                <a:latin typeface="Times New Roman" pitchFamily="18" charset="0"/>
              </a:rPr>
              <a:t>使得</a:t>
            </a:r>
          </a:p>
          <a:p>
            <a:pPr eaLnBrk="1" hangingPunct="1"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0          0           0                       1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1          0           0                       0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0          1           0                       1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1          1           0                       0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0          0           1                       1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1          0           1                       0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0          1           1                       0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1          1           1                       0</a:t>
            </a:r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1547813" y="2205038"/>
            <a:ext cx="61928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4932363" y="1628775"/>
            <a:ext cx="0" cy="46085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905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解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i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= ( 1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( 1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( 1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                 + ( 1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( 1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                 + ( 1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( 1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            =  1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  </a:t>
            </a:r>
            <a:r>
              <a:rPr lang="en-US" altLang="zh-CN" b="1" dirty="0" smtClean="0">
                <a:latin typeface="Times New Roman" pitchFamily="18" charset="0"/>
              </a:rPr>
              <a:t>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zh-CN" altLang="en-US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675"/>
            <a:ext cx="8229600" cy="45370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mtClean="0"/>
              <a:t>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今有物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不知其数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.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三三数之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剩二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五五数之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剩三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; 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七七数之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,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剩五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问物几何 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?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smtClean="0">
                <a:latin typeface="Times New Roman" pitchFamily="18" charset="0"/>
              </a:rPr>
              <a:t> mod 3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smtClean="0">
                <a:latin typeface="Times New Roman" pitchFamily="18" charset="0"/>
              </a:rPr>
              <a:t> mod 5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c</a:t>
            </a:r>
            <a:r>
              <a:rPr lang="en-US" altLang="zh-CN" b="1" smtClean="0">
                <a:latin typeface="Times New Roman" pitchFamily="18" charset="0"/>
              </a:rPr>
              <a:t> mod 7</a:t>
            </a:r>
          </a:p>
        </p:txBody>
      </p:sp>
      <p:sp>
        <p:nvSpPr>
          <p:cNvPr id="5646339" name="Rectangle 3"/>
          <p:cNvSpPr>
            <a:spLocks noChangeArrowheads="1"/>
          </p:cNvSpPr>
          <p:nvPr/>
        </p:nvSpPr>
        <p:spPr bwMode="auto">
          <a:xfrm>
            <a:off x="1042988" y="3357563"/>
            <a:ext cx="6842125" cy="735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70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+ 21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b +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15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 + 105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k</a:t>
            </a:r>
          </a:p>
        </p:txBody>
      </p:sp>
      <p:pic>
        <p:nvPicPr>
          <p:cNvPr id="51204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中国剩余定理 </a:t>
            </a:r>
            <a:r>
              <a:rPr lang="en-US" altLang="zh-CN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 CRT )</a:t>
            </a:r>
          </a:p>
        </p:txBody>
      </p:sp>
    </p:spTree>
    <p:extLst>
      <p:ext uri="{BB962C8B-B14F-4D97-AF65-F5344CB8AC3E}">
        <p14:creationId xmlns:p14="http://schemas.microsoft.com/office/powerpoint/2010/main" val="11304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4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4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4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4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4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633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675"/>
            <a:ext cx="8229600" cy="45370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</a:t>
            </a:r>
            <a:endParaRPr lang="en-US" altLang="zh-CN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</a:rPr>
              <a:t> x</a:t>
            </a:r>
            <a:r>
              <a:rPr lang="en-US" altLang="zh-CN" b="1" dirty="0" smtClean="0">
                <a:latin typeface="Times New Roman" pitchFamily="18" charset="0"/>
              </a:rPr>
              <a:t> mod 105</a:t>
            </a:r>
            <a:r>
              <a:rPr lang="en-US" altLang="zh-CN" dirty="0" smtClean="0">
                <a:sym typeface="MT Extra" pitchFamily="18" charset="2"/>
              </a:rPr>
              <a:t>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( </a:t>
            </a:r>
            <a:r>
              <a:rPr lang="en-US" altLang="zh-CN" b="1" i="1" dirty="0" smtClean="0">
                <a:latin typeface="Times New Roman" pitchFamily="18" charset="0"/>
              </a:rPr>
              <a:t>x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 x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 x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  <a:endParaRPr lang="en-US" altLang="zh-CN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 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</a:rPr>
              <a:t>a </a:t>
            </a:r>
            <a:r>
              <a:rPr lang="en-US" altLang="zh-CN" b="1" dirty="0" smtClean="0">
                <a:latin typeface="Times New Roman" pitchFamily="18" charset="0"/>
              </a:rPr>
              <a:t>mod 3, </a:t>
            </a:r>
            <a:r>
              <a:rPr lang="en-US" altLang="zh-CN" b="1" i="1" dirty="0" smtClean="0">
                <a:latin typeface="Times New Roman" pitchFamily="18" charset="0"/>
              </a:rPr>
              <a:t> b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 c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1989138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b="1" smtClean="0">
                <a:solidFill>
                  <a:srgbClr val="002060"/>
                </a:solidFill>
                <a:latin typeface="Times New Roman" pitchFamily="18" charset="0"/>
              </a:rPr>
              <a:t>交换幺环的同构 </a:t>
            </a:r>
            <a:r>
              <a:rPr lang="en-US" altLang="zh-CN" sz="4000" b="1" smtClean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altLang="zh-CN" sz="4000" b="1" smtClean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altLang="zh-CN" sz="4000" b="1" smtClean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zh-CN" altLang="en-US" sz="4000" b="1" smtClean="0">
                <a:solidFill>
                  <a:srgbClr val="002060"/>
                </a:solidFill>
                <a:latin typeface="Times New Roman" pitchFamily="18" charset="0"/>
              </a:rPr>
              <a:t>保加法</a:t>
            </a:r>
            <a:r>
              <a:rPr lang="en-US" altLang="zh-CN" sz="4000" b="1" smtClean="0">
                <a:solidFill>
                  <a:srgbClr val="002060"/>
                </a:solidFill>
                <a:latin typeface="Times New Roman" pitchFamily="18" charset="0"/>
              </a:rPr>
              <a:t>, </a:t>
            </a:r>
            <a:r>
              <a:rPr lang="zh-CN" altLang="en-US" sz="4000" b="1" smtClean="0">
                <a:solidFill>
                  <a:srgbClr val="002060"/>
                </a:solidFill>
                <a:latin typeface="Times New Roman" pitchFamily="18" charset="0"/>
              </a:rPr>
              <a:t>乘法运算的双射</a:t>
            </a:r>
            <a:r>
              <a:rPr lang="en-US" altLang="zh-CN" sz="4000" b="1" smtClean="0">
                <a:solidFill>
                  <a:srgbClr val="002060"/>
                </a:solidFill>
                <a:latin typeface="Times New Roman" pitchFamily="18" charset="0"/>
              </a:rPr>
              <a:t>)</a:t>
            </a:r>
            <a:endParaRPr lang="en-US" altLang="zh-CN" sz="4000" b="1" smtClean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900113" y="2349500"/>
          <a:ext cx="7010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3" imgW="2209680" imgH="203040" progId="Equation.3">
                  <p:embed/>
                </p:oleObj>
              </mc:Choice>
              <mc:Fallback>
                <p:oleObj name="公式" r:id="rId3" imgW="220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7010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5288" y="4292600"/>
            <a:ext cx="6048375" cy="7350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70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+ 21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b +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15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 mod 105 </a:t>
            </a:r>
            <a:endParaRPr kumimoji="0" lang="en-US" altLang="zh-CN" i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64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6250"/>
            <a:ext cx="8229600" cy="5905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( 3 , 5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7 ) = 1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en-US" altLang="zh-CN" dirty="0" smtClean="0">
                <a:sym typeface="MT Extra" pitchFamily="18" charset="2"/>
              </a:rPr>
              <a:t>– </a:t>
            </a:r>
            <a:r>
              <a:rPr lang="en-US" altLang="zh-CN" b="1" dirty="0" smtClean="0">
                <a:latin typeface="Times New Roman" pitchFamily="18" charset="0"/>
              </a:rPr>
              <a:t>23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3 + 2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5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7 = 1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b="1" dirty="0" smtClean="0">
                <a:latin typeface="Times New Roman" pitchFamily="18" charset="0"/>
              </a:rPr>
              <a:t>35 mod 105</a:t>
            </a:r>
            <a:r>
              <a:rPr lang="en-US" altLang="zh-CN" dirty="0" smtClean="0">
                <a:sym typeface="MT Extra" pitchFamily="18" charset="2"/>
              </a:rPr>
              <a:t>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( 1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( 5 , 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7 ) = 1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en-US" altLang="zh-CN" dirty="0" smtClean="0">
                <a:sym typeface="MT Extra" pitchFamily="18" charset="2"/>
              </a:rPr>
              <a:t>– </a:t>
            </a:r>
            <a:r>
              <a:rPr lang="en-US" altLang="zh-CN" b="1" dirty="0" smtClean="0">
                <a:latin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5 + 1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7 =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21 mod 105</a:t>
            </a:r>
            <a:r>
              <a:rPr lang="en-US" altLang="zh-CN" dirty="0" smtClean="0">
                <a:sym typeface="MT Extra" pitchFamily="18" charset="2"/>
              </a:rPr>
              <a:t>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( 0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( 7 , 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5 ) = 1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en-US" altLang="zh-CN" dirty="0" smtClean="0">
                <a:sym typeface="MT Extra" pitchFamily="18" charset="2"/>
              </a:rPr>
              <a:t>– </a:t>
            </a: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7 + 1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dirty="0" smtClean="0">
                <a:latin typeface="Times New Roman" pitchFamily="18" charset="0"/>
              </a:rPr>
              <a:t>5 =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15 mod 105</a:t>
            </a:r>
            <a:r>
              <a:rPr lang="en-US" altLang="zh-CN" dirty="0" smtClean="0">
                <a:sym typeface="MT Extra" pitchFamily="18" charset="2"/>
              </a:rPr>
              <a:t>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( 0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4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4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64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4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64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5400" b="1" dirty="0" smtClean="0"/>
              <a:t> </a:t>
            </a:r>
            <a:r>
              <a:rPr lang="zh-CN" altLang="en-US" b="1" dirty="0" smtClean="0"/>
              <a:t>作业：</a:t>
            </a:r>
            <a:r>
              <a:rPr lang="en-US" altLang="zh-CN" b="1" dirty="0" smtClean="0"/>
              <a:t>4 </a:t>
            </a:r>
            <a:r>
              <a:rPr lang="zh-CN" altLang="en-US" b="1" dirty="0" smtClean="0"/>
              <a:t>月 </a:t>
            </a:r>
            <a:r>
              <a:rPr lang="en-US" altLang="zh-CN" b="1" dirty="0" smtClean="0"/>
              <a:t>19 </a:t>
            </a:r>
            <a:r>
              <a:rPr lang="zh-CN" altLang="en-US" b="1" dirty="0" smtClean="0"/>
              <a:t>日 交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81550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dirty="0" smtClean="0"/>
              <a:t>§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3.9       6,   12,  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sz="40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4000" b="1" dirty="0" smtClean="0">
                <a:latin typeface="Times New Roman" pitchFamily="18" charset="0"/>
              </a:rPr>
              <a:t> 补充题</a:t>
            </a:r>
            <a:r>
              <a:rPr lang="en-US" altLang="zh-CN" sz="4000" b="1" dirty="0" smtClean="0">
                <a:latin typeface="Times New Roman" pitchFamily="18" charset="0"/>
              </a:rPr>
              <a:t>:  1,  2,  3,  4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5091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04813"/>
            <a:ext cx="8229600" cy="5976937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补充题</a:t>
            </a:r>
            <a:r>
              <a:rPr lang="en-US" altLang="zh-CN" sz="2800" b="1" dirty="0" smtClean="0">
                <a:latin typeface="Times New Roman" pitchFamily="18" charset="0"/>
              </a:rPr>
              <a:t>: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</a:rPr>
              <a:t>设 </a:t>
            </a:r>
            <a:r>
              <a:rPr lang="en-US" altLang="zh-CN" sz="2800" b="1" dirty="0" smtClean="0">
                <a:latin typeface="Times New Roman" pitchFamily="18" charset="0"/>
              </a:rPr>
              <a:t>A = [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5 </a:t>
            </a:r>
            <a:r>
              <a:rPr lang="en-US" altLang="zh-CN" sz="2800" b="1" dirty="0" smtClean="0">
                <a:latin typeface="Times New Roman" pitchFamily="18" charset="0"/>
              </a:rPr>
              <a:t>] =                                  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M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4, 5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F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5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 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sym typeface="Euclid Math One" pitchFamily="18" charset="2"/>
              </a:rPr>
              <a:t>记  </a:t>
            </a: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U = &lt;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,</a:t>
            </a:r>
            <a:r>
              <a:rPr lang="en-US" altLang="zh-CN" sz="2800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&gt; ,   V = &lt;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5 </a:t>
            </a: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&gt; .  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sym typeface="Euclid Math One" pitchFamily="18" charset="2"/>
              </a:rPr>
              <a:t>求  </a:t>
            </a: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U + V </a:t>
            </a:r>
            <a:r>
              <a:rPr lang="zh-CN" altLang="en-US" sz="2800" b="1" dirty="0" smtClean="0">
                <a:latin typeface="Times New Roman" pitchFamily="18" charset="0"/>
                <a:sym typeface="Euclid Math One" pitchFamily="18" charset="2"/>
              </a:rPr>
              <a:t>与 </a:t>
            </a: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U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 V </a:t>
            </a:r>
            <a:r>
              <a:rPr lang="zh-CN" altLang="en-US" sz="2800" b="1" dirty="0" smtClean="0">
                <a:latin typeface="Times New Roman" pitchFamily="18" charset="0"/>
                <a:sym typeface="Euclid Math One" pitchFamily="18" charset="2"/>
              </a:rPr>
              <a:t>的维数与基底</a:t>
            </a: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.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 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是素数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 V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是有限域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baseline="-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上的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维线性空间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 2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维子空间的个数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Tx/>
              <a:buNone/>
            </a:pPr>
            <a:endParaRPr lang="en-US" altLang="zh-CN" sz="2800" b="1" dirty="0" smtClean="0">
              <a:latin typeface="Times New Roman" pitchFamily="18" charset="0"/>
              <a:sym typeface="Euclid Math One" pitchFamily="18" charset="2"/>
            </a:endParaRP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 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851275" y="333375"/>
          <a:ext cx="2982913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公式" r:id="rId3" imgW="1193760" imgH="914400" progId="Equation.3">
                  <p:embed/>
                </p:oleObj>
              </mc:Choice>
              <mc:Fallback>
                <p:oleObj name="公式" r:id="rId3" imgW="1193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33375"/>
                        <a:ext cx="2982913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4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5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g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按齐次部分分组</a:t>
            </a: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f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  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g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(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b="1" baseline="-3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   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(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5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5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5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5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5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5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5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5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6250"/>
            <a:ext cx="8229600" cy="5905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70 mod 105</a:t>
            </a:r>
            <a:r>
              <a:rPr lang="en-US" altLang="zh-CN" dirty="0" smtClean="0">
                <a:sym typeface="MT Extra" pitchFamily="18" charset="2"/>
              </a:rPr>
              <a:t>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( 1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21 mod 105</a:t>
            </a:r>
            <a:r>
              <a:rPr lang="en-US" altLang="zh-CN" dirty="0" smtClean="0">
                <a:sym typeface="MT Extra" pitchFamily="18" charset="2"/>
              </a:rPr>
              <a:t>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( 0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15 mod 105</a:t>
            </a:r>
            <a:r>
              <a:rPr lang="en-US" altLang="zh-CN" dirty="0" smtClean="0">
                <a:sym typeface="MT Extra" pitchFamily="18" charset="2"/>
              </a:rPr>
              <a:t>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( 0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ym typeface="MT Extra" pitchFamily="18" charset="2"/>
              </a:rPr>
              <a:t>       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ym typeface="MT Extra" pitchFamily="18" charset="2"/>
              </a:rPr>
              <a:t>                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( </a:t>
            </a:r>
            <a:r>
              <a:rPr lang="en-US" altLang="zh-CN" b="1" i="1" dirty="0" smtClean="0">
                <a:latin typeface="Times New Roman" pitchFamily="18" charset="0"/>
              </a:rPr>
              <a:t>a </a:t>
            </a:r>
            <a:r>
              <a:rPr lang="en-US" altLang="zh-CN" b="1" dirty="0" smtClean="0">
                <a:latin typeface="Times New Roman" pitchFamily="18" charset="0"/>
              </a:rPr>
              <a:t>mod 3,</a:t>
            </a:r>
            <a:r>
              <a:rPr lang="en-US" altLang="zh-CN" b="1" i="1" dirty="0" smtClean="0">
                <a:latin typeface="Times New Roman" pitchFamily="18" charset="0"/>
              </a:rPr>
              <a:t>  b </a:t>
            </a:r>
            <a:r>
              <a:rPr lang="en-US" altLang="zh-CN" b="1" dirty="0" smtClean="0">
                <a:latin typeface="Times New Roman" pitchFamily="18" charset="0"/>
              </a:rPr>
              <a:t>mod 5,</a:t>
            </a:r>
            <a:r>
              <a:rPr lang="en-US" altLang="zh-CN" b="1" i="1" dirty="0" smtClean="0">
                <a:latin typeface="Times New Roman" pitchFamily="18" charset="0"/>
              </a:rPr>
              <a:t>  c </a:t>
            </a:r>
            <a:r>
              <a:rPr lang="en-US" altLang="zh-CN" b="1" dirty="0" smtClean="0">
                <a:latin typeface="Times New Roman" pitchFamily="18" charset="0"/>
              </a:rPr>
              <a:t>mod 7 )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i="1" dirty="0" smtClean="0">
              <a:latin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9750" y="3789363"/>
            <a:ext cx="6048375" cy="735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70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+ 21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b + 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15 </a:t>
            </a:r>
            <a:r>
              <a:rPr kumimoji="0"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en-US" altLang="zh-CN">
                <a:solidFill>
                  <a:srgbClr val="000000"/>
                </a:solidFill>
                <a:latin typeface="Times New Roman" pitchFamily="18" charset="0"/>
              </a:rPr>
              <a:t>  mod 105 </a:t>
            </a:r>
            <a:endParaRPr kumimoji="0" lang="en-US" altLang="zh-CN" i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4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42100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系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数在域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中字符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dirty="0" smtClean="0"/>
              <a:t>  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在</a:t>
            </a:r>
            <a:r>
              <a:rPr lang="zh-CN" altLang="en-US" b="1" dirty="0" smtClean="0">
                <a:latin typeface="Times New Roman" pitchFamily="18" charset="0"/>
              </a:rPr>
              <a:t>加法</a:t>
            </a:r>
            <a:r>
              <a:rPr lang="zh-CN" altLang="en-US" b="1" dirty="0" smtClean="0">
                <a:sym typeface="Symbol" pitchFamily="18" charset="2"/>
              </a:rPr>
              <a:t>、</a:t>
            </a:r>
            <a:r>
              <a:rPr lang="zh-CN" altLang="en-US" b="1" dirty="0" smtClean="0">
                <a:latin typeface="Times New Roman" pitchFamily="18" charset="0"/>
              </a:rPr>
              <a:t>乘法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下</a:t>
            </a:r>
            <a:r>
              <a:rPr lang="zh-CN" altLang="en-US" b="1" dirty="0" smtClean="0">
                <a:latin typeface="Times New Roman" pitchFamily="18" charset="0"/>
              </a:rPr>
              <a:t>构成交换幺环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记作  </a:t>
            </a:r>
            <a:r>
              <a:rPr lang="en-US" altLang="zh-CN" b="1" dirty="0" smtClean="0">
                <a:latin typeface="Times New Roman" pitchFamily="18" charset="0"/>
              </a:rPr>
              <a:t>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] .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         整环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满足消去律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?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             唯一分解性质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?    </a:t>
            </a:r>
          </a:p>
        </p:txBody>
      </p:sp>
      <p:pic>
        <p:nvPicPr>
          <p:cNvPr id="65539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多元多项式环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6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36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的单项式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与字符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向量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指数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 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 N 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一一对应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339975" y="2420938"/>
          <a:ext cx="4302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3" imgW="1473120" imgH="304560" progId="Equation.3">
                  <p:embed/>
                </p:oleObj>
              </mc:Choice>
              <mc:Fallback>
                <p:oleObj name="公式" r:id="rId3" imgW="147312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4302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61989" name="Picture 5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字典排序法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6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6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6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238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若有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=  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 , i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=  j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-1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 i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3600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( 1  s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 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则规定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  &gt;   (  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 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即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(  i</a:t>
            </a:r>
            <a:r>
              <a:rPr lang="en-US" altLang="zh-CN" b="1" baseline="-30000" dirty="0" smtClean="0">
                <a:solidFill>
                  <a:srgbClr val="000099"/>
                </a:solidFill>
                <a:latin typeface="Times New Roman" pitchFamily="18" charset="0"/>
              </a:rPr>
              <a:t>1 </a:t>
            </a:r>
            <a:r>
              <a:rPr lang="en-US" altLang="zh-CN" dirty="0" smtClean="0">
                <a:solidFill>
                  <a:srgbClr val="000099"/>
                </a:solidFill>
                <a:sym typeface="MT Extra" pitchFamily="18" charset="2"/>
              </a:rPr>
              <a:t>–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baseline="-30000" dirty="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, i</a:t>
            </a:r>
            <a:r>
              <a:rPr lang="en-US" altLang="zh-CN" b="1" baseline="-30000" dirty="0" smtClean="0">
                <a:solidFill>
                  <a:srgbClr val="000099"/>
                </a:solidFill>
                <a:latin typeface="Times New Roman" pitchFamily="18" charset="0"/>
              </a:rPr>
              <a:t>2 </a:t>
            </a:r>
            <a:r>
              <a:rPr lang="en-US" altLang="zh-CN" dirty="0" smtClean="0">
                <a:solidFill>
                  <a:srgbClr val="000099"/>
                </a:solidFill>
                <a:sym typeface="MT Extra" pitchFamily="18" charset="2"/>
              </a:rPr>
              <a:t>–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baseline="-30000" dirty="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, … ,  i</a:t>
            </a:r>
            <a:r>
              <a:rPr lang="en-US" altLang="zh-CN" b="1" baseline="-30000" dirty="0" smtClean="0">
                <a:solidFill>
                  <a:srgbClr val="000099"/>
                </a:solidFill>
                <a:latin typeface="Times New Roman" pitchFamily="18" charset="0"/>
              </a:rPr>
              <a:t>n </a:t>
            </a:r>
            <a:r>
              <a:rPr lang="en-US" altLang="zh-CN" dirty="0" smtClean="0">
                <a:solidFill>
                  <a:srgbClr val="000099"/>
                </a:solidFill>
                <a:sym typeface="MT Extra" pitchFamily="18" charset="2"/>
              </a:rPr>
              <a:t>– </a:t>
            </a:r>
            <a:r>
              <a:rPr lang="en-US" altLang="zh-CN" b="1" dirty="0" err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baseline="-30000" dirty="0" err="1" smtClean="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左起第一个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非零的分量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&gt; 0</a:t>
            </a:r>
            <a:endParaRPr lang="zh-CN" altLang="en-US" b="1" dirty="0" smtClean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6563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7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</a:rPr>
              <a:t>lexicographic 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若有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    &gt;    (  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 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( 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 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   &gt;    (  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则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   &gt;    (  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  <a:endParaRPr lang="en-US" altLang="zh-CN" b="1" dirty="0" smtClean="0">
              <a:solidFill>
                <a:srgbClr val="E2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传递性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403350" y="5516563"/>
            <a:ext cx="61436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全体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n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元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zh-CN" altLang="en-US">
                <a:sym typeface="Symbol" pitchFamily="18" charset="2"/>
              </a:rPr>
              <a:t>向量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)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指数排成一队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5400" b="1" dirty="0" smtClean="0"/>
              <a:t> </a:t>
            </a:r>
            <a:r>
              <a:rPr lang="zh-CN" altLang="en-US" b="1" dirty="0" smtClean="0"/>
              <a:t>作业：</a:t>
            </a:r>
            <a:r>
              <a:rPr lang="en-US" altLang="zh-CN" b="1" dirty="0" smtClean="0"/>
              <a:t>4 </a:t>
            </a:r>
            <a:r>
              <a:rPr lang="zh-CN" altLang="en-US" b="1" dirty="0" smtClean="0"/>
              <a:t>月 </a:t>
            </a:r>
            <a:r>
              <a:rPr lang="en-US" altLang="zh-CN" b="1" dirty="0" smtClean="0"/>
              <a:t>5 </a:t>
            </a:r>
            <a:r>
              <a:rPr lang="zh-CN" altLang="en-US" b="1" dirty="0" smtClean="0"/>
              <a:t>日 交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81550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</a:rPr>
              <a:t>补充题</a:t>
            </a:r>
            <a:r>
              <a:rPr lang="en-US" altLang="zh-CN" sz="3600" b="1" dirty="0" smtClean="0">
                <a:latin typeface="Times New Roman" pitchFamily="18" charset="0"/>
              </a:rPr>
              <a:t>:  1,  2,  3,  4,   5</a:t>
            </a:r>
          </a:p>
          <a:p>
            <a:pPr marL="609600" indent="-609600" eaLnBrk="1" hangingPunct="1">
              <a:lnSpc>
                <a:spcPct val="140000"/>
              </a:lnSpc>
              <a:buFontTx/>
              <a:buAutoNum type="arabicPeriod"/>
            </a:pPr>
            <a:r>
              <a:rPr lang="zh-CN" altLang="en-US" b="1" dirty="0">
                <a:latin typeface="Times New Roman" pitchFamily="18" charset="0"/>
              </a:rPr>
              <a:t>求 </a:t>
            </a:r>
            <a:r>
              <a:rPr lang="en-US" altLang="zh-CN" b="1" dirty="0">
                <a:latin typeface="Times New Roman" pitchFamily="18" charset="0"/>
              </a:rPr>
              <a:t>F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[ x , y , z</a:t>
            </a:r>
            <a:r>
              <a:rPr lang="en-US" altLang="zh-CN" b="1" dirty="0">
                <a:latin typeface="Times New Roman" pitchFamily="18" charset="0"/>
              </a:rPr>
              <a:t> ]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上的约化多项式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dirty="0">
                <a:latin typeface="Times New Roman" pitchFamily="18" charset="0"/>
              </a:rPr>
              <a:t>与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,  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zh-CN" altLang="en-US" b="1" dirty="0">
                <a:latin typeface="Times New Roman" pitchFamily="18" charset="0"/>
              </a:rPr>
              <a:t>使得其定义的函数为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( x , y , z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  =   “ </a:t>
            </a:r>
            <a:r>
              <a:rPr lang="en-US" altLang="zh-CN" b="1" dirty="0">
                <a:latin typeface="Times New Roman" pitchFamily="18" charset="0"/>
              </a:rPr>
              <a:t>if  x  then  y  else  z ”</a:t>
            </a:r>
          </a:p>
          <a:p>
            <a:pPr marL="609600" indent="-609600" eaLnBrk="1" hangingPunct="1">
              <a:lnSpc>
                <a:spcPct val="140000"/>
              </a:lnSpc>
              <a:buFontTx/>
              <a:buNone/>
            </a:pP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        g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( x , y , z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   =   “ </a:t>
            </a:r>
            <a:r>
              <a:rPr lang="en-US" altLang="zh-CN" b="1" dirty="0" err="1">
                <a:latin typeface="Times New Roman" pitchFamily="18" charset="0"/>
              </a:rPr>
              <a:t>maj</a:t>
            </a:r>
            <a:r>
              <a:rPr lang="en-US" altLang="zh-CN" b="1" dirty="0">
                <a:latin typeface="Times New Roman" pitchFamily="18" charset="0"/>
              </a:rPr>
              <a:t>( x , y , z ) ”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40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4934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04813"/>
            <a:ext cx="8229600" cy="5976937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补充题</a:t>
            </a:r>
            <a:r>
              <a:rPr lang="en-US" altLang="zh-CN" sz="2800" b="1" dirty="0" smtClean="0">
                <a:latin typeface="Times New Roman" pitchFamily="18" charset="0"/>
              </a:rPr>
              <a:t>: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上的多项式函数 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 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(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写成约化形式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 ,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使得 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( 0, 0, 0 ) ,  ( 0, 1, 0 )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及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( 0, 0, 1 )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点</a:t>
            </a: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取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1 ,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的其它点上取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0 .</a:t>
            </a:r>
            <a:r>
              <a:rPr lang="en-US" altLang="zh-CN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  <a:buFontTx/>
              <a:buNone/>
              <a:defRPr/>
            </a:pPr>
            <a:endParaRPr lang="en-US" altLang="zh-CN" sz="2800" b="1" dirty="0" smtClean="0">
              <a:latin typeface="Times New Roman" pitchFamily="18" charset="0"/>
              <a:sym typeface="Euclid Math One" pitchFamily="18" charset="2"/>
            </a:endParaRPr>
          </a:p>
          <a:p>
            <a:pPr marL="609600" indent="-609600"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sym typeface="Euclid Math One" pitchFamily="18" charset="2"/>
              </a:rPr>
              <a:t> 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473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4000" b="1" dirty="0" smtClean="0">
                <a:solidFill>
                  <a:schemeClr val="tx2"/>
                </a:solidFill>
              </a:rPr>
              <a:t>大课   周三  </a:t>
            </a:r>
            <a:r>
              <a:rPr lang="en-US" altLang="zh-CN" sz="4000" b="1" dirty="0" smtClean="0">
                <a:solidFill>
                  <a:schemeClr val="tx2"/>
                </a:solidFill>
              </a:rPr>
              <a:t>5 - 6 </a:t>
            </a:r>
            <a:r>
              <a:rPr lang="zh-CN" altLang="en-US" sz="4000" b="1" dirty="0" smtClean="0">
                <a:solidFill>
                  <a:schemeClr val="tx2"/>
                </a:solidFill>
              </a:rPr>
              <a:t>节   周五  </a:t>
            </a:r>
            <a:r>
              <a:rPr lang="en-US" altLang="zh-CN" sz="4000" b="1" dirty="0" smtClean="0">
                <a:solidFill>
                  <a:schemeClr val="tx2"/>
                </a:solidFill>
              </a:rPr>
              <a:t>3 - 4 </a:t>
            </a:r>
            <a:r>
              <a:rPr lang="zh-CN" altLang="en-US" sz="4000" b="1" dirty="0" smtClean="0">
                <a:solidFill>
                  <a:schemeClr val="tx2"/>
                </a:solidFill>
              </a:rPr>
              <a:t>节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dirty="0" smtClean="0">
                <a:solidFill>
                  <a:schemeClr val="tx2"/>
                </a:solidFill>
              </a:rPr>
              <a:t>                     </a:t>
            </a:r>
            <a:r>
              <a:rPr lang="zh-CN" altLang="en-US" sz="4000" b="1" dirty="0" smtClean="0">
                <a:solidFill>
                  <a:schemeClr val="tx2"/>
                </a:solidFill>
              </a:rPr>
              <a:t>理教   </a:t>
            </a:r>
            <a:r>
              <a:rPr lang="en-US" altLang="zh-CN" sz="4000" b="1" dirty="0" smtClean="0">
                <a:solidFill>
                  <a:schemeClr val="tx2"/>
                </a:solidFill>
              </a:rPr>
              <a:t>406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4000" b="1" dirty="0" smtClean="0">
                <a:solidFill>
                  <a:schemeClr val="tx2"/>
                </a:solidFill>
              </a:rPr>
              <a:t>习题课        周四  </a:t>
            </a:r>
            <a:r>
              <a:rPr lang="en-US" altLang="zh-CN" sz="4000" b="1" dirty="0" smtClean="0">
                <a:solidFill>
                  <a:schemeClr val="tx2"/>
                </a:solidFill>
              </a:rPr>
              <a:t>10 - 11 </a:t>
            </a:r>
            <a:r>
              <a:rPr lang="zh-CN" altLang="en-US" sz="4000" b="1" dirty="0" smtClean="0">
                <a:solidFill>
                  <a:schemeClr val="tx2"/>
                </a:solidFill>
              </a:rPr>
              <a:t>节 </a:t>
            </a:r>
            <a:endParaRPr lang="en-US" altLang="zh-CN" sz="40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4000" b="1" dirty="0" smtClean="0">
                <a:solidFill>
                  <a:schemeClr val="tx2"/>
                </a:solidFill>
              </a:rPr>
              <a:t>    理教 </a:t>
            </a:r>
            <a:r>
              <a:rPr lang="en-US" altLang="zh-CN" sz="4000" b="1" dirty="0" smtClean="0">
                <a:solidFill>
                  <a:schemeClr val="tx2"/>
                </a:solidFill>
              </a:rPr>
              <a:t>215    </a:t>
            </a:r>
            <a:r>
              <a:rPr lang="zh-CN" altLang="en-US" sz="4000" b="1" dirty="0" smtClean="0">
                <a:solidFill>
                  <a:schemeClr val="tx2"/>
                </a:solidFill>
              </a:rPr>
              <a:t>理教</a:t>
            </a:r>
            <a:r>
              <a:rPr lang="en-US" altLang="zh-CN" sz="4000" b="1" dirty="0" smtClean="0">
                <a:solidFill>
                  <a:schemeClr val="tx2"/>
                </a:solidFill>
              </a:rPr>
              <a:t> 204    </a:t>
            </a:r>
            <a:r>
              <a:rPr lang="zh-CN" altLang="en-US" sz="4000" b="1" dirty="0" smtClean="0">
                <a:solidFill>
                  <a:schemeClr val="tx2"/>
                </a:solidFill>
              </a:rPr>
              <a:t>一教</a:t>
            </a:r>
            <a:r>
              <a:rPr lang="en-US" altLang="zh-CN" sz="4000" b="1" dirty="0" smtClean="0">
                <a:solidFill>
                  <a:schemeClr val="tx2"/>
                </a:solidFill>
              </a:rPr>
              <a:t> 301 </a:t>
            </a:r>
          </a:p>
        </p:txBody>
      </p:sp>
    </p:spTree>
    <p:extLst>
      <p:ext uri="{BB962C8B-B14F-4D97-AF65-F5344CB8AC3E}">
        <p14:creationId xmlns:p14="http://schemas.microsoft.com/office/powerpoint/2010/main" val="21310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49275"/>
            <a:ext cx="8229600" cy="5576888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3.   </a:t>
            </a:r>
            <a:r>
              <a:rPr lang="zh-CN" altLang="en-US" b="1" dirty="0" smtClean="0">
                <a:latin typeface="Times New Roman" pitchFamily="18" charset="0"/>
              </a:rPr>
              <a:t>求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曲线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= 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+ 5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上的四个有理点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注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坐标都是有理数的点称为有理点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4.   </a:t>
            </a:r>
            <a:r>
              <a:rPr lang="zh-CN" altLang="en-US" b="1" dirty="0" smtClean="0">
                <a:latin typeface="Times New Roman" pitchFamily="18" charset="0"/>
              </a:rPr>
              <a:t>证明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在曲线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+ 3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 y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MT Extra" pitchFamily="18" charset="2"/>
              </a:rPr>
              <a:t>= 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上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有且仅有一组点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{ A , B , C } 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使得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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ABC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是正三角形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2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20713"/>
            <a:ext cx="8229600" cy="5688012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latin typeface="Times New Roman" pitchFamily="18" charset="0"/>
              </a:rPr>
              <a:t>补充题</a:t>
            </a:r>
            <a:r>
              <a:rPr lang="en-US" altLang="zh-CN" sz="3600" b="1" dirty="0" smtClean="0">
                <a:latin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5</a:t>
            </a:r>
            <a:r>
              <a:rPr lang="en-US" altLang="zh-CN" b="1" dirty="0" smtClean="0">
                <a:latin typeface="Times New Roman" pitchFamily="18" charset="0"/>
              </a:rPr>
              <a:t>.   </a:t>
            </a:r>
            <a:r>
              <a:rPr lang="zh-CN" altLang="en-US" b="1" dirty="0" smtClean="0"/>
              <a:t>求 </a:t>
            </a:r>
            <a:r>
              <a:rPr lang="en-US" altLang="zh-CN" b="1" dirty="0" smtClean="0">
                <a:latin typeface="Times New Roman" pitchFamily="18" charset="0"/>
              </a:rPr>
              <a:t>7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次多项式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x 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 Q[ x ]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使得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ym typeface="MT Extra" pitchFamily="18" charset="2"/>
              </a:rPr>
              <a:t>+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</a:rPr>
              <a:t> |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x ) </a:t>
            </a:r>
            <a:r>
              <a:rPr lang="en-US" altLang="zh-CN" dirty="0" smtClean="0">
                <a:sym typeface="MT Extra" pitchFamily="18" charset="2"/>
              </a:rPr>
              <a:t>–</a:t>
            </a:r>
            <a:r>
              <a:rPr lang="en-US" altLang="zh-CN" b="1" dirty="0" smtClean="0">
                <a:latin typeface="Times New Roman" pitchFamily="18" charset="0"/>
              </a:rPr>
              <a:t> 1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且 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ym typeface="MT Extra" pitchFamily="18" charset="2"/>
              </a:rPr>
              <a:t>–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latin typeface="Times New Roman" pitchFamily="18" charset="0"/>
              </a:rPr>
              <a:t> |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x ) </a:t>
            </a:r>
            <a:r>
              <a:rPr lang="en-US" altLang="zh-CN" dirty="0" smtClean="0">
                <a:sym typeface="MT Extra" pitchFamily="18" charset="2"/>
              </a:rPr>
              <a:t>+</a:t>
            </a:r>
            <a:r>
              <a:rPr lang="en-US" altLang="zh-CN" b="1" dirty="0" smtClean="0">
                <a:latin typeface="Times New Roman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047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768"/>
            <a:ext cx="8229600" cy="4032448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/>
              <a:t>       </a:t>
            </a:r>
            <a:endParaRPr lang="en-US" altLang="zh-CN" b="1" dirty="0" smtClean="0"/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4800" b="1" dirty="0"/>
              <a:t> </a:t>
            </a:r>
            <a:r>
              <a:rPr lang="en-US" altLang="zh-CN" sz="4800" b="1" dirty="0" smtClean="0"/>
              <a:t>              </a:t>
            </a:r>
            <a:r>
              <a:rPr lang="zh-CN" altLang="en-US" sz="4800" b="1" dirty="0" smtClean="0"/>
              <a:t>习</a:t>
            </a:r>
            <a:r>
              <a:rPr lang="zh-CN" altLang="en-US" sz="4800" b="1" dirty="0"/>
              <a:t>题选讲</a:t>
            </a:r>
            <a:endParaRPr lang="en-US" altLang="zh-CN" sz="4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19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2150"/>
            <a:ext cx="8229600" cy="5545138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1.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设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 x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是 </a:t>
            </a:r>
            <a:r>
              <a:rPr lang="en-US" altLang="zh-CN" b="1" dirty="0" smtClean="0">
                <a:latin typeface="Times New Roman" pitchFamily="18" charset="0"/>
              </a:rPr>
              <a:t>Q </a:t>
            </a:r>
            <a:r>
              <a:rPr lang="zh-CN" altLang="en-US" b="1" dirty="0" smtClean="0">
                <a:latin typeface="Times New Roman" pitchFamily="18" charset="0"/>
              </a:rPr>
              <a:t>上的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次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不可约多项式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, 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 x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的一个复根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证明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Q[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dirty="0" smtClean="0">
                <a:latin typeface="Times New Roman" pitchFamily="18" charset="0"/>
              </a:rPr>
              <a:t> ]</a:t>
            </a:r>
            <a:r>
              <a:rPr lang="zh-CN" altLang="en-US" b="1" dirty="0" smtClean="0">
                <a:latin typeface="Times New Roman" pitchFamily="18" charset="0"/>
              </a:rPr>
              <a:t>中的每个数都能唯一的写成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</a:t>
            </a:r>
            <a:r>
              <a:rPr lang="en-US" altLang="zh-CN" b="1" i="1" dirty="0" smtClean="0">
                <a:latin typeface="Times New Roman" pitchFamily="18" charset="0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b="1" i="1" dirty="0" smtClean="0">
                <a:latin typeface="Times New Roman" pitchFamily="18" charset="0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altLang="zh-CN" b="1" i="1" dirty="0" smtClean="0">
                <a:latin typeface="Times New Roman" pitchFamily="18" charset="0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,   </a:t>
            </a:r>
            <a:r>
              <a:rPr lang="en-US" altLang="zh-CN" b="1" i="1" dirty="0" smtClean="0">
                <a:latin typeface="Times New Roman" pitchFamily="18" charset="0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 Q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的形式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2)  Q[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dirty="0" smtClean="0">
                <a:latin typeface="Times New Roman" pitchFamily="18" charset="0"/>
              </a:rPr>
              <a:t> ] </a:t>
            </a:r>
            <a:r>
              <a:rPr lang="zh-CN" altLang="en-US" b="1" dirty="0" smtClean="0">
                <a:latin typeface="Times New Roman" pitchFamily="18" charset="0"/>
              </a:rPr>
              <a:t>是一个数域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64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2466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将系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数非零的单项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式按字典排序法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排序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排在第一个的称为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首项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 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+ 3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按字典排序法写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3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 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835150" y="5229225"/>
            <a:ext cx="1512888" cy="720725"/>
          </a:xfrm>
          <a:prstGeom prst="roundRect">
            <a:avLst>
              <a:gd name="adj" fmla="val 16667"/>
            </a:avLst>
          </a:prstGeom>
          <a:solidFill>
            <a:srgbClr val="3366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6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6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6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6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6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6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若有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    &gt;    (  j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 j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 j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(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   &gt;   ( m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m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m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则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i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 &gt;  ( j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m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j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m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向量加法保持次序</a:t>
            </a:r>
          </a:p>
        </p:txBody>
      </p:sp>
      <p:sp>
        <p:nvSpPr>
          <p:cNvPr id="5571588" name="Rectangle 4"/>
          <p:cNvSpPr>
            <a:spLocks noChangeArrowheads="1"/>
          </p:cNvSpPr>
          <p:nvPr/>
        </p:nvSpPr>
        <p:spPr bwMode="auto">
          <a:xfrm>
            <a:off x="4211638" y="3213100"/>
            <a:ext cx="4318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3600">
                <a:latin typeface="Arial" charset="0"/>
                <a:sym typeface="Symbol" pitchFamily="18" charset="2"/>
              </a:rPr>
              <a:t>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5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534025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定理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在 </a:t>
            </a:r>
            <a:r>
              <a:rPr lang="en-US" altLang="zh-CN" b="1" smtClean="0">
                <a:latin typeface="Times New Roman" pitchFamily="18" charset="0"/>
              </a:rPr>
              <a:t>K[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</a:rPr>
              <a:t>] </a:t>
            </a:r>
            <a:r>
              <a:rPr lang="zh-CN" altLang="en-US" b="1" smtClean="0">
                <a:latin typeface="Times New Roman" pitchFamily="18" charset="0"/>
              </a:rPr>
              <a:t>中</a:t>
            </a:r>
            <a:r>
              <a:rPr lang="en-US" altLang="zh-CN" b="1" smtClean="0">
                <a:latin typeface="Times New Roman" pitchFamily="18" charset="0"/>
              </a:rPr>
              <a:t>,   </a:t>
            </a:r>
            <a:r>
              <a:rPr lang="zh-CN" altLang="en-US" b="1" smtClean="0">
                <a:latin typeface="Times New Roman" pitchFamily="18" charset="0"/>
              </a:rPr>
              <a:t>非零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多项式 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乘积的首项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等于多项式</a:t>
            </a: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首项的乘积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证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设在字典排序法下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=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 b="1" smtClean="0">
              <a:latin typeface="Times New Roman" pitchFamily="18" charset="0"/>
              <a:sym typeface="Euclid Symbol" pitchFamily="18" charset="2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g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=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Euclid Symbol" pitchFamily="18" charset="2"/>
              </a:rPr>
              <a:t>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 b="1" smtClean="0">
              <a:latin typeface="Times New Roman" pitchFamily="18" charset="0"/>
              <a:sym typeface="Euclid Symbol" pitchFamily="18" charset="2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则  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 b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+q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+q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Euclid Symbol" pitchFamily="18" charset="2"/>
              </a:rPr>
              <a:t>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+q</a:t>
            </a:r>
            <a:r>
              <a:rPr lang="en-US" altLang="zh-CN" sz="28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43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4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4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4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4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    f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=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f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     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 0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   g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=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g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    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 0 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则    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g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=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(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    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(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 0 , 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 0        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 0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deg(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f g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) =  deg(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) + deg(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)</a:t>
            </a:r>
            <a:r>
              <a:rPr lang="en-US" altLang="zh-CN" sz="4000" b="1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7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7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7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7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7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7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7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7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7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7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7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命题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对 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altLang="zh-CN" b="1" smtClean="0">
                <a:latin typeface="Times New Roman" pitchFamily="18" charset="0"/>
              </a:rPr>
              <a:t>K[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</a:rPr>
              <a:t>] ,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有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deg(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   max </a:t>
            </a:r>
            <a:r>
              <a:rPr lang="en-US" altLang="zh-CN" sz="360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deg(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, deg(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</a:t>
            </a:r>
            <a:r>
              <a:rPr lang="en-US" altLang="zh-CN" sz="3600" smtClean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deg(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  =    deg(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+ deg(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约定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  </a:t>
            </a:r>
            <a:r>
              <a:rPr lang="en-US" altLang="zh-CN" smtClean="0">
                <a:sym typeface="MT Extra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∞ )  +    n    =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∞ </a:t>
            </a:r>
          </a:p>
        </p:txBody>
      </p:sp>
      <p:pic>
        <p:nvPicPr>
          <p:cNvPr id="7270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次数公式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0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0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0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0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0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0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推论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在 </a:t>
            </a:r>
            <a:r>
              <a:rPr lang="en-US" altLang="zh-CN" b="1" dirty="0" smtClean="0">
                <a:latin typeface="Times New Roman" pitchFamily="18" charset="0"/>
              </a:rPr>
              <a:t>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] </a:t>
            </a:r>
            <a:r>
              <a:rPr lang="zh-CN" altLang="en-US" b="1" dirty="0" smtClean="0">
                <a:latin typeface="Times New Roman" pitchFamily="18" charset="0"/>
              </a:rPr>
              <a:t>中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endParaRPr lang="zh-CN" altLang="en-US" b="1" dirty="0" smtClean="0">
              <a:latin typeface="Times New Roman" pitchFamily="18" charset="0"/>
              <a:sym typeface="Symbol" pitchFamily="18" charset="2"/>
            </a:endParaRPr>
          </a:p>
          <a:p>
            <a:pPr marL="609600" indent="-609600" algn="just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b="1" dirty="0" smtClean="0">
                <a:latin typeface="Times New Roman" pitchFamily="18" charset="0"/>
              </a:rPr>
              <a:t>非零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多项式的乘积仍是</a:t>
            </a:r>
            <a:r>
              <a:rPr lang="zh-CN" altLang="en-US" b="1" dirty="0" smtClean="0">
                <a:latin typeface="Times New Roman" pitchFamily="18" charset="0"/>
              </a:rPr>
              <a:t>非零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/>
            </a:pPr>
            <a:r>
              <a:rPr lang="zh-CN" altLang="en-US" b="1" dirty="0" smtClean="0">
                <a:solidFill>
                  <a:srgbClr val="E20000"/>
                </a:solidFill>
                <a:latin typeface="Times New Roman" pitchFamily="18" charset="0"/>
                <a:sym typeface="Symbol" pitchFamily="18" charset="2"/>
              </a:rPr>
              <a:t>消去律成立</a:t>
            </a:r>
            <a:r>
              <a:rPr lang="en-US" altLang="zh-CN" b="1" dirty="0" smtClean="0">
                <a:solidFill>
                  <a:srgbClr val="E20000"/>
                </a:solidFill>
                <a:latin typeface="Times New Roman" pitchFamily="18" charset="0"/>
                <a:sym typeface="Symbol" pitchFamily="18" charset="2"/>
              </a:rPr>
              <a:t>: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           h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h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 0    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=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3.    </a:t>
            </a:r>
            <a:r>
              <a:rPr lang="zh-CN" altLang="en-US" b="1" dirty="0" smtClean="0">
                <a:latin typeface="Times New Roman" pitchFamily="18" charset="0"/>
              </a:rPr>
              <a:t>可逆元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非零常数 </a:t>
            </a:r>
            <a:endParaRPr lang="en-US" altLang="zh-CN" b="1" dirty="0" smtClean="0">
              <a:latin typeface="Times New Roman" pitchFamily="18" charset="0"/>
            </a:endParaRPr>
          </a:p>
        </p:txBody>
      </p:sp>
      <p:pic>
        <p:nvPicPr>
          <p:cNvPr id="474726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bg1"/>
                </a:solidFill>
                <a:latin typeface="Times New Roman" pitchFamily="18" charset="0"/>
              </a:rPr>
              <a:t>K[ </a:t>
            </a:r>
            <a:r>
              <a:rPr lang="en-US" altLang="zh-CN" sz="4000" b="1" i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4000" b="1" baseline="-30000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zh-CN" sz="4000" b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, … ,  </a:t>
            </a:r>
            <a:r>
              <a:rPr lang="en-US" altLang="zh-CN" sz="4000" b="1" i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4000" b="1" baseline="-30000" smtClean="0">
                <a:solidFill>
                  <a:schemeClr val="bg1"/>
                </a:solidFill>
                <a:latin typeface="Times New Roman" pitchFamily="18" charset="0"/>
              </a:rPr>
              <a:t>n </a:t>
            </a:r>
            <a:r>
              <a:rPr lang="en-US" altLang="zh-CN" sz="4000" b="1" smtClean="0">
                <a:solidFill>
                  <a:schemeClr val="bg1"/>
                </a:solidFill>
                <a:latin typeface="Times New Roman" pitchFamily="18" charset="0"/>
              </a:rPr>
              <a:t>] </a:t>
            </a:r>
            <a:r>
              <a:rPr lang="zh-CN" altLang="en-US" sz="4000" b="1" smtClean="0">
                <a:solidFill>
                  <a:schemeClr val="bg1"/>
                </a:solidFill>
                <a:latin typeface="Times New Roman" pitchFamily="18" charset="0"/>
              </a:rPr>
              <a:t>是整环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4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4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4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4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4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4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4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4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4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4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4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4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Times New Roman" pitchFamily="18" charset="0"/>
              </a:rPr>
              <a:t>教材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/>
              <a:t>《</a:t>
            </a:r>
            <a:r>
              <a:rPr lang="zh-CN" altLang="en-US" b="1" smtClean="0"/>
              <a:t>高等代数</a:t>
            </a:r>
            <a:r>
              <a:rPr lang="en-US" altLang="zh-CN" b="1" smtClean="0"/>
              <a:t>》</a:t>
            </a:r>
            <a:r>
              <a:rPr lang="en-US" altLang="zh-CN" b="1" smtClean="0">
                <a:latin typeface="Times New Roman" pitchFamily="18" charset="0"/>
              </a:rPr>
              <a:t>,     </a:t>
            </a:r>
            <a:r>
              <a:rPr lang="zh-CN" altLang="en-US" b="1" smtClean="0"/>
              <a:t>丘维声著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en-US" altLang="zh-CN" b="1" smtClean="0"/>
              <a:t>  </a:t>
            </a:r>
            <a:r>
              <a:rPr lang="zh-CN" altLang="en-US" b="1" smtClean="0"/>
              <a:t>科学出版社</a:t>
            </a: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参考材料 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en-US" altLang="zh-CN" b="1" smtClean="0"/>
              <a:t>《</a:t>
            </a:r>
            <a:r>
              <a:rPr lang="zh-CN" altLang="en-US" b="1" smtClean="0"/>
              <a:t>高等代数</a:t>
            </a:r>
            <a:r>
              <a:rPr lang="en-US" altLang="zh-CN" b="1" smtClean="0"/>
              <a:t>》</a:t>
            </a:r>
            <a:r>
              <a:rPr lang="en-US" altLang="zh-CN" b="1" smtClean="0">
                <a:latin typeface="Times New Roman" pitchFamily="18" charset="0"/>
              </a:rPr>
              <a:t>,   </a:t>
            </a:r>
            <a:r>
              <a:rPr lang="zh-CN" altLang="en-US" b="1" smtClean="0"/>
              <a:t>王萼芳 石生明 修订</a:t>
            </a:r>
            <a:r>
              <a:rPr lang="zh-CN" altLang="en-US" b="1" smtClean="0">
                <a:latin typeface="Times New Roman" pitchFamily="18" charset="0"/>
              </a:rPr>
              <a:t>（高教）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《</a:t>
            </a:r>
            <a:r>
              <a:rPr lang="zh-CN" altLang="en-US" b="1" smtClean="0">
                <a:latin typeface="Times New Roman" pitchFamily="18" charset="0"/>
              </a:rPr>
              <a:t>高等代数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下册</a:t>
            </a:r>
            <a:r>
              <a:rPr lang="en-US" altLang="zh-CN" b="1" smtClean="0">
                <a:latin typeface="Times New Roman" pitchFamily="18" charset="0"/>
              </a:rPr>
              <a:t>)》,   </a:t>
            </a:r>
            <a:r>
              <a:rPr lang="zh-CN" altLang="en-US" b="1" smtClean="0">
                <a:latin typeface="Times New Roman" pitchFamily="18" charset="0"/>
              </a:rPr>
              <a:t>丘维声著（高教）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《</a:t>
            </a:r>
            <a:r>
              <a:rPr lang="zh-CN" altLang="en-US" b="1" smtClean="0">
                <a:latin typeface="Times New Roman" pitchFamily="18" charset="0"/>
              </a:rPr>
              <a:t>高等代数学</a:t>
            </a:r>
            <a:r>
              <a:rPr lang="en-US" altLang="zh-CN" b="1" smtClean="0">
                <a:latin typeface="Times New Roman" pitchFamily="18" charset="0"/>
              </a:rPr>
              <a:t>》,          </a:t>
            </a:r>
            <a:r>
              <a:rPr lang="zh-CN" altLang="en-US" b="1" smtClean="0">
                <a:latin typeface="Times New Roman" pitchFamily="18" charset="0"/>
              </a:rPr>
              <a:t>张贤科等著 （清华）</a:t>
            </a:r>
            <a:r>
              <a:rPr lang="zh-CN" altLang="en-US" b="1" smtClean="0"/>
              <a:t> </a:t>
            </a:r>
            <a:r>
              <a:rPr lang="zh-CN" altLang="en-US" b="1" smtClean="0">
                <a:latin typeface="Times New Roman" pitchFamily="18" charset="0"/>
              </a:rPr>
              <a:t>                  </a:t>
            </a: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4971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定理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  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元多项式环 </a:t>
            </a:r>
            <a:r>
              <a:rPr lang="en-US" altLang="zh-CN" b="1" dirty="0" smtClean="0">
                <a:latin typeface="Times New Roman" pitchFamily="18" charset="0"/>
              </a:rPr>
              <a:t>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] </a:t>
            </a:r>
            <a:r>
              <a:rPr lang="zh-CN" altLang="en-US" b="1" dirty="0" smtClean="0">
                <a:latin typeface="Times New Roman" pitchFamily="18" charset="0"/>
              </a:rPr>
              <a:t>是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唯一分解整环 </a:t>
            </a:r>
            <a:r>
              <a:rPr lang="en-US" altLang="zh-CN" b="1" dirty="0" smtClean="0">
                <a:latin typeface="Times New Roman" pitchFamily="18" charset="0"/>
              </a:rPr>
              <a:t>,   </a:t>
            </a:r>
            <a:r>
              <a:rPr lang="zh-CN" altLang="en-US" b="1" dirty="0" smtClean="0">
                <a:latin typeface="Times New Roman" pitchFamily="18" charset="0"/>
              </a:rPr>
              <a:t>即次数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1 </a:t>
            </a:r>
            <a:r>
              <a:rPr lang="zh-CN" altLang="en-US" b="1" dirty="0" smtClean="0">
                <a:latin typeface="Times New Roman" pitchFamily="18" charset="0"/>
              </a:rPr>
              <a:t>的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多项式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都能唯一地写成不可约多项式的乘积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推论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  </a:t>
            </a:r>
            <a:r>
              <a:rPr lang="en-US" altLang="zh-CN" b="1" dirty="0" smtClean="0">
                <a:latin typeface="Times New Roman" pitchFamily="18" charset="0"/>
              </a:rPr>
              <a:t>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] </a:t>
            </a:r>
            <a:r>
              <a:rPr lang="zh-CN" altLang="en-US" b="1" dirty="0" smtClean="0">
                <a:latin typeface="Times New Roman" pitchFamily="18" charset="0"/>
              </a:rPr>
              <a:t>中任意多个多项式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都有最大公因式</a:t>
            </a:r>
            <a:r>
              <a:rPr lang="en-US" altLang="zh-CN" b="1" dirty="0" smtClean="0">
                <a:latin typeface="Times New Roman" pitchFamily="18" charset="0"/>
              </a:rPr>
              <a:t>. </a:t>
            </a:r>
          </a:p>
        </p:txBody>
      </p:sp>
      <p:pic>
        <p:nvPicPr>
          <p:cNvPr id="74755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唯一分解性质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6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6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9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903913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齐次多项式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的因式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也是齐次多项式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证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设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 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=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+1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t +1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t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t +1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+1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 + …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b="1" i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  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,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     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  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,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    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齐次  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s + t = m + r    s = m,  t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7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9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79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9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79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9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79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9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579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9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579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549275"/>
            <a:ext cx="8229600" cy="59039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1 :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判断以下三元二次齐次多项式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在实数域上是否可约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?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复数域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?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1)  3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–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+ 5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+ 3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–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z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2)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+ 2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z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实二次型可分解成两个一次实因式乘积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 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二次型秩等于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2 , 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符号差为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 ; 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或秩等于 </a:t>
            </a:r>
            <a:r>
              <a:rPr lang="en-US" altLang="zh-CN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] </a:t>
            </a:r>
            <a:r>
              <a:rPr lang="zh-CN" altLang="en-US" b="1" dirty="0" smtClean="0">
                <a:latin typeface="Times New Roman" pitchFamily="18" charset="0"/>
              </a:rPr>
              <a:t>中的等式都是恒等式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放到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  <a:r>
              <a:rPr lang="zh-CN" altLang="en-US" b="1" dirty="0" smtClean="0">
                <a:latin typeface="Times New Roman" pitchFamily="18" charset="0"/>
              </a:rPr>
              <a:t>的任何交换扩环上也都成立</a:t>
            </a:r>
            <a:r>
              <a:rPr lang="en-US" altLang="zh-CN" b="1" dirty="0" smtClean="0">
                <a:latin typeface="Times New Roman" pitchFamily="18" charset="0"/>
              </a:rPr>
              <a:t>;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反之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其它环上的等式 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不一定都能搬到  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] </a:t>
            </a:r>
            <a:r>
              <a:rPr lang="zh-CN" altLang="en-US" b="1" dirty="0" smtClean="0">
                <a:latin typeface="Times New Roman" pitchFamily="18" charset="0"/>
              </a:rPr>
              <a:t>中来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/>
              <a:t>   </a:t>
            </a:r>
            <a:endParaRPr lang="en-US" altLang="zh-CN" b="1" dirty="0" smtClean="0"/>
          </a:p>
        </p:txBody>
      </p:sp>
      <p:pic>
        <p:nvPicPr>
          <p:cNvPr id="7782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bg1"/>
                </a:solidFill>
                <a:latin typeface="Times New Roman" pitchFamily="18" charset="0"/>
              </a:rPr>
              <a:t>K[ </a:t>
            </a:r>
            <a:r>
              <a:rPr lang="en-US" altLang="zh-CN" sz="4000" b="1" i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4000" b="1" baseline="-30000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altLang="zh-CN" sz="4000" b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sz="4000" b="1" i="1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4000" b="1" baseline="-30000" smtClean="0">
                <a:solidFill>
                  <a:schemeClr val="bg1"/>
                </a:solidFill>
                <a:latin typeface="Times New Roman" pitchFamily="18" charset="0"/>
              </a:rPr>
              <a:t>n </a:t>
            </a:r>
            <a:r>
              <a:rPr lang="en-US" altLang="zh-CN" sz="4000" b="1" smtClean="0">
                <a:solidFill>
                  <a:schemeClr val="bg1"/>
                </a:solidFill>
                <a:latin typeface="Times New Roman" pitchFamily="18" charset="0"/>
              </a:rPr>
              <a:t>] </a:t>
            </a:r>
            <a:r>
              <a:rPr lang="zh-CN" altLang="en-US" sz="4000" b="1" smtClean="0">
                <a:solidFill>
                  <a:schemeClr val="bg1"/>
                </a:solidFill>
                <a:latin typeface="Times New Roman" pitchFamily="18" charset="0"/>
              </a:rPr>
              <a:t>的通用性质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/>
              <a:t>定理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zh-CN" altLang="en-US" b="1" dirty="0" smtClean="0">
                <a:latin typeface="Times New Roman" pitchFamily="18" charset="0"/>
              </a:rPr>
              <a:t>设交换幺环 </a:t>
            </a:r>
            <a:r>
              <a:rPr lang="en-US" altLang="zh-CN" b="1" i="1" dirty="0" smtClean="0"/>
              <a:t>R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是数域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的扩环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en-US" altLang="zh-CN" b="1" i="1" dirty="0" smtClean="0">
                <a:latin typeface="Times New Roman" pitchFamily="18" charset="0"/>
              </a:rPr>
              <a:t>t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sz="3600" b="1" dirty="0" smtClean="0">
                <a:latin typeface="Times New Roman" pitchFamily="18" charset="0"/>
                <a:sym typeface="Euclid Symbol" pitchFamily="18" charset="2"/>
              </a:rPr>
              <a:t>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err="1" smtClean="0">
                <a:latin typeface="Times New Roman" pitchFamily="18" charset="0"/>
              </a:rPr>
              <a:t>t</a:t>
            </a:r>
            <a:r>
              <a:rPr lang="en-US" altLang="zh-CN" sz="3600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i="1" dirty="0" smtClean="0"/>
              <a:t>R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/>
              <a:t>则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映射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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b="1" dirty="0" smtClean="0">
                <a:latin typeface="Times New Roman" pitchFamily="18" charset="0"/>
              </a:rPr>
              <a:t>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]  </a:t>
            </a:r>
            <a:r>
              <a:rPr lang="en-US" altLang="zh-CN" b="1" dirty="0" smtClean="0"/>
              <a:t>→  </a:t>
            </a:r>
            <a:r>
              <a:rPr lang="en-US" altLang="zh-CN" b="1" i="1" dirty="0" smtClean="0"/>
              <a:t>R</a:t>
            </a:r>
            <a:r>
              <a:rPr lang="en-US" altLang="zh-CN" sz="3600" b="1" dirty="0" smtClean="0"/>
              <a:t>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3600" b="1" i="1" dirty="0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dirty="0" smtClean="0">
                <a:sym typeface="MT Extra" pitchFamily="18" charset="2"/>
              </a:rPr>
              <a:t>  </a:t>
            </a:r>
            <a:r>
              <a:rPr lang="en-US" altLang="zh-CN" sz="3600" b="1" dirty="0" smtClean="0"/>
              <a:t>→</a:t>
            </a:r>
            <a:r>
              <a:rPr lang="en-US" altLang="zh-CN" sz="3600" dirty="0" smtClean="0">
                <a:sym typeface="MT Extra" pitchFamily="18" charset="2"/>
              </a:rPr>
              <a:t> 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</a:rPr>
              <a:t>t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sz="3600" b="1" dirty="0" smtClean="0">
                <a:latin typeface="Times New Roman" pitchFamily="18" charset="0"/>
                <a:sym typeface="Euclid Symbol" pitchFamily="18" charset="2"/>
              </a:rPr>
              <a:t>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err="1" smtClean="0">
                <a:latin typeface="Times New Roman" pitchFamily="18" charset="0"/>
              </a:rPr>
              <a:t>t</a:t>
            </a:r>
            <a:r>
              <a:rPr lang="en-US" altLang="zh-CN" sz="3600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是环同态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即  保持加法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乘法运算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   </a:t>
            </a:r>
            <a:r>
              <a:rPr lang="en-US" altLang="zh-CN" b="1" dirty="0" smtClean="0">
                <a:latin typeface="Times New Roman" pitchFamily="18" charset="0"/>
              </a:rPr>
              <a:t>( 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 =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CN" b="1" dirty="0" smtClean="0">
                <a:latin typeface="Times New Roman" pitchFamily="18" charset="0"/>
              </a:rPr>
              <a:t>( 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+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,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  </a:t>
            </a:r>
            <a:r>
              <a:rPr lang="en-US" altLang="zh-CN" b="1" dirty="0" smtClean="0">
                <a:latin typeface="Times New Roman" pitchFamily="18" charset="0"/>
              </a:rPr>
              <a:t>( 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en-US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    =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CN" b="1" dirty="0" smtClean="0">
                <a:latin typeface="Times New Roman" pitchFamily="18" charset="0"/>
              </a:rPr>
              <a:t>( 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,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  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en-US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en-US" b="1" i="1" dirty="0" smtClean="0">
                <a:latin typeface="Times New Roman" pitchFamily="18" charset="0"/>
                <a:sym typeface="Symbol" pitchFamily="18" charset="2"/>
              </a:rPr>
              <a:t> g</a:t>
            </a:r>
            <a:endParaRPr lang="en-US" altLang="zh-CN" b="1" i="1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9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9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9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9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9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9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9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9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9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9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9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4640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映射法则能用多元多项式表达的多元函数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叫做多元多项式函数 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例</a:t>
            </a:r>
            <a:r>
              <a:rPr lang="en-US" altLang="zh-CN" b="1" dirty="0" smtClean="0">
                <a:latin typeface="Times New Roman" pitchFamily="18" charset="0"/>
              </a:rPr>
              <a:t>: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i="1" dirty="0" smtClean="0">
                <a:latin typeface="Times New Roman" pitchFamily="18" charset="0"/>
              </a:rPr>
              <a:t>y</a:t>
            </a:r>
            <a:r>
              <a:rPr lang="en-US" altLang="zh-CN" b="1" dirty="0" smtClean="0">
                <a:latin typeface="Times New Roman" pitchFamily="18" charset="0"/>
              </a:rPr>
              <a:t> ) = 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</a:rPr>
              <a:t> +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x 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dirty="0" smtClean="0">
                <a:latin typeface="Times New Roman" pitchFamily="18" charset="0"/>
              </a:rPr>
              <a:t> R[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y</a:t>
            </a:r>
            <a:r>
              <a:rPr lang="en-US" altLang="zh-CN" b="1" dirty="0" smtClean="0">
                <a:latin typeface="Times New Roman" pitchFamily="18" charset="0"/>
              </a:rPr>
              <a:t> ] ,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则映射  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 :   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  R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         (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</a:rPr>
              <a:t> ) 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MT Extra" pitchFamily="18" charset="2"/>
              </a:rPr>
              <a:t>  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+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是 </a:t>
            </a:r>
            <a:r>
              <a:rPr lang="en-US" altLang="zh-CN" b="1" dirty="0" smtClean="0">
                <a:latin typeface="Times New Roman" pitchFamily="18" charset="0"/>
              </a:rPr>
              <a:t>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上的</a:t>
            </a:r>
            <a:r>
              <a:rPr lang="zh-CN" altLang="en-US" b="1" dirty="0" smtClean="0">
                <a:latin typeface="Times New Roman" pitchFamily="18" charset="0"/>
                <a:sym typeface="MT Extra" pitchFamily="18" charset="2"/>
              </a:rPr>
              <a:t>一个 </a:t>
            </a:r>
            <a:r>
              <a:rPr lang="en-US" altLang="zh-CN" b="1" dirty="0" smtClean="0">
                <a:latin typeface="Times New Roman" pitchFamily="18" charset="0"/>
                <a:sym typeface="MT Extra" pitchFamily="18" charset="2"/>
              </a:rPr>
              <a:t>2 </a:t>
            </a:r>
            <a:r>
              <a:rPr lang="zh-CN" altLang="en-US" b="1" dirty="0" smtClean="0">
                <a:latin typeface="Times New Roman" pitchFamily="18" charset="0"/>
                <a:sym typeface="MT Extra" pitchFamily="18" charset="2"/>
              </a:rPr>
              <a:t>元</a:t>
            </a:r>
            <a:r>
              <a:rPr lang="zh-CN" altLang="en-US" b="1" dirty="0" smtClean="0">
                <a:latin typeface="Times New Roman" pitchFamily="18" charset="0"/>
              </a:rPr>
              <a:t>多项式函数</a:t>
            </a:r>
          </a:p>
        </p:txBody>
      </p:sp>
      <p:pic>
        <p:nvPicPr>
          <p:cNvPr id="79875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多元多项式函数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0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20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20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20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4640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则映射  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 :   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  R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         (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</a:rPr>
              <a:t> ) 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MT Extra" pitchFamily="18" charset="2"/>
              </a:rPr>
              <a:t>  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+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是 </a:t>
            </a:r>
            <a:r>
              <a:rPr lang="en-US" altLang="zh-CN" b="1" dirty="0" smtClean="0">
                <a:latin typeface="Times New Roman" pitchFamily="18" charset="0"/>
              </a:rPr>
              <a:t>R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上的</a:t>
            </a:r>
            <a:r>
              <a:rPr lang="zh-CN" altLang="en-US" b="1" dirty="0" smtClean="0">
                <a:latin typeface="Times New Roman" pitchFamily="18" charset="0"/>
                <a:sym typeface="MT Extra" pitchFamily="18" charset="2"/>
              </a:rPr>
              <a:t>一个 </a:t>
            </a:r>
            <a:r>
              <a:rPr lang="en-US" altLang="zh-CN" b="1" dirty="0" smtClean="0">
                <a:latin typeface="Times New Roman" pitchFamily="18" charset="0"/>
                <a:sym typeface="MT Extra" pitchFamily="18" charset="2"/>
              </a:rPr>
              <a:t>2 </a:t>
            </a:r>
            <a:r>
              <a:rPr lang="zh-CN" altLang="en-US" b="1" dirty="0" smtClean="0">
                <a:latin typeface="Times New Roman" pitchFamily="18" charset="0"/>
                <a:sym typeface="MT Extra" pitchFamily="18" charset="2"/>
              </a:rPr>
              <a:t>元</a:t>
            </a:r>
            <a:r>
              <a:rPr lang="zh-CN" altLang="en-US" b="1" dirty="0" smtClean="0">
                <a:latin typeface="Times New Roman" pitchFamily="18" charset="0"/>
              </a:rPr>
              <a:t>多项式函数</a:t>
            </a:r>
          </a:p>
        </p:txBody>
      </p:sp>
      <p:pic>
        <p:nvPicPr>
          <p:cNvPr id="808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0"/>
            <a:ext cx="7129463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b="1" i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  <a:ea typeface="华文楷体" pitchFamily="2" charset="-122"/>
              </a:rPr>
              <a:t>实二次型</a:t>
            </a:r>
            <a:r>
              <a:rPr lang="zh-CN" altLang="en-US" b="1" i="1" smtClean="0">
                <a:latin typeface="Times New Roman" pitchFamily="18" charset="0"/>
              </a:rPr>
              <a:t>   </a:t>
            </a:r>
            <a:r>
              <a:rPr lang="en-US" altLang="zh-CN" b="1" i="1" smtClean="0">
                <a:latin typeface="Times New Roman" pitchFamily="18" charset="0"/>
              </a:rPr>
              <a:t>f</a:t>
            </a:r>
            <a:r>
              <a:rPr lang="en-US" altLang="zh-CN" b="1" smtClean="0">
                <a:latin typeface="Times New Roman" pitchFamily="18" charset="0"/>
              </a:rPr>
              <a:t> ( </a:t>
            </a:r>
            <a:r>
              <a:rPr lang="en-US" altLang="zh-CN" b="1" i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</a:rPr>
              <a:t>y</a:t>
            </a:r>
            <a:r>
              <a:rPr lang="en-US" altLang="zh-CN" b="1" smtClean="0">
                <a:latin typeface="Times New Roman" pitchFamily="18" charset="0"/>
              </a:rPr>
              <a:t> )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b="1" smtClean="0">
                <a:latin typeface="Times New Roman" pitchFamily="18" charset="0"/>
              </a:rPr>
              <a:t>  2 </a:t>
            </a:r>
            <a:r>
              <a:rPr lang="en-US" altLang="zh-CN" b="1" i="1" smtClean="0">
                <a:latin typeface="Times New Roman" pitchFamily="18" charset="0"/>
              </a:rPr>
              <a:t>x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</a:rPr>
              <a:t>y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在单位</a:t>
            </a:r>
            <a:endParaRPr lang="en-US" altLang="zh-CN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圆周  </a:t>
            </a:r>
            <a:r>
              <a:rPr lang="en-US" altLang="zh-CN" b="1" i="1" smtClean="0">
                <a:latin typeface="Times New Roman" pitchFamily="18" charset="0"/>
              </a:rPr>
              <a:t>x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</a:rPr>
              <a:t>y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b="1" smtClean="0">
                <a:latin typeface="Times New Roman" pitchFamily="18" charset="0"/>
              </a:rPr>
              <a:t> 1 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上取到的最大最小值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zh-CN" altLang="en-US" b="1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pic>
        <p:nvPicPr>
          <p:cNvPr id="81923" name="Picture 3" descr="untitl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39603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定理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设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b="1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无限域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若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] 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满足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n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= 0 ,   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n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dirty="0" smtClean="0">
                <a:latin typeface="Times New Roman" pitchFamily="18" charset="0"/>
              </a:rPr>
              <a:t> K 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则 </a:t>
            </a:r>
            <a:r>
              <a:rPr lang="zh-CN" altLang="en-US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是零多项式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证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对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做归纳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当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n = 1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时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由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</a:rPr>
              <a:t>                   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</a:rPr>
              <a:t>a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b="1" dirty="0" smtClean="0">
                <a:latin typeface="Times New Roman" pitchFamily="18" charset="0"/>
              </a:rPr>
              <a:t> 0 ,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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dirty="0" smtClean="0">
                <a:latin typeface="Times New Roman" pitchFamily="18" charset="0"/>
              </a:rPr>
              <a:t> K  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一元多项式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zh-CN" altLang="en-US" b="1" dirty="0" smtClean="0">
                <a:latin typeface="Times New Roman" pitchFamily="18" charset="0"/>
              </a:rPr>
              <a:t>有无穷多个根        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b="1" dirty="0" smtClean="0">
                <a:latin typeface="Times New Roman" pitchFamily="18" charset="0"/>
              </a:rPr>
              <a:t>   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是零多项式 </a:t>
            </a: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539750" y="1268413"/>
            <a:ext cx="7993063" cy="649287"/>
          </a:xfrm>
          <a:prstGeom prst="roundRect">
            <a:avLst>
              <a:gd name="adj" fmla="val 16667"/>
            </a:avLst>
          </a:prstGeom>
          <a:solidFill>
            <a:srgbClr val="FFCC99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3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38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38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38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3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3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3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8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38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38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38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设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定理</a:t>
            </a:r>
            <a:r>
              <a:rPr lang="zh-CN" altLang="en-US" b="1" smtClean="0">
                <a:latin typeface="Times New Roman" pitchFamily="18" charset="0"/>
              </a:rPr>
              <a:t>对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1 </a:t>
            </a:r>
            <a:r>
              <a:rPr lang="zh-CN" altLang="en-US" b="1" smtClean="0">
                <a:latin typeface="Times New Roman" pitchFamily="18" charset="0"/>
              </a:rPr>
              <a:t>元多项式成立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考察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是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元多项式的情况 </a:t>
            </a:r>
            <a:r>
              <a:rPr lang="en-US" altLang="zh-CN" b="1" smtClean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若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是非零多项式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则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= u</a:t>
            </a:r>
            <a:r>
              <a:rPr lang="en-US" altLang="zh-CN" b="1" baseline="-30000" smtClean="0"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n-1 </a:t>
            </a:r>
            <a:r>
              <a:rPr lang="en-US" altLang="zh-CN" b="1" smtClean="0">
                <a:latin typeface="Times New Roman" pitchFamily="18" charset="0"/>
              </a:rPr>
              <a:t>)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+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b="1" baseline="-30000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m  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(m  0)</a:t>
            </a:r>
            <a:endParaRPr lang="en-US" altLang="zh-CN" sz="3600" b="1" baseline="30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其中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.                 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由归纳假设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存在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b="1" smtClean="0">
                <a:latin typeface="Times New Roman" pitchFamily="18" charset="0"/>
              </a:rPr>
              <a:t> K ,  </a:t>
            </a:r>
            <a:r>
              <a:rPr lang="zh-CN" altLang="en-US" b="1" smtClean="0">
                <a:latin typeface="Times New Roman" pitchFamily="18" charset="0"/>
              </a:rPr>
              <a:t>使得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</a:t>
            </a:r>
          </a:p>
        </p:txBody>
      </p:sp>
      <p:sp>
        <p:nvSpPr>
          <p:cNvPr id="4785157" name="Freeform 5"/>
          <p:cNvSpPr>
            <a:spLocks/>
          </p:cNvSpPr>
          <p:nvPr/>
        </p:nvSpPr>
        <p:spPr bwMode="auto">
          <a:xfrm>
            <a:off x="4500563" y="3933825"/>
            <a:ext cx="2111375" cy="1079500"/>
          </a:xfrm>
          <a:custGeom>
            <a:avLst/>
            <a:gdLst>
              <a:gd name="T0" fmla="*/ 2147483647 w 1330"/>
              <a:gd name="T1" fmla="*/ 2147483647 h 680"/>
              <a:gd name="T2" fmla="*/ 2147483647 w 1330"/>
              <a:gd name="T3" fmla="*/ 2147483647 h 680"/>
              <a:gd name="T4" fmla="*/ 2147483647 w 1330"/>
              <a:gd name="T5" fmla="*/ 2147483647 h 680"/>
              <a:gd name="T6" fmla="*/ 0 w 1330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330"/>
              <a:gd name="T13" fmla="*/ 0 h 680"/>
              <a:gd name="T14" fmla="*/ 1330 w 1330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0" h="680">
                <a:moveTo>
                  <a:pt x="680" y="680"/>
                </a:moveTo>
                <a:cubicBezTo>
                  <a:pt x="1005" y="589"/>
                  <a:pt x="1330" y="499"/>
                  <a:pt x="1270" y="408"/>
                </a:cubicBezTo>
                <a:cubicBezTo>
                  <a:pt x="1210" y="317"/>
                  <a:pt x="529" y="204"/>
                  <a:pt x="317" y="136"/>
                </a:cubicBezTo>
                <a:cubicBezTo>
                  <a:pt x="105" y="68"/>
                  <a:pt x="52" y="34"/>
                  <a:pt x="0" y="0"/>
                </a:cubicBez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85158" name="Freeform 6"/>
          <p:cNvSpPr>
            <a:spLocks/>
          </p:cNvSpPr>
          <p:nvPr/>
        </p:nvSpPr>
        <p:spPr bwMode="auto">
          <a:xfrm>
            <a:off x="5580063" y="3357563"/>
            <a:ext cx="2339975" cy="1655762"/>
          </a:xfrm>
          <a:custGeom>
            <a:avLst/>
            <a:gdLst>
              <a:gd name="T0" fmla="*/ 0 w 1474"/>
              <a:gd name="T1" fmla="*/ 2147483647 h 1043"/>
              <a:gd name="T2" fmla="*/ 2147483647 w 1474"/>
              <a:gd name="T3" fmla="*/ 2147483647 h 1043"/>
              <a:gd name="T4" fmla="*/ 2147483647 w 1474"/>
              <a:gd name="T5" fmla="*/ 2147483647 h 1043"/>
              <a:gd name="T6" fmla="*/ 2147483647 w 1474"/>
              <a:gd name="T7" fmla="*/ 2147483647 h 1043"/>
              <a:gd name="T8" fmla="*/ 2147483647 w 1474"/>
              <a:gd name="T9" fmla="*/ 0 h 10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4"/>
              <a:gd name="T16" fmla="*/ 0 h 1043"/>
              <a:gd name="T17" fmla="*/ 1474 w 1474"/>
              <a:gd name="T18" fmla="*/ 1043 h 10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4" h="1043">
                <a:moveTo>
                  <a:pt x="0" y="1043"/>
                </a:moveTo>
                <a:cubicBezTo>
                  <a:pt x="578" y="978"/>
                  <a:pt x="1156" y="914"/>
                  <a:pt x="1315" y="816"/>
                </a:cubicBezTo>
                <a:cubicBezTo>
                  <a:pt x="1474" y="718"/>
                  <a:pt x="1051" y="551"/>
                  <a:pt x="953" y="453"/>
                </a:cubicBezTo>
                <a:cubicBezTo>
                  <a:pt x="855" y="355"/>
                  <a:pt x="779" y="301"/>
                  <a:pt x="726" y="226"/>
                </a:cubicBezTo>
                <a:cubicBezTo>
                  <a:pt x="673" y="151"/>
                  <a:pt x="654" y="75"/>
                  <a:pt x="635" y="0"/>
                </a:cubicBez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85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85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85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85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85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85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478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8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5157" grpId="0" animBg="1"/>
      <p:bldP spid="47851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75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6600" b="1" smtClean="0"/>
              <a:t>课件下载</a:t>
            </a:r>
            <a:r>
              <a:rPr lang="en-US" altLang="zh-CN" sz="6600" b="1" smtClean="0"/>
              <a:t>:</a:t>
            </a:r>
          </a:p>
          <a:p>
            <a:pPr eaLnBrk="1" hangingPunct="1">
              <a:buFontTx/>
              <a:buNone/>
            </a:pPr>
            <a:endParaRPr lang="en-US" altLang="zh-CN" sz="4000" b="1" smtClean="0"/>
          </a:p>
          <a:p>
            <a:pPr eaLnBrk="1" hangingPunct="1">
              <a:buFontTx/>
              <a:buNone/>
            </a:pPr>
            <a:r>
              <a:rPr lang="en-US" altLang="zh-CN" b="1" smtClean="0">
                <a:hlinkClick r:id="rId2"/>
              </a:rPr>
              <a:t>http://www.ontoedu.pku.edu.cn/index.jsp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用户名：</a:t>
            </a:r>
            <a:r>
              <a:rPr lang="en-US" altLang="zh-CN" b="1" smtClean="0"/>
              <a:t>linalg1   </a:t>
            </a:r>
            <a:r>
              <a:rPr lang="zh-CN" altLang="en-US" b="1" smtClean="0"/>
              <a:t>密码：  </a:t>
            </a:r>
            <a:r>
              <a:rPr lang="en-US" altLang="zh-CN" b="1" smtClean="0"/>
              <a:t>linalg1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linalg2               linalg2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  …                       …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linalg10             linalg10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进入后点击 </a:t>
            </a:r>
            <a:r>
              <a:rPr lang="zh-CN" altLang="en-US" b="1" smtClean="0">
                <a:solidFill>
                  <a:srgbClr val="66FFFF"/>
                </a:solidFill>
              </a:rPr>
              <a:t>讲义资料</a:t>
            </a:r>
            <a:r>
              <a:rPr lang="zh-CN" altLang="en-US" b="1" smtClean="0"/>
              <a:t> 下载</a:t>
            </a:r>
          </a:p>
        </p:txBody>
      </p:sp>
    </p:spTree>
    <p:extLst>
      <p:ext uri="{BB962C8B-B14F-4D97-AF65-F5344CB8AC3E}">
        <p14:creationId xmlns:p14="http://schemas.microsoft.com/office/powerpoint/2010/main" val="34386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53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于是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 +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的非零多项式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故存在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b="1" smtClean="0">
                <a:latin typeface="Times New Roman" pitchFamily="18" charset="0"/>
              </a:rPr>
              <a:t> K , </a:t>
            </a:r>
            <a:r>
              <a:rPr lang="zh-CN" altLang="en-US" b="1" smtClean="0">
                <a:latin typeface="Times New Roman" pitchFamily="18" charset="0"/>
              </a:rPr>
              <a:t>使得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baseline="-30000" smtClean="0">
                <a:latin typeface="Times New Roman" pitchFamily="18" charset="0"/>
              </a:rPr>
              <a:t>                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b="1" baseline="-30000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m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  0 .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即 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)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这与题设矛盾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故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是零多项式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5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5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5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5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5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52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52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52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定理</a:t>
            </a:r>
            <a:r>
              <a:rPr lang="en-US" altLang="zh-CN" b="1" smtClean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</a:t>
            </a:r>
            <a:r>
              <a:rPr lang="zh-CN" altLang="en-US" b="1" smtClean="0">
                <a:latin typeface="Times New Roman" pitchFamily="18" charset="0"/>
              </a:rPr>
              <a:t>若 </a:t>
            </a:r>
            <a:r>
              <a:rPr lang="en-US" altLang="zh-CN" b="1" smtClean="0">
                <a:latin typeface="Times New Roman" pitchFamily="18" charset="0"/>
              </a:rPr>
              <a:t>K </a:t>
            </a:r>
            <a:r>
              <a:rPr lang="zh-CN" altLang="en-US" b="1" smtClean="0">
                <a:latin typeface="Times New Roman" pitchFamily="18" charset="0"/>
              </a:rPr>
              <a:t>是</a:t>
            </a: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</a:rPr>
              <a:t>无限域</a:t>
            </a:r>
            <a:r>
              <a:rPr lang="en-US" altLang="zh-CN" b="1" smtClean="0">
                <a:latin typeface="Times New Roman" pitchFamily="18" charset="0"/>
              </a:rPr>
              <a:t>,   </a:t>
            </a:r>
            <a:r>
              <a:rPr lang="zh-CN" altLang="en-US" b="1" smtClean="0">
                <a:latin typeface="Times New Roman" pitchFamily="18" charset="0"/>
              </a:rPr>
              <a:t>则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K[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] </a:t>
            </a:r>
            <a:r>
              <a:rPr lang="zh-CN" altLang="en-US" b="1" smtClean="0">
                <a:latin typeface="Times New Roman" pitchFamily="18" charset="0"/>
              </a:rPr>
              <a:t>中不同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的多项式给出</a:t>
            </a:r>
            <a:r>
              <a:rPr lang="en-US" altLang="zh-CN" b="1" smtClean="0">
                <a:latin typeface="Times New Roman" pitchFamily="18" charset="0"/>
              </a:rPr>
              <a:t> K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上不同的多项式函数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</a:t>
            </a:r>
            <a:r>
              <a:rPr lang="zh-CN" altLang="en-US" b="1" smtClean="0">
                <a:latin typeface="Times New Roman" pitchFamily="18" charset="0"/>
              </a:rPr>
              <a:t>非零多项式给出非零的多项式函数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零函数只能由零多项式给出</a:t>
            </a:r>
            <a:endParaRPr lang="en-US" altLang="zh-CN" b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多项式函数相加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相乘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</a:rPr>
              <a:t>             </a:t>
            </a:r>
            <a:r>
              <a:rPr lang="en-US" altLang="zh-CN" b="1" dirty="0" err="1" smtClean="0">
                <a:latin typeface="Times New Roman" pitchFamily="18" charset="0"/>
              </a:rPr>
              <a:t>K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        K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sym typeface="MT Extra" pitchFamily="18" charset="2"/>
              </a:rPr>
              <a:t>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</a:rPr>
              <a:t>) + </a:t>
            </a:r>
            <a:r>
              <a:rPr lang="en-US" altLang="zh-CN" b="1" i="1" dirty="0" smtClean="0">
                <a:latin typeface="Times New Roman" pitchFamily="18" charset="0"/>
              </a:rPr>
              <a:t>g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sym typeface="MT Extra" pitchFamily="18" charset="2"/>
              </a:rPr>
              <a:t>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b="1" i="1" dirty="0" smtClean="0">
                <a:latin typeface="Times New Roman" pitchFamily="18" charset="0"/>
              </a:rPr>
              <a:t>g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结果仍是多项式函数</a:t>
            </a:r>
            <a:r>
              <a:rPr lang="en-US" altLang="zh-CN" b="1" dirty="0" smtClean="0">
                <a:latin typeface="Times New Roman" pitchFamily="18" charset="0"/>
              </a:rPr>
              <a:t>.   </a:t>
            </a:r>
            <a:r>
              <a:rPr lang="zh-CN" altLang="en-US" b="1" dirty="0" smtClean="0">
                <a:latin typeface="Times New Roman" pitchFamily="18" charset="0"/>
              </a:rPr>
              <a:t>全体 </a:t>
            </a:r>
            <a:r>
              <a:rPr lang="en-US" altLang="zh-CN" b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元多项式函数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在函数加法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乘法下构成环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称为  </a:t>
            </a:r>
            <a:r>
              <a:rPr lang="en-US" altLang="zh-CN" b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元多项式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函数环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记作 </a:t>
            </a:r>
            <a:r>
              <a:rPr lang="en-US" altLang="zh-CN" b="1" dirty="0" err="1" smtClean="0">
                <a:latin typeface="Times New Roman" pitchFamily="18" charset="0"/>
              </a:rPr>
              <a:t>K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, pol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761038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映射       </a:t>
            </a:r>
            <a:r>
              <a:rPr lang="en-US" altLang="zh-CN" b="1" dirty="0" smtClean="0">
                <a:latin typeface="Times New Roman" pitchFamily="18" charset="0"/>
              </a:rPr>
              <a:t>K[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</a:rPr>
              <a:t> ]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     </a:t>
            </a:r>
            <a:r>
              <a:rPr lang="en-US" altLang="zh-CN" b="1" dirty="0" err="1" smtClean="0">
                <a:latin typeface="Times New Roman" pitchFamily="18" charset="0"/>
              </a:rPr>
              <a:t>K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latin typeface="Times New Roman" pitchFamily="18" charset="0"/>
              </a:rPr>
              <a:t>, pol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en-US" altLang="zh-CN" b="1" baseline="-30000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</a:rPr>
              <a:t>                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 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sym typeface="MT Extra" pitchFamily="18" charset="2"/>
              </a:rPr>
              <a:t>   </a:t>
            </a:r>
            <a:r>
              <a:rPr lang="zh-CN" altLang="en-US" b="1" dirty="0" smtClean="0">
                <a:latin typeface="Times New Roman" pitchFamily="18" charset="0"/>
              </a:rPr>
              <a:t>多项式函数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既单又满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保持加法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乘法运算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是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  <a:r>
              <a:rPr lang="zh-CN" altLang="en-US" b="1" dirty="0" smtClean="0">
                <a:latin typeface="Times New Roman" pitchFamily="18" charset="0"/>
              </a:rPr>
              <a:t>上的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元多项式环到  </a:t>
            </a:r>
            <a:r>
              <a:rPr lang="en-US" altLang="zh-CN" b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元多项式函数环的同构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推论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</a:rPr>
              <a:t>:   </a:t>
            </a:r>
            <a:r>
              <a:rPr lang="en-US" altLang="zh-CN" b="1" dirty="0" err="1" smtClean="0">
                <a:latin typeface="Times New Roman" pitchFamily="18" charset="0"/>
              </a:rPr>
              <a:t>K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latin typeface="Times New Roman" pitchFamily="18" charset="0"/>
              </a:rPr>
              <a:t>, pol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 是唯一分解整环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</a:rPr>
              <a:t>( UFD )</a:t>
            </a:r>
          </a:p>
        </p:txBody>
      </p:sp>
      <p:sp>
        <p:nvSpPr>
          <p:cNvPr id="4360195" name="AutoShape 3"/>
          <p:cNvSpPr>
            <a:spLocks noChangeArrowheads="1"/>
          </p:cNvSpPr>
          <p:nvPr/>
        </p:nvSpPr>
        <p:spPr bwMode="auto">
          <a:xfrm>
            <a:off x="539750" y="260350"/>
            <a:ext cx="2592388" cy="1041400"/>
          </a:xfrm>
          <a:prstGeom prst="wedgeRoundRectCallout">
            <a:avLst>
              <a:gd name="adj1" fmla="val 48407"/>
              <a:gd name="adj2" fmla="val 79574"/>
              <a:gd name="adj3" fmla="val 16667"/>
            </a:avLst>
          </a:prstGeom>
          <a:solidFill>
            <a:srgbClr val="00FF00">
              <a:alpha val="76862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 anchorCtr="1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/>
              <a:t>形式表达式</a:t>
            </a:r>
          </a:p>
        </p:txBody>
      </p:sp>
      <p:sp>
        <p:nvSpPr>
          <p:cNvPr id="4360196" name="AutoShape 4"/>
          <p:cNvSpPr>
            <a:spLocks noChangeArrowheads="1"/>
          </p:cNvSpPr>
          <p:nvPr/>
        </p:nvSpPr>
        <p:spPr bwMode="auto">
          <a:xfrm>
            <a:off x="5364163" y="260350"/>
            <a:ext cx="3455987" cy="1041400"/>
          </a:xfrm>
          <a:prstGeom prst="wedgeRoundRectCallout">
            <a:avLst>
              <a:gd name="adj1" fmla="val -34843"/>
              <a:gd name="adj2" fmla="val 80944"/>
              <a:gd name="adj3" fmla="val 16667"/>
            </a:avLst>
          </a:prstGeom>
          <a:solidFill>
            <a:srgbClr val="00FF00">
              <a:alpha val="76077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 anchorCtr="1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K</a:t>
            </a:r>
            <a:r>
              <a:rPr kumimoji="0" lang="en-US" altLang="zh-CN" sz="3600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到</a:t>
            </a:r>
            <a:r>
              <a:rPr kumimoji="0" lang="zh-CN" altLang="en-US"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</a:rPr>
              <a:t>K </a:t>
            </a:r>
            <a:r>
              <a:rPr kumimoji="0" lang="zh-CN" altLang="en-US">
                <a:latin typeface="Times New Roman" pitchFamily="18" charset="0"/>
              </a:rPr>
              <a:t>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60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60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60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6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6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0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6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60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60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60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0195" grpId="0" animBg="1"/>
      <p:bldP spid="436019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例</a:t>
            </a:r>
            <a:r>
              <a:rPr lang="en-US" altLang="zh-CN" b="1" smtClean="0">
                <a:latin typeface="Times New Roman" pitchFamily="18" charset="0"/>
              </a:rPr>
              <a:t>:  </a:t>
            </a:r>
            <a:r>
              <a:rPr lang="zh-CN" altLang="en-US" b="1" smtClean="0">
                <a:latin typeface="Times New Roman" pitchFamily="18" charset="0"/>
              </a:rPr>
              <a:t>设 </a:t>
            </a:r>
            <a:r>
              <a:rPr lang="en-US" altLang="zh-CN" b="1" smtClean="0">
                <a:latin typeface="Times New Roman" pitchFamily="18" charset="0"/>
              </a:rPr>
              <a:t>K </a:t>
            </a:r>
            <a:r>
              <a:rPr lang="zh-CN" altLang="en-US" b="1" smtClean="0">
                <a:latin typeface="Times New Roman" pitchFamily="18" charset="0"/>
              </a:rPr>
              <a:t>是无限域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V = K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是 </a:t>
            </a:r>
            <a:r>
              <a:rPr lang="en-US" altLang="zh-CN" b="1" smtClean="0">
                <a:latin typeface="Times New Roman" pitchFamily="18" charset="0"/>
              </a:rPr>
              <a:t>n ( &gt; 1) </a:t>
            </a:r>
            <a:r>
              <a:rPr lang="zh-CN" altLang="en-US" b="1" smtClean="0">
                <a:latin typeface="Times New Roman" pitchFamily="18" charset="0"/>
              </a:rPr>
              <a:t>维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</a:rPr>
              <a:t>       </a:t>
            </a:r>
            <a:r>
              <a:rPr lang="zh-CN" altLang="en-US" b="1" smtClean="0">
                <a:latin typeface="Times New Roman" pitchFamily="18" charset="0"/>
              </a:rPr>
              <a:t>向量空间</a:t>
            </a:r>
            <a:r>
              <a:rPr lang="en-US" altLang="zh-CN" b="1" smtClean="0">
                <a:latin typeface="Times New Roman" pitchFamily="18" charset="0"/>
              </a:rPr>
              <a:t>.   </a:t>
            </a:r>
            <a:r>
              <a:rPr lang="zh-CN" altLang="en-US" b="1" smtClean="0">
                <a:latin typeface="Times New Roman" pitchFamily="18" charset="0"/>
              </a:rPr>
              <a:t>证明</a:t>
            </a:r>
            <a:r>
              <a:rPr lang="en-US" altLang="zh-CN" b="1" smtClean="0">
                <a:latin typeface="Times New Roman" pitchFamily="18" charset="0"/>
              </a:rPr>
              <a:t>:   </a:t>
            </a:r>
            <a:r>
              <a:rPr lang="zh-CN" altLang="en-US" b="1" smtClean="0">
                <a:latin typeface="Times New Roman" pitchFamily="18" charset="0"/>
              </a:rPr>
              <a:t>若 </a:t>
            </a:r>
            <a:r>
              <a:rPr lang="en-US" altLang="zh-CN" b="1" smtClean="0"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…,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 </a:t>
            </a:r>
            <a:r>
              <a:rPr lang="zh-CN" altLang="en-US" b="1" smtClean="0">
                <a:latin typeface="Times New Roman" pitchFamily="18" charset="0"/>
              </a:rPr>
              <a:t>是 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</a:rPr>
              <a:t>       V </a:t>
            </a:r>
            <a:r>
              <a:rPr lang="zh-CN" altLang="en-US" b="1" smtClean="0">
                <a:latin typeface="Times New Roman" pitchFamily="18" charset="0"/>
              </a:rPr>
              <a:t>的真子空间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则  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</a:rPr>
              <a:t>               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 … </a:t>
            </a:r>
            <a:r>
              <a:rPr lang="en-US" altLang="zh-CN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s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 </a:t>
            </a:r>
            <a:r>
              <a:rPr lang="en-US" altLang="zh-CN" b="1" smtClean="0">
                <a:latin typeface="Times New Roman" pitchFamily="18" charset="0"/>
              </a:rPr>
              <a:t>V 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</a:rPr>
              <a:t>            (</a:t>
            </a:r>
            <a:r>
              <a:rPr lang="zh-CN" altLang="en-US" b="1" smtClean="0">
                <a:latin typeface="Times New Roman" pitchFamily="18" charset="0"/>
              </a:rPr>
              <a:t>此题也可用几何的观点证明</a:t>
            </a:r>
            <a:r>
              <a:rPr lang="en-US" altLang="zh-CN" b="1" smtClean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证</a:t>
            </a:r>
            <a:r>
              <a:rPr lang="en-US" altLang="zh-CN" b="1" dirty="0" smtClean="0">
                <a:latin typeface="Times New Roman" pitchFamily="18" charset="0"/>
              </a:rPr>
              <a:t>: </a:t>
            </a:r>
            <a:r>
              <a:rPr lang="zh-CN" altLang="en-US" b="1" dirty="0" smtClean="0">
                <a:latin typeface="Times New Roman" pitchFamily="18" charset="0"/>
              </a:rPr>
              <a:t>若 </a:t>
            </a:r>
            <a:r>
              <a:rPr lang="en-US" altLang="zh-CN" b="1" dirty="0" smtClean="0">
                <a:latin typeface="Times New Roman" pitchFamily="18" charset="0"/>
              </a:rPr>
              <a:t>dim 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</a:rPr>
              <a:t> &lt; n – 1,  </a:t>
            </a:r>
            <a:r>
              <a:rPr lang="zh-CN" altLang="en-US" b="1" dirty="0" smtClean="0">
                <a:latin typeface="Times New Roman" pitchFamily="18" charset="0"/>
              </a:rPr>
              <a:t>可将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扩充成 </a:t>
            </a:r>
            <a:r>
              <a:rPr lang="en-US" altLang="zh-CN" b="1" dirty="0" smtClean="0">
                <a:latin typeface="Times New Roman" pitchFamily="18" charset="0"/>
              </a:rPr>
              <a:t>n – 1 </a:t>
            </a:r>
            <a:r>
              <a:rPr lang="zh-CN" altLang="en-US" b="1" dirty="0" smtClean="0">
                <a:latin typeface="Times New Roman" pitchFamily="18" charset="0"/>
              </a:rPr>
              <a:t>维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子空间</a:t>
            </a:r>
            <a:r>
              <a:rPr lang="en-US" altLang="zh-CN" b="1" dirty="0" smtClean="0">
                <a:latin typeface="Times New Roman" pitchFamily="18" charset="0"/>
              </a:rPr>
              <a:t>.  </a:t>
            </a:r>
            <a:r>
              <a:rPr lang="zh-CN" altLang="en-US" b="1" dirty="0" smtClean="0">
                <a:latin typeface="Times New Roman" pitchFamily="18" charset="0"/>
              </a:rPr>
              <a:t>以下设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b="1" dirty="0" smtClean="0">
                <a:latin typeface="Times New Roman" pitchFamily="18" charset="0"/>
              </a:rPr>
              <a:t>是齐次线性方程组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n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的解空间</a:t>
            </a:r>
            <a:r>
              <a:rPr lang="en-US" altLang="zh-CN" b="1" dirty="0" smtClean="0">
                <a:latin typeface="Times New Roman" pitchFamily="18" charset="0"/>
              </a:rPr>
              <a:t>.  </a:t>
            </a:r>
            <a:r>
              <a:rPr lang="zh-CN" altLang="en-US" b="1" dirty="0" smtClean="0">
                <a:latin typeface="Times New Roman" pitchFamily="18" charset="0"/>
              </a:rPr>
              <a:t>这里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n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  <a:r>
              <a:rPr lang="zh-CN" altLang="en-US" b="1" dirty="0" smtClean="0">
                <a:latin typeface="Times New Roman" pitchFamily="18" charset="0"/>
              </a:rPr>
              <a:t>不全为零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若有      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 … 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=  </a:t>
            </a:r>
            <a:r>
              <a:rPr lang="en-US" altLang="zh-CN" b="1" dirty="0" smtClean="0">
                <a:latin typeface="Times New Roman" pitchFamily="18" charset="0"/>
              </a:rPr>
              <a:t>V ,  </a:t>
            </a:r>
            <a:r>
              <a:rPr lang="zh-CN" altLang="en-US" b="1" dirty="0" smtClean="0">
                <a:latin typeface="Times New Roman" pitchFamily="18" charset="0"/>
              </a:rPr>
              <a:t>则</a:t>
            </a:r>
            <a:endParaRPr lang="en-US" altLang="zh-CN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048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: 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11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1n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= 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           …               …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V</a:t>
            </a:r>
            <a:r>
              <a:rPr lang="en-US" altLang="zh-CN" sz="36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:  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s1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sn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= 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若有  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 … </a:t>
            </a:r>
            <a:r>
              <a:rPr lang="en-US" altLang="zh-CN" b="1" i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V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=  </a:t>
            </a:r>
            <a:r>
              <a:rPr lang="en-US" altLang="zh-CN" b="1" dirty="0" smtClean="0">
                <a:latin typeface="Times New Roman" pitchFamily="18" charset="0"/>
              </a:rPr>
              <a:t>V ,  </a:t>
            </a:r>
            <a:r>
              <a:rPr lang="zh-CN" altLang="en-US" b="1" dirty="0" smtClean="0">
                <a:latin typeface="Times New Roman" pitchFamily="18" charset="0"/>
              </a:rPr>
              <a:t>则对任意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取值 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…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= ( p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dirty="0" err="1" smtClean="0">
                <a:latin typeface="Times New Roman" pitchFamily="18" charset="0"/>
              </a:rPr>
              <a:t>p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</a:rPr>
              <a:t> ,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11 </a:t>
            </a:r>
            <a:r>
              <a:rPr lang="en-US" altLang="zh-CN" b="1" dirty="0" smtClean="0">
                <a:latin typeface="Times New Roman" pitchFamily="18" charset="0"/>
              </a:rPr>
              <a:t>p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12 </a:t>
            </a:r>
            <a:r>
              <a:rPr lang="en-US" altLang="zh-CN" b="1" dirty="0" smtClean="0">
                <a:latin typeface="Times New Roman" pitchFamily="18" charset="0"/>
              </a:rPr>
              <a:t>p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1n </a:t>
            </a:r>
            <a:r>
              <a:rPr lang="en-US" altLang="zh-CN" b="1" dirty="0" err="1" smtClean="0">
                <a:latin typeface="Times New Roman" pitchFamily="18" charset="0"/>
              </a:rPr>
              <a:t>p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 … 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s1 </a:t>
            </a:r>
            <a:r>
              <a:rPr lang="en-US" altLang="zh-CN" b="1" dirty="0" smtClean="0">
                <a:latin typeface="Times New Roman" pitchFamily="18" charset="0"/>
              </a:rPr>
              <a:t>p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s2 </a:t>
            </a:r>
            <a:r>
              <a:rPr lang="en-US" altLang="zh-CN" b="1" dirty="0" smtClean="0">
                <a:latin typeface="Times New Roman" pitchFamily="18" charset="0"/>
              </a:rPr>
              <a:t>p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+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sn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</a:rPr>
              <a:t>p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)  = 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                  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n</a:t>
            </a:r>
            <a:r>
              <a:rPr lang="en-US" altLang="zh-CN" b="1" smtClean="0"/>
              <a:t> </a:t>
            </a:r>
            <a:r>
              <a:rPr lang="zh-CN" altLang="en-US" b="1" smtClean="0"/>
              <a:t>元多项式  </a:t>
            </a:r>
            <a:r>
              <a:rPr lang="en-US" altLang="zh-CN" b="1" i="1" smtClean="0"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给出的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元多项式函数是零函数</a:t>
            </a:r>
            <a:r>
              <a:rPr lang="en-US" altLang="zh-CN" b="1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由 </a:t>
            </a:r>
            <a:r>
              <a:rPr lang="en-US" altLang="zh-CN" b="1" smtClean="0">
                <a:latin typeface="Times New Roman" pitchFamily="18" charset="0"/>
              </a:rPr>
              <a:t>K </a:t>
            </a:r>
            <a:r>
              <a:rPr lang="zh-CN" altLang="en-US" b="1" smtClean="0">
                <a:latin typeface="Times New Roman" pitchFamily="18" charset="0"/>
              </a:rPr>
              <a:t>是无限域可推出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zh-CN" altLang="en-US" b="1" smtClean="0">
                <a:latin typeface="Times New Roman" pitchFamily="18" charset="0"/>
              </a:rPr>
              <a:t>是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零多项式</a:t>
            </a:r>
            <a:r>
              <a:rPr lang="en-US" altLang="zh-CN" b="1" smtClean="0">
                <a:latin typeface="Times New Roman" pitchFamily="18" charset="0"/>
              </a:rPr>
              <a:t>.   </a:t>
            </a:r>
            <a:r>
              <a:rPr lang="zh-CN" altLang="en-US" b="1" smtClean="0">
                <a:latin typeface="Times New Roman" pitchFamily="18" charset="0"/>
              </a:rPr>
              <a:t>但  </a:t>
            </a:r>
            <a:r>
              <a:rPr lang="en-US" altLang="zh-CN" b="1" i="1" smtClean="0">
                <a:latin typeface="Times New Roman" pitchFamily="18" charset="0"/>
              </a:rPr>
              <a:t>f  </a:t>
            </a:r>
            <a:r>
              <a:rPr lang="zh-CN" altLang="en-US" b="1" smtClean="0">
                <a:latin typeface="Times New Roman" pitchFamily="18" charset="0"/>
              </a:rPr>
              <a:t>是 </a:t>
            </a:r>
            <a:r>
              <a:rPr lang="en-US" altLang="zh-CN" b="1" smtClean="0">
                <a:latin typeface="Times New Roman" pitchFamily="18" charset="0"/>
              </a:rPr>
              <a:t>s </a:t>
            </a:r>
            <a:r>
              <a:rPr lang="zh-CN" altLang="en-US" b="1" smtClean="0">
                <a:latin typeface="Times New Roman" pitchFamily="18" charset="0"/>
              </a:rPr>
              <a:t>个非零因式的乘积</a:t>
            </a:r>
            <a:r>
              <a:rPr lang="en-US" altLang="zh-CN" b="1" smtClean="0">
                <a:latin typeface="Times New Roman" pitchFamily="18" charset="0"/>
              </a:rPr>
              <a:t>,  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仍是非零多项式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 矛盾</a:t>
            </a:r>
            <a:r>
              <a:rPr lang="en-US" altLang="zh-CN" b="1" smtClean="0">
                <a:latin typeface="Times New Roman" pitchFamily="18" charset="0"/>
              </a:rPr>
              <a:t>! 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476375" y="1700213"/>
          <a:ext cx="58039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3" imgW="2286000" imgH="380880" progId="Equation.3">
                  <p:embed/>
                </p:oleObj>
              </mc:Choice>
              <mc:Fallback>
                <p:oleObj name="公式" r:id="rId3" imgW="228600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00213"/>
                        <a:ext cx="58039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400675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latin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设 </a:t>
            </a:r>
            <a:r>
              <a:rPr lang="en-US" altLang="zh-CN" b="1" dirty="0" smtClean="0">
                <a:latin typeface="Times New Roman" pitchFamily="18" charset="0"/>
              </a:rPr>
              <a:t>A , B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Q ) .  </a:t>
            </a:r>
            <a:r>
              <a:rPr lang="zh-CN" altLang="en-US" b="1" dirty="0" smtClean="0">
                <a:latin typeface="Times New Roman" pitchFamily="18" charset="0"/>
              </a:rPr>
              <a:t>证明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若存在复数域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上的可逆矩阵  </a:t>
            </a:r>
            <a:r>
              <a:rPr lang="en-US" altLang="zh-CN" b="1" dirty="0" smtClean="0">
                <a:latin typeface="Times New Roman" pitchFamily="18" charset="0"/>
              </a:rPr>
              <a:t>U ,  </a:t>
            </a:r>
            <a:r>
              <a:rPr lang="zh-CN" altLang="en-US" b="1" dirty="0" smtClean="0">
                <a:latin typeface="Times New Roman" pitchFamily="18" charset="0"/>
              </a:rPr>
              <a:t>使得  </a:t>
            </a:r>
            <a:r>
              <a:rPr lang="en-US" altLang="zh-CN" b="1" dirty="0" smtClean="0">
                <a:latin typeface="Times New Roman" pitchFamily="18" charset="0"/>
              </a:rPr>
              <a:t>AU = UB ,  </a:t>
            </a:r>
            <a:r>
              <a:rPr lang="zh-CN" altLang="en-US" b="1" dirty="0" smtClean="0">
                <a:latin typeface="Times New Roman" pitchFamily="18" charset="0"/>
              </a:rPr>
              <a:t>则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存在有理数域 </a:t>
            </a:r>
            <a:r>
              <a:rPr lang="en-US" altLang="zh-CN" b="1" dirty="0" smtClean="0">
                <a:latin typeface="Times New Roman" pitchFamily="18" charset="0"/>
              </a:rPr>
              <a:t>Q </a:t>
            </a:r>
            <a:r>
              <a:rPr lang="zh-CN" altLang="en-US" b="1" dirty="0" smtClean="0">
                <a:latin typeface="Times New Roman" pitchFamily="18" charset="0"/>
              </a:rPr>
              <a:t>上的可逆矩阵 </a:t>
            </a:r>
            <a:r>
              <a:rPr lang="en-US" altLang="zh-CN" b="1" dirty="0" smtClean="0">
                <a:latin typeface="Times New Roman" pitchFamily="18" charset="0"/>
              </a:rPr>
              <a:t>U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使得  </a:t>
            </a:r>
            <a:r>
              <a:rPr lang="en-US" altLang="zh-CN" b="1" dirty="0" smtClean="0">
                <a:latin typeface="Times New Roman" pitchFamily="18" charset="0"/>
              </a:rPr>
              <a:t>A U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</a:rPr>
              <a:t> = U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B .</a:t>
            </a:r>
          </a:p>
          <a:p>
            <a:pPr marL="609600" indent="-6096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(</a:t>
            </a:r>
            <a:r>
              <a:rPr lang="zh-CN" altLang="en-US" b="1" dirty="0" smtClean="0">
                <a:latin typeface="Times New Roman" pitchFamily="18" charset="0"/>
              </a:rPr>
              <a:t>矩阵的相似与数域扩张无关</a:t>
            </a:r>
            <a:r>
              <a:rPr lang="en-US" altLang="zh-CN" b="1" dirty="0" smtClean="0">
                <a:latin typeface="Times New Roman" pitchFamily="18" charset="0"/>
              </a:rPr>
              <a:t>).</a:t>
            </a:r>
          </a:p>
          <a:p>
            <a:pPr marL="609600" indent="-609600" eaLnBrk="1" hangingPunct="1">
              <a:lnSpc>
                <a:spcPct val="135000"/>
              </a:lnSpc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4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4640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例</a:t>
            </a:r>
            <a:r>
              <a:rPr lang="en-US" altLang="zh-CN" b="1" dirty="0" smtClean="0">
                <a:latin typeface="Times New Roman" pitchFamily="18" charset="0"/>
              </a:rPr>
              <a:t>: </a:t>
            </a:r>
            <a:r>
              <a:rPr lang="zh-CN" altLang="en-US" b="1" dirty="0" smtClean="0">
                <a:latin typeface="Times New Roman" pitchFamily="18" charset="0"/>
              </a:rPr>
              <a:t>在 </a:t>
            </a:r>
            <a:r>
              <a:rPr lang="en-US" altLang="zh-CN" b="1" dirty="0" smtClean="0">
                <a:latin typeface="Times New Roman" pitchFamily="18" charset="0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5 </a:t>
            </a:r>
            <a:r>
              <a:rPr lang="en-US" altLang="zh-CN" b="1" dirty="0" smtClean="0">
                <a:latin typeface="Times New Roman" pitchFamily="18" charset="0"/>
              </a:rPr>
              <a:t>[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y</a:t>
            </a:r>
            <a:r>
              <a:rPr lang="en-US" altLang="zh-CN" b="1" dirty="0" smtClean="0">
                <a:latin typeface="Times New Roman" pitchFamily="18" charset="0"/>
              </a:rPr>
              <a:t> ] </a:t>
            </a:r>
            <a:r>
              <a:rPr lang="zh-CN" altLang="en-US" b="1" dirty="0" smtClean="0">
                <a:latin typeface="Times New Roman" pitchFamily="18" charset="0"/>
              </a:rPr>
              <a:t>上 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</a:rPr>
              <a:t>  f</a:t>
            </a:r>
            <a:r>
              <a:rPr lang="en-US" altLang="zh-CN" b="1" dirty="0" smtClean="0">
                <a:latin typeface="Times New Roman" pitchFamily="18" charset="0"/>
              </a:rPr>
              <a:t> (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y</a:t>
            </a:r>
            <a:r>
              <a:rPr lang="en-US" altLang="zh-CN" b="1" dirty="0" smtClean="0">
                <a:latin typeface="Times New Roman" pitchFamily="18" charset="0"/>
              </a:rPr>
              <a:t> ) = 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sym typeface="MT Extra" pitchFamily="18" charset="2"/>
              </a:rPr>
              <a:t>+ </a:t>
            </a:r>
            <a:r>
              <a:rPr lang="en-US" altLang="zh-CN" b="1" dirty="0" smtClean="0">
                <a:latin typeface="Times New Roman" pitchFamily="18" charset="0"/>
              </a:rPr>
              <a:t>4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9 </a:t>
            </a:r>
            <a:r>
              <a:rPr lang="en-US" altLang="zh-CN" b="1" dirty="0" smtClean="0">
                <a:latin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b="1" dirty="0" smtClean="0">
                <a:latin typeface="Times New Roman" pitchFamily="18" charset="0"/>
              </a:rPr>
              <a:t> ,   </a:t>
            </a:r>
            <a:r>
              <a:rPr lang="en-US" altLang="zh-CN" b="1" i="1" dirty="0" smtClean="0">
                <a:latin typeface="Times New Roman" pitchFamily="18" charset="0"/>
              </a:rPr>
              <a:t>g</a:t>
            </a:r>
            <a:r>
              <a:rPr lang="en-US" altLang="zh-CN" b="1" dirty="0" smtClean="0">
                <a:latin typeface="Times New Roman" pitchFamily="18" charset="0"/>
              </a:rPr>
              <a:t> (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y</a:t>
            </a:r>
            <a:r>
              <a:rPr lang="en-US" altLang="zh-CN" b="1" dirty="0" smtClean="0">
                <a:latin typeface="Times New Roman" pitchFamily="18" charset="0"/>
              </a:rPr>
              <a:t> ) = 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则                </a:t>
            </a:r>
            <a:r>
              <a:rPr lang="en-US" altLang="zh-CN" b="1" dirty="0" smtClean="0">
                <a:latin typeface="Times New Roman" pitchFamily="18" charset="0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smtClean="0">
                <a:latin typeface="Times New Roman" pitchFamily="18" charset="0"/>
              </a:rPr>
              <a:t>    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 :     (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</a:rPr>
              <a:t> 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dirty="0" smtClean="0">
                <a:latin typeface="Times New Roman" pitchFamily="18" charset="0"/>
                <a:sym typeface="Symbol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MT Extra" pitchFamily="18" charset="2"/>
              </a:rPr>
              <a:t>  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sym typeface="MT Extra" pitchFamily="18" charset="2"/>
              </a:rPr>
              <a:t>+ </a:t>
            </a:r>
            <a:r>
              <a:rPr lang="en-US" altLang="zh-CN" b="1" dirty="0" smtClean="0">
                <a:latin typeface="Times New Roman" pitchFamily="18" charset="0"/>
              </a:rPr>
              <a:t>4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9 </a:t>
            </a:r>
            <a:r>
              <a:rPr lang="en-US" altLang="zh-CN" b="1" dirty="0" smtClean="0">
                <a:latin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b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</a:rPr>
              <a:t>        g </a:t>
            </a:r>
            <a:r>
              <a:rPr lang="en-US" altLang="zh-CN" b="1" dirty="0" smtClean="0">
                <a:latin typeface="Times New Roman" pitchFamily="18" charset="0"/>
              </a:rPr>
              <a:t> :    (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 ,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</a:rPr>
              <a:t> )   </a:t>
            </a:r>
            <a:r>
              <a:rPr lang="en-US" altLang="zh-CN" dirty="0" smtClean="0">
                <a:latin typeface="Times New Roman" pitchFamily="18" charset="0"/>
                <a:sym typeface="Symbol"/>
              </a:rPr>
              <a:t></a:t>
            </a:r>
            <a:r>
              <a:rPr lang="en-US" altLang="zh-CN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MT Extra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en-US" altLang="zh-CN" b="1" i="1" dirty="0" smtClean="0">
                <a:latin typeface="Times New Roman" pitchFamily="18" charset="0"/>
              </a:rPr>
              <a:t>      f</a:t>
            </a:r>
            <a:r>
              <a:rPr lang="en-US" altLang="zh-CN" b="1" dirty="0" smtClean="0">
                <a:latin typeface="Times New Roman" pitchFamily="18" charset="0"/>
              </a:rPr>
              <a:t> ,</a:t>
            </a:r>
            <a:r>
              <a:rPr lang="en-US" altLang="zh-CN" b="1" i="1" dirty="0" smtClean="0">
                <a:latin typeface="Times New Roman" pitchFamily="18" charset="0"/>
              </a:rPr>
              <a:t> g </a:t>
            </a:r>
            <a:r>
              <a:rPr lang="zh-CN" altLang="en-US" b="1" dirty="0" smtClean="0">
                <a:latin typeface="Times New Roman" pitchFamily="18" charset="0"/>
              </a:rPr>
              <a:t>给出相同的多项式函数</a:t>
            </a:r>
          </a:p>
        </p:txBody>
      </p:sp>
      <p:pic>
        <p:nvPicPr>
          <p:cNvPr id="9318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有限域上的多项式函数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54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54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654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654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54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654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第七章 </a:t>
            </a:r>
            <a:r>
              <a:rPr lang="zh-CN" altLang="en-US" b="1" smtClean="0">
                <a:solidFill>
                  <a:schemeClr val="hlink"/>
                </a:solidFill>
                <a:latin typeface="Times New Roman" pitchFamily="18" charset="0"/>
              </a:rPr>
              <a:t>多项式环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5456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  </a:t>
            </a:r>
            <a:r>
              <a:rPr lang="en-US" altLang="zh-CN" b="1" smtClean="0">
                <a:latin typeface="Times New Roman" pitchFamily="18" charset="0"/>
              </a:rPr>
              <a:t>1  </a:t>
            </a:r>
            <a:r>
              <a:rPr lang="zh-CN" altLang="en-US" b="1" smtClean="0">
                <a:latin typeface="Times New Roman" pitchFamily="18" charset="0"/>
              </a:rPr>
              <a:t>一元多项式环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2  </a:t>
            </a:r>
            <a:r>
              <a:rPr lang="zh-CN" altLang="en-US" b="1" smtClean="0">
                <a:latin typeface="Times New Roman" pitchFamily="18" charset="0"/>
              </a:rPr>
              <a:t>整除性与最大公因式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3  </a:t>
            </a:r>
            <a:r>
              <a:rPr lang="zh-CN" altLang="en-US" b="1" smtClean="0">
                <a:latin typeface="Times New Roman" pitchFamily="18" charset="0"/>
              </a:rPr>
              <a:t>不可约多项式与唯一分解性质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4  </a:t>
            </a:r>
            <a:r>
              <a:rPr lang="zh-CN" altLang="en-US" b="1" smtClean="0">
                <a:latin typeface="Times New Roman" pitchFamily="18" charset="0"/>
              </a:rPr>
              <a:t>重因式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5  C , R </a:t>
            </a:r>
            <a:r>
              <a:rPr lang="zh-CN" altLang="en-US" b="1" smtClean="0">
                <a:latin typeface="Times New Roman" pitchFamily="18" charset="0"/>
              </a:rPr>
              <a:t>与 </a:t>
            </a:r>
            <a:r>
              <a:rPr lang="en-US" altLang="zh-CN" b="1" smtClean="0">
                <a:latin typeface="Times New Roman" pitchFamily="18" charset="0"/>
              </a:rPr>
              <a:t>Q </a:t>
            </a:r>
            <a:r>
              <a:rPr lang="zh-CN" altLang="en-US" b="1" smtClean="0">
                <a:latin typeface="Times New Roman" pitchFamily="18" charset="0"/>
              </a:rPr>
              <a:t>上的不可约多项式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6 </a:t>
            </a:r>
            <a:r>
              <a:rPr lang="zh-CN" altLang="en-US" b="1" smtClean="0">
                <a:latin typeface="Times New Roman" pitchFamily="18" charset="0"/>
              </a:rPr>
              <a:t>有限域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7 </a:t>
            </a:r>
            <a:r>
              <a:rPr lang="zh-CN" altLang="en-US" b="1" smtClean="0">
                <a:solidFill>
                  <a:srgbClr val="FFFF00"/>
                </a:solidFill>
                <a:latin typeface="Times New Roman" pitchFamily="18" charset="0"/>
              </a:rPr>
              <a:t>多元多项式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8 </a:t>
            </a:r>
            <a:r>
              <a:rPr lang="zh-CN" altLang="en-US" b="1" smtClean="0">
                <a:latin typeface="Times New Roman" pitchFamily="18" charset="0"/>
              </a:rPr>
              <a:t>对称多项式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554" name="Freeform 2"/>
          <p:cNvSpPr>
            <a:spLocks/>
          </p:cNvSpPr>
          <p:nvPr/>
        </p:nvSpPr>
        <p:spPr bwMode="auto">
          <a:xfrm>
            <a:off x="4000500" y="4786313"/>
            <a:ext cx="4837113" cy="1117600"/>
          </a:xfrm>
          <a:custGeom>
            <a:avLst/>
            <a:gdLst>
              <a:gd name="T0" fmla="*/ 2147483647 w 3047"/>
              <a:gd name="T1" fmla="*/ 2147483647 h 704"/>
              <a:gd name="T2" fmla="*/ 2147483647 w 3047"/>
              <a:gd name="T3" fmla="*/ 2147483647 h 704"/>
              <a:gd name="T4" fmla="*/ 2147483647 w 3047"/>
              <a:gd name="T5" fmla="*/ 2147483647 h 704"/>
              <a:gd name="T6" fmla="*/ 2147483647 w 3047"/>
              <a:gd name="T7" fmla="*/ 2147483647 h 704"/>
              <a:gd name="T8" fmla="*/ 2147483647 w 3047"/>
              <a:gd name="T9" fmla="*/ 2147483647 h 704"/>
              <a:gd name="T10" fmla="*/ 2147483647 w 3047"/>
              <a:gd name="T11" fmla="*/ 2147483647 h 704"/>
              <a:gd name="T12" fmla="*/ 2147483647 w 3047"/>
              <a:gd name="T13" fmla="*/ 2147483647 h 704"/>
              <a:gd name="T14" fmla="*/ 0 w 3047"/>
              <a:gd name="T15" fmla="*/ 2147483647 h 7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47"/>
              <a:gd name="T25" fmla="*/ 0 h 704"/>
              <a:gd name="T26" fmla="*/ 3047 w 3047"/>
              <a:gd name="T27" fmla="*/ 704 h 7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47" h="704">
                <a:moveTo>
                  <a:pt x="2767" y="704"/>
                </a:moveTo>
                <a:cubicBezTo>
                  <a:pt x="2835" y="677"/>
                  <a:pt x="2903" y="651"/>
                  <a:pt x="2948" y="613"/>
                </a:cubicBezTo>
                <a:cubicBezTo>
                  <a:pt x="2993" y="575"/>
                  <a:pt x="3031" y="537"/>
                  <a:pt x="3039" y="477"/>
                </a:cubicBezTo>
                <a:cubicBezTo>
                  <a:pt x="3047" y="417"/>
                  <a:pt x="3039" y="318"/>
                  <a:pt x="2994" y="250"/>
                </a:cubicBezTo>
                <a:cubicBezTo>
                  <a:pt x="2949" y="182"/>
                  <a:pt x="2933" y="107"/>
                  <a:pt x="2767" y="69"/>
                </a:cubicBezTo>
                <a:cubicBezTo>
                  <a:pt x="2601" y="31"/>
                  <a:pt x="2351" y="31"/>
                  <a:pt x="1996" y="23"/>
                </a:cubicBezTo>
                <a:cubicBezTo>
                  <a:pt x="1641" y="15"/>
                  <a:pt x="968" y="0"/>
                  <a:pt x="635" y="23"/>
                </a:cubicBezTo>
                <a:cubicBezTo>
                  <a:pt x="302" y="46"/>
                  <a:pt x="151" y="102"/>
                  <a:pt x="0" y="159"/>
                </a:cubicBezTo>
              </a:path>
            </a:pathLst>
          </a:custGeom>
          <a:noFill/>
          <a:ln w="476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655555" name="AutoShape 3"/>
          <p:cNvSpPr>
            <a:spLocks noChangeArrowheads="1"/>
          </p:cNvSpPr>
          <p:nvPr/>
        </p:nvSpPr>
        <p:spPr bwMode="auto">
          <a:xfrm>
            <a:off x="1285875" y="4714875"/>
            <a:ext cx="2663825" cy="649288"/>
          </a:xfrm>
          <a:prstGeom prst="roundRect">
            <a:avLst>
              <a:gd name="adj" fmla="val 16667"/>
            </a:avLst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476250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定义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称多项式 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</a:t>
            </a:r>
            <a:r>
              <a:rPr kumimoji="0" lang="en-US" altLang="zh-CN">
                <a:latin typeface="Times New Roman" pitchFamily="18" charset="0"/>
              </a:rPr>
              <a:t> F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[ x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, … , x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] </a:t>
            </a:r>
            <a:r>
              <a:rPr kumimoji="0" lang="zh-CN" altLang="en-US">
                <a:latin typeface="Times New Roman" pitchFamily="18" charset="0"/>
              </a:rPr>
              <a:t>是</a:t>
            </a:r>
            <a:endParaRPr kumimoji="0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      </a:t>
            </a:r>
            <a:r>
              <a:rPr kumimoji="0" lang="zh-CN" altLang="en-US">
                <a:latin typeface="Times New Roman" pitchFamily="18" charset="0"/>
              </a:rPr>
              <a:t>约化的</a:t>
            </a:r>
            <a:r>
              <a:rPr kumimoji="0" lang="en-US" altLang="zh-CN">
                <a:latin typeface="Times New Roman" pitchFamily="18" charset="0"/>
              </a:rPr>
              <a:t>,  </a:t>
            </a:r>
            <a:r>
              <a:rPr kumimoji="0" lang="zh-CN" altLang="en-US">
                <a:latin typeface="Times New Roman" pitchFamily="18" charset="0"/>
              </a:rPr>
              <a:t>如果在 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f  </a:t>
            </a:r>
            <a:r>
              <a:rPr kumimoji="0" lang="zh-CN" altLang="en-US">
                <a:latin typeface="Times New Roman" pitchFamily="18" charset="0"/>
              </a:rPr>
              <a:t>的每个单项式中</a:t>
            </a:r>
            <a:r>
              <a:rPr kumimoji="0" lang="en-US" altLang="zh-CN">
                <a:latin typeface="Times New Roman" pitchFamily="18" charset="0"/>
              </a:rPr>
              <a:t>,  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      </a:t>
            </a:r>
            <a:r>
              <a:rPr kumimoji="0" lang="zh-CN" altLang="en-US">
                <a:latin typeface="Times New Roman" pitchFamily="18" charset="0"/>
              </a:rPr>
              <a:t>各字符的指数都  </a:t>
            </a:r>
            <a:r>
              <a:rPr kumimoji="0" lang="en-US" altLang="zh-CN">
                <a:latin typeface="Times New Roman" pitchFamily="18" charset="0"/>
              </a:rPr>
              <a:t>&lt;  q .</a:t>
            </a:r>
            <a:endParaRPr kumimoji="0" lang="en-US" altLang="zh-CN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引理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若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</a:t>
            </a:r>
            <a:r>
              <a:rPr kumimoji="0" lang="en-US" altLang="zh-CN">
                <a:latin typeface="Times New Roman" pitchFamily="18" charset="0"/>
              </a:rPr>
              <a:t> F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[ x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, …, x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] </a:t>
            </a:r>
            <a:r>
              <a:rPr kumimoji="0" lang="zh-CN" altLang="en-US">
                <a:latin typeface="Times New Roman" pitchFamily="18" charset="0"/>
              </a:rPr>
              <a:t>是约化的且 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</a:t>
            </a:r>
            <a:r>
              <a:rPr kumimoji="0" lang="en-US" altLang="zh-CN" i="1">
                <a:latin typeface="Times New Roman" pitchFamily="18" charset="0"/>
              </a:rPr>
              <a:t>f </a:t>
            </a:r>
            <a:r>
              <a:rPr kumimoji="0" lang="en-US" altLang="zh-CN">
                <a:latin typeface="Times New Roman" pitchFamily="18" charset="0"/>
              </a:rPr>
              <a:t>(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0" lang="en-US" altLang="zh-CN" baseline="-30000"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,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0" lang="en-US" altLang="zh-CN" baseline="-30000">
                <a:latin typeface="Times New Roman" pitchFamily="18" charset="0"/>
              </a:rPr>
              <a:t>2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, …,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0" lang="en-US" altLang="zh-CN" baseline="-30000">
                <a:latin typeface="Times New Roman" pitchFamily="18" charset="0"/>
              </a:rPr>
              <a:t>n</a:t>
            </a:r>
            <a:r>
              <a:rPr kumimoji="0" lang="en-US" altLang="zh-CN" i="1"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</a:rPr>
              <a:t>)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= 0 ,    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0" lang="en-US" altLang="zh-CN" baseline="-30000"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, … ,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0" lang="en-US" altLang="zh-CN" baseline="-30000">
                <a:latin typeface="Times New Roman" pitchFamily="18" charset="0"/>
              </a:rPr>
              <a:t>n</a:t>
            </a:r>
            <a:r>
              <a:rPr kumimoji="0" lang="en-US" altLang="zh-CN" i="1"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kumimoji="0" lang="en-US" altLang="zh-CN">
                <a:latin typeface="Times New Roman" pitchFamily="18" charset="0"/>
              </a:rPr>
              <a:t> F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0" lang="en-US" altLang="zh-CN">
                <a:latin typeface="Times New Roman" pitchFamily="18" charset="0"/>
              </a:rPr>
              <a:t> </a:t>
            </a:r>
            <a:endParaRPr kumimoji="0" lang="en-US" altLang="zh-CN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 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则 </a:t>
            </a:r>
            <a:r>
              <a:rPr kumimoji="0" lang="zh-CN" altLang="en-US" i="1"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zh-CN" i="1">
                <a:latin typeface="Times New Roman" pitchFamily="18" charset="0"/>
                <a:sym typeface="Symbol" pitchFamily="18" charset="2"/>
              </a:rPr>
              <a:t>f 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是零多项式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证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: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当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n = 1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时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i="1">
                <a:latin typeface="Times New Roman" pitchFamily="18" charset="0"/>
              </a:rPr>
              <a:t>f </a:t>
            </a:r>
            <a:r>
              <a:rPr kumimoji="0" lang="en-US" altLang="zh-CN">
                <a:latin typeface="Times New Roman" pitchFamily="18" charset="0"/>
              </a:rPr>
              <a:t>(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baseline="-3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zh-CN">
                <a:latin typeface="Times New Roman" pitchFamily="18" charset="0"/>
              </a:rPr>
              <a:t>) </a:t>
            </a:r>
            <a:r>
              <a:rPr kumimoji="0" lang="zh-CN" altLang="en-US">
                <a:latin typeface="Times New Roman" pitchFamily="18" charset="0"/>
              </a:rPr>
              <a:t>次数 </a:t>
            </a:r>
            <a:r>
              <a:rPr kumimoji="0" lang="en-US" altLang="zh-CN">
                <a:latin typeface="Times New Roman" pitchFamily="18" charset="0"/>
              </a:rPr>
              <a:t>&lt; q  </a:t>
            </a:r>
            <a:r>
              <a:rPr kumimoji="0" lang="zh-CN" altLang="en-US">
                <a:latin typeface="Times New Roman" pitchFamily="18" charset="0"/>
              </a:rPr>
              <a:t>且有 </a:t>
            </a:r>
            <a:r>
              <a:rPr kumimoji="0" lang="en-US" altLang="zh-CN">
                <a:latin typeface="Times New Roman" pitchFamily="18" charset="0"/>
              </a:rPr>
              <a:t>q </a:t>
            </a:r>
            <a:r>
              <a:rPr kumimoji="0" lang="zh-CN" altLang="en-US">
                <a:latin typeface="Times New Roman" pitchFamily="18" charset="0"/>
              </a:rPr>
              <a:t>个根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5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55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55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5554" grpId="0" animBg="1"/>
      <p:bldP spid="56555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6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假设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引理</a:t>
            </a:r>
            <a:r>
              <a:rPr lang="zh-CN" altLang="en-US" b="1" smtClean="0">
                <a:latin typeface="Times New Roman" pitchFamily="18" charset="0"/>
              </a:rPr>
              <a:t>对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1 </a:t>
            </a:r>
            <a:r>
              <a:rPr lang="zh-CN" altLang="en-US" b="1" smtClean="0">
                <a:latin typeface="Times New Roman" pitchFamily="18" charset="0"/>
              </a:rPr>
              <a:t>元</a:t>
            </a:r>
            <a:r>
              <a:rPr lang="zh-CN" altLang="en-US" b="1" smtClean="0"/>
              <a:t>约化</a:t>
            </a:r>
            <a:r>
              <a:rPr lang="zh-CN" altLang="en-US" b="1" smtClean="0">
                <a:latin typeface="Times New Roman" pitchFamily="18" charset="0"/>
              </a:rPr>
              <a:t>多项式都成立</a:t>
            </a:r>
            <a:r>
              <a:rPr lang="en-US" altLang="zh-CN" b="1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以下证明当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是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非零</a:t>
            </a:r>
            <a:r>
              <a:rPr lang="zh-CN" altLang="en-US" b="1" smtClean="0">
                <a:latin typeface="Times New Roman" pitchFamily="18" charset="0"/>
              </a:rPr>
              <a:t>约化多项式时</a:t>
            </a:r>
            <a:r>
              <a:rPr lang="en-US" altLang="zh-CN" b="1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给出的函数也非零 </a:t>
            </a:r>
            <a:r>
              <a:rPr lang="en-US" altLang="zh-CN" b="1" smtClean="0">
                <a:latin typeface="Times New Roman" pitchFamily="18" charset="0"/>
              </a:rPr>
              <a:t>.  </a:t>
            </a:r>
            <a:r>
              <a:rPr lang="zh-CN" altLang="en-US" b="1" smtClean="0">
                <a:latin typeface="Times New Roman" pitchFamily="18" charset="0"/>
              </a:rPr>
              <a:t>设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= u</a:t>
            </a:r>
            <a:r>
              <a:rPr lang="en-US" altLang="zh-CN" b="1" baseline="-30000" smtClean="0"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x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x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+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b="1" baseline="-30000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x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其中 </a:t>
            </a:r>
            <a:r>
              <a:rPr lang="en-US" altLang="zh-CN" b="1" smtClean="0">
                <a:latin typeface="Times New Roman" pitchFamily="18" charset="0"/>
              </a:rPr>
              <a:t>m &lt; q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且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x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约化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由归纳假设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存在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b="1" smtClean="0">
                <a:latin typeface="Times New Roman" pitchFamily="18" charset="0"/>
              </a:rPr>
              <a:t> 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CN" b="1" smtClean="0">
                <a:latin typeface="Times New Roman" pitchFamily="18" charset="0"/>
              </a:rPr>
              <a:t> ,  </a:t>
            </a:r>
            <a:r>
              <a:rPr lang="zh-CN" altLang="en-US" b="1" smtClean="0">
                <a:latin typeface="Times New Roman" pitchFamily="18" charset="0"/>
              </a:rPr>
              <a:t>使得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0.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500563" y="3933825"/>
            <a:ext cx="2111375" cy="1079500"/>
          </a:xfrm>
          <a:custGeom>
            <a:avLst/>
            <a:gdLst>
              <a:gd name="T0" fmla="*/ 2147483647 w 1330"/>
              <a:gd name="T1" fmla="*/ 2147483647 h 680"/>
              <a:gd name="T2" fmla="*/ 2147483647 w 1330"/>
              <a:gd name="T3" fmla="*/ 2147483647 h 680"/>
              <a:gd name="T4" fmla="*/ 2147483647 w 1330"/>
              <a:gd name="T5" fmla="*/ 2147483647 h 680"/>
              <a:gd name="T6" fmla="*/ 0 w 1330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330"/>
              <a:gd name="T13" fmla="*/ 0 h 680"/>
              <a:gd name="T14" fmla="*/ 1330 w 1330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0" h="680">
                <a:moveTo>
                  <a:pt x="680" y="680"/>
                </a:moveTo>
                <a:cubicBezTo>
                  <a:pt x="1005" y="589"/>
                  <a:pt x="1330" y="499"/>
                  <a:pt x="1270" y="408"/>
                </a:cubicBezTo>
                <a:cubicBezTo>
                  <a:pt x="1210" y="317"/>
                  <a:pt x="529" y="204"/>
                  <a:pt x="317" y="136"/>
                </a:cubicBezTo>
                <a:cubicBezTo>
                  <a:pt x="105" y="68"/>
                  <a:pt x="52" y="34"/>
                  <a:pt x="0" y="0"/>
                </a:cubicBez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5580063" y="3357563"/>
            <a:ext cx="2339975" cy="1655762"/>
          </a:xfrm>
          <a:custGeom>
            <a:avLst/>
            <a:gdLst>
              <a:gd name="T0" fmla="*/ 0 w 1474"/>
              <a:gd name="T1" fmla="*/ 2147483647 h 1043"/>
              <a:gd name="T2" fmla="*/ 2147483647 w 1474"/>
              <a:gd name="T3" fmla="*/ 2147483647 h 1043"/>
              <a:gd name="T4" fmla="*/ 2147483647 w 1474"/>
              <a:gd name="T5" fmla="*/ 2147483647 h 1043"/>
              <a:gd name="T6" fmla="*/ 2147483647 w 1474"/>
              <a:gd name="T7" fmla="*/ 2147483647 h 1043"/>
              <a:gd name="T8" fmla="*/ 2147483647 w 1474"/>
              <a:gd name="T9" fmla="*/ 0 h 10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4"/>
              <a:gd name="T16" fmla="*/ 0 h 1043"/>
              <a:gd name="T17" fmla="*/ 1474 w 1474"/>
              <a:gd name="T18" fmla="*/ 1043 h 10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4" h="1043">
                <a:moveTo>
                  <a:pt x="0" y="1043"/>
                </a:moveTo>
                <a:cubicBezTo>
                  <a:pt x="578" y="978"/>
                  <a:pt x="1156" y="914"/>
                  <a:pt x="1315" y="816"/>
                </a:cubicBezTo>
                <a:cubicBezTo>
                  <a:pt x="1474" y="718"/>
                  <a:pt x="1051" y="551"/>
                  <a:pt x="953" y="453"/>
                </a:cubicBezTo>
                <a:cubicBezTo>
                  <a:pt x="855" y="355"/>
                  <a:pt x="779" y="301"/>
                  <a:pt x="726" y="226"/>
                </a:cubicBezTo>
                <a:cubicBezTo>
                  <a:pt x="673" y="151"/>
                  <a:pt x="654" y="75"/>
                  <a:pt x="635" y="0"/>
                </a:cubicBezTo>
              </a:path>
            </a:pathLst>
          </a:cu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5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5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56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6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56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56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56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56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56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56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56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56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56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56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56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则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 +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的一元非零约化多项式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 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故存在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b="1" smtClean="0">
                <a:latin typeface="Times New Roman" pitchFamily="18" charset="0"/>
              </a:rPr>
              <a:t> 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CN" b="1" smtClean="0">
                <a:latin typeface="Times New Roman" pitchFamily="18" charset="0"/>
              </a:rPr>
              <a:t> ,  </a:t>
            </a:r>
            <a:r>
              <a:rPr lang="zh-CN" altLang="en-US" b="1" smtClean="0">
                <a:latin typeface="Times New Roman" pitchFamily="18" charset="0"/>
              </a:rPr>
              <a:t>使得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baseline="-30000" smtClean="0">
                <a:latin typeface="Times New Roman" pitchFamily="18" charset="0"/>
              </a:rPr>
              <a:t>                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zh-CN" b="1" baseline="-30000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b="1" baseline="-30000" smtClean="0">
                <a:latin typeface="Times New Roman" pitchFamily="18" charset="0"/>
              </a:rPr>
              <a:t>m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b="1" smtClean="0">
                <a:latin typeface="Times New Roman" pitchFamily="18" charset="0"/>
              </a:rPr>
              <a:t> )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m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  0 .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即 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n-1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)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.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这与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是零函数矛盾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故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是零多项式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57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57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57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7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57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57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57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57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57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57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57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57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04813"/>
            <a:ext cx="8229600" cy="59039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Boolean operation         Polynomial on F</a:t>
            </a:r>
            <a:r>
              <a:rPr lang="en-US" altLang="zh-CN" b="1" baseline="-30000" dirty="0" smtClean="0">
                <a:solidFill>
                  <a:srgbClr val="000000"/>
                </a:solidFill>
              </a:rPr>
              <a:t>2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/>
              <a:t>         </a:t>
            </a:r>
            <a:r>
              <a:rPr lang="en-US" altLang="zh-CN" b="1" dirty="0" smtClean="0"/>
              <a:t>not  x                                1 + x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/>
              <a:t>        x and y                                x</a:t>
            </a:r>
            <a:r>
              <a:rPr lang="en-US" altLang="zh-CN" b="1" kern="1200" dirty="0" smtClean="0">
                <a:solidFill>
                  <a:srgbClr val="000000"/>
                </a:solidFill>
              </a:rPr>
              <a:t> y</a:t>
            </a:r>
            <a:r>
              <a:rPr lang="en-US" altLang="zh-CN" b="1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/>
              <a:t>        x  or  y                           </a:t>
            </a:r>
            <a:r>
              <a:rPr lang="en-US" altLang="zh-CN" b="1" kern="1200" dirty="0" smtClean="0">
                <a:solidFill>
                  <a:srgbClr val="000000"/>
                </a:solidFill>
              </a:rPr>
              <a:t>x + y + x y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/>
              <a:t>       x  </a:t>
            </a:r>
            <a:r>
              <a:rPr lang="en-US" altLang="zh-CN" b="1" dirty="0" err="1" smtClean="0"/>
              <a:t>xor</a:t>
            </a:r>
            <a:r>
              <a:rPr lang="en-US" altLang="zh-CN" b="1" dirty="0" smtClean="0"/>
              <a:t>  y                              x</a:t>
            </a:r>
            <a:r>
              <a:rPr lang="en-US" altLang="zh-CN" b="1" kern="1200" dirty="0" smtClean="0">
                <a:solidFill>
                  <a:srgbClr val="000000"/>
                </a:solidFill>
              </a:rPr>
              <a:t> + </a:t>
            </a:r>
            <a:r>
              <a:rPr lang="en-US" altLang="zh-CN" b="1" dirty="0" smtClean="0"/>
              <a:t>y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/>
              <a:t>if x then y else z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/>
              <a:t>     </a:t>
            </a:r>
            <a:r>
              <a:rPr lang="en-US" altLang="zh-CN" b="1" dirty="0" err="1" smtClean="0"/>
              <a:t>maj</a:t>
            </a:r>
            <a:r>
              <a:rPr lang="en-US" altLang="zh-CN" b="1" dirty="0" smtClean="0"/>
              <a:t>( x, y, z )</a:t>
            </a:r>
          </a:p>
        </p:txBody>
      </p:sp>
      <p:sp>
        <p:nvSpPr>
          <p:cNvPr id="5468165" name="Rectangle 5"/>
          <p:cNvSpPr>
            <a:spLocks noChangeArrowheads="1"/>
          </p:cNvSpPr>
          <p:nvPr/>
        </p:nvSpPr>
        <p:spPr bwMode="auto">
          <a:xfrm>
            <a:off x="5580063" y="4797425"/>
            <a:ext cx="2416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dirty="0">
                <a:solidFill>
                  <a:srgbClr val="000000"/>
                </a:solidFill>
                <a:latin typeface="Arial" charset="0"/>
              </a:rPr>
              <a:t>z + x y + x z</a:t>
            </a:r>
          </a:p>
        </p:txBody>
      </p:sp>
      <p:sp>
        <p:nvSpPr>
          <p:cNvPr id="5468166" name="Rectangle 6"/>
          <p:cNvSpPr>
            <a:spLocks noChangeArrowheads="1"/>
          </p:cNvSpPr>
          <p:nvPr/>
        </p:nvSpPr>
        <p:spPr bwMode="auto">
          <a:xfrm>
            <a:off x="5435600" y="5516563"/>
            <a:ext cx="2754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x y + y z + z x</a:t>
            </a:r>
          </a:p>
        </p:txBody>
      </p:sp>
    </p:spTree>
    <p:extLst>
      <p:ext uri="{BB962C8B-B14F-4D97-AF65-F5344CB8AC3E}">
        <p14:creationId xmlns:p14="http://schemas.microsoft.com/office/powerpoint/2010/main" val="66779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68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6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6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6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6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6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65" grpId="0"/>
      <p:bldP spid="546816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/>
              <a:t> 有限域 </a:t>
            </a:r>
            <a:r>
              <a:rPr lang="en-US" altLang="zh-CN" b="1" dirty="0" smtClean="0"/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</a:rPr>
              <a:t>2 </a:t>
            </a:r>
            <a:r>
              <a:rPr lang="zh-CN" altLang="en-US" b="1" dirty="0" smtClean="0"/>
              <a:t>上的多项式运算与 </a:t>
            </a:r>
            <a:r>
              <a:rPr lang="en-US" altLang="zh-CN" b="1" dirty="0" smtClean="0"/>
              <a:t>Boolean </a:t>
            </a:r>
            <a:r>
              <a:rPr lang="zh-CN" altLang="en-US" b="1" dirty="0" smtClean="0"/>
              <a:t>运算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可以相互转化</a:t>
            </a:r>
            <a:r>
              <a:rPr lang="en-US" altLang="zh-CN" b="1" dirty="0" smtClean="0"/>
              <a:t>.  </a:t>
            </a:r>
            <a:r>
              <a:rPr lang="zh-CN" altLang="en-US" b="1" dirty="0" smtClean="0"/>
              <a:t>布尔表达式也有约化形式</a:t>
            </a:r>
            <a:r>
              <a:rPr lang="en-US" altLang="zh-CN" b="1" dirty="0" smtClean="0"/>
              <a:t>,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可转化成电路布线</a:t>
            </a:r>
            <a:r>
              <a:rPr lang="en-US" altLang="zh-CN" b="1" dirty="0" smtClean="0"/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/>
              <a:t>  这方面可参考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hlinkClick r:id="rId2"/>
              </a:rPr>
              <a:t> </a:t>
            </a:r>
            <a:r>
              <a:rPr lang="en-US" altLang="zh-CN" sz="2400" b="1" dirty="0" smtClean="0">
                <a:hlinkClick r:id="rId2"/>
              </a:rPr>
              <a:t>http://www.allaboutcircuits.com/vol_4/chpt_7/9.html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768"/>
            <a:ext cx="8229600" cy="4032448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/>
              <a:t>       </a:t>
            </a:r>
            <a:endParaRPr lang="en-US" altLang="zh-CN" b="1" dirty="0" smtClean="0"/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4800" b="1" dirty="0"/>
              <a:t> </a:t>
            </a:r>
            <a:r>
              <a:rPr lang="en-US" altLang="zh-CN" sz="4800" b="1" dirty="0" smtClean="0"/>
              <a:t>              </a:t>
            </a:r>
            <a:r>
              <a:rPr lang="zh-CN" altLang="en-US" sz="4800" b="1" dirty="0" smtClean="0"/>
              <a:t>习</a:t>
            </a:r>
            <a:r>
              <a:rPr lang="zh-CN" altLang="en-US" sz="4800" b="1" dirty="0"/>
              <a:t>题选讲</a:t>
            </a:r>
            <a:endParaRPr lang="en-US" altLang="zh-CN" sz="4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2150"/>
            <a:ext cx="8229600" cy="5545138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1. 1)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证明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对任意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1,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存在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次实系数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多项式 </a:t>
            </a:r>
            <a:r>
              <a:rPr lang="en-US" altLang="zh-CN" b="1" i="1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 x ) ,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使得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 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cosn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CN" b="1" i="1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 cos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) ,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 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且 </a:t>
            </a:r>
            <a:r>
              <a:rPr lang="en-US" altLang="zh-CN" b="1" i="1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 x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的首项系数为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. 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2)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设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 x )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是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次首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实系数多项式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. 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证明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0419" name="Object 4"/>
          <p:cNvGraphicFramePr>
            <a:graphicFrameLocks noChangeAspect="1"/>
          </p:cNvGraphicFramePr>
          <p:nvPr/>
        </p:nvGraphicFramePr>
        <p:xfrm>
          <a:off x="2627313" y="5013325"/>
          <a:ext cx="362108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3" imgW="1307532" imgH="406224" progId="Equation.3">
                  <p:embed/>
                </p:oleObj>
              </mc:Choice>
              <mc:Fallback>
                <p:oleObj name="公式" r:id="rId3" imgW="130753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13325"/>
                        <a:ext cx="362108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26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新宋体" pitchFamily="49" charset="-122"/>
              </a:rPr>
              <a:t>作业：</a:t>
            </a:r>
            <a:endParaRPr lang="zh-CN" altLang="en-US" b="1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040312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 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是任意正整数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 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, 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, …, 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是 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{ 1 , 2 , … , n }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的子集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都是奇数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, j ,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使得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| 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是奇数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提示：将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看为有限域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上的向量</a:t>
            </a:r>
            <a:endParaRPr lang="en-US" altLang="zh-CN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  <a:defRPr/>
            </a:pPr>
            <a:endParaRPr lang="en-US" altLang="zh-CN" sz="28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3"/>
            <a:ext cx="8229600" cy="4641379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3.   </a:t>
            </a:r>
            <a:r>
              <a:rPr lang="zh-CN" altLang="en-US" b="1" dirty="0" smtClean="0">
                <a:latin typeface="Times New Roman" pitchFamily="18" charset="0"/>
              </a:rPr>
              <a:t>求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曲线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= 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+ 5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上的四个有理点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注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坐标都是有理数的点称为有理点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609600" indent="-609600" algn="just" eaLnBrk="1" hangingPunct="1">
              <a:lnSpc>
                <a:spcPct val="15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7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82" name="Rectangle 2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E2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若点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</a:rPr>
              <a:t>K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满足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                   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= 0 ,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则称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zh-CN" altLang="en-US" b="1" dirty="0" smtClean="0">
                <a:latin typeface="Times New Roman" pitchFamily="18" charset="0"/>
              </a:rPr>
              <a:t>是 </a:t>
            </a:r>
            <a:r>
              <a:rPr lang="en-US" altLang="zh-CN" b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元多项式  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在 </a:t>
            </a:r>
            <a:r>
              <a:rPr lang="en-US" altLang="zh-CN" b="1" dirty="0" err="1" smtClean="0">
                <a:latin typeface="Times New Roman" pitchFamily="18" charset="0"/>
              </a:rPr>
              <a:t>K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上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的一个零点</a:t>
            </a:r>
            <a:r>
              <a:rPr lang="en-US" altLang="zh-CN" b="1" dirty="0" smtClean="0"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n = 2,    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在 </a:t>
            </a:r>
            <a:r>
              <a:rPr lang="en-US" altLang="zh-CN" b="1" dirty="0" smtClean="0">
                <a:latin typeface="Times New Roman" pitchFamily="18" charset="0"/>
              </a:rPr>
              <a:t>K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</a:rPr>
              <a:t>上的零点集构成代数曲线</a:t>
            </a:r>
            <a:r>
              <a:rPr lang="en-US" altLang="zh-CN" b="1" dirty="0" smtClean="0">
                <a:latin typeface="Times New Roman" pitchFamily="18" charset="0"/>
              </a:rPr>
              <a:t>;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n = 3,    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在 </a:t>
            </a:r>
            <a:r>
              <a:rPr lang="en-US" altLang="zh-CN" b="1" dirty="0" smtClean="0">
                <a:latin typeface="Times New Roman" pitchFamily="18" charset="0"/>
              </a:rPr>
              <a:t>K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</a:rPr>
              <a:t>上的零点集构成代数曲面</a:t>
            </a:r>
            <a:r>
              <a:rPr lang="en-US" altLang="zh-CN" b="1" dirty="0" smtClean="0">
                <a:latin typeface="Times New Roman" pitchFamily="18" charset="0"/>
              </a:rPr>
              <a:t>…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多元多项式的零点集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2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2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2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2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2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设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是域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形式符号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不定元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称为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字符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的单项式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(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)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称为单项式的指数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向量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,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 … +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称为单项式的全次数</a:t>
            </a:r>
          </a:p>
        </p:txBody>
      </p:sp>
      <p:pic>
        <p:nvPicPr>
          <p:cNvPr id="2052" name="Picture 1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</a:rPr>
              <a:t>n </a:t>
            </a:r>
            <a:r>
              <a:rPr lang="zh-CN" altLang="en-US" b="1" smtClean="0">
                <a:solidFill>
                  <a:schemeClr val="bg1"/>
                </a:solidFill>
              </a:rPr>
              <a:t>元单项式</a:t>
            </a:r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2268538" y="2997200"/>
          <a:ext cx="44323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4" imgW="1396800" imgH="304560" progId="Equation.3">
                  <p:embed/>
                </p:oleObj>
              </mc:Choice>
              <mc:Fallback>
                <p:oleObj name="公式" r:id="rId4" imgW="139680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200"/>
                        <a:ext cx="44323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K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上的三次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光滑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曲线经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有理变换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都能写成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  <a:sym typeface="Symbol" pitchFamily="18" charset="2"/>
              </a:rPr>
              <a:t>                  </a:t>
            </a:r>
            <a:r>
              <a:rPr lang="en-US" altLang="zh-CN" b="1" dirty="0" smtClean="0">
                <a:latin typeface="Times New Roman" pitchFamily="18" charset="0"/>
              </a:rPr>
              <a:t>E :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y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= 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b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这里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无重根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即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CN" b="1" i="1" dirty="0" smtClean="0">
                <a:latin typeface="Times New Roman" pitchFamily="18" charset="0"/>
                <a:sym typeface="MT Extra" pitchFamily="18" charset="2"/>
              </a:rPr>
              <a:t>a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27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0 .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若有理数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满足曲线方程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则称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是椭圆曲线 </a:t>
            </a:r>
            <a:r>
              <a:rPr lang="en-US" altLang="zh-CN" b="1" dirty="0" smtClean="0">
                <a:latin typeface="Times New Roman" pitchFamily="18" charset="0"/>
              </a:rPr>
              <a:t>E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的有理点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例</a:t>
            </a:r>
            <a:r>
              <a:rPr lang="en-US" altLang="zh-CN" sz="4000" b="1" smtClean="0">
                <a:latin typeface="Times New Roman" pitchFamily="18" charset="0"/>
              </a:rPr>
              <a:t>: </a:t>
            </a:r>
            <a:r>
              <a:rPr lang="zh-CN" altLang="en-US" sz="4000" b="1" smtClean="0">
                <a:latin typeface="Times New Roman" pitchFamily="18" charset="0"/>
              </a:rPr>
              <a:t>椭圆曲线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例</a:t>
            </a:r>
            <a:r>
              <a:rPr lang="en-US" altLang="zh-CN" sz="4000" b="1" smtClean="0">
                <a:latin typeface="Times New Roman" pitchFamily="18" charset="0"/>
              </a:rPr>
              <a:t>: </a:t>
            </a:r>
            <a:r>
              <a:rPr lang="zh-CN" altLang="en-US" sz="4000" b="1" smtClean="0">
                <a:latin typeface="Times New Roman" pitchFamily="18" charset="0"/>
              </a:rPr>
              <a:t>椭圆曲线上的有理点</a:t>
            </a:r>
          </a:p>
        </p:txBody>
      </p:sp>
      <p:pic>
        <p:nvPicPr>
          <p:cNvPr id="47892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6767512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 Box 18"/>
          <p:cNvSpPr txBox="1">
            <a:spLocks noChangeArrowheads="1"/>
          </p:cNvSpPr>
          <p:nvPr/>
        </p:nvSpPr>
        <p:spPr bwMode="auto">
          <a:xfrm>
            <a:off x="179388" y="1916113"/>
            <a:ext cx="388937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>
                <a:latin typeface="Times New Roman" pitchFamily="18" charset="0"/>
              </a:rPr>
              <a:t>E : </a:t>
            </a:r>
            <a:r>
              <a:rPr kumimoji="0" lang="en-US" altLang="zh-CN" i="1">
                <a:latin typeface="Times New Roman" pitchFamily="18" charset="0"/>
              </a:rPr>
              <a:t>y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2</a:t>
            </a:r>
            <a:r>
              <a:rPr kumimoji="0" lang="en-US" altLang="zh-CN">
                <a:latin typeface="Times New Roman" pitchFamily="18" charset="0"/>
              </a:rPr>
              <a:t> =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3</a:t>
            </a:r>
            <a:r>
              <a:rPr kumimoji="0" lang="en-US" altLang="zh-CN">
                <a:latin typeface="Times New Roman" pitchFamily="18" charset="0"/>
              </a:rPr>
              <a:t> – 5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+ 8</a:t>
            </a:r>
          </a:p>
        </p:txBody>
      </p:sp>
      <p:sp>
        <p:nvSpPr>
          <p:cNvPr id="4789267" name="Text Box 19"/>
          <p:cNvSpPr txBox="1">
            <a:spLocks noChangeArrowheads="1"/>
          </p:cNvSpPr>
          <p:nvPr/>
        </p:nvSpPr>
        <p:spPr bwMode="auto">
          <a:xfrm>
            <a:off x="4716463" y="4941888"/>
            <a:ext cx="388937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i="1">
                <a:latin typeface="Times New Roman" pitchFamily="18" charset="0"/>
              </a:rPr>
              <a:t>f </a:t>
            </a:r>
            <a:r>
              <a:rPr kumimoji="0" lang="en-US" altLang="zh-CN">
                <a:latin typeface="Times New Roman" pitchFamily="18" charset="0"/>
              </a:rPr>
              <a:t>( </a:t>
            </a:r>
            <a:r>
              <a:rPr kumimoji="0" lang="en-US" altLang="zh-CN" i="1">
                <a:latin typeface="Times New Roman" pitchFamily="18" charset="0"/>
              </a:rPr>
              <a:t>x </a:t>
            </a:r>
            <a:r>
              <a:rPr kumimoji="0" lang="en-US" altLang="zh-CN">
                <a:latin typeface="Times New Roman" pitchFamily="18" charset="0"/>
              </a:rPr>
              <a:t>) =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3</a:t>
            </a:r>
            <a:r>
              <a:rPr kumimoji="0" lang="en-US" altLang="zh-CN">
                <a:latin typeface="Times New Roman" pitchFamily="18" charset="0"/>
              </a:rPr>
              <a:t> – 5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+ 8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8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8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89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89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8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926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例</a:t>
            </a:r>
            <a:r>
              <a:rPr lang="en-US" altLang="zh-CN" sz="4000" b="1" smtClean="0">
                <a:latin typeface="Times New Roman" pitchFamily="18" charset="0"/>
              </a:rPr>
              <a:t>: </a:t>
            </a:r>
            <a:r>
              <a:rPr lang="zh-CN" altLang="en-US" sz="4000" b="1" smtClean="0">
                <a:latin typeface="Times New Roman" pitchFamily="18" charset="0"/>
              </a:rPr>
              <a:t>椭圆曲线上的有理点</a:t>
            </a:r>
          </a:p>
        </p:txBody>
      </p:sp>
      <p:graphicFrame>
        <p:nvGraphicFramePr>
          <p:cNvPr id="5216259" name="Object 3"/>
          <p:cNvGraphicFramePr>
            <a:graphicFrameLocks noChangeAspect="1"/>
          </p:cNvGraphicFramePr>
          <p:nvPr/>
        </p:nvGraphicFramePr>
        <p:xfrm>
          <a:off x="1258888" y="1196975"/>
          <a:ext cx="6605587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图表" r:id="rId3" imgW="5743651" imgH="4381500" progId="Excel.Chart.8">
                  <p:embed/>
                </p:oleObj>
              </mc:Choice>
              <mc:Fallback>
                <p:oleObj name="图表" r:id="rId3" imgW="5743651" imgH="43815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6605587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6261" name="AutoShape 5"/>
          <p:cNvSpPr>
            <a:spLocks noChangeArrowheads="1"/>
          </p:cNvSpPr>
          <p:nvPr/>
        </p:nvSpPr>
        <p:spPr bwMode="auto">
          <a:xfrm>
            <a:off x="2195513" y="4221163"/>
            <a:ext cx="144462" cy="144462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6262" name="Rectangle 6"/>
          <p:cNvSpPr>
            <a:spLocks noChangeArrowheads="1"/>
          </p:cNvSpPr>
          <p:nvPr/>
        </p:nvSpPr>
        <p:spPr bwMode="auto">
          <a:xfrm>
            <a:off x="1547813" y="4005263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P</a:t>
            </a:r>
          </a:p>
        </p:txBody>
      </p:sp>
      <p:sp>
        <p:nvSpPr>
          <p:cNvPr id="5216263" name="Rectangle 7"/>
          <p:cNvSpPr>
            <a:spLocks noChangeArrowheads="1"/>
          </p:cNvSpPr>
          <p:nvPr/>
        </p:nvSpPr>
        <p:spPr bwMode="auto">
          <a:xfrm>
            <a:off x="3924300" y="2565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Q</a:t>
            </a:r>
          </a:p>
        </p:txBody>
      </p:sp>
      <p:sp>
        <p:nvSpPr>
          <p:cNvPr id="5216264" name="AutoShape 8"/>
          <p:cNvSpPr>
            <a:spLocks noChangeArrowheads="1"/>
          </p:cNvSpPr>
          <p:nvPr/>
        </p:nvSpPr>
        <p:spPr bwMode="auto">
          <a:xfrm>
            <a:off x="4427538" y="3213100"/>
            <a:ext cx="144462" cy="144463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6265" name="Line 9"/>
          <p:cNvSpPr>
            <a:spLocks noChangeShapeType="1"/>
          </p:cNvSpPr>
          <p:nvPr/>
        </p:nvSpPr>
        <p:spPr bwMode="auto">
          <a:xfrm flipV="1">
            <a:off x="1331913" y="1773238"/>
            <a:ext cx="6408737" cy="2951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216266" name="Line 10"/>
          <p:cNvSpPr>
            <a:spLocks noChangeShapeType="1"/>
          </p:cNvSpPr>
          <p:nvPr/>
        </p:nvSpPr>
        <p:spPr bwMode="auto">
          <a:xfrm flipH="1" flipV="1">
            <a:off x="7092950" y="1773238"/>
            <a:ext cx="71438" cy="43195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216267" name="Rectangle 11"/>
          <p:cNvSpPr>
            <a:spLocks noChangeArrowheads="1"/>
          </p:cNvSpPr>
          <p:nvPr/>
        </p:nvSpPr>
        <p:spPr bwMode="auto">
          <a:xfrm>
            <a:off x="6516688" y="1557338"/>
            <a:ext cx="43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R</a:t>
            </a:r>
          </a:p>
        </p:txBody>
      </p:sp>
      <p:sp>
        <p:nvSpPr>
          <p:cNvPr id="5216268" name="AutoShape 12"/>
          <p:cNvSpPr>
            <a:spLocks noChangeArrowheads="1"/>
          </p:cNvSpPr>
          <p:nvPr/>
        </p:nvSpPr>
        <p:spPr bwMode="auto">
          <a:xfrm>
            <a:off x="7019925" y="1989138"/>
            <a:ext cx="144463" cy="144462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6269" name="Rectangle 13"/>
          <p:cNvSpPr>
            <a:spLocks noChangeArrowheads="1"/>
          </p:cNvSpPr>
          <p:nvPr/>
        </p:nvSpPr>
        <p:spPr bwMode="auto">
          <a:xfrm>
            <a:off x="5724525" y="5300663"/>
            <a:ext cx="1089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P + Q</a:t>
            </a:r>
          </a:p>
        </p:txBody>
      </p:sp>
      <p:sp>
        <p:nvSpPr>
          <p:cNvPr id="5216270" name="AutoShape 14"/>
          <p:cNvSpPr>
            <a:spLocks noChangeArrowheads="1"/>
          </p:cNvSpPr>
          <p:nvPr/>
        </p:nvSpPr>
        <p:spPr bwMode="auto">
          <a:xfrm>
            <a:off x="7092950" y="5445125"/>
            <a:ext cx="144463" cy="144463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79388" y="1916113"/>
            <a:ext cx="3744912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>
                <a:latin typeface="Times New Roman" pitchFamily="18" charset="0"/>
              </a:rPr>
              <a:t>E : </a:t>
            </a:r>
            <a:r>
              <a:rPr kumimoji="0" lang="en-US" altLang="zh-CN" i="1">
                <a:latin typeface="Times New Roman" pitchFamily="18" charset="0"/>
              </a:rPr>
              <a:t>y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2</a:t>
            </a:r>
            <a:r>
              <a:rPr kumimoji="0" lang="en-US" altLang="zh-CN">
                <a:latin typeface="Times New Roman" pitchFamily="18" charset="0"/>
              </a:rPr>
              <a:t> =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3</a:t>
            </a:r>
            <a:r>
              <a:rPr kumimoji="0" lang="en-US" altLang="zh-CN">
                <a:latin typeface="Times New Roman" pitchFamily="18" charset="0"/>
              </a:rPr>
              <a:t> – 5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+ 8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216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216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21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21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1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1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16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1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1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1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1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1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16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1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1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1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1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1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21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16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1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1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1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1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21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521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16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1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1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1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1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21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216259" grpId="0"/>
      <p:bldP spid="5216261" grpId="0" animBg="1"/>
      <p:bldP spid="5216262" grpId="0"/>
      <p:bldP spid="5216263" grpId="0"/>
      <p:bldP spid="5216264" grpId="0" animBg="1"/>
      <p:bldP spid="5216265" grpId="0" animBg="1"/>
      <p:bldP spid="5216266" grpId="0" animBg="1"/>
      <p:bldP spid="5216267" grpId="0"/>
      <p:bldP spid="5216268" grpId="0" animBg="1"/>
      <p:bldP spid="5216269" grpId="0"/>
      <p:bldP spid="521627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例</a:t>
            </a:r>
            <a:r>
              <a:rPr lang="en-US" altLang="zh-CN" sz="4000" b="1" smtClean="0">
                <a:latin typeface="Times New Roman" pitchFamily="18" charset="0"/>
              </a:rPr>
              <a:t>: </a:t>
            </a:r>
            <a:r>
              <a:rPr lang="zh-CN" altLang="en-US" sz="4000" b="1" smtClean="0">
                <a:latin typeface="Times New Roman" pitchFamily="18" charset="0"/>
              </a:rPr>
              <a:t>椭圆曲线上的有理点</a:t>
            </a:r>
          </a:p>
        </p:txBody>
      </p:sp>
      <p:graphicFrame>
        <p:nvGraphicFramePr>
          <p:cNvPr id="5216259" name="Object 3"/>
          <p:cNvGraphicFramePr>
            <a:graphicFrameLocks noChangeAspect="1"/>
          </p:cNvGraphicFramePr>
          <p:nvPr/>
        </p:nvGraphicFramePr>
        <p:xfrm>
          <a:off x="1258888" y="1196975"/>
          <a:ext cx="6605587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图表" r:id="rId3" imgW="5743651" imgH="4381500" progId="Excel.Chart.8">
                  <p:embed/>
                </p:oleObj>
              </mc:Choice>
              <mc:Fallback>
                <p:oleObj name="图表" r:id="rId3" imgW="5743651" imgH="43815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6605587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195513" y="4221163"/>
            <a:ext cx="144462" cy="144462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47813" y="4005263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P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24300" y="2565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Q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4427538" y="3213100"/>
            <a:ext cx="144462" cy="144463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6265" name="Line 9"/>
          <p:cNvSpPr>
            <a:spLocks noChangeShapeType="1"/>
          </p:cNvSpPr>
          <p:nvPr/>
        </p:nvSpPr>
        <p:spPr bwMode="auto">
          <a:xfrm flipV="1">
            <a:off x="1331913" y="1773238"/>
            <a:ext cx="6408737" cy="2951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216267" name="Rectangle 11"/>
          <p:cNvSpPr>
            <a:spLocks noChangeArrowheads="1"/>
          </p:cNvSpPr>
          <p:nvPr/>
        </p:nvSpPr>
        <p:spPr bwMode="auto">
          <a:xfrm>
            <a:off x="6516688" y="1557338"/>
            <a:ext cx="43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R</a:t>
            </a:r>
          </a:p>
        </p:txBody>
      </p:sp>
      <p:sp>
        <p:nvSpPr>
          <p:cNvPr id="5216268" name="AutoShape 12"/>
          <p:cNvSpPr>
            <a:spLocks noChangeArrowheads="1"/>
          </p:cNvSpPr>
          <p:nvPr/>
        </p:nvSpPr>
        <p:spPr bwMode="auto">
          <a:xfrm>
            <a:off x="7019925" y="1989138"/>
            <a:ext cx="144463" cy="144462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179388" y="1916113"/>
            <a:ext cx="3744912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>
                <a:latin typeface="Times New Roman" pitchFamily="18" charset="0"/>
              </a:rPr>
              <a:t>E : </a:t>
            </a:r>
            <a:r>
              <a:rPr kumimoji="0" lang="en-US" altLang="zh-CN" i="1">
                <a:latin typeface="Times New Roman" pitchFamily="18" charset="0"/>
              </a:rPr>
              <a:t>y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2</a:t>
            </a:r>
            <a:r>
              <a:rPr kumimoji="0" lang="en-US" altLang="zh-CN">
                <a:latin typeface="Times New Roman" pitchFamily="18" charset="0"/>
              </a:rPr>
              <a:t> =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3</a:t>
            </a:r>
            <a:r>
              <a:rPr kumimoji="0" lang="en-US" altLang="zh-CN">
                <a:latin typeface="Times New Roman" pitchFamily="18" charset="0"/>
              </a:rPr>
              <a:t> – 5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+ 8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28625" y="2786063"/>
            <a:ext cx="3571875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i="1">
                <a:latin typeface="Times New Roman" pitchFamily="18" charset="0"/>
              </a:rPr>
              <a:t>   y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>
                <a:latin typeface="Times New Roman" pitchFamily="18" charset="0"/>
              </a:rPr>
              <a:t>–</a:t>
            </a:r>
            <a:r>
              <a:rPr kumimoji="0" lang="en-US" altLang="zh-CN" i="1">
                <a:latin typeface="Times New Roman" pitchFamily="18" charset="0"/>
              </a:rPr>
              <a:t> y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</a:rPr>
              <a:t> = </a:t>
            </a:r>
            <a:r>
              <a:rPr kumimoji="0" lang="en-US" altLang="zh-CN" i="1">
                <a:latin typeface="Times New Roman" pitchFamily="18" charset="0"/>
              </a:rPr>
              <a:t>k</a:t>
            </a:r>
            <a:r>
              <a:rPr kumimoji="0" lang="en-US" altLang="zh-CN">
                <a:latin typeface="Times New Roman" pitchFamily="18" charset="0"/>
              </a:rPr>
              <a:t> (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–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</a:rPr>
              <a:t> )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7188" y="4714875"/>
            <a:ext cx="6715125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>
                <a:latin typeface="Times New Roman" pitchFamily="18" charset="0"/>
              </a:rPr>
              <a:t> 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sz="3600" baseline="30000">
                <a:latin typeface="Times New Roman" pitchFamily="18" charset="0"/>
              </a:rPr>
              <a:t>3</a:t>
            </a:r>
            <a:r>
              <a:rPr kumimoji="0" lang="en-US" altLang="zh-CN">
                <a:latin typeface="Times New Roman" pitchFamily="18" charset="0"/>
              </a:rPr>
              <a:t> – ( </a:t>
            </a:r>
            <a:r>
              <a:rPr kumimoji="0" lang="en-US" altLang="zh-CN" i="1">
                <a:latin typeface="Times New Roman" pitchFamily="18" charset="0"/>
              </a:rPr>
              <a:t>k</a:t>
            </a:r>
            <a:r>
              <a:rPr kumimoji="0" lang="en-US" altLang="zh-CN">
                <a:latin typeface="Times New Roman" pitchFamily="18" charset="0"/>
              </a:rPr>
              <a:t> (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–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</a:rPr>
              <a:t> )</a:t>
            </a:r>
            <a:r>
              <a:rPr kumimoji="0" lang="en-US" altLang="zh-CN" sz="3600">
                <a:latin typeface="Times New Roman" pitchFamily="18" charset="0"/>
              </a:rPr>
              <a:t> +</a:t>
            </a:r>
            <a:r>
              <a:rPr kumimoji="0" lang="en-US" altLang="zh-CN" i="1">
                <a:latin typeface="Times New Roman" pitchFamily="18" charset="0"/>
              </a:rPr>
              <a:t> y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</a:rPr>
              <a:t> )</a:t>
            </a:r>
            <a:r>
              <a:rPr kumimoji="0" lang="en-US" altLang="zh-CN" baseline="30000">
                <a:latin typeface="Times New Roman" pitchFamily="18" charset="0"/>
              </a:rPr>
              <a:t> 2</a:t>
            </a:r>
            <a:r>
              <a:rPr kumimoji="0" lang="en-US" altLang="zh-CN">
                <a:latin typeface="Times New Roman" pitchFamily="18" charset="0"/>
              </a:rPr>
              <a:t> – 5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kumimoji="0" lang="en-US" altLang="zh-CN">
                <a:latin typeface="Times New Roman" pitchFamily="18" charset="0"/>
              </a:rPr>
              <a:t> + 8 = 0</a:t>
            </a:r>
          </a:p>
        </p:txBody>
      </p:sp>
      <p:graphicFrame>
        <p:nvGraphicFramePr>
          <p:cNvPr id="235523" name="Object 4"/>
          <p:cNvGraphicFramePr>
            <a:graphicFrameLocks noChangeAspect="1"/>
          </p:cNvGraphicFramePr>
          <p:nvPr/>
        </p:nvGraphicFramePr>
        <p:xfrm>
          <a:off x="6286500" y="2500313"/>
          <a:ext cx="200025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5" imgW="711000" imgH="431640" progId="Equation.3">
                  <p:embed/>
                </p:oleObj>
              </mc:Choice>
              <mc:Fallback>
                <p:oleObj name="公式" r:id="rId5" imgW="711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500313"/>
                        <a:ext cx="200025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786063" y="5572125"/>
            <a:ext cx="34290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i="1">
                <a:latin typeface="Times New Roman" pitchFamily="18" charset="0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>
                <a:latin typeface="Times New Roman" pitchFamily="18" charset="0"/>
              </a:rPr>
              <a:t> +</a:t>
            </a:r>
            <a:r>
              <a:rPr kumimoji="0" lang="en-US" altLang="zh-CN" i="1">
                <a:latin typeface="Times New Roman" pitchFamily="18" charset="0"/>
              </a:rPr>
              <a:t> 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zh-CN">
                <a:latin typeface="Times New Roman" pitchFamily="18" charset="0"/>
              </a:rPr>
              <a:t> +</a:t>
            </a:r>
            <a:r>
              <a:rPr kumimoji="0" lang="en-US" altLang="zh-CN" i="1">
                <a:latin typeface="Times New Roman" pitchFamily="18" charset="0"/>
              </a:rPr>
              <a:t> 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en-US" altLang="zh-CN">
                <a:latin typeface="Times New Roman" pitchFamily="18" charset="0"/>
              </a:rPr>
              <a:t> = </a:t>
            </a:r>
            <a:r>
              <a:rPr kumimoji="0" lang="en-US" altLang="zh-CN" i="1">
                <a:latin typeface="Times New Roman" pitchFamily="18" charset="0"/>
              </a:rPr>
              <a:t>k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baseline="30000">
                <a:latin typeface="Times New Roman" pitchFamily="18" charset="0"/>
              </a:rPr>
              <a:t>2</a:t>
            </a:r>
            <a:r>
              <a:rPr kumimoji="0" lang="en-US" altLang="zh-CN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21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1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1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16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1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1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6265" grpId="0" animBg="1"/>
      <p:bldP spid="5216267" grpId="0"/>
      <p:bldP spid="5216268" grpId="0" animBg="1"/>
      <p:bldP spid="15" grpId="0" animBg="1"/>
      <p:bldP spid="16" grpId="0" animBg="1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第七章 </a:t>
            </a:r>
            <a:r>
              <a:rPr lang="zh-CN" altLang="en-US" b="1" smtClean="0">
                <a:solidFill>
                  <a:schemeClr val="hlink"/>
                </a:solidFill>
                <a:latin typeface="Times New Roman" pitchFamily="18" charset="0"/>
              </a:rPr>
              <a:t>多项式环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54562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smtClean="0"/>
              <a:t>   </a:t>
            </a:r>
            <a:r>
              <a:rPr lang="en-US" altLang="zh-CN" b="1" smtClean="0">
                <a:latin typeface="Times New Roman" pitchFamily="18" charset="0"/>
              </a:rPr>
              <a:t>1  </a:t>
            </a:r>
            <a:r>
              <a:rPr lang="zh-CN" altLang="en-US" b="1" smtClean="0">
                <a:latin typeface="Times New Roman" pitchFamily="18" charset="0"/>
              </a:rPr>
              <a:t>一元多项式环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2  </a:t>
            </a:r>
            <a:r>
              <a:rPr lang="zh-CN" altLang="en-US" b="1" smtClean="0">
                <a:latin typeface="Times New Roman" pitchFamily="18" charset="0"/>
              </a:rPr>
              <a:t>整除性与最大公因式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3  </a:t>
            </a:r>
            <a:r>
              <a:rPr lang="zh-CN" altLang="en-US" b="1" smtClean="0">
                <a:latin typeface="Times New Roman" pitchFamily="18" charset="0"/>
              </a:rPr>
              <a:t>不可约多项式与唯一分解性质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4  </a:t>
            </a:r>
            <a:r>
              <a:rPr lang="zh-CN" altLang="en-US" b="1" smtClean="0">
                <a:latin typeface="Times New Roman" pitchFamily="18" charset="0"/>
              </a:rPr>
              <a:t>重因式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5  C , R </a:t>
            </a:r>
            <a:r>
              <a:rPr lang="zh-CN" altLang="en-US" b="1" smtClean="0">
                <a:latin typeface="Times New Roman" pitchFamily="18" charset="0"/>
              </a:rPr>
              <a:t>与 </a:t>
            </a:r>
            <a:r>
              <a:rPr lang="en-US" altLang="zh-CN" b="1" smtClean="0">
                <a:latin typeface="Times New Roman" pitchFamily="18" charset="0"/>
              </a:rPr>
              <a:t>Q </a:t>
            </a:r>
            <a:r>
              <a:rPr lang="zh-CN" altLang="en-US" b="1" smtClean="0">
                <a:latin typeface="Times New Roman" pitchFamily="18" charset="0"/>
              </a:rPr>
              <a:t>上的不可约多项式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6  </a:t>
            </a:r>
            <a:r>
              <a:rPr lang="zh-CN" altLang="en-US" b="1" smtClean="0">
                <a:latin typeface="Times New Roman" pitchFamily="18" charset="0"/>
              </a:rPr>
              <a:t>多元多项式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solidFill>
                  <a:srgbClr val="FFFF00"/>
                </a:solidFill>
                <a:latin typeface="Times New Roman" pitchFamily="18" charset="0"/>
              </a:rPr>
              <a:t>7  </a:t>
            </a:r>
            <a:r>
              <a:rPr lang="zh-CN" altLang="en-US" b="1" smtClean="0">
                <a:solidFill>
                  <a:srgbClr val="FFFF00"/>
                </a:solidFill>
                <a:latin typeface="Times New Roman" pitchFamily="18" charset="0"/>
              </a:rPr>
              <a:t>对称多项式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08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集合 </a:t>
            </a:r>
            <a:r>
              <a:rPr lang="en-US" altLang="zh-CN" sz="3600" dirty="0" smtClean="0">
                <a:latin typeface="Times New Roman" pitchFamily="18" charset="0"/>
                <a:sym typeface="Symbol" pitchFamily="18" charset="2"/>
              </a:rPr>
              <a:t>{ </a:t>
            </a:r>
            <a:r>
              <a:rPr lang="en-US" altLang="zh-CN" b="1" dirty="0" smtClean="0">
                <a:latin typeface="Times New Roman" pitchFamily="18" charset="0"/>
              </a:rPr>
              <a:t>1, 2, …, n </a:t>
            </a:r>
            <a:r>
              <a:rPr lang="en-US" altLang="zh-CN" sz="3600" dirty="0" smtClean="0">
                <a:latin typeface="Times New Roman" pitchFamily="18" charset="0"/>
                <a:sym typeface="Symbol" pitchFamily="18" charset="2"/>
              </a:rPr>
              <a:t>} </a:t>
            </a:r>
            <a:r>
              <a:rPr lang="zh-CN" altLang="en-US" b="1" dirty="0" smtClean="0">
                <a:latin typeface="Times New Roman" pitchFamily="18" charset="0"/>
              </a:rPr>
              <a:t>到自身的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</a:rPr>
              <a:t>双射</a:t>
            </a:r>
            <a:r>
              <a:rPr lang="zh-CN" altLang="en-US" b="1" dirty="0" smtClean="0">
                <a:latin typeface="Times New Roman" pitchFamily="18" charset="0"/>
              </a:rPr>
              <a:t>称为置换 </a:t>
            </a:r>
            <a:endParaRPr lang="zh-CN" altLang="en-US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 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z="3600" dirty="0" smtClean="0">
                <a:latin typeface="Times New Roman" pitchFamily="18" charset="0"/>
                <a:sym typeface="Symbol" pitchFamily="18" charset="2"/>
              </a:rPr>
              <a:t>{ </a:t>
            </a:r>
            <a:r>
              <a:rPr lang="en-US" altLang="zh-CN" b="1" dirty="0" smtClean="0">
                <a:latin typeface="Times New Roman" pitchFamily="18" charset="0"/>
              </a:rPr>
              <a:t>1, 2, …, n </a:t>
            </a:r>
            <a:r>
              <a:rPr lang="en-US" altLang="zh-CN" sz="3600" dirty="0" smtClean="0">
                <a:latin typeface="Times New Roman" pitchFamily="18" charset="0"/>
                <a:sym typeface="Symbol" pitchFamily="18" charset="2"/>
              </a:rPr>
              <a:t>}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dirty="0" smtClean="0">
                <a:latin typeface="Times New Roman" pitchFamily="18" charset="0"/>
                <a:sym typeface="Symbol" pitchFamily="18" charset="2"/>
              </a:rPr>
              <a:t> { </a:t>
            </a:r>
            <a:r>
              <a:rPr lang="en-US" altLang="zh-CN" b="1" dirty="0" smtClean="0">
                <a:latin typeface="Times New Roman" pitchFamily="18" charset="0"/>
              </a:rPr>
              <a:t>1, 2, …, n </a:t>
            </a:r>
            <a:r>
              <a:rPr lang="en-US" altLang="zh-CN" sz="36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    1 , 2 , … , n   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>
                <a:sym typeface="MT Extra" pitchFamily="18" charset="2"/>
              </a:rPr>
              <a:t>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元</a:t>
            </a:r>
            <a:r>
              <a:rPr lang="zh-CN" altLang="en-US" b="1" dirty="0" smtClean="0">
                <a:latin typeface="Times New Roman" pitchFamily="18" charset="0"/>
              </a:rPr>
              <a:t>置换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与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元排列 </a:t>
            </a:r>
            <a:r>
              <a:rPr lang="zh-CN" altLang="en-US" b="1" dirty="0" smtClean="0">
                <a:latin typeface="Times New Roman" pitchFamily="18" charset="0"/>
              </a:rPr>
              <a:t>一一对应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共有 </a:t>
            </a:r>
            <a:r>
              <a:rPr lang="en-US" altLang="zh-CN" b="1" dirty="0" smtClean="0">
                <a:latin typeface="Times New Roman" pitchFamily="18" charset="0"/>
              </a:rPr>
              <a:t>n ! </a:t>
            </a:r>
            <a:r>
              <a:rPr lang="zh-CN" altLang="en-US" b="1" dirty="0" smtClean="0">
                <a:latin typeface="Times New Roman" pitchFamily="18" charset="0"/>
              </a:rPr>
              <a:t>个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置换与排列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8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7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87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7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87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若对变元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作任意置换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多项式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都保持不变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即 </a:t>
            </a:r>
            <a:endParaRPr lang="zh-CN" altLang="en-US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zh-CN" altLang="en-US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                                                       </a:t>
            </a:r>
            <a:endParaRPr lang="zh-CN" altLang="en-US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则称  </a:t>
            </a:r>
            <a:r>
              <a:rPr lang="en-US" altLang="zh-CN" b="1" i="1" smtClean="0"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zh-CN" altLang="en-US" b="1" smtClean="0">
                <a:latin typeface="Times New Roman" pitchFamily="18" charset="0"/>
              </a:rPr>
              <a:t>是对称多项式 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187450" y="3573463"/>
          <a:ext cx="638651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3" imgW="2197080" imgH="241200" progId="Equation.3">
                  <p:embed/>
                </p:oleObj>
              </mc:Choice>
              <mc:Fallback>
                <p:oleObj name="公式" r:id="rId3" imgW="2197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6386513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6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对称多项式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例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字符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zh-CN" altLang="en-US" b="1" smtClean="0">
                <a:latin typeface="Times New Roman" pitchFamily="18" charset="0"/>
              </a:rPr>
              <a:t>的对称多项式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zh-CN" altLang="en-US" b="1" i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 y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z y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 z </a:t>
            </a:r>
            <a:r>
              <a:rPr lang="en-US" altLang="zh-CN" b="1" smtClean="0">
                <a:latin typeface="Times New Roman" pitchFamily="18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    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mtClean="0">
                <a:sym typeface="MT Extra" pitchFamily="18" charset="2"/>
              </a:rPr>
              <a:t>– </a:t>
            </a:r>
            <a:r>
              <a:rPr lang="en-US" altLang="zh-CN" b="1" smtClean="0">
                <a:latin typeface="Times New Roman" pitchFamily="18" charset="0"/>
              </a:rPr>
              <a:t>3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 z </a:t>
            </a:r>
            <a:endParaRPr lang="en-US" altLang="zh-CN" b="1" i="1" smtClean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             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z 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b="1" i="1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9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9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</a:rPr>
              <a:t>  : =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endParaRPr lang="en-US" altLang="zh-CN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</a:rPr>
              <a:t>: =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+…+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endParaRPr lang="en-US" altLang="zh-CN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                   …             …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 : =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…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endParaRPr lang="en-US" altLang="zh-CN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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   =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600" b="1" baseline="30000" smtClean="0">
                <a:cs typeface="Times New Roman" pitchFamily="18" charset="0"/>
              </a:rPr>
              <a:t>…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+ 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600" b="1" baseline="30000" smtClean="0">
                <a:cs typeface="Times New Roman" pitchFamily="18" charset="0"/>
              </a:rPr>
              <a:t>…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+ 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初等对称多项式</a:t>
            </a:r>
          </a:p>
        </p:txBody>
      </p:sp>
      <p:sp>
        <p:nvSpPr>
          <p:cNvPr id="4388869" name="Rectangle 5"/>
          <p:cNvSpPr>
            <a:spLocks noChangeArrowheads="1"/>
          </p:cNvSpPr>
          <p:nvPr/>
        </p:nvSpPr>
        <p:spPr bwMode="auto">
          <a:xfrm>
            <a:off x="250825" y="2924175"/>
            <a:ext cx="1582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/>
              <a:t>首项</a:t>
            </a:r>
          </a:p>
        </p:txBody>
      </p:sp>
      <p:sp>
        <p:nvSpPr>
          <p:cNvPr id="4388876" name="AutoShape 12"/>
          <p:cNvSpPr>
            <a:spLocks noChangeArrowheads="1"/>
          </p:cNvSpPr>
          <p:nvPr/>
        </p:nvSpPr>
        <p:spPr bwMode="auto">
          <a:xfrm>
            <a:off x="3995738" y="1700213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88877" name="AutoShape 13"/>
          <p:cNvSpPr>
            <a:spLocks noChangeArrowheads="1"/>
          </p:cNvSpPr>
          <p:nvPr/>
        </p:nvSpPr>
        <p:spPr bwMode="auto">
          <a:xfrm>
            <a:off x="4067175" y="2492375"/>
            <a:ext cx="1081088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88878" name="AutoShape 14"/>
          <p:cNvSpPr>
            <a:spLocks noChangeArrowheads="1"/>
          </p:cNvSpPr>
          <p:nvPr/>
        </p:nvSpPr>
        <p:spPr bwMode="auto">
          <a:xfrm>
            <a:off x="4067175" y="4005263"/>
            <a:ext cx="2303463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88880" name="AutoShape 16"/>
          <p:cNvSpPr>
            <a:spLocks noChangeArrowheads="1"/>
          </p:cNvSpPr>
          <p:nvPr/>
        </p:nvSpPr>
        <p:spPr bwMode="auto">
          <a:xfrm>
            <a:off x="2484438" y="5373688"/>
            <a:ext cx="4895850" cy="719137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8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8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8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8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8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88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88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88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8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8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8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8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8869" grpId="0"/>
      <p:bldP spid="4388876" grpId="0" animBg="1"/>
      <p:bldP spid="4388877" grpId="0" animBg="1"/>
      <p:bldP spid="4388878" grpId="0" animBg="1"/>
      <p:bldP spid="438888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定理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</a:t>
            </a:r>
            <a:r>
              <a:rPr lang="zh-CN" altLang="en-US" b="1" dirty="0" smtClean="0">
                <a:latin typeface="Times New Roman" pitchFamily="18" charset="0"/>
              </a:rPr>
              <a:t>每个 </a:t>
            </a:r>
            <a:r>
              <a:rPr lang="en-US" altLang="zh-CN" b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元对称多项式都能</a:t>
            </a:r>
            <a:r>
              <a:rPr lang="zh-CN" altLang="en-US" b="1" dirty="0" smtClean="0">
                <a:solidFill>
                  <a:srgbClr val="0033CC"/>
                </a:solidFill>
                <a:latin typeface="Times New Roman" pitchFamily="18" charset="0"/>
              </a:rPr>
              <a:t>唯一</a:t>
            </a:r>
            <a:r>
              <a:rPr lang="zh-CN" altLang="en-US" b="1" dirty="0" smtClean="0">
                <a:latin typeface="Times New Roman" pitchFamily="18" charset="0"/>
              </a:rPr>
              <a:t>地写成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      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的形式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其中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元多项式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的初等对称多项式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pic>
        <p:nvPicPr>
          <p:cNvPr id="108547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bg1"/>
                </a:solidFill>
              </a:rPr>
              <a:t>对称多项式基本定理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deg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f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系数非零单项式的最大全次数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79388" y="2276475"/>
          <a:ext cx="87503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3" imgW="3073320" imgH="507960" progId="Equation.3">
                  <p:embed/>
                </p:oleObj>
              </mc:Choice>
              <mc:Fallback>
                <p:oleObj name="公式" r:id="rId3" imgW="307332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76475"/>
                        <a:ext cx="87503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5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</a:rPr>
              <a:t>n </a:t>
            </a:r>
            <a:r>
              <a:rPr lang="zh-CN" altLang="en-US" b="1" smtClean="0">
                <a:solidFill>
                  <a:schemeClr val="bg1"/>
                </a:solidFill>
              </a:rPr>
              <a:t>元多项式</a:t>
            </a:r>
          </a:p>
        </p:txBody>
      </p:sp>
      <p:sp>
        <p:nvSpPr>
          <p:cNvPr id="5153799" name="AutoShape 7"/>
          <p:cNvSpPr>
            <a:spLocks/>
          </p:cNvSpPr>
          <p:nvPr/>
        </p:nvSpPr>
        <p:spPr bwMode="auto">
          <a:xfrm rot="-5400000">
            <a:off x="6969919" y="2112169"/>
            <a:ext cx="317500" cy="3240088"/>
          </a:xfrm>
          <a:prstGeom prst="leftBrace">
            <a:avLst>
              <a:gd name="adj1" fmla="val 85042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3800" name="Rectangle 8"/>
          <p:cNvSpPr>
            <a:spLocks noChangeArrowheads="1"/>
          </p:cNvSpPr>
          <p:nvPr/>
        </p:nvSpPr>
        <p:spPr bwMode="auto">
          <a:xfrm>
            <a:off x="4284663" y="4076700"/>
            <a:ext cx="46085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Times New Roman" pitchFamily="18" charset="0"/>
                <a:sym typeface="Symbol" pitchFamily="18" charset="2"/>
              </a:rPr>
              <a:t>  第 </a:t>
            </a:r>
            <a:r>
              <a:rPr kumimoji="0" lang="en-US" altLang="zh-CN" dirty="0">
                <a:latin typeface="Times New Roman" pitchFamily="18" charset="0"/>
                <a:sym typeface="Symbol" pitchFamily="18" charset="2"/>
              </a:rPr>
              <a:t>( i</a:t>
            </a:r>
            <a:r>
              <a:rPr kumimoji="0"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 dirty="0">
                <a:latin typeface="Times New Roman" pitchFamily="18" charset="0"/>
                <a:sym typeface="Symbol" pitchFamily="18" charset="2"/>
              </a:rPr>
              <a:t> , i</a:t>
            </a:r>
            <a:r>
              <a:rPr kumimoji="0"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zh-CN" dirty="0">
                <a:latin typeface="Times New Roman" pitchFamily="18" charset="0"/>
                <a:sym typeface="Symbol" pitchFamily="18" charset="2"/>
              </a:rPr>
              <a:t> , </a:t>
            </a:r>
            <a:r>
              <a:rPr kumimoji="0" lang="en-US" altLang="zh-CN" dirty="0" smtClean="0">
                <a:latin typeface="Times New Roman" pitchFamily="18" charset="0"/>
                <a:sym typeface="Symbol" pitchFamily="18" charset="2"/>
              </a:rPr>
              <a:t>… , </a:t>
            </a:r>
            <a:r>
              <a:rPr kumimoji="0" lang="en-US" altLang="zh-CN" dirty="0"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en-US" altLang="zh-CN" dirty="0">
                <a:latin typeface="Times New Roman" pitchFamily="18" charset="0"/>
                <a:sym typeface="Symbol" pitchFamily="18" charset="2"/>
              </a:rPr>
              <a:t> ) </a:t>
            </a:r>
            <a:r>
              <a:rPr kumimoji="0" lang="zh-CN" altLang="en-US" dirty="0">
                <a:latin typeface="Times New Roman" pitchFamily="18" charset="0"/>
                <a:sym typeface="Symbol" pitchFamily="18" charset="2"/>
              </a:rPr>
              <a:t>次项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53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5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5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799" grpId="0" animBg="1"/>
      <p:bldP spid="515380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i="1" smtClean="0">
                <a:solidFill>
                  <a:srgbClr val="E200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=</a:t>
            </a:r>
            <a:r>
              <a:rPr lang="en-US" altLang="zh-CN" smtClean="0">
                <a:latin typeface="Times New Roman" pitchFamily="18" charset="0"/>
              </a:rPr>
              <a:t>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 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9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baseline="-30000" smtClean="0">
                <a:latin typeface="Times New Roman" pitchFamily="18" charset="0"/>
              </a:rPr>
              <a:t>              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     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MT Extra" pitchFamily="18" charset="2"/>
              </a:rPr>
              <a:t>+  3 (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MT Extra" pitchFamily="18" charset="2"/>
              </a:rPr>
              <a:t>) (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+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2 </a:t>
            </a:r>
            <a:r>
              <a:rPr lang="en-US" altLang="zh-CN" b="1" i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99"/>
                </a:solidFill>
                <a:latin typeface="Times New Roman" pitchFamily="18" charset="0"/>
              </a:rPr>
              <a:t>3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sym typeface="MT Extra" pitchFamily="18" charset="2"/>
              </a:rPr>
              <a:t>) </a:t>
            </a:r>
            <a:endParaRPr lang="en-US" altLang="zh-CN" b="1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/>
              <a:t>在字典排序法下</a:t>
            </a:r>
            <a:r>
              <a:rPr lang="en-US" altLang="zh-CN" b="1" smtClean="0"/>
              <a:t>,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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endParaRPr lang="en-US" altLang="zh-CN" b="1" smtClean="0">
              <a:latin typeface="Times New Roman" pitchFamily="18" charset="0"/>
              <a:sym typeface="MT Extra" pitchFamily="18" charset="2"/>
            </a:endParaRPr>
          </a:p>
        </p:txBody>
      </p:sp>
      <p:sp>
        <p:nvSpPr>
          <p:cNvPr id="5219331" name="Rectangle 3"/>
          <p:cNvSpPr>
            <a:spLocks noChangeArrowheads="1"/>
          </p:cNvSpPr>
          <p:nvPr/>
        </p:nvSpPr>
        <p:spPr bwMode="auto">
          <a:xfrm>
            <a:off x="5364163" y="692150"/>
            <a:ext cx="29876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b="0">
                <a:solidFill>
                  <a:srgbClr val="000099"/>
                </a:solidFill>
                <a:latin typeface="Arial" charset="0"/>
                <a:sym typeface="MT Extra" pitchFamily="18" charset="2"/>
              </a:rPr>
              <a:t>–</a:t>
            </a:r>
            <a:r>
              <a:rPr kumimoji="0" lang="en-US" altLang="zh-CN">
                <a:solidFill>
                  <a:srgbClr val="000099"/>
                </a:solidFill>
                <a:latin typeface="Times New Roman" pitchFamily="18" charset="0"/>
                <a:sym typeface="MT Extra" pitchFamily="18" charset="2"/>
              </a:rPr>
              <a:t> ( </a:t>
            </a:r>
            <a:r>
              <a:rPr kumimoji="0" lang="en-US" altLang="zh-CN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baseline="-30000">
                <a:solidFill>
                  <a:srgbClr val="000099"/>
                </a:solidFill>
                <a:latin typeface="Times New Roman" pitchFamily="18" charset="0"/>
              </a:rPr>
              <a:t>1</a:t>
            </a:r>
            <a:r>
              <a:rPr kumimoji="0" lang="en-US" altLang="zh-CN" sz="3600" baseline="30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+ </a:t>
            </a:r>
            <a:r>
              <a:rPr kumimoji="0" lang="en-US" altLang="zh-CN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baseline="-30000">
                <a:solidFill>
                  <a:srgbClr val="000099"/>
                </a:solidFill>
                <a:latin typeface="Times New Roman" pitchFamily="18" charset="0"/>
              </a:rPr>
              <a:t>2</a:t>
            </a:r>
            <a:r>
              <a:rPr kumimoji="0" lang="en-US" altLang="zh-CN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+</a:t>
            </a:r>
            <a:r>
              <a:rPr kumimoji="0" lang="en-US" altLang="zh-CN" baseline="30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baseline="-30000">
                <a:solidFill>
                  <a:srgbClr val="000099"/>
                </a:solidFill>
                <a:latin typeface="Times New Roman" pitchFamily="18" charset="0"/>
              </a:rPr>
              <a:t>3</a:t>
            </a:r>
            <a:r>
              <a:rPr kumimoji="0" lang="en-US" altLang="zh-CN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rgbClr val="000099"/>
                </a:solidFill>
                <a:latin typeface="Times New Roman" pitchFamily="18" charset="0"/>
                <a:sym typeface="MT Extra" pitchFamily="18" charset="2"/>
              </a:rPr>
              <a:t>)</a:t>
            </a:r>
            <a:r>
              <a:rPr kumimoji="0" lang="en-US" altLang="zh-CN" sz="3600" baseline="30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219332" name="AutoShape 4"/>
          <p:cNvSpPr>
            <a:spLocks noChangeArrowheads="1"/>
          </p:cNvSpPr>
          <p:nvPr/>
        </p:nvSpPr>
        <p:spPr bwMode="auto">
          <a:xfrm>
            <a:off x="611188" y="620713"/>
            <a:ext cx="720725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9333" name="AutoShape 5"/>
          <p:cNvSpPr>
            <a:spLocks noChangeArrowheads="1"/>
          </p:cNvSpPr>
          <p:nvPr/>
        </p:nvSpPr>
        <p:spPr bwMode="auto">
          <a:xfrm>
            <a:off x="5867400" y="692150"/>
            <a:ext cx="576263" cy="649288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9334" name="AutoShape 6"/>
          <p:cNvSpPr>
            <a:spLocks noChangeArrowheads="1"/>
          </p:cNvSpPr>
          <p:nvPr/>
        </p:nvSpPr>
        <p:spPr bwMode="auto">
          <a:xfrm>
            <a:off x="900113" y="1412875"/>
            <a:ext cx="1727200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9337" name="AutoShape 9"/>
          <p:cNvSpPr>
            <a:spLocks noChangeArrowheads="1"/>
          </p:cNvSpPr>
          <p:nvPr/>
        </p:nvSpPr>
        <p:spPr bwMode="auto">
          <a:xfrm>
            <a:off x="684213" y="4581525"/>
            <a:ext cx="720725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19338" name="AutoShape 10"/>
          <p:cNvSpPr>
            <a:spLocks noChangeArrowheads="1"/>
          </p:cNvSpPr>
          <p:nvPr/>
        </p:nvSpPr>
        <p:spPr bwMode="auto">
          <a:xfrm>
            <a:off x="1835150" y="4581525"/>
            <a:ext cx="1081088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928813" y="3000375"/>
            <a:ext cx="576262" cy="649288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29125" y="3000375"/>
            <a:ext cx="1000125" cy="649288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1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21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21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1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1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19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19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1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19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1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19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19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21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21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19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19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1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1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1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1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1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9331" grpId="0"/>
      <p:bldP spid="5219332" grpId="0" animBg="1"/>
      <p:bldP spid="5219333" grpId="0" animBg="1"/>
      <p:bldP spid="5219334" grpId="0" animBg="1"/>
      <p:bldP spid="5219337" grpId="0" animBg="1"/>
      <p:bldP spid="5219338" grpId="0" animBg="1"/>
      <p:bldP spid="9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i="1" smtClean="0">
                <a:solidFill>
                  <a:srgbClr val="E200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   </a:t>
            </a:r>
            <a:r>
              <a:rPr lang="en-US" altLang="zh-CN" b="1" smtClean="0">
                <a:latin typeface="Times New Roman" pitchFamily="18" charset="0"/>
              </a:rPr>
              <a:t>=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= 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3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altLang="zh-CN" smtClean="0">
                <a:sym typeface="MT Extra" pitchFamily="18" charset="2"/>
              </a:rPr>
              <a:t>–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                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)           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MT Extra" pitchFamily="18" charset="2"/>
              </a:rPr>
              <a:t> = 1 )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9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9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9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9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79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9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9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9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问题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任给单项式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能否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用 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构造一个多项式 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使其首项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恰为给定的单项式 </a:t>
            </a:r>
            <a:r>
              <a:rPr lang="en-US" altLang="zh-CN" b="1" dirty="0" smtClean="0">
                <a:latin typeface="Times New Roman" pitchFamily="18" charset="0"/>
              </a:rPr>
              <a:t>?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例</a:t>
            </a:r>
            <a:r>
              <a:rPr lang="en-US" altLang="zh-CN" b="1" dirty="0" smtClean="0">
                <a:latin typeface="Times New Roman" pitchFamily="18" charset="0"/>
              </a:rPr>
              <a:t>:    </a:t>
            </a:r>
            <a:r>
              <a:rPr lang="en-US" altLang="zh-CN" b="1" i="1" dirty="0" smtClean="0">
                <a:latin typeface="Times New Roman" pitchFamily="18" charset="0"/>
              </a:rPr>
              <a:t>F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, </a:t>
            </a:r>
            <a:r>
              <a:rPr lang="en-US" altLang="zh-CN" b="1" baseline="-30000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, </a:t>
            </a:r>
            <a:r>
              <a:rPr lang="en-US" altLang="zh-CN" b="1" baseline="-30000" dirty="0" smtClean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</a:rPr>
              <a:t> ) </a:t>
            </a:r>
            <a:r>
              <a:rPr lang="zh-CN" altLang="en-US" b="1" dirty="0" smtClean="0">
                <a:latin typeface="Times New Roman" pitchFamily="18" charset="0"/>
              </a:rPr>
              <a:t>的首项  </a:t>
            </a:r>
            <a:r>
              <a:rPr lang="en-US" altLang="zh-CN" b="1" dirty="0" smtClean="0">
                <a:latin typeface="Times New Roman" pitchFamily="18" charset="0"/>
              </a:rPr>
              <a:t>=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altLang="zh-CN" b="1" dirty="0" smtClean="0">
                <a:latin typeface="Times New Roman" pitchFamily="18" charset="0"/>
              </a:rPr>
              <a:t>?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</a:t>
            </a:r>
            <a:r>
              <a:rPr lang="zh-CN" altLang="en-US" b="1" dirty="0" smtClean="0">
                <a:latin typeface="Times New Roman" pitchFamily="18" charset="0"/>
              </a:rPr>
              <a:t>对称多项式的首项有何特点</a:t>
            </a:r>
            <a:r>
              <a:rPr lang="en-US" altLang="zh-CN" b="1" dirty="0" smtClean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9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9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9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9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引理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对称多项式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的首项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     </a:t>
            </a:r>
            <a:r>
              <a:rPr lang="en-US" altLang="zh-CN" b="1" i="1" dirty="0" smtClean="0">
                <a:latin typeface="Times New Roman" pitchFamily="18" charset="0"/>
              </a:rPr>
              <a:t>c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</a:t>
            </a:r>
            <a:r>
              <a:rPr lang="zh-CN" altLang="en-US" b="1" dirty="0" smtClean="0">
                <a:latin typeface="Times New Roman" pitchFamily="18" charset="0"/>
              </a:rPr>
              <a:t>一定满足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 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 … 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zh-CN" altLang="en-US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 ,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dirty="0" smtClean="0">
                <a:latin typeface="Times New Roman" pitchFamily="18" charset="0"/>
              </a:rPr>
              <a:t> =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 ,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 =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</a:t>
            </a:r>
            <a:endParaRPr lang="en-US" altLang="zh-CN" sz="2800" b="1" baseline="30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</a:t>
            </a:r>
          </a:p>
        </p:txBody>
      </p:sp>
      <p:sp>
        <p:nvSpPr>
          <p:cNvPr id="4397069" name="Freeform 13"/>
          <p:cNvSpPr>
            <a:spLocks/>
          </p:cNvSpPr>
          <p:nvPr/>
        </p:nvSpPr>
        <p:spPr bwMode="auto">
          <a:xfrm>
            <a:off x="4787900" y="3260725"/>
            <a:ext cx="1020763" cy="815975"/>
          </a:xfrm>
          <a:custGeom>
            <a:avLst/>
            <a:gdLst>
              <a:gd name="T0" fmla="*/ 2147483647 w 643"/>
              <a:gd name="T1" fmla="*/ 2147483647 h 514"/>
              <a:gd name="T2" fmla="*/ 0 w 643"/>
              <a:gd name="T3" fmla="*/ 2147483647 h 514"/>
              <a:gd name="T4" fmla="*/ 2147483647 w 643"/>
              <a:gd name="T5" fmla="*/ 2147483647 h 514"/>
              <a:gd name="T6" fmla="*/ 2147483647 w 643"/>
              <a:gd name="T7" fmla="*/ 2147483647 h 514"/>
              <a:gd name="T8" fmla="*/ 2147483647 w 643"/>
              <a:gd name="T9" fmla="*/ 2147483647 h 514"/>
              <a:gd name="T10" fmla="*/ 2147483647 w 643"/>
              <a:gd name="T11" fmla="*/ 2147483647 h 514"/>
              <a:gd name="T12" fmla="*/ 2147483647 w 643"/>
              <a:gd name="T13" fmla="*/ 2147483647 h 5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3"/>
              <a:gd name="T22" fmla="*/ 0 h 514"/>
              <a:gd name="T23" fmla="*/ 643 w 643"/>
              <a:gd name="T24" fmla="*/ 514 h 5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3" h="514">
                <a:moveTo>
                  <a:pt x="136" y="514"/>
                </a:moveTo>
                <a:cubicBezTo>
                  <a:pt x="68" y="457"/>
                  <a:pt x="0" y="401"/>
                  <a:pt x="0" y="333"/>
                </a:cubicBezTo>
                <a:cubicBezTo>
                  <a:pt x="0" y="265"/>
                  <a:pt x="76" y="159"/>
                  <a:pt x="136" y="106"/>
                </a:cubicBezTo>
                <a:cubicBezTo>
                  <a:pt x="196" y="53"/>
                  <a:pt x="287" y="0"/>
                  <a:pt x="363" y="15"/>
                </a:cubicBezTo>
                <a:cubicBezTo>
                  <a:pt x="439" y="30"/>
                  <a:pt x="545" y="137"/>
                  <a:pt x="590" y="197"/>
                </a:cubicBezTo>
                <a:cubicBezTo>
                  <a:pt x="635" y="257"/>
                  <a:pt x="643" y="325"/>
                  <a:pt x="635" y="378"/>
                </a:cubicBezTo>
                <a:cubicBezTo>
                  <a:pt x="627" y="431"/>
                  <a:pt x="585" y="472"/>
                  <a:pt x="544" y="514"/>
                </a:cubicBezTo>
              </a:path>
            </a:pathLst>
          </a:cu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2286000" y="4286250"/>
            <a:ext cx="1020763" cy="587375"/>
          </a:xfrm>
          <a:custGeom>
            <a:avLst/>
            <a:gdLst>
              <a:gd name="T0" fmla="*/ 2147483647 w 643"/>
              <a:gd name="T1" fmla="*/ 2147483647 h 514"/>
              <a:gd name="T2" fmla="*/ 0 w 643"/>
              <a:gd name="T3" fmla="*/ 2147483647 h 514"/>
              <a:gd name="T4" fmla="*/ 2147483647 w 643"/>
              <a:gd name="T5" fmla="*/ 2147483647 h 514"/>
              <a:gd name="T6" fmla="*/ 2147483647 w 643"/>
              <a:gd name="T7" fmla="*/ 2147483647 h 514"/>
              <a:gd name="T8" fmla="*/ 2147483647 w 643"/>
              <a:gd name="T9" fmla="*/ 2147483647 h 514"/>
              <a:gd name="T10" fmla="*/ 2147483647 w 643"/>
              <a:gd name="T11" fmla="*/ 2147483647 h 514"/>
              <a:gd name="T12" fmla="*/ 2147483647 w 643"/>
              <a:gd name="T13" fmla="*/ 2147483647 h 5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3"/>
              <a:gd name="T22" fmla="*/ 0 h 514"/>
              <a:gd name="T23" fmla="*/ 643 w 643"/>
              <a:gd name="T24" fmla="*/ 514 h 5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3" h="514">
                <a:moveTo>
                  <a:pt x="136" y="514"/>
                </a:moveTo>
                <a:cubicBezTo>
                  <a:pt x="68" y="457"/>
                  <a:pt x="0" y="401"/>
                  <a:pt x="0" y="333"/>
                </a:cubicBezTo>
                <a:cubicBezTo>
                  <a:pt x="0" y="265"/>
                  <a:pt x="76" y="159"/>
                  <a:pt x="136" y="106"/>
                </a:cubicBezTo>
                <a:cubicBezTo>
                  <a:pt x="196" y="53"/>
                  <a:pt x="287" y="0"/>
                  <a:pt x="363" y="15"/>
                </a:cubicBezTo>
                <a:cubicBezTo>
                  <a:pt x="439" y="30"/>
                  <a:pt x="545" y="137"/>
                  <a:pt x="590" y="197"/>
                </a:cubicBezTo>
                <a:cubicBezTo>
                  <a:pt x="635" y="257"/>
                  <a:pt x="643" y="325"/>
                  <a:pt x="635" y="378"/>
                </a:cubicBezTo>
                <a:cubicBezTo>
                  <a:pt x="627" y="431"/>
                  <a:pt x="585" y="472"/>
                  <a:pt x="544" y="514"/>
                </a:cubicBezTo>
              </a:path>
            </a:pathLst>
          </a:cu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97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97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97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97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97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97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9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97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97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97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7069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引理</a:t>
            </a:r>
            <a:r>
              <a:rPr lang="en-US" altLang="zh-CN" b="1" smtClean="0">
                <a:latin typeface="Times New Roman" pitchFamily="18" charset="0"/>
              </a:rPr>
              <a:t>:  </a:t>
            </a:r>
            <a:r>
              <a:rPr lang="zh-CN" altLang="en-US" b="1" smtClean="0">
                <a:latin typeface="Times New Roman" pitchFamily="18" charset="0"/>
              </a:rPr>
              <a:t>任给整数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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 …   k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 0 ,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以下</a:t>
            </a: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对称多项式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的首项为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n-1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3600" b="1" baseline="30000" smtClean="0"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)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)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US" altLang="zh-CN" sz="3600" b="1" baseline="30000" smtClean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</a:t>
            </a:r>
            <a:r>
              <a:rPr lang="en-US" altLang="zh-CN" b="1" smtClean="0">
                <a:latin typeface="Times New Roman" pitchFamily="18" charset="0"/>
              </a:rPr>
              <a:t>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        </a:t>
            </a:r>
          </a:p>
        </p:txBody>
      </p:sp>
      <p:sp>
        <p:nvSpPr>
          <p:cNvPr id="4400131" name="AutoShape 3"/>
          <p:cNvSpPr>
            <a:spLocks noChangeArrowheads="1"/>
          </p:cNvSpPr>
          <p:nvPr/>
        </p:nvSpPr>
        <p:spPr bwMode="auto">
          <a:xfrm>
            <a:off x="1258888" y="3357563"/>
            <a:ext cx="649287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0132" name="AutoShape 4"/>
          <p:cNvSpPr>
            <a:spLocks noChangeArrowheads="1"/>
          </p:cNvSpPr>
          <p:nvPr/>
        </p:nvSpPr>
        <p:spPr bwMode="auto">
          <a:xfrm>
            <a:off x="3995738" y="3357563"/>
            <a:ext cx="936625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0133" name="AutoShape 5"/>
          <p:cNvSpPr>
            <a:spLocks noChangeArrowheads="1"/>
          </p:cNvSpPr>
          <p:nvPr/>
        </p:nvSpPr>
        <p:spPr bwMode="auto">
          <a:xfrm>
            <a:off x="1619250" y="4365625"/>
            <a:ext cx="2089150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0134" name="AutoShape 6"/>
          <p:cNvSpPr>
            <a:spLocks noChangeArrowheads="1"/>
          </p:cNvSpPr>
          <p:nvPr/>
        </p:nvSpPr>
        <p:spPr bwMode="auto">
          <a:xfrm>
            <a:off x="6084888" y="4365625"/>
            <a:ext cx="1871662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0135" name="AutoShape 7"/>
          <p:cNvSpPr>
            <a:spLocks noChangeArrowheads="1"/>
          </p:cNvSpPr>
          <p:nvPr/>
        </p:nvSpPr>
        <p:spPr bwMode="auto">
          <a:xfrm>
            <a:off x="1187450" y="5300663"/>
            <a:ext cx="2952750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0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0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0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00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0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0131" grpId="0" animBg="1"/>
      <p:bldP spid="4400132" grpId="0" animBg="1"/>
      <p:bldP spid="4400133" grpId="0" animBg="1"/>
      <p:bldP spid="4400134" grpId="0" animBg="1"/>
      <p:bldP spid="440013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定理</a:t>
            </a:r>
            <a:r>
              <a:rPr lang="en-US" altLang="zh-CN" b="1" smtClean="0">
                <a:latin typeface="Times New Roman" pitchFamily="18" charset="0"/>
              </a:rPr>
              <a:t>:   </a:t>
            </a:r>
            <a:r>
              <a:rPr lang="zh-CN" altLang="en-US" b="1" smtClean="0">
                <a:latin typeface="Times New Roman" pitchFamily="18" charset="0"/>
              </a:rPr>
              <a:t>每个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元对称多项式  </a:t>
            </a:r>
            <a:r>
              <a:rPr lang="en-US" altLang="zh-CN" b="1" i="1" smtClean="0">
                <a:latin typeface="Times New Roman" pitchFamily="18" charset="0"/>
              </a:rPr>
              <a:t>f  </a:t>
            </a:r>
            <a:r>
              <a:rPr lang="zh-CN" altLang="en-US" b="1" smtClean="0">
                <a:latin typeface="Times New Roman" pitchFamily="18" charset="0"/>
              </a:rPr>
              <a:t>都可写成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   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smtClean="0">
                <a:latin typeface="Times New Roman" pitchFamily="18" charset="0"/>
              </a:rPr>
              <a:t>n  </a:t>
            </a:r>
            <a:r>
              <a:rPr lang="zh-CN" altLang="en-US" b="1" smtClean="0">
                <a:latin typeface="Times New Roman" pitchFamily="18" charset="0"/>
              </a:rPr>
              <a:t>的多项式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将次数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deg </a:t>
            </a:r>
            <a:r>
              <a:rPr lang="en-US" altLang="zh-CN" b="1" i="1" smtClean="0">
                <a:latin typeface="Times New Roman" pitchFamily="18" charset="0"/>
              </a:rPr>
              <a:t>f  </a:t>
            </a:r>
            <a:r>
              <a:rPr lang="zh-CN" altLang="en-US" b="1" smtClean="0">
                <a:latin typeface="Times New Roman" pitchFamily="18" charset="0"/>
              </a:rPr>
              <a:t>的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元单项式按字典法排序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若  </a:t>
            </a:r>
            <a:r>
              <a:rPr lang="en-US" altLang="zh-CN" b="1" i="1" smtClean="0">
                <a:latin typeface="Times New Roman" pitchFamily="18" charset="0"/>
              </a:rPr>
              <a:t>f  </a:t>
            </a:r>
            <a:r>
              <a:rPr lang="zh-CN" altLang="en-US" b="1" smtClean="0">
                <a:latin typeface="Times New Roman" pitchFamily="18" charset="0"/>
              </a:rPr>
              <a:t>的首项是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en-US" altLang="zh-CN" b="1" i="1" smtClean="0">
                <a:latin typeface="Times New Roman" pitchFamily="18" charset="0"/>
              </a:rPr>
              <a:t>c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,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 k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 …   k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则    </a:t>
            </a:r>
            <a:r>
              <a:rPr lang="en-US" altLang="zh-CN" b="1" i="1" smtClean="0">
                <a:latin typeface="Times New Roman" pitchFamily="18" charset="0"/>
              </a:rPr>
              <a:t>f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c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smtClean="0"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smtClean="0">
                <a:cs typeface="Times New Roman" pitchFamily="18" charset="0"/>
              </a:rPr>
              <a:t>–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b="1" smtClean="0">
                <a:latin typeface="Times New Roman" pitchFamily="18" charset="0"/>
              </a:rPr>
              <a:t>   </a:t>
            </a:r>
            <a:r>
              <a:rPr lang="zh-CN" altLang="en-US" b="1" smtClean="0">
                <a:latin typeface="Times New Roman" pitchFamily="18" charset="0"/>
              </a:rPr>
              <a:t>仍对称</a:t>
            </a:r>
            <a:r>
              <a:rPr lang="en-US" altLang="zh-CN" b="1" smtClean="0">
                <a:latin typeface="Times New Roman" pitchFamily="18" charset="0"/>
              </a:rPr>
              <a:t>,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且有更靠后的首项</a:t>
            </a:r>
            <a:r>
              <a:rPr lang="en-US" altLang="zh-CN" b="1" smtClean="0">
                <a:latin typeface="Times New Roman" pitchFamily="18" charset="0"/>
              </a:rPr>
              <a:t>;  </a:t>
            </a:r>
            <a:r>
              <a:rPr lang="zh-CN" altLang="en-US" b="1" smtClean="0">
                <a:latin typeface="Times New Roman" pitchFamily="18" charset="0"/>
              </a:rPr>
              <a:t>重复以上过程</a:t>
            </a:r>
            <a:r>
              <a:rPr lang="en-US" altLang="zh-CN" b="1" smtClean="0">
                <a:latin typeface="Times New Roman" pitchFamily="18" charset="0"/>
              </a:rPr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3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3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3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3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3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3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3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3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3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3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3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3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5400" b="1" dirty="0" smtClean="0"/>
              <a:t> </a:t>
            </a:r>
            <a:r>
              <a:rPr lang="zh-CN" altLang="en-US" b="1" dirty="0" smtClean="0"/>
              <a:t>作业：</a:t>
            </a:r>
            <a:r>
              <a:rPr lang="en-US" altLang="zh-CN" b="1" dirty="0" smtClean="0"/>
              <a:t>4 </a:t>
            </a:r>
            <a:r>
              <a:rPr lang="zh-CN" altLang="en-US" b="1" dirty="0" smtClean="0"/>
              <a:t>月 </a:t>
            </a:r>
            <a:r>
              <a:rPr lang="en-US" altLang="zh-CN" b="1" dirty="0" smtClean="0"/>
              <a:t>12 </a:t>
            </a:r>
            <a:r>
              <a:rPr lang="zh-CN" altLang="en-US" b="1" dirty="0" smtClean="0"/>
              <a:t>日 交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800"/>
            <a:ext cx="8229600" cy="4464496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dirty="0" smtClean="0"/>
              <a:t>§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9.1</a:t>
            </a:r>
            <a:r>
              <a:rPr lang="en-US" altLang="zh-CN" sz="4000" b="1" dirty="0" smtClean="0">
                <a:latin typeface="Times New Roman" pitchFamily="18" charset="0"/>
              </a:rPr>
              <a:t>      4,    7,    8,   12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dirty="0"/>
              <a:t>§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9.2      3(1)(3), 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,   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en-US" altLang="zh-CN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dirty="0" smtClean="0"/>
              <a:t>§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9.3     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2,  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7</a:t>
            </a:r>
            <a:endParaRPr lang="en-US" altLang="zh-CN" sz="40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4000" b="1" dirty="0" smtClean="0">
                <a:latin typeface="Times New Roman" pitchFamily="18" charset="0"/>
              </a:rPr>
              <a:t>补充题</a:t>
            </a:r>
            <a:r>
              <a:rPr lang="en-US" altLang="zh-CN" sz="4000" b="1" dirty="0" smtClean="0">
                <a:latin typeface="Times New Roman" pitchFamily="18" charset="0"/>
              </a:rPr>
              <a:t>: 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418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20713"/>
            <a:ext cx="8229600" cy="5505450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533400" indent="-53340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1 . </a:t>
            </a:r>
            <a:r>
              <a:rPr lang="zh-CN" altLang="el-GR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=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</a:p>
          <a:p>
            <a:pPr marL="533400" indent="-53340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– 2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–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– 2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– 2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</a:p>
          <a:p>
            <a:pPr marL="533400" indent="-533400"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– 2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– 2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– 8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140000"/>
              </a:lnSpc>
              <a:buFontTx/>
              <a:buAutoNum type="arabicParenR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将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的项按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… ,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的字典排序法排序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  <a:p>
            <a:pPr marL="533400" indent="-533400" algn="just" eaLnBrk="1" hangingPunct="1">
              <a:lnSpc>
                <a:spcPct val="140000"/>
              </a:lnSpc>
              <a:buFontTx/>
              <a:buAutoNum type="arabicParenR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将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写成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… ,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的初等对称多项式</a:t>
            </a:r>
          </a:p>
          <a:p>
            <a:pPr marL="533400" indent="-53340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          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的多项式形式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</a:t>
            </a:r>
          </a:p>
          <a:p>
            <a:pPr marL="533400" indent="-53340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3)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在有理数域上的因式分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0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04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304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定理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n </a:t>
            </a:r>
            <a:r>
              <a:rPr lang="zh-CN" altLang="en-US" b="1" dirty="0" smtClean="0">
                <a:latin typeface="Times New Roman" pitchFamily="18" charset="0"/>
              </a:rPr>
              <a:t>元对称多项式都能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</a:rPr>
              <a:t>唯一</a:t>
            </a:r>
            <a:r>
              <a:rPr lang="zh-CN" altLang="en-US" b="1" dirty="0" smtClean="0">
                <a:latin typeface="Times New Roman" pitchFamily="18" charset="0"/>
              </a:rPr>
              <a:t>地写成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      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的形式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其中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元多项式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的初等对称多项式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pic>
        <p:nvPicPr>
          <p:cNvPr id="115715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对称多项式基本定理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zh-CN" altLang="en-US" b="1" dirty="0">
                <a:latin typeface="Times New Roman" pitchFamily="18" charset="0"/>
              </a:rPr>
              <a:t>对称多项式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的首项 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满</a:t>
            </a:r>
            <a:r>
              <a:rPr lang="zh-CN" altLang="en-US" b="1" dirty="0">
                <a:latin typeface="Times New Roman" pitchFamily="18" charset="0"/>
              </a:rPr>
              <a:t>足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70000"/>
              </a:lnSpc>
              <a:buNone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 k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 … 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 0 </a:t>
            </a:r>
            <a:endParaRPr lang="zh-CN" altLang="en-US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70000"/>
              </a:lnSpc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 smtClean="0">
                <a:cs typeface="Times New Roman" pitchFamily="18" charset="0"/>
              </a:rPr>
              <a:t>–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 smtClean="0">
                <a:cs typeface="Times New Roman" pitchFamily="18" charset="0"/>
              </a:rPr>
              <a:t>–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n-1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3600" b="1" baseline="30000" dirty="0" smtClean="0">
                <a:cs typeface="Times New Roman" pitchFamily="18" charset="0"/>
              </a:rPr>
              <a:t>–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sz="3600" b="1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=  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)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)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n-1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US" altLang="zh-CN" sz="3600" b="1" baseline="30000" dirty="0" smtClean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7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=</a:t>
            </a: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…         </a:t>
            </a:r>
          </a:p>
        </p:txBody>
      </p:sp>
      <p:sp>
        <p:nvSpPr>
          <p:cNvPr id="4400131" name="AutoShape 3"/>
          <p:cNvSpPr>
            <a:spLocks noChangeArrowheads="1"/>
          </p:cNvSpPr>
          <p:nvPr/>
        </p:nvSpPr>
        <p:spPr bwMode="auto">
          <a:xfrm>
            <a:off x="1258888" y="3357563"/>
            <a:ext cx="649287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0132" name="AutoShape 4"/>
          <p:cNvSpPr>
            <a:spLocks noChangeArrowheads="1"/>
          </p:cNvSpPr>
          <p:nvPr/>
        </p:nvSpPr>
        <p:spPr bwMode="auto">
          <a:xfrm>
            <a:off x="3995738" y="3357563"/>
            <a:ext cx="936625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0133" name="AutoShape 5"/>
          <p:cNvSpPr>
            <a:spLocks noChangeArrowheads="1"/>
          </p:cNvSpPr>
          <p:nvPr/>
        </p:nvSpPr>
        <p:spPr bwMode="auto">
          <a:xfrm>
            <a:off x="1619250" y="4365625"/>
            <a:ext cx="2089150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0134" name="AutoShape 6"/>
          <p:cNvSpPr>
            <a:spLocks noChangeArrowheads="1"/>
          </p:cNvSpPr>
          <p:nvPr/>
        </p:nvSpPr>
        <p:spPr bwMode="auto">
          <a:xfrm>
            <a:off x="6084888" y="4365625"/>
            <a:ext cx="1871662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00135" name="AutoShape 7"/>
          <p:cNvSpPr>
            <a:spLocks noChangeArrowheads="1"/>
          </p:cNvSpPr>
          <p:nvPr/>
        </p:nvSpPr>
        <p:spPr bwMode="auto">
          <a:xfrm>
            <a:off x="1187450" y="5300663"/>
            <a:ext cx="2952750" cy="720725"/>
          </a:xfrm>
          <a:prstGeom prst="roundRect">
            <a:avLst>
              <a:gd name="adj" fmla="val 16667"/>
            </a:avLst>
          </a:prstGeom>
          <a:solidFill>
            <a:srgbClr val="FFCC99">
              <a:alpha val="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0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0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0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00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0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0131" grpId="0" animBg="1"/>
      <p:bldP spid="4400132" grpId="0" animBg="1"/>
      <p:bldP spid="4400133" grpId="0" animBg="1"/>
      <p:bldP spid="4400134" grpId="0" animBg="1"/>
      <p:bldP spid="44001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若多项式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所有单项式的全次数都为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m ,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则称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m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次齐次多项式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 0                          0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次齐次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      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1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次齐次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次齐次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齐次多项式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定理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在</a:t>
            </a:r>
            <a:r>
              <a:rPr lang="zh-CN" altLang="en-US" b="1" dirty="0" smtClean="0"/>
              <a:t>数域</a:t>
            </a:r>
            <a:r>
              <a:rPr lang="zh-CN" altLang="en-US" b="1" dirty="0" smtClean="0"/>
              <a:t>上，</a:t>
            </a:r>
            <a:endParaRPr lang="en-US" altLang="zh-CN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n </a:t>
            </a:r>
            <a:r>
              <a:rPr lang="zh-CN" altLang="en-US" b="1" dirty="0" smtClean="0">
                <a:latin typeface="Times New Roman" pitchFamily="18" charset="0"/>
              </a:rPr>
              <a:t>元对称多项式都能</a:t>
            </a:r>
            <a:r>
              <a:rPr lang="zh-CN" altLang="en-US" b="1" dirty="0" smtClean="0">
                <a:solidFill>
                  <a:srgbClr val="000099"/>
                </a:solidFill>
                <a:latin typeface="Times New Roman" pitchFamily="18" charset="0"/>
              </a:rPr>
              <a:t>唯一</a:t>
            </a:r>
            <a:r>
              <a:rPr lang="zh-CN" altLang="en-US" b="1" dirty="0" smtClean="0">
                <a:latin typeface="Times New Roman" pitchFamily="18" charset="0"/>
              </a:rPr>
              <a:t>地写成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       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的形式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其中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元多项式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的初等对称多项式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pic>
        <p:nvPicPr>
          <p:cNvPr id="115715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07375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对称多项式基本定理</a:t>
            </a:r>
          </a:p>
        </p:txBody>
      </p:sp>
    </p:spTree>
    <p:extLst>
      <p:ext uri="{BB962C8B-B14F-4D97-AF65-F5344CB8AC3E}">
        <p14:creationId xmlns:p14="http://schemas.microsoft.com/office/powerpoint/2010/main" val="8175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唯一性</a:t>
            </a:r>
            <a:r>
              <a:rPr lang="en-US" altLang="zh-CN" b="1" dirty="0" smtClean="0">
                <a:latin typeface="Times New Roman" pitchFamily="18" charset="0"/>
              </a:rPr>
              <a:t>:   </a:t>
            </a:r>
            <a:r>
              <a:rPr lang="zh-CN" altLang="en-US" b="1" dirty="0" smtClean="0">
                <a:latin typeface="Times New Roman" pitchFamily="18" charset="0"/>
              </a:rPr>
              <a:t>若有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非零多项式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使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得</a:t>
            </a:r>
            <a:r>
              <a:rPr lang="zh-CN" altLang="en-US" b="1" dirty="0" smtClean="0">
                <a:latin typeface="Times New Roman" pitchFamily="18" charset="0"/>
              </a:rPr>
              <a:t> 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0 .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设有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 K 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使得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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0.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设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是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</a:rPr>
              <a:t>                </a:t>
            </a:r>
            <a:r>
              <a:rPr lang="en-US" altLang="zh-CN" b="1" i="1" dirty="0" smtClean="0"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ym typeface="MT Extra" pitchFamily="18" charset="2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dirty="0" smtClean="0">
                <a:sym typeface="MT Extra" pitchFamily="18" charset="2"/>
              </a:rPr>
              <a:t>–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</a:rPr>
              <a:t>c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个复根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即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b="1" baseline="-30000" dirty="0" err="1" smtClean="0">
                <a:latin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(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sym typeface="Euclid Symbol" pitchFamily="18" charset="2"/>
              </a:rPr>
              <a:t> 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=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dirty="0" smtClean="0">
                <a:latin typeface="Times New Roman" pitchFamily="18" charset="0"/>
                <a:sym typeface="Symbol"/>
              </a:rPr>
              <a:t>  </a:t>
            </a:r>
            <a:r>
              <a:rPr lang="en-US" altLang="zh-CN" b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. 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)  0 ,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矛盾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!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500563" y="3141663"/>
            <a:ext cx="3816350" cy="649287"/>
          </a:xfrm>
          <a:prstGeom prst="wedgeRoundRectCallout">
            <a:avLst>
              <a:gd name="adj1" fmla="val -58625"/>
              <a:gd name="adj2" fmla="val -93968"/>
              <a:gd name="adj3" fmla="val 16667"/>
            </a:avLst>
          </a:prstGeom>
          <a:solidFill>
            <a:srgbClr val="FFCC99">
              <a:alpha val="36862"/>
            </a:srgbClr>
          </a:solidFill>
          <a:ln w="38100" algn="ctr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这里设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dirty="0"/>
              <a:t>是数域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8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8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6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86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6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586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在 </a:t>
            </a:r>
            <a:r>
              <a:rPr lang="en-US" altLang="zh-CN" b="1" smtClean="0">
                <a:latin typeface="Times New Roman" pitchFamily="18" charset="0"/>
              </a:rPr>
              <a:t>K[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] </a:t>
            </a:r>
            <a:r>
              <a:rPr lang="zh-CN" altLang="en-US" b="1" smtClean="0">
                <a:latin typeface="Times New Roman" pitchFamily="18" charset="0"/>
              </a:rPr>
              <a:t>中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全体对称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多项式构成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的子集在加</a:t>
            </a:r>
            <a:r>
              <a:rPr lang="zh-CN" altLang="en-US" b="1" smtClean="0">
                <a:sym typeface="Symbol" pitchFamily="18" charset="2"/>
              </a:rPr>
              <a:t>、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减法和乘法下封闭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构成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K[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] </a:t>
            </a:r>
            <a:r>
              <a:rPr lang="zh-CN" altLang="en-US" b="1" smtClean="0">
                <a:latin typeface="Times New Roman" pitchFamily="18" charset="0"/>
              </a:rPr>
              <a:t>的子环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称为对称多项式环</a:t>
            </a:r>
            <a:r>
              <a:rPr lang="en-US" altLang="zh-CN" b="1" smtClean="0">
                <a:latin typeface="Times New Roman" pitchFamily="18" charset="0"/>
              </a:rPr>
              <a:t>. 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推论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元对称多项式环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=  </a:t>
            </a:r>
            <a:r>
              <a:rPr lang="en-US" altLang="zh-CN" b="1" smtClean="0">
                <a:latin typeface="Times New Roman" pitchFamily="18" charset="0"/>
              </a:rPr>
              <a:t>K[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]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Times New Roman" pitchFamily="18" charset="0"/>
              </a:rPr>
              <a:t>n </a:t>
            </a:r>
            <a:r>
              <a:rPr lang="zh-CN" altLang="en-US" sz="4000" b="1" smtClean="0">
                <a:latin typeface="Times New Roman" pitchFamily="18" charset="0"/>
              </a:rPr>
              <a:t>元对称多项式环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84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84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K[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1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2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b="1" i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由全体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10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次齐次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多项式与零多项式构成的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K-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线性空间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的维数是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__;  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其中由全体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10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次齐次对称多项式与</a:t>
            </a:r>
          </a:p>
          <a:p>
            <a:pPr marL="609600" indent="-609600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零多项式构成的子空间的维数是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_</a:t>
            </a:r>
            <a:r>
              <a:rPr lang="en-US" altLang="zh-CN" b="1" u="sng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_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7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7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7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7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7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7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待定系数法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 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    =   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800" b="1" smtClean="0">
                <a:latin typeface="Times New Roman" pitchFamily="18" charset="0"/>
              </a:rPr>
              <a:t>(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,  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,  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3 </a:t>
            </a:r>
            <a:r>
              <a:rPr lang="en-US" altLang="zh-CN" sz="2800" b="1" smtClean="0">
                <a:latin typeface="Times New Roman" pitchFamily="18" charset="0"/>
              </a:rPr>
              <a:t>)            ( 1 0 0 )   ( 1 1 0 )   ( 1 1 1 )</a:t>
            </a:r>
            <a:endParaRPr lang="en-US" altLang="zh-CN" sz="2800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altLang="zh-CN" sz="2800" b="1" smtClean="0">
                <a:latin typeface="Times New Roman" pitchFamily="18" charset="0"/>
              </a:rPr>
              <a:t>( 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smtClean="0">
                <a:solidFill>
                  <a:schemeClr val="accent2"/>
                </a:solidFill>
                <a:latin typeface="Times New Roman" pitchFamily="18" charset="0"/>
              </a:rPr>
              <a:t>3 </a:t>
            </a:r>
            <a:r>
              <a:rPr lang="en-US" altLang="zh-CN" sz="2800" b="1" smtClean="0">
                <a:latin typeface="Times New Roman" pitchFamily="18" charset="0"/>
              </a:rPr>
              <a:t>)             ( 1 0 0 )   ( 2 1 0 )   ( 3 3 1 )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sz="2800" b="1" baseline="-3000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smtClean="0">
                <a:solidFill>
                  <a:schemeClr val="accent2"/>
                </a:solidFill>
                <a:latin typeface="Times New Roman" pitchFamily="18" charset="0"/>
              </a:rPr>
              <a:t>3               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sz="2800" b="1" smtClean="0">
                <a:latin typeface="Times New Roman" pitchFamily="18" charset="0"/>
              </a:rPr>
              <a:t>8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+ 2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   </a:t>
            </a:r>
            <a:r>
              <a:rPr lang="en-US" altLang="zh-CN" sz="2800" b="1" smtClean="0">
                <a:latin typeface="Times New Roman" pitchFamily="18" charset="0"/>
              </a:rPr>
              <a:t>27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+ 9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endParaRPr lang="en-US" altLang="zh-CN" sz="2800" b="1" baseline="-3000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3</a:t>
            </a:r>
            <a:r>
              <a:rPr lang="en-US" altLang="zh-CN" b="1" baseline="30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2800" smtClean="0">
                <a:sym typeface="MT Extra" pitchFamily="18" charset="2"/>
              </a:rPr>
              <a:t>–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smtClean="0">
                <a:latin typeface="Times New Roman" pitchFamily="18" charset="0"/>
              </a:rPr>
              <a:t>3           </a:t>
            </a:r>
            <a:r>
              <a:rPr lang="en-US" altLang="zh-CN" sz="2800" b="1" smtClean="0">
                <a:latin typeface="Times New Roman" pitchFamily="18" charset="0"/>
              </a:rPr>
              <a:t>1              2             0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                        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= </a:t>
            </a:r>
            <a:r>
              <a:rPr lang="en-US" altLang="zh-CN" sz="2800" smtClean="0">
                <a:sym typeface="MT Extra" pitchFamily="18" charset="2"/>
              </a:rPr>
              <a:t>–</a:t>
            </a:r>
            <a:r>
              <a:rPr lang="en-US" altLang="zh-CN" sz="2800" b="1" smtClean="0">
                <a:latin typeface="Times New Roman" pitchFamily="18" charset="0"/>
              </a:rPr>
              <a:t> 3 , 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= 0</a:t>
            </a:r>
          </a:p>
        </p:txBody>
      </p:sp>
      <p:sp>
        <p:nvSpPr>
          <p:cNvPr id="5587971" name="Line 3"/>
          <p:cNvSpPr>
            <a:spLocks noChangeShapeType="1"/>
          </p:cNvSpPr>
          <p:nvPr/>
        </p:nvSpPr>
        <p:spPr bwMode="auto">
          <a:xfrm>
            <a:off x="468313" y="2781300"/>
            <a:ext cx="80645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4140200" y="2133600"/>
            <a:ext cx="0" cy="2663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87973" name="Rectangle 5"/>
          <p:cNvSpPr>
            <a:spLocks noChangeArrowheads="1"/>
          </p:cNvSpPr>
          <p:nvPr/>
        </p:nvSpPr>
        <p:spPr bwMode="auto">
          <a:xfrm>
            <a:off x="4067175" y="2133600"/>
            <a:ext cx="1296988" cy="266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87974" name="Rectangle 6"/>
          <p:cNvSpPr>
            <a:spLocks noChangeArrowheads="1"/>
          </p:cNvSpPr>
          <p:nvPr/>
        </p:nvSpPr>
        <p:spPr bwMode="auto">
          <a:xfrm>
            <a:off x="5364163" y="2133600"/>
            <a:ext cx="1368425" cy="266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87975" name="Rectangle 7"/>
          <p:cNvSpPr>
            <a:spLocks noChangeArrowheads="1"/>
          </p:cNvSpPr>
          <p:nvPr/>
        </p:nvSpPr>
        <p:spPr bwMode="auto">
          <a:xfrm>
            <a:off x="6732588" y="2133600"/>
            <a:ext cx="1943100" cy="266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8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8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8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8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8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8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8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8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8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8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8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8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8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8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8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8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000"/>
                                        <p:tgtEl>
                                          <p:spTgt spid="558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2000"/>
                                        <p:tgtEl>
                                          <p:spTgt spid="5587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000"/>
                                        <p:tgtEl>
                                          <p:spTgt spid="558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8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8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58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7971" grpId="0" animBg="1"/>
      <p:bldP spid="5587973" grpId="0" animBg="1"/>
      <p:bldP spid="5587974" grpId="0" animBg="1"/>
      <p:bldP spid="558797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多项式的判别式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5849938" y="2708275"/>
          <a:ext cx="275431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公式" r:id="rId4" imgW="977760" imgH="380880" progId="Equation.3">
                  <p:embed/>
                </p:oleObj>
              </mc:Choice>
              <mc:Fallback>
                <p:oleObj name="公式" r:id="rId4" imgW="97776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2708275"/>
                        <a:ext cx="275431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6741" name="AutoShape 5"/>
          <p:cNvSpPr>
            <a:spLocks noChangeArrowheads="1"/>
          </p:cNvSpPr>
          <p:nvPr/>
        </p:nvSpPr>
        <p:spPr bwMode="auto">
          <a:xfrm>
            <a:off x="1403350" y="4149725"/>
            <a:ext cx="6408738" cy="1296988"/>
          </a:xfrm>
          <a:prstGeom prst="roundRect">
            <a:avLst>
              <a:gd name="adj" fmla="val 16667"/>
            </a:avLst>
          </a:prstGeom>
          <a:solidFill>
            <a:srgbClr val="00FF0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76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一元多项式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 …+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</a:rPr>
              <a:t> =</a:t>
            </a:r>
            <a:endParaRPr lang="en-US" altLang="zh-CN" b="1" dirty="0" smtClean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的判别式定义为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disc(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) =</a:t>
            </a:r>
          </a:p>
        </p:txBody>
      </p:sp>
      <p:graphicFrame>
        <p:nvGraphicFramePr>
          <p:cNvPr id="12291" name="Object 11"/>
          <p:cNvGraphicFramePr>
            <a:graphicFrameLocks noChangeAspect="1"/>
          </p:cNvGraphicFramePr>
          <p:nvPr/>
        </p:nvGraphicFramePr>
        <p:xfrm>
          <a:off x="3473450" y="4221163"/>
          <a:ext cx="42672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公式" r:id="rId6" imgW="1384200" imgH="419040" progId="Equation.3">
                  <p:embed/>
                </p:oleObj>
              </mc:Choice>
              <mc:Fallback>
                <p:oleObj name="公式" r:id="rId6" imgW="13842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221163"/>
                        <a:ext cx="42672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3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3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674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多项式根与系数关系 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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+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… </a:t>
            </a:r>
            <a:r>
              <a:rPr lang="en-US" altLang="zh-CN" b="1" dirty="0" smtClean="0">
                <a:latin typeface="Times New Roman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    </a:t>
            </a:r>
            <a:r>
              <a:rPr lang="en-US" altLang="zh-CN" b="1" dirty="0" smtClean="0">
                <a:latin typeface="Times New Roman" pitchFamily="18" charset="0"/>
              </a:rPr>
              <a:t>=   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/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</a:rPr>
              <a:t> ;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                         …             …             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Euclid Symbol" pitchFamily="18" charset="2"/>
              </a:rPr>
              <a:t>…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         </a:t>
            </a:r>
            <a:r>
              <a:rPr lang="en-US" altLang="zh-CN" b="1" dirty="0" smtClean="0">
                <a:latin typeface="Times New Roman" pitchFamily="18" charset="0"/>
              </a:rPr>
              <a:t>=  ( 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</a:rPr>
              <a:t>/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利用   </a:t>
            </a:r>
            <a:r>
              <a:rPr lang="zh-CN" altLang="en-US" sz="3600" b="1" dirty="0" smtClean="0">
                <a:latin typeface="Times New Roman" pitchFamily="18" charset="0"/>
                <a:sym typeface="Symbol" pitchFamily="18" charset="2"/>
              </a:rPr>
              <a:t>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&lt; j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b="1" i="1" dirty="0" err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en-US" altLang="zh-CN" b="1" dirty="0" smtClean="0">
                <a:latin typeface="Times New Roman" pitchFamily="18" charset="0"/>
              </a:rPr>
              <a:t>=  </a:t>
            </a:r>
            <a:r>
              <a:rPr lang="en-US" altLang="zh-CN" b="1" i="1" dirty="0" smtClean="0">
                <a:latin typeface="Times New Roman" pitchFamily="18" charset="0"/>
              </a:rPr>
              <a:t>h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, … , </a:t>
            </a:r>
            <a:r>
              <a:rPr lang="en-US" altLang="zh-CN" b="1" baseline="-30000" dirty="0" smtClean="0">
                <a:latin typeface="Times New Roman" pitchFamily="18" charset="0"/>
              </a:rPr>
              <a:t>n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,  </a:t>
            </a:r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得</a:t>
            </a:r>
            <a:endParaRPr lang="en-US" altLang="zh-CN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        disc( 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)  =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2n-2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 &lt; j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=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2n-2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h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/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/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 … ,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1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b="1" dirty="0" smtClean="0">
                <a:latin typeface="Times New Roman" pitchFamily="18" charset="0"/>
              </a:rPr>
              <a:t>/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3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3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3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3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3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3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4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例</a:t>
            </a:r>
            <a:r>
              <a:rPr lang="en-US" altLang="zh-CN" b="1" dirty="0" smtClean="0">
                <a:latin typeface="Times New Roman" pitchFamily="18" charset="0"/>
              </a:rPr>
              <a:t>: </a:t>
            </a:r>
            <a:r>
              <a:rPr lang="zh-CN" altLang="en-US" b="1" dirty="0" smtClean="0">
                <a:latin typeface="Times New Roman" pitchFamily="18" charset="0"/>
              </a:rPr>
              <a:t>求  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  =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x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zh-CN" altLang="en-US" b="1" dirty="0" smtClean="0">
                <a:latin typeface="Times New Roman" pitchFamily="18" charset="0"/>
              </a:rPr>
              <a:t>的判别式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  <a:endParaRPr lang="en-US" altLang="zh-CN" b="1" baseline="-30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解</a:t>
            </a:r>
            <a:r>
              <a:rPr lang="en-US" altLang="zh-CN" b="1" dirty="0" smtClean="0">
                <a:latin typeface="Times New Roman" pitchFamily="18" charset="0"/>
              </a:rPr>
              <a:t>:         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</a:rPr>
              <a:t>=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4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于是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 </a:t>
            </a:r>
            <a:r>
              <a:rPr lang="en-US" altLang="zh-CN" b="1" dirty="0" smtClean="0">
                <a:latin typeface="Times New Roman" pitchFamily="18" charset="0"/>
              </a:rPr>
              <a:t>disc( 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 )  =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4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endParaRPr lang="en-US" altLang="zh-CN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1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7594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例</a:t>
            </a:r>
            <a:r>
              <a:rPr lang="en-US" altLang="zh-CN" b="1" dirty="0" smtClean="0">
                <a:latin typeface="Times New Roman" pitchFamily="18" charset="0"/>
              </a:rPr>
              <a:t>: </a:t>
            </a:r>
            <a:r>
              <a:rPr lang="zh-CN" altLang="en-US" b="1" dirty="0" smtClean="0">
                <a:latin typeface="Times New Roman" pitchFamily="18" charset="0"/>
              </a:rPr>
              <a:t>求 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  =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0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 +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3  </a:t>
            </a:r>
            <a:r>
              <a:rPr lang="zh-CN" altLang="en-US" b="1" dirty="0" smtClean="0">
                <a:latin typeface="Times New Roman" pitchFamily="18" charset="0"/>
              </a:rPr>
              <a:t>的判别式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  <a:endParaRPr lang="en-US" altLang="zh-CN" b="1" baseline="-300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解</a:t>
            </a:r>
            <a:r>
              <a:rPr lang="en-US" altLang="zh-CN" b="1" dirty="0" smtClean="0">
                <a:latin typeface="Times New Roman" pitchFamily="18" charset="0"/>
              </a:rPr>
              <a:t>:   </a:t>
            </a:r>
            <a:r>
              <a:rPr lang="zh-CN" altLang="en-US" b="1" dirty="0" smtClean="0">
                <a:latin typeface="Times New Roman" pitchFamily="18" charset="0"/>
              </a:rPr>
              <a:t>用待定系数法求得</a:t>
            </a:r>
            <a:endParaRPr lang="en-US" altLang="zh-CN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= 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4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4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18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27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于是 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</a:rPr>
              <a:t>disc( </a:t>
            </a:r>
            <a:r>
              <a:rPr lang="en-US" altLang="zh-CN" b="1" i="1" dirty="0" smtClean="0">
                <a:latin typeface="Times New Roman" pitchFamily="18" charset="0"/>
              </a:rPr>
              <a:t>f</a:t>
            </a:r>
            <a:r>
              <a:rPr lang="en-US" altLang="zh-CN" b="1" dirty="0" smtClean="0">
                <a:latin typeface="Times New Roman" pitchFamily="18" charset="0"/>
              </a:rPr>
              <a:t> )  =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  a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18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1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4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4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sym typeface="MT Extra" pitchFamily="18" charset="2"/>
              </a:rPr>
              <a:t>– </a:t>
            </a:r>
            <a:r>
              <a:rPr lang="en-US" altLang="zh-CN" sz="2800" b="1" dirty="0" smtClean="0">
                <a:latin typeface="Times New Roman" pitchFamily="18" charset="0"/>
                <a:sym typeface="MT Extra" pitchFamily="18" charset="2"/>
              </a:rPr>
              <a:t>27 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0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dirty="0" smtClean="0">
                <a:latin typeface="Times New Roman" pitchFamily="18" charset="0"/>
              </a:rPr>
              <a:t>3</a:t>
            </a:r>
            <a:r>
              <a:rPr lang="en-US" altLang="zh-CN" sz="36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51275" y="2997200"/>
            <a:ext cx="4824413" cy="719138"/>
          </a:xfrm>
          <a:prstGeom prst="rect">
            <a:avLst/>
          </a:prstGeom>
          <a:solidFill>
            <a:srgbClr val="FFC000"/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9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09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9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9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9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9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09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09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09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89238" y="2349500"/>
          <a:ext cx="5341937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公式" r:id="rId3" imgW="1879560" imgH="1168200" progId="Equation.3">
                  <p:embed/>
                </p:oleObj>
              </mc:Choice>
              <mc:Fallback>
                <p:oleObj name="公式" r:id="rId3" imgW="1879560" imgH="116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349500"/>
                        <a:ext cx="5341937" cy="332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800100" y="1073150"/>
          <a:ext cx="335597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公式" r:id="rId5" imgW="977760" imgH="368280" progId="Equation.3">
                  <p:embed/>
                </p:oleObj>
              </mc:Choice>
              <mc:Fallback>
                <p:oleObj name="公式" r:id="rId5" imgW="97776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073150"/>
                        <a:ext cx="335597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5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m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次多项式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都可唯一地写成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=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f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 +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其中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i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次齐次多项式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称为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次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齐次部分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 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若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 0 ,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则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deg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= m .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  <a:solidFill>
            <a:srgbClr val="FF9900">
              <a:alpha val="27843"/>
            </a:srgbClr>
          </a:solidFill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Times New Roman" pitchFamily="18" charset="0"/>
              </a:rPr>
              <a:t>n </a:t>
            </a:r>
            <a:r>
              <a:rPr lang="zh-CN" altLang="en-US" sz="4000" b="1" smtClean="0">
                <a:latin typeface="Times New Roman" pitchFamily="18" charset="0"/>
              </a:rPr>
              <a:t>元多项式的齐次成分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4850" name="Object 2"/>
          <p:cNvGraphicFramePr>
            <a:graphicFrameLocks noChangeAspect="1"/>
          </p:cNvGraphicFramePr>
          <p:nvPr/>
        </p:nvGraphicFramePr>
        <p:xfrm>
          <a:off x="965200" y="3251200"/>
          <a:ext cx="7653338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公式" r:id="rId3" imgW="2692080" imgH="939600" progId="Equation.3">
                  <p:embed/>
                </p:oleObj>
              </mc:Choice>
              <mc:Fallback>
                <p:oleObj name="公式" r:id="rId3" imgW="269208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251200"/>
                        <a:ext cx="7653338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52" name="Object 4"/>
          <p:cNvGraphicFramePr>
            <a:graphicFrameLocks noChangeAspect="1"/>
          </p:cNvGraphicFramePr>
          <p:nvPr/>
        </p:nvGraphicFramePr>
        <p:xfrm>
          <a:off x="4775200" y="404813"/>
          <a:ext cx="43688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5" imgW="1536480" imgH="939600" progId="Equation.3">
                  <p:embed/>
                </p:oleObj>
              </mc:Choice>
              <mc:Fallback>
                <p:oleObj name="公式" r:id="rId5" imgW="15364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04813"/>
                        <a:ext cx="43688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1343025" y="1196975"/>
          <a:ext cx="34448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公式" r:id="rId7" imgW="1041120" imgH="368280" progId="Equation.3">
                  <p:embed/>
                </p:oleObj>
              </mc:Choice>
              <mc:Fallback>
                <p:oleObj name="公式" r:id="rId7" imgW="104112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196975"/>
                        <a:ext cx="344487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5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4427538" cy="6461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 sz="3600">
                <a:latin typeface="Times New Roman" pitchFamily="18" charset="0"/>
              </a:rPr>
              <a:t>s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+ … +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8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牛顿公式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r>
              <a:rPr lang="en-US" altLang="zh-CN" b="1" i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b="1" baseline="-3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记 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b="1" smtClean="0">
                <a:latin typeface="Times New Roman" pitchFamily="18" charset="0"/>
              </a:rPr>
              <a:t> =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+ …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smtClean="0">
                <a:latin typeface="Times New Roman" pitchFamily="18" charset="0"/>
              </a:rPr>
              <a:t> ,     k = 0, 1, 2…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当 </a:t>
            </a:r>
            <a:r>
              <a:rPr lang="en-US" altLang="zh-CN" b="1" smtClean="0">
                <a:latin typeface="Times New Roman" pitchFamily="18" charset="0"/>
              </a:rPr>
              <a:t>k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b="1" smtClean="0">
                <a:latin typeface="Times New Roman" pitchFamily="18" charset="0"/>
              </a:rPr>
              <a:t> n </a:t>
            </a:r>
            <a:r>
              <a:rPr lang="zh-CN" altLang="en-US" b="1" smtClean="0">
                <a:latin typeface="Times New Roman" pitchFamily="18" charset="0"/>
              </a:rPr>
              <a:t>时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有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k </a:t>
            </a:r>
            <a:r>
              <a:rPr lang="en-US" altLang="zh-CN" sz="2800" smtClean="0">
                <a:sym typeface="MT Extra" pitchFamily="18" charset="2"/>
              </a:rPr>
              <a:t>–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k-1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</a:t>
            </a:r>
            <a:r>
              <a:rPr lang="en-US" altLang="zh-CN" b="1" baseline="-30000" smtClean="0">
                <a:latin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k-2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…+ ( </a:t>
            </a:r>
            <a:r>
              <a:rPr lang="en-US" altLang="zh-CN" sz="2800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1 )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baseline="-30000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k-n </a:t>
            </a:r>
            <a:r>
              <a:rPr lang="en-US" altLang="zh-CN" b="1" smtClean="0">
                <a:latin typeface="Times New Roman" pitchFamily="18" charset="0"/>
              </a:rPr>
              <a:t>= 0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当 </a:t>
            </a:r>
            <a:r>
              <a:rPr lang="en-US" altLang="zh-CN" b="1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smtClean="0">
                <a:latin typeface="Times New Roman" pitchFamily="18" charset="0"/>
              </a:rPr>
              <a:t> k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b="1" smtClean="0">
                <a:latin typeface="Times New Roman" pitchFamily="18" charset="0"/>
              </a:rPr>
              <a:t> n </a:t>
            </a:r>
            <a:r>
              <a:rPr lang="zh-CN" altLang="en-US" b="1" smtClean="0">
                <a:latin typeface="Times New Roman" pitchFamily="18" charset="0"/>
              </a:rPr>
              <a:t>时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endParaRPr lang="zh-CN" altLang="en-US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k </a:t>
            </a:r>
            <a:r>
              <a:rPr lang="en-US" altLang="zh-CN" sz="2800" smtClean="0">
                <a:sym typeface="MT Extra" pitchFamily="18" charset="2"/>
              </a:rPr>
              <a:t>–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k-1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</a:t>
            </a:r>
            <a:r>
              <a:rPr lang="en-US" altLang="zh-CN" b="1" baseline="-30000" smtClean="0">
                <a:latin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k-2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+ …+ ( </a:t>
            </a:r>
            <a:r>
              <a:rPr lang="en-US" altLang="zh-CN" sz="2800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1 )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k-1 </a:t>
            </a:r>
            <a:r>
              <a:rPr lang="en-US" altLang="zh-CN" sz="3600" b="1" smtClean="0">
                <a:latin typeface="Times New Roman" pitchFamily="18" charset="0"/>
              </a:rPr>
              <a:t>s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          + ( </a:t>
            </a:r>
            <a:r>
              <a:rPr lang="en-US" altLang="zh-CN" sz="2800" smtClean="0">
                <a:sym typeface="MT Extra" pitchFamily="18" charset="2"/>
              </a:rPr>
              <a:t>–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1 )</a:t>
            </a:r>
            <a:r>
              <a:rPr lang="en-US" altLang="zh-CN" sz="3600" b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baseline="-30000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k</a:t>
            </a:r>
            <a:r>
              <a:rPr lang="en-US" altLang="zh-CN" b="1" baseline="-30000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baseline="-30000" smtClean="0">
                <a:latin typeface="Times New Roman" pitchFamily="18" charset="0"/>
              </a:rPr>
              <a:t>k  </a:t>
            </a:r>
            <a:r>
              <a:rPr lang="en-US" altLang="zh-CN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12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2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2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</a:rPr>
              <a:t>:     s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</a:rPr>
              <a:t> =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   s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</a:rPr>
              <a:t> =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s</a:t>
            </a:r>
            <a:r>
              <a:rPr lang="en-US" altLang="zh-CN" sz="2800" b="1" baseline="-30000" dirty="0" smtClean="0">
                <a:latin typeface="Times New Roman" pitchFamily="18" charset="0"/>
              </a:rPr>
              <a:t>1 </a:t>
            </a:r>
            <a:r>
              <a:rPr lang="en-US" altLang="zh-CN" sz="2400" dirty="0" smtClean="0">
                <a:sym typeface="MT Extra" pitchFamily="18" charset="2"/>
              </a:rPr>
              <a:t>–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2 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2 </a:t>
            </a:r>
            <a:r>
              <a:rPr lang="en-US" altLang="zh-CN" sz="2800" b="1" dirty="0" smtClean="0">
                <a:latin typeface="Times New Roman" pitchFamily="18" charset="0"/>
              </a:rPr>
              <a:t>=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ym typeface="MT Extra" pitchFamily="18" charset="2"/>
              </a:rPr>
              <a:t> – </a:t>
            </a:r>
            <a:r>
              <a:rPr lang="en-US" altLang="zh-CN" sz="2800" b="1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2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   s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</a:rPr>
              <a:t> =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</a:rPr>
              <a:t>s</a:t>
            </a:r>
            <a:r>
              <a:rPr lang="en-US" altLang="zh-CN" sz="2800" b="1" baseline="-30000" dirty="0" smtClean="0">
                <a:latin typeface="Times New Roman" pitchFamily="18" charset="0"/>
              </a:rPr>
              <a:t>2 </a:t>
            </a:r>
            <a:r>
              <a:rPr lang="en-US" altLang="zh-CN" sz="2400" dirty="0" smtClean="0">
                <a:sym typeface="MT Extra" pitchFamily="18" charset="2"/>
              </a:rPr>
              <a:t>–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</a:rPr>
              <a:t>s</a:t>
            </a:r>
            <a:r>
              <a:rPr lang="en-US" altLang="zh-CN" sz="2800" b="1" baseline="-30000" dirty="0" smtClean="0">
                <a:latin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+ 3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3 </a:t>
            </a:r>
            <a:r>
              <a:rPr lang="en-US" altLang="zh-CN" sz="2800" b="1" dirty="0" smtClean="0">
                <a:latin typeface="Times New Roman" pitchFamily="18" charset="0"/>
              </a:rPr>
              <a:t>=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sym typeface="MT Extra" pitchFamily="18" charset="2"/>
              </a:rPr>
              <a:t> – </a:t>
            </a:r>
            <a:r>
              <a:rPr lang="en-US" altLang="zh-CN" sz="2800" b="1" dirty="0" smtClean="0">
                <a:latin typeface="Times New Roman" pitchFamily="18" charset="0"/>
              </a:rPr>
              <a:t>3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sym typeface="Symbol" pitchFamily="18" charset="2"/>
              </a:rPr>
              <a:t>+ 3 </a:t>
            </a:r>
            <a:r>
              <a:rPr lang="en-US" altLang="zh-CN" sz="2800" b="1" baseline="-30000" dirty="0" smtClean="0">
                <a:latin typeface="Times New Roman" pitchFamily="18" charset="0"/>
              </a:rPr>
              <a:t>3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验证最后一式 </a:t>
            </a:r>
            <a:r>
              <a:rPr lang="en-US" altLang="zh-CN" sz="2800" b="1" dirty="0" smtClean="0">
                <a:latin typeface="Times New Roman" pitchFamily="18" charset="0"/>
              </a:rPr>
              <a:t>: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3 </a:t>
            </a:r>
            <a:r>
              <a:rPr lang="zh-CN" altLang="en-US" sz="2800" b="1" dirty="0" smtClean="0">
                <a:latin typeface="Times New Roman" pitchFamily="18" charset="0"/>
              </a:rPr>
              <a:t>次齐次对称多项式首项只能是   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        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dirty="0" smtClean="0"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,  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dirty="0" smtClean="0">
                <a:latin typeface="Times New Roman" pitchFamily="18" charset="0"/>
              </a:rPr>
              <a:t>1</a:t>
            </a:r>
            <a:r>
              <a:rPr lang="en-US" altLang="zh-CN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dirty="0" smtClean="0">
                <a:latin typeface="Times New Roman" pitchFamily="18" charset="0"/>
              </a:rPr>
              <a:t>2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,  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dirty="0" smtClean="0">
                <a:latin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dirty="0" smtClean="0">
                <a:latin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 dirty="0" smtClean="0">
                <a:latin typeface="Times New Roman" pitchFamily="18" charset="0"/>
              </a:rPr>
              <a:t>3</a:t>
            </a:r>
            <a:r>
              <a:rPr lang="en-US" altLang="zh-CN" sz="2800" dirty="0" smtClean="0">
                <a:sym typeface="MT Extra" pitchFamily="18" charset="2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,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</a:t>
            </a:r>
            <a:r>
              <a:rPr lang="zh-CN" altLang="en-US" sz="2800" b="1" dirty="0" smtClean="0">
                <a:latin typeface="Times New Roman" pitchFamily="18" charset="0"/>
              </a:rPr>
              <a:t>上式在 </a:t>
            </a:r>
            <a:r>
              <a:rPr lang="en-US" altLang="zh-CN" sz="2800" b="1" dirty="0" smtClean="0">
                <a:latin typeface="Times New Roman" pitchFamily="18" charset="0"/>
              </a:rPr>
              <a:t>n = 3 </a:t>
            </a:r>
            <a:r>
              <a:rPr lang="zh-CN" altLang="en-US" sz="2800" b="1" dirty="0" smtClean="0">
                <a:latin typeface="Times New Roman" pitchFamily="18" charset="0"/>
              </a:rPr>
              <a:t>成立</a:t>
            </a:r>
            <a:r>
              <a:rPr lang="en-US" altLang="zh-CN" sz="2800" b="1" dirty="0" smtClean="0">
                <a:latin typeface="Times New Roman" pitchFamily="18" charset="0"/>
              </a:rPr>
              <a:t>,  </a:t>
            </a:r>
            <a:r>
              <a:rPr lang="zh-CN" altLang="en-US" sz="2800" b="1" dirty="0" smtClean="0">
                <a:latin typeface="Times New Roman" pitchFamily="18" charset="0"/>
              </a:rPr>
              <a:t>故在 </a:t>
            </a:r>
            <a:r>
              <a:rPr lang="en-US" altLang="zh-CN" sz="2800" b="1" dirty="0" smtClean="0">
                <a:latin typeface="Times New Roman" pitchFamily="18" charset="0"/>
              </a:rPr>
              <a:t>n &gt; 3 </a:t>
            </a:r>
            <a:r>
              <a:rPr lang="zh-CN" altLang="en-US" sz="2800" b="1" dirty="0" smtClean="0">
                <a:latin typeface="Times New Roman" pitchFamily="18" charset="0"/>
              </a:rPr>
              <a:t>也成立</a:t>
            </a:r>
            <a:endParaRPr lang="en-US" altLang="zh-CN" sz="28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1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1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12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3698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两个多项式的结式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6048375" y="1773238"/>
          <a:ext cx="28892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公式" r:id="rId4" imgW="990360" imgH="380880" progId="Equation.3">
                  <p:embed/>
                </p:oleObj>
              </mc:Choice>
              <mc:Fallback>
                <p:oleObj name="公式" r:id="rId4" imgW="99036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1773238"/>
                        <a:ext cx="28892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5795963" y="2924175"/>
          <a:ext cx="29225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公式" r:id="rId6" imgW="1002960" imgH="368280" progId="Equation.3">
                  <p:embed/>
                </p:oleObj>
              </mc:Choice>
              <mc:Fallback>
                <p:oleObj name="公式" r:id="rId6" imgW="100296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924175"/>
                        <a:ext cx="29225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702" name="AutoShape 6"/>
          <p:cNvSpPr>
            <a:spLocks noChangeArrowheads="1"/>
          </p:cNvSpPr>
          <p:nvPr/>
        </p:nvSpPr>
        <p:spPr bwMode="auto">
          <a:xfrm>
            <a:off x="1476375" y="4868863"/>
            <a:ext cx="6408738" cy="1584325"/>
          </a:xfrm>
          <a:prstGeom prst="roundRect">
            <a:avLst>
              <a:gd name="adj" fmla="val 16667"/>
            </a:avLst>
          </a:prstGeom>
          <a:solidFill>
            <a:srgbClr val="00FF00">
              <a:alpha val="89803"/>
            </a:srgbClr>
          </a:solidFill>
          <a:ln w="47625" algn="ctr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3779838" y="5013325"/>
          <a:ext cx="384651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公式" r:id="rId8" imgW="1320480" imgH="457200" progId="Equation.3">
                  <p:embed/>
                </p:oleObj>
              </mc:Choice>
              <mc:Fallback>
                <p:oleObj name="公式" r:id="rId8" imgW="13204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13325"/>
                        <a:ext cx="384651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4640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m-1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+ …+ 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b="1" smtClean="0">
                <a:latin typeface="Times New Roman" pitchFamily="18" charset="0"/>
              </a:rPr>
              <a:t> =</a:t>
            </a:r>
            <a:endParaRPr lang="en-US" altLang="zh-CN" b="1" smtClean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 g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=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+ … + 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</a:rPr>
              <a:t> =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(m, n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b="1" smtClean="0">
                <a:latin typeface="Times New Roman" pitchFamily="18" charset="0"/>
              </a:rPr>
              <a:t> 1) </a:t>
            </a:r>
            <a:r>
              <a:rPr lang="zh-CN" altLang="en-US" b="1" smtClean="0">
                <a:latin typeface="Times New Roman" pitchFamily="18" charset="0"/>
              </a:rPr>
              <a:t>的结式定义为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3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3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3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33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3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3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70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4722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bg1"/>
                </a:solidFill>
                <a:sym typeface="Symbol" pitchFamily="18" charset="2"/>
              </a:rPr>
              <a:t>Sylvester </a:t>
            </a:r>
            <a:r>
              <a:rPr lang="zh-CN" altLang="en-US" sz="4000" b="1" smtClean="0">
                <a:solidFill>
                  <a:schemeClr val="bg1"/>
                </a:solidFill>
                <a:sym typeface="Symbol" pitchFamily="18" charset="2"/>
              </a:rPr>
              <a:t>行列式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46405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定理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res(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) =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2700338" y="1773238"/>
          <a:ext cx="6103937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4" imgW="2095200" imgH="1625400" progId="Equation.3">
                  <p:embed/>
                </p:oleObj>
              </mc:Choice>
              <mc:Fallback>
                <p:oleObj name="公式" r:id="rId4" imgW="2095200" imgH="162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6103937" cy="473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726" name="AutoShape 6"/>
          <p:cNvSpPr>
            <a:spLocks/>
          </p:cNvSpPr>
          <p:nvPr/>
        </p:nvSpPr>
        <p:spPr bwMode="auto">
          <a:xfrm rot="7714559">
            <a:off x="7199313" y="1304925"/>
            <a:ext cx="360362" cy="3024188"/>
          </a:xfrm>
          <a:prstGeom prst="leftBrace">
            <a:avLst>
              <a:gd name="adj1" fmla="val 69934"/>
              <a:gd name="adj2" fmla="val 49907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4727" name="Rectangle 7"/>
          <p:cNvSpPr>
            <a:spLocks noChangeArrowheads="1"/>
          </p:cNvSpPr>
          <p:nvPr/>
        </p:nvSpPr>
        <p:spPr bwMode="auto">
          <a:xfrm>
            <a:off x="7380288" y="1989138"/>
            <a:ext cx="1208087" cy="579437"/>
          </a:xfrm>
          <a:prstGeom prst="rect">
            <a:avLst/>
          </a:prstGeom>
          <a:solidFill>
            <a:srgbClr val="99CC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76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n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行</a:t>
            </a:r>
          </a:p>
        </p:txBody>
      </p:sp>
      <p:sp>
        <p:nvSpPr>
          <p:cNvPr id="5534728" name="AutoShape 8"/>
          <p:cNvSpPr>
            <a:spLocks/>
          </p:cNvSpPr>
          <p:nvPr/>
        </p:nvSpPr>
        <p:spPr bwMode="auto">
          <a:xfrm rot="7714559">
            <a:off x="7668419" y="4220369"/>
            <a:ext cx="360362" cy="2089150"/>
          </a:xfrm>
          <a:prstGeom prst="leftBrace">
            <a:avLst>
              <a:gd name="adj1" fmla="val 48311"/>
              <a:gd name="adj2" fmla="val 47708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4729" name="Rectangle 9"/>
          <p:cNvSpPr>
            <a:spLocks noChangeArrowheads="1"/>
          </p:cNvSpPr>
          <p:nvPr/>
        </p:nvSpPr>
        <p:spPr bwMode="auto">
          <a:xfrm>
            <a:off x="7667625" y="4508500"/>
            <a:ext cx="1208088" cy="579438"/>
          </a:xfrm>
          <a:prstGeom prst="rect">
            <a:avLst/>
          </a:prstGeom>
          <a:solidFill>
            <a:srgbClr val="99CC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76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m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3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3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53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53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4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34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3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726" grpId="0" animBg="1"/>
      <p:bldP spid="5534727" grpId="0" animBg="1"/>
      <p:bldP spid="5534728" grpId="0" animBg="1"/>
      <p:bldP spid="553472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证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r>
              <a:rPr lang="en-US" altLang="zh-CN" b="1" smtClean="0"/>
              <a:t>  </a:t>
            </a:r>
            <a:r>
              <a:rPr lang="zh-CN" altLang="en-US" b="1" smtClean="0"/>
              <a:t>记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11109"/>
              </p:ext>
            </p:extLst>
          </p:nvPr>
        </p:nvGraphicFramePr>
        <p:xfrm>
          <a:off x="1119627" y="1148492"/>
          <a:ext cx="6880225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3" imgW="2361960" imgH="1625400" progId="Equation.3">
                  <p:embed/>
                </p:oleObj>
              </mc:Choice>
              <mc:Fallback>
                <p:oleObj name="公式" r:id="rId3" imgW="236196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627" y="1148492"/>
                        <a:ext cx="6880225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748" name="AutoShape 4"/>
          <p:cNvSpPr>
            <a:spLocks/>
          </p:cNvSpPr>
          <p:nvPr/>
        </p:nvSpPr>
        <p:spPr bwMode="auto">
          <a:xfrm rot="7714559">
            <a:off x="6156679" y="622279"/>
            <a:ext cx="360362" cy="3024188"/>
          </a:xfrm>
          <a:prstGeom prst="leftBrace">
            <a:avLst>
              <a:gd name="adj1" fmla="val 69934"/>
              <a:gd name="adj2" fmla="val 49907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5749" name="AutoShape 5"/>
          <p:cNvSpPr>
            <a:spLocks/>
          </p:cNvSpPr>
          <p:nvPr/>
        </p:nvSpPr>
        <p:spPr bwMode="auto">
          <a:xfrm rot="7714559">
            <a:off x="6767513" y="3537791"/>
            <a:ext cx="360363" cy="2089150"/>
          </a:xfrm>
          <a:prstGeom prst="leftBrace">
            <a:avLst>
              <a:gd name="adj1" fmla="val 48311"/>
              <a:gd name="adj2" fmla="val 47708"/>
            </a:avLst>
          </a:prstGeom>
          <a:noFill/>
          <a:ln w="38100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5750" name="Rectangle 6"/>
          <p:cNvSpPr>
            <a:spLocks noChangeArrowheads="1"/>
          </p:cNvSpPr>
          <p:nvPr/>
        </p:nvSpPr>
        <p:spPr bwMode="auto">
          <a:xfrm>
            <a:off x="2666818" y="6166644"/>
            <a:ext cx="3744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Times New Roman" pitchFamily="18" charset="0"/>
                <a:sym typeface="Symbol" pitchFamily="18" charset="2"/>
              </a:rPr>
              <a:t>m + n </a:t>
            </a:r>
            <a:r>
              <a:rPr kumimoji="0" lang="zh-CN" altLang="en-US" dirty="0">
                <a:latin typeface="Times New Roman" pitchFamily="18" charset="0"/>
                <a:sym typeface="Symbol" pitchFamily="18" charset="2"/>
              </a:rPr>
              <a:t>阶</a:t>
            </a:r>
          </a:p>
        </p:txBody>
      </p:sp>
      <p:sp>
        <p:nvSpPr>
          <p:cNvPr id="5535751" name="AutoShape 7"/>
          <p:cNvSpPr>
            <a:spLocks/>
          </p:cNvSpPr>
          <p:nvPr/>
        </p:nvSpPr>
        <p:spPr bwMode="auto">
          <a:xfrm rot="16200000">
            <a:off x="4716349" y="3242695"/>
            <a:ext cx="288925" cy="5616575"/>
          </a:xfrm>
          <a:prstGeom prst="leftBrace">
            <a:avLst>
              <a:gd name="adj1" fmla="val 161996"/>
              <a:gd name="adj2" fmla="val 50000"/>
            </a:avLst>
          </a:prstGeom>
          <a:noFill/>
          <a:ln w="47625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5752" name="Rectangle 8"/>
          <p:cNvSpPr>
            <a:spLocks noChangeArrowheads="1"/>
          </p:cNvSpPr>
          <p:nvPr/>
        </p:nvSpPr>
        <p:spPr bwMode="auto">
          <a:xfrm>
            <a:off x="6199981" y="1342231"/>
            <a:ext cx="1208088" cy="579437"/>
          </a:xfrm>
          <a:prstGeom prst="rect">
            <a:avLst/>
          </a:prstGeom>
          <a:solidFill>
            <a:srgbClr val="99CC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76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n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行</a:t>
            </a:r>
          </a:p>
        </p:txBody>
      </p:sp>
      <p:sp>
        <p:nvSpPr>
          <p:cNvPr id="5535753" name="Rectangle 9"/>
          <p:cNvSpPr>
            <a:spLocks noChangeArrowheads="1"/>
          </p:cNvSpPr>
          <p:nvPr/>
        </p:nvSpPr>
        <p:spPr bwMode="auto">
          <a:xfrm>
            <a:off x="6766039" y="3790156"/>
            <a:ext cx="1208088" cy="579437"/>
          </a:xfrm>
          <a:prstGeom prst="rect">
            <a:avLst/>
          </a:prstGeom>
          <a:solidFill>
            <a:srgbClr val="99CC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476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m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3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3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53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53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5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5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35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35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3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748" grpId="0" animBg="1"/>
      <p:bldP spid="5535749" grpId="0" animBg="1"/>
      <p:bldP spid="5535750" grpId="0"/>
      <p:bldP spid="5535751" grpId="0" animBg="1"/>
      <p:bldP spid="5535752" grpId="0" animBg="1"/>
      <p:bldP spid="553575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在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S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的右边乘 </a:t>
            </a:r>
            <a:r>
              <a:rPr lang="en-US" altLang="zh-CN" b="1" smtClean="0">
                <a:latin typeface="Times New Roman" pitchFamily="18" charset="0"/>
              </a:rPr>
              <a:t>Vandermonde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矩阵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79388" y="1484313"/>
          <a:ext cx="8964612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3" imgW="3060360" imgH="1193760" progId="Equation.3">
                  <p:embed/>
                </p:oleObj>
              </mc:Choice>
              <mc:Fallback>
                <p:oleObj name="公式" r:id="rId3" imgW="306036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84313"/>
                        <a:ext cx="8964612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得到对角分块矩阵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diag{ 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  <p:sp>
        <p:nvSpPr>
          <p:cNvPr id="5537795" name="Rectangle 3"/>
          <p:cNvSpPr>
            <a:spLocks noChangeArrowheads="1"/>
          </p:cNvSpPr>
          <p:nvPr/>
        </p:nvSpPr>
        <p:spPr bwMode="auto">
          <a:xfrm>
            <a:off x="179388" y="1484313"/>
            <a:ext cx="4392612" cy="2520950"/>
          </a:xfrm>
          <a:prstGeom prst="rect">
            <a:avLst/>
          </a:prstGeom>
          <a:solidFill>
            <a:srgbClr val="00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7796" name="Rectangle 4"/>
          <p:cNvSpPr>
            <a:spLocks noChangeArrowheads="1"/>
          </p:cNvSpPr>
          <p:nvPr/>
        </p:nvSpPr>
        <p:spPr bwMode="auto">
          <a:xfrm>
            <a:off x="4643438" y="4005263"/>
            <a:ext cx="4321175" cy="1943100"/>
          </a:xfrm>
          <a:prstGeom prst="rect">
            <a:avLst/>
          </a:prstGeom>
          <a:solidFill>
            <a:srgbClr val="00FF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42863" y="1450975"/>
          <a:ext cx="9037637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3" imgW="3848040" imgH="1650960" progId="Equation.3">
                  <p:embed/>
                </p:oleObj>
              </mc:Choice>
              <mc:Fallback>
                <p:oleObj name="公式" r:id="rId3" imgW="3848040" imgH="1650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1450975"/>
                        <a:ext cx="9037637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795" grpId="0" animBg="1"/>
      <p:bldP spid="553779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mtClean="0"/>
              <a:t> </a:t>
            </a:r>
            <a:r>
              <a:rPr lang="zh-CN" altLang="en-US" b="1" smtClean="0">
                <a:latin typeface="Times New Roman" pitchFamily="18" charset="0"/>
              </a:rPr>
              <a:t>取行列式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得        </a:t>
            </a:r>
            <a:r>
              <a:rPr lang="en-US" altLang="zh-CN" b="1" smtClean="0">
                <a:latin typeface="Times New Roman" pitchFamily="18" charset="0"/>
              </a:rPr>
              <a:t>| S | | V | = | 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</a:rPr>
              <a:t> | | V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|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其中 </a:t>
            </a:r>
          </a:p>
        </p:txBody>
      </p:sp>
      <p:graphicFrame>
        <p:nvGraphicFramePr>
          <p:cNvPr id="5538819" name="Object 3"/>
          <p:cNvGraphicFramePr>
            <a:graphicFrameLocks noChangeAspect="1"/>
          </p:cNvGraphicFramePr>
          <p:nvPr/>
        </p:nvGraphicFramePr>
        <p:xfrm>
          <a:off x="468313" y="2060575"/>
          <a:ext cx="82550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公式" r:id="rId3" imgW="2831760" imgH="482400" progId="Equation.3">
                  <p:embed/>
                </p:oleObj>
              </mc:Choice>
              <mc:Fallback>
                <p:oleObj name="公式" r:id="rId3" imgW="28317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82550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820" name="Object 4"/>
          <p:cNvGraphicFramePr>
            <a:graphicFrameLocks noChangeAspect="1"/>
          </p:cNvGraphicFramePr>
          <p:nvPr/>
        </p:nvGraphicFramePr>
        <p:xfrm>
          <a:off x="395288" y="3500438"/>
          <a:ext cx="65468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公式" r:id="rId5" imgW="2247840" imgH="368280" progId="Equation.3">
                  <p:embed/>
                </p:oleObj>
              </mc:Choice>
              <mc:Fallback>
                <p:oleObj name="公式" r:id="rId5" imgW="224784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00438"/>
                        <a:ext cx="65468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821" name="Object 5"/>
          <p:cNvGraphicFramePr>
            <a:graphicFrameLocks noChangeAspect="1"/>
          </p:cNvGraphicFramePr>
          <p:nvPr/>
        </p:nvGraphicFramePr>
        <p:xfrm>
          <a:off x="1331913" y="4508500"/>
          <a:ext cx="61023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公式" r:id="rId7" imgW="2095200" imgH="736560" progId="Equation.3">
                  <p:embed/>
                </p:oleObj>
              </mc:Choice>
              <mc:Fallback>
                <p:oleObj name="公式" r:id="rId7" imgW="209520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08500"/>
                        <a:ext cx="610235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3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3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3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smtClean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/>
              <a:t>于是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647700" y="638175"/>
          <a:ext cx="66563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公式" r:id="rId3" imgW="2286000" imgH="368280" progId="Equation.3">
                  <p:embed/>
                </p:oleObj>
              </mc:Choice>
              <mc:Fallback>
                <p:oleObj name="公式" r:id="rId3" imgW="228600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638175"/>
                        <a:ext cx="66563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44" name="Object 4"/>
          <p:cNvGraphicFramePr>
            <a:graphicFrameLocks noChangeAspect="1"/>
          </p:cNvGraphicFramePr>
          <p:nvPr/>
        </p:nvGraphicFramePr>
        <p:xfrm>
          <a:off x="1547813" y="1773238"/>
          <a:ext cx="6211887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公式" r:id="rId5" imgW="2133360" imgH="736560" progId="Equation.3">
                  <p:embed/>
                </p:oleObj>
              </mc:Choice>
              <mc:Fallback>
                <p:oleObj name="公式" r:id="rId5" imgW="213336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6211887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45" name="Object 5"/>
          <p:cNvGraphicFramePr>
            <a:graphicFrameLocks noChangeAspect="1"/>
          </p:cNvGraphicFramePr>
          <p:nvPr/>
        </p:nvGraphicFramePr>
        <p:xfrm>
          <a:off x="757238" y="4997450"/>
          <a:ext cx="7100887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公式" r:id="rId7" imgW="2438280" imgH="457200" progId="Equation.3">
                  <p:embed/>
                </p:oleObj>
              </mc:Choice>
              <mc:Fallback>
                <p:oleObj name="公式" r:id="rId7" imgW="24382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997450"/>
                        <a:ext cx="7100887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3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3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39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6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0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7000"/>
          </a:srgbClr>
        </a:solidFill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49120</TotalTime>
  <Words>9758</Words>
  <Application>Microsoft Office PowerPoint</Application>
  <PresentationFormat>全屏显示(4:3)</PresentationFormat>
  <Paragraphs>800</Paragraphs>
  <Slides>130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130</vt:i4>
      </vt:variant>
    </vt:vector>
  </HeadingPairs>
  <TitlesOfParts>
    <vt:vector size="149" baseType="lpstr">
      <vt:lpstr>Mountain Top</vt:lpstr>
      <vt:lpstr>Pixel</vt:lpstr>
      <vt:lpstr>默认设计模板</vt:lpstr>
      <vt:lpstr>1_默认设计模板</vt:lpstr>
      <vt:lpstr>3_默认设计模板</vt:lpstr>
      <vt:lpstr>5_默认设计模板</vt:lpstr>
      <vt:lpstr>2_默认设计模板</vt:lpstr>
      <vt:lpstr>4_默认设计模板</vt:lpstr>
      <vt:lpstr>1_Mountain Top</vt:lpstr>
      <vt:lpstr>7_默认设计模板</vt:lpstr>
      <vt:lpstr>9_默认设计模板</vt:lpstr>
      <vt:lpstr>12_默认设计模板</vt:lpstr>
      <vt:lpstr>22_默认设计模板</vt:lpstr>
      <vt:lpstr>8_默认设计模板</vt:lpstr>
      <vt:lpstr>1_流畅</vt:lpstr>
      <vt:lpstr>6_默认设计模板</vt:lpstr>
      <vt:lpstr>10_默认设计模板</vt:lpstr>
      <vt:lpstr>公式</vt:lpstr>
      <vt:lpstr>图表</vt:lpstr>
      <vt:lpstr>高等代数  II  主讲教师 :  高 峡  理科楼 1473   </vt:lpstr>
      <vt:lpstr>PowerPoint 演示文稿</vt:lpstr>
      <vt:lpstr>PowerPoint 演示文稿</vt:lpstr>
      <vt:lpstr>PowerPoint 演示文稿</vt:lpstr>
      <vt:lpstr>第七章 多项式环</vt:lpstr>
      <vt:lpstr>n 元单项式</vt:lpstr>
      <vt:lpstr>n 元多项式</vt:lpstr>
      <vt:lpstr>齐次多项式</vt:lpstr>
      <vt:lpstr>n 元多项式的齐次成分</vt:lpstr>
      <vt:lpstr>按齐次成分排序</vt:lpstr>
      <vt:lpstr>n 元多项式的加法</vt:lpstr>
      <vt:lpstr>n 元多项式的乘法</vt:lpstr>
      <vt:lpstr>PowerPoint 演示文稿</vt:lpstr>
      <vt:lpstr>多元多项式环</vt:lpstr>
      <vt:lpstr>字典排序法</vt:lpstr>
      <vt:lpstr>lexicographic ordering</vt:lpstr>
      <vt:lpstr>传递性</vt:lpstr>
      <vt:lpstr> 作业：4 月 5 日 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向量加法保持次序</vt:lpstr>
      <vt:lpstr>PowerPoint 演示文稿</vt:lpstr>
      <vt:lpstr>deg( f g ) =  deg( f ) + deg( g ) </vt:lpstr>
      <vt:lpstr>次数公式</vt:lpstr>
      <vt:lpstr>K[ x1 , … ,  xn ] 是整环</vt:lpstr>
      <vt:lpstr>唯一分解性质</vt:lpstr>
      <vt:lpstr>PowerPoint 演示文稿</vt:lpstr>
      <vt:lpstr>PowerPoint 演示文稿</vt:lpstr>
      <vt:lpstr>K[ x1 , … , xn ] 的通用性质</vt:lpstr>
      <vt:lpstr>PowerPoint 演示文稿</vt:lpstr>
      <vt:lpstr>多元多项式函数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有限域上的多项式函数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  <vt:lpstr>PowerPoint 演示文稿</vt:lpstr>
      <vt:lpstr>多元多项式的零点集</vt:lpstr>
      <vt:lpstr>例: 椭圆曲线</vt:lpstr>
      <vt:lpstr>例: 椭圆曲线上的有理点</vt:lpstr>
      <vt:lpstr>例: 椭圆曲线上的有理点</vt:lpstr>
      <vt:lpstr>例: 椭圆曲线上的有理点</vt:lpstr>
      <vt:lpstr>第七章 多项式环</vt:lpstr>
      <vt:lpstr>置换与排列</vt:lpstr>
      <vt:lpstr>对称多项式</vt:lpstr>
      <vt:lpstr>PowerPoint 演示文稿</vt:lpstr>
      <vt:lpstr>初等对称多项式</vt:lpstr>
      <vt:lpstr>对称多项式基本定理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作业：4 月 12 日 交</vt:lpstr>
      <vt:lpstr>PowerPoint 演示文稿</vt:lpstr>
      <vt:lpstr>对称多项式基本定理</vt:lpstr>
      <vt:lpstr>PowerPoint 演示文稿</vt:lpstr>
      <vt:lpstr>对称多项式基本定理</vt:lpstr>
      <vt:lpstr>PowerPoint 演示文稿</vt:lpstr>
      <vt:lpstr>n 元对称多项式环</vt:lpstr>
      <vt:lpstr>PowerPoint 演示文稿</vt:lpstr>
      <vt:lpstr>PowerPoint 演示文稿</vt:lpstr>
      <vt:lpstr>多项式的判别式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两个多项式的结式</vt:lpstr>
      <vt:lpstr>Sylvester 行列式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结式的性质</vt:lpstr>
      <vt:lpstr>多项式的判别式</vt:lpstr>
      <vt:lpstr>PowerPoint 演示文稿</vt:lpstr>
      <vt:lpstr>PowerPoint 演示文稿</vt:lpstr>
      <vt:lpstr>PowerPoint 演示文稿</vt:lpstr>
      <vt:lpstr>See you next time</vt:lpstr>
      <vt:lpstr>PowerPoint 演示文稿</vt:lpstr>
      <vt:lpstr>PowerPoint 演示文稿</vt:lpstr>
      <vt:lpstr>PowerPoint 演示文稿</vt:lpstr>
      <vt:lpstr>PowerPoint 演示文稿</vt:lpstr>
      <vt:lpstr>从整环到域</vt:lpstr>
      <vt:lpstr>PowerPoint 演示文稿</vt:lpstr>
      <vt:lpstr>整环的分式域</vt:lpstr>
      <vt:lpstr>PowerPoint 演示文稿</vt:lpstr>
      <vt:lpstr>PowerPoint 演示文稿</vt:lpstr>
      <vt:lpstr>PowerPoint 演示文稿</vt:lpstr>
      <vt:lpstr>PowerPoint 演示文稿</vt:lpstr>
      <vt:lpstr>初等对称多项式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中国剩余定理 ( CRT )</vt:lpstr>
      <vt:lpstr>交换幺环的同构  (保加法, 乘法运算的双射)</vt:lpstr>
      <vt:lpstr>PowerPoint 演示文稿</vt:lpstr>
      <vt:lpstr> 作业：4 月 19 日 交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线性代数（B）         Linear  Algebra</dc:title>
  <dc:creator>user</dc:creator>
  <cp:lastModifiedBy>admin</cp:lastModifiedBy>
  <cp:revision>1125</cp:revision>
  <dcterms:created xsi:type="dcterms:W3CDTF">2006-07-01T03:17:13Z</dcterms:created>
  <dcterms:modified xsi:type="dcterms:W3CDTF">2018-04-06T01:36:15Z</dcterms:modified>
</cp:coreProperties>
</file>