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1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9/14/2022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ummy.com/software/BeautifulSoup/bs3/documentation.zh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erchao.net/tutorials/regex/regex.htm" TargetMode="External"/><Relationship Id="rId2" Type="http://schemas.openxmlformats.org/officeDocument/2006/relationships/hyperlink" Target="http://www.crummy.com/software/BeautifulSoup/bs3/documentation.z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 HTML Parser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了解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BeautifulSoup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b="1" dirty="0"/>
              <a:t>文本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特殊字符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（为避免与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tag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&lt;&gt;”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等字符混淆）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中实验回车和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noProof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br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/&gt;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的区别，空格和 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en-US" altLang="zh-CN" noProof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nbsp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 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的区别</a:t>
            </a:r>
            <a:endParaRPr kumimoji="0" lang="en-US" altLang="zh-CN" kern="1200" cap="none" spc="0" normalizeH="0" baseline="0" noProof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07983"/>
              </p:ext>
            </p:extLst>
          </p:nvPr>
        </p:nvGraphicFramePr>
        <p:xfrm>
          <a:off x="773748" y="1736725"/>
          <a:ext cx="5430837" cy="67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/&gt;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5" marR="91455" marT="45573" marB="45573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水平线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marT="45573" marB="4557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altLang="zh-CN" sz="16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br</a:t>
                      </a:r>
                      <a:r>
                        <a:rPr lang="en-US" altLang="zh-CN" sz="16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/&gt;</a:t>
                      </a:r>
                      <a:endParaRPr lang="zh-CN" altLang="en-US" sz="1600" b="0" dirty="0"/>
                    </a:p>
                  </a:txBody>
                  <a:tcPr marL="91455" marR="91455" marT="45573" marB="45573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换行（在</a:t>
                      </a:r>
                      <a:r>
                        <a:rPr lang="en-US" altLang="zh-CN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HTML</a:t>
                      </a:r>
                      <a:r>
                        <a:rPr lang="zh-CN" altLang="en-US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中，换行不是回车</a:t>
                      </a:r>
                      <a:r>
                        <a:rPr lang="en-US" altLang="zh-CN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(“\n”)</a:t>
                      </a:r>
                      <a:r>
                        <a:rPr lang="zh-CN" altLang="en-US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en-US" altLang="zh-CN" sz="14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marT="45573" marB="4557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9512836"/>
              </p:ext>
            </p:extLst>
          </p:nvPr>
        </p:nvGraphicFramePr>
        <p:xfrm>
          <a:off x="971550" y="3710623"/>
          <a:ext cx="1557655" cy="161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&amp;amp;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quot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"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nbsp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空格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b="1" dirty="0"/>
              <a:t>链接：</a:t>
            </a:r>
            <a:r>
              <a:rPr lang="en-US" altLang="zh-CN" dirty="0"/>
              <a:t>href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属性的值是链接的地址。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 href="http://www.sjtu.edu.cn/"&gt;sjtu</a:t>
            </a:r>
            <a:r>
              <a:rPr lang="zh-CN" altLang="pt-BR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链接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&lt;/a&gt;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图像：</a:t>
            </a:r>
            <a:r>
              <a:rPr lang="en-US" altLang="zh-CN" dirty="0"/>
              <a:t>src</a:t>
            </a:r>
            <a:r>
              <a:rPr lang="zh-CN" altLang="en-US" dirty="0"/>
              <a:t>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的值是图像的地址。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width, height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定义宽度和高度。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&lt;img src="logo.jpg" width="130" height="60" /&gt;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列表：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&lt;li&gt;: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每一项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&lt;ul&gt;: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无序列表（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unordered 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&lt;ol&gt;: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有序列表（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ordered 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1229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43" y="1625283"/>
            <a:ext cx="989012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870" y="2471420"/>
            <a:ext cx="1542415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TextBox 4"/>
          <p:cNvSpPr txBox="1"/>
          <p:nvPr/>
        </p:nvSpPr>
        <p:spPr>
          <a:xfrm>
            <a:off x="4761230" y="3877945"/>
            <a:ext cx="21520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&lt;ul&gt;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第一个项目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第二个项目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&lt;/ul&gt;</a:t>
            </a:r>
          </a:p>
        </p:txBody>
      </p:sp>
      <p:pic>
        <p:nvPicPr>
          <p:cNvPr id="1229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70" y="4014470"/>
            <a:ext cx="1359535" cy="557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7" name="TextBox 11"/>
          <p:cNvSpPr txBox="1"/>
          <p:nvPr/>
        </p:nvSpPr>
        <p:spPr>
          <a:xfrm>
            <a:off x="4761230" y="5161915"/>
            <a:ext cx="2037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&lt;ol&gt;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第一个项目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第二个项目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&lt;/ol&gt;</a:t>
            </a:r>
          </a:p>
        </p:txBody>
      </p:sp>
      <p:pic>
        <p:nvPicPr>
          <p:cNvPr id="12298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170" y="5309235"/>
            <a:ext cx="1369060" cy="535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sp>
        <p:nvSpPr>
          <p:cNvPr id="13314" name="TextBox 2"/>
          <p:cNvSpPr txBox="1"/>
          <p:nvPr/>
        </p:nvSpPr>
        <p:spPr>
          <a:xfrm>
            <a:off x="547053" y="1024255"/>
            <a:ext cx="7777162" cy="1846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&lt;tr&gt;: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划分行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&lt;td&gt;: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数据单元格（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table data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&lt;th&gt;: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表头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表格边框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5" name="TextBox 6"/>
          <p:cNvSpPr txBox="1"/>
          <p:nvPr/>
        </p:nvSpPr>
        <p:spPr>
          <a:xfrm>
            <a:off x="1162050" y="2870835"/>
            <a:ext cx="240220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&lt;table border="1"&gt;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&lt;th&gt;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表头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1&lt;/th&gt;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&lt;th&gt;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表头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2&lt;/th&gt;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1, 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单元格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1, 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单元格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2&lt;/td&gt;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2, 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单元格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&lt;td&gt;&amp;nbsp;&lt;/td&gt;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&lt;/table&gt;</a:t>
            </a:r>
            <a:endParaRPr lang="zh-CN" altLang="en-US" sz="1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3756025"/>
            <a:ext cx="3681095" cy="1337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HTML/XML</a:t>
            </a:r>
            <a:r>
              <a:rPr lang="zh-CN" altLang="en-US" dirty="0"/>
              <a:t>的解析器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模拟浏览器抓取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3" y="1757363"/>
            <a:ext cx="3838575" cy="2524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TextBox 6"/>
          <p:cNvSpPr txBox="1"/>
          <p:nvPr/>
        </p:nvSpPr>
        <p:spPr>
          <a:xfrm>
            <a:off x="1840548" y="4431983"/>
            <a:ext cx="11969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代码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171758" y="3105150"/>
            <a:ext cx="1490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5"/>
          <p:cNvSpPr txBox="1"/>
          <p:nvPr/>
        </p:nvSpPr>
        <p:spPr>
          <a:xfrm>
            <a:off x="5171758" y="2597785"/>
            <a:ext cx="1427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解析器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1838325"/>
            <a:ext cx="3449320" cy="2443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" y="5189220"/>
            <a:ext cx="872363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：查看</a:t>
            </a:r>
            <a:r>
              <a:rPr lang="en-US" altLang="zh-CN" dirty="0"/>
              <a:t>HTML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如何更方便地查看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1743710"/>
            <a:ext cx="9906000" cy="1386205"/>
          </a:xfrm>
          <a:prstGeom prst="rect">
            <a:avLst/>
          </a:prstGeom>
        </p:spPr>
      </p:pic>
      <p:sp>
        <p:nvSpPr>
          <p:cNvPr id="15367" name="TextBox 11"/>
          <p:cNvSpPr txBox="1"/>
          <p:nvPr/>
        </p:nvSpPr>
        <p:spPr>
          <a:xfrm>
            <a:off x="4675505" y="3390265"/>
            <a:ext cx="2322513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在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Python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窗口中查看源代码</a:t>
            </a:r>
          </a:p>
        </p:txBody>
      </p:sp>
      <p:pic>
        <p:nvPicPr>
          <p:cNvPr id="15376" name="Picture 11" descr="C:\Users\alpha\AppData\Roaming\Tencent\Users\405435592\QQ\WinTemp\RichOle\AF_G(OVO6L{4{}M~Y~KT{X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35" y="3389948"/>
            <a:ext cx="190500" cy="19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940" y="3849370"/>
            <a:ext cx="8061960" cy="2254250"/>
          </a:xfrm>
          <a:prstGeom prst="rect">
            <a:avLst/>
          </a:prstGeom>
        </p:spPr>
      </p:pic>
      <p:sp>
        <p:nvSpPr>
          <p:cNvPr id="15372" name="TextBox 17"/>
          <p:cNvSpPr txBox="1"/>
          <p:nvPr/>
        </p:nvSpPr>
        <p:spPr>
          <a:xfrm>
            <a:off x="4880610" y="6237288"/>
            <a:ext cx="7620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Chrome</a:t>
            </a:r>
            <a:endParaRPr lang="zh-CN" altLang="en-US" sz="1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5374" name="Picture 9" descr="C:\Users\alpha\AppData\Roaming\Tencent\Users\405435592\QQ\WinTemp\RichOle\E7P}$W`~L{H%P4}V]_7`KE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390" y="6296025"/>
            <a:ext cx="190500" cy="19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810240" y="2252980"/>
            <a:ext cx="1132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不建议（太乱）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06990" y="5126355"/>
            <a:ext cx="1541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建议（可折叠，可查看头信息）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：查看</a:t>
            </a:r>
            <a:r>
              <a:rPr lang="en-US" altLang="zh-CN" dirty="0"/>
              <a:t>HTML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中按</a:t>
            </a:r>
            <a:r>
              <a:rPr lang="en-US" altLang="zh-CN" dirty="0"/>
              <a:t>F12</a:t>
            </a:r>
            <a:r>
              <a:rPr lang="zh-CN" altLang="en-US" dirty="0"/>
              <a:t>，查看</a:t>
            </a:r>
            <a:r>
              <a:rPr lang="en-US" altLang="zh-CN" dirty="0"/>
              <a:t>HTML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11350"/>
            <a:ext cx="12058650" cy="50609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629535" y="2038350"/>
            <a:ext cx="248285" cy="259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68440" y="1957070"/>
            <a:ext cx="248285" cy="259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  <a:endCxn id="5" idx="6"/>
          </p:cNvCxnSpPr>
          <p:nvPr/>
        </p:nvCxnSpPr>
        <p:spPr>
          <a:xfrm flipH="1">
            <a:off x="2877820" y="2086610"/>
            <a:ext cx="3690620" cy="8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</p:cNvCxnSpPr>
          <p:nvPr/>
        </p:nvCxnSpPr>
        <p:spPr>
          <a:xfrm>
            <a:off x="2753995" y="2297430"/>
            <a:ext cx="4478655" cy="375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Beautiful Soup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写的一个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HTML/XML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的解析器，把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纯文本转化为便于程序访问的数据结构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Beautiful Soup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官方中文文档：</a:t>
            </a:r>
            <a:r>
              <a:rPr lang="en-US" altLang="zh-CN" u="sng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https://www.crummy.com/software/BeautifulSoup/bs4/doc/index.zh.html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en-US" altLang="zh-CN" dirty="0"/>
              <a:t>Python3</a:t>
            </a:r>
            <a:r>
              <a:rPr lang="zh-CN" altLang="en-US" dirty="0"/>
              <a:t>简明教程：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https://www.runoob.com/python3/python3-tutorial.html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BeautifulSoup</a:t>
            </a:r>
            <a:r>
              <a:rPr lang="zh-CN" altLang="en-US" dirty="0"/>
              <a:t>处理得到的网页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使用标签（</a:t>
            </a:r>
            <a:r>
              <a:rPr lang="en-US" altLang="zh-CN" dirty="0"/>
              <a:t>tag</a:t>
            </a:r>
            <a:r>
              <a:rPr lang="zh-CN" altLang="en-US" dirty="0"/>
              <a:t>）名作为成员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&lt;title&gt;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百度一下，你就知道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&lt;/title&gt;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的标签名为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1278255"/>
            <a:ext cx="6529705" cy="1013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3615055"/>
            <a:ext cx="1570355" cy="307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3560445"/>
            <a:ext cx="9010650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65" y="4195445"/>
            <a:ext cx="6057900" cy="14427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915" y="4195445"/>
            <a:ext cx="4549140" cy="1442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00810" y="678254"/>
            <a:ext cx="11443283" cy="5959475"/>
          </a:xfrm>
        </p:spPr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/>
              <a:t>html</a:t>
            </a:r>
            <a:r>
              <a:rPr lang="zh-CN" altLang="en-US" dirty="0"/>
              <a:t>树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soup.head.title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定位到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Parent: 父节点</a:t>
            </a:r>
          </a:p>
          <a:p>
            <a:pPr marL="0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p.parent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#p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的上级节点，相当于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soup.head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&gt;&gt;&gt; p.parent.name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节点的标签名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head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p.parent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定位到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contents:子节点</a:t>
            </a:r>
          </a:p>
          <a:p>
            <a:pPr marL="0" lvl="1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head.contents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  #head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下的子节点，以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marL="0" lvl="1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head.contents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[0]) 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第一个子节点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print(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head.contents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[1]) 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第二个子节点</a:t>
            </a:r>
            <a:endParaRPr lang="zh-CN" altLang="en-US" dirty="0"/>
          </a:p>
          <a:p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nextSibling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previousSibling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寻找同层次节点</a:t>
            </a:r>
            <a:endParaRPr lang="en-US" altLang="zh-CN" b="1" noProof="0" dirty="0">
              <a:sym typeface="+mn-ea"/>
            </a:endParaRPr>
          </a:p>
          <a:p>
            <a:pPr marL="0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p.nextSibling.name #p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的下一个节点  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p.previousSibling.name #p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的上一个节点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sp>
        <p:nvSpPr>
          <p:cNvPr id="24" name="左大括号 23"/>
          <p:cNvSpPr/>
          <p:nvPr/>
        </p:nvSpPr>
        <p:spPr>
          <a:xfrm>
            <a:off x="1602423" y="5068570"/>
            <a:ext cx="323850" cy="1223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724535" y="5497195"/>
            <a:ext cx="9858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p.parent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5" y="4789170"/>
            <a:ext cx="4986338" cy="1931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TextBox 2"/>
          <p:cNvSpPr txBox="1"/>
          <p:nvPr/>
        </p:nvSpPr>
        <p:spPr>
          <a:xfrm>
            <a:off x="2146935" y="5220970"/>
            <a:ext cx="30638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381885" y="5436870"/>
            <a:ext cx="341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7609523" y="5092383"/>
            <a:ext cx="17859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p.previousSibling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29" idx="1"/>
          </p:cNvCxnSpPr>
          <p:nvPr/>
        </p:nvCxnSpPr>
        <p:spPr>
          <a:xfrm flipH="1">
            <a:off x="6942773" y="5276533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"/>
          <p:cNvSpPr txBox="1"/>
          <p:nvPr/>
        </p:nvSpPr>
        <p:spPr>
          <a:xfrm>
            <a:off x="7633335" y="5436870"/>
            <a:ext cx="14446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p.nextSibling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3" name="TextBox 17"/>
          <p:cNvSpPr txBox="1"/>
          <p:nvPr/>
        </p:nvSpPr>
        <p:spPr>
          <a:xfrm>
            <a:off x="7653973" y="6108383"/>
            <a:ext cx="17399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head.contents[0]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4" name="TextBox 24"/>
          <p:cNvSpPr txBox="1"/>
          <p:nvPr/>
        </p:nvSpPr>
        <p:spPr>
          <a:xfrm>
            <a:off x="7653973" y="6435408"/>
            <a:ext cx="17843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head.contents[1]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33" idx="1"/>
          </p:cNvCxnSpPr>
          <p:nvPr/>
        </p:nvCxnSpPr>
        <p:spPr>
          <a:xfrm flipH="1" flipV="1">
            <a:off x="6485573" y="5405755"/>
            <a:ext cx="1168400" cy="887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1"/>
          </p:cNvCxnSpPr>
          <p:nvPr/>
        </p:nvCxnSpPr>
        <p:spPr>
          <a:xfrm flipH="1" flipV="1">
            <a:off x="4685348" y="5461318"/>
            <a:ext cx="2968625" cy="1158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66440" y="5681345"/>
            <a:ext cx="438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搜索标签（</a:t>
            </a:r>
            <a:r>
              <a:rPr lang="en-US" altLang="zh-CN" dirty="0"/>
              <a:t>tag</a:t>
            </a:r>
            <a:r>
              <a:rPr lang="zh-CN" altLang="en-US" dirty="0"/>
              <a:t>）：</a:t>
            </a:r>
            <a:r>
              <a:rPr lang="en-US" altLang="zh-CN" b="1" dirty="0"/>
              <a:t>findAll</a:t>
            </a:r>
            <a:r>
              <a:rPr lang="zh-CN" altLang="en-US" b="1" dirty="0"/>
              <a:t>（找到满足给定标签的所有标签）</a:t>
            </a:r>
            <a:endParaRPr lang="zh-CN" altLang="en-US" dirty="0"/>
          </a:p>
          <a:p>
            <a:r>
              <a:rPr lang="zh-CN" altLang="en-US" b="1" dirty="0"/>
              <a:t>给定标签名查找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&gt;&gt;&gt; for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soup.findAll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('p'): 	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查找所有标签名是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的标签</a:t>
            </a:r>
            <a:endParaRPr lang="zh-CN" altLang="en-US" dirty="0"/>
          </a:p>
          <a:p>
            <a:pPr marL="0" lvl="3" indent="0">
              <a:buNone/>
            </a:pPr>
            <a:r>
              <a:rPr lang="en-US" altLang="zh-CN" dirty="0"/>
              <a:t>		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i.get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('id',''))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打出他们的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属性值（其中有一个没有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属性，返回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''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lg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nv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lk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lm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lh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cp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b="1" dirty="0"/>
              <a:t>给定多个标签名查找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for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soup.findAll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(['div', 'p']):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查找标签名是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i.get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('id', ''))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 m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lg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nv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fm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mCon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lk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lm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lh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cp</a:t>
            </a:r>
            <a:endParaRPr lang="zh-CN" altLang="en-US" dirty="0"/>
          </a:p>
          <a:p>
            <a:r>
              <a:rPr lang="zh-CN" altLang="en-US" b="1" dirty="0"/>
              <a:t>给定标签名，属性的名值对查找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soup.findAll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('p', {'id' : 'lm'})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[&lt;p id="lm"&gt;&lt;/p&gt;]</a:t>
            </a:r>
            <a:endParaRPr lang="zh-CN" altLang="en-US" dirty="0"/>
          </a:p>
          <a:p>
            <a:r>
              <a:rPr lang="zh-CN" altLang="en-US" b="1" dirty="0"/>
              <a:t>给定正则表达式查找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it-IT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for i in soup.findAll('p', {'id' : re.compile('^l')}):</a:t>
            </a:r>
            <a:endParaRPr lang="zh-CN" altLang="en-US" dirty="0"/>
          </a:p>
          <a:p>
            <a:pPr marL="0" lvl="2" indent="0">
              <a:buNone/>
            </a:pPr>
            <a:r>
              <a:rPr lang="en-US" altLang="zh-CN" dirty="0"/>
              <a:t>		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i.get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('id',''))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值以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开头的标签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lg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lk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lm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lh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  <p:pic>
        <p:nvPicPr>
          <p:cNvPr id="2252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85" y="2212340"/>
            <a:ext cx="2449195" cy="435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zh-CN" altLang="en-US" dirty="0"/>
              <a:t>在浏览器地址栏输入网址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浏览器向网址发送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其中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/>
              <a:t>包含用户个人信息，</a:t>
            </a:r>
            <a:r>
              <a:rPr lang="en-US" altLang="zh-CN" dirty="0">
                <a:solidFill>
                  <a:srgbClr val="FF0000"/>
                </a:solidFill>
              </a:rPr>
              <a:t>User-Agent</a:t>
            </a:r>
            <a:r>
              <a:rPr lang="zh-CN" altLang="en-US" dirty="0"/>
              <a:t>包含浏览器信息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1715770"/>
            <a:ext cx="11170920" cy="364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2860040"/>
            <a:ext cx="1137920" cy="1137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75" y="2860040"/>
            <a:ext cx="1127125" cy="11271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918335" y="3358515"/>
            <a:ext cx="1692275" cy="18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8335" y="2990215"/>
            <a:ext cx="1595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GET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50" y="2688590"/>
            <a:ext cx="3698240" cy="1400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20" y="4451350"/>
            <a:ext cx="5113020" cy="16846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645" y="4451350"/>
            <a:ext cx="4730115" cy="168465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7663815" y="3197225"/>
            <a:ext cx="474345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3745" y="5902960"/>
            <a:ext cx="5930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413500" y="5913120"/>
            <a:ext cx="7327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正则表达式简介：在编写处理网页的程序时，经常会有查找符合某些复杂规则的字符串的需要。正则表达式就是用于描述这些规则的工具。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示例：</a:t>
            </a: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import re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re.compile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('a\dc')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定义匹配规则，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表示一个数字（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0-9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string1 = 'a1c'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待检测的字符串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m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p.match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(string1)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 (m)	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如果结果不为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，表示匹配上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&lt;_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sre.SRE_Match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object at 0x01F668E0&gt;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匹配的结果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a1c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string2 = '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abc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m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p.match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(string2)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 (m)	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a\dc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无法匹配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abc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正则表达式简介</a:t>
            </a:r>
          </a:p>
          <a:p>
            <a:pPr lvl="1"/>
            <a:r>
              <a:rPr lang="zh-CN" altLang="en-US" dirty="0"/>
              <a:t>元字符：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重复：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21</a:t>
            </a:fld>
            <a:endParaRPr lang="en-US"/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3" y="1741488"/>
            <a:ext cx="2609850" cy="196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" y="4450715"/>
            <a:ext cx="2292350" cy="1889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3126526"/>
              </p:ext>
            </p:extLst>
          </p:nvPr>
        </p:nvGraphicFramePr>
        <p:xfrm>
          <a:off x="4584065" y="1132840"/>
          <a:ext cx="4968875" cy="304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代码</a:t>
                      </a:r>
                    </a:p>
                  </a:txBody>
                  <a:tcPr marL="91446" marR="91446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可以匹配的字符串</a:t>
                      </a:r>
                    </a:p>
                  </a:txBody>
                  <a:tcPr marL="91446" marR="91446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qiushi_tag</a:t>
                      </a:r>
                      <a:r>
                        <a:rPr lang="en-US" altLang="zh-CN" sz="1800" dirty="0"/>
                        <a:t>_\d+</a:t>
                      </a:r>
                    </a:p>
                    <a:p>
                      <a:endParaRPr lang="zh-CN" altLang="en-US" sz="1800" dirty="0"/>
                    </a:p>
                  </a:txBody>
                  <a:tcPr marL="91446" marR="91446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qiushi_tag_1234</a:t>
                      </a:r>
                      <a:endParaRPr lang="zh-CN" altLang="en-US" sz="1800" dirty="0"/>
                    </a:p>
                  </a:txBody>
                  <a:tcPr marL="91446" marR="91446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^http.*\.jpg$</a:t>
                      </a:r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zh-CN" altLang="en-US" sz="1800" dirty="0"/>
                    </a:p>
                  </a:txBody>
                  <a:tcPr marL="91446" marR="91446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http://www.baidu.com/1.jpg</a:t>
                      </a:r>
                      <a:endParaRPr lang="zh-CN" altLang="en-US" sz="1800" dirty="0"/>
                    </a:p>
                  </a:txBody>
                  <a:tcPr marL="91446" marR="91446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31640" y="473964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注意，如果你想查找元字符本身的话，比如你查找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.,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或者*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就出现了问题：你没办法指定它们，因为它们会被解释成别的意思。这时你就得使用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来取消这些字符的特殊意义。因此，你应该使用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\.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\*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。当然，要查找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本身，你也得用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\\.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正则表达式简介：你经常需要得到比是否匹配还要多的信息。例如给定一个邮箱，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john@gmail.com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，需要提取出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john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gmail.com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，这时候就需要分组。组是通过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"("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")"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元字符来标识的。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示例：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re.compile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('(\w+)@(\w+\.\w+)')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m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p.match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('john@gmail.com')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'john@gmail.com'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(1)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第一个括号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中的内容放在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group(1)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'john'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(2)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第二个括号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中的内容放在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group(2)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'gmail.com'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CN" dirty="0"/>
              <a:t>1. </a:t>
            </a:r>
            <a:r>
              <a:rPr lang="zh-CN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给定任意网页内容，返回网页中所有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超</a:t>
            </a:r>
            <a:r>
              <a:rPr lang="zh-CN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链接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（不包括图片地址）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，并将结果打印至文件</a:t>
            </a:r>
            <a:r>
              <a:rPr lang="en-US" altLang="zh-TW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res1.txt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中，每一行为一个链接地址。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建议参考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example1.py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parseURL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(content):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set()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…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urlset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例如：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5" y="2510155"/>
            <a:ext cx="5186045" cy="680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" y="3389629"/>
            <a:ext cx="8025765" cy="31424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08845" y="3383915"/>
            <a:ext cx="2113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提示：链接地址只需要考虑形如</a:t>
            </a:r>
          </a:p>
          <a:p>
            <a:r>
              <a:rPr lang="en-US" altLang="zh-CN">
                <a:solidFill>
                  <a:srgbClr val="FF0000"/>
                </a:solidFill>
              </a:rPr>
              <a:t>&lt;a href=”...”&gt;</a:t>
            </a:r>
            <a:r>
              <a:rPr lang="zh-CN" altLang="en-US">
                <a:solidFill>
                  <a:srgbClr val="FF0000"/>
                </a:solidFill>
              </a:rPr>
              <a:t>这样的形式，将网址字符串</a:t>
            </a:r>
            <a:r>
              <a:rPr lang="en-US" altLang="zh-CN">
                <a:solidFill>
                  <a:srgbClr val="FF0000"/>
                </a:solidFill>
              </a:rPr>
              <a:t>url</a:t>
            </a:r>
            <a:r>
              <a:rPr lang="zh-CN" altLang="en-US">
                <a:solidFill>
                  <a:srgbClr val="FF0000"/>
                </a:solidFill>
              </a:rPr>
              <a:t>加入</a:t>
            </a:r>
            <a:r>
              <a:rPr lang="en-US" altLang="zh-CN">
                <a:solidFill>
                  <a:srgbClr val="FF0000"/>
                </a:solidFill>
              </a:rPr>
              <a:t>urlset</a:t>
            </a:r>
            <a:r>
              <a:rPr lang="zh-CN" altLang="en-US">
                <a:solidFill>
                  <a:srgbClr val="FF0000"/>
                </a:solidFill>
              </a:rPr>
              <a:t>的操作是</a:t>
            </a:r>
          </a:p>
          <a:p>
            <a:r>
              <a:rPr lang="en-US" altLang="zh-CN">
                <a:solidFill>
                  <a:srgbClr val="FF0000"/>
                </a:solidFill>
              </a:rPr>
              <a:t>urlset.add(url)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CN" dirty="0"/>
              <a:t>2.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给定任意网页内容，返回网页中所有图片地址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，并将结果打印至文件</a:t>
            </a:r>
            <a:r>
              <a:rPr lang="en-US" altLang="zh-TW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res2.txt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中，每一行为一个图片地址。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parseIMG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(content):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imgset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set()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…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imgset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2314575"/>
            <a:ext cx="5678170" cy="719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" y="3315970"/>
            <a:ext cx="898525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5505" y="5076825"/>
            <a:ext cx="8764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solidFill>
                  <a:srgbClr val="FF0000"/>
                </a:solidFill>
              </a:rPr>
              <a:t>提示：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图片地址只需要考虑形如&lt;img src=“..”&gt;这样的形式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给定知乎日报的</a:t>
            </a:r>
            <a:r>
              <a:rPr lang="en-US" altLang="zh-CN" dirty="0"/>
              <a:t>url</a:t>
            </a:r>
            <a:r>
              <a:rPr lang="zh-CN" altLang="en-US" dirty="0"/>
              <a:t>，返回网页中的图片和相应文本，以及每个图片对应的超链接网址。并将图片地址，相应文本，超链接网址以下述格式打印至</a:t>
            </a:r>
            <a:r>
              <a:rPr lang="en-US" altLang="zh-CN" dirty="0"/>
              <a:t>res3.txt</a:t>
            </a:r>
            <a:r>
              <a:rPr lang="zh-CN" altLang="en-US" dirty="0"/>
              <a:t>中，每一行对应一个图片地址，相应文本和超链接网址，格式为：图片地址 </a:t>
            </a:r>
            <a:r>
              <a:rPr lang="en-US" altLang="zh-CN" dirty="0"/>
              <a:t>\t </a:t>
            </a:r>
            <a:r>
              <a:rPr lang="zh-CN" altLang="en-US" dirty="0"/>
              <a:t>相应文本 </a:t>
            </a:r>
            <a:r>
              <a:rPr lang="en-US" altLang="zh-CN" dirty="0"/>
              <a:t>\t </a:t>
            </a:r>
            <a:r>
              <a:rPr lang="zh-CN" altLang="en-US" dirty="0"/>
              <a:t>超链接网址。参考</a:t>
            </a:r>
            <a:r>
              <a:rPr lang="en-US" altLang="zh-CN" dirty="0"/>
              <a:t>example3.py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def parseZhihuDaily(content, url):</a:t>
            </a:r>
          </a:p>
          <a:p>
            <a:pPr marL="0" indent="0">
              <a:buNone/>
            </a:pPr>
            <a:r>
              <a:rPr lang="en-US" altLang="zh-CN" dirty="0"/>
              <a:t>	zhihulist = list()</a:t>
            </a:r>
          </a:p>
          <a:p>
            <a:pPr marL="0" indent="0">
              <a:buNone/>
            </a:pPr>
            <a:r>
              <a:rPr lang="en-US" altLang="zh-CN" dirty="0"/>
              <a:t>	...</a:t>
            </a:r>
          </a:p>
          <a:p>
            <a:pPr marL="0" indent="0">
              <a:buNone/>
            </a:pPr>
            <a:r>
              <a:rPr lang="en-US" altLang="zh-CN" dirty="0"/>
              <a:t>	return zhihulist</a:t>
            </a:r>
            <a:endParaRPr lang="zh-CN" altLang="en-US" dirty="0"/>
          </a:p>
          <a:p>
            <a:pPr lvl="1"/>
            <a:r>
              <a:rPr lang="zh-CN" altLang="en-US" dirty="0"/>
              <a:t>对http://daily.zhihu.com/页面中的每一条消息，提取出图片地址</a:t>
            </a:r>
            <a:r>
              <a:rPr lang="en-US" altLang="zh-CN" dirty="0"/>
              <a:t>(src)</a:t>
            </a:r>
            <a:r>
              <a:rPr lang="zh-CN" altLang="en-US" dirty="0"/>
              <a:t>，相应文本</a:t>
            </a:r>
            <a:r>
              <a:rPr lang="en-US" altLang="zh-CN" dirty="0"/>
              <a:t>(title)</a:t>
            </a:r>
            <a:r>
              <a:rPr lang="zh-CN" altLang="en-US" dirty="0"/>
              <a:t>，超链接网址</a:t>
            </a:r>
            <a:r>
              <a:rPr lang="en-US" altLang="zh-CN" dirty="0"/>
              <a:t>(linkpage)</a:t>
            </a:r>
            <a:r>
              <a:rPr lang="zh-CN" altLang="en-US" dirty="0"/>
              <a:t>，存放在一个列表（比如称之为</a:t>
            </a:r>
            <a:r>
              <a:rPr lang="en-US" altLang="zh-CN" dirty="0"/>
              <a:t>zhihu</a:t>
            </a:r>
            <a:r>
              <a:rPr lang="zh-CN" altLang="en-US" dirty="0"/>
              <a:t>），</a:t>
            </a:r>
            <a:r>
              <a:rPr lang="en-US" altLang="zh-CN" dirty="0"/>
              <a:t>zhihu = [src, title, linkpge]</a:t>
            </a:r>
            <a:r>
              <a:rPr lang="zh-CN" altLang="en-US" dirty="0"/>
              <a:t>， 所有的列表</a:t>
            </a:r>
            <a:r>
              <a:rPr lang="en-US" altLang="zh-CN" dirty="0"/>
              <a:t>zhihu</a:t>
            </a:r>
            <a:r>
              <a:rPr lang="zh-CN" altLang="en-US" dirty="0"/>
              <a:t>都存放在总的列表</a:t>
            </a:r>
            <a:r>
              <a:rPr lang="en-US" altLang="zh-CN" dirty="0"/>
              <a:t>zhihulist</a:t>
            </a:r>
            <a:r>
              <a:rPr lang="zh-CN" altLang="en-US" dirty="0"/>
              <a:t>中，示例输入如下：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linkpage</a:t>
            </a:r>
            <a:r>
              <a:rPr lang="zh-CN" altLang="en-US" dirty="0"/>
              <a:t>一开始为相对地址，比如</a:t>
            </a:r>
            <a:r>
              <a:rPr lang="en-US" altLang="zh-CN" dirty="0"/>
              <a:t>linkpage = /story/9725199</a:t>
            </a:r>
            <a:r>
              <a:rPr lang="zh-CN" altLang="en-US" dirty="0"/>
              <a:t>，当前页面</a:t>
            </a:r>
            <a:r>
              <a:rPr lang="en-US" altLang="zh-CN" dirty="0"/>
              <a:t>url = http://daily.zhihu.com/</a:t>
            </a:r>
            <a:r>
              <a:rPr lang="zh-CN" altLang="en-US" dirty="0"/>
              <a:t>，可以用</a:t>
            </a:r>
            <a:r>
              <a:rPr lang="en-US" altLang="zh-CN" dirty="0"/>
              <a:t>urllib.parse.urljoin(url, linkpage)</a:t>
            </a:r>
            <a:r>
              <a:rPr lang="zh-CN" altLang="en-US" dirty="0"/>
              <a:t>将相对地址改成绝对地址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add_header()</a:t>
            </a:r>
            <a:r>
              <a:rPr lang="zh-CN" altLang="en-US" dirty="0"/>
              <a:t>添加报头，来模拟浏览器访问网页，参考如下：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https://blog.csdn.net/yudiyanwang/article/details/71775474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3980815"/>
            <a:ext cx="112966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94CCE-2501-4A1E-8E49-D3504873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FA91-2CBD-476D-B4A7-A85E00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你爬取到的</a:t>
            </a:r>
            <a:r>
              <a:rPr lang="en-US" altLang="zh-CN" dirty="0" err="1"/>
              <a:t>href</a:t>
            </a:r>
            <a:r>
              <a:rPr lang="zh-CN" altLang="en-US" dirty="0"/>
              <a:t>链接有哪几种形式？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57CC5-30C5-400F-93B3-7F4B4356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简介：</a:t>
            </a:r>
            <a:r>
              <a:rPr lang="zh-CN" altLang="en-US" u="sng" dirty="0">
                <a:solidFill>
                  <a:schemeClr val="accent1"/>
                </a:solidFill>
              </a:rPr>
              <a:t>https://www.w3school.com.cn/html/html_jianjie.asp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BeautifuLSoup</a:t>
            </a:r>
            <a:r>
              <a:rPr lang="zh-CN" altLang="en-US" dirty="0"/>
              <a:t>简介：</a:t>
            </a:r>
            <a:r>
              <a:rPr lang="en-US" altLang="zh-CN" u="sng" dirty="0">
                <a:sym typeface="+mn-ea"/>
                <a:hlinkClick r:id="rId2"/>
              </a:rPr>
              <a:t>http://www.crummy.com/software/BeautifulSoup/bs3/documentation.zh.html</a:t>
            </a:r>
            <a:endParaRPr lang="en-US" altLang="zh-CN" u="sng" dirty="0"/>
          </a:p>
          <a:p>
            <a:endParaRPr lang="zh-CN" altLang="en-US" dirty="0"/>
          </a:p>
          <a:p>
            <a:r>
              <a:rPr lang="zh-CN" altLang="en-US" dirty="0"/>
              <a:t>正则表达式简介：</a:t>
            </a:r>
            <a:r>
              <a:rPr lang="en-US" altLang="zh-CN" u="sng" dirty="0">
                <a:sym typeface="+mn-ea"/>
                <a:hlinkClick r:id="rId3"/>
              </a:rPr>
              <a:t>http://deerchao.net/tutorials/regex/regex.htm</a:t>
            </a:r>
            <a:endParaRPr lang="en-US" altLang="zh-CN" u="sng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网站处理请求，返回</a:t>
            </a:r>
            <a:r>
              <a:rPr lang="en-US" altLang="zh-CN" dirty="0"/>
              <a:t>HTML</a:t>
            </a:r>
            <a:r>
              <a:rPr lang="zh-CN" altLang="en-US" dirty="0"/>
              <a:t>文本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" y="1127125"/>
            <a:ext cx="5679440" cy="5622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浏览器解析</a:t>
            </a:r>
            <a:r>
              <a:rPr lang="en-US" altLang="zh-CN" dirty="0"/>
              <a:t>HTML</a:t>
            </a:r>
            <a:r>
              <a:rPr lang="zh-CN" altLang="en-US" dirty="0"/>
              <a:t>，渲染成网页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" y="1396365"/>
            <a:ext cx="3212465" cy="1424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4665"/>
            <a:ext cx="4434840" cy="211328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1778000" y="2959735"/>
            <a:ext cx="75565" cy="1067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70" y="1396365"/>
            <a:ext cx="947420" cy="947420"/>
          </a:xfrm>
          <a:prstGeom prst="rect">
            <a:avLst/>
          </a:prstGeom>
        </p:spPr>
      </p:pic>
      <p:sp>
        <p:nvSpPr>
          <p:cNvPr id="5127" name="TextBox 19"/>
          <p:cNvSpPr txBox="1"/>
          <p:nvPr/>
        </p:nvSpPr>
        <p:spPr>
          <a:xfrm>
            <a:off x="8161020" y="1396048"/>
            <a:ext cx="187325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浏览器从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中找到资源地址，下载所需要的其他资源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680" y="3208020"/>
            <a:ext cx="3520440" cy="164909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289425" y="2237740"/>
            <a:ext cx="2468880" cy="16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 rot="3720000">
            <a:off x="5679440" y="4509135"/>
            <a:ext cx="495935" cy="213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在浏览器地址栏输入网址</a:t>
            </a:r>
          </a:p>
          <a:p>
            <a:endParaRPr lang="zh-CN" altLang="en-US" dirty="0"/>
          </a:p>
          <a:p>
            <a:r>
              <a:rPr lang="zh-CN" altLang="en-US" dirty="0"/>
              <a:t>浏览器向网站发送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  <a:p>
            <a:endParaRPr lang="zh-CN" altLang="en-US" dirty="0"/>
          </a:p>
          <a:p>
            <a:r>
              <a:rPr lang="zh-CN" altLang="en-US" dirty="0"/>
              <a:t>网站处理请求，返回</a:t>
            </a:r>
            <a:r>
              <a:rPr lang="en-US" altLang="zh-CN" dirty="0"/>
              <a:t>HTML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浏览器解析</a:t>
            </a:r>
            <a:r>
              <a:rPr lang="en-US" altLang="zh-CN" dirty="0"/>
              <a:t>HTML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sp>
        <p:nvSpPr>
          <p:cNvPr id="3" name="右箭头 2"/>
          <p:cNvSpPr/>
          <p:nvPr/>
        </p:nvSpPr>
        <p:spPr>
          <a:xfrm>
            <a:off x="3955415" y="2065020"/>
            <a:ext cx="306133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955415" y="2892425"/>
            <a:ext cx="306133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955415" y="3660775"/>
            <a:ext cx="306133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62190" y="1957070"/>
            <a:ext cx="280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Crawler</a:t>
            </a:r>
            <a:r>
              <a:rPr lang="zh-CN" altLang="en-US"/>
              <a:t>爬虫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62190" y="278955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服务器端程序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62190" y="3557270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HTML</a:t>
            </a:r>
            <a:r>
              <a:rPr lang="zh-CN" altLang="en-US"/>
              <a:t>与</a:t>
            </a:r>
            <a:r>
              <a:rPr lang="en-US" altLang="zh-CN"/>
              <a:t>Parser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：基础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是什么：</a:t>
            </a:r>
            <a:r>
              <a:rPr lang="en-US" altLang="zh-CN" dirty="0"/>
              <a:t>HTML</a:t>
            </a:r>
            <a:r>
              <a:rPr lang="zh-CN" altLang="en-US" dirty="0"/>
              <a:t>是超文本标记语言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yper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ext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arkup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anguage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标记标签（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markup tags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来设计网页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sp>
        <p:nvSpPr>
          <p:cNvPr id="7171" name="TextBox 3"/>
          <p:cNvSpPr txBox="1"/>
          <p:nvPr/>
        </p:nvSpPr>
        <p:spPr>
          <a:xfrm>
            <a:off x="643890" y="2439035"/>
            <a:ext cx="3062605" cy="286131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&lt;html&gt;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&lt;title&gt;test page&lt;/title&gt;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&lt;h1&gt;This a Heading&lt;/h1&gt;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&lt;p&gt;This is a paragraph.&lt;/p&gt;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&lt;/html&gt;</a:t>
            </a:r>
          </a:p>
          <a:p>
            <a:pPr defTabSz="914400"/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869055" y="4430395"/>
            <a:ext cx="300799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4" name="TextBox 8"/>
          <p:cNvSpPr txBox="1"/>
          <p:nvPr/>
        </p:nvSpPr>
        <p:spPr>
          <a:xfrm>
            <a:off x="4648518" y="2860040"/>
            <a:ext cx="1589087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将左侧文本保存成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.html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文件（复制到记事本里，另存为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test.html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），用浏览器打开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45" y="3290570"/>
            <a:ext cx="4889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：基础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标签（</a:t>
            </a:r>
            <a:r>
              <a:rPr lang="en-US" altLang="zh-CN" dirty="0"/>
              <a:t>tag</a:t>
            </a:r>
            <a:r>
              <a:rPr lang="zh-CN" altLang="en-US" dirty="0"/>
              <a:t>）：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括起的关键字，如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&lt;html&gt;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。通常像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&lt;b&gt;...&lt;/b&gt;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这样成对出现。标签对中，第一个标签叫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起始标签（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 tag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，第二个标签叫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结束标签（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end tag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元素（</a:t>
            </a:r>
            <a:r>
              <a:rPr lang="en-US" altLang="zh-CN" dirty="0"/>
              <a:t>element</a:t>
            </a:r>
            <a:r>
              <a:rPr lang="zh-CN" altLang="en-US" dirty="0"/>
              <a:t>）：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从起始标签（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 tag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）到结束标签（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end tag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）之间的所有内容。大部分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元素可以嵌套使用（可以包含其他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元素）。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属性（</a:t>
            </a:r>
            <a:r>
              <a:rPr lang="en-US" altLang="zh-CN" dirty="0"/>
              <a:t>attribute</a:t>
            </a:r>
            <a:r>
              <a:rPr lang="zh-CN" altLang="en-US" dirty="0"/>
              <a:t>）：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元素可拥有一些属性，属性是以名值对（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name/value pair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）的形式出现的，如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name="value"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 例如：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链接由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元素定义，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属性用于定义链接的“地址”。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 href="http://bbs.sjtu.edu.cn/"&gt;bbs</a:t>
            </a:r>
            <a:r>
              <a:rPr lang="zh-CN" altLang="pt-BR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链接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&lt;/a&gt;</a:t>
            </a:r>
            <a:endParaRPr lang="pt-BR" altLang="zh-CN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  <p:grpSp>
        <p:nvGrpSpPr>
          <p:cNvPr id="8195" name="组合 12"/>
          <p:cNvGrpSpPr/>
          <p:nvPr/>
        </p:nvGrpSpPr>
        <p:grpSpPr>
          <a:xfrm>
            <a:off x="1018223" y="3084196"/>
            <a:ext cx="4032250" cy="1584324"/>
            <a:chOff x="2483768" y="3284985"/>
            <a:chExt cx="4032448" cy="1584175"/>
          </a:xfrm>
        </p:grpSpPr>
        <p:sp>
          <p:nvSpPr>
            <p:cNvPr id="8196" name="TextBox 4"/>
            <p:cNvSpPr txBox="1"/>
            <p:nvPr/>
          </p:nvSpPr>
          <p:spPr>
            <a:xfrm>
              <a:off x="3156890" y="3284985"/>
              <a:ext cx="278326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charset="0"/>
                  <a:ea typeface="宋体" panose="02010600030101010101" pitchFamily="2" charset="-122"/>
                </a:rPr>
                <a:t>&lt;p&gt;This is a paragraph.&lt;/p&gt;</a:t>
              </a:r>
            </a:p>
          </p:txBody>
        </p:sp>
        <p:sp>
          <p:nvSpPr>
            <p:cNvPr id="8197" name="TextBox 5"/>
            <p:cNvSpPr txBox="1"/>
            <p:nvPr/>
          </p:nvSpPr>
          <p:spPr>
            <a:xfrm>
              <a:off x="2483768" y="3645024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起始标签</a:t>
              </a:r>
            </a:p>
          </p:txBody>
        </p:sp>
        <p:sp>
          <p:nvSpPr>
            <p:cNvPr id="8198" name="TextBox 9"/>
            <p:cNvSpPr txBox="1"/>
            <p:nvPr/>
          </p:nvSpPr>
          <p:spPr>
            <a:xfrm>
              <a:off x="3923928" y="3645024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元素内容</a:t>
              </a:r>
            </a:p>
          </p:txBody>
        </p:sp>
        <p:sp>
          <p:nvSpPr>
            <p:cNvPr id="8199" name="TextBox 10"/>
            <p:cNvSpPr txBox="1"/>
            <p:nvPr/>
          </p:nvSpPr>
          <p:spPr>
            <a:xfrm>
              <a:off x="5408220" y="3645024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结束标签</a:t>
              </a:r>
            </a:p>
          </p:txBody>
        </p:sp>
        <p:sp>
          <p:nvSpPr>
            <p:cNvPr id="12" name="右大括号 11"/>
            <p:cNvSpPr/>
            <p:nvPr/>
          </p:nvSpPr>
          <p:spPr>
            <a:xfrm rot="5400000">
              <a:off x="4298396" y="2773646"/>
              <a:ext cx="403187" cy="2924319"/>
            </a:xfrm>
            <a:prstGeom prst="rightBrace">
              <a:avLst>
                <a:gd name="adj1" fmla="val 8333"/>
                <a:gd name="adj2" fmla="val 504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201" name="TextBox 13"/>
            <p:cNvSpPr txBox="1"/>
            <p:nvPr/>
          </p:nvSpPr>
          <p:spPr>
            <a:xfrm>
              <a:off x="3923928" y="4499828"/>
              <a:ext cx="119776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charset="0"/>
                  <a:ea typeface="宋体" panose="02010600030101010101" pitchFamily="2" charset="-122"/>
                </a:rPr>
                <a:t>HTML</a:t>
              </a: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元素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：基础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sp>
        <p:nvSpPr>
          <p:cNvPr id="9230" name="TextBox 25"/>
          <p:cNvSpPr txBox="1"/>
          <p:nvPr/>
        </p:nvSpPr>
        <p:spPr>
          <a:xfrm>
            <a:off x="1030923" y="2721293"/>
            <a:ext cx="1008062" cy="12017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&lt;html&gt;: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定义整个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文档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2038668" y="2206308"/>
            <a:ext cx="431800" cy="2232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226" name="TextBox 21"/>
          <p:cNvSpPr txBox="1"/>
          <p:nvPr/>
        </p:nvSpPr>
        <p:spPr>
          <a:xfrm>
            <a:off x="2626043" y="2433320"/>
            <a:ext cx="2160587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&lt;head&gt;: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描述了文档的各种属性和信息</a:t>
            </a:r>
          </a:p>
        </p:txBody>
      </p:sp>
      <p:sp>
        <p:nvSpPr>
          <p:cNvPr id="9228" name="TextBox 23"/>
          <p:cNvSpPr txBox="1"/>
          <p:nvPr/>
        </p:nvSpPr>
        <p:spPr>
          <a:xfrm>
            <a:off x="2626043" y="3279458"/>
            <a:ext cx="2160587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&lt;body&gt;: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包含文档的所有内容（如文本、超链接、图像等）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4786313" y="2502853"/>
            <a:ext cx="215900" cy="576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4786313" y="3308668"/>
            <a:ext cx="215900" cy="865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218" name="TextBox 2"/>
          <p:cNvSpPr txBox="1"/>
          <p:nvPr/>
        </p:nvSpPr>
        <p:spPr>
          <a:xfrm>
            <a:off x="5327015" y="1998028"/>
            <a:ext cx="2782888" cy="2862262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&lt;html&gt;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&lt;title&gt;test page&lt;/title&gt;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&lt;h1&gt;This a Heading&lt;/h1&gt;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&lt;p&gt;This is a paragraph.&lt;/p&gt;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&lt;/html&gt;</a:t>
            </a:r>
          </a:p>
          <a:p>
            <a:pPr defTabSz="914400"/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658100" y="2754630"/>
            <a:ext cx="10610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/>
          <p:cNvSpPr txBox="1"/>
          <p:nvPr/>
        </p:nvSpPr>
        <p:spPr>
          <a:xfrm>
            <a:off x="8816023" y="260731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&lt;title&gt;: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网页标题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940040" y="3552825"/>
            <a:ext cx="843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11"/>
          <p:cNvSpPr txBox="1"/>
          <p:nvPr/>
        </p:nvSpPr>
        <p:spPr>
          <a:xfrm>
            <a:off x="8862378" y="3279458"/>
            <a:ext cx="1782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&lt;h1&gt;: 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063865" y="3832860"/>
            <a:ext cx="5581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14"/>
          <p:cNvSpPr txBox="1"/>
          <p:nvPr/>
        </p:nvSpPr>
        <p:spPr>
          <a:xfrm>
            <a:off x="8783638" y="3839845"/>
            <a:ext cx="111283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&lt;p&gt;: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段落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下列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tag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示例在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文件中，可以用记事本等编辑器修改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文件，在浏览器中查看效果。</a:t>
            </a:r>
            <a:endParaRPr kumimoji="0" lang="en-US" altLang="zh-CN" kern="1200" cap="none" spc="0" normalizeH="0" baseline="0" noProof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en-US" altLang="zh-CN" b="1" dirty="0"/>
              <a:t>HTML</a:t>
            </a:r>
            <a:r>
              <a:rPr lang="zh-CN" altLang="en-US" b="1" dirty="0"/>
              <a:t>标题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样式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sp>
        <p:nvSpPr>
          <p:cNvPr id="10243" name="TextBox 3"/>
          <p:cNvSpPr txBox="1"/>
          <p:nvPr/>
        </p:nvSpPr>
        <p:spPr>
          <a:xfrm>
            <a:off x="2636838" y="1996758"/>
            <a:ext cx="1717675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&lt;h1&gt;h1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&lt;/h1&gt;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&lt;h2&gt;h2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&lt;/h2&gt;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&lt;h3&gt;h3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&lt;/h3&gt;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&lt;h4&gt;h4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&lt;/h4&gt;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&lt;h5&gt;h5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&lt;/h5&gt;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&lt;h6&gt;h6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&lt;/h6&gt;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828165"/>
            <a:ext cx="1333500" cy="26416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471670" y="2769870"/>
            <a:ext cx="3471545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6" name="矩形 6"/>
          <p:cNvSpPr/>
          <p:nvPr/>
        </p:nvSpPr>
        <p:spPr>
          <a:xfrm>
            <a:off x="728663" y="4797425"/>
            <a:ext cx="5256212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&lt;em&gt;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强调的文本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&lt;/em&gt;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&lt;strong&gt;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着重强调的文本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&lt;/strong&gt;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&lt;b&gt;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粗体文本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&lt;/b&gt;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&lt;i&gt;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斜体文本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&lt;big&gt;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大字体文本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&lt;/big&gt;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&lt;p&gt;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这是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&lt;sub&gt;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下标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&lt;/sub&gt;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&lt;sup&gt;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上标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&lt;/sup&gt;&lt;/p&gt;</a:t>
            </a:r>
          </a:p>
        </p:txBody>
      </p:sp>
      <p:sp>
        <p:nvSpPr>
          <p:cNvPr id="6" name="右箭头 5"/>
          <p:cNvSpPr/>
          <p:nvPr/>
        </p:nvSpPr>
        <p:spPr>
          <a:xfrm>
            <a:off x="4396105" y="5387340"/>
            <a:ext cx="3471545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5" y="4850130"/>
            <a:ext cx="1721485" cy="1685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2ccbe96-c392-42ef-92d2-93e1306dd3b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042327-f7e5-46ee-a871-a3deee0b80d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4997d4ac-7bf4-4685-bf88-c1f61b14d5b7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</TotalTime>
  <Words>2503</Words>
  <Application>Microsoft Office PowerPoint</Application>
  <PresentationFormat>宽屏</PresentationFormat>
  <Paragraphs>558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Arial</vt:lpstr>
      <vt:lpstr>Calibri</vt:lpstr>
      <vt:lpstr>Consolas</vt:lpstr>
      <vt:lpstr>Tahoma</vt:lpstr>
      <vt:lpstr>Wingdings</vt:lpstr>
      <vt:lpstr>主题1</vt:lpstr>
      <vt:lpstr>1. HTML Parser</vt:lpstr>
      <vt:lpstr>输入网址之后发生了什么？</vt:lpstr>
      <vt:lpstr>输入网址之后发生了什么？</vt:lpstr>
      <vt:lpstr>输入网址之后发生了什么？</vt:lpstr>
      <vt:lpstr>输入网址之后发生了什么？</vt:lpstr>
      <vt:lpstr>了解HTML：基础</vt:lpstr>
      <vt:lpstr>了解HTML：基础</vt:lpstr>
      <vt:lpstr>了解HTML：基础</vt:lpstr>
      <vt:lpstr>了解HTML：常见tag</vt:lpstr>
      <vt:lpstr>了解HTML：常见tag</vt:lpstr>
      <vt:lpstr>了解HTML：常见tag</vt:lpstr>
      <vt:lpstr>了解HTML：常见tag</vt:lpstr>
      <vt:lpstr>学习BeautifulSoup</vt:lpstr>
      <vt:lpstr>学习BeautifulSoup：查看HTML</vt:lpstr>
      <vt:lpstr>学习BeautifulSoup：查看HTML</vt:lpstr>
      <vt:lpstr>学习BeautifulSoup</vt:lpstr>
      <vt:lpstr>学习BeautifulSoup：简介</vt:lpstr>
      <vt:lpstr>学习BeautifulSoup：简介</vt:lpstr>
      <vt:lpstr>学习BeautifulSoup：简介</vt:lpstr>
      <vt:lpstr>学习BeautifulSoup：简介</vt:lpstr>
      <vt:lpstr>学习BeautifulSoup：简介</vt:lpstr>
      <vt:lpstr>学习BeautifulSoup：简介</vt:lpstr>
      <vt:lpstr>练习</vt:lpstr>
      <vt:lpstr>练习</vt:lpstr>
      <vt:lpstr>练习</vt:lpstr>
      <vt:lpstr>拓展思考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purple</cp:lastModifiedBy>
  <cp:revision>396</cp:revision>
  <dcterms:created xsi:type="dcterms:W3CDTF">2020-06-05T11:49:00Z</dcterms:created>
  <dcterms:modified xsi:type="dcterms:W3CDTF">2022-09-14T09:49:22Z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