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6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51" r:id="rId42"/>
    <p:sldId id="352" r:id="rId43"/>
    <p:sldId id="353" r:id="rId44"/>
    <p:sldId id="354" r:id="rId45"/>
    <p:sldId id="355" r:id="rId46"/>
    <p:sldId id="357" r:id="rId47"/>
    <p:sldId id="35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31-405B-83FE-608F9325DC34}"/>
            </c:ext>
          </c:extLst>
        </c:ser>
        <c:ser>
          <c:idx val="1"/>
          <c:order val="1"/>
          <c:invertIfNegative val="0"/>
          <c:cat>
            <c:numRef>
              <c:f>Sheet1!$B$5:$B$16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Sheet1!$C$5:$C$16</c:f>
              <c:numCache>
                <c:formatCode>General</c:formatCode>
                <c:ptCount val="12"/>
                <c:pt idx="0">
                  <c:v>731</c:v>
                </c:pt>
                <c:pt idx="1">
                  <c:v>1541</c:v>
                </c:pt>
                <c:pt idx="2">
                  <c:v>1055</c:v>
                </c:pt>
                <c:pt idx="3">
                  <c:v>1752</c:v>
                </c:pt>
                <c:pt idx="4">
                  <c:v>1784</c:v>
                </c:pt>
                <c:pt idx="5">
                  <c:v>839</c:v>
                </c:pt>
                <c:pt idx="6">
                  <c:v>1452</c:v>
                </c:pt>
                <c:pt idx="7">
                  <c:v>2074</c:v>
                </c:pt>
                <c:pt idx="8">
                  <c:v>1409</c:v>
                </c:pt>
                <c:pt idx="9">
                  <c:v>754</c:v>
                </c:pt>
                <c:pt idx="10">
                  <c:v>924</c:v>
                </c:pt>
                <c:pt idx="11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31-405B-83FE-608F9325D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72974320"/>
        <c:axId val="-1972972000"/>
      </c:barChart>
      <c:catAx>
        <c:axId val="-197297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2972000"/>
        <c:crosses val="autoZero"/>
        <c:auto val="1"/>
        <c:lblAlgn val="ctr"/>
        <c:lblOffset val="100"/>
        <c:noMultiLvlLbl val="0"/>
      </c:catAx>
      <c:valAx>
        <c:axId val="-1972972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729743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9/21/2022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sondavies.com/bloomfilter/" TargetMode="External"/><Relationship Id="rId2" Type="http://schemas.openxmlformats.org/officeDocument/2006/relationships/hyperlink" Target="http://billmill.org/bloomfilter-tutoria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artow.net/programming/hashfunc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ages.cs.wisc.edu/~cao/papers/summary-cache/node8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cao/papers/summary-cache/node8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3. Crawler2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：哈希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哈希散列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Bloomfilter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并发编程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687195"/>
            <a:ext cx="8057515" cy="5181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图表 5"/>
          <p:cNvGraphicFramePr/>
          <p:nvPr/>
        </p:nvGraphicFramePr>
        <p:xfrm>
          <a:off x="730250" y="2370455"/>
          <a:ext cx="493839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15975" y="5226050"/>
            <a:ext cx="11109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simple_hash_string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的映射并不均匀。请设计一个更好的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hash_function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hash_string(keyword,b):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keyword, 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number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的存储结构应该如何表示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[&lt;word&gt;, &lt;word&gt;,…]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[[&lt;word&gt;], [&lt;word&gt;],…]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[[&lt;word&gt;, &lt;word&gt;,…], [&lt;word&gt;, &lt;word&gt;,…],…]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sp>
        <p:nvSpPr>
          <p:cNvPr id="23555" name="TextBox 32"/>
          <p:cNvSpPr txBox="1"/>
          <p:nvPr/>
        </p:nvSpPr>
        <p:spPr>
          <a:xfrm>
            <a:off x="90011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56" name="TextBox 33"/>
          <p:cNvSpPr txBox="1"/>
          <p:nvPr/>
        </p:nvSpPr>
        <p:spPr>
          <a:xfrm>
            <a:off x="262731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23555" idx="3"/>
            <a:endCxn id="23556" idx="1"/>
          </p:cNvCxnSpPr>
          <p:nvPr/>
        </p:nvCxnSpPr>
        <p:spPr>
          <a:xfrm>
            <a:off x="188436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85127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7" name="曲线连接符 36"/>
          <p:cNvCxnSpPr>
            <a:stCxn id="23556" idx="3"/>
            <a:endCxn id="23556" idx="1"/>
          </p:cNvCxnSpPr>
          <p:nvPr/>
        </p:nvCxnSpPr>
        <p:spPr>
          <a:xfrm>
            <a:off x="3255963" y="51117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0380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曲线连接符 39"/>
          <p:cNvCxnSpPr>
            <a:stCxn id="23556" idx="3"/>
            <a:endCxn id="39" idx="1"/>
          </p:cNvCxnSpPr>
          <p:nvPr/>
        </p:nvCxnSpPr>
        <p:spPr>
          <a:xfrm>
            <a:off x="4284663" y="5295900"/>
            <a:ext cx="719138" cy="936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0" name="TextBox 40"/>
          <p:cNvSpPr txBox="1"/>
          <p:nvPr/>
        </p:nvSpPr>
        <p:spPr>
          <a:xfrm>
            <a:off x="637222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1" name="TextBox 41"/>
          <p:cNvSpPr txBox="1"/>
          <p:nvPr/>
        </p:nvSpPr>
        <p:spPr>
          <a:xfrm>
            <a:off x="373538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3592" name="文本框 1"/>
          <p:cNvSpPr txBox="1"/>
          <p:nvPr/>
        </p:nvSpPr>
        <p:spPr>
          <a:xfrm>
            <a:off x="748983" y="6280150"/>
            <a:ext cx="51133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171450" lvl="1" indent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 c. hash table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的每个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方式存储。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sp>
        <p:nvSpPr>
          <p:cNvPr id="24579" name="TextBox 2"/>
          <p:cNvSpPr txBox="1"/>
          <p:nvPr/>
        </p:nvSpPr>
        <p:spPr>
          <a:xfrm>
            <a:off x="900113" y="3198813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4580" name="TextBox 5"/>
          <p:cNvSpPr txBox="1"/>
          <p:nvPr/>
        </p:nvSpPr>
        <p:spPr>
          <a:xfrm>
            <a:off x="2627313" y="3198813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1" name="直接箭头连接符 10"/>
          <p:cNvCxnSpPr>
            <a:stCxn id="24579" idx="3"/>
            <a:endCxn id="24580" idx="1"/>
          </p:cNvCxnSpPr>
          <p:nvPr/>
        </p:nvCxnSpPr>
        <p:spPr>
          <a:xfrm>
            <a:off x="1884363" y="33845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851275" y="19891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曲线连接符 23"/>
          <p:cNvCxnSpPr>
            <a:stCxn id="24580" idx="3"/>
            <a:endCxn id="24580" idx="1"/>
          </p:cNvCxnSpPr>
          <p:nvPr/>
        </p:nvCxnSpPr>
        <p:spPr>
          <a:xfrm>
            <a:off x="3255963" y="3384550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0" name="TextBox 18432"/>
          <p:cNvSpPr txBox="1"/>
          <p:nvPr/>
        </p:nvSpPr>
        <p:spPr>
          <a:xfrm>
            <a:off x="3735388" y="418306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64125" y="3927475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>
            <a:stCxn id="24580" idx="3"/>
            <a:endCxn id="14" idx="1"/>
          </p:cNvCxnSpPr>
          <p:nvPr/>
        </p:nvCxnSpPr>
        <p:spPr>
          <a:xfrm>
            <a:off x="3255963" y="3383757"/>
            <a:ext cx="1808162" cy="72630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76825" y="35004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曲线连接符 19"/>
          <p:cNvCxnSpPr>
            <a:stCxn id="24580" idx="3"/>
            <a:endCxn id="19" idx="1"/>
          </p:cNvCxnSpPr>
          <p:nvPr/>
        </p:nvCxnSpPr>
        <p:spPr>
          <a:xfrm>
            <a:off x="3255963" y="3383757"/>
            <a:ext cx="1820862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76825" y="3068638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曲线连接符 21"/>
          <p:cNvCxnSpPr>
            <a:stCxn id="24580" idx="3"/>
            <a:endCxn id="21" idx="1"/>
          </p:cNvCxnSpPr>
          <p:nvPr/>
        </p:nvCxnSpPr>
        <p:spPr>
          <a:xfrm flipV="1">
            <a:off x="3255963" y="3251994"/>
            <a:ext cx="1820862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076825" y="2708275"/>
          <a:ext cx="35401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曲线连接符 24"/>
          <p:cNvCxnSpPr>
            <a:stCxn id="24580" idx="3"/>
            <a:endCxn id="23" idx="1"/>
          </p:cNvCxnSpPr>
          <p:nvPr/>
        </p:nvCxnSpPr>
        <p:spPr>
          <a:xfrm>
            <a:off x="4356100" y="28686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076825" y="2343150"/>
          <a:ext cx="3540125" cy="365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426" marB="454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曲线连接符 28"/>
          <p:cNvCxnSpPr>
            <a:stCxn id="24580" idx="3"/>
            <a:endCxn id="28" idx="1"/>
          </p:cNvCxnSpPr>
          <p:nvPr/>
        </p:nvCxnSpPr>
        <p:spPr>
          <a:xfrm flipV="1">
            <a:off x="3255963" y="2525736"/>
            <a:ext cx="1820862" cy="85802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076825" y="1916113"/>
          <a:ext cx="35401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曲线连接符 31"/>
          <p:cNvCxnSpPr>
            <a:stCxn id="24580" idx="3"/>
            <a:endCxn id="30" idx="1"/>
          </p:cNvCxnSpPr>
          <p:nvPr/>
        </p:nvCxnSpPr>
        <p:spPr>
          <a:xfrm flipV="1">
            <a:off x="3255963" y="2099469"/>
            <a:ext cx="1820862" cy="12842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0060" y="4552950"/>
            <a:ext cx="5481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请完成初始化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make_hashtable(b):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，输出为空的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table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endParaRPr lang="zh-CN" altLang="en-US"/>
          </a:p>
        </p:txBody>
      </p:sp>
      <p:pic>
        <p:nvPicPr>
          <p:cNvPr id="24691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720" y="6073458"/>
            <a:ext cx="2998788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hashtable_get_bucket(table,keyword):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中，也应返回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2564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" y="2922905"/>
            <a:ext cx="8423275" cy="18719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TextBox 25"/>
          <p:cNvSpPr txBox="1"/>
          <p:nvPr/>
        </p:nvSpPr>
        <p:spPr>
          <a:xfrm>
            <a:off x="4263073" y="4927600"/>
            <a:ext cx="984250" cy="368300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04" name="TextBox 26"/>
          <p:cNvSpPr txBox="1"/>
          <p:nvPr/>
        </p:nvSpPr>
        <p:spPr>
          <a:xfrm>
            <a:off x="5990273" y="4927600"/>
            <a:ext cx="628650" cy="368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25603" idx="3"/>
            <a:endCxn id="25604" idx="1"/>
          </p:cNvCxnSpPr>
          <p:nvPr/>
        </p:nvCxnSpPr>
        <p:spPr>
          <a:xfrm>
            <a:off x="5257483" y="511175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214235" y="3716338"/>
          <a:ext cx="433388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曲线连接符 33"/>
          <p:cNvCxnSpPr>
            <a:stCxn id="25604" idx="3"/>
            <a:endCxn id="25604" idx="1"/>
          </p:cNvCxnSpPr>
          <p:nvPr/>
        </p:nvCxnSpPr>
        <p:spPr>
          <a:xfrm flipH="1">
            <a:off x="6000750" y="5111750"/>
            <a:ext cx="628650" cy="3175"/>
          </a:xfrm>
          <a:prstGeom prst="curvedConnector5">
            <a:avLst>
              <a:gd name="adj1" fmla="val -37879"/>
              <a:gd name="adj2" fmla="val -1330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66760" y="5203825"/>
          <a:ext cx="354012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曲线连接符 35"/>
          <p:cNvCxnSpPr>
            <a:stCxn id="25604" idx="3"/>
            <a:endCxn id="35" idx="1"/>
          </p:cNvCxnSpPr>
          <p:nvPr/>
        </p:nvCxnSpPr>
        <p:spPr>
          <a:xfrm>
            <a:off x="6629400" y="5111750"/>
            <a:ext cx="1747520" cy="2781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8" name="TextBox 36"/>
          <p:cNvSpPr txBox="1"/>
          <p:nvPr/>
        </p:nvSpPr>
        <p:spPr>
          <a:xfrm>
            <a:off x="9735185" y="5622925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5639" name="TextBox 37"/>
          <p:cNvSpPr txBox="1"/>
          <p:nvPr/>
        </p:nvSpPr>
        <p:spPr>
          <a:xfrm>
            <a:off x="7098348" y="5911850"/>
            <a:ext cx="692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" name="曲线连接符 2"/>
          <p:cNvCxnSpPr>
            <a:stCxn id="25603" idx="2"/>
            <a:endCxn id="25638" idx="2"/>
          </p:cNvCxnSpPr>
          <p:nvPr/>
        </p:nvCxnSpPr>
        <p:spPr>
          <a:xfrm rot="5400000" flipV="1">
            <a:off x="7110730" y="2950845"/>
            <a:ext cx="697230" cy="5387340"/>
          </a:xfrm>
          <a:prstGeom prst="curvedConnector3">
            <a:avLst>
              <a:gd name="adj1" fmla="val 134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1" name="TextBox 4"/>
          <p:cNvSpPr txBox="1"/>
          <p:nvPr/>
        </p:nvSpPr>
        <p:spPr>
          <a:xfrm>
            <a:off x="6639560" y="6280150"/>
            <a:ext cx="2046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hashtable_get_bucket</a:t>
            </a:r>
            <a:endParaRPr lang="zh-CN" altLang="en-US" sz="14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请完成查找函数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hashtable_lookup(table,keyword):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…			#keyword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，否则输出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495040"/>
            <a:ext cx="8776335" cy="1492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请完成添加元素的函数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hashtable_add(table,keyword): 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…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中，注意函数内部不用做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#Table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中的判定（而在函数外部进行判断）。将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在添加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前，请先用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lookup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为什么需要把判定放在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hashtable_add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外面？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3883025"/>
            <a:ext cx="7014210" cy="283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设计实验对比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的速度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例如：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crawl(tocrawl)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形式的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，对比速度。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也可设计别的实验。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dict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在爬虫中，用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记录已爬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太消耗内存。随着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的增多，占用的内存会越来越多。就算只有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亿个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，每个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个字符，就需要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5GB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mail等Email提供商，需要过滤垃圾邮件。一个办法就是记录下那些发垃圾邮件的 email 地址。每存储一亿个 email 地址， 就需要 1.6GB 的内存。而全世界至少有几十亿个发垃圾邮件的地址。</a:t>
            </a:r>
            <a:endParaRPr lang="zh-CN" altLang="en-US" dirty="0"/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在上述应用中，需要快速判断某个元素是否属于集合，但是并不严格要求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正确。例如将未爬网页误判为已爬网页的代价只是少爬几个网页；将正常邮件的地址误判为垃圾邮件地址，可以用通过建立白名单（存储那些可能误判的邮件地址）的方式补救。另外，我们不关心集合里具体有哪些元素。例如我们不关心垃圾邮件集合里具体有哪些垃圾邮件地址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一个简单方案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方法：建立一个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，将每个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经过一个哈希函数映射到某一位。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初始状态时，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是一个包含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位的位数组，每一位都置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。添加元素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时，通过哈希函数将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的某个位置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，将该位置置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。查找元素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用哈希函数，如果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，则很有可能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属于集合。如果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肯定不属于集合。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sp>
        <p:nvSpPr>
          <p:cNvPr id="30723" name="TextBox 4"/>
          <p:cNvSpPr txBox="1"/>
          <p:nvPr/>
        </p:nvSpPr>
        <p:spPr>
          <a:xfrm>
            <a:off x="1820863" y="49403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0723" idx="3"/>
          </p:cNvCxnSpPr>
          <p:nvPr/>
        </p:nvCxnSpPr>
        <p:spPr>
          <a:xfrm>
            <a:off x="2184400" y="5126038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85838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8432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57" name="TextBox 26"/>
          <p:cNvSpPr txBox="1"/>
          <p:nvPr/>
        </p:nvSpPr>
        <p:spPr>
          <a:xfrm>
            <a:off x="2184400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58" name="TextBox 29"/>
          <p:cNvSpPr txBox="1"/>
          <p:nvPr/>
        </p:nvSpPr>
        <p:spPr>
          <a:xfrm>
            <a:off x="3548063" y="4292600"/>
            <a:ext cx="363537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x</a:t>
            </a:r>
            <a:r>
              <a:rPr lang="en-US" altLang="zh-CN" baseline="-25000">
                <a:latin typeface="Calibri" panose="020F0502020204030204" charset="0"/>
              </a:rPr>
              <a:t>2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1" name="直接箭头连接符 30"/>
          <p:cNvCxnSpPr>
            <a:stCxn id="30758" idx="3"/>
          </p:cNvCxnSpPr>
          <p:nvPr/>
        </p:nvCxnSpPr>
        <p:spPr>
          <a:xfrm>
            <a:off x="3911600" y="4476750"/>
            <a:ext cx="658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0413" y="3538538"/>
          <a:ext cx="433387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76" name="TextBox 32"/>
          <p:cNvSpPr txBox="1"/>
          <p:nvPr/>
        </p:nvSpPr>
        <p:spPr>
          <a:xfrm>
            <a:off x="3911600" y="4043363"/>
            <a:ext cx="6508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77" name="TextBox 33"/>
          <p:cNvSpPr txBox="1"/>
          <p:nvPr/>
        </p:nvSpPr>
        <p:spPr>
          <a:xfrm>
            <a:off x="5867400" y="4940300"/>
            <a:ext cx="288925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y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35" name="直接箭头连接符 34"/>
          <p:cNvCxnSpPr>
            <a:stCxn id="30777" idx="3"/>
          </p:cNvCxnSpPr>
          <p:nvPr/>
        </p:nvCxnSpPr>
        <p:spPr>
          <a:xfrm>
            <a:off x="6156325" y="5126038"/>
            <a:ext cx="733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889750" y="3538538"/>
          <a:ext cx="433388" cy="2193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95" name="TextBox 36"/>
          <p:cNvSpPr txBox="1"/>
          <p:nvPr/>
        </p:nvSpPr>
        <p:spPr>
          <a:xfrm>
            <a:off x="6230938" y="4691063"/>
            <a:ext cx="65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0796" name="TextBox 27"/>
          <p:cNvSpPr txBox="1"/>
          <p:nvPr/>
        </p:nvSpPr>
        <p:spPr>
          <a:xfrm>
            <a:off x="755650" y="58769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初始状态</a:t>
            </a:r>
          </a:p>
        </p:txBody>
      </p:sp>
      <p:sp>
        <p:nvSpPr>
          <p:cNvPr id="30797" name="TextBox 38"/>
          <p:cNvSpPr txBox="1"/>
          <p:nvPr/>
        </p:nvSpPr>
        <p:spPr>
          <a:xfrm>
            <a:off x="2268538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8" name="TextBox 39"/>
          <p:cNvSpPr txBox="1"/>
          <p:nvPr/>
        </p:nvSpPr>
        <p:spPr>
          <a:xfrm>
            <a:off x="3924300" y="5876925"/>
            <a:ext cx="7048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99" name="TextBox 40"/>
          <p:cNvSpPr txBox="1"/>
          <p:nvPr/>
        </p:nvSpPr>
        <p:spPr>
          <a:xfrm>
            <a:off x="6315075" y="5876925"/>
            <a:ext cx="2433638" cy="739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是否属于集合，由于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后的映射位是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有很大概率属于集合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{x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, x</a:t>
            </a:r>
            <a:r>
              <a:rPr lang="en-US" altLang="zh-CN" sz="14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解释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，我们取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。这样我们给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0,1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属性，一旦添加元素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。当我们要判断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是否在集合中，假如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所在的位置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，由于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个以上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的概率很小，在不查看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的情况下我们可以判断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很可能在集合中。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m&gt;&gt;n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。由于没有存储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更节省空间。若要降低冲突发生的概率到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，就要将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的长度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  <p:sp>
        <p:nvSpPr>
          <p:cNvPr id="31747" name="TextBox 4"/>
          <p:cNvSpPr txBox="1"/>
          <p:nvPr/>
        </p:nvSpPr>
        <p:spPr>
          <a:xfrm>
            <a:off x="1454150" y="4999038"/>
            <a:ext cx="984250" cy="369887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48" name="TextBox 5"/>
          <p:cNvSpPr txBox="1"/>
          <p:nvPr/>
        </p:nvSpPr>
        <p:spPr>
          <a:xfrm>
            <a:off x="3181350" y="4999038"/>
            <a:ext cx="628650" cy="3698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7" name="直接箭头连接符 6"/>
          <p:cNvCxnSpPr>
            <a:stCxn id="31747" idx="3"/>
            <a:endCxn id="31748" idx="1"/>
          </p:cNvCxnSpPr>
          <p:nvPr/>
        </p:nvCxnSpPr>
        <p:spPr>
          <a:xfrm>
            <a:off x="2438400" y="5184775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05313" y="3789363"/>
          <a:ext cx="433387" cy="219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724" marR="91724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>
            <a:stCxn id="31748" idx="3"/>
            <a:endCxn id="31748" idx="1"/>
          </p:cNvCxnSpPr>
          <p:nvPr/>
        </p:nvCxnSpPr>
        <p:spPr>
          <a:xfrm>
            <a:off x="3810000" y="5184775"/>
            <a:ext cx="595313" cy="184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7" name="TextBox 18431"/>
          <p:cNvSpPr txBox="1"/>
          <p:nvPr/>
        </p:nvSpPr>
        <p:spPr>
          <a:xfrm>
            <a:off x="5557838" y="6092825"/>
            <a:ext cx="8143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1768" name="TextBox 18432"/>
          <p:cNvSpPr txBox="1"/>
          <p:nvPr/>
        </p:nvSpPr>
        <p:spPr>
          <a:xfrm>
            <a:off x="4289425" y="5983288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18163" y="57277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曲线连接符 12"/>
          <p:cNvCxnSpPr>
            <a:stCxn id="31748" idx="3"/>
            <a:endCxn id="12" idx="1"/>
          </p:cNvCxnSpPr>
          <p:nvPr/>
        </p:nvCxnSpPr>
        <p:spPr>
          <a:xfrm>
            <a:off x="4897438" y="5886450"/>
            <a:ext cx="720725" cy="25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630863" y="53006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曲线连接符 14"/>
          <p:cNvCxnSpPr>
            <a:stCxn id="31748" idx="3"/>
            <a:endCxn id="14" idx="1"/>
          </p:cNvCxnSpPr>
          <p:nvPr/>
        </p:nvCxnSpPr>
        <p:spPr>
          <a:xfrm>
            <a:off x="3810000" y="5183982"/>
            <a:ext cx="1820863" cy="30003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30863" y="4868863"/>
          <a:ext cx="708025" cy="36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曲线连接符 16"/>
          <p:cNvCxnSpPr>
            <a:stCxn id="31748" idx="3"/>
            <a:endCxn id="16" idx="1"/>
          </p:cNvCxnSpPr>
          <p:nvPr/>
        </p:nvCxnSpPr>
        <p:spPr>
          <a:xfrm flipV="1">
            <a:off x="3810000" y="5052219"/>
            <a:ext cx="1820863" cy="1317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630863" y="4508500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839" marB="458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曲线连接符 18"/>
          <p:cNvCxnSpPr>
            <a:stCxn id="31748" idx="3"/>
            <a:endCxn id="18" idx="1"/>
          </p:cNvCxnSpPr>
          <p:nvPr/>
        </p:nvCxnSpPr>
        <p:spPr>
          <a:xfrm>
            <a:off x="4910138" y="4668838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30863" y="4143375"/>
          <a:ext cx="708025" cy="36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80" marB="457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曲线连接符 20"/>
          <p:cNvCxnSpPr>
            <a:stCxn id="31748" idx="3"/>
            <a:endCxn id="20" idx="1"/>
          </p:cNvCxnSpPr>
          <p:nvPr/>
        </p:nvCxnSpPr>
        <p:spPr>
          <a:xfrm>
            <a:off x="4910138" y="4303713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1748" idx="3"/>
          </p:cNvCxnSpPr>
          <p:nvPr/>
        </p:nvCxnSpPr>
        <p:spPr>
          <a:xfrm>
            <a:off x="4910138" y="3876675"/>
            <a:ext cx="720725" cy="2381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乘号 4"/>
          <p:cNvSpPr/>
          <p:nvPr/>
        </p:nvSpPr>
        <p:spPr>
          <a:xfrm>
            <a:off x="5564823" y="3900488"/>
            <a:ext cx="814388" cy="245268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中查询程序运行时间</a:t>
            </a: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import time			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start = time.time()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记录开始时间（单位为秒）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&gt;&gt;&gt; …	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需要运行的程序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&gt;&gt;&gt; run_time = time.time() – start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运行时间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结束时间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开始时间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写成函数的形式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time_execution(code):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start = time.time()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result = eval(code)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按需求设定，运行字符串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中的命令（可以是函数）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run_time = time.time() - start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result, run_time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返回运行结果和时间</a:t>
            </a: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测试函数的运行时间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i = 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i&lt;n: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i += 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i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  <p:pic>
        <p:nvPicPr>
          <p:cNvPr id="1433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35" y="3173095"/>
            <a:ext cx="2803525" cy="871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75" y="4348480"/>
            <a:ext cx="3429635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缺点是冲突概率高，为了降低冲突的概念，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个哈希函数，而不是一个。假设有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个哈希函数，位数组大小为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pPr marL="514350" lvl="1" indent="-342900" eaLnBrk="1" hangingPunct="1">
              <a:buFont typeface="宋体" panose="02010600030101010101" pitchFamily="2" charset="-122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…, 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，然后将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(e)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这样就将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个二进制位了。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  <p:pic>
        <p:nvPicPr>
          <p:cNvPr id="327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08" y="3008630"/>
            <a:ext cx="7591425" cy="253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805" y="5542280"/>
            <a:ext cx="2360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k=4, m=16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：实现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是否存在的过程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对于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，分别计算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。然后检查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(str)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位是否为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，若其中任何一位不为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则可以判定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一定没有被记录过。若全部位都是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，则“认为”字符串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str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若一个字符串对应的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，则可以肯定该字符串一定没有被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记录过。（这是显然的，因为字符串被记录过，其对应的二进制位肯定全部被设为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　　但是若一个字符串对应的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全为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，实际上是不能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的肯定该字符串被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记录过的。（因为有可能该字符串的所有位都刚好是被其他字符串所对应）这种将该字符串划分错的情况，称为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不同于其他结构，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加入了就被不能删除了，因为删除会影响到其他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跟单哈希函数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Bit-Map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不同之处在于：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 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个哈希函数，每个字符串跟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对应。从而降低了冲突的概率。</a:t>
            </a:r>
            <a:endParaRPr lang="zh-CN" altLang="en-US" dirty="0"/>
          </a:p>
          <a:p>
            <a:pPr marL="514350" lvl="1" indent="-34290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的在线演示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latin typeface="Calibri" panose="020F0502020204030204" charset="0"/>
                <a:sym typeface="+mn-ea"/>
                <a:hlinkClick r:id="rId2"/>
              </a:rPr>
              <a:t>http://billmill.org/bloomfilter-tutorial/</a:t>
            </a:r>
            <a:endParaRPr lang="en-US" altLang="zh-CN">
              <a:latin typeface="Calibri" panose="020F0502020204030204" charset="0"/>
            </a:endParaRPr>
          </a:p>
          <a:p>
            <a:pPr marL="5143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latin typeface="Calibri" panose="020F0502020204030204" charset="0"/>
                <a:sym typeface="+mn-ea"/>
                <a:hlinkClick r:id="rId3"/>
              </a:rPr>
              <a:t>http://www.jasondavies.com/bloomfilter/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哈希函数选择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哈希函数的选择对性能的影响应该是很大的，一个好的哈希函数要能近似等概率的将字符串映射到各个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。选择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个不同的哈希函数比较麻烦，一种简单的方法是选择一个哈希函数，然后送入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个不同的参数。</a:t>
            </a: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Calibri" panose="020F0502020204030204" charset="0"/>
                <a:sym typeface="+mn-ea"/>
                <a:hlinkClick r:id="rId2"/>
              </a:rPr>
              <a:t>General Purpose Hash Function Algorithms</a:t>
            </a:r>
            <a:r>
              <a:rPr lang="zh-CN" altLang="en-US">
                <a:latin typeface="Calibri" panose="020F0502020204030204" charset="0"/>
                <a:sym typeface="+mn-ea"/>
                <a:hlinkClick r:id="rId2"/>
              </a:rPr>
              <a:t>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即http://www.partow.net/programming/hashfunctions/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中给出了几种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的写法（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GeneralHashFunctions_-_Python.zip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文件）。使用时可以选择多个哈希函数。也可以选择其中一种，给定不同的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生成多个哈希函数。</a:t>
            </a:r>
          </a:p>
          <a:p>
            <a:pPr marL="171450" lvl="1" indent="0" eaLnBrk="1" hangingPunct="1">
              <a:buNone/>
            </a:pPr>
            <a:endParaRPr lang="zh-CN" altLang="en-US" dirty="0"/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例如其中的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BKDRHash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，通过改变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可以得到不同的哈希函数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22</a:t>
            </a:fld>
            <a:endParaRPr lang="en-US"/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" y="4473575"/>
            <a:ext cx="4581525" cy="1163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10210" y="5842635"/>
            <a:ext cx="4362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使用时通过取模得到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0~m-1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endParaRPr lang="zh-CN" altLang="en-US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90" y="5630863"/>
            <a:ext cx="2493963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BloomFilter</a:t>
            </a:r>
            <a:r>
              <a:rPr lang="zh-CN" altLang="en-US" dirty="0"/>
              <a:t>：参数选择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、加入的字符串数量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的关系可以查看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BloomFilters- the math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。该文献证明了对于给定的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 = ln(2)* m/n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时出错的概率是最小的。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同时该文献还给出特定的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的出错概率。例如：根据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  <a:hlinkClick r:id="rId2"/>
              </a:rPr>
              <a:t>BloomFilters- the math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，哈希函数个数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，位数组大小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设为字符串个数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倍时，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 positive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发生的概率是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0.0000889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，这个概率基本能满足爬虫的需求了。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中对位数组的操作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提供了一个位数组操作的类。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提供了初始化，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操作将该位置的值设为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得到该位置的值（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4521835"/>
            <a:ext cx="635444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迅雷等下载工具可以设置线程数。它会将文件分成与线程数相同的部分，然后每个线程下载自己的那一部分，这样下载效率就有可能提高。爬虫程序也是如此。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pPr marL="0" lvl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假设每个网页需要下载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函数修改为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get_page(page):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print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'downloading page %s' % 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time.sleep(0.5)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0.5s</a:t>
            </a:r>
          </a:p>
          <a:p>
            <a:pPr marL="457200" lvl="2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g.get(page, [])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这样一个串行的爬虫抓取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个网页大约要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6s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可以让爬虫并发爬取网页加快速度。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24</a:t>
            </a:fld>
            <a:endParaRPr lang="en-US"/>
          </a:p>
        </p:txBody>
      </p:sp>
      <p:pic>
        <p:nvPicPr>
          <p:cNvPr id="3686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05" y="3890645"/>
            <a:ext cx="2129790" cy="2882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中并发编程可以通过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两个模块来实现。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用来操作线程，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用来维护任务队列。</a:t>
            </a:r>
            <a:endParaRPr lang="zh-CN" altLang="en-US" dirty="0"/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下面我们来对比一下单线程和多线程的运行时间，先看一个单线程的例子。在程序的主线程中依次执行两个任务，任务1时间为4秒，任务2时间为2秒。由于两个任务是依次执行，从控制台输出可以看出所有任务完成总共花费了6秒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25</a:t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>
            <a:off x="4516120" y="4806950"/>
            <a:ext cx="3438525" cy="22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4399280"/>
            <a:ext cx="3133090" cy="1042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" y="2798445"/>
            <a:ext cx="3650615" cy="39230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再将上述例子改成多线程。在主程序中单独开启两个线程，将两个任务分别放在两个线程中去执行。这样两个任务并发执行，可以看出所有任务完成花费了4秒。因为在执行任务1时任务2也在执行，两个任务之间不需要等待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26</a:t>
            </a:fld>
            <a:endParaRPr lang="en-US"/>
          </a:p>
        </p:txBody>
      </p:sp>
      <p:sp>
        <p:nvSpPr>
          <p:cNvPr id="5" name="右箭头 4"/>
          <p:cNvSpPr/>
          <p:nvPr/>
        </p:nvSpPr>
        <p:spPr>
          <a:xfrm flipV="1">
            <a:off x="5820410" y="4279900"/>
            <a:ext cx="2694940" cy="28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90" y="3641725"/>
            <a:ext cx="2800350" cy="155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2149475"/>
            <a:ext cx="492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Python3 通过两个标准库 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提供对线程的支持。</a:t>
            </a:r>
            <a:r>
              <a:rPr lang="zh-CN" altLang="en-US" dirty="0">
                <a:solidFill>
                  <a:srgbClr val="FF0000"/>
                </a:solidFill>
              </a:rPr>
              <a:t>_thread</a:t>
            </a:r>
            <a:r>
              <a:rPr lang="zh-CN" altLang="en-US" dirty="0"/>
              <a:t> 提供了低级别的、原始的线程以及一个简单的锁，它相比于 </a:t>
            </a:r>
            <a:r>
              <a:rPr lang="zh-CN" altLang="en-US" dirty="0">
                <a:solidFill>
                  <a:srgbClr val="FF0000"/>
                </a:solidFill>
              </a:rPr>
              <a:t>threading</a:t>
            </a:r>
            <a:r>
              <a:rPr lang="zh-CN" altLang="en-US" dirty="0"/>
              <a:t> 模块的功能还是比较有限的。</a:t>
            </a:r>
            <a:r>
              <a:rPr lang="zh-CN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threading 模块除了包含 _thread 模块中的所有方法外</a:t>
            </a:r>
            <a:r>
              <a:rPr lang="zh-CN" altLang="en-US" dirty="0"/>
              <a:t>，还提供的其他方法：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currentThread()</a:t>
            </a:r>
            <a:r>
              <a:rPr lang="zh-CN" altLang="en-US" dirty="0"/>
              <a:t>: 返回当前的线程变量。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enumerate()</a:t>
            </a:r>
            <a:r>
              <a:rPr lang="zh-CN" altLang="en-US" dirty="0"/>
              <a:t>: 返回一个包含正在运行的线程的list。正在运行指线程启动后、结束前，不包括启动前和终止后的线程。</a:t>
            </a:r>
          </a:p>
          <a:p>
            <a:r>
              <a:rPr lang="zh-CN" altLang="en-US" dirty="0"/>
              <a:t>threading.</a:t>
            </a:r>
            <a:r>
              <a:rPr lang="zh-CN" altLang="en-US" dirty="0">
                <a:solidFill>
                  <a:srgbClr val="FF0000"/>
                </a:solidFill>
              </a:rPr>
              <a:t>activeCount()</a:t>
            </a:r>
            <a:r>
              <a:rPr lang="zh-CN" altLang="en-US" dirty="0"/>
              <a:t>: 返回正在运行的线程数量，与len(threading.enumerate())有相同的结果。</a:t>
            </a:r>
          </a:p>
          <a:p>
            <a:pPr marL="0" indent="0">
              <a:buNone/>
            </a:pPr>
            <a:r>
              <a:rPr lang="zh-CN" altLang="en-US" dirty="0"/>
              <a:t>  除了使用方法外，线程模块同样提供了Thread类来处理线程，Thread类提供了以下方法:</a:t>
            </a:r>
          </a:p>
          <a:p>
            <a:r>
              <a:rPr lang="zh-CN" altLang="en-US" b="1" dirty="0"/>
              <a:t>run()</a:t>
            </a:r>
            <a:r>
              <a:rPr lang="zh-CN" altLang="en-US" dirty="0"/>
              <a:t>: 用以表示线程活动的方法。</a:t>
            </a:r>
          </a:p>
          <a:p>
            <a:r>
              <a:rPr lang="zh-CN" altLang="en-US" b="1" dirty="0"/>
              <a:t>start()</a:t>
            </a:r>
            <a:r>
              <a:rPr lang="zh-CN" altLang="en-US" dirty="0"/>
              <a:t>:启动线程活动。</a:t>
            </a:r>
          </a:p>
          <a:p>
            <a:r>
              <a:rPr lang="zh-CN" altLang="en-US" b="1" dirty="0"/>
              <a:t>join([time])</a:t>
            </a:r>
            <a:r>
              <a:rPr lang="zh-CN" altLang="en-US" dirty="0"/>
              <a:t>: 等待至线程中止。这阻塞调用线程直至线程的join() 方法被调用中止-正常退出或者抛出未处理的异常-或者是可选的超时发生。</a:t>
            </a:r>
          </a:p>
          <a:p>
            <a:r>
              <a:rPr lang="zh-CN" altLang="en-US" b="1" dirty="0"/>
              <a:t>isAlive()</a:t>
            </a:r>
            <a:r>
              <a:rPr lang="zh-CN" altLang="en-US" dirty="0"/>
              <a:t>: 返回线程是否活动的。</a:t>
            </a:r>
          </a:p>
          <a:p>
            <a:r>
              <a:rPr lang="zh-CN" altLang="en-US" b="1" dirty="0"/>
              <a:t>getName()</a:t>
            </a:r>
            <a:r>
              <a:rPr lang="zh-CN" altLang="en-US" dirty="0"/>
              <a:t>: 返回线程名。</a:t>
            </a:r>
          </a:p>
          <a:p>
            <a:r>
              <a:rPr lang="zh-CN" altLang="en-US" b="1" dirty="0"/>
              <a:t>setName()</a:t>
            </a:r>
            <a:r>
              <a:rPr lang="zh-CN" altLang="en-US" dirty="0"/>
              <a:t>: 设置线程名。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1. 直接实例化threading.Thread线程对象,实现多线程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863090"/>
            <a:ext cx="713422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如何使用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模块创建线程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通过继承</a:t>
            </a:r>
            <a:r>
              <a:rPr lang="en-US" altLang="zh-CN" dirty="0"/>
              <a:t>threading.Thread</a:t>
            </a:r>
            <a:r>
              <a:rPr lang="zh-CN" altLang="en-US" dirty="0"/>
              <a:t>，并重写</a:t>
            </a:r>
            <a:r>
              <a:rPr lang="en-US" altLang="zh-CN" dirty="0"/>
              <a:t>run()</a:t>
            </a:r>
            <a:r>
              <a:rPr lang="zh-CN" altLang="en-US" dirty="0"/>
              <a:t>方法，来实现多线程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29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1656715"/>
            <a:ext cx="556704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哈希散列：时间复杂度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算法的时间复杂度：</a:t>
            </a: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如果一个问题的规模是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，解这一问题的某一算法所需要的时间为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，它是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的某一函数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T(n)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称为这一算法的“时间复杂性”。常用大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表示法表示时间复杂性，在这种描述中使用的基本参数是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，即问题实例的规模，把复杂性或运行时间表达为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的函数。</a:t>
            </a:r>
            <a:endParaRPr lang="zh-CN" altLang="en-US" dirty="0"/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= 0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while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&lt;n: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+= 1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##T(n)=1+n+n=O(n)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loop_1(n):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 = 0		#1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range(n):	#n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for j in range(n):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 += 1		#n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s		#T(n)=1+n+n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+n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=O(n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85" y="2823845"/>
            <a:ext cx="2945130" cy="140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80" y="4822190"/>
            <a:ext cx="3128010" cy="1403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Box 1"/>
          <p:cNvSpPr txBox="1"/>
          <p:nvPr/>
        </p:nvSpPr>
        <p:spPr>
          <a:xfrm>
            <a:off x="6253480" y="4230053"/>
            <a:ext cx="137160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</a:p>
        </p:txBody>
      </p:sp>
      <p:sp>
        <p:nvSpPr>
          <p:cNvPr id="15366" name="TextBox 13"/>
          <p:cNvSpPr txBox="1"/>
          <p:nvPr/>
        </p:nvSpPr>
        <p:spPr>
          <a:xfrm>
            <a:off x="6950393" y="6225858"/>
            <a:ext cx="144303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时间以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aseline="30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倍变化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当主线程执行完毕时，守护线程也会中止执行（陪葬），而非守护线程与主线程是彼此独立的，主线程结束之后非守护线程会继续执行。</a:t>
            </a:r>
          </a:p>
          <a:p>
            <a:r>
              <a:rPr lang="zh-CN" altLang="en-US" dirty="0"/>
              <a:t>创建一个非守护线程，由输出结果可以看出当主线程结束时，子线程还在休眠，而子线程休眠过后会继续执行。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5" y="2626360"/>
            <a:ext cx="4220845" cy="358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15" y="3876040"/>
            <a:ext cx="1837055" cy="108966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52390" y="4393565"/>
            <a:ext cx="2457450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守护线程与非守护线程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创建一个守护线程，通过setDaemon(True)函数设置守护线程。由输出结果可以看出当主线程结束时，子线程还在休眠，但子线程休眠过后不会执行，它会随着主线程的中止而中止。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1953260"/>
            <a:ext cx="4233545" cy="401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0" y="3552825"/>
            <a:ext cx="1849120" cy="8172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84140" y="3886835"/>
            <a:ext cx="2393315" cy="236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线程间共享变量问题</a:t>
            </a:r>
          </a:p>
          <a:p>
            <a:r>
              <a:rPr lang="zh-CN" altLang="en-US" dirty="0"/>
              <a:t>当多个线程在同一时刻同时访问同一个变量时，就会产生不可预期的错误，这称为共享变量问题。</a:t>
            </a:r>
          </a:p>
          <a:p>
            <a:r>
              <a:rPr lang="zh-CN" altLang="en-US" dirty="0"/>
              <a:t>先看一个例子。定义一个全局变量，任务1是引用这个变量让它自增1000000次，任务2是引用这个变量让它自减1000000次，让这两个任务依次执行。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308860"/>
            <a:ext cx="4599305" cy="4177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65" y="2734310"/>
            <a:ext cx="1960880" cy="332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3225800"/>
            <a:ext cx="1955165" cy="29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3633470"/>
            <a:ext cx="1955165" cy="35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065" y="4110355"/>
            <a:ext cx="2009775" cy="309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065" y="4540885"/>
            <a:ext cx="2090420" cy="320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75650" y="3384550"/>
            <a:ext cx="3266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我们看输出结果就会发现，count的最终值几乎不会是0，而且每一次运行的结果都相差很大，这就证明了多线程共享变量的问题确实是存在的。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通过加锁来解决共享变量问题</a:t>
            </a:r>
          </a:p>
          <a:p>
            <a:r>
              <a:rPr lang="zh-CN" altLang="en-US" dirty="0"/>
              <a:t>锁其实是一个标志，它表示一个变量正在占用一些资源。当一个线程要访问共享资源前，先申请锁，等访问结束后再释放锁。当一个线程申请锁后，其他线程就不能访问这个共享资源，只有等待这个线程释放锁之后才能访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2107565"/>
            <a:ext cx="5478145" cy="461391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6510655" y="4339590"/>
            <a:ext cx="2015490" cy="215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810385" y="3477260"/>
            <a:ext cx="1163955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10385" y="3930015"/>
            <a:ext cx="1099820" cy="10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760" y="4217670"/>
            <a:ext cx="1809750" cy="459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死锁问题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当线程1占用了锁1，线程2占用了锁2，此时两个线程都想申请对方的锁，都在等着申请到对方的锁才肯释放自己的锁，这样两个线程就会一直盲等下去，产生死锁问题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4200"/>
            <a:ext cx="2863850" cy="472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355975"/>
            <a:ext cx="3721100" cy="1720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20" y="3356610"/>
            <a:ext cx="2468245" cy="1720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4160" y="5331460"/>
            <a:ext cx="765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死锁问题的解决：</a:t>
            </a:r>
            <a:r>
              <a:rPr lang="zh-CN" altLang="en-US">
                <a:solidFill>
                  <a:srgbClr val="FF0000"/>
                </a:solidFill>
              </a:rPr>
              <a:t>最简单的办法就是，尽量不要让一个线程申请多个锁。或者设置时间限制，如果线程占用锁太长时间就中止这个线程。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队列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queue.Queue</a:t>
            </a:r>
            <a:r>
              <a:rPr lang="zh-CN" altLang="en-US" dirty="0"/>
              <a:t>：对应队列类（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>
                <a:solidFill>
                  <a:srgbClr val="7030A0"/>
                </a:solidFill>
              </a:rPr>
              <a:t>先进先出</a:t>
            </a:r>
            <a:r>
              <a:rPr lang="zh-CN" altLang="en-US" dirty="0"/>
              <a:t>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queue.LifoQueue</a:t>
            </a:r>
            <a:r>
              <a:rPr lang="zh-CN" altLang="en-US" dirty="0"/>
              <a:t>：对应</a:t>
            </a:r>
            <a:r>
              <a:rPr lang="zh-CN" altLang="en-US" dirty="0">
                <a:solidFill>
                  <a:srgbClr val="7030A0"/>
                </a:solidFill>
              </a:rPr>
              <a:t>后进先出</a:t>
            </a:r>
            <a:r>
              <a:rPr lang="zh-CN" altLang="en-US" dirty="0"/>
              <a:t>队列类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queue.PriorityQueue</a:t>
            </a:r>
            <a:r>
              <a:rPr lang="zh-CN" altLang="en-US" dirty="0"/>
              <a:t>：优先级队列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queue.SimpleQueue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7030A0"/>
                </a:solidFill>
              </a:rPr>
              <a:t>无边界</a:t>
            </a:r>
            <a:r>
              <a:rPr lang="en-US" altLang="zh-CN" dirty="0">
                <a:solidFill>
                  <a:srgbClr val="7030A0"/>
                </a:solidFill>
              </a:rPr>
              <a:t>FIFO</a:t>
            </a:r>
            <a:r>
              <a:rPr lang="zh-CN" altLang="en-US" dirty="0"/>
              <a:t>简单队列类</a:t>
            </a:r>
          </a:p>
          <a:p>
            <a:pPr marL="0" indent="0">
              <a:buNone/>
            </a:pPr>
            <a:r>
              <a:rPr lang="en-US" altLang="zh-CN" dirty="0"/>
              <a:t>Queue</a:t>
            </a:r>
            <a:r>
              <a:rPr lang="zh-CN" altLang="en-US" dirty="0"/>
              <a:t>模块中的常用方法：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3272155"/>
            <a:ext cx="8843010" cy="32213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threading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相结合的并行化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(parrel.py)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将这一任务并行到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个线程上，并行化的原理图如下（处理任务的顺序可能不同）。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13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599" marR="91599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003" name="TextBox 2"/>
          <p:cNvSpPr txBox="1"/>
          <p:nvPr/>
        </p:nvSpPr>
        <p:spPr>
          <a:xfrm>
            <a:off x="4267200" y="5826125"/>
            <a:ext cx="16605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004" name="TextBox 3"/>
          <p:cNvSpPr txBox="1"/>
          <p:nvPr/>
        </p:nvSpPr>
        <p:spPr>
          <a:xfrm>
            <a:off x="2747963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06" name="TextBox 4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2007" name="TextBox 5"/>
          <p:cNvSpPr txBox="1"/>
          <p:nvPr/>
        </p:nvSpPr>
        <p:spPr>
          <a:xfrm>
            <a:off x="2339975" y="2657475"/>
            <a:ext cx="1719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do_sth_using(0)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endCxn id="42007" idx="3"/>
          </p:cNvCxnSpPr>
          <p:nvPr/>
        </p:nvCxnSpPr>
        <p:spPr>
          <a:xfrm flipH="1">
            <a:off x="4059238" y="2841625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004" idx="2"/>
            <a:endCxn id="42007" idx="0"/>
          </p:cNvCxnSpPr>
          <p:nvPr/>
        </p:nvCxnSpPr>
        <p:spPr>
          <a:xfrm flipH="1">
            <a:off x="3198813" y="2430463"/>
            <a:ext cx="28575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0" name="TextBox 13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5" name="直接箭头连接符 14"/>
          <p:cNvCxnSpPr>
            <a:stCxn id="42004" idx="2"/>
            <a:endCxn id="42007" idx="0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2" name="TextBox 17"/>
          <p:cNvSpPr txBox="1"/>
          <p:nvPr/>
        </p:nvSpPr>
        <p:spPr>
          <a:xfrm>
            <a:off x="6453188" y="3203575"/>
            <a:ext cx="171926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do_sth_using(1)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42005" idx="2"/>
            <a:endCxn id="42007" idx="0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4" name="TextBox 21"/>
          <p:cNvSpPr txBox="1"/>
          <p:nvPr/>
        </p:nvSpPr>
        <p:spPr>
          <a:xfrm>
            <a:off x="2339975" y="3635375"/>
            <a:ext cx="17192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do_sth_using(2)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/>
          <p:cNvCxnSpPr>
            <a:stCxn id="42007" idx="2"/>
            <a:endCxn id="42014" idx="0"/>
          </p:cNvCxnSpPr>
          <p:nvPr/>
        </p:nvCxnSpPr>
        <p:spPr>
          <a:xfrm>
            <a:off x="3198813" y="302577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6" name="TextBox 24"/>
          <p:cNvSpPr txBox="1"/>
          <p:nvPr/>
        </p:nvSpPr>
        <p:spPr>
          <a:xfrm>
            <a:off x="3995738" y="3573463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26" name="直接箭头连接符 25"/>
          <p:cNvCxnSpPr>
            <a:stCxn id="42007" idx="2"/>
            <a:endCxn id="42014" idx="0"/>
          </p:cNvCxnSpPr>
          <p:nvPr/>
        </p:nvCxnSpPr>
        <p:spPr>
          <a:xfrm flipH="1">
            <a:off x="4025900" y="3941763"/>
            <a:ext cx="75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8" name="TextBox 26"/>
          <p:cNvSpPr txBox="1"/>
          <p:nvPr/>
        </p:nvSpPr>
        <p:spPr>
          <a:xfrm>
            <a:off x="5443538" y="41402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28" name="直接箭头连接符 27"/>
          <p:cNvCxnSpPr>
            <a:stCxn id="42007" idx="2"/>
            <a:endCxn id="42014" idx="0"/>
          </p:cNvCxnSpPr>
          <p:nvPr/>
        </p:nvCxnSpPr>
        <p:spPr>
          <a:xfrm>
            <a:off x="5435600" y="4500563"/>
            <a:ext cx="98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0" name="TextBox 28"/>
          <p:cNvSpPr txBox="1"/>
          <p:nvPr/>
        </p:nvSpPr>
        <p:spPr>
          <a:xfrm>
            <a:off x="6459538" y="4275138"/>
            <a:ext cx="172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do_sth_using(3)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stCxn id="42007" idx="2"/>
            <a:endCxn id="42014" idx="0"/>
          </p:cNvCxnSpPr>
          <p:nvPr/>
        </p:nvCxnSpPr>
        <p:spPr>
          <a:xfrm>
            <a:off x="7075488" y="3573463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2" name="TextBox 30"/>
          <p:cNvSpPr txBox="1"/>
          <p:nvPr/>
        </p:nvSpPr>
        <p:spPr>
          <a:xfrm>
            <a:off x="3005138" y="4221163"/>
            <a:ext cx="342900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2023" name="TextBox 33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简单的并行化编程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parrel.py)</a:t>
            </a:r>
          </a:p>
          <a:p>
            <a:pPr marL="171450" lvl="1" indent="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每个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不停的从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中获取任务，处理任务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def working():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 True:			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arguments 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q.get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do_something_using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(arguments)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处理任务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q.task_done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任务结束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range(NUM):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个线程等待队列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 = Thread(target=working)  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每个线程的工作进程为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working()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t.setDaemon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(True)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t.start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in range(JOBS):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q.put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将任务放入队列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q.join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阻塞，等待所有任务完成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053" name="TextBox 4"/>
          <p:cNvSpPr txBox="1"/>
          <p:nvPr/>
        </p:nvSpPr>
        <p:spPr>
          <a:xfrm>
            <a:off x="3851275" y="6259513"/>
            <a:ext cx="26257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初始化为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54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5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56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4057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054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54037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078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79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5080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5081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5078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5081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5081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5081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7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pic>
        <p:nvPicPr>
          <p:cNvPr id="450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" y="52165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383338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</a:p>
          <a:p>
            <a:pPr lvl="1" indent="-285750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爬虫代码中的一段：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tocrawl = [seed]	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crawled = []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已爬序列，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 tocrawl: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page = tocrawl.pop()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page not in crawled: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是否在已爬序列中</a:t>
            </a:r>
          </a:p>
          <a:p>
            <a:pPr marL="0" lvl="1" indent="0" eaLnBrk="1" hangingPunct="1">
              <a:buNone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…		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crawled.append(page)	#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加入已爬序列中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方式存储时，判断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程序需要逐个比对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中的元素，直到找到为止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在实际应用中，已爬序列中的网页通常非常多，遍历方式的判断效率不高。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02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3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04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6105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6102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08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3" name="直接箭头连接符 12"/>
          <p:cNvCxnSpPr>
            <a:stCxn id="46102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103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6105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6105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6105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4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sp>
        <p:nvSpPr>
          <p:cNvPr id="46115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stCxn id="46105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18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6119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0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6121" name="TextBox 14"/>
          <p:cNvSpPr txBox="1"/>
          <p:nvPr/>
        </p:nvSpPr>
        <p:spPr>
          <a:xfrm>
            <a:off x="6600825" y="5245100"/>
            <a:ext cx="19367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同时执行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get_page(C)</a:t>
            </a:r>
          </a:p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get_page(B)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11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7" name="TextBox 4"/>
          <p:cNvSpPr txBox="1"/>
          <p:nvPr/>
        </p:nvSpPr>
        <p:spPr>
          <a:xfrm>
            <a:off x="4293235" y="627348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在并行化的爬虫中，队列初始只有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在爬取的过程中不停的往队列中添加待爬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59338" y="2622550"/>
          <a:ext cx="528637" cy="3651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599" marR="9159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25" name="TextBox 4"/>
          <p:cNvSpPr txBox="1"/>
          <p:nvPr/>
        </p:nvSpPr>
        <p:spPr>
          <a:xfrm>
            <a:off x="4267200" y="6259513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任务队列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26" name="TextBox 5"/>
          <p:cNvSpPr txBox="1"/>
          <p:nvPr/>
        </p:nvSpPr>
        <p:spPr>
          <a:xfrm>
            <a:off x="2700338" y="2060575"/>
            <a:ext cx="960437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Thread1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7" name="TextBox 6"/>
          <p:cNvSpPr txBox="1"/>
          <p:nvPr/>
        </p:nvSpPr>
        <p:spPr>
          <a:xfrm>
            <a:off x="6588125" y="2060575"/>
            <a:ext cx="960438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Thread2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28" name="TextBox 7"/>
          <p:cNvSpPr txBox="1"/>
          <p:nvPr/>
        </p:nvSpPr>
        <p:spPr>
          <a:xfrm>
            <a:off x="4029075" y="2473325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7129" name="TextBox 8"/>
          <p:cNvSpPr txBox="1"/>
          <p:nvPr/>
        </p:nvSpPr>
        <p:spPr>
          <a:xfrm>
            <a:off x="2555875" y="265747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get_page(A)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046538" y="2825750"/>
            <a:ext cx="687388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7126" idx="2"/>
          </p:cNvCxnSpPr>
          <p:nvPr/>
        </p:nvCxnSpPr>
        <p:spPr>
          <a:xfrm>
            <a:off x="3179763" y="2430463"/>
            <a:ext cx="0" cy="227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2" name="TextBox 11"/>
          <p:cNvSpPr txBox="1"/>
          <p:nvPr/>
        </p:nvSpPr>
        <p:spPr>
          <a:xfrm>
            <a:off x="5435600" y="3068638"/>
            <a:ext cx="903288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cxnSp>
        <p:nvCxnSpPr>
          <p:cNvPr id="13" name="直接箭头连接符 12"/>
          <p:cNvCxnSpPr>
            <a:stCxn id="47126" idx="2"/>
          </p:cNvCxnSpPr>
          <p:nvPr/>
        </p:nvCxnSpPr>
        <p:spPr>
          <a:xfrm>
            <a:off x="5429250" y="3429000"/>
            <a:ext cx="981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7127" idx="2"/>
          </p:cNvCxnSpPr>
          <p:nvPr/>
        </p:nvCxnSpPr>
        <p:spPr>
          <a:xfrm>
            <a:off x="7069138" y="2430463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5" name="TextBox 22"/>
          <p:cNvSpPr txBox="1"/>
          <p:nvPr/>
        </p:nvSpPr>
        <p:spPr>
          <a:xfrm>
            <a:off x="6948488" y="4716463"/>
            <a:ext cx="342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47129" idx="2"/>
          </p:cNvCxnSpPr>
          <p:nvPr/>
        </p:nvCxnSpPr>
        <p:spPr>
          <a:xfrm>
            <a:off x="3300413" y="3303588"/>
            <a:ext cx="1433513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7129" idx="2"/>
          </p:cNvCxnSpPr>
          <p:nvPr/>
        </p:nvCxnSpPr>
        <p:spPr>
          <a:xfrm>
            <a:off x="3300413" y="3303588"/>
            <a:ext cx="146050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7129" idx="2"/>
          </p:cNvCxnSpPr>
          <p:nvPr/>
        </p:nvCxnSpPr>
        <p:spPr>
          <a:xfrm>
            <a:off x="3300413" y="3303588"/>
            <a:ext cx="1433513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9" name="TextBox 24583"/>
          <p:cNvSpPr txBox="1"/>
          <p:nvPr/>
        </p:nvSpPr>
        <p:spPr>
          <a:xfrm>
            <a:off x="2555875" y="3768725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sp>
        <p:nvSpPr>
          <p:cNvPr id="47140" name="TextBox 41"/>
          <p:cNvSpPr txBox="1"/>
          <p:nvPr/>
        </p:nvSpPr>
        <p:spPr>
          <a:xfrm>
            <a:off x="6321425" y="3070225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get_page(B)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>
            <a:stCxn id="47140" idx="2"/>
          </p:cNvCxnSpPr>
          <p:nvPr/>
        </p:nvCxnSpPr>
        <p:spPr>
          <a:xfrm flipH="1">
            <a:off x="5429250" y="3716338"/>
            <a:ext cx="1638300" cy="11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7140" idx="2"/>
          </p:cNvCxnSpPr>
          <p:nvPr/>
        </p:nvCxnSpPr>
        <p:spPr>
          <a:xfrm flipH="1">
            <a:off x="5429250" y="3716338"/>
            <a:ext cx="1638300" cy="180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4" name="TextBox 49"/>
          <p:cNvSpPr txBox="1"/>
          <p:nvPr/>
        </p:nvSpPr>
        <p:spPr>
          <a:xfrm>
            <a:off x="6410325" y="4292600"/>
            <a:ext cx="14414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添加任务到队列</a:t>
            </a:r>
          </a:p>
        </p:txBody>
      </p:sp>
      <p:cxnSp>
        <p:nvCxnSpPr>
          <p:cNvPr id="52" name="直接箭头连接符 51"/>
          <p:cNvCxnSpPr>
            <a:stCxn id="47140" idx="2"/>
          </p:cNvCxnSpPr>
          <p:nvPr/>
        </p:nvCxnSpPr>
        <p:spPr>
          <a:xfrm flipH="1">
            <a:off x="3924300" y="3922713"/>
            <a:ext cx="836613" cy="83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46" name="TextBox 54"/>
          <p:cNvSpPr txBox="1"/>
          <p:nvPr/>
        </p:nvSpPr>
        <p:spPr>
          <a:xfrm>
            <a:off x="3995738" y="4508500"/>
            <a:ext cx="90328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获取任务</a:t>
            </a:r>
          </a:p>
        </p:txBody>
      </p:sp>
      <p:sp>
        <p:nvSpPr>
          <p:cNvPr id="47147" name="TextBox 56"/>
          <p:cNvSpPr txBox="1"/>
          <p:nvPr/>
        </p:nvSpPr>
        <p:spPr>
          <a:xfrm>
            <a:off x="2555875" y="4438650"/>
            <a:ext cx="149066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get_page(C)</a:t>
            </a:r>
          </a:p>
          <a:p>
            <a:pPr algn="ctr"/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get_all_links()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7148" name="TextBox 57"/>
          <p:cNvSpPr txBox="1"/>
          <p:nvPr/>
        </p:nvSpPr>
        <p:spPr>
          <a:xfrm>
            <a:off x="3059113" y="5075238"/>
            <a:ext cx="34448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</a:rPr>
              <a:t>…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47147" idx="2"/>
          </p:cNvCxnSpPr>
          <p:nvPr/>
        </p:nvCxnSpPr>
        <p:spPr>
          <a:xfrm>
            <a:off x="3300413" y="5084763"/>
            <a:ext cx="1598613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445125"/>
            <a:ext cx="25558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parrel.py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，程序需要动态添加任务到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。不同的线程需要操作相同的已爬网址列表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，为防止不同线程同时操作一个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列表产生冲突，可以为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变量加互斥锁。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" y="2475230"/>
            <a:ext cx="7008495" cy="379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3390" y="3466465"/>
            <a:ext cx="3180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queue</a:t>
            </a:r>
            <a:r>
              <a:rPr lang="zh-CN" altLang="en-US">
                <a:solidFill>
                  <a:srgbClr val="FF0000"/>
                </a:solidFill>
              </a:rPr>
              <a:t>中的各种队列都实现了锁原语，能够在多线程中直接使用，可以使用队列来实现线程间的同步，因此不需要显示的加锁。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并行化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crawler_sample_thread.py)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相比之前的串行程序，一个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线程的爬虫，只需要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2s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就可以完成爬取。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43</a:t>
            </a:fld>
            <a:endParaRPr lang="en-US"/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235200"/>
            <a:ext cx="6266180" cy="301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0725" y="5570855"/>
            <a:ext cx="6266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这种并行化的爬虫的搜索规则类似于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DFS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类似于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BFS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，因为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是先入先出的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前面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部分的练习不用提交</a:t>
            </a:r>
          </a:p>
          <a:p>
            <a:pPr marL="0" lvl="1" indent="0">
              <a:buNone/>
            </a:pP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rabicPeriod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实现一个简单的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设计一个实验统计你的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的错误率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false positive rate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提示：可以用函数实现（例如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hashtable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里，用函数操作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的做法），也可以用类实现（例如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的实现，可以修改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Bitarray.py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Bloomfilter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1" y="799709"/>
            <a:ext cx="11443283" cy="5959475"/>
          </a:xfrm>
        </p:spPr>
        <p:txBody>
          <a:bodyPr/>
          <a:lstStyle/>
          <a:p>
            <a:pPr marL="514350" lvl="1" indent="-342900" eaLnBrk="1" hangingPunct="1">
              <a:buFont typeface="宋体" panose="02010600030101010101" pitchFamily="2" charset="-122"/>
              <a:buAutoNum type="arabicPeriod" startAt="2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实现一个并行的爬虫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将实验二中的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改为并行化实现。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需要实现的功能：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queue.Queue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初始时给入一个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seed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网址，从这个网站开始爬取一定数量的网页。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&gt;&gt;&gt;q = queue.Queue()</a:t>
            </a:r>
          </a:p>
          <a:p>
            <a:pPr marL="0" indent="0">
              <a:buNone/>
            </a:pPr>
            <a:r>
              <a:rPr lang="en-US" altLang="zh-CN" dirty="0"/>
              <a:t> &gt;&gt;&gt;q.put('http://www.sjtu.edu.cn')</a:t>
            </a:r>
          </a:p>
          <a:p>
            <a:pPr marL="0" indent="0">
              <a:buNone/>
            </a:pPr>
            <a:endParaRPr lang="en-US" altLang="zh-CN" dirty="0"/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在爬取网页的时候建议将网址打出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需要加一个计数器，爬取一定数量的网页后停止抓取，或者是爬取一定深度后停止抓取。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函数输入输出没有特定要求，保存网页的模块可以用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add_page_to_folder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如果觉得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threading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queue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的操作方式不便，也可以使用别的并行库。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lvl="1" indent="-342900" eaLnBrk="1" hangingPunct="1">
              <a:buNone/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BeautifulSoup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对速度影响较大，可以用字符串方式改写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get_all_links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content,page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函数，来加快速度。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94CCE-2501-4A1E-8E49-D3504873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9FA91-2CBD-476D-B4A7-A85E0092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每个线程爬取网页的速度相同吗？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 </a:t>
            </a:r>
            <a:r>
              <a:rPr lang="zh-CN" altLang="en-US" dirty="0"/>
              <a:t>个多线程爬取网页所需的时间是单线程爬取的 </a:t>
            </a:r>
            <a:r>
              <a:rPr lang="en-US" altLang="zh-CN" dirty="0"/>
              <a:t>1/N </a:t>
            </a:r>
            <a:r>
              <a:rPr lang="zh-CN" altLang="en-US" dirty="0"/>
              <a:t>吗？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目前的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crawler.py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还有什么可以进一步提升速度的方法？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57CC5-30C5-400F-93B3-7F4B4356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7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BloomFilter</a:t>
            </a:r>
            <a:r>
              <a:rPr lang="zh-CN" altLang="en-US" dirty="0"/>
              <a:t>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https://blog.csdn.net/jiaomeng/article/details/1495500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https://www.cnblogs.com/allensun/archive/2011/02/16/1956532.html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https://www.zhihu.com/question/38211640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  <a:sym typeface="+mn-ea"/>
                <a:hlinkClick r:id="rId2"/>
              </a:rPr>
              <a:t>http://pages.cs.wisc.edu/~cao/papers/summary-cache/node8.html</a:t>
            </a:r>
            <a:endParaRPr lang="zh-CN" alt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u="sng" dirty="0">
              <a:solidFill>
                <a:schemeClr val="accent1"/>
              </a:solidFill>
            </a:endParaRPr>
          </a:p>
          <a:p>
            <a:r>
              <a:rPr lang="en-US" altLang="zh-CN" dirty="0"/>
              <a:t>Python3</a:t>
            </a:r>
            <a:r>
              <a:rPr lang="zh-CN" altLang="en-US" dirty="0"/>
              <a:t>中的多线程：</a:t>
            </a:r>
            <a:r>
              <a:rPr lang="zh-CN" altLang="en-US" u="sng" dirty="0">
                <a:solidFill>
                  <a:schemeClr val="accent1"/>
                </a:solidFill>
              </a:rPr>
              <a:t>https://www.runoob.com/python3/python3-multithreading.html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https://docs.python.org/zh-cn/3.7/library/threading.html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爬虫中的时间复杂度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模拟最差情况（新的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都不在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中，每次都要遍历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crawled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def crawl(tocrawl):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crawled = []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while tocrawl: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page = tocrawl.pop()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if page not in crawled: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#crawl page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crawled.append(page)</a:t>
            </a:r>
          </a:p>
          <a:p>
            <a:pPr marL="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# [str(i) for i in range(n)]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['0', '1', '2',...'n-1']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70" y="2165985"/>
            <a:ext cx="3642360" cy="49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455" y="2276475"/>
            <a:ext cx="2386330" cy="2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70" y="2772410"/>
            <a:ext cx="3657600" cy="51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455" y="2856230"/>
            <a:ext cx="2422525" cy="325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070" y="3434715"/>
            <a:ext cx="367093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455" y="3434715"/>
            <a:ext cx="2449195" cy="281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Table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相当于没有目录的字典，查找单词时需要从第一页开始，一页一页翻，找到为止。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我们可以将字符串根据规则（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）放在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里，这样查找时只要在对应的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中进行查找。这样可以缩小搜索范围。理想情况下可以将搜索范围减小到原来的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英语字典的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 单词首字母。给定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，就从单词首字母所在的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进行查找。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19873" y="4574540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47073" y="4574540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2514283" y="4759960"/>
            <a:ext cx="74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71035" y="3364865"/>
          <a:ext cx="433388" cy="3291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‘a’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‘b’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‘c’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‘h’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724" marR="91724" marT="45672" marB="456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曲线连接符 8"/>
          <p:cNvCxnSpPr>
            <a:stCxn id="5" idx="3"/>
            <a:endCxn id="5" idx="1"/>
          </p:cNvCxnSpPr>
          <p:nvPr/>
        </p:nvCxnSpPr>
        <p:spPr>
          <a:xfrm flipH="1">
            <a:off x="3257550" y="4759960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/>
          <p:nvPr/>
        </p:nvSpPr>
        <p:spPr>
          <a:xfrm>
            <a:off x="1618298" y="4285615"/>
            <a:ext cx="7651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‘hello’</a:t>
            </a:r>
            <a:endParaRPr lang="zh-CN" altLang="en-US">
              <a:latin typeface="Calibri" panose="020F050202020403020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23560" y="4850765"/>
          <a:ext cx="3540125" cy="64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‘hello’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曲线连接符 13"/>
          <p:cNvCxnSpPr>
            <a:stCxn id="5" idx="3"/>
            <a:endCxn id="13" idx="1"/>
          </p:cNvCxnSpPr>
          <p:nvPr/>
        </p:nvCxnSpPr>
        <p:spPr>
          <a:xfrm>
            <a:off x="3875723" y="4759484"/>
            <a:ext cx="1747837" cy="4113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8431"/>
          <p:cNvSpPr txBox="1"/>
          <p:nvPr/>
        </p:nvSpPr>
        <p:spPr>
          <a:xfrm>
            <a:off x="6986270" y="5558790"/>
            <a:ext cx="8143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bucket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6" name="TextBox 18432"/>
          <p:cNvSpPr txBox="1"/>
          <p:nvPr/>
        </p:nvSpPr>
        <p:spPr>
          <a:xfrm>
            <a:off x="4355148" y="555879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index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我们定义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的输入为字符串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，输出为一个数，该数字告诉我们应该在第几个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中查找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Q: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假设有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k&gt;b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应该有以下哪些性质？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0~k-1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0~b-1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范围的数字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将大约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k/b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比映射到第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中的多</a:t>
            </a:r>
          </a:p>
          <a:p>
            <a:pPr marL="171450" lvl="1" indent="0" eaLnBrk="1" hangingPunct="1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 b, c, d.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AutoNum type="alphaLcPeriod"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k-1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超过了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数的最大范围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 startAt="5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理想情况下，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应该将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平均的映射到各个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中，这样才能保证平均搜索范围是原来的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1/b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2"/>
          <p:cNvSpPr txBox="1"/>
          <p:nvPr/>
        </p:nvSpPr>
        <p:spPr>
          <a:xfrm>
            <a:off x="611188" y="1207135"/>
            <a:ext cx="7777162" cy="560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</a:p>
          <a:p>
            <a:pPr marL="171450" lvl="1" indent="0" eaLnBrk="1" hangingPunct="1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的输入为字符串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keyword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，输出为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范围内的数。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一个简单的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def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simple_hash_string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(keyword, b):</a:t>
            </a: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if keyword != '':</a:t>
            </a: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    return 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ord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(keyword[0])% b	 #ord(s)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返回字符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ASCII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码，例如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ord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('A')=65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else:				#ord(s)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chr(</a:t>
            </a:r>
            <a:r>
              <a:rPr lang="en-US" altLang="zh-CN"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的逆。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       return 0					</a:t>
            </a:r>
          </a:p>
          <a:p>
            <a:pPr marL="171450" lvl="1" indent="0" eaLnBrk="1" hangingPunct="1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Q: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这一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 function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是否满足前面的性质？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范围的数字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keywords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平均分布到不同的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bucket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A: </a:t>
            </a: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满足。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%b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将数字变为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0~b-1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范围内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Font typeface="宋体" panose="02010600030101010101" pitchFamily="2" charset="-122"/>
              <a:buAutoNum type="alphaLcPeriod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不满足，在英文里，某些字母开头的单词可能更多。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0325" y="2229485"/>
            <a:ext cx="984250" cy="369888"/>
          </a:xfrm>
          <a:prstGeom prst="rect">
            <a:avLst/>
          </a:prstGeom>
          <a:noFill/>
          <a:ln w="9525" cap="flat" cmpd="sng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keyword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2725" y="2229485"/>
            <a:ext cx="628650" cy="3698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hash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3584575" y="2414905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5" idx="3"/>
            <a:endCxn id="15" idx="1"/>
          </p:cNvCxnSpPr>
          <p:nvPr/>
        </p:nvCxnSpPr>
        <p:spPr>
          <a:xfrm flipH="1">
            <a:off x="4022725" y="2414905"/>
            <a:ext cx="628650" cy="3175"/>
          </a:xfrm>
          <a:prstGeom prst="curvedConnector5">
            <a:avLst>
              <a:gd name="adj1" fmla="val -37879"/>
              <a:gd name="adj2" fmla="val -13340000"/>
              <a:gd name="adj3" fmla="val 1378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/>
          <p:cNvSpPr txBox="1"/>
          <p:nvPr/>
        </p:nvSpPr>
        <p:spPr>
          <a:xfrm>
            <a:off x="3248025" y="2791460"/>
            <a:ext cx="3063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b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15" idx="1"/>
          </p:cNvCxnSpPr>
          <p:nvPr/>
        </p:nvCxnSpPr>
        <p:spPr>
          <a:xfrm flipV="1">
            <a:off x="3554413" y="2414906"/>
            <a:ext cx="467995" cy="5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"/>
          <p:cNvSpPr txBox="1"/>
          <p:nvPr/>
        </p:nvSpPr>
        <p:spPr>
          <a:xfrm>
            <a:off x="4832350" y="1783398"/>
            <a:ext cx="95726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Calibri" panose="020F0502020204030204" charset="0"/>
              </a:rPr>
              <a:t>Number</a:t>
            </a:r>
          </a:p>
          <a:p>
            <a:pPr eaLnBrk="1" hangingPunct="1"/>
            <a:r>
              <a:rPr lang="en-US" altLang="zh-CN">
                <a:latin typeface="Calibri" panose="020F0502020204030204" charset="0"/>
              </a:rPr>
              <a:t>0,1…b-1</a:t>
            </a:r>
            <a:endParaRPr lang="zh-CN" altLang="en-US">
              <a:latin typeface="Calibri" panose="020F0502020204030204" charset="0"/>
            </a:endParaRPr>
          </a:p>
        </p:txBody>
      </p:sp>
      <p:cxnSp>
        <p:nvCxnSpPr>
          <p:cNvPr id="21" name="曲线连接符 20"/>
          <p:cNvCxnSpPr/>
          <p:nvPr/>
        </p:nvCxnSpPr>
        <p:spPr>
          <a:xfrm>
            <a:off x="4656455" y="2409825"/>
            <a:ext cx="1174750" cy="323850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哈希散列：让查找更快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0" eaLnBrk="1" hangingPunct="1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将英文文本中的单词提取出（已经排除重复单词），测试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 Function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平均分布到不同的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bucket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8" y="2386905"/>
            <a:ext cx="7532370" cy="3828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807a392-6f11-4d9a-aa51-c299bd4fc1b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32516e36-1620-4cf0-80fd-543fc9ac391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687a6b3-512e-42c1-8a23-b3f4309ffe6b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eced3b6f-244d-4fe4-b933-342b155878e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b3bbb672-123b-4c5e-a693-d5909564b59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7d74591c-f79b-4495-89ce-a68a0a98d79f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4bb17b85-d61c-4cac-8ead-966d8e81af3f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ea9a5d66-33d6-4703-8372-5bd7dda7bde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f4bf0521-4694-41bf-92f3-c90e0457384a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1279</TotalTime>
  <Words>5275</Words>
  <Application>Microsoft Office PowerPoint</Application>
  <PresentationFormat>宽屏</PresentationFormat>
  <Paragraphs>755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Consolas</vt:lpstr>
      <vt:lpstr>Wingdings</vt:lpstr>
      <vt:lpstr>主题1</vt:lpstr>
      <vt:lpstr>3. Crawler2：哈希+并发</vt:lpstr>
      <vt:lpstr>哈希散列：时间复杂度</vt:lpstr>
      <vt:lpstr>哈希散列：时间复杂度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哈希散列：让查找更快</vt:lpstr>
      <vt:lpstr>BloomFilter</vt:lpstr>
      <vt:lpstr>BloomFilter</vt:lpstr>
      <vt:lpstr>BloomFilter</vt:lpstr>
      <vt:lpstr>BloomFilter：实现</vt:lpstr>
      <vt:lpstr>BloomFilter：实现</vt:lpstr>
      <vt:lpstr>BloomFilter：参数选择</vt:lpstr>
      <vt:lpstr>BloomFilter：参数选择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并发编程</vt:lpstr>
      <vt:lpstr>练习</vt:lpstr>
      <vt:lpstr>练习</vt:lpstr>
      <vt:lpstr>拓展思考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purple</cp:lastModifiedBy>
  <cp:revision>431</cp:revision>
  <dcterms:created xsi:type="dcterms:W3CDTF">2020-06-05T11:49:00Z</dcterms:created>
  <dcterms:modified xsi:type="dcterms:W3CDTF">2022-09-22T03:29:09Z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