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3" r:id="rId2"/>
    <p:sldId id="273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0BDA-2BBC-49C8-9132-2DD1A7D994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12/9/2021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image" Target="../media/image15.jpeg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45.jpeg"/><Relationship Id="rId21" Type="http://schemas.openxmlformats.org/officeDocument/2006/relationships/image" Target="../media/image49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jpeg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47.jpeg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4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6.jpe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7719-A53A-45BF-917F-DDA919B4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14.LSH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1A36-997C-41E3-AC7C-7080D03B6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  <a:endParaRPr lang="en-US" altLang="zh-CN" dirty="0"/>
          </a:p>
          <a:p>
            <a:r>
              <a:rPr lang="zh-CN" altLang="en-US" dirty="0"/>
              <a:t>检索算法流程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0BD1A-981E-49DC-8585-E7418206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D9D7-4A5E-46B6-9DD3-337C2498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12BE1-A415-405D-BD98-C726F699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03383"/>
            <a:ext cx="11443283" cy="5818092"/>
          </a:xfrm>
        </p:spPr>
        <p:txBody>
          <a:bodyPr/>
          <a:lstStyle/>
          <a:p>
            <a:r>
              <a:rPr lang="zh-CN" altLang="en-US" dirty="0"/>
              <a:t>本练习中使用了颜色直方图特征信息，检索效果符合你的预期吗？检索出的图像与输入图像的相似性体现在哪里？</a:t>
            </a:r>
            <a:endParaRPr lang="en-US" altLang="zh-CN" dirty="0"/>
          </a:p>
          <a:p>
            <a:r>
              <a:rPr lang="zh-CN" altLang="en-US" dirty="0"/>
              <a:t>能否设计其他的特征？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1730A-C336-4567-AB25-C84EB00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Why use LSH?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用</a:t>
            </a:r>
            <a:r>
              <a:rPr lang="en-US" altLang="zh-CN" sz="2400" dirty="0"/>
              <a:t>Nearest neighbor (NN) </a:t>
            </a:r>
            <a:r>
              <a:rPr lang="zh-CN" altLang="en-US" sz="2400" dirty="0"/>
              <a:t>或</a:t>
            </a:r>
            <a:r>
              <a:rPr lang="en-US" altLang="zh-CN" sz="2400" dirty="0"/>
              <a:t>k-nearest neighbor (KNN)</a:t>
            </a:r>
            <a:r>
              <a:rPr lang="zh-CN" altLang="en-US" sz="2400" dirty="0"/>
              <a:t>在数据库中检索和输入数据距离最近的</a:t>
            </a:r>
            <a:r>
              <a:rPr lang="en-US" altLang="zh-CN" sz="2400" dirty="0"/>
              <a:t>1</a:t>
            </a:r>
            <a:r>
              <a:rPr lang="zh-CN" altLang="en-US" sz="2400" dirty="0"/>
              <a:t>个或</a:t>
            </a:r>
            <a:r>
              <a:rPr lang="en-US" altLang="zh-CN" sz="2400" dirty="0"/>
              <a:t>k</a:t>
            </a:r>
            <a:r>
              <a:rPr lang="zh-CN" altLang="en-US" sz="2400" dirty="0"/>
              <a:t>个数据，一般情况下算法复杂度为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（例如暴力搜索），优化情况下可达到</a:t>
            </a:r>
            <a:r>
              <a:rPr lang="en-US" altLang="zh-CN" sz="2400" dirty="0"/>
              <a:t>O(log n)</a:t>
            </a:r>
            <a:r>
              <a:rPr lang="zh-CN" altLang="en-US" sz="2400" dirty="0"/>
              <a:t>（例如二叉树搜索），其中</a:t>
            </a:r>
            <a:r>
              <a:rPr lang="en-US" altLang="zh-CN" sz="2400" dirty="0"/>
              <a:t>n</a:t>
            </a:r>
            <a:r>
              <a:rPr lang="zh-CN" altLang="en-US" sz="2400" dirty="0"/>
              <a:t>为数据库中的数据量。当数据库很大（即</a:t>
            </a:r>
            <a:r>
              <a:rPr lang="en-US" altLang="zh-CN" sz="2400" dirty="0"/>
              <a:t>N </a:t>
            </a:r>
            <a:r>
              <a:rPr lang="zh-CN" altLang="en-US" sz="2400" dirty="0"/>
              <a:t>很大时），搜索速度很慢。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042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317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1380" y="5630636"/>
            <a:ext cx="324167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NN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26654" y="5605236"/>
            <a:ext cx="316865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4101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Hashing的基本思想是按照某种规则（Hash函数）把数据库中的数据分类，对于输入数据，先按照该规则找到相对应的类别，然后在其中进行搜索。由于某类别中的数据量相比全体数据少得多，因此搜索速度大大加快。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一个查字典的类比：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954132"/>
              </p:ext>
            </p:extLst>
          </p:nvPr>
        </p:nvGraphicFramePr>
        <p:xfrm>
          <a:off x="2217511" y="3944711"/>
          <a:ext cx="1657350" cy="2286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Aeroplane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74863"/>
              </p:ext>
            </p:extLst>
          </p:nvPr>
        </p:nvGraphicFramePr>
        <p:xfrm>
          <a:off x="3989161" y="3954236"/>
          <a:ext cx="1639888" cy="2286000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2853"/>
              </p:ext>
            </p:extLst>
          </p:nvPr>
        </p:nvGraphicFramePr>
        <p:xfrm>
          <a:off x="5986236" y="3943124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Tennis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Tomato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5602062" y="4709886"/>
            <a:ext cx="78422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...</a:t>
            </a: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7626125" y="4709886"/>
            <a:ext cx="7842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...</a:t>
            </a:r>
          </a:p>
        </p:txBody>
      </p:sp>
      <p:graphicFrame>
        <p:nvGraphicFramePr>
          <p:cNvPr id="1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41154"/>
              </p:ext>
            </p:extLst>
          </p:nvPr>
        </p:nvGraphicFramePr>
        <p:xfrm>
          <a:off x="7978549" y="3944711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Zebra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Box 94"/>
          <p:cNvSpPr txBox="1">
            <a:spLocks noChangeArrowheads="1"/>
          </p:cNvSpPr>
          <p:nvPr/>
        </p:nvSpPr>
        <p:spPr bwMode="auto">
          <a:xfrm>
            <a:off x="2049237" y="3223986"/>
            <a:ext cx="20161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Query: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Tank</a:t>
            </a:r>
          </a:p>
        </p:txBody>
      </p:sp>
      <p:sp>
        <p:nvSpPr>
          <p:cNvPr id="12" name="Text Box 95"/>
          <p:cNvSpPr txBox="1">
            <a:spLocks noChangeArrowheads="1"/>
          </p:cNvSpPr>
          <p:nvPr/>
        </p:nvSpPr>
        <p:spPr bwMode="auto">
          <a:xfrm>
            <a:off x="4209825" y="3081111"/>
            <a:ext cx="2016125" cy="738664"/>
          </a:xfrm>
          <a:prstGeom prst="rect">
            <a:avLst/>
          </a:prstGeom>
          <a:solidFill>
            <a:srgbClr val="FF99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Hash function</a:t>
            </a:r>
          </a:p>
          <a:p>
            <a:pPr algn="ctr"/>
            <a:r>
              <a:rPr lang="zh-CN" altLang="en-US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('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Tank</a:t>
            </a:r>
            <a:r>
              <a:rPr lang="zh-CN" altLang="en-US">
                <a:latin typeface="Times New Roman" pitchFamily="18" charset="0"/>
              </a:rPr>
              <a:t>') =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 rot="16200000">
            <a:off x="3783581" y="3289868"/>
            <a:ext cx="492125" cy="360363"/>
          </a:xfrm>
          <a:prstGeom prst="downArrow">
            <a:avLst>
              <a:gd name="adj1" fmla="val 46917"/>
              <a:gd name="adj2" fmla="val 54704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4" name="AutoShape 97"/>
          <p:cNvSpPr>
            <a:spLocks noChangeArrowheads="1"/>
          </p:cNvSpPr>
          <p:nvPr/>
        </p:nvSpPr>
        <p:spPr bwMode="auto">
          <a:xfrm>
            <a:off x="6514874" y="3295424"/>
            <a:ext cx="576262" cy="576262"/>
          </a:xfrm>
          <a:prstGeom prst="downArrow">
            <a:avLst>
              <a:gd name="adj1" fmla="val 43546"/>
              <a:gd name="adj2" fmla="val 37917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6010050" y="3944712"/>
            <a:ext cx="1584325" cy="23034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6298975" y="3295424"/>
            <a:ext cx="503237" cy="215900"/>
          </a:xfrm>
          <a:prstGeom prst="rect">
            <a:avLst/>
          </a:prstGeom>
          <a:solidFill>
            <a:srgbClr val="3399FF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168" y="971672"/>
            <a:ext cx="11521280" cy="5448321"/>
          </a:xfrm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数据(图像、视频、音频等)都表示成一个</a:t>
            </a:r>
            <a:r>
              <a:rPr lang="zh-CN" altLang="en-US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维的整数向量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是整数，满足                     ，这里C是整数的上限。</a:t>
            </a: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在本实验中，每幅图像用一个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维的颜色直方图</a:t>
            </a:r>
            <a:r>
              <a:rPr lang="zh-CN" altLang="en-US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表示，构成方式如右图所示。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                           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维颜色直方图。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特征向量的量化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上述得到的特征向量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每个分量满足                    将其量化成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个区间分别用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0 1 2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于是最终得到的特征向量的每个元素满足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1963" y="118927"/>
            <a:ext cx="11493465" cy="620429"/>
          </a:xfrm>
        </p:spPr>
        <p:txBody>
          <a:bodyPr/>
          <a:lstStyle/>
          <a:p>
            <a:r>
              <a:rPr lang="zh-CN" altLang="en-US" dirty="0"/>
              <a:t>数据的表示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68315"/>
              </p:ext>
            </p:extLst>
          </p:nvPr>
        </p:nvGraphicFramePr>
        <p:xfrm>
          <a:off x="4515827" y="1312768"/>
          <a:ext cx="263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r:id="rId4" imgW="1117757" imgH="228917" progId="Equation.3">
                  <p:embed/>
                </p:oleObj>
              </mc:Choice>
              <mc:Fallback>
                <p:oleObj r:id="rId4" imgW="1117757" imgH="228917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827" y="1312768"/>
                        <a:ext cx="263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5511"/>
              </p:ext>
            </p:extLst>
          </p:nvPr>
        </p:nvGraphicFramePr>
        <p:xfrm>
          <a:off x="1387400" y="1852518"/>
          <a:ext cx="417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公式" r:id="rId6" imgW="177480" imgH="228600" progId="Equation.3">
                  <p:embed/>
                </p:oleObj>
              </mc:Choice>
              <mc:Fallback>
                <p:oleObj name="公式" r:id="rId6" imgW="177480" imgH="2286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00" y="1852518"/>
                        <a:ext cx="417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80768"/>
              </p:ext>
            </p:extLst>
          </p:nvPr>
        </p:nvGraphicFramePr>
        <p:xfrm>
          <a:off x="3696132" y="1923739"/>
          <a:ext cx="158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r:id="rId8" imgW="673157" imgH="228917" progId="Equation.3">
                  <p:embed/>
                </p:oleObj>
              </mc:Choice>
              <mc:Fallback>
                <p:oleObj r:id="rId8" imgW="673157" imgH="228917" progId="Equation.3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132" y="1923739"/>
                        <a:ext cx="1585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2" name="Picture 12" descr="D:\Multimedia Retrieval\Exp7\OpenCVInstallTest\len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88801" y="2804673"/>
            <a:ext cx="3251200" cy="3251200"/>
          </a:xfrm>
          <a:prstGeom prst="rect">
            <a:avLst/>
          </a:prstGeom>
          <a:noFill/>
        </p:spPr>
      </p:pic>
      <p:cxnSp>
        <p:nvCxnSpPr>
          <p:cNvPr id="17" name="直接连接符 16"/>
          <p:cNvCxnSpPr>
            <a:stCxn id="5132" idx="1"/>
            <a:endCxn id="5132" idx="3"/>
          </p:cNvCxnSpPr>
          <p:nvPr/>
        </p:nvCxnSpPr>
        <p:spPr>
          <a:xfrm rot="108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132" idx="2"/>
            <a:endCxn id="5132" idx="0"/>
          </p:cNvCxnSpPr>
          <p:nvPr/>
        </p:nvCxnSpPr>
        <p:spPr>
          <a:xfrm rot="54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8056011" y="2853165"/>
          <a:ext cx="1432988" cy="15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011" y="2853165"/>
                        <a:ext cx="1432988" cy="1523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662049" y="2853888"/>
          <a:ext cx="1612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公式" r:id="rId13" imgW="228600" imgH="215640" progId="Equation.3">
                  <p:embed/>
                </p:oleObj>
              </mc:Choice>
              <mc:Fallback>
                <p:oleObj name="公式" r:id="rId13" imgW="228600" imgH="215640" progId="Equation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049" y="2853888"/>
                        <a:ext cx="1612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8060240" y="4447748"/>
          <a:ext cx="148499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5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40" y="4447748"/>
                        <a:ext cx="148499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9631887" y="4490600"/>
          <a:ext cx="15716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887" y="4490600"/>
                        <a:ext cx="1571625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67278"/>
              </p:ext>
            </p:extLst>
          </p:nvPr>
        </p:nvGraphicFramePr>
        <p:xfrm>
          <a:off x="1303580" y="2720667"/>
          <a:ext cx="200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公式" r:id="rId19" imgW="850680" imgH="228600" progId="Equation.3">
                  <p:embed/>
                </p:oleObj>
              </mc:Choice>
              <mc:Fallback>
                <p:oleObj name="公式" r:id="rId19" imgW="850680" imgH="228600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80" y="2720667"/>
                        <a:ext cx="20097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56221"/>
              </p:ext>
            </p:extLst>
          </p:nvPr>
        </p:nvGraphicFramePr>
        <p:xfrm>
          <a:off x="3443128" y="3359943"/>
          <a:ext cx="2187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公式" r:id="rId21" imgW="927000" imgH="215640" progId="Equation.3">
                  <p:embed/>
                </p:oleObj>
              </mc:Choice>
              <mc:Fallback>
                <p:oleObj name="公式" r:id="rId21" imgW="927000" imgH="215640" progId="Equation.3">
                  <p:embed/>
                  <p:pic>
                    <p:nvPicPr>
                      <p:cNvPr id="5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28" y="3359943"/>
                        <a:ext cx="21875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2250"/>
              </p:ext>
            </p:extLst>
          </p:nvPr>
        </p:nvGraphicFramePr>
        <p:xfrm>
          <a:off x="2606653" y="3784106"/>
          <a:ext cx="1355724" cy="51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公式" r:id="rId23" imgW="634680" imgH="241200" progId="Equation.3">
                  <p:embed/>
                </p:oleObj>
              </mc:Choice>
              <mc:Fallback>
                <p:oleObj name="公式" r:id="rId23" imgW="634680" imgH="241200" progId="Equation.3">
                  <p:embed/>
                  <p:pic>
                    <p:nvPicPr>
                      <p:cNvPr id="51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53" y="3784106"/>
                        <a:ext cx="1355724" cy="51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1777438" y="4537693"/>
          <a:ext cx="3071834" cy="148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公式" r:id="rId25" imgW="1523880" imgH="736560" progId="Equation.3">
                  <p:embed/>
                </p:oleObj>
              </mc:Choice>
              <mc:Fallback>
                <p:oleObj name="公式" r:id="rId25" imgW="1523880" imgH="736560" progId="Equation.3">
                  <p:embed/>
                  <p:pic>
                    <p:nvPicPr>
                      <p:cNvPr id="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38" y="4537693"/>
                        <a:ext cx="3071834" cy="148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01054"/>
              </p:ext>
            </p:extLst>
          </p:nvPr>
        </p:nvGraphicFramePr>
        <p:xfrm>
          <a:off x="6133542" y="5970424"/>
          <a:ext cx="170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公式" r:id="rId27" imgW="723600" imgH="241200" progId="Equation.3">
                  <p:embed/>
                </p:oleObj>
              </mc:Choice>
              <mc:Fallback>
                <p:oleObj name="公式" r:id="rId27" imgW="723600" imgH="241200" progId="Equation.3">
                  <p:embed/>
                  <p:pic>
                    <p:nvPicPr>
                      <p:cNvPr id="5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542" y="5970424"/>
                        <a:ext cx="17081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2044" y="466985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也可以用别的量化方法，目的是使</a:t>
            </a:r>
            <a:r>
              <a:rPr lang="en-US" altLang="zh-CN" dirty="0">
                <a:solidFill>
                  <a:srgbClr val="FF0000"/>
                </a:solidFill>
              </a:rPr>
              <a:t>0 1 2</a:t>
            </a:r>
            <a:r>
              <a:rPr lang="zh-CN" altLang="en-US" dirty="0">
                <a:solidFill>
                  <a:srgbClr val="FF0000"/>
                </a:solidFill>
              </a:rPr>
              <a:t>的分布尽可能平均</a:t>
            </a:r>
          </a:p>
        </p:txBody>
      </p:sp>
    </p:spTree>
    <p:extLst>
      <p:ext uri="{BB962C8B-B14F-4D97-AF65-F5344CB8AC3E}">
        <p14:creationId xmlns:p14="http://schemas.microsoft.com/office/powerpoint/2010/main" val="24423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376" y="714357"/>
            <a:ext cx="11305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维整数向量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可用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d’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d*C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Hamming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码表示：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b="1" i="1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                 表示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个二进制数，前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C-p1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。如当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C=10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如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=(0,1,2,1,0,2)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，这里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=6,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=2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,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选取集合 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 2, …, 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 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L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个子集         ，定义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在集合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                                 ，其中     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的第   个元素。对于上述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，它在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{1,3,7,8}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(0,1,1,0)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486150" y="1643051"/>
          <a:ext cx="4252924" cy="47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公式" r:id="rId3" imgW="2057400" imgH="228600" progId="Equation.3">
                  <p:embed/>
                </p:oleObj>
              </mc:Choice>
              <mc:Fallback>
                <p:oleObj name="公式" r:id="rId3" imgW="2057400" imgH="2286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643051"/>
                        <a:ext cx="4252924" cy="472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45941" y="2214555"/>
          <a:ext cx="1547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公式" r:id="rId5" imgW="749160" imgH="228600" progId="Equation.3">
                  <p:embed/>
                </p:oleObj>
              </mc:Choice>
              <mc:Fallback>
                <p:oleObj name="公式" r:id="rId5" imgW="749160" imgH="22860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41" y="2214555"/>
                        <a:ext cx="1547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859756" y="2806012"/>
          <a:ext cx="3252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公式" r:id="rId7" imgW="1574640" imgH="228600" progId="Equation.3">
                  <p:embed/>
                </p:oleObj>
              </mc:Choice>
              <mc:Fallback>
                <p:oleObj name="公式" r:id="rId7" imgW="1574640" imgH="2286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756" y="2806012"/>
                        <a:ext cx="3252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407158" y="2814647"/>
          <a:ext cx="3252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公式" r:id="rId9" imgW="1574640" imgH="228600" progId="Equation.3">
                  <p:embed/>
                </p:oleObj>
              </mc:Choice>
              <mc:Fallback>
                <p:oleObj name="公式" r:id="rId9" imgW="157464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8" y="2814647"/>
                        <a:ext cx="32527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326284" y="3931611"/>
          <a:ext cx="2967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公式" r:id="rId11" imgW="1434960" imgH="215640" progId="Equation.3">
                  <p:embed/>
                </p:oleObj>
              </mc:Choice>
              <mc:Fallback>
                <p:oleObj name="公式" r:id="rId11" imgW="1434960" imgH="21564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284" y="3931611"/>
                        <a:ext cx="29670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12863"/>
              </p:ext>
            </p:extLst>
          </p:nvPr>
        </p:nvGraphicFramePr>
        <p:xfrm>
          <a:off x="4931072" y="4352300"/>
          <a:ext cx="7604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公式" r:id="rId13" imgW="368280" imgH="253800" progId="Equation.3">
                  <p:embed/>
                </p:oleObj>
              </mc:Choice>
              <mc:Fallback>
                <p:oleObj name="公式" r:id="rId13" imgW="368280" imgH="2538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072" y="4352300"/>
                        <a:ext cx="7604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3228528" y="4951438"/>
          <a:ext cx="5162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公式" r:id="rId15" imgW="2361960" imgH="228600" progId="Equation.3">
                  <p:embed/>
                </p:oleObj>
              </mc:Choice>
              <mc:Fallback>
                <p:oleObj name="公式" r:id="rId15" imgW="2361960" imgH="228600" progId="Equation.3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528" y="4951438"/>
                        <a:ext cx="51625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215355" y="5505209"/>
          <a:ext cx="25415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17" imgW="1231560" imgH="228600" progId="Equation.3">
                  <p:embed/>
                </p:oleObj>
              </mc:Choice>
              <mc:Fallback>
                <p:oleObj name="公式" r:id="rId17" imgW="1231560" imgH="22860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55" y="5505209"/>
                        <a:ext cx="25415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481141" y="5451501"/>
          <a:ext cx="420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19" imgW="203040" imgH="241200" progId="Equation.3">
                  <p:embed/>
                </p:oleObj>
              </mc:Choice>
              <mc:Fallback>
                <p:oleObj name="公式" r:id="rId19" imgW="203040" imgH="24120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141" y="5451501"/>
                        <a:ext cx="4206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303056" y="5479809"/>
          <a:ext cx="263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公式" r:id="rId21" imgW="126720" imgH="241200" progId="Equation.3">
                  <p:embed/>
                </p:oleObj>
              </mc:Choice>
              <mc:Fallback>
                <p:oleObj name="公式" r:id="rId21" imgW="126720" imgH="241200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056" y="5479809"/>
                        <a:ext cx="2635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6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不必显式的将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维空间中的点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/>
              <a:t>映射到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</a:t>
            </a:r>
            <a:r>
              <a:rPr lang="zh-CN" altLang="en-US" sz="2400" dirty="0"/>
              <a:t>维</a:t>
            </a:r>
            <a:r>
              <a:rPr lang="en-US" sz="2400" dirty="0"/>
              <a:t>Hamming</a:t>
            </a:r>
            <a:r>
              <a:rPr lang="zh-CN" altLang="en-US" sz="2400" dirty="0"/>
              <a:t>空间向量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</a:t>
            </a:r>
            <a:r>
              <a:rPr lang="en-US" sz="2400" dirty="0"/>
              <a:t> </a:t>
            </a:r>
          </a:p>
          <a:p>
            <a:pPr marL="0" indent="0"/>
            <a:r>
              <a:rPr lang="en-US" sz="2400" dirty="0" err="1"/>
              <a:t>I|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表示</a:t>
            </a:r>
            <a:r>
              <a:rPr lang="en-US" sz="2400" dirty="0"/>
              <a:t>I</a:t>
            </a:r>
            <a:r>
              <a:rPr lang="zh-CN" altLang="en-US" sz="2400" dirty="0"/>
              <a:t>中范围在</a:t>
            </a:r>
            <a:r>
              <a:rPr lang="en-US" altLang="zh-CN" sz="2400" dirty="0"/>
              <a:t>(i-1)</a:t>
            </a:r>
            <a:r>
              <a:rPr lang="zh-CN" altLang="en-US" sz="2400" dirty="0"/>
              <a:t>*</a:t>
            </a:r>
            <a:r>
              <a:rPr lang="en-US" altLang="zh-CN" sz="2400" dirty="0" err="1"/>
              <a:t>C+1~i</a:t>
            </a:r>
            <a:r>
              <a:rPr lang="zh-CN" altLang="en-US" sz="2400" dirty="0"/>
              <a:t>*</a:t>
            </a:r>
            <a:r>
              <a:rPr lang="en-US" altLang="zh-CN" sz="2400" dirty="0"/>
              <a:t>C</a:t>
            </a:r>
            <a:r>
              <a:rPr lang="zh-CN" altLang="en-US" sz="2400" dirty="0"/>
              <a:t>中的坐标：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I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上的投影即是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sz="2400" dirty="0" err="1"/>
              <a:t>I|i</a:t>
            </a:r>
            <a:r>
              <a:rPr lang="en-US" sz="2400" dirty="0"/>
              <a:t>(i=1,2,</a:t>
            </a:r>
            <a:r>
              <a:rPr lang="en-US" altLang="zh-CN" sz="2400" dirty="0"/>
              <a:t>…</a:t>
            </a:r>
            <a:r>
              <a:rPr lang="en-US" sz="2400" dirty="0"/>
              <a:t>,d)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上的投影串联，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sz="2400" dirty="0" err="1"/>
              <a:t>在I|i上的投影是一串1紧跟一串0的形式</a:t>
            </a:r>
            <a:r>
              <a:rPr lang="en-US" sz="2400" dirty="0"/>
              <a:t>，</a:t>
            </a:r>
            <a:r>
              <a:rPr lang="zh-CN" altLang="en-US" sz="2400" dirty="0"/>
              <a:t>需要求出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2400" dirty="0"/>
              <a:t>比如      中小于等于      的个数为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lvl="1" indent="0"/>
            <a:r>
              <a:rPr lang="zh-CN" altLang="en-US" sz="2400" dirty="0"/>
              <a:t>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    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串联得到</a:t>
            </a:r>
            <a:r>
              <a:rPr lang="zh-CN" altLang="en-US" sz="2400" dirty="0">
                <a:sym typeface="Wingdings" pitchFamily="2" charset="2"/>
              </a:rPr>
              <a:t>：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en-US" altLang="zh-CN" sz="2400" dirty="0"/>
              <a:t>0,1,1,0)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10644"/>
              </p:ext>
            </p:extLst>
          </p:nvPr>
        </p:nvGraphicFramePr>
        <p:xfrm>
          <a:off x="3390098" y="1795306"/>
          <a:ext cx="4637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Formula" r:id="rId3" imgW="2339640" imgH="360720" progId="">
                  <p:embed/>
                </p:oleObj>
              </mc:Choice>
              <mc:Fallback>
                <p:oleObj name="Formula" r:id="rId3" imgW="2339640" imgH="360720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98" y="1795306"/>
                        <a:ext cx="46370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76357"/>
              </p:ext>
            </p:extLst>
          </p:nvPr>
        </p:nvGraphicFramePr>
        <p:xfrm>
          <a:off x="4082578" y="3637725"/>
          <a:ext cx="3143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Formula" r:id="rId5" imgW="1586520" imgH="177840" progId="">
                  <p:embed/>
                </p:oleObj>
              </mc:Choice>
              <mc:Fallback>
                <p:oleObj name="Formula" r:id="rId5" imgW="1586520" imgH="17784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578" y="3637725"/>
                        <a:ext cx="3143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817929"/>
              </p:ext>
            </p:extLst>
          </p:nvPr>
        </p:nvGraphicFramePr>
        <p:xfrm>
          <a:off x="1396519" y="4172212"/>
          <a:ext cx="669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Formula" r:id="rId7" imgW="338040" imgH="177840" progId="">
                  <p:embed/>
                </p:oleObj>
              </mc:Choice>
              <mc:Fallback>
                <p:oleObj name="Formula" r:id="rId7" imgW="338040" imgH="17784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519" y="4172212"/>
                        <a:ext cx="669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0130"/>
              </p:ext>
            </p:extLst>
          </p:nvPr>
        </p:nvGraphicFramePr>
        <p:xfrm>
          <a:off x="3854408" y="4172212"/>
          <a:ext cx="836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Formula" r:id="rId9" imgW="423000" imgH="153720" progId="">
                  <p:embed/>
                </p:oleObj>
              </mc:Choice>
              <mc:Fallback>
                <p:oleObj name="Formula" r:id="rId9" imgW="423000" imgH="153720" progId="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08" y="4172212"/>
                        <a:ext cx="8366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91535"/>
              </p:ext>
            </p:extLst>
          </p:nvPr>
        </p:nvGraphicFramePr>
        <p:xfrm>
          <a:off x="644800" y="4663752"/>
          <a:ext cx="1189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Formula" r:id="rId11" imgW="600840" imgH="177840" progId="">
                  <p:embed/>
                </p:oleObj>
              </mc:Choice>
              <mc:Fallback>
                <p:oleObj name="Formula" r:id="rId11" imgW="600840" imgH="17784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00" y="4663752"/>
                        <a:ext cx="1189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9178"/>
              </p:ext>
            </p:extLst>
          </p:nvPr>
        </p:nvGraphicFramePr>
        <p:xfrm>
          <a:off x="3669034" y="4662326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Formula" r:id="rId13" imgW="416880" imgH="151200" progId="">
                  <p:embed/>
                </p:oleObj>
              </mc:Choice>
              <mc:Fallback>
                <p:oleObj name="Formula" r:id="rId13" imgW="416880" imgH="151200" progId="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034" y="4662326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69177"/>
              </p:ext>
            </p:extLst>
          </p:nvPr>
        </p:nvGraphicFramePr>
        <p:xfrm>
          <a:off x="920268" y="5142363"/>
          <a:ext cx="1622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Formula" r:id="rId15" imgW="819360" imgH="177840" progId="">
                  <p:embed/>
                </p:oleObj>
              </mc:Choice>
              <mc:Fallback>
                <p:oleObj name="Formula" r:id="rId15" imgW="819360" imgH="177840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8" y="5142363"/>
                        <a:ext cx="1622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44395"/>
              </p:ext>
            </p:extLst>
          </p:nvPr>
        </p:nvGraphicFramePr>
        <p:xfrm>
          <a:off x="4277476" y="5163224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Formula" r:id="rId17" imgW="416880" imgH="151200" progId="">
                  <p:embed/>
                </p:oleObj>
              </mc:Choice>
              <mc:Fallback>
                <p:oleObj name="Formula" r:id="rId17" imgW="416880" imgH="151200" progId="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76" y="5163224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1500175"/>
            <a:ext cx="1103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被称作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函数，对于容量为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的数据集                 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可能的输出有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远小于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，这样就将原先的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个数据分成了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个类别，其中每个类别中的数据具有相同的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值，不同类别的数据具有不同的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对于待检索的输入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，先计算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，找到其对应的类别，然后在该类别的数据集中进行搜索，速度能够大大加快。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检索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600056" y="1481898"/>
          <a:ext cx="1362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3" imgW="660240" imgH="253800" progId="Equation.3">
                  <p:embed/>
                </p:oleObj>
              </mc:Choice>
              <mc:Fallback>
                <p:oleObj name="公式" r:id="rId3" imgW="660240" imgH="2538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481898"/>
                        <a:ext cx="13620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8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/>
          <p:cNvCxnSpPr>
            <a:endCxn id="90" idx="3"/>
          </p:cNvCxnSpPr>
          <p:nvPr/>
        </p:nvCxnSpPr>
        <p:spPr>
          <a:xfrm rot="10800000">
            <a:off x="4524364" y="5286386"/>
            <a:ext cx="335758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809984" y="5000634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检索算法流程</a:t>
            </a:r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 rot="5400000">
            <a:off x="3332151" y="3951299"/>
            <a:ext cx="5527698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预处理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检索</a:t>
            </a:r>
          </a:p>
        </p:txBody>
      </p:sp>
      <p:pic>
        <p:nvPicPr>
          <p:cNvPr id="8194" name="Picture 2" descr="D:\Data\Caltech101\buddha\image_000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6" name="Picture 4" descr="D:\Data\Caltech101\butterfly\image_0013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7" name="Picture 5" descr="D:\Data\Caltech101\cellphone\image_0005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5934" y="1357298"/>
            <a:ext cx="900000" cy="900000"/>
          </a:xfrm>
          <a:prstGeom prst="rect">
            <a:avLst/>
          </a:prstGeom>
          <a:noFill/>
        </p:spPr>
      </p:pic>
      <p:pic>
        <p:nvPicPr>
          <p:cNvPr id="8198" name="Picture 6" descr="D:\Data\Caltech101\cougar_body\image_0039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5934" y="1357298"/>
            <a:ext cx="900000" cy="90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24034" y="218151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 数据集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</a:t>
            </a:r>
            <a:endParaRPr lang="zh-CN" altLang="en-US" sz="24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34" y="2857497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图像特征提取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452794" y="264318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452794" y="335756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67108" y="2214554"/>
          <a:ext cx="642942" cy="44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公式" r:id="rId7" imgW="368280" imgH="253800" progId="Equation.3">
                  <p:embed/>
                </p:oleObj>
              </mc:Choice>
              <mc:Fallback>
                <p:oleObj name="公式" r:id="rId7" imgW="368280" imgH="253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214554"/>
                        <a:ext cx="642942" cy="443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09864" y="3500439"/>
          <a:ext cx="2128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公式" r:id="rId9" imgW="1218960" imgH="253800" progId="Equation.3">
                  <p:embed/>
                </p:oleObj>
              </mc:Choice>
              <mc:Fallback>
                <p:oleObj name="公式" r:id="rId9" imgW="1218960" imgH="25380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3500439"/>
                        <a:ext cx="21288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/>
          <p:cNvSpPr/>
          <p:nvPr/>
        </p:nvSpPr>
        <p:spPr>
          <a:xfrm>
            <a:off x="3452794" y="3929068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4034" y="4214819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向                      投影</a:t>
            </a:r>
          </a:p>
        </p:txBody>
      </p:sp>
      <p:graphicFrame>
        <p:nvGraphicFramePr>
          <p:cNvPr id="8203" name="Object 8"/>
          <p:cNvGraphicFramePr>
            <a:graphicFrameLocks noChangeAspect="1"/>
          </p:cNvGraphicFramePr>
          <p:nvPr/>
        </p:nvGraphicFramePr>
        <p:xfrm>
          <a:off x="5095868" y="4286255"/>
          <a:ext cx="1663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11" imgW="952200" imgH="228600" progId="Equation.3">
                  <p:embed/>
                </p:oleObj>
              </mc:Choice>
              <mc:Fallback>
                <p:oleObj name="公式" r:id="rId11" imgW="952200" imgH="228600" progId="Equation.3">
                  <p:embed/>
                  <p:pic>
                    <p:nvPicPr>
                      <p:cNvPr id="82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4286255"/>
                        <a:ext cx="16637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流程图: 手动操作 29"/>
          <p:cNvSpPr/>
          <p:nvPr/>
        </p:nvSpPr>
        <p:spPr>
          <a:xfrm>
            <a:off x="223834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>
            <a:off x="295272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3881422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810116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38612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40" name="直接箭头连接符 39"/>
          <p:cNvCxnSpPr>
            <a:endCxn id="30" idx="0"/>
          </p:cNvCxnSpPr>
          <p:nvPr/>
        </p:nvCxnSpPr>
        <p:spPr>
          <a:xfrm rot="10800000" flipV="1">
            <a:off x="2524100" y="4643444"/>
            <a:ext cx="121444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1" idx="0"/>
          </p:cNvCxnSpPr>
          <p:nvPr/>
        </p:nvCxnSpPr>
        <p:spPr>
          <a:xfrm rot="10800000" flipV="1">
            <a:off x="3238480" y="4643444"/>
            <a:ext cx="50006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2" idx="0"/>
          </p:cNvCxnSpPr>
          <p:nvPr/>
        </p:nvCxnSpPr>
        <p:spPr>
          <a:xfrm rot="16200000" flipH="1">
            <a:off x="3738546" y="4643444"/>
            <a:ext cx="428628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0"/>
          </p:cNvCxnSpPr>
          <p:nvPr/>
        </p:nvCxnSpPr>
        <p:spPr>
          <a:xfrm>
            <a:off x="3738546" y="4643444"/>
            <a:ext cx="1357322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347913" y="5072053"/>
          <a:ext cx="303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公式" r:id="rId13" imgW="152280" imgH="215640" progId="Equation.3">
                  <p:embed/>
                </p:oleObj>
              </mc:Choice>
              <mc:Fallback>
                <p:oleObj name="公式" r:id="rId13" imgW="152280" imgH="215640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2053"/>
                        <a:ext cx="3032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065463" y="5072053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8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072053"/>
                        <a:ext cx="328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8752" y="5059353"/>
          <a:ext cx="354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2" y="5059353"/>
                        <a:ext cx="3540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956170" y="507205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19" imgW="177480" imgH="228600" progId="Equation.3">
                  <p:embed/>
                </p:oleObj>
              </mc:Choice>
              <mc:Fallback>
                <p:oleObj name="公式" r:id="rId19" imgW="177480" imgH="228600" progId="Equation.3">
                  <p:embed/>
                  <p:pic>
                    <p:nvPicPr>
                      <p:cNvPr id="8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0" y="5072053"/>
                        <a:ext cx="3540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Picture 20" descr="D:\Data\Caltech101\cougar_body\image_0001.jpg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881950" y="1285860"/>
            <a:ext cx="1080000" cy="10800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7524760" y="228599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输入图像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I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8096264" y="264318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8096264" y="335756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7810512" y="3530604"/>
          <a:ext cx="1308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22" imgW="749160" imgH="228600" progId="Equation.3">
                  <p:embed/>
                </p:oleObj>
              </mc:Choice>
              <mc:Fallback>
                <p:oleObj name="公式" r:id="rId22" imgW="749160" imgH="228600" progId="Equation.3">
                  <p:embed/>
                  <p:pic>
                    <p:nvPicPr>
                      <p:cNvPr id="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3530604"/>
                        <a:ext cx="13081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下箭头 62"/>
          <p:cNvSpPr/>
          <p:nvPr/>
        </p:nvSpPr>
        <p:spPr>
          <a:xfrm>
            <a:off x="8096264" y="3929066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8096264" y="4714882"/>
            <a:ext cx="714380" cy="3571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16" name="Object 8"/>
          <p:cNvGraphicFramePr>
            <a:graphicFrameLocks noChangeAspect="1"/>
          </p:cNvGraphicFramePr>
          <p:nvPr/>
        </p:nvGraphicFramePr>
        <p:xfrm>
          <a:off x="7881950" y="5072072"/>
          <a:ext cx="1174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24" imgW="672840" imgH="228600" progId="Equation.3">
                  <p:embed/>
                </p:oleObj>
              </mc:Choice>
              <mc:Fallback>
                <p:oleObj name="公式" r:id="rId24" imgW="672840" imgH="228600" progId="Equation.3">
                  <p:embed/>
                  <p:pic>
                    <p:nvPicPr>
                      <p:cNvPr id="8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5072072"/>
                        <a:ext cx="117475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309918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640398" y="4799024"/>
          <a:ext cx="1884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26" imgW="1079280" imgH="279360" progId="Equation.3">
                  <p:embed/>
                </p:oleObj>
              </mc:Choice>
              <mc:Fallback>
                <p:oleObj name="公式" r:id="rId26" imgW="1079280" imgH="279360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98" y="4799024"/>
                        <a:ext cx="18843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7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利用</a:t>
            </a:r>
            <a:r>
              <a:rPr lang="en-US" altLang="zh-CN" sz="2000" dirty="0"/>
              <a:t>LSH</a:t>
            </a:r>
            <a:r>
              <a:rPr lang="zh-CN" altLang="en-US" sz="2000" dirty="0"/>
              <a:t>算法在图片数据库中搜索与目标图片最相似的图片。自行设计投影集合，尝试不同投影集合的搜索的效果。对比</a:t>
            </a:r>
            <a:r>
              <a:rPr lang="en-US" altLang="zh-CN" sz="2000" dirty="0"/>
              <a:t>NN</a:t>
            </a:r>
            <a:r>
              <a:rPr lang="zh-CN" altLang="en-US" sz="2000" dirty="0"/>
              <a:t>与</a:t>
            </a:r>
            <a:r>
              <a:rPr lang="en-US" altLang="zh-CN" sz="2000" dirty="0"/>
              <a:t>LSH</a:t>
            </a:r>
            <a:r>
              <a:rPr lang="zh-CN" altLang="en-US" sz="2000" dirty="0"/>
              <a:t>搜索的执行时间、搜索结果。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99378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401</TotalTime>
  <Words>762</Words>
  <Application>Microsoft Office PowerPoint</Application>
  <PresentationFormat>宽屏</PresentationFormat>
  <Paragraphs>103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黑体</vt:lpstr>
      <vt:lpstr>华文中宋</vt:lpstr>
      <vt:lpstr>宋体</vt:lpstr>
      <vt:lpstr>Arial</vt:lpstr>
      <vt:lpstr>Calibri</vt:lpstr>
      <vt:lpstr>Consolas</vt:lpstr>
      <vt:lpstr>Times New Roman</vt:lpstr>
      <vt:lpstr>Wingdings</vt:lpstr>
      <vt:lpstr>主题1</vt:lpstr>
      <vt:lpstr>Equation.3</vt:lpstr>
      <vt:lpstr>公式</vt:lpstr>
      <vt:lpstr>Formula</vt:lpstr>
      <vt:lpstr>14.LSH</vt:lpstr>
      <vt:lpstr>Locality-sensitive Hashing</vt:lpstr>
      <vt:lpstr>Hashing的基本思想</vt:lpstr>
      <vt:lpstr>数据的表示</vt:lpstr>
      <vt:lpstr>LSH预处理</vt:lpstr>
      <vt:lpstr>哈希函数计算</vt:lpstr>
      <vt:lpstr>LSH检索</vt:lpstr>
      <vt:lpstr>检索算法流程</vt:lpstr>
      <vt:lpstr>练习</vt:lpstr>
      <vt:lpstr>拓展思考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user</cp:lastModifiedBy>
  <cp:revision>353</cp:revision>
  <dcterms:created xsi:type="dcterms:W3CDTF">2020-06-05T11:49:48Z</dcterms:created>
  <dcterms:modified xsi:type="dcterms:W3CDTF">2021-12-09T09:43:14Z</dcterms:modified>
</cp:coreProperties>
</file>