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9" d="100"/>
          <a:sy n="79" d="100"/>
        </p:scale>
        <p:origin x="-888" y="-2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468144-6B5C-40A8-984E-92C7C186CF5A}" type="datetimeFigureOut">
              <a:rPr lang="zh-CN" altLang="en-US" smtClean="0"/>
              <a:t>2015/6/5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B5BF8B-5B4B-4C3D-B0B9-5D735E6ADDBD}" type="slidenum">
              <a:rPr lang="zh-CN" altLang="en-US" smtClean="0"/>
              <a:t>‹#›</a:t>
            </a:fld>
            <a:endParaRPr lang="zh-CN" altLang="en-US"/>
          </a:p>
        </p:txBody>
      </p:sp>
    </p:spTree>
    <p:extLst>
      <p:ext uri="{BB962C8B-B14F-4D97-AF65-F5344CB8AC3E}">
        <p14:creationId xmlns:p14="http://schemas.microsoft.com/office/powerpoint/2010/main" val="1282788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Centralized</a:t>
            </a:r>
            <a:r>
              <a:rPr lang="en-US" altLang="zh-CN" baseline="0" dirty="0" smtClean="0"/>
              <a:t> control system</a:t>
            </a:r>
            <a:endParaRPr lang="zh-CN" altLang="en-US" dirty="0"/>
          </a:p>
        </p:txBody>
      </p:sp>
      <p:sp>
        <p:nvSpPr>
          <p:cNvPr id="4" name="灯片编号占位符 3"/>
          <p:cNvSpPr>
            <a:spLocks noGrp="1"/>
          </p:cNvSpPr>
          <p:nvPr>
            <p:ph type="sldNum" sz="quarter" idx="10"/>
          </p:nvPr>
        </p:nvSpPr>
        <p:spPr/>
        <p:txBody>
          <a:bodyPr/>
          <a:lstStyle/>
          <a:p>
            <a:fld id="{02B5BF8B-5B4B-4C3D-B0B9-5D735E6ADDBD}" type="slidenum">
              <a:rPr lang="zh-CN" altLang="en-US" smtClean="0"/>
              <a:t>1</a:t>
            </a:fld>
            <a:endParaRPr lang="zh-CN" altLang="en-US"/>
          </a:p>
        </p:txBody>
      </p:sp>
    </p:spTree>
    <p:extLst>
      <p:ext uri="{BB962C8B-B14F-4D97-AF65-F5344CB8AC3E}">
        <p14:creationId xmlns:p14="http://schemas.microsoft.com/office/powerpoint/2010/main" val="1922754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可以统筹全局做出最优的路由规划，强大的计算能力。</a:t>
            </a:r>
            <a:r>
              <a:rPr lang="en-US" altLang="zh-CN" sz="1200" kern="1200" dirty="0" smtClean="0">
                <a:solidFill>
                  <a:schemeClr val="tx1"/>
                </a:solidFill>
                <a:effectLst/>
                <a:latin typeface="+mn-lt"/>
                <a:ea typeface="+mn-ea"/>
                <a:cs typeface="+mn-cs"/>
              </a:rPr>
              <a:t>Wireless sensor network is playing an ever increasing role in our daily life, providing people with an interface to their surrounding physical environment, such as area monitoring, natural area monitoring and so on. However, due to harsh environment conditions, it's common for sensors cannot get access to a constant supply of power. Thus, power, typically stored in battery in motes, become a really precious resource. The biggest part of the power consuming is used for communications between nodes. As a result, efficient and robust routing that not only guarantees the packets of motes being delivered to the sink, but also saves the energy by avoiding re-transmission, attracts a tremendous attention from researchers. Furthermore, because of the goal of companies to produce a low cost tiny sensors, the memory and process speed become another precious resources. As a consequence, how to implement a desired system on motes becomes another hot issues in research field. Otherwise, you will get some unexpected results caused by the lack of kernel protection and process speed in motes system. Thus, a centralized, self-organized wireless sensor network, which can put the calculation burden on the PC side that is connected to the sink and command motes in the wireless sensor network to perform as it's required such as a robust routing, is crucial to improve the system efficiency and improve overall system life expectation. </a:t>
            </a:r>
            <a:endParaRPr lang="zh-CN" altLang="zh-CN" dirty="0" smtClean="0">
              <a:effectLst/>
            </a:endParaRPr>
          </a:p>
          <a:p>
            <a:endParaRPr lang="zh-CN" altLang="en-US" dirty="0"/>
          </a:p>
        </p:txBody>
      </p:sp>
      <p:sp>
        <p:nvSpPr>
          <p:cNvPr id="4" name="灯片编号占位符 3"/>
          <p:cNvSpPr>
            <a:spLocks noGrp="1"/>
          </p:cNvSpPr>
          <p:nvPr>
            <p:ph type="sldNum" sz="quarter" idx="10"/>
          </p:nvPr>
        </p:nvSpPr>
        <p:spPr/>
        <p:txBody>
          <a:bodyPr/>
          <a:lstStyle/>
          <a:p>
            <a:fld id="{02B5BF8B-5B4B-4C3D-B0B9-5D735E6ADDBD}" type="slidenum">
              <a:rPr lang="zh-CN" altLang="en-US" smtClean="0"/>
              <a:t>2</a:t>
            </a:fld>
            <a:endParaRPr lang="zh-CN" altLang="en-US"/>
          </a:p>
        </p:txBody>
      </p:sp>
    </p:spTree>
    <p:extLst>
      <p:ext uri="{BB962C8B-B14F-4D97-AF65-F5344CB8AC3E}">
        <p14:creationId xmlns:p14="http://schemas.microsoft.com/office/powerpoint/2010/main" val="3690477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Constrained by limited power resources and process speed of motes and the payload length of packet</a:t>
            </a:r>
            <a:endParaRPr lang="zh-CN" altLang="zh-CN" dirty="0" smtClean="0">
              <a:effectLst/>
            </a:endParaRPr>
          </a:p>
          <a:p>
            <a:endParaRPr lang="en-US" altLang="zh-CN" dirty="0" smtClean="0"/>
          </a:p>
          <a:p>
            <a:r>
              <a:rPr lang="en-US" altLang="zh-CN" dirty="0" smtClean="0"/>
              <a:t>no routing trees at the beginning when all of the node are randomly distributed</a:t>
            </a:r>
            <a:endParaRPr lang="zh-CN" altLang="en-US" dirty="0"/>
          </a:p>
        </p:txBody>
      </p:sp>
      <p:sp>
        <p:nvSpPr>
          <p:cNvPr id="4" name="灯片编号占位符 3"/>
          <p:cNvSpPr>
            <a:spLocks noGrp="1"/>
          </p:cNvSpPr>
          <p:nvPr>
            <p:ph type="sldNum" sz="quarter" idx="10"/>
          </p:nvPr>
        </p:nvSpPr>
        <p:spPr/>
        <p:txBody>
          <a:bodyPr/>
          <a:lstStyle/>
          <a:p>
            <a:fld id="{02B5BF8B-5B4B-4C3D-B0B9-5D735E6ADDBD}" type="slidenum">
              <a:rPr lang="zh-CN" altLang="en-US" smtClean="0"/>
              <a:t>6</a:t>
            </a:fld>
            <a:endParaRPr lang="zh-CN" altLang="en-US"/>
          </a:p>
        </p:txBody>
      </p:sp>
    </p:spTree>
    <p:extLst>
      <p:ext uri="{BB962C8B-B14F-4D97-AF65-F5344CB8AC3E}">
        <p14:creationId xmlns:p14="http://schemas.microsoft.com/office/powerpoint/2010/main" val="246709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530820CF-B880-4189-942D-D702A7CBA730}" type="datetimeFigureOut">
              <a:rPr lang="zh-CN" altLang="en-US" smtClean="0"/>
              <a:t>2015/6/5</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2015/6/5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2015/6/5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2015/6/5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530820CF-B880-4189-942D-D702A7CBA730}" type="datetimeFigureOut">
              <a:rPr lang="zh-CN" altLang="en-US" smtClean="0"/>
              <a:t>2015/6/5</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0C913308-F349-4B6D-A68A-DD1791B4A57B}" type="slidenum">
              <a:rPr lang="zh-CN" altLang="en-US" smtClean="0"/>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a:t>Designing a centralized, self-organized wireless sensor network</a:t>
            </a:r>
            <a:r>
              <a:rPr lang="zh-CN" altLang="zh-CN" dirty="0"/>
              <a:t/>
            </a:r>
            <a:br>
              <a:rPr lang="zh-CN" altLang="zh-CN" dirty="0"/>
            </a:br>
            <a:endParaRPr lang="zh-CN" altLang="en-US" dirty="0"/>
          </a:p>
        </p:txBody>
      </p:sp>
      <p:sp>
        <p:nvSpPr>
          <p:cNvPr id="3" name="副标题 2"/>
          <p:cNvSpPr>
            <a:spLocks noGrp="1"/>
          </p:cNvSpPr>
          <p:nvPr>
            <p:ph type="subTitle" idx="1"/>
          </p:nvPr>
        </p:nvSpPr>
        <p:spPr/>
        <p:txBody>
          <a:bodyPr/>
          <a:lstStyle/>
          <a:p>
            <a:r>
              <a:rPr lang="en-US" altLang="zh-CN" dirty="0" smtClean="0"/>
              <a:t>Bachelor Thesis Presentation</a:t>
            </a:r>
          </a:p>
          <a:p>
            <a:r>
              <a:rPr lang="en-US" altLang="zh-CN" dirty="0" smtClean="0"/>
              <a:t>2015-06-10</a:t>
            </a:r>
          </a:p>
          <a:p>
            <a:r>
              <a:rPr lang="en-US" altLang="zh-CN" dirty="0" err="1" smtClean="0"/>
              <a:t>Shixian</a:t>
            </a:r>
            <a:r>
              <a:rPr lang="en-US" altLang="zh-CN" dirty="0" smtClean="0"/>
              <a:t> Wen </a:t>
            </a:r>
            <a:endParaRPr lang="zh-CN" altLang="en-US" dirty="0"/>
          </a:p>
        </p:txBody>
      </p:sp>
    </p:spTree>
    <p:extLst>
      <p:ext uri="{BB962C8B-B14F-4D97-AF65-F5344CB8AC3E}">
        <p14:creationId xmlns:p14="http://schemas.microsoft.com/office/powerpoint/2010/main" val="250406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a:t>
            </a:r>
            <a:r>
              <a:rPr lang="en-US" altLang="zh-CN" dirty="0" smtClean="0"/>
              <a:t>mplementation</a:t>
            </a:r>
            <a:endParaRPr lang="zh-CN" alt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2636912"/>
            <a:ext cx="8469142"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11560" y="1772816"/>
            <a:ext cx="4536504" cy="523220"/>
          </a:xfrm>
          <a:prstGeom prst="rect">
            <a:avLst/>
          </a:prstGeom>
          <a:noFill/>
        </p:spPr>
        <p:txBody>
          <a:bodyPr wrap="square" rtlCol="0">
            <a:spAutoFit/>
          </a:bodyPr>
          <a:lstStyle/>
          <a:p>
            <a:r>
              <a:rPr lang="en-US" altLang="zh-CN" sz="2800" dirty="0" smtClean="0">
                <a:latin typeface="Times New Roman" panose="02020603050405020304" pitchFamily="18" charset="0"/>
                <a:cs typeface="Times New Roman" panose="02020603050405020304" pitchFamily="18" charset="0"/>
              </a:rPr>
              <a:t>Structure of my System:</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17036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Parameters Provider </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l"/>
            </a:pPr>
            <a:r>
              <a:rPr lang="en-US" altLang="zh-CN" b="1" dirty="0" smtClean="0"/>
              <a:t>The     </a:t>
            </a:r>
            <a:r>
              <a:rPr lang="en-US" altLang="zh-CN" b="1" dirty="0" smtClean="0"/>
              <a:t>power law </a:t>
            </a:r>
          </a:p>
          <a:p>
            <a:pPr>
              <a:buFont typeface="Wingdings" panose="05000000000000000000" pitchFamily="2" charset="2"/>
              <a:buChar char="l"/>
            </a:pPr>
            <a:r>
              <a:rPr lang="en-US" altLang="zh-CN" b="1" dirty="0" smtClean="0"/>
              <a:t>covariance matrix</a:t>
            </a:r>
          </a:p>
          <a:p>
            <a:pPr>
              <a:buFont typeface="Wingdings" panose="05000000000000000000" pitchFamily="2" charset="2"/>
              <a:buChar char="l"/>
            </a:pPr>
            <a:r>
              <a:rPr lang="en-US" altLang="zh-CN" b="1" dirty="0" smtClean="0"/>
              <a:t>Gaussian noise </a:t>
            </a:r>
          </a:p>
          <a:p>
            <a:pPr marL="0" indent="0">
              <a:buNone/>
            </a:pPr>
            <a:endParaRPr lang="en-US" altLang="zh-CN" b="1" dirty="0" smtClean="0"/>
          </a:p>
          <a:p>
            <a:pPr marL="0" indent="0">
              <a:buNone/>
            </a:pPr>
            <a:endParaRPr lang="en-US" altLang="zh-CN" b="1" dirty="0"/>
          </a:p>
          <a:p>
            <a:pPr marL="0" indent="0">
              <a:buNone/>
            </a:pPr>
            <a:endParaRPr lang="en-US" altLang="zh-CN" b="1" dirty="0" smtClean="0"/>
          </a:p>
          <a:p>
            <a:pPr marL="0" indent="0">
              <a:buNone/>
            </a:pPr>
            <a:endParaRPr lang="en-US" altLang="zh-CN" b="1" dirty="0"/>
          </a:p>
          <a:p>
            <a:pPr marL="0" indent="0">
              <a:buNone/>
            </a:pPr>
            <a:r>
              <a:rPr lang="en-US" altLang="zh-CN" b="1" dirty="0" smtClean="0"/>
              <a:t>Simulate a building aisle environment </a:t>
            </a:r>
            <a:endParaRPr lang="zh-CN" altLang="zh-CN" b="1" dirty="0"/>
          </a:p>
          <a:p>
            <a:pPr marL="0" indent="0">
              <a:buNone/>
            </a:pP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700808"/>
            <a:ext cx="589460" cy="406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1700808"/>
            <a:ext cx="481965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73615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Implementation</a:t>
            </a:r>
            <a:endParaRPr lang="zh-CN" altLang="en-US" dirty="0"/>
          </a:p>
        </p:txBody>
      </p:sp>
      <p:sp>
        <p:nvSpPr>
          <p:cNvPr id="7" name="内容占位符 6"/>
          <p:cNvSpPr>
            <a:spLocks noGrp="1"/>
          </p:cNvSpPr>
          <p:nvPr>
            <p:ph idx="1"/>
          </p:nvPr>
        </p:nvSpPr>
        <p:spPr/>
        <p:txBody>
          <a:bodyPr/>
          <a:lstStyle/>
          <a:p>
            <a:pPr marL="0" indent="0" algn="ctr">
              <a:buNone/>
            </a:pPr>
            <a:r>
              <a:rPr lang="en-US" altLang="zh-CN" dirty="0" smtClean="0"/>
              <a:t>Flash</a:t>
            </a:r>
            <a:endParaRPr lang="zh-CN" altLang="en-US" dirty="0"/>
          </a:p>
        </p:txBody>
      </p:sp>
    </p:spTree>
    <p:extLst>
      <p:ext uri="{BB962C8B-B14F-4D97-AF65-F5344CB8AC3E}">
        <p14:creationId xmlns:p14="http://schemas.microsoft.com/office/powerpoint/2010/main" val="19837806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Results</a:t>
            </a:r>
            <a:endParaRPr lang="zh-CN" altLang="en-US" dirty="0"/>
          </a:p>
        </p:txBody>
      </p:sp>
      <p:sp>
        <p:nvSpPr>
          <p:cNvPr id="3" name="内容占位符 2"/>
          <p:cNvSpPr>
            <a:spLocks noGrp="1"/>
          </p:cNvSpPr>
          <p:nvPr>
            <p:ph idx="1"/>
          </p:nvPr>
        </p:nvSpPr>
        <p:spPr/>
        <p:txBody>
          <a:bodyPr>
            <a:normAutofit fontScale="85000" lnSpcReduction="20000"/>
          </a:bodyPr>
          <a:lstStyle/>
          <a:p>
            <a:pPr marL="0" indent="0" algn="ctr">
              <a:buNone/>
            </a:pPr>
            <a:r>
              <a:rPr lang="en-US" altLang="zh-CN" b="1" dirty="0" smtClean="0">
                <a:latin typeface="Times New Roman" panose="02020603050405020304" pitchFamily="18" charset="0"/>
                <a:cs typeface="Times New Roman" panose="02020603050405020304" pitchFamily="18" charset="0"/>
              </a:rPr>
              <a:t>Link quality information stored in log.txt</a:t>
            </a: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smtClean="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smtClean="0">
              <a:latin typeface="Times New Roman" panose="02020603050405020304" pitchFamily="18" charset="0"/>
              <a:cs typeface="Times New Roman" panose="02020603050405020304" pitchFamily="18" charset="0"/>
            </a:endParaRPr>
          </a:p>
          <a:p>
            <a:pPr marL="0" indent="0">
              <a:buNone/>
            </a:pPr>
            <a:endParaRPr lang="en-US" altLang="zh-CN" dirty="0" smtClean="0">
              <a:latin typeface="Times New Roman" panose="02020603050405020304" pitchFamily="18" charset="0"/>
              <a:cs typeface="Times New Roman" panose="02020603050405020304" pitchFamily="18" charset="0"/>
            </a:endParaRPr>
          </a:p>
          <a:p>
            <a:pPr marL="0" indent="0">
              <a:buNone/>
            </a:pPr>
            <a:r>
              <a:rPr lang="en-US" altLang="zh-CN" sz="3300" dirty="0" smtClean="0">
                <a:latin typeface="Times New Roman" panose="02020603050405020304" pitchFamily="18" charset="0"/>
                <a:cs typeface="Times New Roman" panose="02020603050405020304" pitchFamily="18" charset="0"/>
              </a:rPr>
              <a:t>5d 0: number93 mote</a:t>
            </a:r>
          </a:p>
          <a:p>
            <a:pPr marL="0" indent="0">
              <a:buNone/>
            </a:pPr>
            <a:r>
              <a:rPr lang="en-US" altLang="zh-CN" sz="3300" dirty="0" smtClean="0">
                <a:latin typeface="Times New Roman" panose="02020603050405020304" pitchFamily="18" charset="0"/>
                <a:cs typeface="Times New Roman" panose="02020603050405020304" pitchFamily="18" charset="0"/>
              </a:rPr>
              <a:t>2: two packets left</a:t>
            </a:r>
          </a:p>
          <a:p>
            <a:pPr marL="0" indent="0">
              <a:buNone/>
            </a:pPr>
            <a:r>
              <a:rPr lang="en-US" altLang="zh-CN" sz="3300" dirty="0" smtClean="0">
                <a:latin typeface="Times New Roman" panose="02020603050405020304" pitchFamily="18" charset="0"/>
                <a:cs typeface="Times New Roman" panose="02020603050405020304" pitchFamily="18" charset="0"/>
              </a:rPr>
              <a:t>0 5c: number92 mote</a:t>
            </a:r>
          </a:p>
          <a:p>
            <a:pPr marL="0" indent="0">
              <a:buNone/>
            </a:pPr>
            <a:r>
              <a:rPr lang="en-US" altLang="zh-CN" sz="3300" dirty="0" smtClean="0">
                <a:latin typeface="Times New Roman" panose="02020603050405020304" pitchFamily="18" charset="0"/>
                <a:cs typeface="Times New Roman" panose="02020603050405020304" pitchFamily="18" charset="0"/>
              </a:rPr>
              <a:t>e0: link quality(Packet deliver rate) is 224  -&gt; 224/255 = 0.878</a:t>
            </a:r>
            <a:endParaRPr lang="zh-CN" altLang="en-US" sz="3300"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767" y="2060848"/>
            <a:ext cx="8252721"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83466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Results</a:t>
            </a:r>
            <a:endParaRPr lang="zh-CN" altLang="en-US" dirty="0"/>
          </a:p>
        </p:txBody>
      </p:sp>
      <p:sp>
        <p:nvSpPr>
          <p:cNvPr id="3" name="内容占位符 2"/>
          <p:cNvSpPr>
            <a:spLocks noGrp="1"/>
          </p:cNvSpPr>
          <p:nvPr>
            <p:ph idx="1"/>
          </p:nvPr>
        </p:nvSpPr>
        <p:spPr>
          <a:xfrm>
            <a:off x="467544" y="1196752"/>
            <a:ext cx="8229600" cy="5661248"/>
          </a:xfrm>
        </p:spPr>
        <p:txBody>
          <a:bodyPr>
            <a:normAutofit fontScale="92500" lnSpcReduction="10000"/>
          </a:bodyPr>
          <a:lstStyle/>
          <a:p>
            <a:pPr marL="0" indent="0" algn="ctr">
              <a:buNone/>
            </a:pPr>
            <a:r>
              <a:rPr lang="en-US" altLang="zh-CN" b="1" dirty="0" smtClean="0">
                <a:latin typeface="Times New Roman" panose="02020603050405020304" pitchFamily="18" charset="0"/>
                <a:cs typeface="Times New Roman" panose="02020603050405020304" pitchFamily="18" charset="0"/>
              </a:rPr>
              <a:t>The </a:t>
            </a:r>
            <a:r>
              <a:rPr lang="en-US" altLang="zh-CN" b="1" dirty="0">
                <a:latin typeface="Times New Roman" panose="02020603050405020304" pitchFamily="18" charset="0"/>
                <a:cs typeface="Times New Roman" panose="02020603050405020304" pitchFamily="18" charset="0"/>
              </a:rPr>
              <a:t>schedule information and routing tree created by </a:t>
            </a:r>
            <a:r>
              <a:rPr lang="en-US" altLang="zh-CN" b="1" dirty="0" err="1">
                <a:latin typeface="Times New Roman" panose="02020603050405020304" pitchFamily="18" charset="0"/>
                <a:cs typeface="Times New Roman" panose="02020603050405020304" pitchFamily="18" charset="0"/>
              </a:rPr>
              <a:t>Flix's</a:t>
            </a:r>
            <a:r>
              <a:rPr lang="en-US" altLang="zh-CN" b="1" dirty="0">
                <a:latin typeface="Times New Roman" panose="02020603050405020304" pitchFamily="18" charset="0"/>
                <a:cs typeface="Times New Roman" panose="02020603050405020304" pitchFamily="18" charset="0"/>
              </a:rPr>
              <a:t> program </a:t>
            </a:r>
            <a:endParaRPr lang="zh-CN" altLang="zh-CN" b="1" dirty="0">
              <a:latin typeface="Times New Roman" panose="02020603050405020304" pitchFamily="18" charset="0"/>
              <a:cs typeface="Times New Roman" panose="02020603050405020304" pitchFamily="18" charset="0"/>
            </a:endParaRPr>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sz="2600" dirty="0" smtClean="0"/>
          </a:p>
          <a:p>
            <a:pPr marL="0" indent="0">
              <a:buNone/>
            </a:pPr>
            <a:r>
              <a:rPr lang="en-US" altLang="zh-CN" sz="2600" dirty="0" smtClean="0">
                <a:latin typeface="Times New Roman" panose="02020603050405020304" pitchFamily="18" charset="0"/>
                <a:cs typeface="Times New Roman" panose="02020603050405020304" pitchFamily="18" charset="0"/>
              </a:rPr>
              <a:t>7: number 7 mote</a:t>
            </a:r>
          </a:p>
          <a:p>
            <a:pPr marL="0" indent="0">
              <a:buNone/>
            </a:pPr>
            <a:r>
              <a:rPr lang="en-US" altLang="zh-CN" sz="2600" dirty="0" smtClean="0">
                <a:latin typeface="Times New Roman" panose="02020603050405020304" pitchFamily="18" charset="0"/>
                <a:cs typeface="Times New Roman" panose="02020603050405020304" pitchFamily="18" charset="0"/>
              </a:rPr>
              <a:t>1: parent number 1 mote</a:t>
            </a:r>
          </a:p>
          <a:p>
            <a:pPr marL="0" indent="0">
              <a:buNone/>
            </a:pPr>
            <a:r>
              <a:rPr lang="en-US" altLang="zh-CN" sz="2600" dirty="0" smtClean="0">
                <a:latin typeface="Times New Roman" panose="02020603050405020304" pitchFamily="18" charset="0"/>
                <a:cs typeface="Times New Roman" panose="02020603050405020304" pitchFamily="18" charset="0"/>
              </a:rPr>
              <a:t>274</a:t>
            </a:r>
            <a:r>
              <a:rPr lang="zh-CN" altLang="en-US" sz="26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 frame length</a:t>
            </a:r>
          </a:p>
          <a:p>
            <a:pPr marL="0" indent="0">
              <a:buNone/>
            </a:pPr>
            <a:r>
              <a:rPr lang="en-US" altLang="zh-CN" sz="2600" dirty="0" smtClean="0">
                <a:latin typeface="Times New Roman" panose="02020603050405020304" pitchFamily="18" charset="0"/>
                <a:cs typeface="Times New Roman" panose="02020603050405020304" pitchFamily="18" charset="0"/>
              </a:rPr>
              <a:t>4 :number of slots</a:t>
            </a:r>
          </a:p>
          <a:p>
            <a:pPr marL="0" indent="0">
              <a:buNone/>
            </a:pPr>
            <a:r>
              <a:rPr lang="en-US" altLang="zh-CN" sz="2600" dirty="0" smtClean="0">
                <a:latin typeface="Times New Roman" panose="02020603050405020304" pitchFamily="18" charset="0"/>
                <a:cs typeface="Times New Roman" panose="02020603050405020304" pitchFamily="18" charset="0"/>
              </a:rPr>
              <a:t>3 23 43 64: Slot 3,Slot 23, Slot 43, Slot63</a:t>
            </a:r>
            <a:endParaRPr lang="zh-CN" altLang="en-US" sz="2600" dirty="0">
              <a:latin typeface="Times New Roman" panose="02020603050405020304" pitchFamily="18" charset="0"/>
              <a:cs typeface="Times New Roman" panose="02020603050405020304" pitchFamily="18" charset="0"/>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143324"/>
            <a:ext cx="6768752" cy="229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92050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Results</a:t>
            </a:r>
            <a:endParaRPr lang="zh-CN" altLang="en-US" dirty="0"/>
          </a:p>
        </p:txBody>
      </p:sp>
      <p:sp>
        <p:nvSpPr>
          <p:cNvPr id="3" name="内容占位符 2"/>
          <p:cNvSpPr>
            <a:spLocks noGrp="1"/>
          </p:cNvSpPr>
          <p:nvPr>
            <p:ph idx="1"/>
          </p:nvPr>
        </p:nvSpPr>
        <p:spPr>
          <a:xfrm>
            <a:off x="457200" y="1190952"/>
            <a:ext cx="8229600" cy="4686320"/>
          </a:xfrm>
        </p:spPr>
        <p:txBody>
          <a:bodyPr>
            <a:normAutofit/>
          </a:bodyPr>
          <a:lstStyle/>
          <a:p>
            <a:pPr marL="0" indent="0" algn="ctr">
              <a:buNone/>
            </a:pPr>
            <a:r>
              <a:rPr lang="en-US" altLang="zh-CN" sz="3000" b="1" dirty="0" smtClean="0">
                <a:latin typeface="Times New Roman" panose="02020603050405020304" pitchFamily="18" charset="0"/>
                <a:cs typeface="Times New Roman" panose="02020603050405020304" pitchFamily="18" charset="0"/>
              </a:rPr>
              <a:t>Packet </a:t>
            </a:r>
            <a:r>
              <a:rPr lang="en-US" altLang="zh-CN" sz="3000" b="1" dirty="0">
                <a:latin typeface="Times New Roman" panose="02020603050405020304" pitchFamily="18" charset="0"/>
                <a:cs typeface="Times New Roman" panose="02020603050405020304" pitchFamily="18" charset="0"/>
              </a:rPr>
              <a:t>deliver rate in 20 frames </a:t>
            </a:r>
            <a:r>
              <a:rPr lang="en-US" altLang="zh-CN" sz="3000" b="1" dirty="0" smtClean="0">
                <a:latin typeface="Times New Roman" panose="02020603050405020304" pitchFamily="18" charset="0"/>
                <a:cs typeface="Times New Roman" panose="02020603050405020304" pitchFamily="18" charset="0"/>
              </a:rPr>
              <a:t>with different user demand using </a:t>
            </a:r>
            <a:r>
              <a:rPr lang="en-US" altLang="zh-CN" sz="3000" b="1" dirty="0" err="1">
                <a:latin typeface="Times New Roman" panose="02020603050405020304" pitchFamily="18" charset="0"/>
                <a:cs typeface="Times New Roman" panose="02020603050405020304" pitchFamily="18" charset="0"/>
              </a:rPr>
              <a:t>Flix's</a:t>
            </a:r>
            <a:r>
              <a:rPr lang="en-US" altLang="zh-CN" sz="3000" b="1" dirty="0">
                <a:latin typeface="Times New Roman" panose="02020603050405020304" pitchFamily="18" charset="0"/>
                <a:cs typeface="Times New Roman" panose="02020603050405020304" pitchFamily="18" charset="0"/>
              </a:rPr>
              <a:t> Routing algorithm tested in my system</a:t>
            </a:r>
            <a:endParaRPr lang="zh-CN" altLang="en-US" sz="3000" b="1"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636912"/>
            <a:ext cx="8568952" cy="414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19604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a:t>
            </a:r>
            <a:endParaRPr lang="zh-CN" altLang="en-US" dirty="0"/>
          </a:p>
        </p:txBody>
      </p:sp>
      <p:sp>
        <p:nvSpPr>
          <p:cNvPr id="3" name="内容占位符 2"/>
          <p:cNvSpPr>
            <a:spLocks noGrp="1"/>
          </p:cNvSpPr>
          <p:nvPr>
            <p:ph idx="1"/>
          </p:nvPr>
        </p:nvSpPr>
        <p:spPr>
          <a:xfrm>
            <a:off x="457200" y="1478984"/>
            <a:ext cx="8229600" cy="4686320"/>
          </a:xfrm>
        </p:spPr>
        <p:txBody>
          <a:bodyPr>
            <a:normAutofit fontScale="25000" lnSpcReduction="20000"/>
          </a:bodyPr>
          <a:lstStyle/>
          <a:p>
            <a:pPr marL="0" indent="0">
              <a:buNone/>
            </a:pPr>
            <a:r>
              <a:rPr lang="en-US" altLang="zh-CN" sz="11200" dirty="0" smtClean="0">
                <a:latin typeface="Times New Roman" panose="02020603050405020304" pitchFamily="18" charset="0"/>
                <a:cs typeface="Times New Roman" panose="02020603050405020304" pitchFamily="18" charset="0"/>
              </a:rPr>
              <a:t>Designing a centralized, self-organized system is achieved</a:t>
            </a:r>
          </a:p>
          <a:p>
            <a:pPr marL="0" indent="0">
              <a:buNone/>
            </a:pPr>
            <a:r>
              <a:rPr lang="en-US" altLang="zh-CN" sz="11200" dirty="0" smtClean="0">
                <a:latin typeface="Times New Roman" panose="02020603050405020304" pitchFamily="18" charset="0"/>
                <a:cs typeface="Times New Roman" panose="02020603050405020304" pitchFamily="18" charset="0"/>
              </a:rPr>
              <a:t>Serves the client program well</a:t>
            </a:r>
          </a:p>
          <a:p>
            <a:pPr marL="0" indent="0">
              <a:buNone/>
            </a:pPr>
            <a:r>
              <a:rPr lang="en-US" altLang="zh-CN" sz="11200" dirty="0" smtClean="0">
                <a:latin typeface="Times New Roman" panose="02020603050405020304" pitchFamily="18" charset="0"/>
                <a:cs typeface="Times New Roman" panose="02020603050405020304" pitchFamily="18" charset="0"/>
              </a:rPr>
              <a:t>Pros:</a:t>
            </a:r>
          </a:p>
          <a:p>
            <a:pPr>
              <a:buFont typeface="Wingdings" panose="05000000000000000000" pitchFamily="2" charset="2"/>
              <a:buChar char="l"/>
            </a:pPr>
            <a:r>
              <a:rPr lang="en-US" altLang="zh-CN" sz="11200" dirty="0" smtClean="0">
                <a:latin typeface="Times New Roman" panose="02020603050405020304" pitchFamily="18" charset="0"/>
                <a:cs typeface="Times New Roman" panose="02020603050405020304" pitchFamily="18" charset="0"/>
              </a:rPr>
              <a:t>Flexibility and user-friendly: </a:t>
            </a:r>
          </a:p>
          <a:p>
            <a:pPr lvl="1">
              <a:buFont typeface="Wingdings" panose="05000000000000000000" pitchFamily="2" charset="2"/>
              <a:buChar char="Ø"/>
            </a:pPr>
            <a:r>
              <a:rPr lang="en-US" altLang="zh-CN" sz="11200" dirty="0" smtClean="0">
                <a:latin typeface="Times New Roman" panose="02020603050405020304" pitchFamily="18" charset="0"/>
                <a:cs typeface="Times New Roman" panose="02020603050405020304" pitchFamily="18" charset="0"/>
              </a:rPr>
              <a:t>Serve  different client programs</a:t>
            </a:r>
          </a:p>
          <a:p>
            <a:pPr lvl="1">
              <a:buFont typeface="Wingdings" panose="05000000000000000000" pitchFamily="2" charset="2"/>
              <a:buChar char="Ø"/>
            </a:pPr>
            <a:r>
              <a:rPr lang="en-US" altLang="zh-CN" sz="11200" dirty="0" smtClean="0">
                <a:latin typeface="Times New Roman" panose="02020603050405020304" pitchFamily="18" charset="0"/>
                <a:cs typeface="Times New Roman" panose="02020603050405020304" pitchFamily="18" charset="0"/>
              </a:rPr>
              <a:t>interface that automatically generate methods and classes without considering physical details. </a:t>
            </a:r>
          </a:p>
          <a:p>
            <a:pPr>
              <a:buFont typeface="Wingdings" panose="05000000000000000000" pitchFamily="2" charset="2"/>
              <a:buChar char="l"/>
            </a:pPr>
            <a:r>
              <a:rPr lang="en-US" altLang="zh-CN" sz="11200" dirty="0" smtClean="0">
                <a:latin typeface="Times New Roman" panose="02020603050405020304" pitchFamily="18" charset="0"/>
                <a:cs typeface="Times New Roman" panose="02020603050405020304" pitchFamily="18" charset="0"/>
              </a:rPr>
              <a:t>Extendibility:</a:t>
            </a:r>
          </a:p>
          <a:p>
            <a:pPr lvl="1">
              <a:buFont typeface="Wingdings" panose="05000000000000000000" pitchFamily="2" charset="2"/>
              <a:buChar char="Ø"/>
            </a:pPr>
            <a:r>
              <a:rPr lang="en-US" altLang="zh-CN" sz="11200" dirty="0" smtClean="0">
                <a:latin typeface="Times New Roman" panose="02020603050405020304" pitchFamily="18" charset="0"/>
                <a:cs typeface="Times New Roman" panose="02020603050405020304" pitchFamily="18" charset="0"/>
              </a:rPr>
              <a:t>Channel model can </a:t>
            </a:r>
            <a:r>
              <a:rPr lang="en-US" altLang="zh-CN" sz="11200" dirty="0">
                <a:latin typeface="Times New Roman" panose="02020603050405020304" pitchFamily="18" charset="0"/>
                <a:cs typeface="Times New Roman" panose="02020603050405020304" pitchFamily="18" charset="0"/>
              </a:rPr>
              <a:t>be adapted into different scenarios like building aisle, football field and so on.</a:t>
            </a:r>
            <a:endParaRPr lang="zh-CN" altLang="zh-CN" sz="11200" dirty="0">
              <a:latin typeface="Times New Roman" panose="02020603050405020304" pitchFamily="18" charset="0"/>
              <a:cs typeface="Times New Roman" panose="02020603050405020304" pitchFamily="18" charset="0"/>
            </a:endParaRPr>
          </a:p>
          <a:p>
            <a:pPr marL="0" indent="0">
              <a:buNone/>
            </a:pPr>
            <a:endParaRPr lang="zh-CN" altLang="zh-CN" dirty="0"/>
          </a:p>
          <a:p>
            <a:pPr marL="0" indent="0">
              <a:buNone/>
            </a:pPr>
            <a:endParaRPr lang="zh-CN" altLang="zh-CN" dirty="0"/>
          </a:p>
          <a:p>
            <a:pPr marL="0" indent="0">
              <a:buNone/>
            </a:pPr>
            <a:endParaRPr lang="en-US" altLang="zh-CN" dirty="0" smtClean="0">
              <a:latin typeface="Times New Roman" panose="02020603050405020304" pitchFamily="18" charset="0"/>
              <a:cs typeface="Times New Roman" panose="02020603050405020304" pitchFamily="18" charset="0"/>
            </a:endParaRPr>
          </a:p>
          <a:p>
            <a:pPr marL="0" indent="0">
              <a:buNone/>
            </a:pPr>
            <a:endParaRPr lang="zh-CN" altLang="zh-CN" dirty="0">
              <a:latin typeface="Times New Roman" panose="02020603050405020304" pitchFamily="18" charset="0"/>
              <a:cs typeface="Times New Roman" panose="02020603050405020304" pitchFamily="18" charset="0"/>
            </a:endParaRPr>
          </a:p>
          <a:p>
            <a:pPr marL="0" indent="0">
              <a:buNone/>
            </a:pPr>
            <a:endParaRPr lang="en-US" altLang="zh-CN" dirty="0" smtClean="0"/>
          </a:p>
          <a:p>
            <a:pPr marL="0" indent="0">
              <a:buNone/>
            </a:pPr>
            <a:r>
              <a:rPr lang="en-US" altLang="zh-CN" dirty="0" smtClean="0"/>
              <a:t> </a:t>
            </a:r>
            <a:endParaRPr lang="zh-CN" altLang="en-US" dirty="0"/>
          </a:p>
        </p:txBody>
      </p:sp>
    </p:spTree>
    <p:extLst>
      <p:ext uri="{BB962C8B-B14F-4D97-AF65-F5344CB8AC3E}">
        <p14:creationId xmlns:p14="http://schemas.microsoft.com/office/powerpoint/2010/main" val="34667751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Future Work</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l"/>
            </a:pPr>
            <a:r>
              <a:rPr lang="en-US" altLang="zh-CN" sz="3600" dirty="0">
                <a:latin typeface="Times New Roman" panose="02020603050405020304" pitchFamily="18" charset="0"/>
                <a:cs typeface="Times New Roman" panose="02020603050405020304" pitchFamily="18" charset="0"/>
              </a:rPr>
              <a:t>implement a time synchronization between </a:t>
            </a:r>
            <a:r>
              <a:rPr lang="en-US" altLang="zh-CN" sz="3600" dirty="0" smtClean="0">
                <a:latin typeface="Times New Roman" panose="02020603050405020304" pitchFamily="18" charset="0"/>
                <a:cs typeface="Times New Roman" panose="02020603050405020304" pitchFamily="18" charset="0"/>
              </a:rPr>
              <a:t>motes by using network time protocol</a:t>
            </a:r>
          </a:p>
          <a:p>
            <a:pPr>
              <a:buFont typeface="Wingdings" panose="05000000000000000000" pitchFamily="2" charset="2"/>
              <a:buChar char="l"/>
            </a:pPr>
            <a:r>
              <a:rPr lang="en-US" altLang="zh-CN" sz="3600" dirty="0">
                <a:latin typeface="Times New Roman" panose="02020603050405020304" pitchFamily="18" charset="0"/>
                <a:cs typeface="Times New Roman" panose="02020603050405020304" pitchFamily="18" charset="0"/>
              </a:rPr>
              <a:t>extend this system to a high mobility condition</a:t>
            </a:r>
            <a:endParaRPr lang="zh-CN" altLang="zh-CN" sz="3600" dirty="0">
              <a:latin typeface="Times New Roman" panose="02020603050405020304" pitchFamily="18" charset="0"/>
              <a:cs typeface="Times New Roman" panose="02020603050405020304" pitchFamily="18" charset="0"/>
            </a:endParaRPr>
          </a:p>
          <a:p>
            <a:pPr marL="0" indent="0">
              <a:buNone/>
            </a:pPr>
            <a:endParaRPr lang="zh-CN" altLang="en-US" dirty="0"/>
          </a:p>
        </p:txBody>
      </p:sp>
    </p:spTree>
    <p:extLst>
      <p:ext uri="{BB962C8B-B14F-4D97-AF65-F5344CB8AC3E}">
        <p14:creationId xmlns:p14="http://schemas.microsoft.com/office/powerpoint/2010/main" val="35940220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457200" y="1412776"/>
            <a:ext cx="8229600" cy="4686320"/>
          </a:xfrm>
        </p:spPr>
        <p:txBody>
          <a:bodyPr/>
          <a:lstStyle/>
          <a:p>
            <a:pPr marL="0" indent="0" algn="ctr">
              <a:buNone/>
            </a:pPr>
            <a:endParaRPr lang="en-US" altLang="zh-CN" dirty="0" smtClean="0"/>
          </a:p>
          <a:p>
            <a:pPr marL="0" indent="0" algn="ctr">
              <a:buNone/>
            </a:pPr>
            <a:endParaRPr lang="en-US" altLang="zh-CN" dirty="0"/>
          </a:p>
          <a:p>
            <a:pPr marL="0" indent="0" algn="ctr">
              <a:buNone/>
            </a:pPr>
            <a:endParaRPr lang="en-US" altLang="zh-CN" dirty="0" smtClean="0"/>
          </a:p>
          <a:p>
            <a:pPr marL="0" indent="0" algn="ctr">
              <a:buNone/>
            </a:pPr>
            <a:r>
              <a:rPr lang="en-US" altLang="zh-CN" sz="4800" b="1" dirty="0" smtClean="0">
                <a:latin typeface="Times New Roman" panose="02020603050405020304" pitchFamily="18" charset="0"/>
                <a:cs typeface="Times New Roman" panose="02020603050405020304" pitchFamily="18" charset="0"/>
              </a:rPr>
              <a:t>Thank you!</a:t>
            </a:r>
            <a:endParaRPr lang="zh-CN" altLang="en-US"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62645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a:t>
            </a:r>
            <a:endParaRPr lang="zh-CN" altLang="en-US" dirty="0"/>
          </a:p>
        </p:txBody>
      </p:sp>
      <p:sp>
        <p:nvSpPr>
          <p:cNvPr id="3" name="内容占位符 2"/>
          <p:cNvSpPr>
            <a:spLocks noGrp="1"/>
          </p:cNvSpPr>
          <p:nvPr>
            <p:ph idx="1"/>
          </p:nvPr>
        </p:nvSpPr>
        <p:spPr>
          <a:xfrm>
            <a:off x="457200" y="1334968"/>
            <a:ext cx="8229600" cy="4686320"/>
          </a:xfrm>
        </p:spPr>
        <p:txBody>
          <a:bodyPr/>
          <a:lstStyle/>
          <a:p>
            <a:pPr marL="0" indent="0">
              <a:buNone/>
            </a:pPr>
            <a:r>
              <a:rPr lang="en-US" altLang="zh-CN" sz="2400" dirty="0" smtClean="0">
                <a:latin typeface="Times New Roman" panose="02020603050405020304" pitchFamily="18" charset="0"/>
                <a:cs typeface="Times New Roman" panose="02020603050405020304" pitchFamily="18" charset="0"/>
              </a:rPr>
              <a:t>Why is designing a centralized, self-organized wireless sensor network so important?</a:t>
            </a:r>
          </a:p>
          <a:p>
            <a:pPr>
              <a:buFont typeface="Wingdings" panose="05000000000000000000" pitchFamily="2" charset="2"/>
              <a:buChar char="l"/>
            </a:pPr>
            <a:r>
              <a:rPr lang="en-US" altLang="zh-CN" sz="2400" dirty="0" smtClean="0">
                <a:latin typeface="Times New Roman" panose="02020603050405020304" pitchFamily="18" charset="0"/>
                <a:cs typeface="Times New Roman" panose="02020603050405020304" pitchFamily="18" charset="0"/>
              </a:rPr>
              <a:t>Limited power: communication </a:t>
            </a:r>
          </a:p>
          <a:p>
            <a:pPr lvl="1">
              <a:buFont typeface="Wingdings" panose="05000000000000000000" pitchFamily="2" charset="2"/>
              <a:buChar char="Ø"/>
            </a:pPr>
            <a:r>
              <a:rPr lang="en-US" altLang="zh-CN" sz="2000" dirty="0" smtClean="0">
                <a:latin typeface="Times New Roman" panose="02020603050405020304" pitchFamily="18" charset="0"/>
                <a:cs typeface="Times New Roman" panose="02020603050405020304" pitchFamily="18" charset="0"/>
              </a:rPr>
              <a:t>efficient and robust routing</a:t>
            </a:r>
          </a:p>
          <a:p>
            <a:pPr>
              <a:buFont typeface="Wingdings" panose="05000000000000000000" pitchFamily="2" charset="2"/>
              <a:buChar char="l"/>
            </a:pPr>
            <a:r>
              <a:rPr lang="en-US" altLang="zh-CN" sz="2400" dirty="0" smtClean="0">
                <a:latin typeface="Times New Roman" panose="02020603050405020304" pitchFamily="18" charset="0"/>
                <a:cs typeface="Times New Roman" panose="02020603050405020304" pitchFamily="18" charset="0"/>
              </a:rPr>
              <a:t>Limited process speed: high calculation burden</a:t>
            </a:r>
          </a:p>
          <a:p>
            <a:pPr lvl="1">
              <a:buFont typeface="Wingdings" panose="05000000000000000000" pitchFamily="2" charset="2"/>
              <a:buChar char="Ø"/>
            </a:pPr>
            <a:r>
              <a:rPr lang="en-US" altLang="zh-CN" sz="2000" dirty="0" smtClean="0">
                <a:latin typeface="Times New Roman" panose="02020603050405020304" pitchFamily="18" charset="0"/>
                <a:cs typeface="Times New Roman" panose="02020603050405020304" pitchFamily="18" charset="0"/>
              </a:rPr>
              <a:t>put calculation burden on the PC side</a:t>
            </a:r>
          </a:p>
          <a:p>
            <a:pPr>
              <a:buFont typeface="Wingdings" panose="05000000000000000000" pitchFamily="2" charset="2"/>
              <a:buChar char="l"/>
            </a:pPr>
            <a:r>
              <a:rPr lang="en-US" altLang="zh-CN" sz="2400" dirty="0" smtClean="0">
                <a:latin typeface="Times New Roman" panose="02020603050405020304" pitchFamily="18" charset="0"/>
                <a:cs typeface="Times New Roman" panose="02020603050405020304" pitchFamily="18" charset="0"/>
              </a:rPr>
              <a:t>Lack kernel protection and limited memory: difficult in coding</a:t>
            </a:r>
          </a:p>
          <a:p>
            <a:pPr lvl="1">
              <a:buFont typeface="Wingdings" panose="05000000000000000000" pitchFamily="2" charset="2"/>
              <a:buChar char="Ø"/>
            </a:pPr>
            <a:r>
              <a:rPr lang="en-US" altLang="zh-CN" sz="2000" dirty="0" smtClean="0">
                <a:latin typeface="Times New Roman" panose="02020603050405020304" pitchFamily="18" charset="0"/>
                <a:cs typeface="Times New Roman" panose="02020603050405020304" pitchFamily="18" charset="0"/>
              </a:rPr>
              <a:t>make test and implementation higher layer algorithm difficult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6" y="4509120"/>
            <a:ext cx="9112240"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53861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Overall Aim</a:t>
            </a:r>
            <a:endParaRPr lang="zh-CN" altLang="en-US" dirty="0"/>
          </a:p>
        </p:txBody>
      </p:sp>
      <p:sp>
        <p:nvSpPr>
          <p:cNvPr id="3" name="内容占位符 2"/>
          <p:cNvSpPr>
            <a:spLocks noGrp="1"/>
          </p:cNvSpPr>
          <p:nvPr>
            <p:ph idx="1"/>
          </p:nvPr>
        </p:nvSpPr>
        <p:spPr/>
        <p:txBody>
          <a:bodyPr/>
          <a:lstStyle/>
          <a:p>
            <a:pPr marL="0" indent="0">
              <a:buNone/>
            </a:pPr>
            <a:r>
              <a:rPr lang="en-US" altLang="zh-CN" sz="2400" dirty="0" smtClean="0">
                <a:latin typeface="Times New Roman" panose="02020603050405020304" pitchFamily="18" charset="0"/>
                <a:cs typeface="Times New Roman" panose="02020603050405020304" pitchFamily="18" charset="0"/>
              </a:rPr>
              <a:t>What my system can provide to solve these problems?</a:t>
            </a:r>
            <a:endParaRPr lang="en-US" altLang="zh-C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B</a:t>
            </a:r>
            <a:r>
              <a:rPr lang="en-US" altLang="zh-CN" sz="2400" dirty="0" smtClean="0">
                <a:latin typeface="Times New Roman" panose="02020603050405020304" pitchFamily="18" charset="0"/>
                <a:cs typeface="Times New Roman" panose="02020603050405020304" pitchFamily="18" charset="0"/>
              </a:rPr>
              <a:t>uild </a:t>
            </a:r>
            <a:r>
              <a:rPr lang="en-US" altLang="zh-CN" sz="2400" dirty="0">
                <a:latin typeface="Times New Roman" panose="02020603050405020304" pitchFamily="18" charset="0"/>
                <a:cs typeface="Times New Roman" panose="02020603050405020304" pitchFamily="18" charset="0"/>
              </a:rPr>
              <a:t>an initial routing </a:t>
            </a:r>
            <a:r>
              <a:rPr lang="en-US" altLang="zh-CN" sz="2400" dirty="0" smtClean="0">
                <a:latin typeface="Times New Roman" panose="02020603050405020304" pitchFamily="18" charset="0"/>
                <a:cs typeface="Times New Roman" panose="02020603050405020304" pitchFamily="18" charset="0"/>
              </a:rPr>
              <a:t>tree</a:t>
            </a:r>
          </a:p>
          <a:p>
            <a:pPr>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P</a:t>
            </a:r>
            <a:r>
              <a:rPr lang="en-US" altLang="zh-CN" sz="2400" dirty="0" smtClean="0">
                <a:latin typeface="Times New Roman" panose="02020603050405020304" pitchFamily="18" charset="0"/>
                <a:cs typeface="Times New Roman" panose="02020603050405020304" pitchFamily="18" charset="0"/>
              </a:rPr>
              <a:t>rovide </a:t>
            </a:r>
            <a:r>
              <a:rPr lang="en-US" altLang="zh-CN" sz="2400" dirty="0">
                <a:latin typeface="Times New Roman" panose="02020603050405020304" pitchFamily="18" charset="0"/>
                <a:cs typeface="Times New Roman" panose="02020603050405020304" pitchFamily="18" charset="0"/>
              </a:rPr>
              <a:t>useful and crucial </a:t>
            </a:r>
            <a:r>
              <a:rPr lang="en-US" altLang="zh-CN" sz="2400" dirty="0" smtClean="0">
                <a:latin typeface="Times New Roman" panose="02020603050405020304" pitchFamily="18" charset="0"/>
                <a:cs typeface="Times New Roman" panose="02020603050405020304" pitchFamily="18" charset="0"/>
              </a:rPr>
              <a:t>information(e.g. link quality information) to </a:t>
            </a:r>
            <a:r>
              <a:rPr lang="en-US" altLang="zh-CN" sz="2400" dirty="0">
                <a:latin typeface="Times New Roman" panose="02020603050405020304" pitchFamily="18" charset="0"/>
                <a:cs typeface="Times New Roman" panose="02020603050405020304" pitchFamily="18" charset="0"/>
              </a:rPr>
              <a:t>Centralized control system</a:t>
            </a:r>
          </a:p>
          <a:p>
            <a:pPr>
              <a:buFont typeface="Wingdings" panose="05000000000000000000" pitchFamily="2" charset="2"/>
              <a:buChar char="l"/>
            </a:pPr>
            <a:r>
              <a:rPr lang="en-US" altLang="zh-CN" sz="2400" smtClean="0">
                <a:latin typeface="Times New Roman" panose="02020603050405020304" pitchFamily="18" charset="0"/>
                <a:cs typeface="Times New Roman" panose="02020603050405020304" pitchFamily="18" charset="0"/>
              </a:rPr>
              <a:t>Distribute </a:t>
            </a:r>
            <a:r>
              <a:rPr lang="en-US" altLang="zh-CN" sz="2400" dirty="0">
                <a:latin typeface="Times New Roman" panose="02020603050405020304" pitchFamily="18" charset="0"/>
                <a:cs typeface="Times New Roman" panose="02020603050405020304" pitchFamily="18" charset="0"/>
              </a:rPr>
              <a:t>the </a:t>
            </a:r>
            <a:r>
              <a:rPr lang="en-US" altLang="zh-CN" sz="2400" dirty="0" smtClean="0">
                <a:latin typeface="Times New Roman" panose="02020603050405020304" pitchFamily="18" charset="0"/>
                <a:cs typeface="Times New Roman" panose="02020603050405020304" pitchFamily="18" charset="0"/>
              </a:rPr>
              <a:t>commands from client program to </a:t>
            </a:r>
            <a:r>
              <a:rPr lang="en-US" altLang="zh-CN" sz="2400" dirty="0">
                <a:latin typeface="Times New Roman" panose="02020603050405020304" pitchFamily="18" charset="0"/>
                <a:cs typeface="Times New Roman" panose="02020603050405020304" pitchFamily="18" charset="0"/>
              </a:rPr>
              <a:t>the </a:t>
            </a:r>
            <a:r>
              <a:rPr lang="en-US" altLang="zh-CN" sz="2400" dirty="0" smtClean="0">
                <a:latin typeface="Times New Roman" panose="02020603050405020304" pitchFamily="18" charset="0"/>
                <a:cs typeface="Times New Roman" panose="02020603050405020304" pitchFamily="18" charset="0"/>
              </a:rPr>
              <a:t>whole networks</a:t>
            </a:r>
          </a:p>
          <a:p>
            <a:pPr>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Design a </a:t>
            </a:r>
            <a:r>
              <a:rPr lang="en-US" altLang="zh-CN" sz="2400" dirty="0" smtClean="0">
                <a:latin typeface="Times New Roman" panose="02020603050405020304" pitchFamily="18" charset="0"/>
                <a:cs typeface="Times New Roman" panose="02020603050405020304" pitchFamily="18" charset="0"/>
              </a:rPr>
              <a:t>user-friendly interface </a:t>
            </a:r>
            <a:r>
              <a:rPr lang="en-US" altLang="zh-CN" sz="2400" dirty="0">
                <a:latin typeface="Times New Roman" panose="02020603050405020304" pitchFamily="18" charset="0"/>
                <a:cs typeface="Times New Roman" panose="02020603050405020304" pitchFamily="18" charset="0"/>
              </a:rPr>
              <a:t>that can hide physical implementation from </a:t>
            </a:r>
            <a:r>
              <a:rPr lang="en-US" altLang="zh-CN" sz="2400" dirty="0" smtClean="0">
                <a:latin typeface="Times New Roman" panose="02020603050405020304" pitchFamily="18" charset="0"/>
                <a:cs typeface="Times New Roman" panose="02020603050405020304" pitchFamily="18" charset="0"/>
              </a:rPr>
              <a:t>client </a:t>
            </a:r>
            <a:r>
              <a:rPr lang="en-US" altLang="zh-CN" sz="2400" dirty="0">
                <a:latin typeface="Times New Roman" panose="02020603050405020304" pitchFamily="18" charset="0"/>
                <a:cs typeface="Times New Roman" panose="02020603050405020304" pitchFamily="18" charset="0"/>
              </a:rPr>
              <a:t>program</a:t>
            </a:r>
            <a:endParaRPr lang="zh-CN" altLang="zh-C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l"/>
            </a:pPr>
            <a:endParaRPr lang="en-US" altLang="zh-CN" sz="2400" dirty="0" smtClean="0"/>
          </a:p>
          <a:p>
            <a:pPr>
              <a:buFont typeface="Wingdings" panose="05000000000000000000" pitchFamily="2" charset="2"/>
              <a:buChar char="l"/>
            </a:pPr>
            <a:endParaRPr lang="zh-CN" altLang="en-US" sz="24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6" y="4509120"/>
            <a:ext cx="9112240"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20212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Methodology</a:t>
            </a:r>
            <a:endParaRPr lang="zh-CN" altLang="en-US" dirty="0"/>
          </a:p>
        </p:txBody>
      </p:sp>
      <p:sp>
        <p:nvSpPr>
          <p:cNvPr id="3" name="内容占位符 2"/>
          <p:cNvSpPr>
            <a:spLocks noGrp="1"/>
          </p:cNvSpPr>
          <p:nvPr>
            <p:ph idx="1"/>
          </p:nvPr>
        </p:nvSpPr>
        <p:spPr/>
        <p:txBody>
          <a:bodyPr>
            <a:noAutofit/>
          </a:bodyPr>
          <a:lstStyle/>
          <a:p>
            <a:pPr marL="0" indent="0">
              <a:buNone/>
            </a:pPr>
            <a:r>
              <a:rPr lang="en-US" altLang="zh-CN" sz="2600" dirty="0" smtClean="0">
                <a:latin typeface="Times New Roman" panose="02020603050405020304" pitchFamily="18" charset="0"/>
                <a:cs typeface="Times New Roman" panose="02020603050405020304" pitchFamily="18" charset="0"/>
              </a:rPr>
              <a:t>Goal1:</a:t>
            </a:r>
          </a:p>
          <a:p>
            <a:pPr>
              <a:buFont typeface="Wingdings" panose="05000000000000000000" pitchFamily="2" charset="2"/>
              <a:buChar char="l"/>
            </a:pPr>
            <a:r>
              <a:rPr lang="en-US" altLang="zh-CN" sz="2600" dirty="0" smtClean="0">
                <a:latin typeface="Times New Roman" panose="02020603050405020304" pitchFamily="18" charset="0"/>
                <a:cs typeface="Times New Roman" panose="02020603050405020304" pitchFamily="18" charset="0"/>
              </a:rPr>
              <a:t>Finding a software to simulate a real environment and can be adapted to different scenarios and applications</a:t>
            </a:r>
          </a:p>
          <a:p>
            <a:pPr marL="0" indent="0">
              <a:buNone/>
            </a:pPr>
            <a:endParaRPr lang="en-US" altLang="zh-CN" sz="2600" dirty="0" smtClean="0">
              <a:latin typeface="Times New Roman" panose="02020603050405020304" pitchFamily="18" charset="0"/>
              <a:cs typeface="Times New Roman" panose="02020603050405020304" pitchFamily="18" charset="0"/>
            </a:endParaRPr>
          </a:p>
          <a:p>
            <a:pPr marL="0" indent="0">
              <a:buNone/>
            </a:pPr>
            <a:r>
              <a:rPr lang="en-US" altLang="zh-CN" sz="2600" dirty="0" smtClean="0">
                <a:latin typeface="Times New Roman" panose="02020603050405020304" pitchFamily="18" charset="0"/>
                <a:cs typeface="Times New Roman" panose="02020603050405020304" pitchFamily="18" charset="0"/>
              </a:rPr>
              <a:t>method1:</a:t>
            </a:r>
          </a:p>
          <a:p>
            <a:pPr>
              <a:buFont typeface="Wingdings" panose="05000000000000000000" pitchFamily="2" charset="2"/>
              <a:buChar char="l"/>
            </a:pPr>
            <a:r>
              <a:rPr lang="en-US" altLang="zh-CN" sz="2600" dirty="0" smtClean="0">
                <a:latin typeface="Times New Roman" panose="02020603050405020304" pitchFamily="18" charset="0"/>
                <a:cs typeface="Times New Roman" panose="02020603050405020304" pitchFamily="18" charset="0"/>
              </a:rPr>
              <a:t>Compare different languages </a:t>
            </a:r>
            <a:r>
              <a:rPr lang="en-US" altLang="zh-CN" sz="2600" dirty="0">
                <a:latin typeface="Times New Roman" panose="02020603050405020304" pitchFamily="18" charset="0"/>
                <a:cs typeface="Times New Roman" panose="02020603050405020304" pitchFamily="18" charset="0"/>
              </a:rPr>
              <a:t>such as </a:t>
            </a:r>
            <a:r>
              <a:rPr lang="en-US" altLang="zh-CN" sz="2600" dirty="0" err="1">
                <a:latin typeface="Times New Roman" panose="02020603050405020304" pitchFamily="18" charset="0"/>
                <a:cs typeface="Times New Roman" panose="02020603050405020304" pitchFamily="18" charset="0"/>
              </a:rPr>
              <a:t>TinyOS</a:t>
            </a:r>
            <a:r>
              <a:rPr lang="en-US" altLang="zh-CN" sz="2600" dirty="0">
                <a:latin typeface="Times New Roman" panose="02020603050405020304" pitchFamily="18" charset="0"/>
                <a:cs typeface="Times New Roman" panose="02020603050405020304" pitchFamily="18" charset="0"/>
              </a:rPr>
              <a:t>, </a:t>
            </a:r>
            <a:r>
              <a:rPr lang="en-US" altLang="zh-CN" sz="2600" dirty="0" err="1">
                <a:latin typeface="Times New Roman" panose="02020603050405020304" pitchFamily="18" charset="0"/>
                <a:cs typeface="Times New Roman" panose="02020603050405020304" pitchFamily="18" charset="0"/>
              </a:rPr>
              <a:t>LiteOS</a:t>
            </a:r>
            <a:r>
              <a:rPr lang="en-US" altLang="zh-CN" sz="2600" dirty="0">
                <a:latin typeface="Times New Roman" panose="02020603050405020304" pitchFamily="18" charset="0"/>
                <a:cs typeface="Times New Roman" panose="02020603050405020304" pitchFamily="18" charset="0"/>
              </a:rPr>
              <a:t>, </a:t>
            </a:r>
            <a:r>
              <a:rPr lang="en-US" altLang="zh-CN" sz="2600" dirty="0" err="1" smtClean="0">
                <a:latin typeface="Times New Roman" panose="02020603050405020304" pitchFamily="18" charset="0"/>
                <a:cs typeface="Times New Roman" panose="02020603050405020304" pitchFamily="18" charset="0"/>
              </a:rPr>
              <a:t>Contiki</a:t>
            </a:r>
            <a:r>
              <a:rPr lang="en-US" altLang="zh-CN" sz="2600"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l"/>
            </a:pPr>
            <a:r>
              <a:rPr lang="en-US" altLang="zh-CN" sz="2600" dirty="0" smtClean="0">
                <a:latin typeface="Times New Roman" panose="02020603050405020304" pitchFamily="18" charset="0"/>
                <a:cs typeface="Times New Roman" panose="02020603050405020304" pitchFamily="18" charset="0"/>
              </a:rPr>
              <a:t>Choose </a:t>
            </a:r>
            <a:r>
              <a:rPr lang="en-US" altLang="zh-CN" sz="2600" dirty="0" err="1" smtClean="0">
                <a:latin typeface="Times New Roman" panose="02020603050405020304" pitchFamily="18" charset="0"/>
                <a:cs typeface="Times New Roman" panose="02020603050405020304" pitchFamily="18" charset="0"/>
              </a:rPr>
              <a:t>tinyOS</a:t>
            </a:r>
            <a:r>
              <a:rPr lang="en-US" altLang="zh-CN" sz="2600" dirty="0" smtClean="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combined with </a:t>
            </a:r>
            <a:r>
              <a:rPr lang="en-US" altLang="zh-CN" sz="2600" dirty="0" smtClean="0">
                <a:latin typeface="Times New Roman" panose="02020603050405020304" pitchFamily="18" charset="0"/>
                <a:cs typeface="Times New Roman" panose="02020603050405020304" pitchFamily="18" charset="0"/>
              </a:rPr>
              <a:t>TOSSIM, TOSSIM-LIVE</a:t>
            </a:r>
            <a:r>
              <a:rPr lang="en-US" altLang="zh-CN" sz="2600" dirty="0">
                <a:latin typeface="Times New Roman" panose="02020603050405020304" pitchFamily="18" charset="0"/>
                <a:cs typeface="Times New Roman" panose="02020603050405020304" pitchFamily="18" charset="0"/>
              </a:rPr>
              <a:t>, java, </a:t>
            </a:r>
            <a:r>
              <a:rPr lang="en-US" altLang="zh-CN" sz="2600" dirty="0" err="1" smtClean="0">
                <a:latin typeface="Times New Roman" panose="02020603050405020304" pitchFamily="18" charset="0"/>
                <a:cs typeface="Times New Roman" panose="02020603050405020304" pitchFamily="18" charset="0"/>
              </a:rPr>
              <a:t>TinyOSAPI</a:t>
            </a:r>
            <a:r>
              <a:rPr lang="en-US" altLang="zh-CN" sz="2600" dirty="0" smtClean="0">
                <a:latin typeface="Times New Roman" panose="02020603050405020304" pitchFamily="18" charset="0"/>
                <a:cs typeface="Times New Roman" panose="02020603050405020304" pitchFamily="18" charset="0"/>
              </a:rPr>
              <a:t>, python and MIG tools.</a:t>
            </a:r>
          </a:p>
          <a:p>
            <a:pPr lvl="2">
              <a:buFont typeface="Wingdings" panose="05000000000000000000" pitchFamily="2" charset="2"/>
              <a:buChar char="Ø"/>
            </a:pPr>
            <a:r>
              <a:rPr lang="en-US" altLang="zh-CN" dirty="0" smtClean="0">
                <a:latin typeface="Times New Roman" panose="02020603050405020304" pitchFamily="18" charset="0"/>
                <a:cs typeface="Times New Roman" panose="02020603050405020304" pitchFamily="18" charset="0"/>
              </a:rPr>
              <a:t>Experiment variable controllable and Experiment repeatable  </a:t>
            </a:r>
            <a:endParaRPr lang="en-US" altLang="zh-CN" dirty="0">
              <a:latin typeface="Times New Roman" panose="02020603050405020304" pitchFamily="18" charset="0"/>
              <a:cs typeface="Times New Roman" panose="02020603050405020304" pitchFamily="18" charset="0"/>
            </a:endParaRPr>
          </a:p>
          <a:p>
            <a:pPr marL="0" indent="0">
              <a:buNone/>
            </a:pPr>
            <a:endParaRPr lang="zh-CN" altLang="en-US" sz="2600" dirty="0"/>
          </a:p>
        </p:txBody>
      </p:sp>
    </p:spTree>
    <p:extLst>
      <p:ext uri="{BB962C8B-B14F-4D97-AF65-F5344CB8AC3E}">
        <p14:creationId xmlns:p14="http://schemas.microsoft.com/office/powerpoint/2010/main" val="36459492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Methodology</a:t>
            </a:r>
            <a:endParaRPr lang="zh-CN" altLang="en-US" dirty="0"/>
          </a:p>
        </p:txBody>
      </p:sp>
      <p:sp>
        <p:nvSpPr>
          <p:cNvPr id="3" name="内容占位符 2"/>
          <p:cNvSpPr>
            <a:spLocks noGrp="1"/>
          </p:cNvSpPr>
          <p:nvPr>
            <p:ph idx="1"/>
          </p:nvPr>
        </p:nvSpPr>
        <p:spPr/>
        <p:txBody>
          <a:bodyPr>
            <a:normAutofit fontScale="92500"/>
          </a:bodyPr>
          <a:lstStyle/>
          <a:p>
            <a:pPr marL="0" indent="0">
              <a:buNone/>
            </a:pPr>
            <a:r>
              <a:rPr lang="en-US" altLang="zh-CN" sz="2400" dirty="0" smtClean="0">
                <a:latin typeface="Times New Roman" panose="02020603050405020304" pitchFamily="18" charset="0"/>
                <a:cs typeface="Times New Roman" panose="02020603050405020304" pitchFamily="18" charset="0"/>
              </a:rPr>
              <a:t>Goal2:</a:t>
            </a:r>
          </a:p>
          <a:p>
            <a:pPr>
              <a:buFont typeface="Wingdings" panose="05000000000000000000" pitchFamily="2" charset="2"/>
              <a:buChar char="l"/>
            </a:pPr>
            <a:r>
              <a:rPr lang="en-US" altLang="zh-CN" sz="2400" dirty="0" smtClean="0">
                <a:latin typeface="Times New Roman" panose="02020603050405020304" pitchFamily="18" charset="0"/>
                <a:cs typeface="Times New Roman" panose="02020603050405020304" pitchFamily="18" charset="0"/>
              </a:rPr>
              <a:t>Building </a:t>
            </a:r>
            <a:r>
              <a:rPr lang="en-US" altLang="zh-CN" sz="2400" dirty="0">
                <a:latin typeface="Times New Roman" panose="02020603050405020304" pitchFamily="18" charset="0"/>
                <a:cs typeface="Times New Roman" panose="02020603050405020304" pitchFamily="18" charset="0"/>
              </a:rPr>
              <a:t>a channel model </a:t>
            </a:r>
            <a:r>
              <a:rPr lang="en-US" altLang="zh-CN" sz="2400" dirty="0" smtClean="0">
                <a:latin typeface="Times New Roman" panose="02020603050405020304" pitchFamily="18" charset="0"/>
                <a:cs typeface="Times New Roman" panose="02020603050405020304" pitchFamily="18" charset="0"/>
              </a:rPr>
              <a:t>that </a:t>
            </a:r>
            <a:r>
              <a:rPr lang="en-US" altLang="zh-CN" sz="2400" dirty="0">
                <a:latin typeface="Times New Roman" panose="02020603050405020304" pitchFamily="18" charset="0"/>
                <a:cs typeface="Times New Roman" panose="02020603050405020304" pitchFamily="18" charset="0"/>
              </a:rPr>
              <a:t>satisfies the real industrial situations of wireless sensor </a:t>
            </a:r>
            <a:r>
              <a:rPr lang="en-US" altLang="zh-CN" sz="2400" dirty="0" smtClean="0">
                <a:latin typeface="Times New Roman" panose="02020603050405020304" pitchFamily="18" charset="0"/>
                <a:cs typeface="Times New Roman" panose="02020603050405020304" pitchFamily="18" charset="0"/>
              </a:rPr>
              <a:t>network </a:t>
            </a:r>
          </a:p>
          <a:p>
            <a:pPr>
              <a:buFont typeface="Wingdings" panose="05000000000000000000" pitchFamily="2" charset="2"/>
              <a:buChar char="l"/>
            </a:pPr>
            <a:r>
              <a:rPr lang="en-US" altLang="zh-CN" sz="2400" dirty="0" smtClean="0">
                <a:latin typeface="Times New Roman" panose="02020603050405020304" pitchFamily="18" charset="0"/>
                <a:cs typeface="Times New Roman" panose="02020603050405020304" pitchFamily="18" charset="0"/>
              </a:rPr>
              <a:t>providing </a:t>
            </a:r>
            <a:r>
              <a:rPr lang="en-US" altLang="zh-CN" sz="2400" dirty="0">
                <a:latin typeface="Times New Roman" panose="02020603050405020304" pitchFamily="18" charset="0"/>
                <a:cs typeface="Times New Roman" panose="02020603050405020304" pitchFamily="18" charset="0"/>
              </a:rPr>
              <a:t>a matrix in which elements represent the packet deliver </a:t>
            </a:r>
            <a:r>
              <a:rPr lang="en-US" altLang="zh-CN" sz="2400" dirty="0" smtClean="0">
                <a:latin typeface="Times New Roman" panose="02020603050405020304" pitchFamily="18" charset="0"/>
                <a:cs typeface="Times New Roman" panose="02020603050405020304" pitchFamily="18" charset="0"/>
              </a:rPr>
              <a:t>rate of each channel.</a:t>
            </a:r>
          </a:p>
          <a:p>
            <a:pPr marL="0" indent="0">
              <a:buNone/>
            </a:pPr>
            <a:endParaRPr lang="en-US" altLang="zh-CN" sz="2400" dirty="0" smtClean="0">
              <a:latin typeface="Times New Roman" panose="02020603050405020304" pitchFamily="18" charset="0"/>
              <a:cs typeface="Times New Roman" panose="02020603050405020304" pitchFamily="18" charset="0"/>
            </a:endParaRPr>
          </a:p>
          <a:p>
            <a:pPr marL="0" indent="0">
              <a:buNone/>
            </a:pPr>
            <a:r>
              <a:rPr lang="en-US" altLang="zh-CN" sz="2400" dirty="0" smtClean="0">
                <a:latin typeface="Times New Roman" panose="02020603050405020304" pitchFamily="18" charset="0"/>
                <a:cs typeface="Times New Roman" panose="02020603050405020304" pitchFamily="18" charset="0"/>
              </a:rPr>
              <a:t>Method2:</a:t>
            </a:r>
          </a:p>
          <a:p>
            <a:pPr>
              <a:buFont typeface="Wingdings" panose="05000000000000000000" pitchFamily="2" charset="2"/>
              <a:buChar char="l"/>
            </a:pPr>
            <a:r>
              <a:rPr lang="en-US" altLang="zh-CN" sz="2400" dirty="0" smtClean="0">
                <a:latin typeface="Times New Roman" panose="02020603050405020304" pitchFamily="18" charset="0"/>
                <a:cs typeface="Times New Roman" panose="02020603050405020304" pitchFamily="18" charset="0"/>
              </a:rPr>
              <a:t>Use       the </a:t>
            </a:r>
            <a:r>
              <a:rPr lang="en-US" altLang="zh-CN" sz="2400" dirty="0">
                <a:latin typeface="Times New Roman" panose="02020603050405020304" pitchFamily="18" charset="0"/>
                <a:cs typeface="Times New Roman" panose="02020603050405020304" pitchFamily="18" charset="0"/>
              </a:rPr>
              <a:t>power </a:t>
            </a:r>
            <a:r>
              <a:rPr lang="en-US" altLang="zh-CN" sz="2400" dirty="0" smtClean="0">
                <a:latin typeface="Times New Roman" panose="02020603050405020304" pitchFamily="18" charset="0"/>
                <a:cs typeface="Times New Roman" panose="02020603050405020304" pitchFamily="18" charset="0"/>
              </a:rPr>
              <a:t>law and add </a:t>
            </a:r>
            <a:r>
              <a:rPr lang="en-US" altLang="zh-CN" sz="2400" dirty="0">
                <a:latin typeface="Times New Roman" panose="02020603050405020304" pitchFamily="18" charset="0"/>
                <a:cs typeface="Times New Roman" panose="02020603050405020304" pitchFamily="18" charset="0"/>
              </a:rPr>
              <a:t>Gaussian </a:t>
            </a:r>
            <a:r>
              <a:rPr lang="en-US" altLang="zh-CN" sz="2400" dirty="0" smtClean="0">
                <a:latin typeface="Times New Roman" panose="02020603050405020304" pitchFamily="18" charset="0"/>
                <a:cs typeface="Times New Roman" panose="02020603050405020304" pitchFamily="18" charset="0"/>
              </a:rPr>
              <a:t>noise to calculate received power</a:t>
            </a:r>
            <a:endParaRPr lang="en-US" altLang="zh-C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U</a:t>
            </a:r>
            <a:r>
              <a:rPr lang="en-US" altLang="zh-CN" sz="2400" dirty="0" smtClean="0">
                <a:latin typeface="Times New Roman" panose="02020603050405020304" pitchFamily="18" charset="0"/>
                <a:cs typeface="Times New Roman" panose="02020603050405020304" pitchFamily="18" charset="0"/>
              </a:rPr>
              <a:t>se </a:t>
            </a:r>
            <a:r>
              <a:rPr lang="en-US" altLang="zh-CN" sz="2400" dirty="0">
                <a:latin typeface="Times New Roman" panose="02020603050405020304" pitchFamily="18" charset="0"/>
                <a:cs typeface="Times New Roman" panose="02020603050405020304" pitchFamily="18" charset="0"/>
              </a:rPr>
              <a:t>covariance </a:t>
            </a:r>
            <a:r>
              <a:rPr lang="en-US" altLang="zh-CN" sz="2400" dirty="0" smtClean="0">
                <a:latin typeface="Times New Roman" panose="02020603050405020304" pitchFamily="18" charset="0"/>
                <a:cs typeface="Times New Roman" panose="02020603050405020304" pitchFamily="18" charset="0"/>
              </a:rPr>
              <a:t>matrix to simulate shadowing effect</a:t>
            </a:r>
          </a:p>
          <a:p>
            <a:pPr>
              <a:buFont typeface="Wingdings" panose="05000000000000000000" pitchFamily="2" charset="2"/>
              <a:buChar char="l"/>
            </a:pPr>
            <a:r>
              <a:rPr lang="en-US" altLang="zh-CN" sz="2400" dirty="0" smtClean="0">
                <a:latin typeface="Times New Roman" panose="02020603050405020304" pitchFamily="18" charset="0"/>
                <a:cs typeface="Times New Roman" panose="02020603050405020304" pitchFamily="18" charset="0"/>
              </a:rPr>
              <a:t>Add noise and interference </a:t>
            </a:r>
            <a:r>
              <a:rPr lang="en-US" altLang="zh-CN" sz="2400" dirty="0">
                <a:latin typeface="Times New Roman" panose="02020603050405020304" pitchFamily="18" charset="0"/>
                <a:cs typeface="Times New Roman" panose="02020603050405020304" pitchFamily="18" charset="0"/>
              </a:rPr>
              <a:t>collected </a:t>
            </a:r>
            <a:r>
              <a:rPr lang="en-US" altLang="zh-CN" sz="2400" dirty="0" smtClean="0">
                <a:latin typeface="Times New Roman" panose="02020603050405020304" pitchFamily="18" charset="0"/>
                <a:cs typeface="Times New Roman" panose="02020603050405020304" pitchFamily="18" charset="0"/>
              </a:rPr>
              <a:t>from the </a:t>
            </a:r>
            <a:r>
              <a:rPr lang="en-US" altLang="zh-CN" sz="2400" dirty="0">
                <a:latin typeface="Times New Roman" panose="02020603050405020304" pitchFamily="18" charset="0"/>
                <a:cs typeface="Times New Roman" panose="02020603050405020304" pitchFamily="18" charset="0"/>
              </a:rPr>
              <a:t>library of Stanford </a:t>
            </a:r>
            <a:endParaRPr lang="en-US" altLang="zh-CN"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l"/>
            </a:pPr>
            <a:r>
              <a:rPr lang="en-US" altLang="zh-CN" sz="2400" dirty="0" smtClean="0">
                <a:latin typeface="Times New Roman" panose="02020603050405020304" pitchFamily="18" charset="0"/>
                <a:cs typeface="Times New Roman" panose="02020603050405020304" pitchFamily="18" charset="0"/>
              </a:rPr>
              <a:t>Set parameters to simulate a building aisle condition</a:t>
            </a:r>
            <a:endParaRPr lang="zh-CN" altLang="zh-CN" sz="2400"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4305511"/>
            <a:ext cx="504056" cy="34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5037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Methodology</a:t>
            </a:r>
            <a:endParaRPr lang="zh-CN" altLang="en-US" dirty="0"/>
          </a:p>
        </p:txBody>
      </p:sp>
      <p:sp>
        <p:nvSpPr>
          <p:cNvPr id="3" name="内容占位符 2"/>
          <p:cNvSpPr>
            <a:spLocks noGrp="1"/>
          </p:cNvSpPr>
          <p:nvPr>
            <p:ph idx="1"/>
          </p:nvPr>
        </p:nvSpPr>
        <p:spPr/>
        <p:txBody>
          <a:bodyPr>
            <a:noAutofit/>
          </a:bodyPr>
          <a:lstStyle/>
          <a:p>
            <a:pPr marL="0" indent="0">
              <a:buNone/>
            </a:pPr>
            <a:r>
              <a:rPr lang="en-US" altLang="zh-CN" sz="2600" dirty="0" smtClean="0">
                <a:latin typeface="Times New Roman" panose="02020603050405020304" pitchFamily="18" charset="0"/>
                <a:cs typeface="Times New Roman" panose="02020603050405020304" pitchFamily="18" charset="0"/>
              </a:rPr>
              <a:t>Goal 3 and Goal 4:</a:t>
            </a:r>
          </a:p>
          <a:p>
            <a:pPr>
              <a:buFont typeface="Wingdings" panose="05000000000000000000" pitchFamily="2" charset="2"/>
              <a:buChar char="l"/>
            </a:pPr>
            <a:r>
              <a:rPr lang="en-US" altLang="zh-CN" sz="2600" dirty="0" smtClean="0">
                <a:latin typeface="Times New Roman" panose="02020603050405020304" pitchFamily="18" charset="0"/>
                <a:cs typeface="Times New Roman" panose="02020603050405020304" pitchFamily="18" charset="0"/>
              </a:rPr>
              <a:t>designing </a:t>
            </a:r>
            <a:r>
              <a:rPr lang="en-US" altLang="zh-CN" sz="2600" dirty="0">
                <a:latin typeface="Times New Roman" panose="02020603050405020304" pitchFamily="18" charset="0"/>
                <a:cs typeface="Times New Roman" panose="02020603050405020304" pitchFamily="18" charset="0"/>
              </a:rPr>
              <a:t>suitable data structure for data processing and data </a:t>
            </a:r>
            <a:r>
              <a:rPr lang="en-US" altLang="zh-CN" sz="2600" dirty="0" smtClean="0">
                <a:latin typeface="Times New Roman" panose="02020603050405020304" pitchFamily="18" charset="0"/>
                <a:cs typeface="Times New Roman" panose="02020603050405020304" pitchFamily="18" charset="0"/>
              </a:rPr>
              <a:t>storing </a:t>
            </a:r>
          </a:p>
          <a:p>
            <a:pPr>
              <a:buFont typeface="Wingdings" panose="05000000000000000000" pitchFamily="2" charset="2"/>
              <a:buChar char="l"/>
            </a:pPr>
            <a:r>
              <a:rPr lang="en-US" altLang="zh-CN" sz="2600" dirty="0">
                <a:latin typeface="Times New Roman" panose="02020603050405020304" pitchFamily="18" charset="0"/>
                <a:cs typeface="Times New Roman" panose="02020603050405020304" pitchFamily="18" charset="0"/>
              </a:rPr>
              <a:t>building a </a:t>
            </a:r>
            <a:r>
              <a:rPr lang="en-US" altLang="zh-CN" sz="2600" dirty="0" smtClean="0">
                <a:latin typeface="Times New Roman" panose="02020603050405020304" pitchFamily="18" charset="0"/>
                <a:cs typeface="Times New Roman" panose="02020603050405020304" pitchFamily="18" charset="0"/>
              </a:rPr>
              <a:t>initial </a:t>
            </a:r>
            <a:r>
              <a:rPr lang="en-US" altLang="zh-CN" sz="2600" dirty="0">
                <a:latin typeface="Times New Roman" panose="02020603050405020304" pitchFamily="18" charset="0"/>
                <a:cs typeface="Times New Roman" panose="02020603050405020304" pitchFamily="18" charset="0"/>
              </a:rPr>
              <a:t>routing tree</a:t>
            </a:r>
            <a:endParaRPr lang="zh-CN" altLang="zh-CN" sz="2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l"/>
            </a:pPr>
            <a:endParaRPr lang="en-US" altLang="zh-CN" sz="2600" dirty="0" smtClean="0">
              <a:latin typeface="Times New Roman" panose="02020603050405020304" pitchFamily="18" charset="0"/>
              <a:cs typeface="Times New Roman" panose="02020603050405020304" pitchFamily="18" charset="0"/>
            </a:endParaRPr>
          </a:p>
          <a:p>
            <a:pPr marL="0" indent="0">
              <a:buNone/>
            </a:pPr>
            <a:r>
              <a:rPr lang="en-US" altLang="zh-CN" sz="2600" dirty="0" smtClean="0">
                <a:latin typeface="Times New Roman" panose="02020603050405020304" pitchFamily="18" charset="0"/>
                <a:cs typeface="Times New Roman" panose="02020603050405020304" pitchFamily="18" charset="0"/>
              </a:rPr>
              <a:t>Method 3:</a:t>
            </a:r>
          </a:p>
          <a:p>
            <a:pPr>
              <a:buFont typeface="Wingdings" panose="05000000000000000000" pitchFamily="2" charset="2"/>
              <a:buChar char="l"/>
            </a:pPr>
            <a:r>
              <a:rPr lang="en-US" altLang="zh-CN" sz="2600" dirty="0">
                <a:latin typeface="Times New Roman" panose="02020603050405020304" pitchFamily="18" charset="0"/>
                <a:cs typeface="Times New Roman" panose="02020603050405020304" pitchFamily="18" charset="0"/>
              </a:rPr>
              <a:t>link table and pool data structure to save the link quality and routing </a:t>
            </a:r>
            <a:r>
              <a:rPr lang="en-US" altLang="zh-CN" sz="2600" dirty="0" smtClean="0">
                <a:latin typeface="Times New Roman" panose="02020603050405020304" pitchFamily="18" charset="0"/>
                <a:cs typeface="Times New Roman" panose="02020603050405020304" pitchFamily="18" charset="0"/>
              </a:rPr>
              <a:t>information</a:t>
            </a:r>
          </a:p>
          <a:p>
            <a:pPr>
              <a:buFont typeface="Wingdings" panose="05000000000000000000" pitchFamily="2" charset="2"/>
              <a:buChar char="l"/>
            </a:pPr>
            <a:r>
              <a:rPr lang="en-US" altLang="zh-CN" sz="2600" dirty="0" smtClean="0">
                <a:latin typeface="Times New Roman" panose="02020603050405020304" pitchFamily="18" charset="0"/>
                <a:cs typeface="Times New Roman" panose="02020603050405020304" pitchFamily="18" charset="0"/>
              </a:rPr>
              <a:t>quantize </a:t>
            </a:r>
            <a:r>
              <a:rPr lang="en-US" altLang="zh-CN" sz="2600" dirty="0">
                <a:latin typeface="Times New Roman" panose="02020603050405020304" pitchFamily="18" charset="0"/>
                <a:cs typeface="Times New Roman" panose="02020603050405020304" pitchFamily="18" charset="0"/>
              </a:rPr>
              <a:t>the packet deliver rate information from 0-255</a:t>
            </a:r>
          </a:p>
          <a:p>
            <a:pPr>
              <a:buFont typeface="Wingdings" panose="05000000000000000000" pitchFamily="2" charset="2"/>
              <a:buChar char="l"/>
            </a:pPr>
            <a:r>
              <a:rPr lang="en-US" altLang="zh-CN" sz="2600" dirty="0">
                <a:latin typeface="Times New Roman" panose="02020603050405020304" pitchFamily="18" charset="0"/>
                <a:cs typeface="Times New Roman" panose="02020603050405020304" pitchFamily="18" charset="0"/>
              </a:rPr>
              <a:t>design an algorithm to let motes automatically build an initial topology</a:t>
            </a:r>
            <a:endParaRPr lang="zh-CN"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56681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Methodology</a:t>
            </a:r>
            <a:endParaRPr lang="zh-CN" altLang="en-US" dirty="0"/>
          </a:p>
        </p:txBody>
      </p:sp>
      <p:sp>
        <p:nvSpPr>
          <p:cNvPr id="3" name="内容占位符 2"/>
          <p:cNvSpPr>
            <a:spLocks noGrp="1"/>
          </p:cNvSpPr>
          <p:nvPr>
            <p:ph idx="1"/>
          </p:nvPr>
        </p:nvSpPr>
        <p:spPr/>
        <p:txBody>
          <a:bodyPr>
            <a:noAutofit/>
          </a:bodyPr>
          <a:lstStyle/>
          <a:p>
            <a:pPr marL="0" indent="0">
              <a:buNone/>
            </a:pPr>
            <a:r>
              <a:rPr lang="en-US" altLang="zh-CN" sz="2600" dirty="0" smtClean="0">
                <a:latin typeface="Times New Roman" panose="02020603050405020304" pitchFamily="18" charset="0"/>
                <a:cs typeface="Times New Roman" panose="02020603050405020304" pitchFamily="18" charset="0"/>
              </a:rPr>
              <a:t>Goal 5:</a:t>
            </a:r>
          </a:p>
          <a:p>
            <a:pPr>
              <a:buFont typeface="Wingdings" panose="05000000000000000000" pitchFamily="2" charset="2"/>
              <a:buChar char="l"/>
            </a:pPr>
            <a:r>
              <a:rPr lang="en-US" altLang="zh-CN" sz="2600" dirty="0" smtClean="0">
                <a:latin typeface="Times New Roman" panose="02020603050405020304" pitchFamily="18" charset="0"/>
                <a:cs typeface="Times New Roman" panose="02020603050405020304" pitchFamily="18" charset="0"/>
              </a:rPr>
              <a:t>Designing </a:t>
            </a:r>
            <a:r>
              <a:rPr lang="en-US" altLang="zh-CN" sz="2600" dirty="0">
                <a:latin typeface="Times New Roman" panose="02020603050405020304" pitchFamily="18" charset="0"/>
                <a:cs typeface="Times New Roman" panose="02020603050405020304" pitchFamily="18" charset="0"/>
              </a:rPr>
              <a:t>a logic clock in the </a:t>
            </a:r>
            <a:r>
              <a:rPr lang="en-US" altLang="zh-CN" sz="2600" dirty="0" smtClean="0">
                <a:latin typeface="Times New Roman" panose="02020603050405020304" pitchFamily="18" charset="0"/>
                <a:cs typeface="Times New Roman" panose="02020603050405020304" pitchFamily="18" charset="0"/>
              </a:rPr>
              <a:t>mote</a:t>
            </a:r>
          </a:p>
          <a:p>
            <a:pPr>
              <a:buFont typeface="Wingdings" panose="05000000000000000000" pitchFamily="2" charset="2"/>
              <a:buChar char="l"/>
            </a:pPr>
            <a:r>
              <a:rPr lang="en-US" altLang="zh-CN" sz="2600" dirty="0" smtClean="0">
                <a:latin typeface="Times New Roman" panose="02020603050405020304" pitchFamily="18" charset="0"/>
                <a:cs typeface="Times New Roman" panose="02020603050405020304" pitchFamily="18" charset="0"/>
              </a:rPr>
              <a:t>Designing a </a:t>
            </a:r>
            <a:r>
              <a:rPr lang="en-US" altLang="zh-CN" sz="2600" dirty="0">
                <a:latin typeface="Times New Roman" panose="02020603050405020304" pitchFamily="18" charset="0"/>
                <a:cs typeface="Times New Roman" panose="02020603050405020304" pitchFamily="18" charset="0"/>
              </a:rPr>
              <a:t>TDMA </a:t>
            </a:r>
            <a:r>
              <a:rPr lang="en-US" altLang="zh-CN" sz="2600" dirty="0" smtClean="0">
                <a:latin typeface="Times New Roman" panose="02020603050405020304" pitchFamily="18" charset="0"/>
                <a:cs typeface="Times New Roman" panose="02020603050405020304" pitchFamily="18" charset="0"/>
              </a:rPr>
              <a:t>scheme</a:t>
            </a:r>
          </a:p>
          <a:p>
            <a:pPr>
              <a:buFont typeface="Wingdings" panose="05000000000000000000" pitchFamily="2" charset="2"/>
              <a:buChar char="l"/>
            </a:pPr>
            <a:r>
              <a:rPr lang="en-US" altLang="zh-CN" sz="2600" dirty="0" smtClean="0">
                <a:latin typeface="Times New Roman" panose="02020603050405020304" pitchFamily="18" charset="0"/>
                <a:cs typeface="Times New Roman" panose="02020603050405020304" pitchFamily="18" charset="0"/>
              </a:rPr>
              <a:t>Solving the clock drift problem</a:t>
            </a:r>
          </a:p>
          <a:p>
            <a:pPr marL="0" indent="0">
              <a:buNone/>
            </a:pPr>
            <a:endParaRPr lang="en-US" altLang="zh-CN" sz="2600" dirty="0" smtClean="0">
              <a:latin typeface="Times New Roman" panose="02020603050405020304" pitchFamily="18" charset="0"/>
              <a:cs typeface="Times New Roman" panose="02020603050405020304" pitchFamily="18" charset="0"/>
            </a:endParaRPr>
          </a:p>
          <a:p>
            <a:pPr marL="0" indent="0">
              <a:buNone/>
            </a:pPr>
            <a:r>
              <a:rPr lang="en-US" altLang="zh-CN" sz="2600" dirty="0" smtClean="0">
                <a:latin typeface="Times New Roman" panose="02020603050405020304" pitchFamily="18" charset="0"/>
                <a:cs typeface="Times New Roman" panose="02020603050405020304" pitchFamily="18" charset="0"/>
              </a:rPr>
              <a:t>Method 4:</a:t>
            </a:r>
          </a:p>
          <a:p>
            <a:pPr>
              <a:buFont typeface="Wingdings" panose="05000000000000000000" pitchFamily="2" charset="2"/>
              <a:buChar char="l"/>
            </a:pPr>
            <a:r>
              <a:rPr lang="en-US" altLang="zh-CN" sz="2600" dirty="0" smtClean="0">
                <a:latin typeface="Times New Roman" panose="02020603050405020304" pitchFamily="18" charset="0"/>
                <a:cs typeface="Times New Roman" panose="02020603050405020304" pitchFamily="18" charset="0"/>
              </a:rPr>
              <a:t>Use physical clock fire event</a:t>
            </a:r>
          </a:p>
          <a:p>
            <a:pPr>
              <a:buFont typeface="Wingdings" panose="05000000000000000000" pitchFamily="2" charset="2"/>
              <a:buChar char="l"/>
            </a:pPr>
            <a:r>
              <a:rPr lang="en-US" altLang="zh-CN" sz="2600" dirty="0" smtClean="0">
                <a:latin typeface="Times New Roman" panose="02020603050405020304" pitchFamily="18" charset="0"/>
                <a:cs typeface="Times New Roman" panose="02020603050405020304" pitchFamily="18" charset="0"/>
              </a:rPr>
              <a:t>Design a data structure to hold TDMA scheme</a:t>
            </a:r>
          </a:p>
          <a:p>
            <a:pPr>
              <a:buFont typeface="Wingdings" panose="05000000000000000000" pitchFamily="2" charset="2"/>
              <a:buChar char="l"/>
            </a:pPr>
            <a:r>
              <a:rPr lang="en-US" altLang="zh-CN" sz="2600" dirty="0" smtClean="0">
                <a:latin typeface="Times New Roman" panose="02020603050405020304" pitchFamily="18" charset="0"/>
                <a:cs typeface="Times New Roman" panose="02020603050405020304" pitchFamily="18" charset="0"/>
              </a:rPr>
              <a:t>Design an algorithm to check the difference of actual time with the theoretical time </a:t>
            </a:r>
            <a:endParaRPr lang="zh-CN"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10199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Methodology</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en-US" altLang="zh-CN" sz="2800" dirty="0" smtClean="0">
                <a:latin typeface="Times New Roman" panose="02020603050405020304" pitchFamily="18" charset="0"/>
                <a:cs typeface="Times New Roman" panose="02020603050405020304" pitchFamily="18" charset="0"/>
              </a:rPr>
              <a:t>Goal 6:</a:t>
            </a:r>
          </a:p>
          <a:p>
            <a:pPr>
              <a:buFont typeface="Wingdings" panose="05000000000000000000" pitchFamily="2" charset="2"/>
              <a:buChar char="l"/>
            </a:pPr>
            <a:r>
              <a:rPr lang="en-US" altLang="zh-CN" sz="2800" dirty="0" smtClean="0">
                <a:latin typeface="Times New Roman" panose="02020603050405020304" pitchFamily="18" charset="0"/>
                <a:cs typeface="Times New Roman" panose="02020603050405020304" pitchFamily="18" charset="0"/>
              </a:rPr>
              <a:t>solving </a:t>
            </a:r>
            <a:r>
              <a:rPr lang="en-US" altLang="zh-CN" sz="2800" dirty="0">
                <a:latin typeface="Times New Roman" panose="02020603050405020304" pitchFamily="18" charset="0"/>
                <a:cs typeface="Times New Roman" panose="02020603050405020304" pitchFamily="18" charset="0"/>
              </a:rPr>
              <a:t>the packet collision problem when motes want to estimate the channel and forward their link quality information </a:t>
            </a:r>
            <a:endParaRPr lang="en-US" altLang="zh-CN" sz="2800" dirty="0" smtClean="0">
              <a:latin typeface="Times New Roman" panose="02020603050405020304" pitchFamily="18" charset="0"/>
              <a:cs typeface="Times New Roman" panose="02020603050405020304" pitchFamily="18" charset="0"/>
            </a:endParaRPr>
          </a:p>
          <a:p>
            <a:pPr marL="0" indent="0">
              <a:buNone/>
            </a:pPr>
            <a:endParaRPr lang="en-US" altLang="zh-CN" sz="2800" dirty="0" smtClean="0">
              <a:latin typeface="Times New Roman" panose="02020603050405020304" pitchFamily="18" charset="0"/>
              <a:cs typeface="Times New Roman" panose="02020603050405020304" pitchFamily="18" charset="0"/>
            </a:endParaRPr>
          </a:p>
          <a:p>
            <a:pPr marL="0" indent="0">
              <a:buNone/>
            </a:pPr>
            <a:endParaRPr lang="en-US" altLang="zh-CN" sz="2800" dirty="0">
              <a:latin typeface="Times New Roman" panose="02020603050405020304" pitchFamily="18" charset="0"/>
              <a:cs typeface="Times New Roman" panose="02020603050405020304" pitchFamily="18" charset="0"/>
            </a:endParaRPr>
          </a:p>
          <a:p>
            <a:pPr marL="0" indent="0">
              <a:buNone/>
            </a:pPr>
            <a:r>
              <a:rPr lang="en-US" altLang="zh-CN" sz="2800" dirty="0" smtClean="0">
                <a:latin typeface="Times New Roman" panose="02020603050405020304" pitchFamily="18" charset="0"/>
                <a:cs typeface="Times New Roman" panose="02020603050405020304" pitchFamily="18" charset="0"/>
              </a:rPr>
              <a:t>Method 5:</a:t>
            </a:r>
          </a:p>
          <a:p>
            <a:pPr>
              <a:buFont typeface="Wingdings" panose="05000000000000000000" pitchFamily="2" charset="2"/>
              <a:buChar char="l"/>
            </a:pPr>
            <a:r>
              <a:rPr lang="en-US" altLang="zh-CN" sz="2800" dirty="0" smtClean="0">
                <a:latin typeface="Times New Roman" panose="02020603050405020304" pitchFamily="18" charset="0"/>
                <a:cs typeface="Times New Roman" panose="02020603050405020304" pitchFamily="18" charset="0"/>
              </a:rPr>
              <a:t>CSMA/CA </a:t>
            </a:r>
            <a:r>
              <a:rPr lang="en-US" altLang="zh-CN" sz="2800" dirty="0">
                <a:latin typeface="Times New Roman" panose="02020603050405020304" pitchFamily="18" charset="0"/>
                <a:cs typeface="Times New Roman" panose="02020603050405020304" pitchFamily="18" charset="0"/>
              </a:rPr>
              <a:t>protocol for nodes to deliver and relay the link quality information packet to the </a:t>
            </a:r>
            <a:r>
              <a:rPr lang="en-US" altLang="zh-CN" sz="2800" dirty="0" smtClean="0">
                <a:latin typeface="Times New Roman" panose="02020603050405020304" pitchFamily="18" charset="0"/>
                <a:cs typeface="Times New Roman" panose="02020603050405020304" pitchFamily="18" charset="0"/>
              </a:rPr>
              <a:t>sink</a:t>
            </a:r>
          </a:p>
          <a:p>
            <a:pPr>
              <a:buFont typeface="Wingdings" panose="05000000000000000000" pitchFamily="2" charset="2"/>
              <a:buChar char="l"/>
            </a:pPr>
            <a:r>
              <a:rPr lang="en-US" altLang="zh-CN" sz="2800" dirty="0" smtClean="0">
                <a:latin typeface="Times New Roman" panose="02020603050405020304" pitchFamily="18" charset="0"/>
                <a:cs typeface="Times New Roman" panose="02020603050405020304" pitchFamily="18" charset="0"/>
              </a:rPr>
              <a:t>TDMA </a:t>
            </a:r>
            <a:r>
              <a:rPr lang="en-US" altLang="zh-CN" sz="2800" dirty="0">
                <a:latin typeface="Times New Roman" panose="02020603050405020304" pitchFamily="18" charset="0"/>
                <a:cs typeface="Times New Roman" panose="02020603050405020304" pitchFamily="18" charset="0"/>
              </a:rPr>
              <a:t>mechanism to let motes to estimate the channel sequentially.</a:t>
            </a:r>
          </a:p>
          <a:p>
            <a:pPr>
              <a:buFont typeface="Wingdings" panose="05000000000000000000" pitchFamily="2" charset="2"/>
              <a:buChar char="l"/>
            </a:pPr>
            <a:endParaRPr lang="zh-CN" altLang="zh-CN" dirty="0"/>
          </a:p>
          <a:p>
            <a:pPr marL="0" indent="0">
              <a:buNone/>
            </a:pPr>
            <a:endParaRPr lang="en-US" altLang="zh-CN"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0766377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Methodology</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2600" dirty="0">
                <a:latin typeface="Times New Roman" panose="02020603050405020304" pitchFamily="18" charset="0"/>
                <a:cs typeface="Times New Roman" panose="02020603050405020304" pitchFamily="18" charset="0"/>
              </a:rPr>
              <a:t>Goal 7</a:t>
            </a:r>
            <a:r>
              <a:rPr lang="en-US" altLang="zh-CN" sz="26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l"/>
            </a:pPr>
            <a:r>
              <a:rPr lang="en-US" altLang="zh-CN" sz="2600" dirty="0" smtClean="0">
                <a:latin typeface="Times New Roman" panose="02020603050405020304" pitchFamily="18" charset="0"/>
                <a:cs typeface="Times New Roman" panose="02020603050405020304" pitchFamily="18" charset="0"/>
              </a:rPr>
              <a:t>designing </a:t>
            </a:r>
            <a:r>
              <a:rPr lang="en-US" altLang="zh-CN" sz="2600" dirty="0">
                <a:latin typeface="Times New Roman" panose="02020603050405020304" pitchFamily="18" charset="0"/>
                <a:cs typeface="Times New Roman" panose="02020603050405020304" pitchFamily="18" charset="0"/>
              </a:rPr>
              <a:t>an interface which can hide physical details from </a:t>
            </a:r>
            <a:r>
              <a:rPr lang="en-US" altLang="zh-CN" sz="2600" dirty="0" smtClean="0">
                <a:latin typeface="Times New Roman" panose="02020603050405020304" pitchFamily="18" charset="0"/>
                <a:cs typeface="Times New Roman" panose="02020603050405020304" pitchFamily="18" charset="0"/>
              </a:rPr>
              <a:t>client </a:t>
            </a:r>
            <a:r>
              <a:rPr lang="en-US" altLang="zh-CN" sz="2600" dirty="0">
                <a:latin typeface="Times New Roman" panose="02020603050405020304" pitchFamily="18" charset="0"/>
                <a:cs typeface="Times New Roman" panose="02020603050405020304" pitchFamily="18" charset="0"/>
              </a:rPr>
              <a:t>program between </a:t>
            </a:r>
            <a:r>
              <a:rPr lang="en-US" altLang="zh-CN" sz="2600" dirty="0" err="1">
                <a:latin typeface="Times New Roman" panose="02020603050405020304" pitchFamily="18" charset="0"/>
                <a:cs typeface="Times New Roman" panose="02020603050405020304" pitchFamily="18" charset="0"/>
              </a:rPr>
              <a:t>TinyOS</a:t>
            </a:r>
            <a:r>
              <a:rPr lang="en-US" altLang="zh-CN" sz="2600" dirty="0">
                <a:latin typeface="Times New Roman" panose="02020603050405020304" pitchFamily="18" charset="0"/>
                <a:cs typeface="Times New Roman" panose="02020603050405020304" pitchFamily="18" charset="0"/>
              </a:rPr>
              <a:t> at the mote side and java application at the personal computer side. </a:t>
            </a:r>
            <a:endParaRPr lang="en-US" altLang="zh-CN" sz="2600" dirty="0" smtClean="0">
              <a:latin typeface="Times New Roman" panose="02020603050405020304" pitchFamily="18" charset="0"/>
              <a:cs typeface="Times New Roman" panose="02020603050405020304" pitchFamily="18" charset="0"/>
            </a:endParaRPr>
          </a:p>
          <a:p>
            <a:pPr marL="0" indent="0">
              <a:buNone/>
            </a:pPr>
            <a:endParaRPr lang="en-US" altLang="zh-CN" sz="2600" dirty="0" smtClean="0">
              <a:latin typeface="Times New Roman" panose="02020603050405020304" pitchFamily="18" charset="0"/>
              <a:cs typeface="Times New Roman" panose="02020603050405020304" pitchFamily="18" charset="0"/>
            </a:endParaRPr>
          </a:p>
          <a:p>
            <a:pPr marL="0" indent="0">
              <a:buNone/>
            </a:pPr>
            <a:r>
              <a:rPr lang="en-US" altLang="zh-CN" sz="2600" dirty="0" smtClean="0">
                <a:latin typeface="Times New Roman" panose="02020603050405020304" pitchFamily="18" charset="0"/>
                <a:cs typeface="Times New Roman" panose="02020603050405020304" pitchFamily="18" charset="0"/>
              </a:rPr>
              <a:t>Method 6:</a:t>
            </a:r>
          </a:p>
          <a:p>
            <a:pPr>
              <a:buFont typeface="Wingdings" panose="05000000000000000000" pitchFamily="2" charset="2"/>
              <a:buChar char="l"/>
            </a:pPr>
            <a:r>
              <a:rPr lang="en-US" altLang="zh-CN" sz="2600" dirty="0" smtClean="0">
                <a:latin typeface="Times New Roman" panose="02020603050405020304" pitchFamily="18" charset="0"/>
                <a:cs typeface="Times New Roman" panose="02020603050405020304" pitchFamily="18" charset="0"/>
              </a:rPr>
              <a:t>A </a:t>
            </a:r>
            <a:r>
              <a:rPr lang="en-US" altLang="zh-CN" sz="2600" dirty="0">
                <a:latin typeface="Times New Roman" panose="02020603050405020304" pitchFamily="18" charset="0"/>
                <a:cs typeface="Times New Roman" panose="02020603050405020304" pitchFamily="18" charset="0"/>
              </a:rPr>
              <a:t>data structure used for programs to </a:t>
            </a:r>
            <a:r>
              <a:rPr lang="en-US" altLang="zh-CN" sz="2600" dirty="0" smtClean="0">
                <a:latin typeface="Times New Roman" panose="02020603050405020304" pitchFamily="18" charset="0"/>
                <a:cs typeface="Times New Roman" panose="02020603050405020304" pitchFamily="18" charset="0"/>
              </a:rPr>
              <a:t>communicate</a:t>
            </a:r>
          </a:p>
          <a:p>
            <a:pPr lvl="2">
              <a:buFont typeface="Wingdings" panose="05000000000000000000" pitchFamily="2" charset="2"/>
              <a:buChar char="Ø"/>
            </a:pPr>
            <a:r>
              <a:rPr lang="en-US" altLang="zh-CN" dirty="0" smtClean="0">
                <a:latin typeface="Times New Roman" panose="02020603050405020304" pitchFamily="18" charset="0"/>
                <a:cs typeface="Times New Roman" panose="02020603050405020304" pitchFamily="18" charset="0"/>
              </a:rPr>
              <a:t>hides </a:t>
            </a:r>
            <a:r>
              <a:rPr lang="en-US" altLang="zh-CN" dirty="0">
                <a:latin typeface="Times New Roman" panose="02020603050405020304" pitchFamily="18" charset="0"/>
                <a:cs typeface="Times New Roman" panose="02020603050405020304" pitchFamily="18" charset="0"/>
              </a:rPr>
              <a:t>the physical implementation by using </a:t>
            </a:r>
            <a:r>
              <a:rPr lang="en-US" altLang="zh-CN" dirty="0" smtClean="0">
                <a:latin typeface="Times New Roman" panose="02020603050405020304" pitchFamily="18" charset="0"/>
                <a:cs typeface="Times New Roman" panose="02020603050405020304" pitchFamily="18" charset="0"/>
              </a:rPr>
              <a:t>Message </a:t>
            </a:r>
            <a:r>
              <a:rPr lang="en-US" altLang="zh-CN" dirty="0">
                <a:latin typeface="Times New Roman" panose="02020603050405020304" pitchFamily="18" charset="0"/>
                <a:cs typeface="Times New Roman" panose="02020603050405020304" pitchFamily="18" charset="0"/>
              </a:rPr>
              <a:t>Interface </a:t>
            </a:r>
            <a:r>
              <a:rPr lang="en-US" altLang="zh-CN" dirty="0" smtClean="0">
                <a:latin typeface="Times New Roman" panose="02020603050405020304" pitchFamily="18" charset="0"/>
                <a:cs typeface="Times New Roman" panose="02020603050405020304" pitchFamily="18" charset="0"/>
              </a:rPr>
              <a:t>generator to automatically </a:t>
            </a:r>
            <a:r>
              <a:rPr lang="en-US" altLang="zh-CN" dirty="0">
                <a:latin typeface="Times New Roman" panose="02020603050405020304" pitchFamily="18" charset="0"/>
                <a:cs typeface="Times New Roman" panose="02020603050405020304" pitchFamily="18" charset="0"/>
              </a:rPr>
              <a:t>build methods and </a:t>
            </a:r>
            <a:r>
              <a:rPr lang="en-US" altLang="zh-CN" dirty="0" smtClean="0">
                <a:latin typeface="Times New Roman" panose="02020603050405020304" pitchFamily="18" charset="0"/>
                <a:cs typeface="Times New Roman" panose="02020603050405020304" pitchFamily="18" charset="0"/>
              </a:rPr>
              <a:t>classes.</a:t>
            </a: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zh-CN" altLang="en-US" dirty="0"/>
          </a:p>
        </p:txBody>
      </p:sp>
    </p:spTree>
    <p:extLst>
      <p:ext uri="{BB962C8B-B14F-4D97-AF65-F5344CB8AC3E}">
        <p14:creationId xmlns:p14="http://schemas.microsoft.com/office/powerpoint/2010/main" val="38378335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894</TotalTime>
  <Words>972</Words>
  <Application>Microsoft Office PowerPoint</Application>
  <PresentationFormat>全屏显示(4:3)</PresentationFormat>
  <Paragraphs>140</Paragraphs>
  <Slides>18</Slides>
  <Notes>3</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暗香扑面</vt:lpstr>
      <vt:lpstr>Designing a centralized, self-organized wireless sensor network </vt:lpstr>
      <vt:lpstr>Introduction</vt:lpstr>
      <vt:lpstr>Overall Aim</vt:lpstr>
      <vt:lpstr>Methodology</vt:lpstr>
      <vt:lpstr>Methodology</vt:lpstr>
      <vt:lpstr>Methodology</vt:lpstr>
      <vt:lpstr>Methodology</vt:lpstr>
      <vt:lpstr>Methodology</vt:lpstr>
      <vt:lpstr>Methodology</vt:lpstr>
      <vt:lpstr>Implementation</vt:lpstr>
      <vt:lpstr>Parameters Provider </vt:lpstr>
      <vt:lpstr>Implementation</vt:lpstr>
      <vt:lpstr>Results</vt:lpstr>
      <vt:lpstr>Results</vt:lpstr>
      <vt:lpstr>Results</vt:lpstr>
      <vt:lpstr>Conclusion</vt:lpstr>
      <vt:lpstr>Future Work</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 centralized, self-organized wireless sensor network </dc:title>
  <dc:creator>User</dc:creator>
  <cp:lastModifiedBy>wens</cp:lastModifiedBy>
  <cp:revision>65</cp:revision>
  <dcterms:created xsi:type="dcterms:W3CDTF">2015-06-02T12:36:29Z</dcterms:created>
  <dcterms:modified xsi:type="dcterms:W3CDTF">2015-06-05T13:58:01Z</dcterms:modified>
</cp:coreProperties>
</file>