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9" r:id="rId4"/>
    <p:sldId id="273" r:id="rId5"/>
    <p:sldId id="276" r:id="rId6"/>
    <p:sldId id="277" r:id="rId7"/>
    <p:sldId id="275" r:id="rId8"/>
    <p:sldId id="274" r:id="rId9"/>
    <p:sldId id="257" r:id="rId10"/>
    <p:sldId id="260" r:id="rId11"/>
    <p:sldId id="263" r:id="rId12"/>
    <p:sldId id="278" r:id="rId13"/>
    <p:sldId id="279" r:id="rId14"/>
    <p:sldId id="264" r:id="rId15"/>
    <p:sldId id="265" r:id="rId16"/>
    <p:sldId id="266" r:id="rId17"/>
    <p:sldId id="267" r:id="rId18"/>
    <p:sldId id="268" r:id="rId19"/>
    <p:sldId id="269" r:id="rId20"/>
    <p:sldId id="270" r:id="rId21"/>
    <p:sldId id="271" r:id="rId22"/>
    <p:sldId id="272"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71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2015/3/12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2015/3/12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2015/3/12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p:cNvPicPr/>
          <p:nvPr/>
        </p:nvPicPr>
        <p:blipFill>
          <a:blip r:embed="rId2"/>
          <a:stretch>
            <a:fillRect/>
          </a:stretch>
        </p:blipFill>
        <p:spPr>
          <a:xfrm>
            <a:off x="0" y="0"/>
            <a:ext cx="9144000" cy="6858000"/>
          </a:xfrm>
          <a:prstGeom prst="rect">
            <a:avLst/>
          </a:prstGeom>
        </p:spPr>
      </p:pic>
      <p:sp>
        <p:nvSpPr>
          <p:cNvPr id="2" name="标题 1"/>
          <p:cNvSpPr>
            <a:spLocks noGrp="1"/>
          </p:cNvSpPr>
          <p:nvPr>
            <p:ph type="ctrTitle"/>
          </p:nvPr>
        </p:nvSpPr>
        <p:spPr/>
        <p:txBody>
          <a:bodyPr/>
          <a:lstStyle/>
          <a:p>
            <a:r>
              <a:rPr lang="en-US" altLang="zh-CN" b="1" dirty="0" smtClean="0">
                <a:solidFill>
                  <a:srgbClr val="FFC000"/>
                </a:solidFill>
              </a:rPr>
              <a:t>XML AND DATABASE</a:t>
            </a:r>
            <a:endParaRPr lang="zh-CN" altLang="en-US" b="1" dirty="0">
              <a:solidFill>
                <a:srgbClr val="FFC000"/>
              </a:solidFill>
            </a:endParaRPr>
          </a:p>
        </p:txBody>
      </p:sp>
      <p:sp>
        <p:nvSpPr>
          <p:cNvPr id="3" name="副标题 2"/>
          <p:cNvSpPr>
            <a:spLocks noGrp="1"/>
          </p:cNvSpPr>
          <p:nvPr>
            <p:ph type="subTitle" idx="1"/>
          </p:nvPr>
        </p:nvSpPr>
        <p:spPr/>
        <p:txBody>
          <a:bodyPr/>
          <a:lstStyle/>
          <a:p>
            <a:r>
              <a:rPr lang="en-US" altLang="zh-CN" b="1" dirty="0" err="1" smtClean="0">
                <a:solidFill>
                  <a:srgbClr val="FFC000"/>
                </a:solidFill>
              </a:rPr>
              <a:t>Shixian</a:t>
            </a:r>
            <a:r>
              <a:rPr lang="en-US" altLang="zh-CN" b="1" dirty="0" smtClean="0">
                <a:solidFill>
                  <a:srgbClr val="FFC000"/>
                </a:solidFill>
              </a:rPr>
              <a:t> Wen </a:t>
            </a:r>
          </a:p>
        </p:txBody>
      </p:sp>
    </p:spTree>
    <p:extLst>
      <p:ext uri="{BB962C8B-B14F-4D97-AF65-F5344CB8AC3E}">
        <p14:creationId xmlns:p14="http://schemas.microsoft.com/office/powerpoint/2010/main" val="2112899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flow diagram</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a:stretch>
            <a:fillRect/>
          </a:stretch>
        </p:blipFill>
        <p:spPr>
          <a:xfrm>
            <a:off x="467544" y="1461095"/>
            <a:ext cx="8208912" cy="4992241"/>
          </a:xfrm>
          <a:prstGeom prst="rect">
            <a:avLst/>
          </a:prstGeom>
        </p:spPr>
      </p:pic>
    </p:spTree>
    <p:extLst>
      <p:ext uri="{BB962C8B-B14F-4D97-AF65-F5344CB8AC3E}">
        <p14:creationId xmlns:p14="http://schemas.microsoft.com/office/powerpoint/2010/main" val="32560499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Books.xsd</a:t>
            </a:r>
            <a:endParaRPr lang="zh-CN" altLang="en-US" dirty="0"/>
          </a:p>
        </p:txBody>
      </p:sp>
      <p:pic>
        <p:nvPicPr>
          <p:cNvPr id="4" name="内容占位符 3" descr="C:\Users\wens\AppData\Roaming\Tencent\Users\403499289\QQ\WinTemp\RichOle\4{{QE5EU0(Y9VM(~D)R~E{5.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4886" y="1600200"/>
            <a:ext cx="6274227" cy="4525963"/>
          </a:xfrm>
          <a:prstGeom prst="rect">
            <a:avLst/>
          </a:prstGeom>
          <a:noFill/>
          <a:ln>
            <a:noFill/>
          </a:ln>
        </p:spPr>
      </p:pic>
    </p:spTree>
    <p:extLst>
      <p:ext uri="{BB962C8B-B14F-4D97-AF65-F5344CB8AC3E}">
        <p14:creationId xmlns:p14="http://schemas.microsoft.com/office/powerpoint/2010/main" val="918214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Validation error</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a:stretch>
            <a:fillRect/>
          </a:stretch>
        </p:blipFill>
        <p:spPr>
          <a:xfrm>
            <a:off x="467544" y="1628800"/>
            <a:ext cx="3960440" cy="4608512"/>
          </a:xfrm>
          <a:prstGeom prst="rect">
            <a:avLst/>
          </a:prstGeom>
        </p:spPr>
      </p:pic>
      <p:pic>
        <p:nvPicPr>
          <p:cNvPr id="5" name="图片 4"/>
          <p:cNvPicPr/>
          <p:nvPr/>
        </p:nvPicPr>
        <p:blipFill>
          <a:blip r:embed="rId3"/>
          <a:stretch>
            <a:fillRect/>
          </a:stretch>
        </p:blipFill>
        <p:spPr>
          <a:xfrm>
            <a:off x="4427984" y="1628800"/>
            <a:ext cx="4495800" cy="4608512"/>
          </a:xfrm>
          <a:prstGeom prst="rect">
            <a:avLst/>
          </a:prstGeom>
        </p:spPr>
      </p:pic>
    </p:spTree>
    <p:extLst>
      <p:ext uri="{BB962C8B-B14F-4D97-AF65-F5344CB8AC3E}">
        <p14:creationId xmlns:p14="http://schemas.microsoft.com/office/powerpoint/2010/main" val="14055383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xslt</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Picture 7"/>
          <p:cNvPicPr/>
          <p:nvPr/>
        </p:nvPicPr>
        <p:blipFill>
          <a:blip r:embed="rId2"/>
          <a:stretch>
            <a:fillRect/>
          </a:stretch>
        </p:blipFill>
        <p:spPr>
          <a:xfrm>
            <a:off x="0" y="1484784"/>
            <a:ext cx="9144000" cy="5328592"/>
          </a:xfrm>
          <a:prstGeom prst="rect">
            <a:avLst/>
          </a:prstGeom>
        </p:spPr>
      </p:pic>
    </p:spTree>
    <p:extLst>
      <p:ext uri="{BB962C8B-B14F-4D97-AF65-F5344CB8AC3E}">
        <p14:creationId xmlns:p14="http://schemas.microsoft.com/office/powerpoint/2010/main" val="2096599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Database design</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a:stretch>
            <a:fillRect/>
          </a:stretch>
        </p:blipFill>
        <p:spPr>
          <a:xfrm>
            <a:off x="467544" y="1628800"/>
            <a:ext cx="8208912" cy="4536504"/>
          </a:xfrm>
          <a:prstGeom prst="rect">
            <a:avLst/>
          </a:prstGeom>
        </p:spPr>
      </p:pic>
    </p:spTree>
    <p:extLst>
      <p:ext uri="{BB962C8B-B14F-4D97-AF65-F5344CB8AC3E}">
        <p14:creationId xmlns:p14="http://schemas.microsoft.com/office/powerpoint/2010/main" val="4439613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Gaps </a:t>
            </a:r>
            <a:r>
              <a:rPr lang="en-US" altLang="zh-CN" dirty="0"/>
              <a:t>and similarities between xml technology and relational database models</a:t>
            </a:r>
            <a:endParaRPr lang="zh-CN" altLang="en-US" dirty="0"/>
          </a:p>
        </p:txBody>
      </p:sp>
      <p:sp>
        <p:nvSpPr>
          <p:cNvPr id="3" name="内容占位符 2"/>
          <p:cNvSpPr>
            <a:spLocks noGrp="1"/>
          </p:cNvSpPr>
          <p:nvPr>
            <p:ph idx="1"/>
          </p:nvPr>
        </p:nvSpPr>
        <p:spPr/>
        <p:txBody>
          <a:bodyPr/>
          <a:lstStyle/>
          <a:p>
            <a:pPr marL="0" indent="0">
              <a:buNone/>
            </a:pPr>
            <a:r>
              <a:rPr lang="en-US" altLang="zh-CN" dirty="0"/>
              <a:t>The aim of</a:t>
            </a:r>
            <a:r>
              <a:rPr lang="en-US" altLang="zh-CN" b="1" dirty="0"/>
              <a:t> </a:t>
            </a:r>
            <a:r>
              <a:rPr lang="en-US" altLang="zh-CN" dirty="0"/>
              <a:t>RDBS is to store large amounts of data enabling efficient access and ensuring their consistency. </a:t>
            </a:r>
            <a:endParaRPr lang="en-US" altLang="zh-CN" dirty="0" smtClean="0"/>
          </a:p>
          <a:p>
            <a:pPr marL="0" indent="0">
              <a:buNone/>
            </a:pPr>
            <a:r>
              <a:rPr lang="en-US" altLang="zh-CN" dirty="0" smtClean="0"/>
              <a:t>XML </a:t>
            </a:r>
            <a:r>
              <a:rPr lang="en-US" altLang="zh-CN" dirty="0"/>
              <a:t>is intended to serve as a format for structuring and exchanging hypertext documents</a:t>
            </a:r>
            <a:endParaRPr lang="zh-CN" altLang="en-US" dirty="0"/>
          </a:p>
        </p:txBody>
      </p:sp>
    </p:spTree>
    <p:extLst>
      <p:ext uri="{BB962C8B-B14F-4D97-AF65-F5344CB8AC3E}">
        <p14:creationId xmlns:p14="http://schemas.microsoft.com/office/powerpoint/2010/main" val="32116647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Gaps and similarities between xml technology and relational database models</a:t>
            </a:r>
            <a:endParaRPr lang="zh-CN" altLang="en-US" dirty="0"/>
          </a:p>
        </p:txBody>
      </p:sp>
      <p:sp>
        <p:nvSpPr>
          <p:cNvPr id="3" name="内容占位符 2"/>
          <p:cNvSpPr>
            <a:spLocks noGrp="1"/>
          </p:cNvSpPr>
          <p:nvPr>
            <p:ph idx="1"/>
          </p:nvPr>
        </p:nvSpPr>
        <p:spPr/>
        <p:txBody>
          <a:bodyPr>
            <a:normAutofit fontScale="92500"/>
          </a:bodyPr>
          <a:lstStyle/>
          <a:p>
            <a:pPr marL="0" indent="0">
              <a:buNone/>
            </a:pPr>
            <a:r>
              <a:rPr lang="en-US" altLang="zh-CN" dirty="0"/>
              <a:t>Structure: </a:t>
            </a:r>
            <a:endParaRPr lang="zh-CN" altLang="zh-CN" dirty="0"/>
          </a:p>
          <a:p>
            <a:pPr marL="0" indent="0">
              <a:buNone/>
            </a:pPr>
            <a:r>
              <a:rPr lang="en-US" altLang="zh-CN" dirty="0"/>
              <a:t>Similarities: </a:t>
            </a:r>
          </a:p>
          <a:p>
            <a:pPr marL="0" indent="0">
              <a:buNone/>
            </a:pPr>
            <a:r>
              <a:rPr lang="en-US" altLang="zh-CN" dirty="0" smtClean="0"/>
              <a:t>1:Both </a:t>
            </a:r>
            <a:r>
              <a:rPr lang="en-US" altLang="zh-CN" dirty="0"/>
              <a:t>XML documents and relational schemata are element types and attributes for xml as well as relations and attributes for RDBS. </a:t>
            </a:r>
            <a:endParaRPr lang="en-US" altLang="zh-CN" dirty="0" smtClean="0"/>
          </a:p>
          <a:p>
            <a:pPr marL="0" indent="0">
              <a:buNone/>
            </a:pPr>
            <a:r>
              <a:rPr lang="en-US" altLang="zh-CN" dirty="0" smtClean="0"/>
              <a:t>2</a:t>
            </a:r>
            <a:r>
              <a:rPr lang="en-US" altLang="zh-CN" dirty="0"/>
              <a:t>: The name of an XML attribute defined within a DTD or an XML Schema has to be unique within its element type, again similar to an RDBS attribute’s name which has to be unique within its relation</a:t>
            </a:r>
            <a:r>
              <a:rPr lang="en-US" altLang="zh-CN" dirty="0" smtClean="0"/>
              <a:t>.</a:t>
            </a:r>
            <a:endParaRPr lang="zh-CN" altLang="zh-CN" dirty="0"/>
          </a:p>
          <a:p>
            <a:endParaRPr lang="zh-CN" altLang="en-US" dirty="0"/>
          </a:p>
        </p:txBody>
      </p:sp>
    </p:spTree>
    <p:extLst>
      <p:ext uri="{BB962C8B-B14F-4D97-AF65-F5344CB8AC3E}">
        <p14:creationId xmlns:p14="http://schemas.microsoft.com/office/powerpoint/2010/main" val="31844539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Gaps and similarities between xml technology and relational database models</a:t>
            </a:r>
            <a:endParaRPr lang="zh-CN" altLang="en-US" dirty="0"/>
          </a:p>
        </p:txBody>
      </p:sp>
      <p:sp>
        <p:nvSpPr>
          <p:cNvPr id="3" name="内容占位符 2"/>
          <p:cNvSpPr>
            <a:spLocks noGrp="1"/>
          </p:cNvSpPr>
          <p:nvPr>
            <p:ph idx="1"/>
          </p:nvPr>
        </p:nvSpPr>
        <p:spPr>
          <a:xfrm>
            <a:off x="457200" y="1600200"/>
            <a:ext cx="8229600" cy="5257800"/>
          </a:xfrm>
        </p:spPr>
        <p:txBody>
          <a:bodyPr>
            <a:normAutofit fontScale="85000" lnSpcReduction="20000"/>
          </a:bodyPr>
          <a:lstStyle/>
          <a:p>
            <a:r>
              <a:rPr lang="en-US" altLang="zh-CN" dirty="0"/>
              <a:t>Structure</a:t>
            </a:r>
            <a:r>
              <a:rPr lang="en-US" altLang="zh-CN" dirty="0" smtClean="0"/>
              <a:t>:</a:t>
            </a:r>
          </a:p>
          <a:p>
            <a:pPr marL="0" indent="0">
              <a:buNone/>
            </a:pPr>
            <a:r>
              <a:rPr lang="en-US" altLang="zh-CN" dirty="0" smtClean="0"/>
              <a:t>difference</a:t>
            </a:r>
          </a:p>
          <a:p>
            <a:pPr marL="0" indent="0">
              <a:buNone/>
            </a:pPr>
            <a:r>
              <a:rPr lang="en-US" altLang="zh-CN" dirty="0" smtClean="0"/>
              <a:t>1:For </a:t>
            </a:r>
            <a:r>
              <a:rPr lang="en-US" altLang="zh-CN" dirty="0"/>
              <a:t>each XML document, it is required that all component element types are rooted in a single element type. This is in contrast to RDBS, where part-of hierarchies cannot be realized by means of nesting since relations consist of atomic-valued attributes only</a:t>
            </a:r>
            <a:r>
              <a:rPr lang="en-US" altLang="zh-CN" dirty="0" smtClean="0"/>
              <a:t>.</a:t>
            </a:r>
          </a:p>
          <a:p>
            <a:pPr marL="0" indent="0">
              <a:buNone/>
            </a:pPr>
            <a:r>
              <a:rPr lang="en-US" altLang="zh-CN" dirty="0" smtClean="0"/>
              <a:t>2</a:t>
            </a:r>
            <a:r>
              <a:rPr lang="en-US" altLang="zh-CN" dirty="0"/>
              <a:t>: schema information of an explicit schema specification is replicated within XML documents in that each element and each attribute value is annotated with the corresponding element type name and attribute name, respectively. The instance level of an RDBS is quite simpler, since values exclusively belong to attributes, which are in turn composed to tuples</a:t>
            </a:r>
            <a:endParaRPr lang="zh-CN" altLang="en-US" dirty="0"/>
          </a:p>
        </p:txBody>
      </p:sp>
    </p:spTree>
    <p:extLst>
      <p:ext uri="{BB962C8B-B14F-4D97-AF65-F5344CB8AC3E}">
        <p14:creationId xmlns:p14="http://schemas.microsoft.com/office/powerpoint/2010/main" val="8524823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Gaps and similarities between xml technology and relational database models</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Storing and retrieving data by finding suitable mapping</a:t>
            </a:r>
            <a:endParaRPr lang="zh-CN" altLang="en-US" dirty="0"/>
          </a:p>
        </p:txBody>
      </p:sp>
      <p:pic>
        <p:nvPicPr>
          <p:cNvPr id="4" name="图片 3"/>
          <p:cNvPicPr/>
          <p:nvPr/>
        </p:nvPicPr>
        <p:blipFill>
          <a:blip r:embed="rId2"/>
          <a:stretch>
            <a:fillRect/>
          </a:stretch>
        </p:blipFill>
        <p:spPr>
          <a:xfrm>
            <a:off x="539552" y="2636912"/>
            <a:ext cx="8208912" cy="3816424"/>
          </a:xfrm>
          <a:prstGeom prst="rect">
            <a:avLst/>
          </a:prstGeom>
        </p:spPr>
      </p:pic>
    </p:spTree>
    <p:extLst>
      <p:ext uri="{BB962C8B-B14F-4D97-AF65-F5344CB8AC3E}">
        <p14:creationId xmlns:p14="http://schemas.microsoft.com/office/powerpoint/2010/main" val="38425574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260648"/>
            <a:ext cx="8229600" cy="5865515"/>
          </a:xfrm>
        </p:spPr>
        <p:txBody>
          <a:bodyPr/>
          <a:lstStyle/>
          <a:p>
            <a:pPr marL="0" indent="0">
              <a:buNone/>
            </a:pPr>
            <a:r>
              <a:rPr lang="en-US" altLang="zh-CN" dirty="0"/>
              <a:t>Straightforward mapping: neither always possible nor desirable due to data model heterogeneity and schema heterogeneity.</a:t>
            </a:r>
            <a:endParaRPr lang="zh-CN" altLang="zh-CN" dirty="0"/>
          </a:p>
          <a:p>
            <a:endParaRPr lang="zh-CN" altLang="en-US" dirty="0"/>
          </a:p>
        </p:txBody>
      </p:sp>
      <p:pic>
        <p:nvPicPr>
          <p:cNvPr id="4" name="图片 3"/>
          <p:cNvPicPr/>
          <p:nvPr/>
        </p:nvPicPr>
        <p:blipFill>
          <a:blip r:embed="rId2"/>
          <a:stretch>
            <a:fillRect/>
          </a:stretch>
        </p:blipFill>
        <p:spPr>
          <a:xfrm>
            <a:off x="611560" y="1916832"/>
            <a:ext cx="7920880" cy="4352187"/>
          </a:xfrm>
          <a:prstGeom prst="rect">
            <a:avLst/>
          </a:prstGeom>
        </p:spPr>
      </p:pic>
    </p:spTree>
    <p:extLst>
      <p:ext uri="{BB962C8B-B14F-4D97-AF65-F5344CB8AC3E}">
        <p14:creationId xmlns:p14="http://schemas.microsoft.com/office/powerpoint/2010/main" val="19588239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p:nvPr/>
        </p:nvPicPr>
        <p:blipFill>
          <a:blip r:embed="rId2"/>
          <a:stretch>
            <a:fillRect/>
          </a:stretch>
        </p:blipFill>
        <p:spPr>
          <a:xfrm>
            <a:off x="0" y="0"/>
            <a:ext cx="9144000" cy="6857999"/>
          </a:xfrm>
          <a:prstGeom prst="rect">
            <a:avLst/>
          </a:prstGeom>
        </p:spPr>
      </p:pic>
      <p:sp>
        <p:nvSpPr>
          <p:cNvPr id="2" name="标题 1"/>
          <p:cNvSpPr>
            <a:spLocks noGrp="1"/>
          </p:cNvSpPr>
          <p:nvPr>
            <p:ph type="title"/>
          </p:nvPr>
        </p:nvSpPr>
        <p:spPr/>
        <p:txBody>
          <a:bodyPr/>
          <a:lstStyle/>
          <a:p>
            <a:r>
              <a:rPr lang="en-US" altLang="zh-CN" dirty="0" smtClean="0">
                <a:solidFill>
                  <a:srgbClr val="FF0000"/>
                </a:solidFill>
              </a:rPr>
              <a:t>What technologies I have used </a:t>
            </a:r>
            <a:endParaRPr lang="zh-CN" altLang="en-US" dirty="0">
              <a:solidFill>
                <a:srgbClr val="FF0000"/>
              </a:solidFill>
            </a:endParaRPr>
          </a:p>
        </p:txBody>
      </p:sp>
      <p:sp>
        <p:nvSpPr>
          <p:cNvPr id="3" name="内容占位符 2"/>
          <p:cNvSpPr>
            <a:spLocks noGrp="1"/>
          </p:cNvSpPr>
          <p:nvPr>
            <p:ph idx="1"/>
          </p:nvPr>
        </p:nvSpPr>
        <p:spPr/>
        <p:txBody>
          <a:bodyPr>
            <a:normAutofit lnSpcReduction="10000"/>
          </a:bodyPr>
          <a:lstStyle/>
          <a:p>
            <a:pPr marL="0" indent="0">
              <a:buNone/>
            </a:pPr>
            <a:r>
              <a:rPr lang="en-US" altLang="zh-CN" dirty="0" smtClean="0">
                <a:solidFill>
                  <a:srgbClr val="FF0000"/>
                </a:solidFill>
              </a:rPr>
              <a:t>Xml technologies:</a:t>
            </a:r>
          </a:p>
          <a:p>
            <a:pPr marL="0" indent="0">
              <a:buNone/>
            </a:pPr>
            <a:r>
              <a:rPr lang="en-US" altLang="zh-CN" dirty="0" err="1" smtClean="0">
                <a:solidFill>
                  <a:srgbClr val="FF0000"/>
                </a:solidFill>
              </a:rPr>
              <a:t>XML,NAMESPACE,XPATH,Xquery,XSLT,XSD,RSS</a:t>
            </a:r>
            <a:endParaRPr lang="en-US" altLang="zh-CN" dirty="0" smtClean="0">
              <a:solidFill>
                <a:srgbClr val="FF0000"/>
              </a:solidFill>
            </a:endParaRPr>
          </a:p>
          <a:p>
            <a:pPr marL="0" indent="0">
              <a:buNone/>
            </a:pPr>
            <a:endParaRPr lang="en-US" altLang="zh-CN" dirty="0" smtClean="0">
              <a:solidFill>
                <a:srgbClr val="FF0000"/>
              </a:solidFill>
            </a:endParaRPr>
          </a:p>
          <a:p>
            <a:pPr marL="0" indent="0">
              <a:buNone/>
            </a:pPr>
            <a:r>
              <a:rPr lang="en-US" altLang="zh-CN" dirty="0" smtClean="0">
                <a:solidFill>
                  <a:srgbClr val="FF0000"/>
                </a:solidFill>
              </a:rPr>
              <a:t>Web design:</a:t>
            </a:r>
          </a:p>
          <a:p>
            <a:pPr marL="0" indent="0">
              <a:buNone/>
            </a:pPr>
            <a:r>
              <a:rPr lang="en-US" altLang="zh-CN" dirty="0" smtClean="0">
                <a:solidFill>
                  <a:srgbClr val="FF0000"/>
                </a:solidFill>
              </a:rPr>
              <a:t>CSS HTML PHP JAVASCRIPT</a:t>
            </a:r>
          </a:p>
          <a:p>
            <a:pPr marL="0" indent="0">
              <a:buNone/>
            </a:pPr>
            <a:endParaRPr lang="en-US" altLang="zh-CN" dirty="0" smtClean="0">
              <a:solidFill>
                <a:srgbClr val="FF0000"/>
              </a:solidFill>
            </a:endParaRPr>
          </a:p>
          <a:p>
            <a:pPr marL="0" indent="0">
              <a:buNone/>
            </a:pPr>
            <a:r>
              <a:rPr lang="en-US" altLang="zh-CN" dirty="0" smtClean="0">
                <a:solidFill>
                  <a:srgbClr val="FF0000"/>
                </a:solidFill>
              </a:rPr>
              <a:t>Database:</a:t>
            </a:r>
          </a:p>
          <a:p>
            <a:pPr marL="0" indent="0">
              <a:buNone/>
            </a:pPr>
            <a:r>
              <a:rPr lang="en-US" altLang="zh-CN" dirty="0" err="1" smtClean="0">
                <a:solidFill>
                  <a:srgbClr val="FF0000"/>
                </a:solidFill>
              </a:rPr>
              <a:t>Mysql</a:t>
            </a:r>
            <a:r>
              <a:rPr lang="en-US" altLang="zh-CN" dirty="0" smtClean="0">
                <a:solidFill>
                  <a:srgbClr val="FF0000"/>
                </a:solidFill>
              </a:rPr>
              <a:t> database</a:t>
            </a:r>
          </a:p>
          <a:p>
            <a:pPr marL="0" indent="0">
              <a:buNone/>
            </a:pPr>
            <a:endParaRPr lang="zh-CN" altLang="en-US" dirty="0"/>
          </a:p>
        </p:txBody>
      </p:sp>
    </p:spTree>
    <p:extLst>
      <p:ext uri="{BB962C8B-B14F-4D97-AF65-F5344CB8AC3E}">
        <p14:creationId xmlns:p14="http://schemas.microsoft.com/office/powerpoint/2010/main" val="38093826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Basic kinds of mapping:</a:t>
            </a:r>
            <a:r>
              <a:rPr lang="en-US" altLang="zh-CN" dirty="0"/>
              <a:t> have a base relation</a:t>
            </a:r>
            <a:r>
              <a:rPr lang="zh-CN" altLang="zh-CN" dirty="0"/>
              <a:t/>
            </a:r>
            <a:br>
              <a:rPr lang="zh-CN" altLang="zh-CN" dirty="0"/>
            </a:br>
            <a:endParaRPr lang="zh-CN" altLang="en-US" dirty="0"/>
          </a:p>
        </p:txBody>
      </p:sp>
      <p:pic>
        <p:nvPicPr>
          <p:cNvPr id="4" name="内容占位符 3"/>
          <p:cNvPicPr>
            <a:picLocks noGrp="1"/>
          </p:cNvPicPr>
          <p:nvPr>
            <p:ph idx="1"/>
          </p:nvPr>
        </p:nvPicPr>
        <p:blipFill>
          <a:blip r:embed="rId2"/>
          <a:stretch>
            <a:fillRect/>
          </a:stretch>
        </p:blipFill>
        <p:spPr>
          <a:xfrm>
            <a:off x="0" y="1196752"/>
            <a:ext cx="9144000" cy="1990725"/>
          </a:xfrm>
          <a:prstGeom prst="rect">
            <a:avLst/>
          </a:prstGeom>
        </p:spPr>
      </p:pic>
      <p:pic>
        <p:nvPicPr>
          <p:cNvPr id="5" name="图片 4"/>
          <p:cNvPicPr/>
          <p:nvPr/>
        </p:nvPicPr>
        <p:blipFill>
          <a:blip r:embed="rId3"/>
          <a:stretch>
            <a:fillRect/>
          </a:stretch>
        </p:blipFill>
        <p:spPr>
          <a:xfrm>
            <a:off x="0" y="3212976"/>
            <a:ext cx="9144000" cy="3645024"/>
          </a:xfrm>
          <a:prstGeom prst="rect">
            <a:avLst/>
          </a:prstGeom>
        </p:spPr>
      </p:pic>
    </p:spTree>
    <p:extLst>
      <p:ext uri="{BB962C8B-B14F-4D97-AF65-F5344CB8AC3E}">
        <p14:creationId xmlns:p14="http://schemas.microsoft.com/office/powerpoint/2010/main" val="18515796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Reasonable mapping:</a:t>
            </a:r>
            <a:r>
              <a:rPr lang="zh-CN" altLang="zh-CN" dirty="0"/>
              <a:t/>
            </a:r>
            <a:br>
              <a:rPr lang="zh-CN" altLang="zh-CN" dirty="0"/>
            </a:br>
            <a:endParaRPr lang="zh-CN" altLang="en-US" dirty="0"/>
          </a:p>
        </p:txBody>
      </p:sp>
      <p:pic>
        <p:nvPicPr>
          <p:cNvPr id="4" name="内容占位符 3"/>
          <p:cNvPicPr>
            <a:picLocks noGrp="1"/>
          </p:cNvPicPr>
          <p:nvPr>
            <p:ph idx="1"/>
          </p:nvPr>
        </p:nvPicPr>
        <p:blipFill>
          <a:blip r:embed="rId2"/>
          <a:stretch>
            <a:fillRect/>
          </a:stretch>
        </p:blipFill>
        <p:spPr>
          <a:xfrm>
            <a:off x="467544" y="908720"/>
            <a:ext cx="8424936" cy="5472608"/>
          </a:xfrm>
          <a:prstGeom prst="rect">
            <a:avLst/>
          </a:prstGeom>
        </p:spPr>
      </p:pic>
    </p:spTree>
    <p:extLst>
      <p:ext uri="{BB962C8B-B14F-4D97-AF65-F5344CB8AC3E}">
        <p14:creationId xmlns:p14="http://schemas.microsoft.com/office/powerpoint/2010/main" val="37827050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Further work</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XML store locally -&gt; not safe</a:t>
            </a:r>
          </a:p>
          <a:p>
            <a:pPr marL="0" indent="0">
              <a:buNone/>
            </a:pPr>
            <a:r>
              <a:rPr lang="en-US" altLang="zh-CN" dirty="0" smtClean="0"/>
              <a:t>Further </a:t>
            </a:r>
            <a:r>
              <a:rPr lang="en-US" altLang="zh-CN" dirty="0"/>
              <a:t>goal is to use XML native database to save the XML files. The Application can easily access into the XML files by using the XML native database.</a:t>
            </a:r>
            <a:endParaRPr lang="zh-CN" altLang="en-US" dirty="0"/>
          </a:p>
        </p:txBody>
      </p:sp>
    </p:spTree>
    <p:extLst>
      <p:ext uri="{BB962C8B-B14F-4D97-AF65-F5344CB8AC3E}">
        <p14:creationId xmlns:p14="http://schemas.microsoft.com/office/powerpoint/2010/main" val="26814251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What functions of our website </a:t>
            </a:r>
            <a:endParaRPr lang="sv-SE" dirty="0"/>
          </a:p>
        </p:txBody>
      </p:sp>
      <p:sp>
        <p:nvSpPr>
          <p:cNvPr id="3" name="Content Placeholder 2"/>
          <p:cNvSpPr>
            <a:spLocks noGrp="1"/>
          </p:cNvSpPr>
          <p:nvPr>
            <p:ph idx="1"/>
          </p:nvPr>
        </p:nvSpPr>
        <p:spPr>
          <a:solidFill>
            <a:schemeClr val="accent6"/>
          </a:solidFill>
        </p:spPr>
        <p:txBody>
          <a:bodyPr/>
          <a:lstStyle/>
          <a:p>
            <a:pPr marL="0" indent="0">
              <a:buNone/>
            </a:pPr>
            <a:endParaRPr lang="sv-SE" dirty="0"/>
          </a:p>
        </p:txBody>
      </p:sp>
      <p:sp>
        <p:nvSpPr>
          <p:cNvPr id="4" name="Oval 3"/>
          <p:cNvSpPr/>
          <p:nvPr/>
        </p:nvSpPr>
        <p:spPr>
          <a:xfrm>
            <a:off x="1259632" y="2636912"/>
            <a:ext cx="936104" cy="1152128"/>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cxnSp>
        <p:nvCxnSpPr>
          <p:cNvPr id="6" name="Straight Connector 5"/>
          <p:cNvCxnSpPr>
            <a:stCxn id="4" idx="4"/>
          </p:cNvCxnSpPr>
          <p:nvPr/>
        </p:nvCxnSpPr>
        <p:spPr>
          <a:xfrm>
            <a:off x="1727684" y="3789040"/>
            <a:ext cx="0" cy="13681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259632" y="5157192"/>
            <a:ext cx="468052" cy="4320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727684" y="5157192"/>
            <a:ext cx="468052" cy="4320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1115616" y="4077072"/>
            <a:ext cx="612068" cy="3960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727684" y="4077072"/>
            <a:ext cx="468052" cy="3960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627784" y="2760682"/>
            <a:ext cx="977782" cy="596310"/>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3745186" y="2976706"/>
            <a:ext cx="2727919" cy="576064"/>
          </a:xfrm>
          <a:prstGeom prst="ellipse">
            <a:avLst/>
          </a:prstGeom>
          <a:solidFill>
            <a:schemeClr val="bg1"/>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2">
                    <a:lumMod val="10000"/>
                  </a:schemeClr>
                </a:solidFill>
              </a:rPr>
              <a:t>Book tickets</a:t>
            </a:r>
            <a:endParaRPr lang="sv-SE" dirty="0">
              <a:solidFill>
                <a:schemeClr val="bg2">
                  <a:lumMod val="10000"/>
                </a:schemeClr>
              </a:solidFill>
            </a:endParaRPr>
          </a:p>
        </p:txBody>
      </p:sp>
      <p:sp>
        <p:nvSpPr>
          <p:cNvPr id="22" name="Oval 21"/>
          <p:cNvSpPr/>
          <p:nvPr/>
        </p:nvSpPr>
        <p:spPr>
          <a:xfrm>
            <a:off x="3871563" y="2356447"/>
            <a:ext cx="2160240" cy="576064"/>
          </a:xfrm>
          <a:prstGeom prst="ellipse">
            <a:avLst/>
          </a:prstGeom>
          <a:solidFill>
            <a:schemeClr val="bg1"/>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2">
                    <a:lumMod val="10000"/>
                  </a:schemeClr>
                </a:solidFill>
              </a:rPr>
              <a:t>Search flights</a:t>
            </a:r>
            <a:endParaRPr lang="sv-SE" dirty="0">
              <a:solidFill>
                <a:schemeClr val="bg2">
                  <a:lumMod val="10000"/>
                </a:schemeClr>
              </a:solidFill>
            </a:endParaRPr>
          </a:p>
        </p:txBody>
      </p:sp>
      <p:sp>
        <p:nvSpPr>
          <p:cNvPr id="23" name="Oval 22"/>
          <p:cNvSpPr/>
          <p:nvPr/>
        </p:nvSpPr>
        <p:spPr>
          <a:xfrm>
            <a:off x="3745186" y="3584865"/>
            <a:ext cx="2742131" cy="576064"/>
          </a:xfrm>
          <a:prstGeom prst="ellipse">
            <a:avLst/>
          </a:prstGeom>
          <a:solidFill>
            <a:schemeClr val="bg1"/>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2">
                    <a:lumMod val="10000"/>
                  </a:schemeClr>
                </a:solidFill>
              </a:rPr>
              <a:t>Revoke tickets</a:t>
            </a:r>
            <a:endParaRPr lang="sv-SE" dirty="0">
              <a:solidFill>
                <a:schemeClr val="bg2">
                  <a:lumMod val="10000"/>
                </a:schemeClr>
              </a:solidFill>
            </a:endParaRPr>
          </a:p>
        </p:txBody>
      </p:sp>
      <p:sp>
        <p:nvSpPr>
          <p:cNvPr id="24" name="Oval 23"/>
          <p:cNvSpPr/>
          <p:nvPr/>
        </p:nvSpPr>
        <p:spPr>
          <a:xfrm>
            <a:off x="3773372" y="4221088"/>
            <a:ext cx="2814851" cy="576064"/>
          </a:xfrm>
          <a:prstGeom prst="ellipse">
            <a:avLst/>
          </a:prstGeom>
          <a:solidFill>
            <a:schemeClr val="bg1"/>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2">
                    <a:lumMod val="10000"/>
                  </a:schemeClr>
                </a:solidFill>
              </a:rPr>
              <a:t>Enjoy the latest news of cnn</a:t>
            </a:r>
            <a:endParaRPr lang="sv-SE" dirty="0">
              <a:solidFill>
                <a:schemeClr val="bg2">
                  <a:lumMod val="10000"/>
                </a:schemeClr>
              </a:solidFill>
            </a:endParaRPr>
          </a:p>
        </p:txBody>
      </p:sp>
      <p:sp>
        <p:nvSpPr>
          <p:cNvPr id="26" name="Oval 25"/>
          <p:cNvSpPr/>
          <p:nvPr/>
        </p:nvSpPr>
        <p:spPr>
          <a:xfrm>
            <a:off x="3765522" y="4869160"/>
            <a:ext cx="2822699" cy="576064"/>
          </a:xfrm>
          <a:prstGeom prst="ellipse">
            <a:avLst/>
          </a:prstGeom>
          <a:solidFill>
            <a:schemeClr val="bg1"/>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2">
                    <a:lumMod val="10000"/>
                  </a:schemeClr>
                </a:solidFill>
              </a:rPr>
              <a:t>Leave comments</a:t>
            </a:r>
            <a:endParaRPr lang="sv-SE" dirty="0">
              <a:solidFill>
                <a:schemeClr val="bg2">
                  <a:lumMod val="10000"/>
                </a:schemeClr>
              </a:solidFill>
            </a:endParaRPr>
          </a:p>
        </p:txBody>
      </p:sp>
      <p:sp>
        <p:nvSpPr>
          <p:cNvPr id="28" name="Oval 27"/>
          <p:cNvSpPr/>
          <p:nvPr/>
        </p:nvSpPr>
        <p:spPr>
          <a:xfrm>
            <a:off x="1057743" y="5820187"/>
            <a:ext cx="1206134" cy="288032"/>
          </a:xfrm>
          <a:prstGeom prst="ellipse">
            <a:avLst/>
          </a:prstGeom>
          <a:solidFill>
            <a:schemeClr val="bg1"/>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2">
                    <a:lumMod val="10000"/>
                  </a:schemeClr>
                </a:solidFill>
              </a:rPr>
              <a:t>User</a:t>
            </a:r>
            <a:endParaRPr lang="sv-SE" dirty="0">
              <a:solidFill>
                <a:schemeClr val="bg2">
                  <a:lumMod val="10000"/>
                </a:schemeClr>
              </a:solidFill>
            </a:endParaRPr>
          </a:p>
        </p:txBody>
      </p:sp>
      <p:cxnSp>
        <p:nvCxnSpPr>
          <p:cNvPr id="33" name="Straight Arrow Connector 32"/>
          <p:cNvCxnSpPr/>
          <p:nvPr/>
        </p:nvCxnSpPr>
        <p:spPr>
          <a:xfrm flipV="1">
            <a:off x="2771800" y="3264738"/>
            <a:ext cx="944309" cy="524302"/>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2771800" y="3996063"/>
            <a:ext cx="906689" cy="279031"/>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2771800" y="4509120"/>
            <a:ext cx="863167" cy="180020"/>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2771800" y="5139768"/>
            <a:ext cx="918292" cy="152728"/>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36020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Search flights</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a:stretch>
            <a:fillRect/>
          </a:stretch>
        </p:blipFill>
        <p:spPr>
          <a:xfrm>
            <a:off x="467544" y="1556792"/>
            <a:ext cx="8496944" cy="4464496"/>
          </a:xfrm>
          <a:prstGeom prst="rect">
            <a:avLst/>
          </a:prstGeom>
        </p:spPr>
      </p:pic>
    </p:spTree>
    <p:extLst>
      <p:ext uri="{BB962C8B-B14F-4D97-AF65-F5344CB8AC3E}">
        <p14:creationId xmlns:p14="http://schemas.microsoft.com/office/powerpoint/2010/main" val="2408607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Book tickets</a:t>
            </a:r>
            <a:endParaRPr lang="zh-CN" altLang="en-US" dirty="0"/>
          </a:p>
        </p:txBody>
      </p:sp>
      <p:sp>
        <p:nvSpPr>
          <p:cNvPr id="3" name="内容占位符 2"/>
          <p:cNvSpPr>
            <a:spLocks noGrp="1"/>
          </p:cNvSpPr>
          <p:nvPr>
            <p:ph idx="1"/>
          </p:nvPr>
        </p:nvSpPr>
        <p:spPr/>
        <p:txBody>
          <a:bodyPr/>
          <a:lstStyle/>
          <a:p>
            <a:endParaRPr lang="zh-CN"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8208912" cy="5013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5227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Revoke tickets</a:t>
            </a:r>
            <a:endParaRPr lang="zh-CN" altLang="en-US" dirty="0"/>
          </a:p>
        </p:txBody>
      </p:sp>
      <p:sp>
        <p:nvSpPr>
          <p:cNvPr id="3" name="内容占位符 2"/>
          <p:cNvSpPr>
            <a:spLocks noGrp="1"/>
          </p:cNvSpPr>
          <p:nvPr>
            <p:ph idx="1"/>
          </p:nvPr>
        </p:nvSpPr>
        <p:spPr/>
        <p:txBody>
          <a:bodyPr/>
          <a:lstStyle/>
          <a:p>
            <a:endParaRPr lang="zh-CN"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556791"/>
            <a:ext cx="8280920" cy="5163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2196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latest CNN news</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12776"/>
            <a:ext cx="8352928" cy="5089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0323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Leave comments</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548652"/>
            <a:ext cx="8064896" cy="4688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95691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Overall system design</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a:stretch>
            <a:fillRect/>
          </a:stretch>
        </p:blipFill>
        <p:spPr>
          <a:xfrm>
            <a:off x="395536" y="1725930"/>
            <a:ext cx="8136903" cy="4799414"/>
          </a:xfrm>
          <a:prstGeom prst="rect">
            <a:avLst/>
          </a:prstGeom>
        </p:spPr>
      </p:pic>
    </p:spTree>
    <p:extLst>
      <p:ext uri="{BB962C8B-B14F-4D97-AF65-F5344CB8AC3E}">
        <p14:creationId xmlns:p14="http://schemas.microsoft.com/office/powerpoint/2010/main" val="28487243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393</Words>
  <Application>Microsoft Office PowerPoint</Application>
  <PresentationFormat>全屏显示(4:3)</PresentationFormat>
  <Paragraphs>50</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主题</vt:lpstr>
      <vt:lpstr>XML AND DATABASE</vt:lpstr>
      <vt:lpstr>What technologies I have used </vt:lpstr>
      <vt:lpstr>What functions of our website </vt:lpstr>
      <vt:lpstr>Search flights</vt:lpstr>
      <vt:lpstr>Book tickets</vt:lpstr>
      <vt:lpstr>Revoke tickets</vt:lpstr>
      <vt:lpstr>The latest CNN news</vt:lpstr>
      <vt:lpstr>Leave comments</vt:lpstr>
      <vt:lpstr>Overall system design</vt:lpstr>
      <vt:lpstr>Data flow diagram</vt:lpstr>
      <vt:lpstr>Books.xsd</vt:lpstr>
      <vt:lpstr>Validation error</vt:lpstr>
      <vt:lpstr>xslt</vt:lpstr>
      <vt:lpstr>Database design</vt:lpstr>
      <vt:lpstr>Gaps and similarities between xml technology and relational database models</vt:lpstr>
      <vt:lpstr>Gaps and similarities between xml technology and relational database models</vt:lpstr>
      <vt:lpstr>Gaps and similarities between xml technology and relational database models</vt:lpstr>
      <vt:lpstr>Gaps and similarities between xml technology and relational database models</vt:lpstr>
      <vt:lpstr>PowerPoint 演示文稿</vt:lpstr>
      <vt:lpstr>Basic kinds of mapping: have a base relation </vt:lpstr>
      <vt:lpstr>Reasonable mapping: </vt:lpstr>
      <vt:lpstr>Further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XML AND DATABASE</dc:title>
  <dc:creator>wens</dc:creator>
  <cp:lastModifiedBy>wens</cp:lastModifiedBy>
  <cp:revision>12</cp:revision>
  <dcterms:created xsi:type="dcterms:W3CDTF">2015-03-12T08:53:17Z</dcterms:created>
  <dcterms:modified xsi:type="dcterms:W3CDTF">2015-03-12T13:07:32Z</dcterms:modified>
</cp:coreProperties>
</file>