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493" r:id="rId2"/>
    <p:sldId id="529" r:id="rId3"/>
    <p:sldId id="631" r:id="rId4"/>
    <p:sldId id="632" r:id="rId5"/>
    <p:sldId id="531" r:id="rId6"/>
    <p:sldId id="633" r:id="rId7"/>
    <p:sldId id="635" r:id="rId8"/>
    <p:sldId id="634" r:id="rId9"/>
    <p:sldId id="636" r:id="rId10"/>
    <p:sldId id="637" r:id="rId11"/>
    <p:sldId id="638" r:id="rId12"/>
    <p:sldId id="640" r:id="rId13"/>
    <p:sldId id="641" r:id="rId14"/>
    <p:sldId id="642" r:id="rId15"/>
    <p:sldId id="643" r:id="rId16"/>
    <p:sldId id="645" r:id="rId17"/>
    <p:sldId id="646" r:id="rId18"/>
    <p:sldId id="647" r:id="rId19"/>
    <p:sldId id="644" r:id="rId20"/>
    <p:sldId id="650" r:id="rId21"/>
    <p:sldId id="651" r:id="rId22"/>
    <p:sldId id="652" r:id="rId23"/>
    <p:sldId id="653" r:id="rId24"/>
    <p:sldId id="654" r:id="rId25"/>
    <p:sldId id="648" r:id="rId26"/>
    <p:sldId id="655" r:id="rId27"/>
    <p:sldId id="656" r:id="rId28"/>
    <p:sldId id="657" r:id="rId29"/>
    <p:sldId id="658" r:id="rId30"/>
    <p:sldId id="659" r:id="rId31"/>
    <p:sldId id="661" r:id="rId32"/>
    <p:sldId id="660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9" r:id="rId50"/>
    <p:sldId id="680" r:id="rId51"/>
    <p:sldId id="527" r:id="rId52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0"/>
    <p:restoredTop sz="94666"/>
  </p:normalViewPr>
  <p:slideViewPr>
    <p:cSldViewPr>
      <p:cViewPr varScale="1">
        <p:scale>
          <a:sx n="102" d="100"/>
          <a:sy n="102" d="100"/>
        </p:scale>
        <p:origin x="1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758357166561076"/>
          <c:y val="0.02536231884057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6878512"/>
        <c:axId val="-1056877152"/>
      </c:scatterChart>
      <c:valAx>
        <c:axId val="-105687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877152"/>
        <c:crosses val="autoZero"/>
        <c:crossBetween val="midCat"/>
      </c:valAx>
      <c:valAx>
        <c:axId val="-10568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878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792839925181766"/>
          <c:y val="0.0471014492753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52600848"/>
        <c:axId val="-1029630160"/>
      </c:scatterChart>
      <c:valAx>
        <c:axId val="-145260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9630160"/>
        <c:crosses val="autoZero"/>
        <c:crossBetween val="midCat"/>
      </c:valAx>
      <c:valAx>
        <c:axId val="-10296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2600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29498784"/>
        <c:axId val="-1029680016"/>
      </c:scatterChart>
      <c:valAx>
        <c:axId val="-102949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9680016"/>
        <c:crosses val="autoZero"/>
        <c:crossBetween val="midCat"/>
      </c:valAx>
      <c:valAx>
        <c:axId val="-102968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949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88837776"/>
        <c:axId val="-988835728"/>
      </c:scatterChart>
      <c:valAx>
        <c:axId val="-98883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8835728"/>
        <c:crosses val="autoZero"/>
        <c:crossBetween val="midCat"/>
      </c:valAx>
      <c:valAx>
        <c:axId val="-98883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8837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6095760"/>
        <c:axId val="-1056951568"/>
      </c:scatterChart>
      <c:valAx>
        <c:axId val="-105609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951568"/>
        <c:crosses val="autoZero"/>
        <c:crossBetween val="midCat"/>
      </c:valAx>
      <c:valAx>
        <c:axId val="-10569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6095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running_sum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55386480"/>
        <c:axId val="-1055393888"/>
      </c:scatterChart>
      <c:valAx>
        <c:axId val="-105538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5393888"/>
        <c:crosses val="autoZero"/>
        <c:crossBetween val="midCat"/>
      </c:valAx>
      <c:valAx>
        <c:axId val="-105539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538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fld id="{B69D67A8-18F0-274E-B237-067DDE9E8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</a:defRPr>
            </a:lvl1pPr>
          </a:lstStyle>
          <a:p>
            <a:fld id="{4D0EE483-B24D-EA49-8CCF-333277E5F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E483-B24D-EA49-8CCF-333277E5F39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6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7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5D3A1-E2A5-3343-A5A9-2F8137E7F37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4795B-A3DC-984A-8335-44F45EA2DA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189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29398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2D9C-043B-2845-980E-F80ADD88464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5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922CC-431C-5747-B40F-B2CCFBB61B1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3E1C-108E-FA4B-BF2A-381700F69B7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765DA-E0FF-5F49-B67C-E5EA987C61D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5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FD08-18BC-C040-AAC2-F0C32055FCF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4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86B2B-0E90-C340-B985-367E1A01976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6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A33E-D255-B24B-A3D5-683D67FFFB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53A1D-3B8E-344C-8B84-D58E886FCD3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0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C98304A1-E225-2441-A81C-33F89E42876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charset="0"/>
                <a:ea typeface="幼圆" charset="0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labedit.com/qvpc6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ixing/xing_nlp/tree/master/LM/RNNLM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charset="-122"/>
                <a:ea typeface="微软雅黑" charset="-122"/>
              </a:rPr>
              <a:t>法律声明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/>
            <a:r>
              <a:rPr kumimoji="0" lang="zh-CN" altLang="en-US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/>
          </a:p>
          <a:p>
            <a:pPr eaLnBrk="1" hangingPunct="1"/>
            <a:endParaRPr kumimoji="0" lang="en-US" altLang="zh-CN"/>
          </a:p>
          <a:p>
            <a:pPr eaLnBrk="1" hangingPunct="1"/>
            <a:r>
              <a:rPr kumimoji="0" lang="zh-CN" altLang="en-US"/>
              <a:t>课程详情请咨询</a:t>
            </a:r>
            <a:endParaRPr kumimoji="0" lang="en-US" altLang="zh-CN"/>
          </a:p>
          <a:p>
            <a:pPr lvl="1" eaLnBrk="1" hangingPunct="1"/>
            <a:r>
              <a:rPr kumimoji="0" lang="zh-CN" altLang="en-US" sz="2400"/>
              <a:t>微信公众号：小象</a:t>
            </a:r>
            <a:endParaRPr kumimoji="0" lang="en-US" altLang="zh-CN" sz="2400"/>
          </a:p>
          <a:p>
            <a:pPr lvl="1" eaLnBrk="1" hangingPunct="1"/>
            <a:r>
              <a:rPr kumimoji="0" lang="zh-CN" altLang="en-US" sz="2400"/>
              <a:t>新浪微博：</a:t>
            </a:r>
            <a:r>
              <a:rPr kumimoji="0" lang="en-US" altLang="zh-CN" sz="2400"/>
              <a:t>ChinaHadoop</a:t>
            </a:r>
            <a:endParaRPr kumimoji="0" lang="zh-CN" altLang="en-US" sz="2400"/>
          </a:p>
        </p:txBody>
      </p:sp>
      <p:pic>
        <p:nvPicPr>
          <p:cNvPr id="51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31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py</a:t>
            </a:r>
            <a:r>
              <a:rPr lang="zh-CN" altLang="en-US" dirty="0"/>
              <a:t> </a:t>
            </a:r>
            <a:r>
              <a:rPr lang="zh-CN" altLang="en-US" dirty="0" smtClean="0"/>
              <a:t>存放所有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相关的代码</a:t>
            </a:r>
            <a:endParaRPr lang="en-US" altLang="zh-CN" dirty="0"/>
          </a:p>
          <a:p>
            <a:pPr lvl="2"/>
            <a:r>
              <a:rPr lang="en-US" altLang="zh-CN" dirty="0" err="1"/>
              <a:t>best_buckets.py</a:t>
            </a:r>
            <a:r>
              <a:rPr lang="en-US" altLang="zh-CN" dirty="0"/>
              <a:t>  </a:t>
            </a:r>
            <a:r>
              <a:rPr lang="zh-CN" altLang="en-US" dirty="0" smtClean="0"/>
              <a:t>计算最佳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data_util.py</a:t>
            </a:r>
            <a:r>
              <a:rPr lang="zh-CN" altLang="en-US" dirty="0"/>
              <a:t> </a:t>
            </a:r>
            <a:r>
              <a:rPr lang="zh-CN" altLang="en-US" dirty="0" smtClean="0"/>
              <a:t> 数据预处理</a:t>
            </a:r>
            <a:endParaRPr lang="en-US" altLang="zh-CN" dirty="0" smtClean="0"/>
          </a:p>
          <a:p>
            <a:pPr lvl="2"/>
            <a:r>
              <a:rPr lang="en-US" altLang="zh-CN" dirty="0" err="1"/>
              <a:t>data_iterator.py</a:t>
            </a:r>
            <a:r>
              <a:rPr lang="en-US" altLang="zh-CN" dirty="0"/>
              <a:t>  </a:t>
            </a:r>
            <a:r>
              <a:rPr lang="zh-CN" altLang="en-US" dirty="0" smtClean="0"/>
              <a:t>数据迭代器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run.py</a:t>
            </a:r>
            <a:r>
              <a:rPr lang="zh-CN" altLang="en-US" dirty="0" smtClean="0">
                <a:solidFill>
                  <a:srgbClr val="FF0000"/>
                </a:solidFill>
              </a:rPr>
              <a:t> 训练、预测等入口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 smtClean="0"/>
              <a:t>seqModel.py</a:t>
            </a:r>
            <a:r>
              <a:rPr lang="zh-CN" altLang="en-US" dirty="0" smtClean="0"/>
              <a:t> 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模型的定义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generate_jobs.py</a:t>
            </a:r>
            <a:r>
              <a:rPr lang="zh-CN" altLang="en-US" dirty="0" smtClean="0"/>
              <a:t> 超参数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 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2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数据预处理 </a:t>
            </a:r>
            <a:r>
              <a:rPr lang="en-US" altLang="zh-CN" dirty="0" err="1"/>
              <a:t>data_util.py</a:t>
            </a:r>
            <a:endParaRPr lang="en-US" altLang="zh-CN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vocab</a:t>
            </a:r>
          </a:p>
          <a:p>
            <a:pPr lvl="2"/>
            <a:r>
              <a:rPr lang="zh-CN" altLang="en-US" dirty="0" smtClean="0"/>
              <a:t>添加特殊词汇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_PAD</a:t>
            </a:r>
            <a:r>
              <a:rPr lang="zh-CN" altLang="en-US" dirty="0" smtClean="0"/>
              <a:t> 填充词汇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_GO</a:t>
            </a:r>
            <a:r>
              <a:rPr lang="zh-CN" altLang="en-US" dirty="0" smtClean="0"/>
              <a:t>   句子开始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_EOS</a:t>
            </a:r>
            <a:r>
              <a:rPr lang="zh-CN" altLang="en-US" dirty="0" smtClean="0"/>
              <a:t>  句子结束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_UNK</a:t>
            </a:r>
            <a:r>
              <a:rPr lang="zh-CN" altLang="en-US" dirty="0" smtClean="0"/>
              <a:t> 未知词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009900"/>
                </a:solidFill>
              </a:rPr>
              <a:t>xinfeng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_GO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_UNK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_EOS</a:t>
            </a:r>
          </a:p>
          <a:p>
            <a:pPr lvl="1"/>
            <a:r>
              <a:rPr lang="zh-CN" altLang="en-US" dirty="0"/>
              <a:t>将单词替换成数字</a:t>
            </a:r>
            <a:endParaRPr lang="en-US" altLang="zh-CN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102</a:t>
            </a:r>
            <a:r>
              <a:rPr lang="zh-CN" altLang="en-US" dirty="0"/>
              <a:t> </a:t>
            </a:r>
            <a:r>
              <a:rPr lang="en-US" altLang="zh-CN" dirty="0"/>
              <a:t>3424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7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 </a:t>
            </a:r>
            <a:r>
              <a:rPr lang="zh-CN" altLang="en-US" dirty="0"/>
              <a:t>存放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ptb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0000FF"/>
                </a:solidFill>
              </a:rPr>
              <a:t>train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valid</a:t>
            </a:r>
          </a:p>
          <a:p>
            <a:pPr lvl="1"/>
            <a:r>
              <a:rPr lang="en-US" altLang="zh-CN" dirty="0" smtClean="0"/>
              <a:t>/model</a:t>
            </a:r>
            <a:r>
              <a:rPr lang="zh-CN" altLang="en-US" dirty="0" smtClean="0"/>
              <a:t> 存放训练好的模型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model_ptb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en-US" altLang="zh-CN" dirty="0" err="1" smtClean="0"/>
              <a:t>data_cache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预处理过的数据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4"/>
            <a:r>
              <a:rPr lang="en-US" altLang="zh-CN" dirty="0" err="1" smtClean="0">
                <a:solidFill>
                  <a:srgbClr val="009900"/>
                </a:solidFill>
              </a:rPr>
              <a:t>train.id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err="1" smtClean="0">
                <a:solidFill>
                  <a:srgbClr val="009900"/>
                </a:solidFill>
              </a:rPr>
              <a:t>dev.id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vocab</a:t>
            </a:r>
            <a:endParaRPr lang="en-US" altLang="zh-CN" dirty="0">
              <a:solidFill>
                <a:srgbClr val="009900"/>
              </a:solidFill>
            </a:endParaRPr>
          </a:p>
          <a:p>
            <a:pPr lvl="3"/>
            <a:r>
              <a:rPr lang="en-US" altLang="zh-CN" dirty="0" smtClean="0"/>
              <a:t>/</a:t>
            </a:r>
            <a:r>
              <a:rPr lang="en-US" altLang="zh-CN" dirty="0" err="1" smtClean="0"/>
              <a:t>saved_model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readme.md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cxnSp>
        <p:nvCxnSpPr>
          <p:cNvPr id="12" name="Elbow Connector 11"/>
          <p:cNvCxnSpPr/>
          <p:nvPr/>
        </p:nvCxnSpPr>
        <p:spPr bwMode="auto">
          <a:xfrm>
            <a:off x="4567238" y="2743200"/>
            <a:ext cx="1452562" cy="1447800"/>
          </a:xfrm>
          <a:prstGeom prst="bentConnector3">
            <a:avLst>
              <a:gd name="adj1" fmla="val 15032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39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data_util.py</a:t>
            </a:r>
            <a:endParaRPr lang="en-US" altLang="zh-CN" dirty="0" smtClean="0"/>
          </a:p>
          <a:p>
            <a:pPr lvl="1"/>
            <a:r>
              <a:rPr lang="en-US" dirty="0" err="1">
                <a:solidFill>
                  <a:srgbClr val="D73A49"/>
                </a:solidFill>
                <a:latin typeface="SFMono-Regular" charset="0"/>
              </a:rPr>
              <a:t>def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 charset="0"/>
              </a:rPr>
              <a:t>prepare_data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(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cache_dir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train_path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dev_path</a:t>
            </a:r>
            <a:r>
              <a:rPr lang="en-US" dirty="0">
                <a:solidFill>
                  <a:srgbClr val="24292E"/>
                </a:solidFill>
                <a:latin typeface="SFMono-Regular" charset="0"/>
              </a:rPr>
              <a:t>, </a:t>
            </a:r>
            <a:r>
              <a:rPr lang="en-US" dirty="0" err="1">
                <a:solidFill>
                  <a:srgbClr val="24292E"/>
                </a:solidFill>
                <a:latin typeface="SFMono-Regular" charset="0"/>
              </a:rPr>
              <a:t>vocabulary_size</a:t>
            </a:r>
            <a:r>
              <a:rPr lang="en-US" dirty="0" smtClean="0">
                <a:solidFill>
                  <a:srgbClr val="24292E"/>
                </a:solidFill>
                <a:latin typeface="SFMono-Regular" charset="0"/>
              </a:rPr>
              <a:t>)</a:t>
            </a:r>
          </a:p>
          <a:p>
            <a:pPr lvl="2"/>
            <a:r>
              <a:rPr lang="en-US" dirty="0" err="1"/>
              <a:t>create_vocabulary</a:t>
            </a:r>
            <a:r>
              <a:rPr lang="en-US" dirty="0"/>
              <a:t>(</a:t>
            </a:r>
            <a:r>
              <a:rPr lang="en-US" dirty="0" err="1"/>
              <a:t>vocab_path</a:t>
            </a:r>
            <a:r>
              <a:rPr lang="en-US" dirty="0"/>
              <a:t>, [</a:t>
            </a:r>
            <a:r>
              <a:rPr lang="en-US" dirty="0" err="1"/>
              <a:t>train_path</a:t>
            </a:r>
            <a:r>
              <a:rPr lang="en-US" dirty="0"/>
              <a:t>, </a:t>
            </a:r>
            <a:r>
              <a:rPr lang="en-US" dirty="0" err="1"/>
              <a:t>dev_path</a:t>
            </a:r>
            <a:r>
              <a:rPr lang="en-US" dirty="0"/>
              <a:t>], </a:t>
            </a:r>
            <a:r>
              <a:rPr lang="en-US" dirty="0" err="1">
                <a:solidFill>
                  <a:srgbClr val="009900"/>
                </a:solidFill>
              </a:rPr>
              <a:t>vocabulary_size</a:t>
            </a:r>
            <a:r>
              <a:rPr lang="en-US" dirty="0" smtClean="0"/>
              <a:t>)</a:t>
            </a:r>
          </a:p>
          <a:p>
            <a:pPr lvl="3"/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142-144</a:t>
            </a:r>
            <a:r>
              <a:rPr lang="zh-CN" altLang="en-US" dirty="0"/>
              <a:t> </a:t>
            </a:r>
            <a:r>
              <a:rPr lang="zh-CN" altLang="en-US" dirty="0" smtClean="0"/>
              <a:t>根据频率选取</a:t>
            </a:r>
            <a:r>
              <a:rPr lang="en-US" altLang="zh-CN" dirty="0" smtClean="0"/>
              <a:t>vocab</a:t>
            </a:r>
            <a:endParaRPr lang="en-US" dirty="0" smtClean="0"/>
          </a:p>
          <a:p>
            <a:pPr lvl="2"/>
            <a:r>
              <a:rPr lang="en-US" dirty="0" err="1"/>
              <a:t>data_to_token_ids</a:t>
            </a:r>
            <a:r>
              <a:rPr lang="en-US" dirty="0"/>
              <a:t>(</a:t>
            </a:r>
            <a:r>
              <a:rPr lang="en-US" dirty="0" err="1"/>
              <a:t>train_path</a:t>
            </a:r>
            <a:r>
              <a:rPr lang="en-US" dirty="0"/>
              <a:t>, </a:t>
            </a:r>
            <a:r>
              <a:rPr lang="en-US" dirty="0" err="1"/>
              <a:t>train_ids_path</a:t>
            </a:r>
            <a:r>
              <a:rPr lang="en-US" dirty="0"/>
              <a:t>, </a:t>
            </a:r>
            <a:r>
              <a:rPr lang="en-US" dirty="0" err="1"/>
              <a:t>vocab_path</a:t>
            </a:r>
            <a:r>
              <a:rPr lang="en-US" dirty="0" smtClean="0"/>
              <a:t>)</a:t>
            </a:r>
          </a:p>
          <a:p>
            <a:pPr lvl="3"/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180</a:t>
            </a:r>
            <a:r>
              <a:rPr lang="zh-CN" altLang="en-US" dirty="0" smtClean="0"/>
              <a:t> 按空格分词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_GO/_EOS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替换</a:t>
            </a:r>
            <a:r>
              <a:rPr lang="en-US" altLang="zh-CN" dirty="0" smtClean="0"/>
              <a:t>_UNK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2"/>
            <a:r>
              <a:rPr lang="en-US" dirty="0" err="1"/>
              <a:t>data_to_token_ids</a:t>
            </a:r>
            <a:r>
              <a:rPr lang="en-US" dirty="0"/>
              <a:t>(</a:t>
            </a:r>
            <a:r>
              <a:rPr lang="en-US" dirty="0" err="1"/>
              <a:t>dev_path</a:t>
            </a:r>
            <a:r>
              <a:rPr lang="en-US" dirty="0"/>
              <a:t>, </a:t>
            </a:r>
            <a:r>
              <a:rPr lang="en-US" dirty="0" err="1"/>
              <a:t>dev_ids_path</a:t>
            </a:r>
            <a:r>
              <a:rPr lang="en-US" dirty="0"/>
              <a:t>, </a:t>
            </a:r>
            <a:r>
              <a:rPr lang="en-US" dirty="0" err="1"/>
              <a:t>vocab_path</a:t>
            </a:r>
            <a:r>
              <a:rPr lang="en-US" dirty="0"/>
              <a:t>)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7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run.py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main(_)</a:t>
            </a:r>
            <a:endParaRPr lang="en-US" altLang="zh-CN" dirty="0"/>
          </a:p>
          <a:p>
            <a:pPr lvl="2"/>
            <a:r>
              <a:rPr lang="en-US" dirty="0" err="1"/>
              <a:t>parsing_flags</a:t>
            </a:r>
            <a:r>
              <a:rPr lang="en-US" dirty="0" smtClean="0"/>
              <a:t>()</a:t>
            </a:r>
            <a:r>
              <a:rPr lang="zh-CN" altLang="en-US" dirty="0" smtClean="0"/>
              <a:t> 读取</a:t>
            </a:r>
            <a:r>
              <a:rPr lang="en-US" altLang="zh-CN" dirty="0" smtClean="0"/>
              <a:t>flags,</a:t>
            </a:r>
            <a:r>
              <a:rPr lang="zh-CN" altLang="en-US" dirty="0" smtClean="0"/>
              <a:t> 构建目录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  <a:r>
              <a:rPr lang="zh-CN" altLang="en-US" dirty="0" smtClean="0"/>
              <a:t> 训练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force_decode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预测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输入：句子</a:t>
            </a:r>
            <a:r>
              <a:rPr lang="en-US" altLang="zh-CN" dirty="0" smtClean="0"/>
              <a:t>s</a:t>
            </a:r>
          </a:p>
          <a:p>
            <a:pPr lvl="3"/>
            <a:r>
              <a:rPr lang="zh-CN" altLang="en-US" dirty="0" smtClean="0"/>
              <a:t>输出：句子的概率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P(s)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24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梯度下降法</a:t>
                </a:r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/>
                  <a:t>初始化参数</a:t>
                </a:r>
                <a:endParaRPr lang="en-US" altLang="zh-CN" dirty="0"/>
              </a:p>
              <a:p>
                <a:pPr marL="1374775" lvl="2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charset="0"/>
                      </a:rPr>
                      <m:t>unifor</m:t>
                    </m:r>
                  </m:oMath>
                </a14:m>
                <a:r>
                  <a:rPr lang="en-US" altLang="zh-CN" dirty="0"/>
                  <a:t>m(d)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/>
                  <a:t>随机抽取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个</a:t>
                </a:r>
                <a:r>
                  <a:rPr lang="zh-CN" altLang="en-US" dirty="0"/>
                  <a:t>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m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charset="0"/>
                      </a:rPr>
                      <m:t>偏导数</m:t>
                    </m:r>
                  </m:oMath>
                </a14:m>
                <a:endParaRPr lang="en-US" altLang="zh-CN" i="1" dirty="0">
                  <a:latin typeface="Cambria Math" charset="0"/>
                </a:endParaRPr>
              </a:p>
              <a:p>
                <a:pPr marL="1260475" lvl="2" indent="-342900"/>
                <a14:m>
                  <m:oMath xmlns:m="http://schemas.openxmlformats.org/officeDocument/2006/math">
                    <m:r>
                      <a:rPr lang="zh-CN" altLang="en-US" dirty="0">
                        <a:latin typeface="Cambria Math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charset="0"/>
                      </a:rPr>
                      <m:t>Θ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r>
                      <a:rPr lang="zh-CN" altLang="en-US" i="1" dirty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charset="0"/>
                          </a:rPr>
                          <m:t>Obj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charset="0"/>
                              </a:rPr>
                              <m:t>Θ</m:t>
                            </m:r>
                            <m:r>
                              <a:rPr lang="en-US" altLang="zh-CN" dirty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charset="0"/>
                          </a:rPr>
                          <m:t>Θ</m:t>
                        </m:r>
                      </m:den>
                    </m:f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charset="0"/>
                          </a:rPr>
                          <m:t>Θ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𝑂𝑏𝑗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charset="0"/>
                          </a:rPr>
                          <m:t>Θ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</a:rPr>
                      <m:t>参数</m:t>
                    </m:r>
                  </m:oMath>
                </a14:m>
                <a:endParaRPr lang="en-US" altLang="zh-CN" i="1" dirty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𝜂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>
                        <a:latin typeface="Cambria Math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Θ</m:t>
                    </m:r>
                  </m:oMath>
                </a14:m>
                <a:endParaRPr lang="en-US" altLang="zh-CN" dirty="0"/>
              </a:p>
              <a:p>
                <a:pPr marL="977900" lvl="1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适当的条件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zh-CN" altLang="en-US" dirty="0"/>
                  <a:t>，返回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，直到收敛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72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8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2"/>
                    </a:solidFill>
                  </a:rPr>
                  <a:t>适当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zh-CN" altLang="en-US" dirty="0"/>
                  <a:t>，返回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</a:t>
                </a:r>
                <a:r>
                  <a:rPr lang="zh-CN" altLang="en-US" dirty="0" smtClean="0"/>
                  <a:t>收敛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适当的条件</a:t>
                </a:r>
                <a:r>
                  <a:rPr lang="en-US" altLang="zh-CN" dirty="0" smtClean="0"/>
                  <a:t>:</a:t>
                </a:r>
              </a:p>
              <a:p>
                <a:pPr lvl="3"/>
                <a:r>
                  <a:rPr lang="zh-CN" altLang="en-US" dirty="0" smtClean="0"/>
                  <a:t>每处理了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一半</a:t>
                </a:r>
                <a:r>
                  <a:rPr lang="zh-CN" altLang="en-US" dirty="0" smtClean="0"/>
                  <a:t>的训练数据，就去</a:t>
                </a:r>
                <a:r>
                  <a:rPr lang="zh-CN" altLang="en-US" dirty="0" smtClean="0">
                    <a:solidFill>
                      <a:schemeClr val="accent2"/>
                    </a:solidFill>
                  </a:rPr>
                  <a:t>验证集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perplexity</a:t>
                </a:r>
              </a:p>
              <a:p>
                <a:pPr lvl="4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perplexity</a:t>
                </a:r>
                <a:r>
                  <a:rPr lang="zh-CN" altLang="en-US" dirty="0" smtClean="0"/>
                  <a:t>比上次下降了，保持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不变，记录下现在最好的参数</a:t>
                </a:r>
                <a:endParaRPr lang="en-US" altLang="zh-CN" dirty="0" smtClean="0"/>
              </a:p>
              <a:p>
                <a:pPr lvl="4"/>
                <a:r>
                  <a:rPr lang="zh-CN" altLang="en-US" dirty="0" smtClean="0"/>
                  <a:t>否则， 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 *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0.5</a:t>
                </a:r>
                <a:r>
                  <a:rPr lang="zh-CN" altLang="en-US" dirty="0" smtClean="0"/>
                  <a:t> 缩小一半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如果连续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10</a:t>
                </a:r>
                <a:r>
                  <a:rPr lang="zh-CN" altLang="en-US" dirty="0" smtClean="0"/>
                  <a:t>次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没有变，就停止训练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olidFill>
                      <a:srgbClr val="0000FF"/>
                    </a:solidFill>
                  </a:rPr>
                  <a:t>蓝色的都是超参数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 r="-2515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69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2"/>
                    </a:solidFill>
                  </a:rPr>
                  <a:t>适当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zh-CN" altLang="en-US" dirty="0"/>
                  <a:t>，返回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</a:t>
                </a:r>
                <a:r>
                  <a:rPr lang="zh-CN" altLang="en-US" dirty="0" smtClean="0"/>
                  <a:t>收敛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适当的条件</a:t>
                </a:r>
                <a:r>
                  <a:rPr lang="en-US" altLang="zh-CN" dirty="0" smtClean="0"/>
                  <a:t>:</a:t>
                </a:r>
              </a:p>
              <a:p>
                <a:pPr lvl="3"/>
                <a:r>
                  <a:rPr lang="zh-CN" altLang="en-US" dirty="0" smtClean="0"/>
                  <a:t>每处理了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一半</a:t>
                </a:r>
                <a:r>
                  <a:rPr lang="zh-CN" altLang="en-US" dirty="0" smtClean="0"/>
                  <a:t>的训练数据，就去</a:t>
                </a:r>
                <a:r>
                  <a:rPr lang="zh-CN" altLang="en-US" dirty="0" smtClean="0">
                    <a:solidFill>
                      <a:schemeClr val="accent2"/>
                    </a:solidFill>
                  </a:rPr>
                  <a:t>验证集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perplexity</a:t>
                </a:r>
              </a:p>
              <a:p>
                <a:pPr lvl="4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perplexity</a:t>
                </a:r>
                <a:r>
                  <a:rPr lang="zh-CN" altLang="en-US" dirty="0" smtClean="0"/>
                  <a:t>比上次下降了，保持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不变，记录下现在最好的参数</a:t>
                </a:r>
                <a:endParaRPr lang="en-US" altLang="zh-CN" dirty="0" smtClean="0"/>
              </a:p>
              <a:p>
                <a:pPr lvl="4"/>
                <a:r>
                  <a:rPr lang="zh-CN" altLang="en-US" dirty="0" smtClean="0"/>
                  <a:t>否则， 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 *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0.5</a:t>
                </a:r>
                <a:r>
                  <a:rPr lang="zh-CN" altLang="en-US" dirty="0" smtClean="0"/>
                  <a:t> 缩小一半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如果连续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10</a:t>
                </a:r>
                <a:r>
                  <a:rPr lang="zh-CN" altLang="en-US" dirty="0" smtClean="0"/>
                  <a:t>次</a:t>
                </a:r>
                <a:r>
                  <a:rPr lang="en-US" altLang="zh-CN" dirty="0" smtClean="0"/>
                  <a:t>learning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rate</a:t>
                </a:r>
                <a:r>
                  <a:rPr lang="zh-CN" altLang="en-US" dirty="0" smtClean="0"/>
                  <a:t>没有变，就停止训练</a:t>
                </a:r>
                <a:endParaRPr lang="en-US" altLang="zh-CN" dirty="0"/>
              </a:p>
              <a:p>
                <a:pPr lvl="1"/>
                <a:r>
                  <a:rPr lang="zh-CN" altLang="en-US" dirty="0" smtClean="0">
                    <a:solidFill>
                      <a:srgbClr val="0000FF"/>
                    </a:solidFill>
                  </a:rPr>
                  <a:t>蓝色的都是超参数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 r="-2515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1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Mini-batch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梯度下降</a:t>
                </a:r>
                <a:r>
                  <a:rPr lang="zh-CN" altLang="en-US" dirty="0" smtClean="0"/>
                  <a:t>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2"/>
                    </a:solidFill>
                  </a:rPr>
                  <a:t>适当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的条件</a:t>
                </a:r>
                <a:r>
                  <a:rPr lang="zh-CN" altLang="en-US" dirty="0"/>
                  <a:t>更新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𝜂</m:t>
                    </m:r>
                    <m:r>
                      <a:rPr lang="en-US" altLang="zh-CN" b="0" i="0" smtClean="0">
                        <a:latin typeface="Cambria Math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8" y="3124200"/>
            <a:ext cx="6374639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600" y="57631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Epoch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971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PPX</a:t>
            </a:r>
          </a:p>
        </p:txBody>
      </p:sp>
    </p:spTree>
    <p:extLst>
      <p:ext uri="{BB962C8B-B14F-4D97-AF65-F5344CB8AC3E}">
        <p14:creationId xmlns:p14="http://schemas.microsoft.com/office/powerpoint/2010/main" val="46765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run.py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</a:p>
          <a:p>
            <a:pPr lvl="2"/>
            <a:r>
              <a:rPr lang="zh-CN" altLang="en-US" dirty="0" smtClean="0"/>
              <a:t>读取训练数据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和验证数据</a:t>
            </a:r>
            <a:r>
              <a:rPr lang="en-US" altLang="zh-CN" dirty="0" smtClean="0"/>
              <a:t>dev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建立模型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while</a:t>
            </a:r>
            <a:endParaRPr lang="en-US" altLang="zh-CN" dirty="0"/>
          </a:p>
          <a:p>
            <a:pPr lvl="3"/>
            <a:r>
              <a:rPr lang="zh-CN" altLang="en-US" dirty="0" smtClean="0"/>
              <a:t>从数据中</a:t>
            </a:r>
            <a:r>
              <a:rPr lang="zh-CN" altLang="en-US" dirty="0" smtClean="0">
                <a:solidFill>
                  <a:srgbClr val="009900"/>
                </a:solidFill>
              </a:rPr>
              <a:t>随机</a:t>
            </a:r>
            <a:r>
              <a:rPr lang="zh-CN" altLang="en-US" dirty="0" smtClean="0"/>
              <a:t>取</a:t>
            </a:r>
            <a:r>
              <a:rPr lang="en-US" altLang="zh-CN" dirty="0" smtClean="0">
                <a:solidFill>
                  <a:srgbClr val="009900"/>
                </a:solidFill>
              </a:rPr>
              <a:t>m</a:t>
            </a:r>
            <a:r>
              <a:rPr lang="zh-CN" altLang="en-US" dirty="0" smtClean="0"/>
              <a:t>个句子进行训练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到达半个</a:t>
            </a:r>
            <a:r>
              <a:rPr lang="en-US" altLang="zh-CN" dirty="0" smtClean="0"/>
              <a:t>epoch,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ppx</a:t>
            </a:r>
            <a:r>
              <a:rPr lang="en-US" altLang="zh-CN" dirty="0" smtClean="0"/>
              <a:t>(dev)</a:t>
            </a:r>
          </a:p>
          <a:p>
            <a:pPr lvl="4"/>
            <a:r>
              <a:rPr lang="zh-CN" altLang="en-US" dirty="0" smtClean="0"/>
              <a:t>比之前降低：更新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</a:p>
          <a:p>
            <a:pPr lvl="4"/>
            <a:r>
              <a:rPr lang="zh-CN" altLang="en-US" dirty="0" smtClean="0"/>
              <a:t>比之前升高：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减半，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+=1</a:t>
            </a:r>
          </a:p>
          <a:p>
            <a:pPr lvl="3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(patience&gt;10):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8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450" y="1916113"/>
            <a:ext cx="72723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/>
            <a:endParaRPr lang="en-US" altLang="zh-CN" sz="4000" dirty="0">
              <a:latin typeface="Times New Roman" charset="0"/>
              <a:ea typeface="黑体" charset="-12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神经序列模型 </a:t>
            </a:r>
            <a:r>
              <a:rPr lang="en-US" altLang="zh-CN" dirty="0" smtClean="0"/>
              <a:t>III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010400" cy="2590800"/>
          </a:xfrm>
        </p:spPr>
        <p:txBody>
          <a:bodyPr/>
          <a:lstStyle/>
          <a:p>
            <a:pPr algn="ctr"/>
            <a:r>
              <a:rPr lang="zh-CN" altLang="en-US" dirty="0" smtClean="0"/>
              <a:t>主讲人： 史兴</a:t>
            </a:r>
            <a:endParaRPr lang="en-US" altLang="zh-CN" dirty="0"/>
          </a:p>
          <a:p>
            <a:pPr algn="ctr"/>
            <a:r>
              <a:rPr lang="en-US" altLang="zh-CN" dirty="0" smtClean="0">
                <a:ea typeface="宋体" panose="02010600030101010101" pitchFamily="2" charset="-122"/>
              </a:rPr>
              <a:t>07/12/2017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6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4071"/>
            <a:ext cx="530915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3" y="2183939"/>
            <a:ext cx="535724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b:1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4791670"/>
            <a:ext cx="1712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input_embed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0.4  1.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[ 0.2  0.4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[-0.3  2. 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40386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h1 </a:t>
            </a:r>
          </a:p>
          <a:p>
            <a:r>
              <a:rPr lang="pt-BR" dirty="0"/>
              <a:t>[ 0.4  1. ]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0338" y="3078480"/>
            <a:ext cx="1603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linear_w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1.2  0.2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[-0.4  0.4]]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6990" y="3124200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675" y="1740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mtClean="0"/>
              <a:t>h3 </a:t>
            </a:r>
            <a:endParaRPr lang="pt-BR" dirty="0"/>
          </a:p>
          <a:p>
            <a:r>
              <a:rPr lang="pt-BR" dirty="0"/>
              <a:t>[ 0.07982977  0.7530659 </a:t>
            </a:r>
            <a:r>
              <a:rPr lang="pt-BR" dirty="0" smtClean="0"/>
              <a:t>]</a:t>
            </a:r>
          </a:p>
          <a:p>
            <a:r>
              <a:rPr lang="pt-BR" dirty="0"/>
              <a:t>h2 </a:t>
            </a:r>
          </a:p>
          <a:p>
            <a:r>
              <a:rPr lang="pt-BR" dirty="0"/>
              <a:t>[ 0.08  0.98]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4071"/>
            <a:ext cx="530915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6076" y="2183939"/>
            <a:ext cx="535724" cy="33855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b:1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4093755"/>
            <a:ext cx="186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output_embed</a:t>
            </a:r>
            <a:endParaRPr lang="en-US" dirty="0" smtClean="0"/>
          </a:p>
          <a:p>
            <a:r>
              <a:rPr lang="en-US" dirty="0" smtClean="0"/>
              <a:t>[[-</a:t>
            </a:r>
            <a:r>
              <a:rPr lang="en-US" dirty="0"/>
              <a:t>1.   1.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[ </a:t>
            </a:r>
            <a:r>
              <a:rPr lang="en-US" dirty="0"/>
              <a:t>0.4  0.5</a:t>
            </a:r>
            <a:r>
              <a:rPr lang="en-US" dirty="0" smtClean="0"/>
              <a:t>]</a:t>
            </a:r>
          </a:p>
          <a:p>
            <a:r>
              <a:rPr lang="en-US" dirty="0" smtClean="0"/>
              <a:t>[-</a:t>
            </a:r>
            <a:r>
              <a:rPr lang="en-US" dirty="0"/>
              <a:t>0.3  0.2]]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2613" y="4114800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output_embed_b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  0. ]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3276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/>
              <a:t>h4 </a:t>
            </a:r>
          </a:p>
          <a:p>
            <a:r>
              <a:rPr lang="is-IS" dirty="0"/>
              <a:t>[ </a:t>
            </a:r>
            <a:r>
              <a:rPr lang="is-IS" dirty="0" smtClean="0"/>
              <a:t>0.673236</a:t>
            </a:r>
            <a:r>
              <a:rPr lang="is-IS" dirty="0"/>
              <a:t>  </a:t>
            </a:r>
            <a:r>
              <a:rPr lang="is-IS" dirty="0" smtClean="0"/>
              <a:t>0.90846</a:t>
            </a:r>
            <a:r>
              <a:rPr lang="en-US" altLang="zh-CN" dirty="0" smtClean="0"/>
              <a:t>5</a:t>
            </a:r>
            <a:r>
              <a:rPr lang="is-IS" dirty="0"/>
              <a:t>  0.12666425]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0" y="16007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mtClean="0"/>
              <a:t>ce </a:t>
            </a:r>
            <a:endParaRPr lang="is-IS" dirty="0"/>
          </a:p>
          <a:p>
            <a:r>
              <a:rPr lang="is-IS" dirty="0" smtClean="0"/>
              <a:t>0.810028205586</a:t>
            </a:r>
          </a:p>
          <a:p>
            <a:r>
              <a:rPr lang="is-IS" dirty="0"/>
              <a:t>h5 </a:t>
            </a:r>
          </a:p>
          <a:p>
            <a:r>
              <a:rPr lang="is-IS" dirty="0"/>
              <a:t>[ 0.351601 0.44484</a:t>
            </a:r>
            <a:r>
              <a:rPr lang="en-US" altLang="zh-CN" dirty="0"/>
              <a:t>6</a:t>
            </a:r>
            <a:r>
              <a:rPr lang="is-IS" dirty="0"/>
              <a:t>  0.203553]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8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3625"/>
            <a:ext cx="530915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</a:p>
          <a:p>
            <a:pPr algn="ctr"/>
            <a:r>
              <a:rPr lang="en-US" altLang="zh-CN" sz="1600" dirty="0" smtClean="0"/>
              <a:t>b:1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4" y="2060829"/>
            <a:ext cx="535723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b:1</a:t>
            </a:r>
          </a:p>
          <a:p>
            <a:pPr algn="ctr"/>
            <a:r>
              <a:rPr lang="en-US" altLang="zh-CN" sz="1600" dirty="0" smtClean="0"/>
              <a:t>c:2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4791670"/>
            <a:ext cx="1712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input_embed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0.4  1.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[ 0.2  0.4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[-0.3  2. 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3962400"/>
            <a:ext cx="163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h1 </a:t>
            </a:r>
          </a:p>
          <a:p>
            <a:r>
              <a:rPr lang="pt-BR" dirty="0" smtClean="0"/>
              <a:t>[[ 0.4  1. ]</a:t>
            </a:r>
          </a:p>
          <a:p>
            <a:r>
              <a:rPr lang="pt-BR" dirty="0" smtClean="0"/>
              <a:t> [ 0.2</a:t>
            </a:r>
            <a:r>
              <a:rPr lang="pt-BR" dirty="0"/>
              <a:t>  </a:t>
            </a:r>
            <a:r>
              <a:rPr lang="pt-BR" dirty="0" smtClean="0"/>
              <a:t>4. ]]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770338" y="3078480"/>
            <a:ext cx="1603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linear_w</a:t>
            </a:r>
            <a:endParaRPr lang="en-US" dirty="0" smtClean="0"/>
          </a:p>
          <a:p>
            <a:r>
              <a:rPr lang="en-US" dirty="0" smtClean="0"/>
              <a:t>[[ </a:t>
            </a:r>
            <a:r>
              <a:rPr lang="en-US" dirty="0"/>
              <a:t>1.2  0.2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[-0.4  0.4]]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6990" y="3124200"/>
            <a:ext cx="1329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linear_b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0338" y="1217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h3 </a:t>
            </a:r>
            <a:endParaRPr lang="pt-BR" dirty="0"/>
          </a:p>
          <a:p>
            <a:r>
              <a:rPr lang="pt-BR" dirty="0" smtClean="0"/>
              <a:t>[[ </a:t>
            </a:r>
            <a:r>
              <a:rPr lang="pt-BR" dirty="0"/>
              <a:t>0.07982977  0.7530659 </a:t>
            </a:r>
            <a:r>
              <a:rPr lang="pt-BR" dirty="0" smtClean="0"/>
              <a:t>]</a:t>
            </a:r>
          </a:p>
          <a:p>
            <a:r>
              <a:rPr lang="mr-IN" dirty="0"/>
              <a:t>[ 0.07982977  0.60436778</a:t>
            </a:r>
            <a:r>
              <a:rPr lang="mr-IN" dirty="0" smtClean="0"/>
              <a:t>]</a:t>
            </a:r>
            <a:r>
              <a:rPr lang="en-US" dirty="0" smtClean="0"/>
              <a:t>]</a:t>
            </a:r>
            <a:endParaRPr lang="pt-BR" dirty="0" smtClean="0"/>
          </a:p>
          <a:p>
            <a:r>
              <a:rPr lang="pt-BR" dirty="0"/>
              <a:t>h2 </a:t>
            </a:r>
          </a:p>
          <a:p>
            <a:r>
              <a:rPr lang="pt-BR" dirty="0" smtClean="0"/>
              <a:t>[[ </a:t>
            </a:r>
            <a:r>
              <a:rPr lang="pt-BR" dirty="0"/>
              <a:t>0.08  0.98</a:t>
            </a:r>
            <a:r>
              <a:rPr lang="pt-BR" dirty="0" smtClean="0"/>
              <a:t>]</a:t>
            </a:r>
          </a:p>
          <a:p>
            <a:r>
              <a:rPr lang="mr-IN" dirty="0"/>
              <a:t>[ 0.08  0.7 </a:t>
            </a:r>
            <a:r>
              <a:rPr lang="mr-IN" dirty="0" smtClean="0"/>
              <a:t>]</a:t>
            </a:r>
            <a:r>
              <a:rPr lang="pt-BR" dirty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4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24394" y="54102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input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2415" y="5663625"/>
            <a:ext cx="530915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a:0</a:t>
            </a:r>
          </a:p>
          <a:p>
            <a:pPr algn="ctr"/>
            <a:r>
              <a:rPr lang="en-US" altLang="zh-CN" sz="1600" dirty="0" smtClean="0"/>
              <a:t>b:1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19040" y="469392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linear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transform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4394" y="3962400"/>
            <a:ext cx="22098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Tanh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04740" y="32766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ea typeface="宋体" charset="0"/>
                <a:cs typeface="宋体" charset="0"/>
              </a:rPr>
              <a:t>o</a:t>
            </a:r>
            <a:r>
              <a:rPr lang="en-US" altLang="zh-CN" sz="1600" dirty="0" smtClean="0">
                <a:ea typeface="宋体" charset="0"/>
                <a:cs typeface="宋体" charset="0"/>
              </a:rPr>
              <a:t>utput</a:t>
            </a:r>
            <a:r>
              <a:rPr lang="zh-CN" altLang="en-US" sz="1600" dirty="0" smtClean="0">
                <a:ea typeface="宋体" charset="0"/>
                <a:cs typeface="宋体" charset="0"/>
              </a:rPr>
              <a:t> </a:t>
            </a:r>
            <a:r>
              <a:rPr lang="en-US" altLang="zh-CN" sz="1600" dirty="0" smtClean="0">
                <a:ea typeface="宋体" charset="0"/>
                <a:cs typeface="宋体" charset="0"/>
              </a:rPr>
              <a:t>embedding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9310" y="2590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ea typeface="宋体" charset="0"/>
                <a:cs typeface="宋体" charset="0"/>
              </a:rPr>
              <a:t>softmax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04740" y="1828800"/>
            <a:ext cx="2438400" cy="274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cross-entropy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093" y="2060829"/>
            <a:ext cx="535723" cy="58477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1600" dirty="0" smtClean="0"/>
              <a:t>b:1</a:t>
            </a:r>
          </a:p>
          <a:p>
            <a:pPr algn="ctr"/>
            <a:r>
              <a:rPr lang="en-US" altLang="zh-CN" sz="1600" dirty="0" smtClean="0"/>
              <a:t>c:2</a:t>
            </a:r>
            <a:endParaRPr lang="en-US" altLang="zh-CN" sz="1600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1481042" y="50292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ea typeface="宋体" charset="0"/>
                <a:cs typeface="宋体" charset="0"/>
              </a:rPr>
              <a:t>h1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55270" y="43434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55270" y="36271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3848" y="29413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62784" y="220980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h5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42940" y="1493520"/>
            <a:ext cx="869324" cy="27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ea typeface="宋体" charset="0"/>
                <a:cs typeface="宋体" charset="0"/>
              </a:rPr>
              <a:t>loss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4093755"/>
            <a:ext cx="186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output_embed</a:t>
            </a:r>
            <a:endParaRPr lang="en-US" dirty="0" smtClean="0"/>
          </a:p>
          <a:p>
            <a:r>
              <a:rPr lang="en-US" dirty="0" smtClean="0"/>
              <a:t>[[-</a:t>
            </a:r>
            <a:r>
              <a:rPr lang="en-US" dirty="0"/>
              <a:t>1.   1. </a:t>
            </a:r>
            <a:r>
              <a:rPr lang="en-US" dirty="0" smtClean="0"/>
              <a:t>]</a:t>
            </a:r>
          </a:p>
          <a:p>
            <a:r>
              <a:rPr lang="en-US" dirty="0" smtClean="0"/>
              <a:t>[ </a:t>
            </a:r>
            <a:r>
              <a:rPr lang="en-US" dirty="0"/>
              <a:t>0.4  0.5</a:t>
            </a:r>
            <a:r>
              <a:rPr lang="en-US" dirty="0" smtClean="0"/>
              <a:t>]</a:t>
            </a:r>
          </a:p>
          <a:p>
            <a:r>
              <a:rPr lang="en-US" dirty="0" smtClean="0"/>
              <a:t>[-</a:t>
            </a:r>
            <a:r>
              <a:rPr lang="en-US" dirty="0"/>
              <a:t>0.3  0.2]]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2613" y="4114800"/>
            <a:ext cx="2170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output_embed_b</a:t>
            </a:r>
            <a:endParaRPr lang="en-US" dirty="0" smtClean="0"/>
          </a:p>
          <a:p>
            <a:r>
              <a:rPr lang="en-US" dirty="0" smtClean="0"/>
              <a:t>[ </a:t>
            </a:r>
            <a:r>
              <a:rPr lang="en-US" dirty="0"/>
              <a:t>0.   0.5  0. ]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3191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/>
              <a:t>h4 </a:t>
            </a:r>
          </a:p>
          <a:p>
            <a:r>
              <a:rPr lang="is-IS" dirty="0" smtClean="0"/>
              <a:t>[[ 0.673236</a:t>
            </a:r>
            <a:r>
              <a:rPr lang="is-IS" dirty="0"/>
              <a:t>  </a:t>
            </a:r>
            <a:r>
              <a:rPr lang="is-IS" dirty="0" smtClean="0"/>
              <a:t>0.90846</a:t>
            </a:r>
            <a:r>
              <a:rPr lang="en-US" altLang="zh-CN" dirty="0" smtClean="0"/>
              <a:t>5</a:t>
            </a:r>
            <a:r>
              <a:rPr lang="is-IS" dirty="0"/>
              <a:t>  0.12666425</a:t>
            </a:r>
            <a:r>
              <a:rPr lang="is-IS" dirty="0" smtClean="0"/>
              <a:t>]</a:t>
            </a:r>
          </a:p>
          <a:p>
            <a:r>
              <a:rPr lang="de-DE" dirty="0"/>
              <a:t>[ 0.524538  0.83412  0.096925</a:t>
            </a:r>
            <a:r>
              <a:rPr lang="de-DE" dirty="0" smtClean="0"/>
              <a:t>]]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16007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 smtClean="0"/>
              <a:t>ce </a:t>
            </a:r>
            <a:endParaRPr lang="is-IS" dirty="0"/>
          </a:p>
          <a:p>
            <a:r>
              <a:rPr lang="is-IS" dirty="0"/>
              <a:t>0.810028 + </a:t>
            </a:r>
            <a:r>
              <a:rPr lang="is-IS" dirty="0" smtClean="0"/>
              <a:t>1.53118 = 2.3412</a:t>
            </a:r>
          </a:p>
          <a:p>
            <a:r>
              <a:rPr lang="is-IS" dirty="0"/>
              <a:t>h5 </a:t>
            </a:r>
          </a:p>
          <a:p>
            <a:r>
              <a:rPr lang="is-IS" dirty="0" smtClean="0"/>
              <a:t>[[ </a:t>
            </a:r>
            <a:r>
              <a:rPr lang="is-IS" dirty="0"/>
              <a:t>0.351601 0.44484</a:t>
            </a:r>
            <a:r>
              <a:rPr lang="en-US" altLang="zh-CN" dirty="0"/>
              <a:t>6</a:t>
            </a:r>
            <a:r>
              <a:rPr lang="is-IS" dirty="0"/>
              <a:t>  0.203553</a:t>
            </a:r>
            <a:r>
              <a:rPr lang="is-IS" dirty="0" smtClean="0"/>
              <a:t>]</a:t>
            </a:r>
          </a:p>
          <a:p>
            <a:r>
              <a:rPr lang="is-IS" dirty="0"/>
              <a:t>[ </a:t>
            </a:r>
            <a:r>
              <a:rPr lang="is-IS" dirty="0" smtClean="0"/>
              <a:t>0.331685  0.452036  0.216279]</a:t>
            </a:r>
            <a:r>
              <a:rPr lang="de-DE" dirty="0" smtClean="0"/>
              <a:t>]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1066800"/>
            <a:ext cx="23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mini-batch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7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的优点：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参数更新速度比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GD</a:t>
            </a:r>
            <a:r>
              <a:rPr lang="zh-CN" altLang="en-US" dirty="0" smtClean="0"/>
              <a:t>快速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稳定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Matrix</a:t>
            </a:r>
            <a:r>
              <a:rPr lang="zh-CN" altLang="en-US" dirty="0" smtClean="0"/>
              <a:t>*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Matrix</a:t>
            </a:r>
            <a:r>
              <a:rPr lang="zh-CN" altLang="en-US" dirty="0" smtClean="0">
                <a:sym typeface="Wingdings"/>
              </a:rPr>
              <a:t>*</a:t>
            </a:r>
            <a:r>
              <a:rPr lang="en-US" altLang="zh-CN" dirty="0" smtClean="0">
                <a:sym typeface="Wingdings"/>
              </a:rPr>
              <a:t>Matrix</a:t>
            </a:r>
          </a:p>
          <a:p>
            <a:pPr lvl="2"/>
            <a:r>
              <a:rPr lang="zh-CN" altLang="en-US" dirty="0" smtClean="0">
                <a:sym typeface="Wingdings"/>
              </a:rPr>
              <a:t>对于</a:t>
            </a:r>
            <a:r>
              <a:rPr lang="en-US" altLang="zh-CN" dirty="0" smtClean="0">
                <a:sym typeface="Wingdings"/>
              </a:rPr>
              <a:t>GPU</a:t>
            </a:r>
            <a:r>
              <a:rPr lang="zh-CN" altLang="en-US" dirty="0" smtClean="0">
                <a:sym typeface="Wingdings"/>
              </a:rPr>
              <a:t>来说，加速幅度会很大</a:t>
            </a:r>
            <a:endParaRPr lang="en-US" altLang="zh-CN" dirty="0" smtClean="0">
              <a:sym typeface="Wingdings"/>
            </a:endParaRPr>
          </a:p>
          <a:p>
            <a:pPr lvl="3"/>
            <a:r>
              <a:rPr lang="en-US" altLang="zh-CN" dirty="0" smtClean="0">
                <a:sym typeface="Wingdings"/>
              </a:rPr>
              <a:t>GPU</a:t>
            </a:r>
            <a:r>
              <a:rPr lang="zh-CN" altLang="en-US" dirty="0" smtClean="0">
                <a:sym typeface="Wingdings"/>
              </a:rPr>
              <a:t>喜欢比较大规模的计算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65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句子的长度不一样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60787"/>
              </p:ext>
            </p:extLst>
          </p:nvPr>
        </p:nvGraphicFramePr>
        <p:xfrm>
          <a:off x="6700836" y="152400"/>
          <a:ext cx="22907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82"/>
                <a:gridCol w="1145382"/>
              </a:tblGrid>
              <a:tr h="3581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838200" y="3124200"/>
            <a:ext cx="5590032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5486400"/>
            <a:ext cx="543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</a:t>
            </a:r>
            <a:r>
              <a:rPr lang="zh-CN" altLang="en-US" dirty="0"/>
              <a:t> </a:t>
            </a:r>
            <a:r>
              <a:rPr lang="en-US" altLang="zh-CN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2401669"/>
            <a:ext cx="555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句子的长度不一样：</a:t>
            </a:r>
            <a:r>
              <a:rPr lang="zh-CN" altLang="en-US" dirty="0" smtClean="0">
                <a:solidFill>
                  <a:srgbClr val="0099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增加</a:t>
            </a:r>
            <a:r>
              <a:rPr lang="en-US" altLang="zh-CN" dirty="0" smtClean="0">
                <a:solidFill>
                  <a:srgbClr val="FF0000"/>
                </a:solidFill>
              </a:rPr>
              <a:t>padding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838200" y="3124200"/>
            <a:ext cx="5590032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5486400"/>
            <a:ext cx="55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</a:t>
            </a:r>
            <a:r>
              <a:rPr lang="zh-CN" altLang="en-US" dirty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PAD</a:t>
            </a:r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2401669"/>
            <a:ext cx="576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_EOS</a:t>
            </a:r>
            <a:r>
              <a:rPr lang="zh-CN" altLang="en-US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zh-CN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2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 增大了！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838200" y="3124200"/>
            <a:ext cx="5590032" cy="228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5486400"/>
            <a:ext cx="55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I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_GO</a:t>
            </a:r>
            <a:r>
              <a:rPr lang="zh-CN" altLang="en-US" dirty="0" smtClean="0"/>
              <a:t>           </a:t>
            </a:r>
            <a:r>
              <a:rPr lang="zh-CN" altLang="en-US" dirty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PAD</a:t>
            </a:r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_PAD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2401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(like)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(it)+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(.)+</a:t>
            </a:r>
            <a:r>
              <a:rPr lang="en-US" altLang="zh-CN" dirty="0" err="1" smtClean="0"/>
              <a:t>logP</a:t>
            </a:r>
            <a:r>
              <a:rPr lang="en-US" altLang="zh-CN" dirty="0"/>
              <a:t>(</a:t>
            </a:r>
            <a:r>
              <a:rPr lang="en-US" altLang="zh-CN" dirty="0" smtClean="0"/>
              <a:t>_EOS)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(YES)+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(_EOS)+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)+</a:t>
            </a:r>
            <a:r>
              <a:rPr lang="en-US" altLang="zh-CN" dirty="0" err="1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)+</a:t>
            </a:r>
            <a:r>
              <a:rPr lang="en-US" altLang="zh-CN" dirty="0" err="1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950" y="243500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 增大了！</a:t>
            </a:r>
            <a:r>
              <a:rPr lang="zh-CN" altLang="en-US" dirty="0" smtClean="0">
                <a:solidFill>
                  <a:srgbClr val="FF0000"/>
                </a:solidFill>
              </a:rPr>
              <a:t>乘以一个</a:t>
            </a:r>
            <a:r>
              <a:rPr lang="en-US" altLang="zh-CN" dirty="0" smtClean="0">
                <a:solidFill>
                  <a:srgbClr val="FF0000"/>
                </a:solidFill>
              </a:rPr>
              <a:t>0/1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mask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684212" y="2895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[[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(like),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(it),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(.), </a:t>
            </a:r>
            <a:r>
              <a:rPr lang="en-US" altLang="zh-CN" dirty="0" err="1" smtClean="0"/>
              <a:t>logP</a:t>
            </a:r>
            <a:r>
              <a:rPr lang="en-US" altLang="zh-CN" dirty="0"/>
              <a:t>(</a:t>
            </a:r>
            <a:r>
              <a:rPr lang="en-US" altLang="zh-CN" dirty="0" smtClean="0"/>
              <a:t>_EOS)],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(YES),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(_EOS),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_PAD</a:t>
            </a:r>
            <a:r>
              <a:rPr lang="en-US" altLang="zh-CN" dirty="0" smtClean="0"/>
              <a:t>)]]</a:t>
            </a:r>
          </a:p>
          <a:p>
            <a:r>
              <a:rPr lang="zh-CN" altLang="en-US" dirty="0" smtClean="0">
                <a:solidFill>
                  <a:srgbClr val="009900"/>
                </a:solidFill>
              </a:rPr>
              <a:t>*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[[1,1,1,1,1],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[1,1,0,0,0]]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dirty="0" err="1"/>
              <a:t>logP</a:t>
            </a:r>
            <a:r>
              <a:rPr lang="en-US" altLang="zh-CN" dirty="0"/>
              <a:t>(I)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(like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logP</a:t>
            </a:r>
            <a:r>
              <a:rPr lang="en-US" altLang="zh-CN" dirty="0"/>
              <a:t>(it)+</a:t>
            </a:r>
            <a:r>
              <a:rPr lang="en-US" altLang="zh-CN" dirty="0" err="1"/>
              <a:t>logP</a:t>
            </a:r>
            <a:r>
              <a:rPr lang="en-US" altLang="zh-CN" dirty="0"/>
              <a:t>(.)+</a:t>
            </a:r>
            <a:r>
              <a:rPr lang="en-US" altLang="zh-CN" dirty="0" err="1"/>
              <a:t>logP</a:t>
            </a:r>
            <a:r>
              <a:rPr lang="en-US" altLang="zh-CN" dirty="0"/>
              <a:t>(_EOS)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+</a:t>
            </a:r>
            <a:r>
              <a:rPr lang="en-US" altLang="zh-CN" dirty="0" err="1"/>
              <a:t>logP</a:t>
            </a:r>
            <a:r>
              <a:rPr lang="en-US" altLang="zh-CN" dirty="0"/>
              <a:t>(YES)+</a:t>
            </a:r>
            <a:r>
              <a:rPr lang="en-US" altLang="zh-CN" dirty="0" err="1"/>
              <a:t>logP</a:t>
            </a:r>
            <a:r>
              <a:rPr lang="en-US" altLang="zh-CN" dirty="0"/>
              <a:t>(_EOS</a:t>
            </a:r>
            <a:r>
              <a:rPr lang="en-US" altLang="zh-CN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上问题</a:t>
            </a:r>
            <a:endParaRPr lang="en-US" altLang="zh-CN" dirty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Padding</a:t>
            </a:r>
            <a:endParaRPr lang="en-US" altLang="zh-CN" dirty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 需要乘以</a:t>
            </a:r>
            <a:r>
              <a:rPr lang="en-US" altLang="zh-CN" dirty="0" smtClean="0"/>
              <a:t>mask</a:t>
            </a:r>
          </a:p>
          <a:p>
            <a:pPr lvl="1"/>
            <a:r>
              <a:rPr lang="zh-CN" altLang="en-US" dirty="0" smtClean="0"/>
              <a:t>效率降低了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2"/>
            <a:r>
              <a:rPr lang="zh-CN" altLang="en-US" dirty="0" smtClean="0"/>
              <a:t> 所有句子补齐到</a:t>
            </a:r>
            <a:r>
              <a:rPr lang="en-US" altLang="zh-CN" dirty="0" smtClean="0"/>
              <a:t>82</a:t>
            </a:r>
            <a:r>
              <a:rPr lang="zh-CN" altLang="en-US" dirty="0" smtClean="0"/>
              <a:t>个字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实际计算了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/>
              <a:t>1101++1226+1+1)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190978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有效的步数：</a:t>
            </a:r>
            <a:r>
              <a:rPr lang="en-US" altLang="zh-CN" dirty="0" smtClean="0"/>
              <a:t>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+1226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 </a:t>
            </a:r>
            <a:r>
              <a:rPr lang="en-US" altLang="zh-CN" dirty="0" smtClean="0"/>
              <a:t>81</a:t>
            </a:r>
            <a:r>
              <a:rPr lang="en-US" altLang="zh-CN" dirty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24659</a:t>
            </a:r>
          </a:p>
          <a:p>
            <a:pPr lvl="3"/>
            <a:r>
              <a:rPr lang="zh-CN" altLang="en-US" dirty="0" smtClean="0"/>
              <a:t>利用率： </a:t>
            </a:r>
            <a:r>
              <a:rPr lang="en-US" altLang="zh-CN" dirty="0" smtClean="0"/>
              <a:t>12.9%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浪费！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6144"/>
              </p:ext>
            </p:extLst>
          </p:nvPr>
        </p:nvGraphicFramePr>
        <p:xfrm>
          <a:off x="6015037" y="1116013"/>
          <a:ext cx="22907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82"/>
                <a:gridCol w="1145382"/>
              </a:tblGrid>
              <a:tr h="3581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有关提问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欢迎在小象学堂上提问</a:t>
            </a:r>
            <a:endParaRPr lang="en-US" altLang="zh-CN" dirty="0"/>
          </a:p>
          <a:p>
            <a:pPr lvl="1"/>
            <a:r>
              <a:rPr lang="zh-CN" altLang="en-US" dirty="0" smtClean="0"/>
              <a:t>稀疏性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能得到正确的回答往往是碰运气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自己问的问题，自己最后把答案写上，减小稀疏性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stackoverflow</a:t>
            </a:r>
            <a:r>
              <a:rPr lang="zh-CN" altLang="en-US" dirty="0" smtClean="0"/>
              <a:t> 一般能查到这种问题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61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mini-batch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上问题</a:t>
            </a:r>
            <a:endParaRPr lang="en-US" altLang="zh-CN" dirty="0"/>
          </a:p>
          <a:p>
            <a:pPr lvl="1"/>
            <a:r>
              <a:rPr lang="zh-CN" altLang="en-US" dirty="0" smtClean="0"/>
              <a:t>效率降低了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2"/>
            <a:r>
              <a:rPr lang="zh-CN" altLang="en-US" dirty="0" smtClean="0"/>
              <a:t> 所有句子补齐到</a:t>
            </a:r>
            <a:r>
              <a:rPr lang="en-US" altLang="zh-CN" dirty="0" smtClean="0"/>
              <a:t>82</a:t>
            </a:r>
            <a:r>
              <a:rPr lang="zh-CN" altLang="en-US" dirty="0" smtClean="0"/>
              <a:t>个字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实际计算了</a:t>
            </a:r>
            <a:r>
              <a:rPr lang="en-US" altLang="zh-CN" dirty="0" smtClean="0">
                <a:sym typeface="Wingdings"/>
              </a:rPr>
              <a:t>(</a:t>
            </a:r>
            <a:r>
              <a:rPr lang="en-US" altLang="zh-CN" dirty="0" smtClean="0"/>
              <a:t>1101++1226+1+1)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190978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有效的步数：</a:t>
            </a:r>
            <a:r>
              <a:rPr lang="en-US" altLang="zh-CN" dirty="0" smtClean="0"/>
              <a:t>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+1226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 </a:t>
            </a:r>
            <a:r>
              <a:rPr lang="en-US" altLang="zh-CN" dirty="0" smtClean="0"/>
              <a:t>81</a:t>
            </a:r>
            <a:r>
              <a:rPr lang="en-US" altLang="zh-CN" dirty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24659</a:t>
            </a:r>
          </a:p>
          <a:p>
            <a:pPr lvl="3"/>
            <a:r>
              <a:rPr lang="zh-CN" altLang="en-US" dirty="0" smtClean="0"/>
              <a:t>利用率： </a:t>
            </a:r>
            <a:r>
              <a:rPr lang="en-US" altLang="zh-CN" dirty="0" smtClean="0"/>
              <a:t>12.9%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浪费！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提升效率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将句子分成两组， 一组补齐到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，一组补齐到</a:t>
            </a:r>
            <a:r>
              <a:rPr lang="en-US" altLang="zh-CN" dirty="0" smtClean="0"/>
              <a:t>82</a:t>
            </a:r>
          </a:p>
          <a:p>
            <a:pPr lvl="4"/>
            <a:r>
              <a:rPr lang="en-US" altLang="zh-CN" dirty="0" smtClean="0"/>
              <a:t>(1101+1226)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(1+1)</a:t>
            </a:r>
            <a:r>
              <a:rPr lang="zh-CN" altLang="en-US" dirty="0" smtClean="0"/>
              <a:t>*</a:t>
            </a:r>
            <a:r>
              <a:rPr lang="en-US" altLang="zh-CN" dirty="0" smtClean="0"/>
              <a:t>82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25761</a:t>
            </a:r>
          </a:p>
          <a:p>
            <a:pPr lvl="4"/>
            <a:r>
              <a:rPr lang="zh-CN" altLang="en-US" dirty="0" smtClean="0"/>
              <a:t>利用率： </a:t>
            </a:r>
            <a:r>
              <a:rPr lang="en-US" altLang="zh-CN" dirty="0" smtClean="0"/>
              <a:t>24659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25761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95.7%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5043"/>
              </p:ext>
            </p:extLst>
          </p:nvPr>
        </p:nvGraphicFramePr>
        <p:xfrm>
          <a:off x="6005512" y="642937"/>
          <a:ext cx="22907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82"/>
                <a:gridCol w="1145382"/>
              </a:tblGrid>
              <a:tr h="35814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句子长度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5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best_buckets.py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/>
              <a:t>Padding</a:t>
            </a:r>
          </a:p>
          <a:p>
            <a:pPr lvl="1"/>
            <a:r>
              <a:rPr lang="en-US" altLang="zh-CN" dirty="0"/>
              <a:t>loss</a:t>
            </a:r>
            <a:r>
              <a:rPr lang="zh-CN" altLang="en-US" dirty="0"/>
              <a:t> 需要乘以</a:t>
            </a:r>
            <a:r>
              <a:rPr lang="en-US" altLang="zh-CN" dirty="0" smtClean="0"/>
              <a:t>mask</a:t>
            </a:r>
          </a:p>
          <a:p>
            <a:pPr lvl="1"/>
            <a:r>
              <a:rPr lang="zh-CN" altLang="en-US" dirty="0" smtClean="0"/>
              <a:t>将句子分组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如何分组？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如何达到最优的分组？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best_buckets.py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865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calculate_buckets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length_array</a:t>
            </a:r>
            <a:r>
              <a:rPr lang="en-US" altLang="zh-CN" dirty="0"/>
              <a:t>, </a:t>
            </a:r>
            <a:r>
              <a:rPr lang="en-US" altLang="zh-CN" dirty="0" err="1"/>
              <a:t>max_length</a:t>
            </a:r>
            <a:r>
              <a:rPr lang="en-US" altLang="zh-CN" dirty="0"/>
              <a:t>, </a:t>
            </a:r>
            <a:r>
              <a:rPr lang="en-US" altLang="zh-CN" dirty="0" err="1"/>
              <a:t>max_buckets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length_array</a:t>
            </a:r>
            <a:r>
              <a:rPr lang="zh-CN" altLang="en-US" dirty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[1,1,1,1,1,2,2,2,2,2,2,2,2,2,2,3,3,3,4,4]</a:t>
            </a:r>
          </a:p>
          <a:p>
            <a:pPr lvl="2"/>
            <a:r>
              <a:rPr lang="en-US" altLang="zh-CN" dirty="0" err="1" smtClean="0"/>
              <a:t>max_buckets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pPr lvl="2"/>
            <a:r>
              <a:rPr lang="en-US" altLang="zh-CN" dirty="0" err="1" smtClean="0"/>
              <a:t>max_length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</a:p>
          <a:p>
            <a:pPr lvl="2"/>
            <a:r>
              <a:rPr lang="en-US" altLang="zh-CN" dirty="0" err="1" smtClean="0"/>
              <a:t>running_sum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[(1,5),(2,15),(3,18),(4,20)]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639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running_sum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[(1,5),(2,15),(3,18),(4,20)]</a:t>
            </a:r>
          </a:p>
          <a:p>
            <a:pPr lvl="2"/>
            <a:r>
              <a:rPr lang="zh-CN" altLang="en-US" dirty="0" smtClean="0"/>
              <a:t>灰色面积是有效计算步数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41244321"/>
              </p:ext>
            </p:extLst>
          </p:nvPr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444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0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[2,4];</a:t>
            </a:r>
          </a:p>
          <a:p>
            <a:pPr lvl="2"/>
            <a:r>
              <a:rPr lang="zh-CN" altLang="en-US" dirty="0" smtClean="0"/>
              <a:t>实际 </a:t>
            </a:r>
            <a:r>
              <a:rPr lang="en-US" altLang="zh-CN" dirty="0" smtClean="0"/>
              <a:t>=</a:t>
            </a:r>
            <a:r>
              <a:rPr lang="zh-CN" altLang="en-US" dirty="0" smtClean="0"/>
              <a:t> 红框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红色 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58141785"/>
              </p:ext>
            </p:extLst>
          </p:nvPr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56471" y="4333875"/>
            <a:ext cx="2659857" cy="153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70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[3,4]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3984623"/>
            <a:ext cx="1329928" cy="18796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19400" y="5364159"/>
            <a:ext cx="3996928" cy="500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09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[2,4,3]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56471" y="4333875"/>
            <a:ext cx="2659857" cy="153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27772" y="4038600"/>
            <a:ext cx="1288555" cy="273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bucket.py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算法：贪心，二分类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[2,4,1]</a:t>
            </a:r>
            <a:r>
              <a:rPr lang="zh-CN" altLang="en-US" dirty="0" smtClean="0"/>
              <a:t>；最好的</a:t>
            </a:r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[1,2,4]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43000" y="27305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 flipV="1">
            <a:off x="1524000" y="5334000"/>
            <a:ext cx="1295400" cy="539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1524000" y="4267197"/>
            <a:ext cx="2590800" cy="1057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524000" y="3962400"/>
            <a:ext cx="3962400" cy="3417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524000" y="3829048"/>
            <a:ext cx="5319713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3829048"/>
            <a:ext cx="5319713" cy="2044702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56471" y="4333875"/>
            <a:ext cx="2659857" cy="1530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0531" y="5394319"/>
            <a:ext cx="1288555" cy="47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79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对数据的影响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177:</a:t>
            </a:r>
            <a:r>
              <a:rPr lang="zh-CN" altLang="en-US" sz="2400" dirty="0" smtClean="0"/>
              <a:t> </a:t>
            </a:r>
            <a:r>
              <a:rPr lang="en-US" sz="2400" dirty="0" err="1" smtClean="0"/>
              <a:t>train_data_bucket</a:t>
            </a:r>
            <a:r>
              <a:rPr lang="en-US" sz="2400" dirty="0"/>
              <a:t>, </a:t>
            </a:r>
            <a:r>
              <a:rPr lang="en-US" sz="2400" dirty="0" err="1"/>
              <a:t>dev_data_bucket</a:t>
            </a:r>
            <a:r>
              <a:rPr lang="en-US" sz="2400" dirty="0"/>
              <a:t>, _buckets, </a:t>
            </a:r>
            <a:r>
              <a:rPr lang="en-US" sz="2400" dirty="0" err="1"/>
              <a:t>vocab_path</a:t>
            </a:r>
            <a:r>
              <a:rPr lang="en-US" sz="2400" dirty="0"/>
              <a:t> </a:t>
            </a:r>
            <a:r>
              <a:rPr lang="en-US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read_train_dev</a:t>
            </a:r>
            <a:r>
              <a:rPr lang="en-US" sz="2400" dirty="0" smtClean="0"/>
              <a:t>(</a:t>
            </a:r>
            <a:r>
              <a:rPr lang="en-US" sz="2400" dirty="0" err="1" smtClean="0"/>
              <a:t>FLAGS.data_cache_dir</a:t>
            </a:r>
            <a:r>
              <a:rPr lang="en-US" sz="2400" dirty="0"/>
              <a:t>, </a:t>
            </a:r>
            <a:r>
              <a:rPr lang="en-US" sz="2400" dirty="0" err="1"/>
              <a:t>FLAGS.train_path</a:t>
            </a:r>
            <a:r>
              <a:rPr lang="en-US" sz="2400" dirty="0"/>
              <a:t>, </a:t>
            </a:r>
            <a:r>
              <a:rPr lang="en-US" sz="2400" dirty="0" err="1"/>
              <a:t>FLAGS.dev_path</a:t>
            </a:r>
            <a:r>
              <a:rPr lang="en-US" sz="2400" dirty="0"/>
              <a:t>, </a:t>
            </a:r>
            <a:r>
              <a:rPr lang="en-US" sz="2400" dirty="0" err="1"/>
              <a:t>FLAGS.vocab_size</a:t>
            </a:r>
            <a:r>
              <a:rPr lang="en-US" sz="2400" dirty="0"/>
              <a:t>, FLAGS.L, </a:t>
            </a:r>
            <a:r>
              <a:rPr lang="en-US" sz="2400" dirty="0" err="1"/>
              <a:t>FLAGS.n_bucket</a:t>
            </a:r>
            <a:r>
              <a:rPr lang="en-US" sz="2400" dirty="0" smtClean="0"/>
              <a:t>)</a:t>
            </a:r>
          </a:p>
          <a:p>
            <a:pPr lvl="1"/>
            <a:r>
              <a:rPr lang="en-US" altLang="zh-CN" sz="2400" dirty="0" smtClean="0"/>
              <a:t>_buckets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[1,2,4]</a:t>
            </a:r>
          </a:p>
          <a:p>
            <a:pPr lvl="1"/>
            <a:r>
              <a:rPr lang="en-US" altLang="zh-CN" sz="2400" dirty="0" err="1" smtClean="0"/>
              <a:t>train_data_buckets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1,1,1,1,1]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[2,2,2,2,2,2,2,2,2,2],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[3,3,3,4,4]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</a:t>
            </a:r>
            <a:endParaRPr lang="en-US" altLang="zh-CN" sz="2100" dirty="0" smtClean="0"/>
          </a:p>
          <a:p>
            <a:pPr lvl="2"/>
            <a:endParaRPr lang="en-US" altLang="zh-CN" sz="21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超参数搜索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collabedit.com/qvpc6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第一名</a:t>
            </a:r>
            <a:r>
              <a:rPr lang="en-US" altLang="zh-CN" dirty="0" smtClean="0"/>
              <a:t>(13</a:t>
            </a:r>
            <a:r>
              <a:rPr lang="zh-CN" altLang="en-US" dirty="0" smtClean="0"/>
              <a:t>人参加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xinfeng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1007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神秘大奖：联系我领取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比赛继续：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我们下周开课前再看一下排行榜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879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对数据的影响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train_data_buckets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s1,s1,s1,s1,s1]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[s2,s2,s2,s2,s2,s2,s2,s2,s2,s2],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[s3,s3,s3,s4,s4]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</a:t>
            </a:r>
            <a:endParaRPr lang="en-US" altLang="zh-CN" sz="2100" dirty="0" smtClean="0"/>
          </a:p>
          <a:p>
            <a:pPr lvl="1"/>
            <a:r>
              <a:rPr lang="zh-CN" altLang="en-US" sz="2400" dirty="0" smtClean="0"/>
              <a:t>如何随机选择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个数据？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data_iterator.py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next_random</a:t>
            </a:r>
            <a:r>
              <a:rPr lang="en-US" altLang="zh-CN" sz="1800" dirty="0"/>
              <a:t>(self</a:t>
            </a:r>
            <a:r>
              <a:rPr lang="en-US" altLang="zh-CN" sz="1800" dirty="0" smtClean="0"/>
              <a:t>)</a:t>
            </a:r>
          </a:p>
          <a:p>
            <a:pPr lvl="3"/>
            <a:r>
              <a:rPr lang="en-US" altLang="zh-CN" sz="1600" dirty="0"/>
              <a:t>inputs, outputs, weights, _ = </a:t>
            </a:r>
            <a:r>
              <a:rPr lang="en-US" altLang="zh-CN" sz="1600" dirty="0" err="1"/>
              <a:t>self.model.get_batch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self.data_set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bucket_id</a:t>
            </a:r>
            <a:r>
              <a:rPr lang="en-US" altLang="zh-CN" sz="1600" dirty="0"/>
              <a:t>)</a:t>
            </a:r>
            <a:endParaRPr lang="en-US" altLang="zh-CN" sz="1500" dirty="0"/>
          </a:p>
          <a:p>
            <a:pPr lvl="3"/>
            <a:r>
              <a:rPr lang="zh-CN" altLang="en-US" sz="1800" dirty="0" smtClean="0"/>
              <a:t>先随机一个</a:t>
            </a:r>
            <a:r>
              <a:rPr lang="en-US" altLang="zh-CN" sz="1800" dirty="0" smtClean="0"/>
              <a:t>buckets</a:t>
            </a:r>
            <a:r>
              <a:rPr lang="zh-CN" altLang="en-US" sz="1800" dirty="0" smtClean="0"/>
              <a:t>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第三个</a:t>
            </a:r>
            <a:r>
              <a:rPr lang="en-US" altLang="zh-CN" sz="1800" dirty="0" smtClean="0"/>
              <a:t>bucket</a:t>
            </a:r>
          </a:p>
          <a:p>
            <a:pPr lvl="3"/>
            <a:r>
              <a:rPr lang="zh-CN" altLang="en-US" sz="1800" dirty="0" smtClean="0"/>
              <a:t>再随机取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 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[s3,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s4]</a:t>
            </a:r>
          </a:p>
          <a:p>
            <a:pPr lvl="3"/>
            <a:r>
              <a:rPr lang="zh-CN" altLang="en-US" sz="1800" dirty="0" smtClean="0"/>
              <a:t>将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个数据变成一个矩阵，加上</a:t>
            </a:r>
            <a:r>
              <a:rPr lang="en-US" altLang="zh-CN" sz="1800" dirty="0" smtClean="0"/>
              <a:t>padding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639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对数据的影响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如何随机选择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个数据？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data_iterator.py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next_random</a:t>
            </a:r>
            <a:r>
              <a:rPr lang="en-US" altLang="zh-CN" sz="1800" dirty="0"/>
              <a:t>(self</a:t>
            </a:r>
            <a:r>
              <a:rPr lang="en-US" altLang="zh-CN" sz="1800" dirty="0" smtClean="0"/>
              <a:t>)</a:t>
            </a:r>
          </a:p>
          <a:p>
            <a:pPr lvl="3"/>
            <a:r>
              <a:rPr lang="en-US" altLang="zh-CN" sz="1600" dirty="0"/>
              <a:t>inputs, outputs, weights, _ = </a:t>
            </a:r>
            <a:r>
              <a:rPr lang="en-US" altLang="zh-CN" sz="1600" dirty="0" err="1"/>
              <a:t>self.model.get_batch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self.data_set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bucket_id</a:t>
            </a:r>
            <a:r>
              <a:rPr lang="en-US" altLang="zh-CN" sz="1600" dirty="0"/>
              <a:t>)</a:t>
            </a:r>
            <a:endParaRPr lang="en-US" altLang="zh-CN" sz="1500" dirty="0"/>
          </a:p>
          <a:p>
            <a:pPr lvl="3"/>
            <a:r>
              <a:rPr lang="zh-CN" altLang="en-US" sz="1800" dirty="0" smtClean="0"/>
              <a:t>先随机一个</a:t>
            </a:r>
            <a:r>
              <a:rPr lang="en-US" altLang="zh-CN" sz="1800" dirty="0" smtClean="0"/>
              <a:t>buckets</a:t>
            </a:r>
            <a:r>
              <a:rPr lang="zh-CN" altLang="en-US" sz="1800" dirty="0" smtClean="0"/>
              <a:t>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第三个</a:t>
            </a:r>
            <a:r>
              <a:rPr lang="en-US" altLang="zh-CN" sz="1800" dirty="0" smtClean="0"/>
              <a:t>bucket</a:t>
            </a:r>
          </a:p>
          <a:p>
            <a:pPr lvl="3"/>
            <a:r>
              <a:rPr lang="zh-CN" altLang="en-US" sz="1800" dirty="0" smtClean="0"/>
              <a:t>再随机取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       </a:t>
            </a:r>
            <a:r>
              <a:rPr lang="en-US" altLang="zh-CN" sz="1800" dirty="0" smtClean="0"/>
              <a:t>|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[s3,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s4]</a:t>
            </a:r>
          </a:p>
          <a:p>
            <a:pPr lvl="3"/>
            <a:r>
              <a:rPr lang="zh-CN" altLang="en-US" sz="1800" dirty="0" smtClean="0"/>
              <a:t>将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个数据变成一个矩阵，加上</a:t>
            </a:r>
            <a:r>
              <a:rPr lang="en-US" altLang="zh-CN" sz="1800" dirty="0" smtClean="0"/>
              <a:t>padding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s3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[1,232,2],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s4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233,93,2]</a:t>
            </a:r>
          </a:p>
          <a:p>
            <a:pPr lvl="3"/>
            <a:r>
              <a:rPr lang="en-US" altLang="zh-CN" sz="1800" dirty="0" smtClean="0"/>
              <a:t>inputs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[[1,232,</a:t>
            </a:r>
            <a:r>
              <a:rPr lang="en-US" altLang="zh-CN" sz="1800" dirty="0" smtClean="0">
                <a:solidFill>
                  <a:srgbClr val="0000FF"/>
                </a:solidFill>
              </a:rPr>
              <a:t>0,0</a:t>
            </a:r>
            <a:r>
              <a:rPr lang="en-US" altLang="zh-CN" sz="1800" dirty="0" smtClean="0"/>
              <a:t>],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[1,233,93,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]]</a:t>
            </a:r>
          </a:p>
          <a:p>
            <a:pPr lvl="3"/>
            <a:r>
              <a:rPr lang="en-US" altLang="zh-CN" sz="1800" dirty="0" smtClean="0"/>
              <a:t>outputs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[[232,2,</a:t>
            </a:r>
            <a:r>
              <a:rPr lang="en-US" altLang="zh-CN" sz="1800" dirty="0" smtClean="0">
                <a:solidFill>
                  <a:srgbClr val="0000FF"/>
                </a:solidFill>
              </a:rPr>
              <a:t>0,0</a:t>
            </a:r>
            <a:r>
              <a:rPr lang="en-US" altLang="zh-CN" sz="1800" dirty="0"/>
              <a:t>],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[233,93,2,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/>
              <a:t>]]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weights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[[1,1,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],[1,1,1,</a:t>
            </a:r>
            <a:r>
              <a:rPr lang="en-US" altLang="zh-CN" sz="1800" dirty="0" smtClean="0">
                <a:solidFill>
                  <a:srgbClr val="0000FF"/>
                </a:solidFill>
              </a:rPr>
              <a:t>0</a:t>
            </a:r>
            <a:r>
              <a:rPr lang="en-US" altLang="zh-CN" sz="1800" dirty="0" smtClean="0"/>
              <a:t>]]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907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run.py</a:t>
            </a:r>
            <a:r>
              <a:rPr lang="zh-CN" altLang="en-US" dirty="0" smtClean="0"/>
              <a:t> 过一遍代码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train()</a:t>
            </a:r>
          </a:p>
          <a:p>
            <a:pPr lvl="2"/>
            <a:r>
              <a:rPr lang="zh-CN" altLang="en-US" dirty="0" smtClean="0"/>
              <a:t>读取训练数据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和验证数据</a:t>
            </a:r>
            <a:r>
              <a:rPr lang="en-US" altLang="zh-CN" dirty="0" smtClean="0"/>
              <a:t>dev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建立模型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while</a:t>
            </a:r>
            <a:endParaRPr lang="en-US" altLang="zh-CN" dirty="0"/>
          </a:p>
          <a:p>
            <a:pPr lvl="3"/>
            <a:r>
              <a:rPr lang="zh-CN" altLang="en-US" dirty="0" smtClean="0"/>
              <a:t>从数据中</a:t>
            </a:r>
            <a:r>
              <a:rPr lang="zh-CN" altLang="en-US" dirty="0" smtClean="0">
                <a:solidFill>
                  <a:srgbClr val="009900"/>
                </a:solidFill>
              </a:rPr>
              <a:t>随机</a:t>
            </a:r>
            <a:r>
              <a:rPr lang="zh-CN" altLang="en-US" dirty="0" smtClean="0"/>
              <a:t>取</a:t>
            </a:r>
            <a:r>
              <a:rPr lang="en-US" altLang="zh-CN" dirty="0" smtClean="0">
                <a:solidFill>
                  <a:srgbClr val="009900"/>
                </a:solidFill>
              </a:rPr>
              <a:t>m</a:t>
            </a:r>
            <a:r>
              <a:rPr lang="zh-CN" altLang="en-US" dirty="0" smtClean="0"/>
              <a:t>个句子进行训练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到达半个</a:t>
            </a:r>
            <a:r>
              <a:rPr lang="en-US" altLang="zh-CN" dirty="0" smtClean="0"/>
              <a:t>epoch,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ppx</a:t>
            </a:r>
            <a:r>
              <a:rPr lang="en-US" altLang="zh-CN" dirty="0" smtClean="0"/>
              <a:t>(dev)</a:t>
            </a:r>
          </a:p>
          <a:p>
            <a:pPr lvl="4"/>
            <a:r>
              <a:rPr lang="zh-CN" altLang="en-US" dirty="0" smtClean="0"/>
              <a:t>比之前降低：更新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</a:p>
          <a:p>
            <a:pPr lvl="4"/>
            <a:r>
              <a:rPr lang="zh-CN" altLang="en-US" dirty="0" smtClean="0"/>
              <a:t>比之前升高：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减半，</a:t>
            </a:r>
            <a:r>
              <a:rPr lang="en-US" altLang="zh-CN" dirty="0" smtClean="0"/>
              <a:t>patience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+=1</a:t>
            </a:r>
          </a:p>
          <a:p>
            <a:pPr lvl="3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(patience&gt;10):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562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seqModel.py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__</a:t>
            </a:r>
            <a:r>
              <a:rPr lang="en-US" altLang="zh-CN" dirty="0" err="1" smtClean="0">
                <a:solidFill>
                  <a:srgbClr val="0000FF"/>
                </a:solidFill>
              </a:rPr>
              <a:t>init</a:t>
            </a:r>
            <a:r>
              <a:rPr lang="en-US" altLang="zh-CN" dirty="0" smtClean="0">
                <a:solidFill>
                  <a:srgbClr val="0000FF"/>
                </a:solidFill>
              </a:rPr>
              <a:t>__</a:t>
            </a:r>
            <a:r>
              <a:rPr lang="en-US" altLang="zh-CN" dirty="0" smtClean="0"/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建立模型</a:t>
            </a:r>
            <a:endParaRPr lang="en-US" altLang="zh-CN" dirty="0" smtClean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get_batch</a:t>
            </a:r>
            <a:r>
              <a:rPr lang="en-US" dirty="0"/>
              <a:t>(self, </a:t>
            </a:r>
            <a:r>
              <a:rPr lang="en-US" dirty="0" err="1"/>
              <a:t>data_set</a:t>
            </a:r>
            <a:r>
              <a:rPr lang="en-US" dirty="0"/>
              <a:t>, </a:t>
            </a:r>
            <a:r>
              <a:rPr lang="en-US" dirty="0" err="1"/>
              <a:t>bucket_id</a:t>
            </a:r>
            <a:r>
              <a:rPr lang="en-US" dirty="0"/>
              <a:t>, </a:t>
            </a:r>
            <a:r>
              <a:rPr lang="en-US" dirty="0" err="1"/>
              <a:t>start_id</a:t>
            </a:r>
            <a:r>
              <a:rPr lang="en-US" dirty="0"/>
              <a:t> = None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给定</a:t>
            </a:r>
            <a:r>
              <a:rPr lang="en-US" altLang="zh-CN" dirty="0" err="1" smtClean="0"/>
              <a:t>bucket_id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生成相应的</a:t>
            </a:r>
            <a:r>
              <a:rPr lang="en-US" altLang="zh-CN" dirty="0" smtClean="0"/>
              <a:t>inputs,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weights.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step</a:t>
            </a:r>
            <a:r>
              <a:rPr lang="en-US" dirty="0"/>
              <a:t>(</a:t>
            </a:r>
            <a:r>
              <a:rPr lang="en-US" dirty="0" err="1"/>
              <a:t>self,session</a:t>
            </a:r>
            <a:r>
              <a:rPr lang="en-US" dirty="0"/>
              <a:t>, inputs, targets, </a:t>
            </a:r>
            <a:r>
              <a:rPr lang="en-US" dirty="0" err="1" smtClean="0"/>
              <a:t>target_weights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bucket_id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forward_only</a:t>
            </a:r>
            <a:r>
              <a:rPr lang="en-US" dirty="0" smtClean="0"/>
              <a:t> = False, </a:t>
            </a:r>
            <a:r>
              <a:rPr lang="en-US" dirty="0" err="1" smtClean="0"/>
              <a:t>dump_lstm</a:t>
            </a:r>
            <a:r>
              <a:rPr lang="en-US" dirty="0" smtClean="0"/>
              <a:t> = False)</a:t>
            </a:r>
          </a:p>
          <a:p>
            <a:pPr lvl="2"/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backward</a:t>
            </a:r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weights_updates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058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2057400" y="2667000"/>
            <a:ext cx="5590032" cy="2286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3114" y="5214938"/>
            <a:ext cx="8332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self.inputs_embed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[[0.4,0.3],[1,0.3],</a:t>
            </a:r>
            <a:r>
              <a:rPr lang="en-US" altLang="zh-CN" dirty="0"/>
              <a:t> [0.4</a:t>
            </a:r>
            <a:r>
              <a:rPr lang="en-US" altLang="zh-CN" dirty="0" smtClean="0"/>
              <a:t>,-0.3</a:t>
            </a:r>
            <a:r>
              <a:rPr lang="en-US" altLang="zh-CN" dirty="0"/>
              <a:t>],[</a:t>
            </a:r>
            <a:r>
              <a:rPr lang="en-US" altLang="zh-CN" dirty="0" smtClean="0"/>
              <a:t>1.3,0.3],</a:t>
            </a:r>
            <a:r>
              <a:rPr lang="en-US" altLang="zh-CN" dirty="0"/>
              <a:t> </a:t>
            </a:r>
            <a:r>
              <a:rPr lang="en-US" altLang="zh-CN" dirty="0" smtClean="0"/>
              <a:t>[0,0.3</a:t>
            </a:r>
            <a:r>
              <a:rPr lang="en-US" altLang="zh-CN" dirty="0"/>
              <a:t>],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self.inputs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43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34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58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(line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103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111)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single_cell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2772" b="10025"/>
          <a:stretch/>
        </p:blipFill>
        <p:spPr>
          <a:xfrm>
            <a:off x="3962400" y="3048000"/>
            <a:ext cx="96304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0025"/>
          <a:stretch/>
        </p:blipFill>
        <p:spPr>
          <a:xfrm>
            <a:off x="1981200" y="3680619"/>
            <a:ext cx="559003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873" y="2808863"/>
            <a:ext cx="7307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self.target_weights</a:t>
            </a:r>
            <a:r>
              <a:rPr lang="en-US" altLang="zh-CN" dirty="0" smtClean="0"/>
              <a:t> 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            </a:t>
            </a:r>
            <a:r>
              <a:rPr lang="en-US" altLang="zh-CN" dirty="0"/>
              <a:t>0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 err="1" smtClean="0"/>
              <a:t>self.targets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</a:t>
            </a:r>
            <a:r>
              <a:rPr lang="en-US" altLang="zh-CN" dirty="0" smtClean="0"/>
              <a:t>43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34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3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buckets</a:t>
            </a:r>
            <a:r>
              <a:rPr lang="zh-CN" altLang="en-US" dirty="0" smtClean="0"/>
              <a:t>对模型的影响</a:t>
            </a:r>
            <a:endParaRPr lang="en-US" altLang="zh-CN" dirty="0" smtClean="0"/>
          </a:p>
          <a:p>
            <a:pPr lvl="1"/>
            <a:r>
              <a:rPr lang="en-US" dirty="0" err="1" smtClean="0"/>
              <a:t>self.model_with_bucket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(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buckets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[1,2,4]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749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82279" b="10025"/>
          <a:stretch/>
        </p:blipFill>
        <p:spPr>
          <a:xfrm>
            <a:off x="457200" y="2667000"/>
            <a:ext cx="9906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r="63933" b="10025"/>
          <a:stretch/>
        </p:blipFill>
        <p:spPr>
          <a:xfrm>
            <a:off x="1959588" y="2667000"/>
            <a:ext cx="201612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57" r="19262" b="10025"/>
          <a:stretch/>
        </p:blipFill>
        <p:spPr>
          <a:xfrm>
            <a:off x="4538662" y="2662237"/>
            <a:ext cx="4513263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638800"/>
            <a:ext cx="630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self.inputs_embed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                                         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798274" y="5670254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675495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1374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66693" y="5670253"/>
            <a:ext cx="457200" cy="3042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838200" y="4948237"/>
            <a:ext cx="3188674" cy="690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312374" y="4948237"/>
            <a:ext cx="1714500" cy="695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026874" y="4914643"/>
            <a:ext cx="864574" cy="727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3505200" y="4914643"/>
            <a:ext cx="1492341" cy="710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029200" y="4929059"/>
            <a:ext cx="990600" cy="712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81177" y="4929059"/>
            <a:ext cx="1257823" cy="694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771275" y="4913333"/>
            <a:ext cx="1686925" cy="70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10123" y="1452324"/>
            <a:ext cx="836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self.losses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  </a:t>
            </a:r>
            <a:r>
              <a:rPr lang="en-US" altLang="zh-CN" dirty="0" smtClean="0"/>
              <a:t>Loss_1,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Loss_2,</a:t>
            </a:r>
            <a:r>
              <a:rPr lang="zh-CN" altLang="en-US" dirty="0" smtClean="0"/>
              <a:t>                                   </a:t>
            </a:r>
            <a:r>
              <a:rPr lang="en-US" altLang="zh-CN" dirty="0" smtClean="0"/>
              <a:t>Loss_3</a:t>
            </a:r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838200" y="2362201"/>
            <a:ext cx="0" cy="29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312374" y="2362201"/>
            <a:ext cx="583226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2895600" y="2362201"/>
            <a:ext cx="609600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4891448" y="2362201"/>
            <a:ext cx="1675245" cy="29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6077964" y="2362201"/>
            <a:ext cx="488729" cy="290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H="1" flipV="1">
            <a:off x="6596062" y="2362201"/>
            <a:ext cx="771887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596062" y="2362201"/>
            <a:ext cx="1862138" cy="30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923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 err="1">
                <a:solidFill>
                  <a:srgbClr val="0000FF"/>
                </a:solidFill>
              </a:rPr>
              <a:t>init</a:t>
            </a:r>
            <a:r>
              <a:rPr lang="en-US" altLang="zh-CN" dirty="0">
                <a:solidFill>
                  <a:srgbClr val="0000FF"/>
                </a:solidFill>
              </a:rPr>
              <a:t>__</a:t>
            </a:r>
            <a:r>
              <a:rPr lang="en-US" altLang="zh-CN" dirty="0"/>
              <a:t>()</a:t>
            </a:r>
            <a:r>
              <a:rPr lang="zh-CN" altLang="en-US" dirty="0"/>
              <a:t> 建立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/>
              <a:t>#</a:t>
            </a:r>
            <a:r>
              <a:rPr lang="en-US" altLang="zh-CN" dirty="0" smtClean="0"/>
              <a:t>Train</a:t>
            </a:r>
          </a:p>
          <a:p>
            <a:pPr lvl="1"/>
            <a:r>
              <a:rPr lang="en-US" dirty="0"/>
              <a:t>gradients = </a:t>
            </a:r>
            <a:r>
              <a:rPr lang="en-US" dirty="0" err="1"/>
              <a:t>tf.gradients</a:t>
            </a:r>
            <a:r>
              <a:rPr lang="en-US" dirty="0"/>
              <a:t>(</a:t>
            </a:r>
            <a:r>
              <a:rPr lang="en-US" dirty="0" err="1"/>
              <a:t>self.losses</a:t>
            </a:r>
            <a:r>
              <a:rPr lang="en-US" dirty="0"/>
              <a:t>[b],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colocate_gradients_with_ops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err="1" smtClean="0"/>
              <a:t>self.updates</a:t>
            </a:r>
            <a:r>
              <a:rPr lang="zh-CN" altLang="en-US" dirty="0" smtClean="0"/>
              <a:t> 更新参数的</a:t>
            </a:r>
            <a:r>
              <a:rPr lang="en-US" altLang="zh-CN" dirty="0" smtClean="0"/>
              <a:t>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1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6783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RNNLM</a:t>
            </a:r>
            <a:r>
              <a:rPr lang="zh-CN" altLang="en-US" dirty="0" smtClean="0"/>
              <a:t>代码讲解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快速过一遍：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get_batch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def</a:t>
            </a:r>
            <a:r>
              <a:rPr lang="zh-CN" altLang="en-US" dirty="0"/>
              <a:t> </a:t>
            </a:r>
            <a:r>
              <a:rPr lang="en-US" altLang="zh-CN" dirty="0" smtClean="0"/>
              <a:t>step()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751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charset="-122"/>
                <a:ea typeface="微软雅黑" charset="-122"/>
              </a:rPr>
              <a:t>小象学院：互联网新技术在线教育领航者</a:t>
            </a:r>
            <a:endParaRPr lang="en-US" altLang="zh-CN" sz="28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微信公众号：大数据分析挖掘</a:t>
            </a:r>
            <a:endParaRPr lang="zh-CN" altLang="zh-CN" sz="2400">
              <a:ea typeface="黑体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charset="-122"/>
              </a:rPr>
              <a:t>新浪微博：</a:t>
            </a:r>
            <a:r>
              <a:rPr lang="en-US" altLang="zh-CN" sz="2400">
                <a:ea typeface="黑体" charset="-122"/>
              </a:rPr>
              <a:t>ChinaHadoop   </a:t>
            </a:r>
          </a:p>
        </p:txBody>
      </p:sp>
      <p:pic>
        <p:nvPicPr>
          <p:cNvPr id="921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7527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charset="0"/>
                <a:ea typeface="黑体" charset="-122"/>
              </a:rPr>
              <a:t>联系我们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github.com/shixing/xing_nlp/tree/master/LM/RNNLM</a:t>
            </a:r>
            <a:endParaRPr lang="en-US" dirty="0" smtClean="0"/>
          </a:p>
          <a:p>
            <a:pPr lvl="1"/>
            <a:r>
              <a:rPr lang="zh-CN" altLang="en-US" dirty="0" smtClean="0"/>
              <a:t>任务： </a:t>
            </a:r>
            <a:r>
              <a:rPr lang="en-US" altLang="zh-CN" dirty="0" smtClean="0"/>
              <a:t>RNNLM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pSp>
        <p:nvGrpSpPr>
          <p:cNvPr id="5" name="Group 4"/>
          <p:cNvGrpSpPr/>
          <p:nvPr/>
        </p:nvGrpSpPr>
        <p:grpSpPr>
          <a:xfrm>
            <a:off x="1950686" y="3299658"/>
            <a:ext cx="5593114" cy="2872542"/>
            <a:chOff x="2484086" y="2309058"/>
            <a:chExt cx="5593114" cy="2872542"/>
          </a:xfrm>
        </p:grpSpPr>
        <p:grpSp>
          <p:nvGrpSpPr>
            <p:cNvPr id="6" name="Group 5"/>
            <p:cNvGrpSpPr/>
            <p:nvPr/>
          </p:nvGrpSpPr>
          <p:grpSpPr>
            <a:xfrm>
              <a:off x="2484086" y="2309058"/>
              <a:ext cx="5593114" cy="2872542"/>
              <a:chOff x="2636486" y="1789655"/>
              <a:chExt cx="5593114" cy="2872542"/>
            </a:xfrm>
          </p:grpSpPr>
          <p:pic>
            <p:nvPicPr>
              <p:cNvPr id="22" name="Picture 2" descr="https://lh5.googleusercontent.com/RNQKcCjyU9TxeU_m_pDl_ZOhr5uR_UfQWba29ZpxlaF1_g2ZjgqhbOdhZ4JqD1gEsPn16tksIpxsR83HPxONwjxrXVMF5NO6upknSrd1W-fWw5ukVzJBBA4kgfNOKvGqP_DejBwF61M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0" t="-1914" r="-151" b="-6298"/>
              <a:stretch/>
            </p:blipFill>
            <p:spPr bwMode="auto">
              <a:xfrm>
                <a:off x="2636486" y="2598235"/>
                <a:ext cx="5593114" cy="2063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https://lh5.googleusercontent.com/RNQKcCjyU9TxeU_m_pDl_ZOhr5uR_UfQWba29ZpxlaF1_g2ZjgqhbOdhZ4JqD1gEsPn16tksIpxsR83HPxONwjxrXVMF5NO6upknSrd1W-fWw5ukVzJBBA4kgfNOKvGqP_DejBwF61M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0" r="-151" b="18406"/>
              <a:stretch/>
            </p:blipFill>
            <p:spPr bwMode="auto">
              <a:xfrm>
                <a:off x="2636486" y="1789655"/>
                <a:ext cx="5593114" cy="1556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 bwMode="auto">
            <a:xfrm>
              <a:off x="2514600" y="4426551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29" y="4459208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55029" y="4470093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0" y="4480979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247744" y="4459208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06928" y="3628496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35829" y="3617611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55029" y="3628496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96000" y="3639382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47744" y="3617611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98185" y="2782960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19414" y="2815617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838614" y="2826502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79585" y="2837388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231329" y="2815617"/>
              <a:ext cx="762000" cy="251658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宋体" charset="0"/>
                  <a:cs typeface="宋体" charset="0"/>
                </a:rPr>
                <a:t>Dropout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05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 </a:t>
            </a:r>
            <a:r>
              <a:rPr lang="zh-CN" altLang="en-US" dirty="0"/>
              <a:t>存放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/model</a:t>
            </a:r>
            <a:r>
              <a:rPr lang="zh-CN" altLang="en-US" dirty="0" smtClean="0"/>
              <a:t> 存放训练好的模型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 所有的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 调用我们的代码的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readme.md</a:t>
            </a:r>
            <a:r>
              <a:rPr lang="zh-CN" altLang="en-US" dirty="0" smtClean="0"/>
              <a:t> “项目的遗书”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03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目录概况：</a:t>
            </a:r>
            <a:endParaRPr lang="en-US" altLang="zh-CN" dirty="0"/>
          </a:p>
          <a:p>
            <a:pPr lvl="1"/>
            <a:r>
              <a:rPr lang="en-US" altLang="zh-CN" dirty="0" smtClean="0"/>
              <a:t>/data</a:t>
            </a:r>
            <a:r>
              <a:rPr lang="zh-CN" altLang="en-US" dirty="0" smtClean="0"/>
              <a:t>  </a:t>
            </a:r>
            <a:r>
              <a:rPr lang="zh-CN" altLang="en-US" dirty="0"/>
              <a:t>存放数据</a:t>
            </a:r>
            <a:endParaRPr lang="en-US" altLang="zh-CN" dirty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ptb</a:t>
            </a:r>
            <a:r>
              <a:rPr lang="zh-CN" altLang="en-US" dirty="0" smtClean="0"/>
              <a:t>  </a:t>
            </a:r>
            <a:r>
              <a:rPr lang="en-US" altLang="zh-CN" dirty="0"/>
              <a:t>(Penn-Tree</a:t>
            </a:r>
            <a:r>
              <a:rPr lang="zh-CN" altLang="en-US" dirty="0"/>
              <a:t> </a:t>
            </a:r>
            <a:r>
              <a:rPr lang="en-US" altLang="zh-CN" dirty="0"/>
              <a:t>bank)</a:t>
            </a:r>
          </a:p>
          <a:p>
            <a:pPr lvl="3"/>
            <a:r>
              <a:rPr lang="en-US" altLang="zh-CN" dirty="0"/>
              <a:t>train</a:t>
            </a:r>
          </a:p>
          <a:p>
            <a:pPr lvl="3"/>
            <a:r>
              <a:rPr lang="en-US" altLang="zh-CN" dirty="0"/>
              <a:t>valid</a:t>
            </a:r>
          </a:p>
          <a:p>
            <a:pPr lvl="3"/>
            <a:r>
              <a:rPr lang="en-US" altLang="zh-CN" dirty="0"/>
              <a:t>test</a:t>
            </a:r>
          </a:p>
          <a:p>
            <a:pPr lvl="2"/>
            <a:r>
              <a:rPr lang="en-US" altLang="zh-CN" dirty="0" smtClean="0"/>
              <a:t>/small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随机生成的一些小数据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train</a:t>
            </a:r>
          </a:p>
          <a:p>
            <a:pPr lvl="3"/>
            <a:r>
              <a:rPr lang="en-US" altLang="zh-CN" dirty="0" smtClean="0"/>
              <a:t>valid</a:t>
            </a:r>
          </a:p>
          <a:p>
            <a:pPr lvl="3"/>
            <a:r>
              <a:rPr lang="en-US" altLang="zh-CN" dirty="0" smtClean="0"/>
              <a:t>test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08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代码讲解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数据概览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多少句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wc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</a:p>
          <a:p>
            <a:pPr lvl="1"/>
            <a:r>
              <a:rPr lang="zh-CN" altLang="en-US" dirty="0" smtClean="0"/>
              <a:t>多少个单词</a:t>
            </a:r>
            <a:r>
              <a:rPr lang="en-US" altLang="zh-CN" dirty="0" smtClean="0"/>
              <a:t>(token)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wc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多少种单词</a:t>
            </a:r>
            <a:r>
              <a:rPr lang="en-US" altLang="zh-CN" dirty="0" smtClean="0"/>
              <a:t>(type)?</a:t>
            </a:r>
          </a:p>
          <a:p>
            <a:pPr lvl="2"/>
            <a:r>
              <a:rPr lang="en-US" altLang="zh-CN" dirty="0" smtClean="0"/>
              <a:t>cat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train|tr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 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‘\n’|</a:t>
            </a:r>
            <a:r>
              <a:rPr lang="en-US" altLang="zh-CN" dirty="0" err="1" smtClean="0"/>
              <a:t>sort|uniq|wc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最长</a:t>
            </a:r>
            <a:r>
              <a:rPr lang="en-US" altLang="zh-CN" dirty="0" smtClean="0"/>
              <a:t>(</a:t>
            </a:r>
            <a:r>
              <a:rPr lang="zh-CN" altLang="en-US" dirty="0" smtClean="0"/>
              <a:t>短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的句子有多少单词？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awk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‘{print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NF}’|sort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n|uniq|head</a:t>
            </a:r>
            <a:endParaRPr lang="en-US" altLang="zh-CN" dirty="0"/>
          </a:p>
          <a:p>
            <a:pPr lvl="1"/>
            <a:r>
              <a:rPr lang="zh-CN" altLang="en-US" dirty="0" smtClean="0"/>
              <a:t>句子长度与数量的关系？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awk</a:t>
            </a:r>
            <a:r>
              <a:rPr lang="zh-CN" altLang="en-US" dirty="0" smtClean="0"/>
              <a:t> </a:t>
            </a:r>
            <a:r>
              <a:rPr lang="en-US" altLang="zh-CN" dirty="0"/>
              <a:t>‘{print</a:t>
            </a:r>
            <a:r>
              <a:rPr lang="zh-CN" altLang="en-US" dirty="0"/>
              <a:t> </a:t>
            </a:r>
            <a:r>
              <a:rPr lang="en-US" altLang="zh-CN" dirty="0"/>
              <a:t>NF}’|sort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en-US" altLang="zh-CN" dirty="0" err="1"/>
              <a:t>n|uniq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c	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C42D9C-043B-2845-980E-F80ADD88464F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777199"/>
      </p:ext>
    </p:extLst>
  </p:cSld>
  <p:clrMapOvr>
    <a:masterClrMapping/>
  </p:clrMapOvr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小象学院课件模板" id="{16BCD5C2-8C7C-4D46-9C82-83AA2A1B62E0}" vid="{37D20255-9CBF-EF40-B4E0-6042FBFD670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小象学院课件模板</Template>
  <TotalTime>6691</TotalTime>
  <Words>2342</Words>
  <Application>Microsoft Macintosh PowerPoint</Application>
  <PresentationFormat>On-screen Show (4:3)</PresentationFormat>
  <Paragraphs>578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Cambria Math</vt:lpstr>
      <vt:lpstr>SFMono-Regular</vt:lpstr>
      <vt:lpstr>Times New Roman</vt:lpstr>
      <vt:lpstr>Verdana</vt:lpstr>
      <vt:lpstr>Wingdings</vt:lpstr>
      <vt:lpstr>华文新魏</vt:lpstr>
      <vt:lpstr>宋体</vt:lpstr>
      <vt:lpstr>幼圆</vt:lpstr>
      <vt:lpstr>微软雅黑</vt:lpstr>
      <vt:lpstr>黑体</vt:lpstr>
      <vt:lpstr>Arial</vt:lpstr>
      <vt:lpstr>小象算法课程模板</vt:lpstr>
      <vt:lpstr>法律声明</vt:lpstr>
      <vt:lpstr>神经序列模型 III</vt:lpstr>
      <vt:lpstr>有关提问</vt:lpstr>
      <vt:lpstr>超参数搜索</vt:lpstr>
      <vt:lpstr>提纲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RNN代码讲解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法律声明</dc:title>
  <dc:creator>Xing Shi</dc:creator>
  <cp:lastModifiedBy>Xing Shi</cp:lastModifiedBy>
  <cp:revision>159</cp:revision>
  <dcterms:created xsi:type="dcterms:W3CDTF">2017-07-03T02:57:04Z</dcterms:created>
  <dcterms:modified xsi:type="dcterms:W3CDTF">2017-07-13T19:43:34Z</dcterms:modified>
</cp:coreProperties>
</file>