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493" r:id="rId2"/>
    <p:sldId id="529" r:id="rId3"/>
    <p:sldId id="531" r:id="rId4"/>
    <p:sldId id="686" r:id="rId5"/>
    <p:sldId id="683" r:id="rId6"/>
    <p:sldId id="684" r:id="rId7"/>
    <p:sldId id="685" r:id="rId8"/>
    <p:sldId id="687" r:id="rId9"/>
    <p:sldId id="688" r:id="rId10"/>
    <p:sldId id="689" r:id="rId11"/>
    <p:sldId id="690" r:id="rId12"/>
    <p:sldId id="692" r:id="rId13"/>
    <p:sldId id="693" r:id="rId14"/>
    <p:sldId id="694" r:id="rId15"/>
    <p:sldId id="695" r:id="rId16"/>
    <p:sldId id="697" r:id="rId17"/>
    <p:sldId id="698" r:id="rId18"/>
    <p:sldId id="699" r:id="rId19"/>
    <p:sldId id="700" r:id="rId20"/>
    <p:sldId id="701" r:id="rId21"/>
    <p:sldId id="702" r:id="rId22"/>
    <p:sldId id="703" r:id="rId23"/>
    <p:sldId id="704" r:id="rId24"/>
    <p:sldId id="706" r:id="rId25"/>
    <p:sldId id="711" r:id="rId26"/>
    <p:sldId id="707" r:id="rId27"/>
    <p:sldId id="708" r:id="rId28"/>
    <p:sldId id="709" r:id="rId29"/>
    <p:sldId id="710" r:id="rId30"/>
    <p:sldId id="712" r:id="rId31"/>
    <p:sldId id="713" r:id="rId32"/>
    <p:sldId id="717" r:id="rId33"/>
    <p:sldId id="715" r:id="rId34"/>
    <p:sldId id="716" r:id="rId35"/>
    <p:sldId id="719" r:id="rId36"/>
    <p:sldId id="720" r:id="rId37"/>
    <p:sldId id="721" r:id="rId38"/>
    <p:sldId id="722" r:id="rId39"/>
    <p:sldId id="723" r:id="rId40"/>
    <p:sldId id="724" r:id="rId41"/>
    <p:sldId id="527" r:id="rId42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5"/>
    <p:restoredTop sz="94666"/>
  </p:normalViewPr>
  <p:slideViewPr>
    <p:cSldViewPr>
      <p:cViewPr varScale="1">
        <p:scale>
          <a:sx n="89" d="100"/>
          <a:sy n="89" d="100"/>
        </p:scale>
        <p:origin x="1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fld id="{B69D67A8-18F0-274E-B237-067DDE9E8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</a:defRPr>
            </a:lvl1pPr>
          </a:lstStyle>
          <a:p>
            <a:fld id="{4D0EE483-B24D-EA49-8CCF-333277E5F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7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5D3A1-E2A5-3343-A5A9-2F8137E7F37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4795B-A3DC-984A-8335-44F45EA2DA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189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29398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2D9C-043B-2845-980E-F80ADD88464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5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922CC-431C-5747-B40F-B2CCFBB61B1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3E1C-108E-FA4B-BF2A-381700F69B7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765DA-E0FF-5F49-B67C-E5EA987C61D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FD08-18BC-C040-AAC2-F0C32055FCF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4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86B2B-0E90-C340-B985-367E1A01976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6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A33E-D255-B24B-A3D5-683D67FFFB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53A1D-3B8E-344C-8B84-D58E886FCD3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0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C98304A1-E225-2441-A81C-33F89E4287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charset="-122"/>
                <a:ea typeface="微软雅黑" charset="-122"/>
              </a:rPr>
              <a:t>法律声明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/>
            <a:r>
              <a:rPr kumimoji="0" lang="zh-CN" altLang="en-US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/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zh-CN" altLang="en-US"/>
              <a:t>课程详情请咨询</a:t>
            </a:r>
            <a:endParaRPr kumimoji="0" lang="en-US" altLang="zh-CN"/>
          </a:p>
          <a:p>
            <a:pPr lvl="1" eaLnBrk="1" hangingPunct="1"/>
            <a:r>
              <a:rPr kumimoji="0" lang="zh-CN" altLang="en-US" sz="2400"/>
              <a:t>微信公众号：小象</a:t>
            </a:r>
            <a:endParaRPr kumimoji="0" lang="en-US" altLang="zh-CN" sz="2400"/>
          </a:p>
          <a:p>
            <a:pPr lvl="1" eaLnBrk="1" hangingPunct="1"/>
            <a:r>
              <a:rPr kumimoji="0" lang="zh-CN" altLang="en-US" sz="2400"/>
              <a:t>新浪微博：</a:t>
            </a:r>
            <a:r>
              <a:rPr kumimoji="0" lang="en-US" altLang="zh-CN" sz="2400"/>
              <a:t>ChinaHadoop</a:t>
            </a:r>
            <a:endParaRPr kumimoji="0" lang="zh-CN" altLang="en-US" sz="2400"/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Language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 句子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 </a:t>
                </a:r>
                <a:r>
                  <a:rPr lang="en-US" altLang="zh-CN" dirty="0" smtClean="0"/>
                  <a:t>P(</a:t>
                </a:r>
                <a:r>
                  <a:rPr lang="zh-CN" altLang="en-US" dirty="0" smtClean="0"/>
                  <a:t>句子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Seq2Seq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Model:</a:t>
                </a:r>
              </a:p>
              <a:p>
                <a:pPr lvl="1"/>
                <a:r>
                  <a:rPr lang="zh-CN" altLang="en-US" dirty="0" smtClean="0"/>
                  <a:t>输入： </a:t>
                </a:r>
                <a:r>
                  <a:rPr lang="en-US" altLang="zh-CN" dirty="0" smtClean="0"/>
                  <a:t>source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sequence</a:t>
                </a:r>
              </a:p>
              <a:p>
                <a:pPr lvl="1"/>
                <a:r>
                  <a:rPr lang="zh-CN" altLang="en-US" dirty="0" smtClean="0"/>
                  <a:t>输出：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sequence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结构化预测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charset="0"/>
                      </a:rPr>
                      <m:t>a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𝑟𝑔𝑚𝑎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𝑁</m:t>
                            </m:r>
                          </m:sup>
                        </m:sSubSup>
                      </m:sub>
                    </m:sSub>
                    <m:r>
                      <a:rPr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[</m:t>
                    </m:r>
                    <m:func>
                      <m:funcPr>
                        <m:ctrlPr>
                          <a:rPr lang="zh-CN" altLang="en-US" b="0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𝑀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搜索空间</a:t>
                </a:r>
                <a:r>
                  <a:rPr lang="en-US" altLang="zh-CN" dirty="0" smtClean="0">
                    <a:sym typeface="Wingdings"/>
                  </a:rPr>
                  <a:t>:</a:t>
                </a:r>
                <a:r>
                  <a:rPr lang="zh-CN" altLang="en-US" dirty="0" smtClean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9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charset="0"/>
                      </a:rPr>
                      <m:t>a</m:t>
                    </m:r>
                    <m:r>
                      <a:rPr lang="en-US" altLang="zh-CN" i="1" dirty="0">
                        <a:latin typeface="Cambria Math" charset="0"/>
                      </a:rPr>
                      <m:t>𝑟𝑔𝑚𝑎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3</m:t>
                            </m:r>
                          </m:sup>
                        </m:sSubSup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>
            <a:off x="838200" y="4314428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28900" y="3613547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28900" y="5076825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9000" y="30952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e1</a:t>
            </a: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4607719" y="3613547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07719" y="5076825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7819" y="30952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6616302" y="3642122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16302" y="5105400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6402" y="312380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 bwMode="auto">
          <a:xfrm flipV="1">
            <a:off x="1828800" y="4108847"/>
            <a:ext cx="800100" cy="700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 bwMode="auto">
          <a:xfrm>
            <a:off x="1828800" y="4809728"/>
            <a:ext cx="800100" cy="762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8" idx="6"/>
            <a:endCxn id="14" idx="2"/>
          </p:cNvCxnSpPr>
          <p:nvPr/>
        </p:nvCxnSpPr>
        <p:spPr bwMode="auto">
          <a:xfrm>
            <a:off x="3619500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 bwMode="auto">
          <a:xfrm>
            <a:off x="3619500" y="4108847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9" idx="6"/>
            <a:endCxn id="13" idx="2"/>
          </p:cNvCxnSpPr>
          <p:nvPr/>
        </p:nvCxnSpPr>
        <p:spPr bwMode="auto">
          <a:xfrm flipV="1">
            <a:off x="3619500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9" idx="6"/>
            <a:endCxn id="14" idx="2"/>
          </p:cNvCxnSpPr>
          <p:nvPr/>
        </p:nvCxnSpPr>
        <p:spPr bwMode="auto">
          <a:xfrm>
            <a:off x="3619500" y="5572125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613201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5613201" y="4108847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5613201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613201" y="5572125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928813" y="3985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57388" y="55574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67719" y="39350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00" y="43144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22881" y="499439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17332" y="55427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77089" y="388405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6970" y="426339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32251" y="494335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26702" y="54917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457325" y="32766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p(e1|F)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72004" y="32882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p(e2|e1,F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57800" y="32766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p(e3|e1,e2,F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7964282" y="4311372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END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8" name="Straight Arrow Connector 57"/>
          <p:cNvCxnSpPr>
            <a:stCxn id="16" idx="6"/>
            <a:endCxn id="57" idx="2"/>
          </p:cNvCxnSpPr>
          <p:nvPr/>
        </p:nvCxnSpPr>
        <p:spPr bwMode="auto">
          <a:xfrm>
            <a:off x="7606902" y="4137422"/>
            <a:ext cx="357380" cy="669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17" idx="6"/>
            <a:endCxn id="57" idx="2"/>
          </p:cNvCxnSpPr>
          <p:nvPr/>
        </p:nvCxnSpPr>
        <p:spPr bwMode="auto">
          <a:xfrm flipV="1">
            <a:off x="7606902" y="4806672"/>
            <a:ext cx="357380" cy="794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786688" y="415766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86688" y="52852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charset="0"/>
                      </a:rPr>
                      <m:t>a</m:t>
                    </m:r>
                    <m:r>
                      <a:rPr lang="en-US" altLang="zh-CN" i="1" dirty="0">
                        <a:latin typeface="Cambria Math" charset="0"/>
                      </a:rPr>
                      <m:t>𝑟𝑔𝑚𝑎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3</m:t>
                            </m:r>
                          </m:sup>
                        </m:sSubSup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贪心算法：每步都选最大的概率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b,b,b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0.6</a:t>
                </a:r>
                <a:r>
                  <a:rPr lang="zh-CN" altLang="en-US" dirty="0" smtClean="0"/>
                  <a:t> * </a:t>
                </a:r>
                <a:r>
                  <a:rPr lang="en-US" altLang="zh-CN" dirty="0" smtClean="0"/>
                  <a:t>0.6</a:t>
                </a:r>
                <a:r>
                  <a:rPr lang="zh-CN" altLang="en-US" dirty="0" smtClean="0"/>
                  <a:t> * </a:t>
                </a:r>
                <a:r>
                  <a:rPr lang="en-US" altLang="zh-CN" dirty="0" smtClean="0"/>
                  <a:t>0.6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0.216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>
            <a:off x="838200" y="4314428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28900" y="3613547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28900" y="5076825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9000" y="30952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e1</a:t>
            </a: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4607719" y="3613547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07719" y="5076825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7819" y="30952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6616302" y="3642122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16302" y="5105400"/>
            <a:ext cx="990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6402" y="312380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 bwMode="auto">
          <a:xfrm flipV="1">
            <a:off x="1828800" y="4108847"/>
            <a:ext cx="800100" cy="700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 bwMode="auto">
          <a:xfrm>
            <a:off x="1828800" y="4809728"/>
            <a:ext cx="800100" cy="762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8" idx="6"/>
            <a:endCxn id="14" idx="2"/>
          </p:cNvCxnSpPr>
          <p:nvPr/>
        </p:nvCxnSpPr>
        <p:spPr bwMode="auto">
          <a:xfrm>
            <a:off x="3619500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 bwMode="auto">
          <a:xfrm>
            <a:off x="3619500" y="4108847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9" idx="6"/>
            <a:endCxn id="13" idx="2"/>
          </p:cNvCxnSpPr>
          <p:nvPr/>
        </p:nvCxnSpPr>
        <p:spPr bwMode="auto">
          <a:xfrm flipV="1">
            <a:off x="3619500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9" idx="6"/>
            <a:endCxn id="14" idx="2"/>
          </p:cNvCxnSpPr>
          <p:nvPr/>
        </p:nvCxnSpPr>
        <p:spPr bwMode="auto">
          <a:xfrm>
            <a:off x="3619500" y="5572125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613201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5613201" y="4108847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5613201" y="4108847"/>
            <a:ext cx="988219" cy="146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613201" y="5572125"/>
            <a:ext cx="9882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928813" y="39858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57388" y="55574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67719" y="39350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00" y="43144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22881" y="499439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17332" y="55427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77089" y="388405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6970" y="426339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32251" y="494335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26702" y="54917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4648200"/>
            <a:ext cx="7340608" cy="1447799"/>
            <a:chOff x="838200" y="3095228"/>
            <a:chExt cx="6768702" cy="3000772"/>
          </a:xfrm>
        </p:grpSpPr>
        <p:sp>
          <p:nvSpPr>
            <p:cNvPr id="38" name="Oval 37"/>
            <p:cNvSpPr/>
            <p:nvPr/>
          </p:nvSpPr>
          <p:spPr bwMode="auto">
            <a:xfrm>
              <a:off x="838200" y="4314428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628900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28900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59000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e1</a:t>
              </a: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4607719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607719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37819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e2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616302" y="3642122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616302" y="5105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6402" y="312380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e3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56" idx="6"/>
              <a:endCxn id="57" idx="2"/>
            </p:cNvCxnSpPr>
            <p:nvPr/>
          </p:nvCxnSpPr>
          <p:spPr bwMode="auto">
            <a:xfrm flipV="1">
              <a:off x="1828800" y="4108847"/>
              <a:ext cx="800100" cy="700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56" idx="6"/>
              <a:endCxn id="58" idx="2"/>
            </p:cNvCxnSpPr>
            <p:nvPr/>
          </p:nvCxnSpPr>
          <p:spPr bwMode="auto">
            <a:xfrm>
              <a:off x="1828800" y="4809728"/>
              <a:ext cx="800100" cy="7623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7" idx="6"/>
              <a:endCxn id="63" idx="2"/>
            </p:cNvCxnSpPr>
            <p:nvPr/>
          </p:nvCxnSpPr>
          <p:spPr bwMode="auto">
            <a:xfrm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7" idx="6"/>
              <a:endCxn id="62" idx="2"/>
            </p:cNvCxnSpPr>
            <p:nvPr/>
          </p:nvCxnSpPr>
          <p:spPr bwMode="auto">
            <a:xfrm>
              <a:off x="3619500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8" idx="6"/>
              <a:endCxn id="62" idx="2"/>
            </p:cNvCxnSpPr>
            <p:nvPr/>
          </p:nvCxnSpPr>
          <p:spPr bwMode="auto">
            <a:xfrm flipV="1"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>
              <a:stCxn id="58" idx="6"/>
              <a:endCxn id="63" idx="2"/>
            </p:cNvCxnSpPr>
            <p:nvPr/>
          </p:nvCxnSpPr>
          <p:spPr bwMode="auto">
            <a:xfrm>
              <a:off x="3619500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5613201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5613201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TextBox 71"/>
            <p:cNvSpPr txBox="1"/>
            <p:nvPr/>
          </p:nvSpPr>
          <p:spPr>
            <a:xfrm>
              <a:off x="1928813" y="398581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57388" y="555744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67719" y="393509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0.7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57600" y="431442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22881" y="499439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17332" y="554277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77089" y="3884057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0.9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66970" y="426339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2251" y="494335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26702" y="549173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52010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52010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5819" y="1116012"/>
                <a:ext cx="6412268" cy="2609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Cambria Math" charset="0"/>
                  </a:rPr>
                  <a:t>Viterbi</a:t>
                </a:r>
                <a:r>
                  <a:rPr lang="zh-CN" altLang="en-US" sz="2000" b="1" i="1" dirty="0" smtClean="0">
                    <a:latin typeface="Cambria Math" charset="0"/>
                  </a:rPr>
                  <a:t> </a:t>
                </a:r>
                <a:r>
                  <a:rPr lang="en-US" altLang="zh-CN" sz="2000" b="1" i="1" dirty="0" smtClean="0">
                    <a:latin typeface="Cambria Math" charset="0"/>
                  </a:rPr>
                  <a:t>Algorithm</a:t>
                </a:r>
                <a:r>
                  <a:rPr lang="zh-CN" altLang="en-US" sz="2000" b="1" i="1" dirty="0" smtClean="0">
                    <a:latin typeface="Cambria Math" charset="0"/>
                  </a:rPr>
                  <a:t> </a:t>
                </a:r>
                <a:endParaRPr lang="en-US" altLang="zh-CN" sz="2000" b="1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以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结尾的最大概率的</a:t>
                </a:r>
                <a:r>
                  <a:rPr lang="en-US" altLang="zh-CN" sz="2000" dirty="0" smtClean="0"/>
                  <a:t>sequence</a:t>
                </a:r>
                <a:r>
                  <a:rPr lang="zh-CN" altLang="en-US" sz="2000" dirty="0" smtClean="0"/>
                  <a:t>的概率</a:t>
                </a:r>
                <a:endParaRPr lang="en-US" altLang="zh-CN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第</a:t>
                </a:r>
                <a:r>
                  <a:rPr lang="en-US" altLang="zh-CN" sz="2000" dirty="0" smtClean="0"/>
                  <a:t>n-1</a:t>
                </a:r>
                <a:r>
                  <a:rPr lang="zh-CN" altLang="en-US" sz="2000" dirty="0" smtClean="0"/>
                  <a:t>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charset="0"/>
                      </a:rPr>
                      <m:t>到第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步的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:endParaRPr lang="en-US" altLang="zh-CN" sz="2000" dirty="0" smtClean="0"/>
              </a:p>
              <a:p>
                <a:pPr/>
                <a:endParaRPr lang="en-US" altLang="zh-CN" sz="2000" dirty="0" smtClean="0"/>
              </a:p>
              <a:p>
                <a:pPr/>
                <a:r>
                  <a:rPr lang="zh-CN" altLang="en-US" sz="2000" dirty="0" smtClean="0"/>
                  <a:t>动态规划递推公式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en-US" altLang="zh-CN" sz="2000" i="1" dirty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max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s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,3)|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sz="2000" dirty="0" smtClean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19" y="1116012"/>
                <a:ext cx="6412268" cy="2609497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8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4648200"/>
            <a:ext cx="7340608" cy="1447799"/>
            <a:chOff x="838200" y="3095228"/>
            <a:chExt cx="6768702" cy="3000772"/>
          </a:xfrm>
        </p:grpSpPr>
        <p:sp>
          <p:nvSpPr>
            <p:cNvPr id="38" name="Oval 37"/>
            <p:cNvSpPr/>
            <p:nvPr/>
          </p:nvSpPr>
          <p:spPr bwMode="auto">
            <a:xfrm>
              <a:off x="838200" y="4314428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628900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28900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59000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e1</a:t>
              </a: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4607719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607719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37819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e2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616302" y="3642122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616302" y="5105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6402" y="312380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e3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56" idx="6"/>
              <a:endCxn id="57" idx="2"/>
            </p:cNvCxnSpPr>
            <p:nvPr/>
          </p:nvCxnSpPr>
          <p:spPr bwMode="auto">
            <a:xfrm flipV="1">
              <a:off x="1828800" y="4108847"/>
              <a:ext cx="800100" cy="700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56" idx="6"/>
              <a:endCxn id="58" idx="2"/>
            </p:cNvCxnSpPr>
            <p:nvPr/>
          </p:nvCxnSpPr>
          <p:spPr bwMode="auto">
            <a:xfrm>
              <a:off x="1828800" y="4809728"/>
              <a:ext cx="800100" cy="7623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7" idx="6"/>
              <a:endCxn id="63" idx="2"/>
            </p:cNvCxnSpPr>
            <p:nvPr/>
          </p:nvCxnSpPr>
          <p:spPr bwMode="auto">
            <a:xfrm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7" idx="6"/>
              <a:endCxn id="62" idx="2"/>
            </p:cNvCxnSpPr>
            <p:nvPr/>
          </p:nvCxnSpPr>
          <p:spPr bwMode="auto">
            <a:xfrm>
              <a:off x="3619500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8" idx="6"/>
              <a:endCxn id="62" idx="2"/>
            </p:cNvCxnSpPr>
            <p:nvPr/>
          </p:nvCxnSpPr>
          <p:spPr bwMode="auto">
            <a:xfrm flipV="1"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>
              <a:stCxn id="58" idx="6"/>
              <a:endCxn id="63" idx="2"/>
            </p:cNvCxnSpPr>
            <p:nvPr/>
          </p:nvCxnSpPr>
          <p:spPr bwMode="auto">
            <a:xfrm>
              <a:off x="3619500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5613201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5613201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TextBox 71"/>
            <p:cNvSpPr txBox="1"/>
            <p:nvPr/>
          </p:nvSpPr>
          <p:spPr>
            <a:xfrm>
              <a:off x="1928813" y="398581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57388" y="555744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67719" y="393509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0.7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57600" y="431442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22881" y="499439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17332" y="554277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77089" y="3884057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0.9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66970" y="426339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2251" y="494335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26702" y="549173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80546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80546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以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结尾的最大概率的</a:t>
                </a:r>
                <a:r>
                  <a:rPr lang="en-US" altLang="zh-CN" sz="2000" dirty="0" smtClean="0"/>
                  <a:t>sequence</a:t>
                </a:r>
                <a:r>
                  <a:rPr lang="zh-CN" altLang="en-US" sz="2000" dirty="0" smtClean="0"/>
                  <a:t>的概率</a:t>
                </a:r>
                <a:endParaRPr lang="en-US" altLang="zh-CN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第</a:t>
                </a:r>
                <a:r>
                  <a:rPr lang="en-US" altLang="zh-CN" sz="2000" dirty="0" smtClean="0"/>
                  <a:t>n-1</a:t>
                </a:r>
                <a:r>
                  <a:rPr lang="zh-CN" altLang="en-US" sz="2000" dirty="0" smtClean="0"/>
                  <a:t>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charset="0"/>
                      </a:rPr>
                      <m:t>到第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步的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:endParaRPr lang="en-US" altLang="zh-CN" sz="2000" dirty="0" smtClean="0"/>
              </a:p>
              <a:p>
                <a:pPr/>
                <a:endParaRPr lang="en-US" altLang="zh-CN" sz="2000" dirty="0" smtClean="0"/>
              </a:p>
              <a:p>
                <a:pPr/>
                <a:r>
                  <a:rPr lang="zh-CN" altLang="en-US" sz="2000" dirty="0" smtClean="0"/>
                  <a:t>动态规划递推公式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en-US" altLang="zh-CN" sz="2000" i="1" dirty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max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s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,3)|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sz="2000" dirty="0" smtClean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8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4648200"/>
            <a:ext cx="7340608" cy="1447799"/>
            <a:chOff x="838200" y="3095228"/>
            <a:chExt cx="6768702" cy="3000772"/>
          </a:xfrm>
        </p:grpSpPr>
        <p:sp>
          <p:nvSpPr>
            <p:cNvPr id="38" name="Oval 37"/>
            <p:cNvSpPr/>
            <p:nvPr/>
          </p:nvSpPr>
          <p:spPr bwMode="auto">
            <a:xfrm>
              <a:off x="838200" y="4314428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628900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28900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59000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e1</a:t>
              </a: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4607719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607719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37819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e2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616302" y="3642122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616302" y="5105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6402" y="312380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e3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56" idx="6"/>
              <a:endCxn id="57" idx="2"/>
            </p:cNvCxnSpPr>
            <p:nvPr/>
          </p:nvCxnSpPr>
          <p:spPr bwMode="auto">
            <a:xfrm flipV="1">
              <a:off x="1828800" y="4108847"/>
              <a:ext cx="800100" cy="700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56" idx="6"/>
              <a:endCxn id="58" idx="2"/>
            </p:cNvCxnSpPr>
            <p:nvPr/>
          </p:nvCxnSpPr>
          <p:spPr bwMode="auto">
            <a:xfrm>
              <a:off x="1828800" y="4809728"/>
              <a:ext cx="800100" cy="7623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7" idx="6"/>
              <a:endCxn id="63" idx="2"/>
            </p:cNvCxnSpPr>
            <p:nvPr/>
          </p:nvCxnSpPr>
          <p:spPr bwMode="auto">
            <a:xfrm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7" idx="6"/>
              <a:endCxn id="62" idx="2"/>
            </p:cNvCxnSpPr>
            <p:nvPr/>
          </p:nvCxnSpPr>
          <p:spPr bwMode="auto">
            <a:xfrm>
              <a:off x="3619500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8" idx="6"/>
              <a:endCxn id="62" idx="2"/>
            </p:cNvCxnSpPr>
            <p:nvPr/>
          </p:nvCxnSpPr>
          <p:spPr bwMode="auto">
            <a:xfrm flipV="1"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>
              <a:stCxn id="58" idx="6"/>
              <a:endCxn id="63" idx="2"/>
            </p:cNvCxnSpPr>
            <p:nvPr/>
          </p:nvCxnSpPr>
          <p:spPr bwMode="auto">
            <a:xfrm>
              <a:off x="3619500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5613201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5613201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TextBox 71"/>
            <p:cNvSpPr txBox="1"/>
            <p:nvPr/>
          </p:nvSpPr>
          <p:spPr>
            <a:xfrm>
              <a:off x="1928813" y="398581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57388" y="555744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67719" y="393509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0.7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57600" y="431442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22881" y="499439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17332" y="554277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77089" y="3884057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0.9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66970" y="426339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2251" y="494335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26702" y="549173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394063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394063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以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结尾的最大概率的</a:t>
                </a:r>
                <a:r>
                  <a:rPr lang="en-US" altLang="zh-CN" sz="2000" dirty="0" smtClean="0"/>
                  <a:t>sequence</a:t>
                </a:r>
                <a:r>
                  <a:rPr lang="zh-CN" altLang="en-US" sz="2000" dirty="0" smtClean="0"/>
                  <a:t>的概率</a:t>
                </a:r>
                <a:endParaRPr lang="en-US" altLang="zh-CN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第</a:t>
                </a:r>
                <a:r>
                  <a:rPr lang="en-US" altLang="zh-CN" sz="2000" dirty="0" smtClean="0"/>
                  <a:t>n-1</a:t>
                </a:r>
                <a:r>
                  <a:rPr lang="zh-CN" altLang="en-US" sz="2000" dirty="0" smtClean="0"/>
                  <a:t>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charset="0"/>
                      </a:rPr>
                      <m:t>到第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步的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:endParaRPr lang="en-US" altLang="zh-CN" sz="2000" dirty="0" smtClean="0"/>
              </a:p>
              <a:p>
                <a:pPr/>
                <a:endParaRPr lang="en-US" altLang="zh-CN" sz="2000" dirty="0" smtClean="0"/>
              </a:p>
              <a:p>
                <a:pPr/>
                <a:r>
                  <a:rPr lang="zh-CN" altLang="en-US" sz="2000" dirty="0" smtClean="0"/>
                  <a:t>动态规划递推公式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en-US" altLang="zh-CN" sz="2000" i="1" dirty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max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s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,3)|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sz="2000" dirty="0" smtClean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32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4648200"/>
            <a:ext cx="7340608" cy="1447799"/>
            <a:chOff x="838200" y="3095228"/>
            <a:chExt cx="6768702" cy="3000772"/>
          </a:xfrm>
        </p:grpSpPr>
        <p:sp>
          <p:nvSpPr>
            <p:cNvPr id="38" name="Oval 37"/>
            <p:cNvSpPr/>
            <p:nvPr/>
          </p:nvSpPr>
          <p:spPr bwMode="auto">
            <a:xfrm>
              <a:off x="838200" y="4314428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628900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28900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59000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e1</a:t>
              </a: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4607719" y="3613547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607719" y="5076825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37819" y="309522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e2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616302" y="3642122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616302" y="5105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ea typeface="宋体" charset="0"/>
                  <a:cs typeface="宋体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6402" y="312380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e3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56" idx="6"/>
              <a:endCxn id="57" idx="2"/>
            </p:cNvCxnSpPr>
            <p:nvPr/>
          </p:nvCxnSpPr>
          <p:spPr bwMode="auto">
            <a:xfrm flipV="1">
              <a:off x="1828800" y="4108847"/>
              <a:ext cx="800100" cy="700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>
              <a:stCxn id="56" idx="6"/>
              <a:endCxn id="58" idx="2"/>
            </p:cNvCxnSpPr>
            <p:nvPr/>
          </p:nvCxnSpPr>
          <p:spPr bwMode="auto">
            <a:xfrm>
              <a:off x="1828800" y="4809728"/>
              <a:ext cx="800100" cy="7623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7" idx="6"/>
              <a:endCxn id="63" idx="2"/>
            </p:cNvCxnSpPr>
            <p:nvPr/>
          </p:nvCxnSpPr>
          <p:spPr bwMode="auto">
            <a:xfrm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7" idx="6"/>
              <a:endCxn id="62" idx="2"/>
            </p:cNvCxnSpPr>
            <p:nvPr/>
          </p:nvCxnSpPr>
          <p:spPr bwMode="auto">
            <a:xfrm>
              <a:off x="3619500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8" idx="6"/>
              <a:endCxn id="62" idx="2"/>
            </p:cNvCxnSpPr>
            <p:nvPr/>
          </p:nvCxnSpPr>
          <p:spPr bwMode="auto">
            <a:xfrm flipV="1">
              <a:off x="3619500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>
              <a:stCxn id="58" idx="6"/>
              <a:endCxn id="63" idx="2"/>
            </p:cNvCxnSpPr>
            <p:nvPr/>
          </p:nvCxnSpPr>
          <p:spPr bwMode="auto">
            <a:xfrm>
              <a:off x="3619500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5613201" y="4108847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V="1">
              <a:off x="5613201" y="4108847"/>
              <a:ext cx="988219" cy="1463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5613201" y="5572125"/>
              <a:ext cx="98821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TextBox 71"/>
            <p:cNvSpPr txBox="1"/>
            <p:nvPr/>
          </p:nvSpPr>
          <p:spPr>
            <a:xfrm>
              <a:off x="1928813" y="398581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57388" y="555744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67719" y="393509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0.7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57600" y="431442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22881" y="499439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17332" y="554277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77089" y="3884057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0.9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66970" y="426339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32251" y="494335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26702" y="549173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0.6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978864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0.252(1)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0.216(2)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978864"/>
                  </p:ext>
                </p:extLst>
              </p:nvPr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0.252(1)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0.216(2)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以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结尾的最大概率的</a:t>
                </a:r>
                <a:r>
                  <a:rPr lang="en-US" altLang="zh-CN" sz="2000" dirty="0" smtClean="0"/>
                  <a:t>sequence</a:t>
                </a:r>
                <a:r>
                  <a:rPr lang="zh-CN" altLang="en-US" sz="2000" dirty="0" smtClean="0"/>
                  <a:t>的概率</a:t>
                </a:r>
                <a:endParaRPr lang="en-US" altLang="zh-CN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第</a:t>
                </a:r>
                <a:r>
                  <a:rPr lang="en-US" altLang="zh-CN" sz="2000" dirty="0" smtClean="0"/>
                  <a:t>n-1</a:t>
                </a:r>
                <a:r>
                  <a:rPr lang="zh-CN" altLang="en-US" sz="2000" dirty="0" smtClean="0"/>
                  <a:t>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charset="0"/>
                      </a:rPr>
                      <m:t>到第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步的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:endParaRPr lang="en-US" altLang="zh-CN" sz="2000" dirty="0" smtClean="0"/>
              </a:p>
              <a:p>
                <a:pPr/>
                <a:endParaRPr lang="en-US" altLang="zh-CN" sz="2000" dirty="0" smtClean="0"/>
              </a:p>
              <a:p>
                <a:pPr/>
                <a:r>
                  <a:rPr lang="zh-CN" altLang="en-US" sz="2000" dirty="0" smtClean="0"/>
                  <a:t>动态规划递推公式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en-US" altLang="zh-CN" sz="2000" i="1" dirty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max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s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,3)|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sz="2000" dirty="0" smtClean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0.252(1)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0.216(2)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0.252(1)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0.216(2)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以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结尾的最大概率的</a:t>
                </a:r>
                <a:r>
                  <a:rPr lang="en-US" altLang="zh-CN" sz="2000" dirty="0" smtClean="0"/>
                  <a:t>sequence</a:t>
                </a:r>
                <a:r>
                  <a:rPr lang="zh-CN" altLang="en-US" sz="2000" dirty="0" smtClean="0"/>
                  <a:t>的概率</a:t>
                </a:r>
                <a:endParaRPr lang="en-US" altLang="zh-CN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第</a:t>
                </a:r>
                <a:r>
                  <a:rPr lang="en-US" altLang="zh-CN" sz="2000" dirty="0" smtClean="0"/>
                  <a:t>n-1</a:t>
                </a:r>
                <a:r>
                  <a:rPr lang="zh-CN" altLang="en-US" sz="2000" dirty="0" smtClean="0"/>
                  <a:t>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charset="0"/>
                      </a:rPr>
                      <m:t>到第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步的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:endParaRPr lang="en-US" altLang="zh-CN" sz="2000" dirty="0" smtClean="0"/>
              </a:p>
              <a:p>
                <a:pPr/>
                <a:endParaRPr lang="en-US" altLang="zh-CN" sz="2000" dirty="0" smtClean="0"/>
              </a:p>
              <a:p>
                <a:pPr/>
                <a:r>
                  <a:rPr lang="zh-CN" altLang="en-US" sz="2000" dirty="0" smtClean="0"/>
                  <a:t>动态规划递推公式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en-US" altLang="zh-CN" sz="2000" i="1" dirty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max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s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,3)|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sz="2000" dirty="0" smtClean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5000" y="4791670"/>
                <a:ext cx="52068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计算复杂度 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  空间复杂度：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 smtClean="0"/>
                  <a:t>加入我们要生成所有一句话的时候，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40000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791670"/>
                <a:ext cx="5206875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054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4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0.252(1)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0.216(2)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524000" y="3344775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0.4(F)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0.28(1)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0.252(1)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0.6(F)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0.36(2)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0.216(2)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以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 smtClean="0"/>
                  <a:t>结尾的最大概率的</a:t>
                </a:r>
                <a:r>
                  <a:rPr lang="en-US" altLang="zh-CN" sz="2000" dirty="0" smtClean="0"/>
                  <a:t>sequence</a:t>
                </a:r>
                <a:r>
                  <a:rPr lang="zh-CN" altLang="en-US" sz="2000" dirty="0" smtClean="0"/>
                  <a:t>的概率</a:t>
                </a:r>
                <a:endParaRPr lang="en-US" altLang="zh-CN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第</a:t>
                </a:r>
                <a:r>
                  <a:rPr lang="en-US" altLang="zh-CN" sz="2000" dirty="0" smtClean="0"/>
                  <a:t>n-1</a:t>
                </a:r>
                <a:r>
                  <a:rPr lang="zh-CN" altLang="en-US" sz="2000" dirty="0" smtClean="0"/>
                  <a:t>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latin typeface="Cambria Math" charset="0"/>
                      </a:rPr>
                      <m:t>到第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步的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:endParaRPr lang="en-US" altLang="zh-CN" sz="2000" dirty="0" smtClean="0"/>
              </a:p>
              <a:p>
                <a:pPr/>
                <a:endParaRPr lang="en-US" altLang="zh-CN" sz="2000" dirty="0" smtClean="0"/>
              </a:p>
              <a:p>
                <a:pPr/>
                <a:r>
                  <a:rPr lang="zh-CN" altLang="en-US" sz="2000" dirty="0" smtClean="0"/>
                  <a:t>动态规划递推公式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sub>
                      </m:sSub>
                      <m:r>
                        <a:rPr lang="en-US" altLang="zh-CN" sz="2000" i="1" dirty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 dirty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max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s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,3)|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charset="0"/>
                        </a:rPr>
                        <m:t>V</m:t>
                      </m:r>
                      <m:r>
                        <a:rPr lang="en-US" altLang="zh-CN" sz="2000" b="0" i="0" dirty="0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sz="2000" dirty="0" smtClean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19" y="1116012"/>
                <a:ext cx="6412268" cy="2301720"/>
              </a:xfrm>
              <a:prstGeom prst="rect">
                <a:avLst/>
              </a:prstGeom>
              <a:blipFill rotWithShape="0">
                <a:blip r:embed="rId3"/>
                <a:stretch>
                  <a:fillRect l="-104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5000" y="4791670"/>
                <a:ext cx="52068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计算复杂度 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  空间复杂度：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 smtClean="0"/>
                  <a:t>加入我们要生成所有一句话的时候，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40000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791670"/>
                <a:ext cx="5206875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054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5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0" name="Oval 9"/>
          <p:cNvSpPr/>
          <p:nvPr/>
        </p:nvSpPr>
        <p:spPr bwMode="auto">
          <a:xfrm>
            <a:off x="27760" y="3853036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rPr>
              <a:t>F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15935" y="276559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15935" y="387529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8228" y="2369066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e1</a:t>
            </a: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4261950" y="276559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261950" y="387529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9941" y="2372520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440243" y="2787265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40243" y="389696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ea typeface="宋体" charset="0"/>
                <a:cs typeface="宋体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8234" y="2394190"/>
            <a:ext cx="509712" cy="28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6"/>
            <a:endCxn id="11" idx="2"/>
          </p:cNvCxnSpPr>
          <p:nvPr/>
        </p:nvCxnSpPr>
        <p:spPr bwMode="auto">
          <a:xfrm flipV="1">
            <a:off x="1102058" y="3141213"/>
            <a:ext cx="1013877" cy="1087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 bwMode="auto">
          <a:xfrm>
            <a:off x="1102058" y="4228654"/>
            <a:ext cx="1013877" cy="22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356696" y="30479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7685" y="42397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 bwMode="auto">
          <a:xfrm>
            <a:off x="2115935" y="494106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261950" y="494106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440243" y="4962734"/>
            <a:ext cx="1074298" cy="7512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54" name="Straight Arrow Connector 53"/>
          <p:cNvCxnSpPr>
            <a:stCxn id="10" idx="6"/>
            <a:endCxn id="46" idx="2"/>
          </p:cNvCxnSpPr>
          <p:nvPr/>
        </p:nvCxnSpPr>
        <p:spPr bwMode="auto">
          <a:xfrm>
            <a:off x="1102058" y="4228654"/>
            <a:ext cx="1013877" cy="1088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1368961" y="492509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1" idx="6"/>
            <a:endCxn id="14" idx="2"/>
          </p:cNvCxnSpPr>
          <p:nvPr/>
        </p:nvCxnSpPr>
        <p:spPr bwMode="auto">
          <a:xfrm>
            <a:off x="3190233" y="3141213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>
            <a:stCxn id="11" idx="6"/>
            <a:endCxn id="15" idx="2"/>
          </p:cNvCxnSpPr>
          <p:nvPr/>
        </p:nvCxnSpPr>
        <p:spPr bwMode="auto">
          <a:xfrm>
            <a:off x="3190233" y="3141213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11" idx="6"/>
            <a:endCxn id="47" idx="2"/>
          </p:cNvCxnSpPr>
          <p:nvPr/>
        </p:nvCxnSpPr>
        <p:spPr bwMode="auto">
          <a:xfrm>
            <a:off x="3190233" y="3141213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2" idx="6"/>
            <a:endCxn id="14" idx="2"/>
          </p:cNvCxnSpPr>
          <p:nvPr/>
        </p:nvCxnSpPr>
        <p:spPr bwMode="auto">
          <a:xfrm flipV="1">
            <a:off x="3190233" y="3141213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12" idx="6"/>
            <a:endCxn id="15" idx="2"/>
          </p:cNvCxnSpPr>
          <p:nvPr/>
        </p:nvCxnSpPr>
        <p:spPr bwMode="auto">
          <a:xfrm>
            <a:off x="3190233" y="4250912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12" idx="6"/>
            <a:endCxn id="47" idx="2"/>
          </p:cNvCxnSpPr>
          <p:nvPr/>
        </p:nvCxnSpPr>
        <p:spPr bwMode="auto">
          <a:xfrm>
            <a:off x="3190233" y="4250912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46" idx="6"/>
            <a:endCxn id="47" idx="2"/>
          </p:cNvCxnSpPr>
          <p:nvPr/>
        </p:nvCxnSpPr>
        <p:spPr bwMode="auto">
          <a:xfrm>
            <a:off x="3190233" y="5316682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46" idx="6"/>
            <a:endCxn id="14" idx="2"/>
          </p:cNvCxnSpPr>
          <p:nvPr/>
        </p:nvCxnSpPr>
        <p:spPr bwMode="auto">
          <a:xfrm flipV="1">
            <a:off x="3190233" y="3141213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46" idx="6"/>
            <a:endCxn id="15" idx="2"/>
          </p:cNvCxnSpPr>
          <p:nvPr/>
        </p:nvCxnSpPr>
        <p:spPr bwMode="auto">
          <a:xfrm flipV="1">
            <a:off x="3190233" y="4250912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5341836" y="3152041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341836" y="3152041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5341836" y="3152041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341836" y="3152041"/>
            <a:ext cx="1071717" cy="1109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5341836" y="4261740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5341836" y="4261740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5341836" y="5327510"/>
            <a:ext cx="10717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 flipV="1">
            <a:off x="5341836" y="3152041"/>
            <a:ext cx="1071717" cy="217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5341836" y="4261740"/>
            <a:ext cx="1071717" cy="1065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3286125" y="277177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263312" y="3724870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0.2</a:t>
            </a:r>
          </a:p>
          <a:p>
            <a:r>
              <a:rPr lang="en-US" altLang="zh-CN" dirty="0" smtClean="0"/>
              <a:t>0.4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252902" y="486584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  <a:p>
            <a:r>
              <a:rPr lang="en-US" altLang="zh-CN" dirty="0" smtClean="0"/>
              <a:t>0.2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387046" y="4876687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0.7</a:t>
            </a:r>
          </a:p>
          <a:p>
            <a:r>
              <a:rPr lang="en-US" altLang="zh-CN" dirty="0" smtClean="0"/>
              <a:t>0.1</a:t>
            </a:r>
          </a:p>
          <a:p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387045" y="3849338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56825" y="273278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0.4</a:t>
            </a:r>
          </a:p>
          <a:p>
            <a:r>
              <a:rPr lang="en-US" altLang="zh-CN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5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450" y="1916113"/>
            <a:ext cx="72723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4000" dirty="0">
              <a:latin typeface="Times New Roman" charset="0"/>
              <a:ea typeface="黑体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神经序列模型 </a:t>
            </a:r>
            <a:r>
              <a:rPr lang="en-US" altLang="zh-CN" dirty="0" smtClean="0"/>
              <a:t>IV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主讲人： 史兴</a:t>
            </a:r>
            <a:endParaRPr lang="en-US" altLang="zh-CN" dirty="0"/>
          </a:p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07/14/2017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6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大家自己做一遍</a:t>
            </a:r>
            <a:r>
              <a:rPr lang="en-US" altLang="zh-CN" dirty="0" smtClean="0"/>
              <a:t>Viterbi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186627"/>
                  </p:ext>
                </p:extLst>
              </p:nvPr>
            </p:nvGraphicFramePr>
            <p:xfrm>
              <a:off x="1527175" y="2938939"/>
              <a:ext cx="6096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186627"/>
                  </p:ext>
                </p:extLst>
              </p:nvPr>
            </p:nvGraphicFramePr>
            <p:xfrm>
              <a:off x="1527175" y="2938939"/>
              <a:ext cx="6096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8197" r="-301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32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Beam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Beam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ize</a:t>
                </a:r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&lt;&lt;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sz="25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altLang="zh-CN" sz="25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5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500" b="0" dirty="0" smtClean="0"/>
                  <a:t> </a:t>
                </a:r>
                <a:r>
                  <a:rPr lang="zh-CN" altLang="en-US" sz="2500" dirty="0" smtClean="0"/>
                  <a:t>在</a:t>
                </a:r>
                <a:r>
                  <a:rPr lang="en-US" altLang="zh-CN" sz="2500" dirty="0" smtClean="0"/>
                  <a:t>(</a:t>
                </a:r>
                <a:r>
                  <a:rPr lang="en-US" altLang="zh-CN" sz="2500" dirty="0" err="1" smtClean="0"/>
                  <a:t>b,n</a:t>
                </a:r>
                <a:r>
                  <a:rPr lang="en-US" altLang="zh-CN" sz="2500" dirty="0" smtClean="0"/>
                  <a:t>)</a:t>
                </a:r>
                <a:r>
                  <a:rPr lang="zh-CN" altLang="en-US" sz="2500" dirty="0" smtClean="0"/>
                  <a:t> 位置的已经生成的</a:t>
                </a:r>
                <a:r>
                  <a:rPr lang="en-US" altLang="zh-CN" sz="2500" dirty="0" smtClean="0"/>
                  <a:t>sequence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en-US" altLang="zh-CN" sz="25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500" i="1">
                            <a:latin typeface="Cambria Math" charset="0"/>
                          </a:rPr>
                          <m:t>𝑏</m:t>
                        </m:r>
                        <m:r>
                          <a:rPr lang="en-US" altLang="zh-CN" sz="25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5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5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500" b="0" i="1" smtClean="0">
                        <a:latin typeface="Cambria Math" charset="0"/>
                      </a:rPr>
                      <m:t>𝑝</m:t>
                    </m:r>
                    <m:r>
                      <a:rPr lang="en-US" altLang="zh-CN" sz="25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5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sz="25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5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altLang="zh-CN" sz="25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5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sz="25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sz="2500" b="0" dirty="0" smtClean="0"/>
                  <a:t> </a:t>
                </a:r>
                <a:endParaRPr lang="en-US" altLang="zh-CN" sz="2500" b="0" dirty="0" smtClean="0"/>
              </a:p>
              <a:p>
                <a:pPr lvl="1"/>
                <a:r>
                  <a:rPr lang="zh-CN" altLang="en-US" dirty="0" smtClean="0"/>
                  <a:t>递推算法：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已知 </a:t>
                </a:r>
                <a:r>
                  <a:rPr lang="en-US" altLang="zh-CN" dirty="0" smtClean="0"/>
                  <a:t>s(</a:t>
                </a:r>
                <a:r>
                  <a:rPr lang="en-US" altLang="zh-CN" dirty="0" err="1" smtClean="0"/>
                  <a:t>b,n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h(</a:t>
                </a:r>
                <a:r>
                  <a:rPr lang="en-US" altLang="zh-CN" dirty="0" err="1" smtClean="0"/>
                  <a:t>b,n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 求：</a:t>
                </a:r>
                <a:r>
                  <a:rPr lang="en-US" altLang="zh-CN" dirty="0" smtClean="0"/>
                  <a:t>s(b,n+1),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h(b,n+1)</a:t>
                </a:r>
              </a:p>
              <a:p>
                <a:pPr lvl="2"/>
                <a:r>
                  <a:rPr lang="en-US" altLang="zh-CN" dirty="0" smtClean="0"/>
                  <a:t>temp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[(h(</a:t>
                </a:r>
                <a:r>
                  <a:rPr lang="en-US" altLang="zh-CN" dirty="0" err="1" smtClean="0"/>
                  <a:t>b,n</a:t>
                </a:r>
                <a:r>
                  <a:rPr lang="en-US" altLang="zh-CN" dirty="0" smtClean="0"/>
                  <a:t>)+v,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p(h(</a:t>
                </a:r>
                <a:r>
                  <a:rPr lang="en-US" altLang="zh-CN" dirty="0" err="1" smtClean="0"/>
                  <a:t>b,n</a:t>
                </a:r>
                <a:r>
                  <a:rPr lang="en-US" altLang="zh-CN" dirty="0" smtClean="0"/>
                  <a:t>)+v)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1,</a:t>
                </a:r>
                <a:r>
                  <a:rPr lang="mr-IN" altLang="zh-CN" dirty="0" smtClean="0"/>
                  <a:t>…</a:t>
                </a:r>
                <a:r>
                  <a:rPr lang="en-US" altLang="zh-CN" dirty="0" smtClean="0"/>
                  <a:t>,B,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v=1,</a:t>
                </a:r>
                <a:r>
                  <a:rPr lang="mr-IN" altLang="zh-CN" dirty="0" smtClean="0"/>
                  <a:t>…</a:t>
                </a:r>
                <a:r>
                  <a:rPr lang="en-US" altLang="zh-CN" dirty="0" smtClean="0"/>
                  <a:t>,V]</a:t>
                </a:r>
              </a:p>
              <a:p>
                <a:pPr lvl="2"/>
                <a:r>
                  <a:rPr lang="en-US" altLang="zh-CN" dirty="0" smtClean="0"/>
                  <a:t>temp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sort(temp,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lambda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[1])</a:t>
                </a:r>
              </a:p>
              <a:p>
                <a:pPr lvl="2"/>
                <a:r>
                  <a:rPr lang="en-US" altLang="zh-CN" dirty="0" smtClean="0"/>
                  <a:t>b(i,n+1),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s(i,n+1)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temp[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],</a:t>
                </a:r>
                <a:r>
                  <a:rPr lang="zh-CN" altLang="en-US" dirty="0" smtClean="0"/>
                  <a:t>  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</a:t>
                </a:r>
                <a:r>
                  <a:rPr lang="mr-IN" altLang="zh-CN" dirty="0" smtClean="0"/>
                  <a:t>…</a:t>
                </a:r>
                <a:r>
                  <a:rPr lang="en-US" altLang="zh-CN" dirty="0" smtClean="0"/>
                  <a:t>,B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394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zh-CN" altLang="en-US" dirty="0"/>
              <a:t>已知 </a:t>
            </a:r>
            <a:r>
              <a:rPr lang="en-US" altLang="zh-CN" dirty="0"/>
              <a:t>s(</a:t>
            </a:r>
            <a:r>
              <a:rPr lang="en-US" altLang="zh-CN" dirty="0" err="1"/>
              <a:t>b,n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h(</a:t>
            </a:r>
            <a:r>
              <a:rPr lang="en-US" altLang="zh-CN" dirty="0" err="1"/>
              <a:t>b,n</a:t>
            </a:r>
            <a:r>
              <a:rPr lang="en-US" altLang="zh-CN" dirty="0"/>
              <a:t>)</a:t>
            </a:r>
            <a:r>
              <a:rPr lang="zh-CN" altLang="en-US" dirty="0"/>
              <a:t>， 求：</a:t>
            </a:r>
            <a:r>
              <a:rPr lang="en-US" altLang="zh-CN" dirty="0"/>
              <a:t>s(b,n+1),</a:t>
            </a:r>
            <a:r>
              <a:rPr lang="zh-CN" altLang="en-US" dirty="0"/>
              <a:t> </a:t>
            </a:r>
            <a:r>
              <a:rPr lang="en-US" altLang="zh-CN" dirty="0"/>
              <a:t>h(b,n+1)</a:t>
            </a:r>
          </a:p>
          <a:p>
            <a:pPr lvl="2"/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[(h(</a:t>
            </a:r>
            <a:r>
              <a:rPr lang="en-US" altLang="zh-CN" dirty="0" err="1"/>
              <a:t>b,n</a:t>
            </a:r>
            <a:r>
              <a:rPr lang="en-US" altLang="zh-CN" dirty="0"/>
              <a:t>)+v,</a:t>
            </a:r>
            <a:r>
              <a:rPr lang="zh-CN" altLang="en-US" dirty="0"/>
              <a:t> </a:t>
            </a:r>
            <a:r>
              <a:rPr lang="en-US" altLang="zh-CN" dirty="0"/>
              <a:t>p(h(</a:t>
            </a:r>
            <a:r>
              <a:rPr lang="en-US" altLang="zh-CN" dirty="0" err="1"/>
              <a:t>b,n</a:t>
            </a:r>
            <a:r>
              <a:rPr lang="en-US" altLang="zh-CN" dirty="0"/>
              <a:t>)+v)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mr-IN" altLang="zh-CN" dirty="0"/>
              <a:t>…</a:t>
            </a:r>
            <a:r>
              <a:rPr lang="en-US" altLang="zh-CN" dirty="0"/>
              <a:t>,B,</a:t>
            </a:r>
            <a:r>
              <a:rPr lang="zh-CN" altLang="en-US" dirty="0"/>
              <a:t> </a:t>
            </a:r>
            <a:r>
              <a:rPr lang="en-US" altLang="zh-CN" dirty="0"/>
              <a:t>v=1,</a:t>
            </a:r>
            <a:r>
              <a:rPr lang="mr-IN" altLang="zh-CN" dirty="0"/>
              <a:t>…</a:t>
            </a:r>
            <a:r>
              <a:rPr lang="en-US" altLang="zh-CN" dirty="0"/>
              <a:t>,V]</a:t>
            </a:r>
          </a:p>
          <a:p>
            <a:pPr lvl="2"/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sort(temp,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x:</a:t>
            </a:r>
            <a:r>
              <a:rPr lang="zh-CN" altLang="en-US" dirty="0"/>
              <a:t> </a:t>
            </a:r>
            <a:r>
              <a:rPr lang="en-US" altLang="zh-CN" dirty="0"/>
              <a:t>[1])</a:t>
            </a:r>
          </a:p>
          <a:p>
            <a:pPr lvl="2"/>
            <a:r>
              <a:rPr lang="en-US" altLang="zh-CN" dirty="0"/>
              <a:t>b(i,n+1),</a:t>
            </a:r>
            <a:r>
              <a:rPr lang="zh-CN" altLang="en-US" dirty="0"/>
              <a:t> </a:t>
            </a:r>
            <a:r>
              <a:rPr lang="en-US" altLang="zh-CN" dirty="0"/>
              <a:t>s(i,n+1)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temp[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=1,</a:t>
            </a:r>
            <a:r>
              <a:rPr lang="mr-IN" altLang="zh-CN" dirty="0"/>
              <a:t>…</a:t>
            </a:r>
            <a:r>
              <a:rPr lang="en-US" altLang="zh-CN" dirty="0"/>
              <a:t>,B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68859"/>
                  </p:ext>
                </p:extLst>
              </p:nvPr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68859"/>
                  </p:ext>
                </p:extLst>
              </p:nvPr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95337" y="534566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(a,0.5),(b,0.3)</a:t>
            </a:r>
            <a:r>
              <a:rPr lang="en-US" altLang="zh-CN" dirty="0" smtClean="0"/>
              <a:t>,(c,0.2)]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6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zh-CN" altLang="en-US" dirty="0"/>
              <a:t>已知 </a:t>
            </a:r>
            <a:r>
              <a:rPr lang="en-US" altLang="zh-CN" dirty="0"/>
              <a:t>s(</a:t>
            </a:r>
            <a:r>
              <a:rPr lang="en-US" altLang="zh-CN" dirty="0" err="1"/>
              <a:t>b,n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h(</a:t>
            </a:r>
            <a:r>
              <a:rPr lang="en-US" altLang="zh-CN" dirty="0" err="1"/>
              <a:t>b,n</a:t>
            </a:r>
            <a:r>
              <a:rPr lang="en-US" altLang="zh-CN" dirty="0"/>
              <a:t>)</a:t>
            </a:r>
            <a:r>
              <a:rPr lang="zh-CN" altLang="en-US" dirty="0"/>
              <a:t>， 求：</a:t>
            </a:r>
            <a:r>
              <a:rPr lang="en-US" altLang="zh-CN" dirty="0"/>
              <a:t>s(b,n+1),</a:t>
            </a:r>
            <a:r>
              <a:rPr lang="zh-CN" altLang="en-US" dirty="0"/>
              <a:t> </a:t>
            </a:r>
            <a:r>
              <a:rPr lang="en-US" altLang="zh-CN" dirty="0"/>
              <a:t>h(b,n+1)</a:t>
            </a:r>
          </a:p>
          <a:p>
            <a:pPr lvl="2"/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[(h(</a:t>
            </a:r>
            <a:r>
              <a:rPr lang="en-US" altLang="zh-CN" dirty="0" err="1"/>
              <a:t>b,n</a:t>
            </a:r>
            <a:r>
              <a:rPr lang="en-US" altLang="zh-CN" dirty="0"/>
              <a:t>)+v,</a:t>
            </a:r>
            <a:r>
              <a:rPr lang="zh-CN" altLang="en-US" dirty="0"/>
              <a:t> </a:t>
            </a:r>
            <a:r>
              <a:rPr lang="en-US" altLang="zh-CN" dirty="0"/>
              <a:t>p(h(</a:t>
            </a:r>
            <a:r>
              <a:rPr lang="en-US" altLang="zh-CN" dirty="0" err="1"/>
              <a:t>b,n</a:t>
            </a:r>
            <a:r>
              <a:rPr lang="en-US" altLang="zh-CN" dirty="0"/>
              <a:t>)+v)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mr-IN" altLang="zh-CN" dirty="0"/>
              <a:t>…</a:t>
            </a:r>
            <a:r>
              <a:rPr lang="en-US" altLang="zh-CN" dirty="0"/>
              <a:t>,B,</a:t>
            </a:r>
            <a:r>
              <a:rPr lang="zh-CN" altLang="en-US" dirty="0"/>
              <a:t> </a:t>
            </a:r>
            <a:r>
              <a:rPr lang="en-US" altLang="zh-CN" dirty="0"/>
              <a:t>v=1,</a:t>
            </a:r>
            <a:r>
              <a:rPr lang="mr-IN" altLang="zh-CN" dirty="0"/>
              <a:t>…</a:t>
            </a:r>
            <a:r>
              <a:rPr lang="en-US" altLang="zh-CN" dirty="0"/>
              <a:t>,V]</a:t>
            </a:r>
          </a:p>
          <a:p>
            <a:pPr lvl="2"/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sort(temp,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x:</a:t>
            </a:r>
            <a:r>
              <a:rPr lang="zh-CN" altLang="en-US" dirty="0"/>
              <a:t> </a:t>
            </a:r>
            <a:r>
              <a:rPr lang="en-US" altLang="zh-CN" dirty="0"/>
              <a:t>[1])</a:t>
            </a:r>
          </a:p>
          <a:p>
            <a:pPr lvl="2"/>
            <a:r>
              <a:rPr lang="en-US" altLang="zh-CN" dirty="0"/>
              <a:t>b(i,n+1),</a:t>
            </a:r>
            <a:r>
              <a:rPr lang="zh-CN" altLang="en-US" dirty="0"/>
              <a:t> </a:t>
            </a:r>
            <a:r>
              <a:rPr lang="en-US" altLang="zh-CN" dirty="0"/>
              <a:t>s(i,n+1)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temp[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=1,</a:t>
            </a:r>
            <a:r>
              <a:rPr lang="mr-IN" altLang="zh-CN" dirty="0"/>
              <a:t>…</a:t>
            </a:r>
            <a:r>
              <a:rPr lang="en-US" altLang="zh-CN" dirty="0"/>
              <a:t>,B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81850"/>
                  </p:ext>
                </p:extLst>
              </p:nvPr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81850"/>
                  </p:ext>
                </p:extLst>
              </p:nvPr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95337" y="5345668"/>
            <a:ext cx="5889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[(aa,0.5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0.3),</a:t>
            </a:r>
            <a:r>
              <a:rPr lang="en-US" altLang="zh-CN" dirty="0" smtClean="0">
                <a:solidFill>
                  <a:srgbClr val="FF0000"/>
                </a:solidFill>
              </a:rPr>
              <a:t>(ab,0.5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0.4),(ac,0.5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0.3)</a:t>
            </a:r>
            <a:r>
              <a:rPr lang="en-US" altLang="zh-CN" dirty="0" smtClean="0"/>
              <a:t>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(ba,0.3</a:t>
            </a:r>
            <a:r>
              <a:rPr lang="zh-CN" altLang="en-US" dirty="0" smtClean="0"/>
              <a:t>*</a:t>
            </a:r>
            <a:r>
              <a:rPr lang="en-US" altLang="zh-CN" dirty="0" smtClean="0"/>
              <a:t>0.4),(bb,0.3</a:t>
            </a:r>
            <a:r>
              <a:rPr lang="zh-CN" altLang="en-US" dirty="0" smtClean="0"/>
              <a:t>*</a:t>
            </a:r>
            <a:r>
              <a:rPr lang="en-US" altLang="zh-CN" dirty="0" smtClean="0"/>
              <a:t>0.2),(bc,0.3</a:t>
            </a:r>
            <a:r>
              <a:rPr lang="zh-CN" altLang="en-US" dirty="0" smtClean="0"/>
              <a:t>*</a:t>
            </a:r>
            <a:r>
              <a:rPr lang="en-US" altLang="zh-CN" dirty="0" smtClean="0"/>
              <a:t>0.4)]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zh-CN" altLang="en-US" dirty="0"/>
              <a:t>已知 </a:t>
            </a:r>
            <a:r>
              <a:rPr lang="en-US" altLang="zh-CN" dirty="0"/>
              <a:t>s(</a:t>
            </a:r>
            <a:r>
              <a:rPr lang="en-US" altLang="zh-CN" dirty="0" err="1"/>
              <a:t>b,n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h(</a:t>
            </a:r>
            <a:r>
              <a:rPr lang="en-US" altLang="zh-CN" dirty="0" err="1"/>
              <a:t>b,n</a:t>
            </a:r>
            <a:r>
              <a:rPr lang="en-US" altLang="zh-CN" dirty="0"/>
              <a:t>)</a:t>
            </a:r>
            <a:r>
              <a:rPr lang="zh-CN" altLang="en-US" dirty="0"/>
              <a:t>， 求：</a:t>
            </a:r>
            <a:r>
              <a:rPr lang="en-US" altLang="zh-CN" dirty="0"/>
              <a:t>s(b,n+1),</a:t>
            </a:r>
            <a:r>
              <a:rPr lang="zh-CN" altLang="en-US" dirty="0"/>
              <a:t> </a:t>
            </a:r>
            <a:r>
              <a:rPr lang="en-US" altLang="zh-CN" dirty="0"/>
              <a:t>h(b,n+1)</a:t>
            </a:r>
          </a:p>
          <a:p>
            <a:pPr lvl="2"/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[(h(</a:t>
            </a:r>
            <a:r>
              <a:rPr lang="en-US" altLang="zh-CN" dirty="0" err="1"/>
              <a:t>b,n</a:t>
            </a:r>
            <a:r>
              <a:rPr lang="en-US" altLang="zh-CN" dirty="0"/>
              <a:t>)+v,</a:t>
            </a:r>
            <a:r>
              <a:rPr lang="zh-CN" altLang="en-US" dirty="0"/>
              <a:t> </a:t>
            </a:r>
            <a:r>
              <a:rPr lang="en-US" altLang="zh-CN" dirty="0"/>
              <a:t>p(h(</a:t>
            </a:r>
            <a:r>
              <a:rPr lang="en-US" altLang="zh-CN" dirty="0" err="1"/>
              <a:t>b,n</a:t>
            </a:r>
            <a:r>
              <a:rPr lang="en-US" altLang="zh-CN" dirty="0"/>
              <a:t>)+v)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mr-IN" altLang="zh-CN" dirty="0"/>
              <a:t>…</a:t>
            </a:r>
            <a:r>
              <a:rPr lang="en-US" altLang="zh-CN" dirty="0"/>
              <a:t>,B,</a:t>
            </a:r>
            <a:r>
              <a:rPr lang="zh-CN" altLang="en-US" dirty="0"/>
              <a:t> </a:t>
            </a:r>
            <a:r>
              <a:rPr lang="en-US" altLang="zh-CN" dirty="0"/>
              <a:t>v=1,</a:t>
            </a:r>
            <a:r>
              <a:rPr lang="mr-IN" altLang="zh-CN" dirty="0"/>
              <a:t>…</a:t>
            </a:r>
            <a:r>
              <a:rPr lang="en-US" altLang="zh-CN" dirty="0"/>
              <a:t>,V]</a:t>
            </a:r>
          </a:p>
          <a:p>
            <a:pPr lvl="2"/>
            <a:r>
              <a:rPr lang="en-US" altLang="zh-CN" dirty="0"/>
              <a:t>temp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sort(temp,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x:</a:t>
            </a:r>
            <a:r>
              <a:rPr lang="zh-CN" altLang="en-US" dirty="0"/>
              <a:t> </a:t>
            </a:r>
            <a:r>
              <a:rPr lang="en-US" altLang="zh-CN" dirty="0"/>
              <a:t>[1])</a:t>
            </a:r>
          </a:p>
          <a:p>
            <a:pPr lvl="2"/>
            <a:r>
              <a:rPr lang="en-US" altLang="zh-CN" dirty="0"/>
              <a:t>b(i,n+1),</a:t>
            </a:r>
            <a:r>
              <a:rPr lang="zh-CN" altLang="en-US" dirty="0"/>
              <a:t> </a:t>
            </a:r>
            <a:r>
              <a:rPr lang="en-US" altLang="zh-CN" dirty="0"/>
              <a:t>s(i,n+1)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temp[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=1,</a:t>
            </a:r>
            <a:r>
              <a:rPr lang="mr-IN" altLang="zh-CN" dirty="0"/>
              <a:t>…</a:t>
            </a:r>
            <a:r>
              <a:rPr lang="en-US" altLang="zh-CN" dirty="0"/>
              <a:t>,B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887500"/>
                  </p:ext>
                </p:extLst>
              </p:nvPr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9900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rgbClr val="009900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rgbClr val="009900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887500"/>
                  </p:ext>
                </p:extLst>
              </p:nvPr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9900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rgbClr val="009900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rgbClr val="009900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95337" y="5345668"/>
            <a:ext cx="672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[(aba,0.2</a:t>
            </a:r>
            <a:r>
              <a:rPr lang="zh-CN" altLang="en-US" dirty="0" smtClean="0"/>
              <a:t>*</a:t>
            </a:r>
            <a:r>
              <a:rPr lang="en-US" altLang="zh-CN" dirty="0" smtClean="0"/>
              <a:t>0.3),</a:t>
            </a:r>
            <a:r>
              <a:rPr lang="en-US" altLang="zh-CN" dirty="0" smtClean="0">
                <a:solidFill>
                  <a:srgbClr val="FF0000"/>
                </a:solidFill>
              </a:rPr>
              <a:t>(abb,0.2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0.4)</a:t>
            </a:r>
            <a:r>
              <a:rPr lang="en-US" altLang="zh-CN" dirty="0" smtClean="0"/>
              <a:t>,(abc,0.2</a:t>
            </a:r>
            <a:r>
              <a:rPr lang="zh-CN" altLang="en-US" dirty="0" smtClean="0"/>
              <a:t>*</a:t>
            </a:r>
            <a:r>
              <a:rPr lang="en-US" altLang="zh-CN" dirty="0" smtClean="0"/>
              <a:t>0.3),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(aca,0.15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0.7)</a:t>
            </a:r>
            <a:r>
              <a:rPr lang="en-US" altLang="zh-CN" dirty="0" smtClean="0"/>
              <a:t>,(acb,0.15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0.1),(acc,0.15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0.2)]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Beam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</a:t>
                </a:r>
              </a:p>
              <a:p>
                <a:pPr lvl="1"/>
                <a:r>
                  <a:rPr lang="zh-CN" altLang="en-US" dirty="0" smtClean="0"/>
                  <a:t>计算复杂度：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charset="0"/>
                      </a:rPr>
                      <m:t>B</m:t>
                    </m:r>
                    <m:r>
                      <a:rPr lang="en-US" altLang="zh-CN" b="0" i="1" smtClean="0">
                        <a:latin typeface="Cambria Math" charset="0"/>
                      </a:rPr>
                      <m:t>𝑙𝑜𝑔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空间复杂度</a:t>
                </a:r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charset="0"/>
                      </a:rPr>
                      <m:t>   </m:t>
                    </m:r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charset="0"/>
                      </a:rPr>
                      <m:t>B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9900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rgbClr val="009900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rgbClr val="009900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76400" y="4114800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a,0.5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9900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rgbClr val="009900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rgbClr val="009900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b,0.3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948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943361"/>
                  </p:ext>
                </p:extLst>
              </p:nvPr>
            </p:nvGraphicFramePr>
            <p:xfrm>
              <a:off x="1818652" y="1143912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a,0.5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b,0.3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943361"/>
                  </p:ext>
                </p:extLst>
              </p:nvPr>
            </p:nvGraphicFramePr>
            <p:xfrm>
              <a:off x="1818652" y="1143912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a,0.5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b,0.3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ac,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0.15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139184" y="3559612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5470" y="305601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a:0.5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b:0.3</a:t>
            </a:r>
            <a:r>
              <a:rPr lang="zh-CN" altLang="en-US" dirty="0" smtClean="0"/>
              <a:t> </a:t>
            </a:r>
            <a:r>
              <a:rPr lang="en-US" altLang="zh-CN" dirty="0" smtClean="0"/>
              <a:t>c:0.2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307798"/>
                  </p:ext>
                </p:extLst>
              </p:nvPr>
            </p:nvGraphicFramePr>
            <p:xfrm>
              <a:off x="1818652" y="1143912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a,0.5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ab,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b,0.3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ac,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0.15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307798"/>
                  </p:ext>
                </p:extLst>
              </p:nvPr>
            </p:nvGraphicFramePr>
            <p:xfrm>
              <a:off x="1818652" y="1143912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a,0.5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ab,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0.20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b,0.3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ac,</a:t>
                          </a:r>
                          <a:r>
                            <a:rPr lang="zh-CN" alt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0.15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abb,0.08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37443" b="10025"/>
          <a:stretch/>
        </p:blipFill>
        <p:spPr>
          <a:xfrm>
            <a:off x="4139184" y="3559612"/>
            <a:ext cx="2940195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9864" y="5625842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1154" y="2806700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b:0.4</a:t>
            </a:r>
            <a:r>
              <a:rPr lang="zh-CN" altLang="en-US" dirty="0" smtClean="0"/>
              <a:t> </a:t>
            </a:r>
            <a:r>
              <a:rPr lang="en-US" altLang="zh-CN" dirty="0" smtClean="0"/>
              <a:t>c:0.3</a:t>
            </a:r>
          </a:p>
          <a:p>
            <a:r>
              <a:rPr lang="en-US" altLang="zh-CN" dirty="0" smtClean="0"/>
              <a:t>a:0.4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b:0.2</a:t>
            </a:r>
            <a:r>
              <a:rPr lang="zh-CN" altLang="en-US" dirty="0" smtClean="0"/>
              <a:t> </a:t>
            </a:r>
            <a:r>
              <a:rPr lang="en-US" altLang="zh-CN" dirty="0" smtClean="0"/>
              <a:t>c:0.4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1009" y="5638800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147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748105"/>
                  </p:ext>
                </p:extLst>
              </p:nvPr>
            </p:nvGraphicFramePr>
            <p:xfrm>
              <a:off x="1818652" y="1143912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h(</a:t>
                          </a:r>
                          <a:r>
                            <a:rPr lang="en-US" altLang="zh-CN" dirty="0" err="1" smtClean="0"/>
                            <a:t>b,n</a:t>
                          </a:r>
                          <a:r>
                            <a:rPr lang="en-US" altLang="zh-CN" dirty="0" smtClean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a,0.5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ab,</a:t>
                          </a:r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rgbClr val="FF0000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b,0.3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ac,</a:t>
                          </a:r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abb,0.08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748105"/>
                  </p:ext>
                </p:extLst>
              </p:nvPr>
            </p:nvGraphicFramePr>
            <p:xfrm>
              <a:off x="1818652" y="1143912"/>
              <a:ext cx="6096000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8197" r="-3012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b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=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a,0.5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ab,</a:t>
                          </a:r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aca,</a:t>
                          </a:r>
                          <a:r>
                            <a:rPr lang="zh-CN" altLang="en-US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baseline="0" dirty="0" smtClean="0">
                              <a:solidFill>
                                <a:srgbClr val="FF0000"/>
                              </a:solidFill>
                            </a:rPr>
                            <a:t>0.105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b,0.3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ac,</a:t>
                          </a:r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abb,0.08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40532" b="10025"/>
          <a:stretch/>
        </p:blipFill>
        <p:spPr>
          <a:xfrm>
            <a:off x="4139184" y="3559612"/>
            <a:ext cx="2795016" cy="2080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9864" y="5625842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9864" y="276476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a:0.3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b:0.4</a:t>
            </a:r>
            <a:r>
              <a:rPr lang="zh-CN" altLang="en-US" dirty="0" smtClean="0"/>
              <a:t> </a:t>
            </a:r>
            <a:r>
              <a:rPr lang="en-US" altLang="zh-CN" dirty="0" smtClean="0"/>
              <a:t>c:0.3</a:t>
            </a:r>
          </a:p>
          <a:p>
            <a:r>
              <a:rPr lang="en-US" altLang="zh-CN" dirty="0" smtClean="0"/>
              <a:t>a:0.7</a:t>
            </a:r>
            <a:r>
              <a:rPr lang="zh-CN" altLang="en-US" dirty="0" smtClean="0"/>
              <a:t> </a:t>
            </a:r>
            <a:r>
              <a:rPr lang="en-US" altLang="zh-CN" dirty="0" smtClean="0"/>
              <a:t>b:0.1</a:t>
            </a:r>
            <a:r>
              <a:rPr lang="zh-CN" altLang="en-US" dirty="0" smtClean="0"/>
              <a:t> </a:t>
            </a:r>
            <a:r>
              <a:rPr lang="en-US" altLang="zh-CN" dirty="0" smtClean="0"/>
              <a:t>c:0.2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1009" y="5638800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776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求最大概率路径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Viterbi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全局最优解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计算复杂度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LSTM</a:t>
                </a:r>
                <a:r>
                  <a:rPr lang="zh-CN" altLang="en-US" dirty="0" smtClean="0"/>
                  <a:t>计算复杂度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空间复杂度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Beam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</a:t>
                </a:r>
                <a:r>
                  <a:rPr lang="zh-CN" altLang="en-US" dirty="0" smtClean="0"/>
                  <a:t> 近似最优解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计算复杂度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charset="0"/>
                      </a:rPr>
                      <m:t>B</m:t>
                    </m:r>
                    <m:r>
                      <a:rPr lang="en-US" altLang="zh-CN" i="1">
                        <a:latin typeface="Cambria Math" charset="0"/>
                      </a:rPr>
                      <m:t>𝑙𝑜𝑔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𝑉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LSTM</a:t>
                </a:r>
                <a:r>
                  <a:rPr lang="zh-CN" altLang="en-US" dirty="0"/>
                  <a:t>计算复</a:t>
                </a:r>
                <a:r>
                  <a:rPr lang="zh-CN" altLang="en-US" dirty="0" smtClean="0"/>
                  <a:t>杂度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𝐵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空间</a:t>
                </a:r>
                <a:r>
                  <a:rPr lang="zh-CN" altLang="en-US" dirty="0" smtClean="0"/>
                  <a:t>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𝑂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𝐵</m:t>
                    </m:r>
                    <m:r>
                      <a:rPr lang="en-US" altLang="zh-CN" i="1">
                        <a:latin typeface="Cambria Math" charset="0"/>
                      </a:rPr>
                      <m:t>𝑁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贪心算法 </a:t>
                </a:r>
                <a:r>
                  <a:rPr lang="en-US" altLang="zh-CN" dirty="0" smtClean="0"/>
                  <a:t>(Beam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1)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宋体" charset="-122"/>
                <a:cs typeface="+mn-cs"/>
              </a:defRPr>
            </a:lvl9pPr>
          </a:lstStyle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6783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n-US" altLang="zh-CN" dirty="0" smtClean="0"/>
              <a:t>Beam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Attention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 有限的历史 </a:t>
            </a:r>
            <a:r>
              <a:rPr lang="en-US" altLang="zh-CN" dirty="0" smtClean="0"/>
              <a:t>(n)</a:t>
            </a:r>
          </a:p>
          <a:p>
            <a:r>
              <a:rPr lang="en-US" altLang="zh-CN" dirty="0" smtClean="0"/>
              <a:t>LSTM</a:t>
            </a:r>
            <a:r>
              <a:rPr lang="zh-CN" altLang="en-US" dirty="0"/>
              <a:t> </a:t>
            </a:r>
            <a:r>
              <a:rPr lang="zh-CN" altLang="en-US" dirty="0" smtClean="0"/>
              <a:t>无限的历史 ？</a:t>
            </a:r>
            <a:endParaRPr lang="en-US" altLang="zh-CN" dirty="0" smtClean="0"/>
          </a:p>
          <a:p>
            <a:r>
              <a:rPr lang="zh-CN" altLang="en-US" dirty="0" smtClean="0"/>
              <a:t>以机器翻译为例：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4191000" cy="2962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3066" y="5763181"/>
            <a:ext cx="21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Encoder-Decoder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898" y="3094479"/>
            <a:ext cx="3752850" cy="26401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7860" y="57631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传统机器翻译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96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zh-CN" altLang="en-US" dirty="0" smtClean="0"/>
              <a:t>越长距离的关系， 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的能力在下降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4139184" y="3559612"/>
            <a:ext cx="4700016" cy="20804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 我         爱          你          ！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我          爱          你          ！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love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you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714375" y="2291503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669257" y="2286000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2667794" y="2359493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5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zh-CN" altLang="en-US" dirty="0" smtClean="0"/>
              <a:t>越长距离的关系， 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的能力在下降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Forward/Backward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r>
              <a:rPr lang="zh-CN" altLang="en-US" dirty="0" smtClean="0"/>
              <a:t>所要经历的步数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4139184" y="3559612"/>
            <a:ext cx="4700016" cy="20804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 我         爱          你          ！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我          爱          你          ！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love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you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714375" y="2291503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669257" y="2286000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2667794" y="2359493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7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zh-CN" altLang="en-US" dirty="0" smtClean="0"/>
              <a:t>越长距离的关系， 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的能力在下降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倒序输入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4139184" y="3559612"/>
            <a:ext cx="4700016" cy="20804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 我         爱          你          ！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我          爱          你          ！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love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I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2666999" y="2291503"/>
            <a:ext cx="1662113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669257" y="2286000"/>
            <a:ext cx="3614738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714375" y="2359493"/>
            <a:ext cx="5664201" cy="1380385"/>
          </a:xfrm>
          <a:custGeom>
            <a:avLst/>
            <a:gdLst>
              <a:gd name="connsiteX0" fmla="*/ 0 w 3614738"/>
              <a:gd name="connsiteY0" fmla="*/ 1380385 h 1380385"/>
              <a:gd name="connsiteX1" fmla="*/ 1614488 w 3614738"/>
              <a:gd name="connsiteY1" fmla="*/ 8785 h 1380385"/>
              <a:gd name="connsiteX2" fmla="*/ 3614738 w 3614738"/>
              <a:gd name="connsiteY2" fmla="*/ 794597 h 138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738" h="1380385">
                <a:moveTo>
                  <a:pt x="0" y="1380385"/>
                </a:moveTo>
                <a:cubicBezTo>
                  <a:pt x="506016" y="743400"/>
                  <a:pt x="1012032" y="106416"/>
                  <a:pt x="1614488" y="8785"/>
                </a:cubicBezTo>
                <a:cubicBezTo>
                  <a:pt x="2216944" y="-88846"/>
                  <a:pt x="3271838" y="656485"/>
                  <a:pt x="3614738" y="7945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04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zh-CN" altLang="en-US" dirty="0" smtClean="0"/>
              <a:t>越长距离的关系， 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的能力在下降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如何减少</a:t>
            </a:r>
            <a:r>
              <a:rPr lang="en-US" altLang="zh-CN" dirty="0" smtClean="0"/>
              <a:t>B/F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r>
              <a:rPr lang="zh-CN" altLang="en-US" dirty="0" smtClean="0"/>
              <a:t>的步数？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 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</a:t>
            </a:r>
          </a:p>
          <a:p>
            <a:pPr lvl="2"/>
            <a:r>
              <a:rPr lang="zh-CN" altLang="en-US" dirty="0"/>
              <a:t>如何根据输入和输出动态的选择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Attention!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4139184" y="3559612"/>
            <a:ext cx="4700016" cy="20804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 我         爱          你          ！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我          爱          你          ！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love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667000" y="3559612"/>
            <a:ext cx="1752600" cy="485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676400" y="3559612"/>
            <a:ext cx="3810000" cy="485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9" idx="0"/>
          </p:cNvCxnSpPr>
          <p:nvPr/>
        </p:nvCxnSpPr>
        <p:spPr bwMode="auto">
          <a:xfrm flipV="1">
            <a:off x="574675" y="3559612"/>
            <a:ext cx="5914517" cy="485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49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261844"/>
            <a:ext cx="4889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1290419"/>
            <a:ext cx="4889500" cy="440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81400"/>
            <a:ext cx="33020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3860"/>
            <a:ext cx="5130800" cy="138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67979" y="4840069"/>
                <a:ext cx="2113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本质是</a:t>
                </a:r>
                <a:r>
                  <a:rPr lang="en-US" altLang="zh-CN" dirty="0" err="1" smtClean="0"/>
                  <a:t>Softmax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9" y="4840069"/>
                <a:ext cx="211378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594" t="-24528" b="-10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895600"/>
            <a:ext cx="4051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60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53294"/>
            <a:ext cx="4889500" cy="4406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80773" y="2463149"/>
                <a:ext cx="3029227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′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3" y="2463149"/>
                <a:ext cx="3029227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55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5" y="1304359"/>
            <a:ext cx="4889500" cy="440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2603500" cy="622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372078"/>
            <a:ext cx="495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现在的</a:t>
            </a:r>
            <a:r>
              <a:rPr lang="en-US" altLang="zh-CN" dirty="0" smtClean="0"/>
              <a:t>forward/backward</a:t>
            </a:r>
            <a:r>
              <a:rPr lang="zh-CN" altLang="en-US" dirty="0" smtClean="0"/>
              <a:t> 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是怎样的？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67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Attention</a:t>
            </a:r>
          </a:p>
          <a:p>
            <a:pPr lvl="1"/>
            <a:r>
              <a:rPr lang="en-US" altLang="zh-CN" dirty="0" smtClean="0"/>
              <a:t>feed-input</a:t>
            </a:r>
            <a:r>
              <a:rPr lang="zh-CN" altLang="en-US" dirty="0" smtClean="0"/>
              <a:t>：下一个单词知道上一个单词的</a:t>
            </a:r>
            <a:r>
              <a:rPr lang="en-US" altLang="zh-CN" dirty="0" smtClean="0"/>
              <a:t>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26005"/>
            <a:ext cx="4267200" cy="35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核心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：</m:t>
                    </m:r>
                    <m:r>
                      <a:rPr lang="zh-CN" altLang="en-US" b="0" i="0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altLang="zh-CN" b="0" i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𝐸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𝑁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i="1" dirty="0" smtClean="0">
                    <a:latin typeface="Cambria Math" charset="0"/>
                  </a:rPr>
                  <a:t/>
                </a:r>
                <a:br>
                  <a:rPr lang="en-US" altLang="zh-CN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F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sequence/source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sequence</a:t>
                </a:r>
              </a:p>
              <a:p>
                <a:pPr lvl="2"/>
                <a:r>
                  <a:rPr lang="en-US" altLang="zh-CN" dirty="0" smtClean="0"/>
                  <a:t>E: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sequence/target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sequence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36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261844"/>
            <a:ext cx="8001000" cy="4678362"/>
          </a:xfrm>
        </p:spPr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的技巧总结：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feed-input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15909" y="5851643"/>
            <a:ext cx="598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/pdf/1508.04025.pdf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2743200"/>
            <a:ext cx="9144000" cy="1957752"/>
            <a:chOff x="0" y="3753506"/>
            <a:chExt cx="9144000" cy="19577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58392"/>
            <a:stretch/>
          </p:blipFill>
          <p:spPr>
            <a:xfrm>
              <a:off x="0" y="4343400"/>
              <a:ext cx="9144000" cy="13678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239" b="81666"/>
            <a:stretch/>
          </p:blipFill>
          <p:spPr>
            <a:xfrm>
              <a:off x="0" y="3753506"/>
              <a:ext cx="9144000" cy="59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438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charset="-122"/>
                <a:ea typeface="微软雅黑" charset="-122"/>
              </a:rPr>
              <a:t>小象学院：互联网新技术在线教育领航者</a:t>
            </a:r>
            <a:endParaRPr lang="en-US" altLang="zh-CN" sz="28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微信公众号：大数据分析挖掘</a:t>
            </a:r>
            <a:endParaRPr lang="zh-CN" altLang="zh-CN" sz="24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新浪微博：</a:t>
            </a:r>
            <a:r>
              <a:rPr lang="en-US" altLang="zh-CN" sz="2400">
                <a:ea typeface="黑体" charset="-122"/>
              </a:rPr>
              <a:t>ChinaHadoop   </a:t>
            </a: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527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charset="0"/>
                <a:ea typeface="黑体" charset="-122"/>
              </a:rPr>
              <a:t>联系我们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自然语言处理很多都可以转化成</a:t>
                </a:r>
                <a:r>
                  <a:rPr lang="en-US" altLang="zh-CN" dirty="0" smtClean="0"/>
                  <a:t>seq2seq</a:t>
                </a:r>
              </a:p>
              <a:p>
                <a:pPr lvl="1"/>
                <a:r>
                  <a:rPr lang="zh-CN" altLang="en-US" b="0" dirty="0" smtClean="0"/>
                  <a:t>核心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：</m:t>
                    </m:r>
                    <m:r>
                      <a:rPr lang="zh-CN" altLang="en-US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𝑁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altLang="zh-CN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05292"/>
              </p:ext>
            </p:extLst>
          </p:nvPr>
        </p:nvGraphicFramePr>
        <p:xfrm>
          <a:off x="2173684" y="2590801"/>
          <a:ext cx="4802982" cy="34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94"/>
                <a:gridCol w="1600994"/>
                <a:gridCol w="1600994"/>
              </a:tblGrid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语言模型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机器翻译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外文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句子分类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诗歌生成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诗句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主题词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对话机器人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话语</a:t>
                      </a:r>
                      <a:endParaRPr lang="en-US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问答系统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答案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seq2seq</a:t>
                </a:r>
                <a:r>
                  <a:rPr lang="zh-CN" altLang="en-US" dirty="0" smtClean="0"/>
                  <a:t>的结构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核心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：</m:t>
                    </m:r>
                    <m:r>
                      <a:rPr lang="zh-CN" altLang="en-US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𝑁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altLang="zh-CN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2667000" y="3002359"/>
            <a:ext cx="4700016" cy="2080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21493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e1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e2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e3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e4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56694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e1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e2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e3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e4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26245" y="34352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45" y="3435217"/>
                <a:ext cx="816955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26244" y="4170363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44" y="4170363"/>
                <a:ext cx="808042" cy="374205"/>
              </a:xfrm>
              <a:prstGeom prst="rect">
                <a:avLst/>
              </a:prstGeom>
              <a:blipFill rotWithShape="0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97004" y="3810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全零向量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seq2seq</a:t>
                </a:r>
                <a:r>
                  <a:rPr lang="zh-CN" altLang="en-US" dirty="0"/>
                  <a:t>的结构</a:t>
                </a:r>
                <a:endParaRPr lang="en-US" altLang="zh-CN" dirty="0"/>
              </a:p>
              <a:p>
                <a:pPr lvl="1"/>
                <a:r>
                  <a:rPr lang="zh-CN" altLang="en-US" b="0" dirty="0" smtClean="0"/>
                  <a:t>核心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：</m:t>
                    </m:r>
                    <m:r>
                      <a:rPr lang="zh-CN" altLang="en-US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𝑁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altLang="zh-CN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zh-CN" altLang="en-US" b="0" i="1" smtClean="0">
                        <a:latin typeface="Cambria Math" charset="0"/>
                      </a:rPr>
                      <m:t>由</m:t>
                    </m:r>
                    <m:r>
                      <a:rPr lang="zh-CN" altLang="en-US" i="1" smtClean="0">
                        <a:latin typeface="Cambria Math" charset="0"/>
                      </a:rPr>
                      <m:t>另外</m:t>
                    </m:r>
                  </m:oMath>
                </a14:m>
                <a:r>
                  <a:rPr lang="zh-CN" altLang="en-US" dirty="0" smtClean="0"/>
                  <a:t>一个</a:t>
                </a:r>
                <a:r>
                  <a:rPr lang="en-US" altLang="zh-CN" dirty="0" smtClean="0"/>
                  <a:t>LSTM</a:t>
                </a:r>
                <a:r>
                  <a:rPr lang="zh-CN" altLang="en-US" dirty="0" smtClean="0"/>
                  <a:t>来计算</a:t>
                </a:r>
                <a:endParaRPr lang="en-US" dirty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4139184" y="3559612"/>
            <a:ext cx="4700016" cy="2080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184" y="58028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e1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e2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e3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e4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3124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e1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e2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e3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e4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58" y="4044817"/>
                <a:ext cx="816955" cy="374783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67" y="4807395"/>
                <a:ext cx="808042" cy="374205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7" r="36432" b="10025"/>
          <a:stretch/>
        </p:blipFill>
        <p:spPr>
          <a:xfrm>
            <a:off x="324797" y="4044817"/>
            <a:ext cx="2987710" cy="1595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902" y="58028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83106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Encoder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6544" y="282205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Decoder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2819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中间向量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自然语言处理很多都可以转化成</a:t>
                </a:r>
                <a:r>
                  <a:rPr lang="en-US" altLang="zh-CN" dirty="0" smtClean="0"/>
                  <a:t>seq2seq</a:t>
                </a:r>
              </a:p>
              <a:p>
                <a:pPr lvl="1"/>
                <a:r>
                  <a:rPr lang="zh-CN" altLang="en-US" b="0" dirty="0" smtClean="0"/>
                  <a:t>核心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：</m:t>
                    </m:r>
                    <m:r>
                      <a:rPr lang="zh-CN" altLang="en-US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𝑁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altLang="zh-CN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>
                    <a:solidFill>
                      <a:srgbClr val="0000FF"/>
                    </a:solidFill>
                  </a:rPr>
                  <a:t>Encoder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Decoder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是完全不同的参数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10464" y="3892417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64" y="3892417"/>
                <a:ext cx="816955" cy="374783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086873" y="4654995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73" y="4654995"/>
                <a:ext cx="808042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5947987" y="3407212"/>
            <a:ext cx="4700016" cy="2080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7987" y="565046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_GO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e1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e2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e3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e4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3603" y="2971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e1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e2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e3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e4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2" r="36432" b="10025"/>
          <a:stretch/>
        </p:blipFill>
        <p:spPr>
          <a:xfrm>
            <a:off x="2133600" y="3853895"/>
            <a:ext cx="2987710" cy="16337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1705" y="5650468"/>
            <a:ext cx="26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f2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f3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400" y="4191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全零向量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77462" y="3810000"/>
                <a:ext cx="816955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62" y="3810000"/>
                <a:ext cx="816955" cy="374783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53871" y="4572000"/>
                <a:ext cx="8080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71" y="4572000"/>
                <a:ext cx="808042" cy="374205"/>
              </a:xfrm>
              <a:prstGeom prst="rect">
                <a:avLst/>
              </a:prstGeom>
              <a:blipFill rotWithShape="0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200" y="3212068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Encoder</a:t>
            </a:r>
            <a:r>
              <a:rPr lang="zh-CN" altLang="en-US" dirty="0" smtClean="0">
                <a:solidFill>
                  <a:srgbClr val="0000FF"/>
                </a:solidFill>
              </a:rPr>
              <a:t>的每一步并不预测任何东西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7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Seq2Seq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Seq2Seq</a:t>
                </a:r>
                <a:r>
                  <a:rPr lang="zh-CN" altLang="en-US" dirty="0" smtClean="0"/>
                  <a:t>的参数集合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超参数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层数</a:t>
                </a:r>
                <a:r>
                  <a:rPr lang="en-US" altLang="zh-CN" dirty="0"/>
                  <a:t>=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hidden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size=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d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vocab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vocab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Encoder:</a:t>
                </a:r>
              </a:p>
              <a:p>
                <a:pPr lvl="2"/>
                <a:r>
                  <a:rPr lang="en-US" altLang="zh-CN" dirty="0" smtClean="0"/>
                  <a:t>Input: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embedding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smtClean="0"/>
                  <a:t>LSTM: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第一层，第二层</a:t>
                </a:r>
                <a:r>
                  <a:rPr lang="en-US" altLang="zh-CN" dirty="0" smtClean="0"/>
                  <a:t>: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0000FF"/>
                        </a:solidFill>
                        <a:latin typeface="Cambria Math" charset="0"/>
                      </a:rPr>
                      <m:t>n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(8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+4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Decoder:</a:t>
                </a:r>
              </a:p>
              <a:p>
                <a:pPr lvl="2"/>
                <a:r>
                  <a:rPr lang="en-US" altLang="zh-CN" dirty="0" smtClean="0"/>
                  <a:t>Input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embedding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FF"/>
                        </a:solidFill>
                        <a:latin typeface="Cambria Math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/>
                  <a:t>LSTM:</a:t>
                </a:r>
                <a:r>
                  <a:rPr lang="zh-CN" altLang="en-US" dirty="0"/>
                  <a:t> 第一层，第二层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0000FF"/>
                        </a:solidFill>
                        <a:latin typeface="Cambria Math" charset="0"/>
                      </a:rPr>
                      <m:t>n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(8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0000FF"/>
                        </a:solidFill>
                        <a:latin typeface="Cambria Math" charset="0"/>
                      </a:rPr>
                      <m:t>+4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smtClean="0"/>
                  <a:t>Output:</a:t>
                </a:r>
                <a:r>
                  <a:rPr lang="zh-CN" altLang="en-US" dirty="0"/>
                  <a:t> </a:t>
                </a:r>
                <a:endParaRPr lang="en-US" altLang="zh-CN" dirty="0" smtClean="0"/>
              </a:p>
              <a:p>
                <a:pPr lvl="3"/>
                <a:r>
                  <a:rPr lang="en-US" altLang="zh-CN" dirty="0" smtClean="0"/>
                  <a:t>output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embedding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FF"/>
                        </a:solidFill>
                        <a:latin typeface="Cambria Math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pPr lvl="3"/>
                <a:r>
                  <a:rPr lang="en-US" altLang="zh-CN" dirty="0" smtClean="0"/>
                  <a:t>output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72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9335536"/>
      </p:ext>
    </p:extLst>
  </p:cSld>
  <p:clrMapOvr>
    <a:masterClrMapping/>
  </p:clrMapOvr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小象学院课件模板" id="{16BCD5C2-8C7C-4D46-9C82-83AA2A1B62E0}" vid="{37D20255-9CBF-EF40-B4E0-6042FBFD67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小象学院课件模板</Template>
  <TotalTime>6695</TotalTime>
  <Words>3320</Words>
  <Application>Microsoft Macintosh PowerPoint</Application>
  <PresentationFormat>On-screen Show (4:3)</PresentationFormat>
  <Paragraphs>674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Cambria Math</vt:lpstr>
      <vt:lpstr>Times New Roman</vt:lpstr>
      <vt:lpstr>Verdana</vt:lpstr>
      <vt:lpstr>Wingdings</vt:lpstr>
      <vt:lpstr>华文新魏</vt:lpstr>
      <vt:lpstr>宋体</vt:lpstr>
      <vt:lpstr>幼圆</vt:lpstr>
      <vt:lpstr>微软雅黑</vt:lpstr>
      <vt:lpstr>黑体</vt:lpstr>
      <vt:lpstr>Arial</vt:lpstr>
      <vt:lpstr>小象算法课程模板</vt:lpstr>
      <vt:lpstr>法律声明</vt:lpstr>
      <vt:lpstr>神经序列模型 IV</vt:lpstr>
      <vt:lpstr>提纲</vt:lpstr>
      <vt:lpstr>Seq2Seq Model</vt:lpstr>
      <vt:lpstr>Seq2Seq Model</vt:lpstr>
      <vt:lpstr>Seq2Seq Model</vt:lpstr>
      <vt:lpstr>Seq2Seq Model</vt:lpstr>
      <vt:lpstr>Seq2Seq Model</vt:lpstr>
      <vt:lpstr>Seq2Seq Model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法律声明</dc:title>
  <dc:creator>Xing Shi</dc:creator>
  <cp:lastModifiedBy>Xing Shi</cp:lastModifiedBy>
  <cp:revision>191</cp:revision>
  <dcterms:created xsi:type="dcterms:W3CDTF">2017-07-03T02:57:04Z</dcterms:created>
  <dcterms:modified xsi:type="dcterms:W3CDTF">2017-07-13T19:42:57Z</dcterms:modified>
</cp:coreProperties>
</file>