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385" r:id="rId2"/>
    <p:sldId id="544" r:id="rId3"/>
    <p:sldId id="555" r:id="rId4"/>
    <p:sldId id="557" r:id="rId5"/>
    <p:sldId id="558" r:id="rId6"/>
    <p:sldId id="559" r:id="rId7"/>
    <p:sldId id="560" r:id="rId8"/>
    <p:sldId id="561" r:id="rId9"/>
    <p:sldId id="384" r:id="rId10"/>
  </p:sldIdLst>
  <p:sldSz cx="9144000" cy="5143500" type="screen16x9"/>
  <p:notesSz cx="6858000" cy="9144000"/>
  <p:defaultTextStyle>
    <a:defPPr>
      <a:defRPr lang="zh-CN"/>
    </a:defPPr>
    <a:lvl1pPr marL="0" algn="l" defTabSz="68539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2698" algn="l" defTabSz="68539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5732" algn="l" defTabSz="68539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8430" algn="l" defTabSz="68539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71464" algn="l" defTabSz="68539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14162" algn="l" defTabSz="68539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57196" algn="l" defTabSz="68539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99894" algn="l" defTabSz="68539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42928" algn="l" defTabSz="68539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279"/>
    <a:srgbClr val="424242"/>
    <a:srgbClr val="7A4AA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48897" autoAdjust="0"/>
  </p:normalViewPr>
  <p:slideViewPr>
    <p:cSldViewPr snapToGrid="0" snapToObjects="1">
      <p:cViewPr varScale="1">
        <p:scale>
          <a:sx n="113" d="100"/>
          <a:sy n="113" d="100"/>
        </p:scale>
        <p:origin x="-590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FFAB6-2D8F-9340-97B6-5F1D2EA109E8}" type="datetimeFigureOut">
              <a:rPr kumimoji="1" lang="zh-CN" altLang="en-US" smtClean="0"/>
              <a:pPr/>
              <a:t>2018/7/8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A8CDC-D1B7-0A45-893C-CCDA371E2C2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3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698" algn="l" defTabSz="6853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32" algn="l" defTabSz="6853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430" algn="l" defTabSz="6853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64" algn="l" defTabSz="6853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162" algn="l" defTabSz="6853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196" algn="l" defTabSz="6853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94" algn="l" defTabSz="6853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28" algn="l" defTabSz="68539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698" indent="0" algn="ctr">
              <a:buNone/>
              <a:defRPr sz="1500"/>
            </a:lvl2pPr>
            <a:lvl3pPr marL="685732" indent="0" algn="ctr">
              <a:buNone/>
              <a:defRPr sz="1300"/>
            </a:lvl3pPr>
            <a:lvl4pPr marL="1028430" indent="0" algn="ctr">
              <a:buNone/>
              <a:defRPr sz="1200"/>
            </a:lvl4pPr>
            <a:lvl5pPr marL="1371464" indent="0" algn="ctr">
              <a:buNone/>
              <a:defRPr sz="1200"/>
            </a:lvl5pPr>
            <a:lvl6pPr marL="1714162" indent="0" algn="ctr">
              <a:buNone/>
              <a:defRPr sz="1200"/>
            </a:lvl6pPr>
            <a:lvl7pPr marL="2057196" indent="0" algn="ctr">
              <a:buNone/>
              <a:defRPr sz="1200"/>
            </a:lvl7pPr>
            <a:lvl8pPr marL="2399894" indent="0" algn="ctr">
              <a:buNone/>
              <a:defRPr sz="1200"/>
            </a:lvl8pPr>
            <a:lvl9pPr marL="2742928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2C43-CA79-BE41-9B37-F39D0C5CF681}" type="datetimeFigureOut">
              <a:rPr kumimoji="1" lang="zh-CN" altLang="en-US" smtClean="0"/>
              <a:pPr/>
              <a:t>2018/7/8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02C-E416-D14D-895C-5641A308E73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2C43-CA79-BE41-9B37-F39D0C5CF681}" type="datetimeFigureOut">
              <a:rPr kumimoji="1" lang="zh-CN" altLang="en-US" smtClean="0"/>
              <a:pPr/>
              <a:t>2018/7/8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02C-E416-D14D-895C-5641A308E73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2C43-CA79-BE41-9B37-F39D0C5CF681}" type="datetimeFigureOut">
              <a:rPr kumimoji="1" lang="zh-CN" altLang="en-US" smtClean="0"/>
              <a:pPr/>
              <a:t>2018/7/8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02C-E416-D14D-895C-5641A308E73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2C43-CA79-BE41-9B37-F39D0C5CF681}" type="datetimeFigureOut">
              <a:rPr kumimoji="1" lang="zh-CN" altLang="en-US" smtClean="0"/>
              <a:pPr/>
              <a:t>2018/7/8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02C-E416-D14D-895C-5641A308E73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69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3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284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1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9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89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2C43-CA79-BE41-9B37-F39D0C5CF681}" type="datetimeFigureOut">
              <a:rPr kumimoji="1" lang="zh-CN" altLang="en-US" smtClean="0"/>
              <a:pPr/>
              <a:t>2018/7/8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02C-E416-D14D-895C-5641A308E73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2C43-CA79-BE41-9B37-F39D0C5CF681}" type="datetimeFigureOut">
              <a:rPr kumimoji="1" lang="zh-CN" altLang="en-US" smtClean="0"/>
              <a:pPr/>
              <a:t>2018/7/8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02C-E416-D14D-895C-5641A308E73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698" indent="0">
              <a:buNone/>
              <a:defRPr sz="1500" b="1"/>
            </a:lvl2pPr>
            <a:lvl3pPr marL="685732" indent="0">
              <a:buNone/>
              <a:defRPr sz="1300" b="1"/>
            </a:lvl3pPr>
            <a:lvl4pPr marL="1028430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162" indent="0">
              <a:buNone/>
              <a:defRPr sz="1200" b="1"/>
            </a:lvl6pPr>
            <a:lvl7pPr marL="2057196" indent="0">
              <a:buNone/>
              <a:defRPr sz="1200" b="1"/>
            </a:lvl7pPr>
            <a:lvl8pPr marL="2399894" indent="0">
              <a:buNone/>
              <a:defRPr sz="1200" b="1"/>
            </a:lvl8pPr>
            <a:lvl9pPr marL="2742928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698" indent="0">
              <a:buNone/>
              <a:defRPr sz="1500" b="1"/>
            </a:lvl2pPr>
            <a:lvl3pPr marL="685732" indent="0">
              <a:buNone/>
              <a:defRPr sz="1300" b="1"/>
            </a:lvl3pPr>
            <a:lvl4pPr marL="1028430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162" indent="0">
              <a:buNone/>
              <a:defRPr sz="1200" b="1"/>
            </a:lvl6pPr>
            <a:lvl7pPr marL="2057196" indent="0">
              <a:buNone/>
              <a:defRPr sz="1200" b="1"/>
            </a:lvl7pPr>
            <a:lvl8pPr marL="2399894" indent="0">
              <a:buNone/>
              <a:defRPr sz="1200" b="1"/>
            </a:lvl8pPr>
            <a:lvl9pPr marL="2742928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2C43-CA79-BE41-9B37-F39D0C5CF681}" type="datetimeFigureOut">
              <a:rPr kumimoji="1" lang="zh-CN" altLang="en-US" smtClean="0"/>
              <a:pPr/>
              <a:t>2018/7/8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02C-E416-D14D-895C-5641A308E73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2C43-CA79-BE41-9B37-F39D0C5CF681}" type="datetimeFigureOut">
              <a:rPr kumimoji="1" lang="zh-CN" altLang="en-US" smtClean="0"/>
              <a:pPr/>
              <a:t>2018/7/8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02C-E416-D14D-895C-5641A308E73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2C43-CA79-BE41-9B37-F39D0C5CF681}" type="datetimeFigureOut">
              <a:rPr kumimoji="1" lang="zh-CN" altLang="en-US" smtClean="0"/>
              <a:pPr/>
              <a:t>2018/7/8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02C-E416-D14D-895C-5641A308E73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698" indent="0">
              <a:buNone/>
              <a:defRPr sz="1100"/>
            </a:lvl2pPr>
            <a:lvl3pPr marL="685732" indent="0">
              <a:buNone/>
              <a:defRPr sz="900"/>
            </a:lvl3pPr>
            <a:lvl4pPr marL="1028430" indent="0">
              <a:buNone/>
              <a:defRPr sz="700"/>
            </a:lvl4pPr>
            <a:lvl5pPr marL="1371464" indent="0">
              <a:buNone/>
              <a:defRPr sz="700"/>
            </a:lvl5pPr>
            <a:lvl6pPr marL="1714162" indent="0">
              <a:buNone/>
              <a:defRPr sz="700"/>
            </a:lvl6pPr>
            <a:lvl7pPr marL="2057196" indent="0">
              <a:buNone/>
              <a:defRPr sz="700"/>
            </a:lvl7pPr>
            <a:lvl8pPr marL="2399894" indent="0">
              <a:buNone/>
              <a:defRPr sz="700"/>
            </a:lvl8pPr>
            <a:lvl9pPr marL="2742928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2C43-CA79-BE41-9B37-F39D0C5CF681}" type="datetimeFigureOut">
              <a:rPr kumimoji="1" lang="zh-CN" altLang="en-US" smtClean="0"/>
              <a:pPr/>
              <a:t>2018/7/8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02C-E416-D14D-895C-5641A308E73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698" indent="0">
              <a:buNone/>
              <a:defRPr sz="2100"/>
            </a:lvl2pPr>
            <a:lvl3pPr marL="685732" indent="0">
              <a:buNone/>
              <a:defRPr sz="1800"/>
            </a:lvl3pPr>
            <a:lvl4pPr marL="1028430" indent="0">
              <a:buNone/>
              <a:defRPr sz="1500"/>
            </a:lvl4pPr>
            <a:lvl5pPr marL="1371464" indent="0">
              <a:buNone/>
              <a:defRPr sz="1500"/>
            </a:lvl5pPr>
            <a:lvl6pPr marL="1714162" indent="0">
              <a:buNone/>
              <a:defRPr sz="1500"/>
            </a:lvl6pPr>
            <a:lvl7pPr marL="2057196" indent="0">
              <a:buNone/>
              <a:defRPr sz="1500"/>
            </a:lvl7pPr>
            <a:lvl8pPr marL="2399894" indent="0">
              <a:buNone/>
              <a:defRPr sz="1500"/>
            </a:lvl8pPr>
            <a:lvl9pPr marL="2742928" indent="0">
              <a:buNone/>
              <a:defRPr sz="15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698" indent="0">
              <a:buNone/>
              <a:defRPr sz="1100"/>
            </a:lvl2pPr>
            <a:lvl3pPr marL="685732" indent="0">
              <a:buNone/>
              <a:defRPr sz="900"/>
            </a:lvl3pPr>
            <a:lvl4pPr marL="1028430" indent="0">
              <a:buNone/>
              <a:defRPr sz="700"/>
            </a:lvl4pPr>
            <a:lvl5pPr marL="1371464" indent="0">
              <a:buNone/>
              <a:defRPr sz="700"/>
            </a:lvl5pPr>
            <a:lvl6pPr marL="1714162" indent="0">
              <a:buNone/>
              <a:defRPr sz="700"/>
            </a:lvl6pPr>
            <a:lvl7pPr marL="2057196" indent="0">
              <a:buNone/>
              <a:defRPr sz="700"/>
            </a:lvl7pPr>
            <a:lvl8pPr marL="2399894" indent="0">
              <a:buNone/>
              <a:defRPr sz="700"/>
            </a:lvl8pPr>
            <a:lvl9pPr marL="2742928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2C43-CA79-BE41-9B37-F39D0C5CF681}" type="datetimeFigureOut">
              <a:rPr kumimoji="1" lang="zh-CN" altLang="en-US" smtClean="0"/>
              <a:pPr/>
              <a:t>2018/7/8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02C-E416-D14D-895C-5641A308E73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273844"/>
            <a:ext cx="7886700" cy="994172"/>
          </a:xfrm>
          <a:prstGeom prst="rect">
            <a:avLst/>
          </a:prstGeom>
        </p:spPr>
        <p:txBody>
          <a:bodyPr vert="horz" lIns="48381" tIns="24190" rIns="48381" bIns="241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</p:spPr>
        <p:txBody>
          <a:bodyPr vert="horz" lIns="48381" tIns="24190" rIns="48381" bIns="241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48381" tIns="24190" rIns="48381" bIns="241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32C43-CA79-BE41-9B37-F39D0C5CF681}" type="datetimeFigureOut">
              <a:rPr kumimoji="1" lang="zh-CN" altLang="en-US" smtClean="0"/>
              <a:pPr/>
              <a:t>2018/7/8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4767263"/>
            <a:ext cx="3086100" cy="273844"/>
          </a:xfrm>
          <a:prstGeom prst="rect">
            <a:avLst/>
          </a:prstGeom>
        </p:spPr>
        <p:txBody>
          <a:bodyPr vert="horz" lIns="48381" tIns="24190" rIns="48381" bIns="241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48381" tIns="24190" rIns="48381" bIns="241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3B02C-E416-D14D-895C-5641A308E73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4" r:id="rId13"/>
  </p:sldLayoutIdLst>
  <p:txStyles>
    <p:titleStyle>
      <a:lvl1pPr algn="l" defTabSz="68539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349" indent="-171349" algn="l" defTabSz="685396" rtl="0" eaLnBrk="1" latinLnBrk="0" hangingPunct="1">
        <a:lnSpc>
          <a:spcPct val="90000"/>
        </a:lnSpc>
        <a:spcBef>
          <a:spcPts val="749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83" indent="-171349" algn="l" defTabSz="685396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081" indent="-171349" algn="l" defTabSz="685396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15" indent="-171349" algn="l" defTabSz="685396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13" indent="-171349" algn="l" defTabSz="685396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47" indent="-171349" algn="l" defTabSz="685396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45" indent="-171349" algn="l" defTabSz="685396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43" indent="-171349" algn="l" defTabSz="685396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78" indent="-171349" algn="l" defTabSz="685396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698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30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4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62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6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94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8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816328" y="351911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96791" y="1276896"/>
            <a:ext cx="2750026" cy="2749941"/>
          </a:xfrm>
          <a:prstGeom prst="ellipse">
            <a:avLst/>
          </a:prstGeom>
          <a:noFill/>
          <a:ln w="889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29827" y="3535728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73225" y="1848865"/>
            <a:ext cx="1796071" cy="1641568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pPr algn="ctr"/>
            <a:r>
              <a:rPr lang="en-US" altLang="zh-CN" sz="10300" spc="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05</a:t>
            </a:r>
            <a:endParaRPr lang="zh-CN" altLang="en-US" sz="10300" spc="8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 rot="16200000" flipV="1">
            <a:off x="3242304" y="937085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16200000" flipV="1">
            <a:off x="3269303" y="946061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-371672" y="-589028"/>
            <a:ext cx="1188000" cy="1187963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-358173" y="-572415"/>
            <a:ext cx="1161000" cy="1160964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665877">
            <a:off x="3399609" y="4793886"/>
            <a:ext cx="888476" cy="888449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 rot="665877">
            <a:off x="3413478" y="4803612"/>
            <a:ext cx="865695" cy="86566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371673" y="2732009"/>
            <a:ext cx="743345" cy="743323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19846" y="1593023"/>
            <a:ext cx="4625383" cy="586299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zh-CN" altLang="en-US" sz="3500" dirty="0" smtClean="0">
                <a:latin typeface="黑体" pitchFamily="49" charset="-122"/>
                <a:ea typeface="黑体" pitchFamily="49" charset="-122"/>
              </a:rPr>
              <a:t>数据分析算法</a:t>
            </a:r>
            <a:endParaRPr lang="zh-CN" altLang="en-US" sz="35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536500" y="397423"/>
            <a:ext cx="1215000" cy="1214963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533400" dist="4953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563500" y="424422"/>
            <a:ext cx="1161000" cy="116096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6223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104554" y="2233264"/>
            <a:ext cx="513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25851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5.4 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8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Apriori</a:t>
            </a:r>
            <a:r>
              <a:rPr kumimoji="1" lang="zh-CN" altLang="en-US" sz="18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算法</a:t>
            </a:r>
            <a:endParaRPr kumimoji="1" lang="en-US" altLang="zh-CN" sz="1800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11" name="直接连接符 13"/>
          <p:cNvCxnSpPr/>
          <p:nvPr/>
        </p:nvCxnSpPr>
        <p:spPr>
          <a:xfrm>
            <a:off x="1148937" y="506809"/>
            <a:ext cx="270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10508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1364" y="799708"/>
            <a:ext cx="7799671" cy="810536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dirty="0" smtClean="0"/>
              <a:t>  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关联分析是一类非常有用的数据挖掘方法，能从数据中挖掘出潜在的关联关系。比如，在著名的购物篮事务（</a:t>
            </a:r>
            <a:r>
              <a:rPr lang="en-US" altLang="zh-CN" sz="1700" dirty="0" smtClean="0">
                <a:latin typeface="微软雅黑" panose="020B0503020204020204" charset="-122"/>
                <a:ea typeface="微软雅黑" panose="020B0503020204020204" charset="-122"/>
              </a:rPr>
              <a:t>market basket transactions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）问题中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7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9518" y="1880199"/>
            <a:ext cx="6158753" cy="1648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25851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5.4 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8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Apriori</a:t>
            </a:r>
            <a:r>
              <a:rPr kumimoji="1" lang="zh-CN" altLang="en-US" sz="18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算法</a:t>
            </a:r>
            <a:endParaRPr kumimoji="1" lang="en-US" altLang="zh-CN" sz="1800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11" name="直接连接符 13"/>
          <p:cNvCxnSpPr/>
          <p:nvPr/>
        </p:nvCxnSpPr>
        <p:spPr>
          <a:xfrm>
            <a:off x="1148937" y="506809"/>
            <a:ext cx="270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10508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1364" y="799708"/>
            <a:ext cx="7799671" cy="2403343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  关联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分析则被用来找出此类规则：顾客在买了某种商品时也会买另一种商品。在上述例子中，大部分都知道关联规则：</a:t>
            </a:r>
            <a:r>
              <a:rPr lang="en-US" altLang="zh-CN" sz="1700" dirty="0" smtClean="0">
                <a:latin typeface="微软雅黑" panose="020B0503020204020204" charset="-122"/>
                <a:ea typeface="微软雅黑" panose="020B0503020204020204" charset="-122"/>
              </a:rPr>
              <a:t>{Diapers} → {Beer}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；即顾客在买完尿布之后通常会买啤酒。后来通过调查分析，原来妻子嘱咐丈夫给孩子买尿布时，丈夫在买完尿布后通常会买自己喜欢的啤酒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7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7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  但是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，如何衡量这种关联规则是否靠谱呢？下面给出了度量标准 。</a:t>
            </a:r>
            <a:endParaRPr lang="en-US" altLang="zh-CN" sz="17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25851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5.4 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8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Apriori</a:t>
            </a:r>
            <a:r>
              <a:rPr kumimoji="1" lang="zh-CN" altLang="en-US" sz="18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算法</a:t>
            </a:r>
            <a:endParaRPr kumimoji="1" lang="en-US" altLang="zh-CN" sz="1800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11" name="直接连接符 13"/>
          <p:cNvCxnSpPr/>
          <p:nvPr/>
        </p:nvCxnSpPr>
        <p:spPr>
          <a:xfrm>
            <a:off x="1148937" y="506809"/>
            <a:ext cx="270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10508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1364" y="799708"/>
            <a:ext cx="7799671" cy="2518759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b="1" dirty="0" smtClean="0"/>
              <a:t>  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支持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度</a:t>
            </a:r>
            <a:endParaRPr lang="en-US" altLang="zh-CN" sz="17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/>
              <a:t>     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关联规则可以描述成：项集 → 项集。关联规则</a:t>
            </a:r>
            <a:r>
              <a:rPr lang="en-US" altLang="zh-CN" sz="1700" dirty="0" smtClean="0"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⟶</a:t>
            </a:r>
            <a:r>
              <a:rPr lang="en-US" altLang="zh-CN" sz="1700" dirty="0" smtClean="0">
                <a:latin typeface="微软雅黑" panose="020B0503020204020204" charset="-122"/>
                <a:ea typeface="微软雅黑" panose="020B0503020204020204" charset="-122"/>
              </a:rPr>
              <a:t>Y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的支持度（</a:t>
            </a:r>
            <a:r>
              <a:rPr lang="en-US" altLang="zh-CN" sz="1700" dirty="0" smtClean="0">
                <a:latin typeface="微软雅黑" panose="020B0503020204020204" charset="-122"/>
                <a:ea typeface="微软雅黑" panose="020B0503020204020204" charset="-122"/>
              </a:rPr>
              <a:t>support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）：</a:t>
            </a:r>
            <a:endParaRPr lang="en-US" altLang="zh-CN" sz="17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支持度刻画了项集</a:t>
            </a:r>
            <a:r>
              <a:rPr lang="en-US" altLang="zh-CN" sz="1700" dirty="0" smtClean="0"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∪</a:t>
            </a:r>
            <a:r>
              <a:rPr lang="en-US" altLang="zh-CN" sz="1700" dirty="0" smtClean="0">
                <a:latin typeface="微软雅黑" panose="020B0503020204020204" charset="-122"/>
                <a:ea typeface="微软雅黑" panose="020B0503020204020204" charset="-122"/>
              </a:rPr>
              <a:t>Y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出现频次。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05125" y="1818718"/>
            <a:ext cx="33337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25851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5.4 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8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Apriori</a:t>
            </a:r>
            <a:r>
              <a:rPr kumimoji="1" lang="zh-CN" altLang="en-US" sz="18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算法</a:t>
            </a:r>
            <a:endParaRPr kumimoji="1" lang="en-US" altLang="zh-CN" sz="1800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11" name="直接连接符 13"/>
          <p:cNvCxnSpPr/>
          <p:nvPr/>
        </p:nvCxnSpPr>
        <p:spPr>
          <a:xfrm>
            <a:off x="1148937" y="506809"/>
            <a:ext cx="270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10508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1364" y="799708"/>
            <a:ext cx="7799671" cy="2495676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  置信度</a:t>
            </a:r>
            <a:endParaRPr lang="en-US" altLang="zh-CN" sz="17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    置信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度（</a:t>
            </a:r>
            <a:r>
              <a:rPr lang="en-US" altLang="zh-CN" sz="1700" dirty="0" smtClean="0">
                <a:latin typeface="微软雅黑" panose="020B0503020204020204" charset="-122"/>
                <a:ea typeface="微软雅黑" panose="020B0503020204020204" charset="-122"/>
              </a:rPr>
              <a:t>confidence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）定义如下</a:t>
            </a:r>
            <a:r>
              <a:rPr lang="zh-CN" altLang="en-US" sz="1800" dirty="0" smtClean="0"/>
              <a:t>：</a:t>
            </a:r>
            <a:endParaRPr lang="en-US" altLang="zh-CN" sz="17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置信度可理解为条件概率</a:t>
            </a:r>
            <a:r>
              <a:rPr lang="en-US" altLang="zh-CN" sz="1700" dirty="0" smtClean="0">
                <a:latin typeface="微软雅黑" panose="020B0503020204020204" charset="-122"/>
                <a:ea typeface="微软雅黑" panose="020B0503020204020204" charset="-122"/>
              </a:rPr>
              <a:t>p(Y|X)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， 度量在已知事务中包含了</a:t>
            </a:r>
            <a:r>
              <a:rPr lang="en-US" altLang="zh-CN" sz="1700" dirty="0" smtClean="0"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时包含</a:t>
            </a:r>
            <a:r>
              <a:rPr lang="en-US" altLang="zh-CN" sz="1700" dirty="0" smtClean="0">
                <a:latin typeface="微软雅黑" panose="020B0503020204020204" charset="-122"/>
                <a:ea typeface="微软雅黑" panose="020B0503020204020204" charset="-122"/>
              </a:rPr>
              <a:t>Y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的概率。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34528" y="1762125"/>
            <a:ext cx="321945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25851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5.4 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8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Apriori</a:t>
            </a:r>
            <a:r>
              <a:rPr kumimoji="1" lang="zh-CN" altLang="en-US" sz="18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算法</a:t>
            </a:r>
            <a:endParaRPr kumimoji="1" lang="en-US" altLang="zh-CN" sz="1800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11" name="直接连接符 13"/>
          <p:cNvCxnSpPr/>
          <p:nvPr/>
        </p:nvCxnSpPr>
        <p:spPr>
          <a:xfrm>
            <a:off x="1148937" y="506809"/>
            <a:ext cx="270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10508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1364" y="799708"/>
            <a:ext cx="7799671" cy="1179868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  对于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靠谱的关联规则，其支持度与置信度均应大于设定的阈值。那么，关联分析问题即等价于：对给定的支持度阈值</a:t>
            </a:r>
            <a:r>
              <a:rPr lang="en-US" altLang="zh-CN" sz="1700" dirty="0" err="1" smtClean="0">
                <a:latin typeface="微软雅黑" panose="020B0503020204020204" charset="-122"/>
                <a:ea typeface="微软雅黑" panose="020B0503020204020204" charset="-122"/>
              </a:rPr>
              <a:t>min_sup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、置信度阈值</a:t>
            </a:r>
            <a:r>
              <a:rPr lang="en-US" altLang="zh-CN" sz="1700" dirty="0" err="1" smtClean="0">
                <a:latin typeface="微软雅黑" panose="020B0503020204020204" charset="-122"/>
                <a:ea typeface="微软雅黑" panose="020B0503020204020204" charset="-122"/>
              </a:rPr>
              <a:t>min_conf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，找出所有的满足下列条件的关联规则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17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67124" y="2237815"/>
            <a:ext cx="28670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25851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5.4 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8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Apriori</a:t>
            </a:r>
            <a:r>
              <a:rPr kumimoji="1" lang="zh-CN" altLang="en-US" sz="18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算法</a:t>
            </a:r>
            <a:endParaRPr kumimoji="1" lang="en-US" altLang="zh-CN" sz="1800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11" name="直接连接符 13"/>
          <p:cNvCxnSpPr/>
          <p:nvPr/>
        </p:nvCxnSpPr>
        <p:spPr>
          <a:xfrm>
            <a:off x="1148937" y="506809"/>
            <a:ext cx="270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10508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1364" y="799708"/>
            <a:ext cx="7799671" cy="3973004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  把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支持度大于阈值的项集称为频繁项集（</a:t>
            </a:r>
            <a:r>
              <a:rPr lang="en-US" altLang="zh-CN" sz="1700" dirty="0" smtClean="0">
                <a:latin typeface="微软雅黑" panose="020B0503020204020204" charset="-122"/>
                <a:ea typeface="微软雅黑" panose="020B0503020204020204" charset="-122"/>
              </a:rPr>
              <a:t>frequent </a:t>
            </a:r>
            <a:r>
              <a:rPr lang="en-US" altLang="zh-CN" sz="1700" dirty="0" err="1" smtClean="0">
                <a:latin typeface="微软雅黑" panose="020B0503020204020204" charset="-122"/>
                <a:ea typeface="微软雅黑" panose="020B0503020204020204" charset="-122"/>
              </a:rPr>
              <a:t>itemset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）。因此，关联规则分析可分为下列两个步骤：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  生成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频繁项集</a:t>
            </a:r>
            <a:r>
              <a:rPr lang="en-US" altLang="zh-CN" sz="1700" dirty="0" smtClean="0">
                <a:latin typeface="微软雅黑" panose="020B0503020204020204" charset="-122"/>
                <a:ea typeface="微软雅黑" panose="020B0503020204020204" charset="-122"/>
              </a:rPr>
              <a:t>F=X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∪</a:t>
            </a:r>
            <a:r>
              <a:rPr lang="en-US" altLang="zh-CN" sz="1700" dirty="0" smtClean="0">
                <a:latin typeface="微软雅黑" panose="020B0503020204020204" charset="-122"/>
                <a:ea typeface="微软雅黑" panose="020B0503020204020204" charset="-122"/>
              </a:rPr>
              <a:t>Y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zh-CN" altLang="en-US" sz="17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  在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频繁项集</a:t>
            </a:r>
            <a:r>
              <a:rPr lang="en-US" altLang="zh-CN" sz="1700" dirty="0" smtClean="0">
                <a:latin typeface="微软雅黑" panose="020B0503020204020204" charset="-122"/>
                <a:ea typeface="微软雅黑" panose="020B0503020204020204" charset="-122"/>
              </a:rPr>
              <a:t>F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中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，找出所有置信度大于最小置信度的关联规则</a:t>
            </a:r>
            <a:r>
              <a:rPr lang="en-US" altLang="zh-CN" sz="1700" dirty="0" smtClean="0"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⟶</a:t>
            </a:r>
            <a:r>
              <a:rPr lang="en-US" altLang="zh-CN" sz="1700" dirty="0" smtClean="0">
                <a:latin typeface="微软雅黑" panose="020B0503020204020204" charset="-122"/>
                <a:ea typeface="微软雅黑" panose="020B0503020204020204" charset="-122"/>
              </a:rPr>
              <a:t>Y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7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7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频繁项集生成：</a:t>
            </a:r>
            <a:endParaRPr lang="en-US" altLang="zh-CN" sz="17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  定理</a:t>
            </a:r>
            <a:r>
              <a:rPr lang="en-US" altLang="zh-CN" sz="1700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：如果一个项集是频繁的，那么其所有的子集（</a:t>
            </a:r>
            <a:r>
              <a:rPr lang="en-US" altLang="zh-CN" sz="1700" dirty="0" smtClean="0">
                <a:latin typeface="微软雅黑" panose="020B0503020204020204" charset="-122"/>
                <a:ea typeface="微软雅黑" panose="020B0503020204020204" charset="-122"/>
              </a:rPr>
              <a:t>subsets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）也一定是频繁的。</a:t>
            </a:r>
            <a:endParaRPr lang="en-US" altLang="zh-CN" sz="17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  定理</a:t>
            </a:r>
            <a:r>
              <a:rPr lang="en-US" altLang="zh-CN" sz="1700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：如果一个项集是非频繁的，那么其所有的超集（</a:t>
            </a:r>
            <a:r>
              <a:rPr lang="en-US" altLang="zh-CN" sz="1700" dirty="0" smtClean="0">
                <a:latin typeface="微软雅黑" panose="020B0503020204020204" charset="-122"/>
                <a:ea typeface="微软雅黑" panose="020B0503020204020204" charset="-122"/>
              </a:rPr>
              <a:t>supersets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）也一定是非频繁的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7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504625" y="-507644"/>
            <a:ext cx="1005093" cy="1005062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491125" y="-491031"/>
            <a:ext cx="982250" cy="982220"/>
          </a:xfrm>
          <a:prstGeom prst="ellipse">
            <a:avLst/>
          </a:prstGeom>
          <a:solidFill>
            <a:srgbClr val="7A4AAA"/>
          </a:solid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 rot="16200000" flipV="1">
            <a:off x="-124679" y="559704"/>
            <a:ext cx="489799" cy="4898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16200000" flipV="1">
            <a:off x="-106587" y="568680"/>
            <a:ext cx="468030" cy="46804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951" y="223478"/>
            <a:ext cx="378000" cy="377988"/>
          </a:xfrm>
          <a:prstGeom prst="ellipse">
            <a:avLst/>
          </a:prstGeom>
          <a:solidFill>
            <a:srgbClr val="001279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 rot="665877">
            <a:off x="540138" y="-254845"/>
            <a:ext cx="382820" cy="38280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 rot="665877">
            <a:off x="542919" y="-248759"/>
            <a:ext cx="373004" cy="372993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91" y="156646"/>
            <a:ext cx="4879958" cy="325851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5.4 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8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Apriori</a:t>
            </a:r>
            <a:r>
              <a:rPr kumimoji="1" lang="zh-CN" altLang="en-US" sz="18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算法</a:t>
            </a:r>
            <a:endParaRPr kumimoji="1" lang="en-US" altLang="zh-CN" sz="1800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11" name="直接连接符 13"/>
          <p:cNvCxnSpPr/>
          <p:nvPr/>
        </p:nvCxnSpPr>
        <p:spPr>
          <a:xfrm>
            <a:off x="1148937" y="506809"/>
            <a:ext cx="270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10508" y="663718"/>
            <a:ext cx="8183230" cy="417162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1364" y="799708"/>
            <a:ext cx="7799671" cy="1641596"/>
          </a:xfrm>
          <a:prstGeom prst="rect">
            <a:avLst/>
          </a:prstGeom>
        </p:spPr>
        <p:txBody>
          <a:bodyPr wrap="square" lIns="48381" tIns="24190" rIns="48381" bIns="2419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  关联规则生成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17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  定理</a:t>
            </a:r>
            <a:r>
              <a:rPr lang="en-US" altLang="zh-CN" sz="1700" dirty="0" smtClean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：如果规则</a:t>
            </a:r>
            <a:r>
              <a:rPr lang="en-US" altLang="zh-CN" sz="1700" dirty="0" smtClean="0"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⟶</a:t>
            </a:r>
            <a:r>
              <a:rPr lang="en-US" altLang="zh-CN" sz="1700" dirty="0" smtClean="0">
                <a:latin typeface="微软雅黑" panose="020B0503020204020204" charset="-122"/>
                <a:ea typeface="微软雅黑" panose="020B0503020204020204" charset="-122"/>
              </a:rPr>
              <a:t>Y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−</a:t>
            </a:r>
            <a:r>
              <a:rPr lang="en-US" altLang="zh-CN" sz="1700" dirty="0" smtClean="0"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不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满足置信度阈值，则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对于</a:t>
            </a:r>
            <a:r>
              <a:rPr lang="en-US" altLang="zh-CN" sz="1700" dirty="0" smtClean="0"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子集</a:t>
            </a:r>
            <a:r>
              <a:rPr lang="en-US" altLang="zh-CN" sz="1700" dirty="0" smtClean="0"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en-US" altLang="zh-CN" sz="1700" dirty="0" smtClean="0">
                <a:latin typeface="微软雅黑" panose="020B0503020204020204" charset="-122"/>
                <a:ea typeface="微软雅黑" panose="020B0503020204020204" charset="-122"/>
              </a:rPr>
              <a:t>′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，规则</a:t>
            </a:r>
            <a:r>
              <a:rPr lang="en-US" altLang="zh-CN" sz="1700" dirty="0" smtClean="0">
                <a:latin typeface="微软雅黑" panose="020B0503020204020204" charset="-122"/>
                <a:ea typeface="微软雅黑" panose="020B0503020204020204" charset="-122"/>
              </a:rPr>
              <a:t>X′⟶Y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−</a:t>
            </a:r>
            <a:r>
              <a:rPr lang="en-US" altLang="zh-CN" sz="1700" dirty="0" smtClean="0">
                <a:latin typeface="微软雅黑" panose="020B0503020204020204" charset="-122"/>
                <a:ea typeface="微软雅黑" panose="020B0503020204020204" charset="-122"/>
              </a:rPr>
              <a:t>X′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也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不满足置信度阈值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7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   关联</a:t>
            </a:r>
            <a:r>
              <a:rPr lang="zh-CN" altLang="en-US" sz="1700" dirty="0" smtClean="0">
                <a:latin typeface="微软雅黑" panose="020B0503020204020204" charset="-122"/>
                <a:ea typeface="微软雅黑" panose="020B0503020204020204" charset="-122"/>
              </a:rPr>
              <a:t>规则的生成算法如下：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11831" y="2034669"/>
            <a:ext cx="3584904" cy="2767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5111748" y="18"/>
            <a:ext cx="4032191" cy="4032315"/>
          </a:xfrm>
          <a:prstGeom prst="rtTriangle">
            <a:avLst/>
          </a:prstGeom>
          <a:solidFill>
            <a:srgbClr val="7A4AAA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1" y="2502818"/>
            <a:ext cx="3160335" cy="2640603"/>
          </a:xfrm>
          <a:prstGeom prst="rtTriangle">
            <a:avLst/>
          </a:prstGeom>
          <a:solidFill>
            <a:srgbClr val="7A4AAA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6936412" y="45"/>
            <a:ext cx="2207556" cy="2207624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01175" y="1696658"/>
            <a:ext cx="5101813" cy="1618513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pPr algn="ctr"/>
            <a:r>
              <a:rPr lang="en-US" altLang="zh-CN" sz="5100" dirty="0" smtClean="0">
                <a:solidFill>
                  <a:srgbClr val="42424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End  of  Session</a:t>
            </a:r>
          </a:p>
          <a:p>
            <a:pPr algn="ctr"/>
            <a:r>
              <a:rPr lang="en-US" altLang="zh-CN" sz="5100" dirty="0" smtClean="0">
                <a:solidFill>
                  <a:srgbClr val="42424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Thank you!</a:t>
            </a:r>
            <a:endParaRPr lang="en-US" altLang="zh-CN" sz="5100" dirty="0">
              <a:solidFill>
                <a:srgbClr val="42424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453394" y="3021702"/>
            <a:ext cx="23721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806</TotalTime>
  <Words>473</Words>
  <Application>Microsoft Office PowerPoint</Application>
  <PresentationFormat>全屏显示(16:9)</PresentationFormat>
  <Paragraphs>38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Lindi</cp:lastModifiedBy>
  <cp:revision>351</cp:revision>
  <dcterms:created xsi:type="dcterms:W3CDTF">2018-05-31T09:11:00Z</dcterms:created>
  <dcterms:modified xsi:type="dcterms:W3CDTF">2018-07-08T08:32:06Z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