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318" r:id="rId2"/>
    <p:sldId id="260"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2018/8/11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2018/8/11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August 11,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August 11,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214313" y="142875"/>
            <a:ext cx="3009900" cy="809625"/>
          </a:xfrm>
          <a:prstGeom prst="rect">
            <a:avLst/>
          </a:prstGeom>
          <a:noFill/>
          <a:ln w="9525">
            <a:noFill/>
            <a:miter lim="800000"/>
            <a:headEnd/>
            <a:tailEnd/>
          </a:ln>
        </p:spPr>
      </p:pic>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D82CBC2-D718-47AC-B866-42061EE7E235}"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August 11,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4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August 11,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August 11,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August 11,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jpe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2"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August 11,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 id="2147483716" r:id="rId66"/>
    <p:sldLayoutId id="2147483717" r:id="rId67"/>
    <p:sldLayoutId id="2147483718" r:id="rId68"/>
    <p:sldLayoutId id="2147483719" r:id="rId69"/>
    <p:sldLayoutId id="2147483720" r:id="rId70"/>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4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9.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0.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1.xml"/><Relationship Id="rId1" Type="http://schemas.openxmlformats.org/officeDocument/2006/relationships/vmlDrawing" Target="../drawings/vmlDrawing3.v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5.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wmf"/><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9.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2.png"/><Relationship Id="rId1" Type="http://schemas.openxmlformats.org/officeDocument/2006/relationships/slideLayout" Target="../slideLayouts/slideLayout62.xml"/><Relationship Id="rId5" Type="http://schemas.openxmlformats.org/officeDocument/2006/relationships/image" Target="../media/image17.wmf"/><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64.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5.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5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png"/><Relationship Id="rId1" Type="http://schemas.openxmlformats.org/officeDocument/2006/relationships/slideLayout" Target="../slideLayouts/slideLayout67.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8.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9.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endParaRPr lang="en-US" altLang="zh-CN" b="1" dirty="0" smtClean="0">
              <a:solidFill>
                <a:srgbClr val="002060"/>
              </a:solidFill>
              <a:latin typeface="Calibri" pitchFamily="34" charset="0"/>
              <a:ea typeface="宋体" charset="-122"/>
            </a:endParaRPr>
          </a:p>
          <a:p>
            <a:pPr algn="ctr" eaLnBrk="1" hangingPunct="1">
              <a:spcBef>
                <a:spcPct val="0"/>
              </a:spcBef>
              <a:buNone/>
            </a:pPr>
            <a:r>
              <a:rPr lang="en-US" altLang="zh-CN" sz="4000" b="1" dirty="0" smtClean="0">
                <a:solidFill>
                  <a:srgbClr val="002060"/>
                </a:solidFill>
                <a:latin typeface="Calibri" panose="020F0502020204030204" pitchFamily="34" charset="0"/>
              </a:rPr>
              <a:t>Lecture 4</a:t>
            </a:r>
            <a:r>
              <a:rPr lang="zh-CN" altLang="en-US" sz="4000" b="1" dirty="0" smtClean="0">
                <a:solidFill>
                  <a:srgbClr val="002060"/>
                </a:solidFill>
                <a:latin typeface="Calibri" pitchFamily="34" charset="0"/>
                <a:ea typeface="宋体" charset="-122"/>
              </a:rPr>
              <a:t>  数据预处理</a:t>
            </a:r>
            <a:r>
              <a:rPr lang="zh-CN" altLang="en-US" sz="4000" b="1" dirty="0" smtClean="0">
                <a:solidFill>
                  <a:srgbClr val="002060"/>
                </a:solidFill>
                <a:latin typeface="Calibri" pitchFamily="34" charset="0"/>
                <a:ea typeface="宋体" charset="-122"/>
              </a:rPr>
              <a:t>技术</a:t>
            </a:r>
            <a:endParaRPr lang="en-US" altLang="zh-CN" sz="4000" b="1" dirty="0" smtClean="0">
              <a:solidFill>
                <a:srgbClr val="002060"/>
              </a:solidFill>
              <a:latin typeface="Calibri" pitchFamily="34" charset="0"/>
              <a:ea typeface="宋体" charset="-122"/>
            </a:endParaRPr>
          </a:p>
          <a:p>
            <a:pPr algn="ctr" eaLnBrk="1" hangingPunct="1">
              <a:spcBef>
                <a:spcPct val="0"/>
              </a:spcBef>
              <a:buNone/>
            </a:pPr>
            <a:endParaRPr lang="en-US" altLang="zh-CN" sz="4000" b="1" dirty="0" smtClean="0">
              <a:solidFill>
                <a:srgbClr val="002060"/>
              </a:solidFill>
              <a:latin typeface="Calibri" pitchFamily="34" charset="0"/>
              <a:ea typeface="宋体" charset="-122"/>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数据预处理</a:t>
            </a:r>
            <a:endParaRPr lang="en-US" altLang="zh-CN" sz="3200" b="1" dirty="0" smtClean="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smtClean="0">
                <a:solidFill>
                  <a:srgbClr val="002060"/>
                </a:solidFill>
                <a:latin typeface="Calibri" panose="020F0502020204030204" pitchFamily="34" charset="0"/>
              </a:rPr>
              <a:t> </a:t>
            </a:r>
            <a:r>
              <a:rPr lang="zh-CN" altLang="en-US" sz="3200" b="1" dirty="0" smtClean="0">
                <a:solidFill>
                  <a:srgbClr val="002060"/>
                </a:solidFill>
                <a:latin typeface="Calibri" panose="020F0502020204030204" pitchFamily="34" charset="0"/>
              </a:rPr>
              <a:t>数据规约</a:t>
            </a:r>
            <a:endParaRPr lang="en-US" altLang="zh-CN" sz="4000" b="1" dirty="0" smtClean="0">
              <a:solidFill>
                <a:srgbClr val="002060"/>
              </a:solidFill>
              <a:latin typeface="Calibri" panose="020F0502020204030204" pitchFamily="34" charset="0"/>
            </a:endParaRPr>
          </a:p>
          <a:p>
            <a:pPr algn="ctr" eaLnBrk="1" hangingPunct="1">
              <a:spcBef>
                <a:spcPct val="0"/>
              </a:spcBef>
              <a:buNone/>
            </a:pPr>
            <a:r>
              <a:rPr lang="zh-CN" altLang="en-US" b="1" dirty="0" smtClean="0">
                <a:solidFill>
                  <a:srgbClr val="002060"/>
                </a:solidFill>
                <a:latin typeface="Calibri" pitchFamily="34" charset="0"/>
                <a:ea typeface="宋体" charset="-122"/>
              </a:rPr>
              <a:t> </a:t>
            </a:r>
            <a:endParaRPr lang="en-US" altLang="zh-CN" b="1" dirty="0" smtClean="0">
              <a:solidFill>
                <a:srgbClr val="002060"/>
              </a:solidFill>
              <a:latin typeface="Calibri" pitchFamily="34" charset="0"/>
              <a:ea typeface="宋体"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bwMode="auto">
          <a:xfrm>
            <a:off x="603250" y="9906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分箱</a:t>
            </a:r>
          </a:p>
        </p:txBody>
      </p:sp>
      <p:sp>
        <p:nvSpPr>
          <p:cNvPr id="29699" name="Rectangle 3"/>
          <p:cNvSpPr>
            <a:spLocks noGrp="1" noRot="1" noChangeArrowheads="1"/>
          </p:cNvSpPr>
          <p:nvPr>
            <p:ph type="body" idx="1"/>
          </p:nvPr>
        </p:nvSpPr>
        <p:spPr>
          <a:xfrm>
            <a:off x="382588" y="2000250"/>
            <a:ext cx="8153400" cy="4498975"/>
          </a:xfrm>
        </p:spPr>
        <p:txBody>
          <a:bodyPr/>
          <a:lstStyle/>
          <a:p>
            <a:pPr marL="342900" lvl="1" indent="-342900" eaLnBrk="1" hangingPunct="1">
              <a:buFont typeface="Arial" charset="0"/>
              <a:buChar char="•"/>
              <a:defRPr/>
            </a:pPr>
            <a:r>
              <a:rPr lang="zh-CN" altLang="en-US" dirty="0" smtClean="0">
                <a:solidFill>
                  <a:srgbClr val="002060"/>
                </a:solidFill>
              </a:rPr>
              <a:t>分箱：把待处理的数据按照一定的规则放进一些箱子中，考察每一个箱子中的数据，采用某种方法分别对各个箱子中的数据进行处理。</a:t>
            </a:r>
          </a:p>
          <a:p>
            <a:pPr marL="342900" lvl="1" indent="-342900" eaLnBrk="1" hangingPunct="1">
              <a:buFont typeface="Arial" charset="0"/>
              <a:buChar char="•"/>
              <a:defRPr/>
            </a:pPr>
            <a:r>
              <a:rPr lang="zh-CN" altLang="en-US" dirty="0" smtClean="0">
                <a:solidFill>
                  <a:srgbClr val="002060"/>
                </a:solidFill>
              </a:rPr>
              <a:t>箱子：按照属性值划分的子区间，如果一个属性值处于某个子区间范围内，就称把该属性值放进这个子区间代表的“箱子”里。</a:t>
            </a:r>
          </a:p>
          <a:p>
            <a:pPr marL="342900" lvl="1" indent="-342900" eaLnBrk="1" hangingPunct="1">
              <a:buFont typeface="Arial" charset="0"/>
              <a:buChar char="•"/>
              <a:defRPr/>
            </a:pPr>
            <a:r>
              <a:rPr lang="zh-CN" altLang="en-US" dirty="0" smtClean="0">
                <a:solidFill>
                  <a:srgbClr val="002060"/>
                </a:solidFill>
              </a:rPr>
              <a:t>分箱技术需要确定的主要问题：</a:t>
            </a:r>
          </a:p>
          <a:p>
            <a:pPr lvl="1" eaLnBrk="1" hangingPunct="1">
              <a:defRPr/>
            </a:pPr>
            <a:r>
              <a:rPr lang="zh-CN" altLang="en-US" dirty="0" smtClean="0">
                <a:solidFill>
                  <a:srgbClr val="002060"/>
                </a:solidFill>
              </a:rPr>
              <a:t>分箱方法，即如何分箱</a:t>
            </a:r>
          </a:p>
          <a:p>
            <a:pPr lvl="1" eaLnBrk="1" hangingPunct="1">
              <a:defRPr/>
            </a:pPr>
            <a:r>
              <a:rPr lang="zh-CN" altLang="en-US" dirty="0" smtClean="0">
                <a:solidFill>
                  <a:srgbClr val="002060"/>
                </a:solidFill>
              </a:rPr>
              <a:t> 数据平滑方法，即如何对每个箱子中的数据进行平滑处理</a:t>
            </a:r>
          </a:p>
        </p:txBody>
      </p:sp>
      <p:pic>
        <p:nvPicPr>
          <p:cNvPr id="2970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bwMode="auto">
          <a:xfrm>
            <a:off x="838200" y="1066800"/>
            <a:ext cx="7205663" cy="83185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分箱</a:t>
            </a:r>
          </a:p>
        </p:txBody>
      </p:sp>
      <p:sp>
        <p:nvSpPr>
          <p:cNvPr id="30723" name="Rectangle 3"/>
          <p:cNvSpPr>
            <a:spLocks noGrp="1" noRot="1" noChangeArrowheads="1"/>
          </p:cNvSpPr>
          <p:nvPr>
            <p:ph type="body" idx="1"/>
          </p:nvPr>
        </p:nvSpPr>
        <p:spPr>
          <a:xfrm>
            <a:off x="609600" y="1905000"/>
            <a:ext cx="8153400" cy="4498975"/>
          </a:xfrm>
        </p:spPr>
        <p:txBody>
          <a:bodyPr/>
          <a:lstStyle/>
          <a:p>
            <a:pPr eaLnBrk="1" hangingPunct="1"/>
            <a:r>
              <a:rPr lang="zh-CN" altLang="en-US" sz="2800" dirty="0" smtClean="0">
                <a:solidFill>
                  <a:srgbClr val="002060"/>
                </a:solidFill>
                <a:latin typeface="+mn-ea"/>
              </a:rPr>
              <a:t>分箱的方法：分箱前对记录集按目标属性值的大小进行排序。</a:t>
            </a:r>
          </a:p>
          <a:p>
            <a:pPr lvl="1" eaLnBrk="1" hangingPunct="1"/>
            <a:r>
              <a:rPr lang="zh-CN" altLang="en-US" dirty="0" smtClean="0">
                <a:solidFill>
                  <a:srgbClr val="002060"/>
                </a:solidFill>
                <a:latin typeface="+mn-ea"/>
              </a:rPr>
              <a:t>等深分箱法 </a:t>
            </a:r>
          </a:p>
          <a:p>
            <a:pPr lvl="1" eaLnBrk="1" hangingPunct="1"/>
            <a:r>
              <a:rPr lang="zh-CN" altLang="en-US" dirty="0" smtClean="0">
                <a:solidFill>
                  <a:srgbClr val="002060"/>
                </a:solidFill>
                <a:latin typeface="+mn-ea"/>
              </a:rPr>
              <a:t>等宽分箱法 </a:t>
            </a:r>
          </a:p>
          <a:p>
            <a:pPr lvl="1" eaLnBrk="1" hangingPunct="1"/>
            <a:r>
              <a:rPr lang="zh-CN" altLang="en-US" dirty="0" smtClean="0">
                <a:solidFill>
                  <a:srgbClr val="002060"/>
                </a:solidFill>
                <a:latin typeface="+mn-ea"/>
              </a:rPr>
              <a:t>用户自定义区间 </a:t>
            </a:r>
            <a:endParaRPr lang="en-US" altLang="zh-CN" dirty="0" smtClean="0">
              <a:solidFill>
                <a:srgbClr val="002060"/>
              </a:solidFill>
              <a:latin typeface="+mn-ea"/>
            </a:endParaRPr>
          </a:p>
          <a:p>
            <a:pPr lvl="1" eaLnBrk="1" hangingPunct="1"/>
            <a:endParaRPr lang="zh-CN" altLang="en-US" dirty="0" smtClean="0"/>
          </a:p>
          <a:p>
            <a:pPr eaLnBrk="1" hangingPunct="1"/>
            <a:r>
              <a:rPr lang="zh-CN" altLang="en-US" sz="2800" dirty="0" smtClean="0">
                <a:solidFill>
                  <a:srgbClr val="002060"/>
                </a:solidFill>
                <a:latin typeface="+mn-ea"/>
              </a:rPr>
              <a:t>例：学生奖学金排序后的值（人民币元）：</a:t>
            </a:r>
            <a:endParaRPr lang="en-US" altLang="zh-CN" sz="2800" dirty="0" smtClean="0">
              <a:solidFill>
                <a:srgbClr val="002060"/>
              </a:solidFill>
              <a:latin typeface="+mn-ea"/>
            </a:endParaRPr>
          </a:p>
          <a:p>
            <a:pPr eaLnBrk="1" hangingPunct="1">
              <a:buFont typeface="Wingdings" pitchFamily="2" charset="2"/>
              <a:buNone/>
            </a:pPr>
            <a:r>
              <a:rPr lang="en-US" altLang="zh-CN" sz="2800" dirty="0" smtClean="0">
                <a:solidFill>
                  <a:srgbClr val="002060"/>
                </a:solidFill>
                <a:latin typeface="+mn-ea"/>
              </a:rPr>
              <a:t>    800 1000 1200 1500  1500 1800 2000 2300 2500 2800 3000 3500 4000 4500 4800 5000</a:t>
            </a:r>
          </a:p>
          <a:p>
            <a:pPr eaLnBrk="1" hangingPunct="1"/>
            <a:endParaRPr lang="en-US" altLang="zh-CN" sz="2800" dirty="0" smtClean="0"/>
          </a:p>
        </p:txBody>
      </p:sp>
      <p:pic>
        <p:nvPicPr>
          <p:cNvPr id="3072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bwMode="auto">
          <a:xfrm>
            <a:off x="838200" y="1066800"/>
            <a:ext cx="7235825" cy="114300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分箱</a:t>
            </a:r>
          </a:p>
        </p:txBody>
      </p:sp>
      <p:sp>
        <p:nvSpPr>
          <p:cNvPr id="31747" name="Rectangle 3"/>
          <p:cNvSpPr>
            <a:spLocks noGrp="1" noRot="1" noChangeArrowheads="1"/>
          </p:cNvSpPr>
          <p:nvPr>
            <p:ph type="body" idx="1"/>
          </p:nvPr>
        </p:nvSpPr>
        <p:spPr>
          <a:xfrm>
            <a:off x="642938" y="1928813"/>
            <a:ext cx="8110537" cy="5256212"/>
          </a:xfrm>
        </p:spPr>
        <p:txBody>
          <a:bodyPr/>
          <a:lstStyle/>
          <a:p>
            <a:pPr eaLnBrk="1" hangingPunct="1"/>
            <a:r>
              <a:rPr lang="zh-CN" altLang="en-US" sz="2800" dirty="0" smtClean="0">
                <a:solidFill>
                  <a:srgbClr val="002060"/>
                </a:solidFill>
                <a:latin typeface="宋体" charset="-122"/>
              </a:rPr>
              <a:t>等深分箱法（统一权重）：按记录行数分箱，每箱具有</a:t>
            </a:r>
            <a:r>
              <a:rPr lang="zh-CN" altLang="en-US" sz="2800" b="1" dirty="0" smtClean="0">
                <a:solidFill>
                  <a:srgbClr val="FF0000"/>
                </a:solidFill>
                <a:latin typeface="宋体" charset="-122"/>
              </a:rPr>
              <a:t>相同的记录数</a:t>
            </a:r>
            <a:r>
              <a:rPr lang="zh-CN" altLang="en-US" sz="2800" dirty="0" smtClean="0">
                <a:solidFill>
                  <a:srgbClr val="002060"/>
                </a:solidFill>
                <a:latin typeface="宋体" charset="-122"/>
              </a:rPr>
              <a:t>，每箱记录数称为箱的权重，也称箱子的深度。</a:t>
            </a:r>
            <a:endParaRPr lang="en-US" altLang="zh-CN" sz="2800" dirty="0" smtClean="0">
              <a:solidFill>
                <a:srgbClr val="002060"/>
              </a:solidFill>
              <a:latin typeface="宋体" charset="-122"/>
            </a:endParaRPr>
          </a:p>
          <a:p>
            <a:pPr eaLnBrk="1" hangingPunct="1"/>
            <a:endParaRPr lang="zh-CN" altLang="en-US" sz="2800" dirty="0" smtClean="0">
              <a:solidFill>
                <a:srgbClr val="002060"/>
              </a:solidFill>
              <a:latin typeface="宋体" charset="-122"/>
            </a:endParaRPr>
          </a:p>
          <a:p>
            <a:pPr eaLnBrk="1" hangingPunct="1"/>
            <a:r>
              <a:rPr lang="zh-CN" altLang="en-US" sz="2800" dirty="0" smtClean="0">
                <a:solidFill>
                  <a:srgbClr val="002060"/>
                </a:solidFill>
              </a:rPr>
              <a:t>设定权重（箱子深度）为</a:t>
            </a:r>
            <a:r>
              <a:rPr lang="en-US" altLang="zh-CN" sz="2800" dirty="0" smtClean="0">
                <a:solidFill>
                  <a:srgbClr val="002060"/>
                </a:solidFill>
                <a:cs typeface="Times New Roman" pitchFamily="18" charset="0"/>
              </a:rPr>
              <a:t>4</a:t>
            </a:r>
            <a:r>
              <a:rPr lang="zh-CN" altLang="en-US" sz="2800" dirty="0" smtClean="0">
                <a:solidFill>
                  <a:srgbClr val="002060"/>
                </a:solidFill>
                <a:cs typeface="Times New Roman" pitchFamily="18" charset="0"/>
              </a:rPr>
              <a:t>，上述例子分箱后</a:t>
            </a:r>
            <a:r>
              <a:rPr lang="zh-CN" altLang="en-US" sz="2800" dirty="0" smtClean="0">
                <a:solidFill>
                  <a:srgbClr val="002060"/>
                </a:solidFill>
                <a:latin typeface="宋体" charset="-122"/>
              </a:rPr>
              <a:t>的结果如下。</a:t>
            </a:r>
          </a:p>
          <a:p>
            <a:pPr lvl="1" algn="just" eaLnBrk="1" hangingPunct="1">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800 1000 1200 1500</a:t>
            </a:r>
          </a:p>
          <a:p>
            <a:pPr lvl="1" algn="just" eaLnBrk="1" hangingPunct="1">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1500 1800 2000 2300 </a:t>
            </a:r>
          </a:p>
          <a:p>
            <a:pPr lvl="1" algn="just" eaLnBrk="1" hangingPunct="1">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2500 2800 3000 3500</a:t>
            </a:r>
          </a:p>
          <a:p>
            <a:pPr lvl="1" eaLnBrk="1" hangingPunct="1">
              <a:buFont typeface="Wingdings" pitchFamily="2" charset="2"/>
              <a:buNone/>
            </a:pPr>
            <a:r>
              <a:rPr lang="en-US" altLang="zh-CN" dirty="0" smtClean="0"/>
              <a:t>	</a:t>
            </a:r>
            <a:r>
              <a:rPr lang="zh-CN" altLang="en-US" dirty="0" smtClean="0"/>
              <a:t>箱</a:t>
            </a:r>
            <a:r>
              <a:rPr lang="en-US" altLang="zh-CN" dirty="0" smtClean="0"/>
              <a:t>4</a:t>
            </a:r>
            <a:r>
              <a:rPr lang="zh-CN" altLang="en-US" dirty="0" smtClean="0"/>
              <a:t>：</a:t>
            </a:r>
            <a:r>
              <a:rPr lang="en-US" altLang="zh-CN" dirty="0" smtClean="0"/>
              <a:t>4000 4500 4800 5000</a:t>
            </a:r>
          </a:p>
        </p:txBody>
      </p:sp>
      <p:pic>
        <p:nvPicPr>
          <p:cNvPr id="3174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bwMode="auto">
          <a:xfrm>
            <a:off x="685800" y="1143000"/>
            <a:ext cx="6811963" cy="755650"/>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p>
        </p:txBody>
      </p:sp>
      <p:sp>
        <p:nvSpPr>
          <p:cNvPr id="32771" name="Rectangle 3"/>
          <p:cNvSpPr>
            <a:spLocks noGrp="1" noRot="1" noChangeArrowheads="1"/>
          </p:cNvSpPr>
          <p:nvPr>
            <p:ph type="body" idx="1"/>
          </p:nvPr>
        </p:nvSpPr>
        <p:spPr>
          <a:xfrm>
            <a:off x="609600" y="2057400"/>
            <a:ext cx="8153400" cy="4498975"/>
          </a:xfrm>
        </p:spPr>
        <p:txBody>
          <a:bodyPr/>
          <a:lstStyle/>
          <a:p>
            <a:pPr eaLnBrk="1" hangingPunct="1">
              <a:lnSpc>
                <a:spcPct val="90000"/>
              </a:lnSpc>
            </a:pPr>
            <a:r>
              <a:rPr lang="zh-CN" altLang="en-US" sz="2800" dirty="0" smtClean="0">
                <a:solidFill>
                  <a:srgbClr val="002060"/>
                </a:solidFill>
                <a:latin typeface="宋体" charset="-122"/>
              </a:rPr>
              <a:t>等宽分箱法（统一区间）：在整个属性值的区间上平均分布，即</a:t>
            </a:r>
            <a:r>
              <a:rPr lang="zh-CN" altLang="en-US" sz="2800" b="1" dirty="0" smtClean="0">
                <a:solidFill>
                  <a:srgbClr val="FF0000"/>
                </a:solidFill>
                <a:latin typeface="宋体" charset="-122"/>
              </a:rPr>
              <a:t>每个箱的区间范围</a:t>
            </a:r>
            <a:r>
              <a:rPr lang="zh-CN" altLang="en-US" sz="2800" dirty="0" smtClean="0">
                <a:solidFill>
                  <a:srgbClr val="002060"/>
                </a:solidFill>
                <a:latin typeface="宋体" charset="-122"/>
              </a:rPr>
              <a:t>是一个常量，称为箱子宽度。</a:t>
            </a:r>
            <a:endParaRPr lang="en-US" altLang="zh-CN" sz="2800" dirty="0" smtClean="0">
              <a:solidFill>
                <a:srgbClr val="002060"/>
              </a:solidFill>
              <a:latin typeface="宋体" charset="-122"/>
            </a:endParaRPr>
          </a:p>
          <a:p>
            <a:pPr eaLnBrk="1" hangingPunct="1">
              <a:lnSpc>
                <a:spcPct val="90000"/>
              </a:lnSpc>
            </a:pPr>
            <a:endParaRPr lang="zh-CN" altLang="en-US" sz="2800" dirty="0" smtClean="0">
              <a:solidFill>
                <a:srgbClr val="002060"/>
              </a:solidFill>
              <a:latin typeface="宋体" charset="-122"/>
            </a:endParaRPr>
          </a:p>
          <a:p>
            <a:pPr eaLnBrk="1" hangingPunct="1">
              <a:lnSpc>
                <a:spcPct val="90000"/>
              </a:lnSpc>
            </a:pPr>
            <a:r>
              <a:rPr lang="zh-CN" altLang="en-US" sz="2800" dirty="0" smtClean="0">
                <a:solidFill>
                  <a:srgbClr val="002060"/>
                </a:solidFill>
              </a:rPr>
              <a:t>设定区间范围（箱子宽度）为</a:t>
            </a:r>
            <a:r>
              <a:rPr lang="en-US" altLang="zh-CN" sz="2800" dirty="0" smtClean="0">
                <a:solidFill>
                  <a:srgbClr val="002060"/>
                </a:solidFill>
                <a:cs typeface="Times New Roman" pitchFamily="18" charset="0"/>
              </a:rPr>
              <a:t>1000</a:t>
            </a:r>
            <a:r>
              <a:rPr lang="zh-CN" altLang="en-US" sz="2800" dirty="0" smtClean="0">
                <a:solidFill>
                  <a:srgbClr val="002060"/>
                </a:solidFill>
              </a:rPr>
              <a:t>元人民币，分箱后</a:t>
            </a:r>
            <a:endParaRPr lang="zh-CN" altLang="en-US" sz="2800" dirty="0" smtClean="0">
              <a:solidFill>
                <a:srgbClr val="002060"/>
              </a:solidFill>
              <a:cs typeface="Times New Roman" pitchFamily="18" charset="0"/>
            </a:endParaRPr>
          </a:p>
          <a:p>
            <a:pPr lvl="1" algn="just" eaLnBrk="1" hangingPunct="1">
              <a:lnSpc>
                <a:spcPct val="90000"/>
              </a:lnSpc>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800 1000 1200 1500 1500 1800</a:t>
            </a:r>
          </a:p>
          <a:p>
            <a:pPr lvl="1" algn="just" eaLnBrk="1" hangingPunct="1">
              <a:lnSpc>
                <a:spcPct val="9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2000 2300 2500 2800 3000</a:t>
            </a:r>
          </a:p>
          <a:p>
            <a:pPr lvl="1" algn="just" eaLnBrk="1" hangingPunct="1">
              <a:lnSpc>
                <a:spcPct val="9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3500 4000 4500</a:t>
            </a:r>
          </a:p>
          <a:p>
            <a:pPr lvl="1" eaLnBrk="1" hangingPunct="1">
              <a:lnSpc>
                <a:spcPct val="90000"/>
              </a:lnSpc>
              <a:buFont typeface="Wingdings"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4</a:t>
            </a:r>
            <a:r>
              <a:rPr lang="zh-CN" altLang="en-US" dirty="0" smtClean="0">
                <a:solidFill>
                  <a:srgbClr val="002060"/>
                </a:solidFill>
              </a:rPr>
              <a:t>：</a:t>
            </a:r>
            <a:r>
              <a:rPr lang="en-US" altLang="zh-CN" dirty="0" smtClean="0">
                <a:solidFill>
                  <a:srgbClr val="002060"/>
                </a:solidFill>
              </a:rPr>
              <a:t>4800 5000 </a:t>
            </a:r>
          </a:p>
          <a:p>
            <a:pPr eaLnBrk="1" hangingPunct="1">
              <a:lnSpc>
                <a:spcPct val="90000"/>
              </a:lnSpc>
            </a:pPr>
            <a:endParaRPr lang="en-US" altLang="zh-CN" dirty="0" smtClean="0">
              <a:latin typeface="宋体" charset="-122"/>
            </a:endParaRPr>
          </a:p>
          <a:p>
            <a:pPr eaLnBrk="1" hangingPunct="1">
              <a:lnSpc>
                <a:spcPct val="90000"/>
              </a:lnSpc>
            </a:pPr>
            <a:endParaRPr lang="en-US" altLang="zh-CN" dirty="0" smtClean="0">
              <a:latin typeface="宋体" charset="-122"/>
            </a:endParaRPr>
          </a:p>
        </p:txBody>
      </p:sp>
      <p:pic>
        <p:nvPicPr>
          <p:cNvPr id="327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bwMode="auto">
          <a:xfrm>
            <a:off x="685800" y="1219200"/>
            <a:ext cx="7005638" cy="738187"/>
          </a:xfrm>
          <a:prstGeom prst="rect">
            <a:avLst/>
          </a:prstGeom>
          <a:noFill/>
          <a:ln>
            <a:miter lim="800000"/>
            <a:headEnd/>
            <a:tailEnd/>
          </a:ln>
        </p:spPr>
        <p:txBody>
          <a:bodyPr/>
          <a:lstStyle/>
          <a:p>
            <a:pPr algn="l"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rPr>
              <a:t>分箱</a:t>
            </a:r>
          </a:p>
        </p:txBody>
      </p:sp>
      <p:sp>
        <p:nvSpPr>
          <p:cNvPr id="33795" name="Rectangle 3"/>
          <p:cNvSpPr>
            <a:spLocks noGrp="1" noRot="1" noChangeArrowheads="1"/>
          </p:cNvSpPr>
          <p:nvPr>
            <p:ph type="body" idx="1"/>
          </p:nvPr>
        </p:nvSpPr>
        <p:spPr>
          <a:xfrm>
            <a:off x="609600" y="2057400"/>
            <a:ext cx="8153400" cy="4498975"/>
          </a:xfrm>
        </p:spPr>
        <p:txBody>
          <a:bodyPr/>
          <a:lstStyle/>
          <a:p>
            <a:pPr eaLnBrk="1" hangingPunct="1">
              <a:lnSpc>
                <a:spcPct val="80000"/>
              </a:lnSpc>
            </a:pPr>
            <a:r>
              <a:rPr lang="zh-CN" altLang="en-US" sz="2800" dirty="0" smtClean="0">
                <a:solidFill>
                  <a:srgbClr val="002060"/>
                </a:solidFill>
                <a:latin typeface="宋体" charset="-122"/>
              </a:rPr>
              <a:t>用户自定义区间：用户根据需要</a:t>
            </a:r>
            <a:r>
              <a:rPr lang="zh-CN" altLang="en-US" sz="2800" b="1" dirty="0" smtClean="0">
                <a:solidFill>
                  <a:srgbClr val="FF0000"/>
                </a:solidFill>
                <a:latin typeface="宋体" charset="-122"/>
              </a:rPr>
              <a:t>自定义区间</a:t>
            </a:r>
            <a:r>
              <a:rPr lang="zh-CN" altLang="en-US" sz="2800" dirty="0" smtClean="0">
                <a:solidFill>
                  <a:srgbClr val="002060"/>
                </a:solidFill>
                <a:latin typeface="宋体" charset="-122"/>
              </a:rPr>
              <a:t>。</a:t>
            </a:r>
            <a:endParaRPr lang="en-US" altLang="zh-CN" sz="2800" dirty="0" smtClean="0">
              <a:solidFill>
                <a:srgbClr val="002060"/>
              </a:solidFill>
              <a:latin typeface="宋体" charset="-122"/>
            </a:endParaRPr>
          </a:p>
          <a:p>
            <a:pPr lvl="1" eaLnBrk="1" hangingPunct="1">
              <a:lnSpc>
                <a:spcPct val="80000"/>
              </a:lnSpc>
            </a:pPr>
            <a:endParaRPr lang="zh-CN" altLang="en-US" dirty="0" smtClean="0">
              <a:solidFill>
                <a:srgbClr val="002060"/>
              </a:solidFill>
              <a:latin typeface="宋体" charset="-122"/>
            </a:endParaRPr>
          </a:p>
          <a:p>
            <a:pPr eaLnBrk="1" hangingPunct="1">
              <a:lnSpc>
                <a:spcPct val="80000"/>
              </a:lnSpc>
            </a:pPr>
            <a:r>
              <a:rPr lang="zh-CN" altLang="en-US" sz="2800" dirty="0" smtClean="0">
                <a:solidFill>
                  <a:srgbClr val="002060"/>
                </a:solidFill>
              </a:rPr>
              <a:t>用户自定义：如将学生奖学金划分为</a:t>
            </a:r>
            <a:r>
              <a:rPr lang="en-US" altLang="zh-CN" sz="2800" dirty="0" smtClean="0">
                <a:solidFill>
                  <a:srgbClr val="002060"/>
                </a:solidFill>
                <a:cs typeface="Times New Roman" pitchFamily="18" charset="0"/>
              </a:rPr>
              <a:t>1000</a:t>
            </a:r>
            <a:r>
              <a:rPr lang="zh-CN" altLang="en-US" sz="2800" dirty="0" smtClean="0">
                <a:solidFill>
                  <a:srgbClr val="002060"/>
                </a:solidFill>
              </a:rPr>
              <a:t>元以下、</a:t>
            </a:r>
            <a:r>
              <a:rPr lang="en-US" altLang="zh-CN" sz="2800" dirty="0" smtClean="0">
                <a:solidFill>
                  <a:srgbClr val="002060"/>
                </a:solidFill>
                <a:cs typeface="Times New Roman" pitchFamily="18" charset="0"/>
              </a:rPr>
              <a:t>1000~2000</a:t>
            </a:r>
            <a:r>
              <a:rPr lang="zh-CN" altLang="en-US" sz="2800" dirty="0" smtClean="0">
                <a:solidFill>
                  <a:srgbClr val="002060"/>
                </a:solidFill>
              </a:rPr>
              <a:t>、</a:t>
            </a:r>
            <a:r>
              <a:rPr lang="en-US" altLang="zh-CN" sz="2800" dirty="0" smtClean="0">
                <a:solidFill>
                  <a:srgbClr val="002060"/>
                </a:solidFill>
                <a:cs typeface="Times New Roman" pitchFamily="18" charset="0"/>
              </a:rPr>
              <a:t>2000~3000</a:t>
            </a:r>
            <a:r>
              <a:rPr lang="zh-CN" altLang="en-US" sz="2800" dirty="0" smtClean="0">
                <a:solidFill>
                  <a:srgbClr val="002060"/>
                </a:solidFill>
              </a:rPr>
              <a:t>、</a:t>
            </a:r>
            <a:r>
              <a:rPr lang="en-US" altLang="zh-CN" sz="2800" dirty="0" smtClean="0">
                <a:solidFill>
                  <a:srgbClr val="002060"/>
                </a:solidFill>
                <a:cs typeface="Times New Roman" pitchFamily="18" charset="0"/>
              </a:rPr>
              <a:t>3000~4000</a:t>
            </a:r>
            <a:r>
              <a:rPr lang="zh-CN" altLang="en-US" sz="2800" dirty="0" smtClean="0">
                <a:solidFill>
                  <a:srgbClr val="002060"/>
                </a:solidFill>
              </a:rPr>
              <a:t>和</a:t>
            </a:r>
            <a:r>
              <a:rPr lang="en-US" altLang="zh-CN" sz="2800" dirty="0" smtClean="0">
                <a:solidFill>
                  <a:srgbClr val="002060"/>
                </a:solidFill>
                <a:cs typeface="Times New Roman" pitchFamily="18" charset="0"/>
              </a:rPr>
              <a:t>4000</a:t>
            </a:r>
            <a:r>
              <a:rPr lang="zh-CN" altLang="en-US" sz="2800" dirty="0" smtClean="0">
                <a:solidFill>
                  <a:srgbClr val="002060"/>
                </a:solidFill>
              </a:rPr>
              <a:t>元以上几组，分箱后</a:t>
            </a:r>
            <a:endParaRPr lang="zh-CN" altLang="en-US" sz="2800" dirty="0" smtClean="0">
              <a:solidFill>
                <a:srgbClr val="002060"/>
              </a:solidFill>
              <a:cs typeface="Times New Roman" pitchFamily="18" charset="0"/>
            </a:endParaRPr>
          </a:p>
          <a:p>
            <a:pPr lvl="1" algn="just" eaLnBrk="1" hangingPunct="1">
              <a:lnSpc>
                <a:spcPct val="80000"/>
              </a:lnSpc>
              <a:buFont typeface="Wingdings" pitchFamily="2" charset="2"/>
              <a:buNone/>
            </a:pPr>
            <a:r>
              <a:rPr lang="zh-CN" altLang="en-US"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1</a:t>
            </a:r>
            <a:r>
              <a:rPr lang="zh-CN" altLang="en-US" dirty="0" smtClean="0">
                <a:solidFill>
                  <a:srgbClr val="002060"/>
                </a:solidFill>
              </a:rPr>
              <a:t>：</a:t>
            </a:r>
            <a:r>
              <a:rPr lang="en-US" altLang="zh-CN" dirty="0" smtClean="0">
                <a:solidFill>
                  <a:srgbClr val="002060"/>
                </a:solidFill>
                <a:cs typeface="Times New Roman" pitchFamily="18" charset="0"/>
              </a:rPr>
              <a:t>800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2</a:t>
            </a:r>
            <a:r>
              <a:rPr lang="zh-CN" altLang="en-US" dirty="0" smtClean="0">
                <a:solidFill>
                  <a:srgbClr val="002060"/>
                </a:solidFill>
              </a:rPr>
              <a:t>：</a:t>
            </a:r>
            <a:r>
              <a:rPr lang="en-US" altLang="zh-CN" dirty="0" smtClean="0">
                <a:solidFill>
                  <a:srgbClr val="002060"/>
                </a:solidFill>
                <a:cs typeface="Times New Roman" pitchFamily="18" charset="0"/>
              </a:rPr>
              <a:t>1000 1200 1500 1500 1800 2000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3</a:t>
            </a:r>
            <a:r>
              <a:rPr lang="zh-CN" altLang="en-US" dirty="0" smtClean="0">
                <a:solidFill>
                  <a:srgbClr val="002060"/>
                </a:solidFill>
              </a:rPr>
              <a:t>：</a:t>
            </a:r>
            <a:r>
              <a:rPr lang="en-US" altLang="zh-CN" dirty="0" smtClean="0">
                <a:solidFill>
                  <a:srgbClr val="002060"/>
                </a:solidFill>
                <a:cs typeface="Times New Roman" pitchFamily="18" charset="0"/>
              </a:rPr>
              <a:t>2300 2500 2800 3000  </a:t>
            </a:r>
          </a:p>
          <a:p>
            <a:pPr lvl="1" algn="just" eaLnBrk="1" hangingPunct="1">
              <a:lnSpc>
                <a:spcPct val="80000"/>
              </a:lnSpc>
              <a:buFont typeface="Wingdings" pitchFamily="2" charset="2"/>
              <a:buNone/>
            </a:pPr>
            <a:r>
              <a:rPr lang="en-US" altLang="zh-CN" dirty="0" smtClean="0">
                <a:solidFill>
                  <a:srgbClr val="002060"/>
                </a:solidFill>
                <a:cs typeface="Times New Roman" pitchFamily="18" charset="0"/>
              </a:rPr>
              <a:t>	</a:t>
            </a:r>
            <a:r>
              <a:rPr lang="zh-CN" altLang="en-US" dirty="0" smtClean="0">
                <a:solidFill>
                  <a:srgbClr val="002060"/>
                </a:solidFill>
              </a:rPr>
              <a:t>箱</a:t>
            </a:r>
            <a:r>
              <a:rPr lang="en-US" altLang="zh-CN" dirty="0" smtClean="0">
                <a:solidFill>
                  <a:srgbClr val="002060"/>
                </a:solidFill>
                <a:cs typeface="Times New Roman" pitchFamily="18" charset="0"/>
              </a:rPr>
              <a:t>4</a:t>
            </a:r>
            <a:r>
              <a:rPr lang="zh-CN" altLang="en-US" dirty="0" smtClean="0">
                <a:solidFill>
                  <a:srgbClr val="002060"/>
                </a:solidFill>
              </a:rPr>
              <a:t>：</a:t>
            </a:r>
            <a:r>
              <a:rPr lang="en-US" altLang="zh-CN" dirty="0" smtClean="0">
                <a:solidFill>
                  <a:srgbClr val="002060"/>
                </a:solidFill>
                <a:cs typeface="Times New Roman" pitchFamily="18" charset="0"/>
              </a:rPr>
              <a:t>3500 4000 </a:t>
            </a:r>
          </a:p>
          <a:p>
            <a:pPr lvl="1" eaLnBrk="1" hangingPunct="1">
              <a:lnSpc>
                <a:spcPct val="80000"/>
              </a:lnSpc>
              <a:buFont typeface="Wingdings" pitchFamily="2" charset="2"/>
              <a:buNone/>
            </a:pPr>
            <a:r>
              <a:rPr lang="en-US" altLang="zh-CN" dirty="0" smtClean="0">
                <a:solidFill>
                  <a:srgbClr val="002060"/>
                </a:solidFill>
              </a:rPr>
              <a:t>	</a:t>
            </a:r>
            <a:r>
              <a:rPr lang="zh-CN" altLang="en-US" dirty="0" smtClean="0">
                <a:solidFill>
                  <a:srgbClr val="002060"/>
                </a:solidFill>
              </a:rPr>
              <a:t>箱</a:t>
            </a:r>
            <a:r>
              <a:rPr lang="en-US" altLang="zh-CN" dirty="0" smtClean="0">
                <a:solidFill>
                  <a:srgbClr val="002060"/>
                </a:solidFill>
              </a:rPr>
              <a:t>5</a:t>
            </a:r>
            <a:r>
              <a:rPr lang="zh-CN" altLang="en-US" dirty="0" smtClean="0">
                <a:solidFill>
                  <a:srgbClr val="002060"/>
                </a:solidFill>
              </a:rPr>
              <a:t>：</a:t>
            </a:r>
            <a:r>
              <a:rPr lang="en-US" altLang="zh-CN" dirty="0" smtClean="0">
                <a:solidFill>
                  <a:srgbClr val="002060"/>
                </a:solidFill>
              </a:rPr>
              <a:t>4500 4800 5000 </a:t>
            </a:r>
          </a:p>
          <a:p>
            <a:pPr lvl="1" eaLnBrk="1" hangingPunct="1">
              <a:lnSpc>
                <a:spcPct val="80000"/>
              </a:lnSpc>
            </a:pPr>
            <a:endParaRPr lang="en-US" altLang="zh-CN" dirty="0" smtClean="0">
              <a:latin typeface="宋体" charset="-122"/>
            </a:endParaRPr>
          </a:p>
          <a:p>
            <a:pPr eaLnBrk="1" hangingPunct="1">
              <a:lnSpc>
                <a:spcPct val="80000"/>
              </a:lnSpc>
            </a:pPr>
            <a:endParaRPr lang="en-US" altLang="zh-CN" sz="2800" dirty="0" smtClean="0"/>
          </a:p>
        </p:txBody>
      </p:sp>
      <p:pic>
        <p:nvPicPr>
          <p:cNvPr id="337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bwMode="auto">
          <a:xfrm>
            <a:off x="685800" y="1066800"/>
            <a:ext cx="7696200" cy="8382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平滑处理</a:t>
            </a:r>
          </a:p>
        </p:txBody>
      </p:sp>
      <p:sp>
        <p:nvSpPr>
          <p:cNvPr id="34819" name="Rectangle 3"/>
          <p:cNvSpPr>
            <a:spLocks noGrp="1" noRot="1" noChangeArrowheads="1"/>
          </p:cNvSpPr>
          <p:nvPr>
            <p:ph type="body" idx="1"/>
          </p:nvPr>
        </p:nvSpPr>
        <p:spPr>
          <a:xfrm>
            <a:off x="457200" y="1981200"/>
            <a:ext cx="8534400" cy="4498975"/>
          </a:xfrm>
        </p:spPr>
        <p:txBody>
          <a:bodyPr/>
          <a:lstStyle/>
          <a:p>
            <a:pPr eaLnBrk="1" hangingPunct="1"/>
            <a:r>
              <a:rPr lang="zh-CN" altLang="en-US" dirty="0" smtClean="0">
                <a:solidFill>
                  <a:srgbClr val="002060"/>
                </a:solidFill>
              </a:rPr>
              <a:t>分箱后对数据进行</a:t>
            </a:r>
            <a:r>
              <a:rPr lang="zh-CN" altLang="en-US" dirty="0" smtClean="0">
                <a:solidFill>
                  <a:srgbClr val="002060"/>
                </a:solidFill>
                <a:latin typeface="宋体" charset="-122"/>
              </a:rPr>
              <a:t>平滑处理：</a:t>
            </a:r>
          </a:p>
          <a:p>
            <a:pPr lvl="1" eaLnBrk="1" hangingPunct="1"/>
            <a:r>
              <a:rPr lang="zh-CN" altLang="en-US" dirty="0" smtClean="0">
                <a:solidFill>
                  <a:srgbClr val="002060"/>
                </a:solidFill>
                <a:latin typeface="宋体" charset="-122"/>
              </a:rPr>
              <a:t> ①按平均值平滑</a:t>
            </a:r>
          </a:p>
          <a:p>
            <a:pPr lvl="2" eaLnBrk="1" hangingPunct="1">
              <a:buFont typeface="Wingdings 2" pitchFamily="18" charset="2"/>
              <a:buNone/>
            </a:pPr>
            <a:r>
              <a:rPr lang="zh-CN" altLang="en-US" sz="2800" dirty="0" smtClean="0">
                <a:solidFill>
                  <a:srgbClr val="002060"/>
                </a:solidFill>
                <a:latin typeface="宋体" charset="-122"/>
              </a:rPr>
              <a:t> 对同一箱值中的数据求平均值，用平均值替代该箱子中的所有数据。 </a:t>
            </a:r>
          </a:p>
          <a:p>
            <a:pPr lvl="1" eaLnBrk="1" hangingPunct="1"/>
            <a:r>
              <a:rPr lang="zh-CN" altLang="en-US" dirty="0" smtClean="0">
                <a:solidFill>
                  <a:srgbClr val="002060"/>
                </a:solidFill>
                <a:latin typeface="宋体" charset="-122"/>
              </a:rPr>
              <a:t> ②按边界值平滑 </a:t>
            </a:r>
          </a:p>
          <a:p>
            <a:pPr lvl="2" eaLnBrk="1" hangingPunct="1">
              <a:buFont typeface="Wingdings 2" pitchFamily="18" charset="2"/>
              <a:buNone/>
            </a:pPr>
            <a:r>
              <a:rPr lang="zh-CN" altLang="en-US" sz="2800" dirty="0" smtClean="0">
                <a:solidFill>
                  <a:srgbClr val="002060"/>
                </a:solidFill>
                <a:latin typeface="宋体" charset="-122"/>
              </a:rPr>
              <a:t>  用距离较小的边界值替代箱中每一数据。 </a:t>
            </a:r>
          </a:p>
          <a:p>
            <a:pPr lvl="1" eaLnBrk="1" hangingPunct="1"/>
            <a:r>
              <a:rPr lang="zh-CN" altLang="en-US" dirty="0" smtClean="0">
                <a:solidFill>
                  <a:srgbClr val="002060"/>
                </a:solidFill>
                <a:latin typeface="宋体" charset="-122"/>
              </a:rPr>
              <a:t> ③按中值平滑</a:t>
            </a:r>
            <a:r>
              <a:rPr lang="zh-CN" altLang="en-US" dirty="0" smtClean="0">
                <a:solidFill>
                  <a:srgbClr val="002060"/>
                </a:solidFill>
              </a:rPr>
              <a:t> </a:t>
            </a:r>
          </a:p>
          <a:p>
            <a:pPr lvl="2" eaLnBrk="1" hangingPunct="1">
              <a:buFont typeface="Wingdings 2" pitchFamily="18" charset="2"/>
              <a:buNone/>
            </a:pPr>
            <a:r>
              <a:rPr lang="zh-CN" altLang="en-US" sz="2800" dirty="0" smtClean="0">
                <a:solidFill>
                  <a:srgbClr val="002060"/>
                </a:solidFill>
                <a:latin typeface="宋体" charset="-122"/>
              </a:rPr>
              <a:t>  取箱子的中值，用来替代箱子中的所有数据。</a:t>
            </a:r>
            <a:r>
              <a:rPr lang="zh-CN" altLang="en-US" sz="2800" dirty="0" smtClean="0">
                <a:solidFill>
                  <a:srgbClr val="002060"/>
                </a:solidFill>
              </a:rPr>
              <a:t> </a:t>
            </a:r>
          </a:p>
        </p:txBody>
      </p:sp>
      <p:pic>
        <p:nvPicPr>
          <p:cNvPr id="348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bwMode="auto">
          <a:xfrm>
            <a:off x="838200" y="1143000"/>
            <a:ext cx="7550150"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p>
        </p:txBody>
      </p:sp>
      <p:sp>
        <p:nvSpPr>
          <p:cNvPr id="35843" name="Rectangle 3"/>
          <p:cNvSpPr>
            <a:spLocks noGrp="1" noRot="1" noChangeArrowheads="1"/>
          </p:cNvSpPr>
          <p:nvPr>
            <p:ph type="body" idx="1"/>
          </p:nvPr>
        </p:nvSpPr>
        <p:spPr>
          <a:xfrm>
            <a:off x="533400" y="2057400"/>
            <a:ext cx="8153400" cy="4498975"/>
          </a:xfrm>
        </p:spPr>
        <p:txBody>
          <a:bodyPr/>
          <a:lstStyle/>
          <a:p>
            <a:pPr eaLnBrk="1" hangingPunct="1"/>
            <a:r>
              <a:rPr lang="zh-CN" altLang="en-US" sz="2800" dirty="0" smtClean="0">
                <a:solidFill>
                  <a:srgbClr val="002060"/>
                </a:solidFill>
                <a:latin typeface="宋体" charset="-122"/>
              </a:rPr>
              <a:t>回归：发现两个相关的变量之间的变化模式，通过使数据适合一个函数来平滑数据，即利用</a:t>
            </a:r>
            <a:r>
              <a:rPr lang="zh-CN" altLang="en-US" sz="2800" b="1" dirty="0" smtClean="0">
                <a:solidFill>
                  <a:srgbClr val="FF0000"/>
                </a:solidFill>
                <a:latin typeface="宋体" charset="-122"/>
              </a:rPr>
              <a:t>拟合函数</a:t>
            </a:r>
            <a:r>
              <a:rPr lang="zh-CN" altLang="en-US" sz="2800" dirty="0" smtClean="0">
                <a:solidFill>
                  <a:srgbClr val="002060"/>
                </a:solidFill>
                <a:latin typeface="宋体" charset="-122"/>
              </a:rPr>
              <a:t>对数据进行平滑。</a:t>
            </a:r>
          </a:p>
          <a:p>
            <a:pPr eaLnBrk="1" hangingPunct="1"/>
            <a:r>
              <a:rPr lang="zh-CN" altLang="en-US" sz="2800" dirty="0" smtClean="0">
                <a:solidFill>
                  <a:srgbClr val="002060"/>
                </a:solidFill>
                <a:latin typeface="宋体" charset="-122"/>
              </a:rPr>
              <a:t>方法：</a:t>
            </a:r>
          </a:p>
          <a:p>
            <a:pPr lvl="1" eaLnBrk="1" hangingPunct="1"/>
            <a:r>
              <a:rPr lang="zh-CN" altLang="en-US" dirty="0" smtClean="0">
                <a:solidFill>
                  <a:srgbClr val="002060"/>
                </a:solidFill>
                <a:latin typeface="Times New Roman" pitchFamily="18" charset="0"/>
                <a:cs typeface="Times New Roman" pitchFamily="18" charset="0"/>
              </a:rPr>
              <a:t>线性回归（简单回归）：利用直线建模，将一个变量看作另一个变量的线性函数。</a:t>
            </a:r>
            <a:br>
              <a:rPr lang="zh-CN" altLang="en-US" dirty="0" smtClean="0">
                <a:solidFill>
                  <a:srgbClr val="002060"/>
                </a:solidFill>
                <a:latin typeface="Times New Roman" pitchFamily="18" charset="0"/>
                <a:cs typeface="Times New Roman" pitchFamily="18" charset="0"/>
              </a:rPr>
            </a:br>
            <a:r>
              <a:rPr lang="zh-CN" altLang="en-US" dirty="0" smtClean="0">
                <a:solidFill>
                  <a:srgbClr val="002060"/>
                </a:solidFill>
                <a:latin typeface="Times New Roman" pitchFamily="18" charset="0"/>
                <a:cs typeface="Times New Roman" pitchFamily="18" charset="0"/>
              </a:rPr>
              <a:t>如：</a:t>
            </a:r>
            <a:r>
              <a:rPr lang="en-US" altLang="zh-CN" dirty="0" smtClean="0">
                <a:solidFill>
                  <a:srgbClr val="002060"/>
                </a:solidFill>
                <a:latin typeface="Times New Roman" pitchFamily="18" charset="0"/>
                <a:cs typeface="Times New Roman" pitchFamily="18" charset="0"/>
              </a:rPr>
              <a:t>Y=</a:t>
            </a:r>
            <a:r>
              <a:rPr lang="en-US" altLang="zh-CN" dirty="0" err="1" smtClean="0">
                <a:solidFill>
                  <a:srgbClr val="002060"/>
                </a:solidFill>
                <a:latin typeface="Times New Roman" pitchFamily="18" charset="0"/>
                <a:cs typeface="Times New Roman" pitchFamily="18" charset="0"/>
              </a:rPr>
              <a:t>aX+b</a:t>
            </a:r>
            <a:r>
              <a:rPr lang="zh-CN" altLang="en-US" dirty="0" smtClean="0">
                <a:solidFill>
                  <a:srgbClr val="002060"/>
                </a:solidFill>
                <a:latin typeface="Times New Roman" pitchFamily="18" charset="0"/>
                <a:cs typeface="Times New Roman" pitchFamily="18" charset="0"/>
              </a:rPr>
              <a:t>，其中</a:t>
            </a:r>
            <a:r>
              <a:rPr lang="en-US" altLang="zh-CN" dirty="0" smtClean="0">
                <a:solidFill>
                  <a:srgbClr val="002060"/>
                </a:solidFill>
                <a:latin typeface="Times New Roman" pitchFamily="18" charset="0"/>
                <a:cs typeface="Times New Roman" pitchFamily="18" charset="0"/>
              </a:rPr>
              <a:t>a</a:t>
            </a:r>
            <a:r>
              <a:rPr lang="zh-CN" altLang="en-US" dirty="0" smtClean="0">
                <a:solidFill>
                  <a:srgbClr val="002060"/>
                </a:solidFill>
                <a:latin typeface="Times New Roman" pitchFamily="18" charset="0"/>
                <a:cs typeface="Times New Roman" pitchFamily="18" charset="0"/>
              </a:rPr>
              <a:t>、</a:t>
            </a:r>
            <a:r>
              <a:rPr lang="en-US" altLang="zh-CN" dirty="0" smtClean="0">
                <a:solidFill>
                  <a:srgbClr val="002060"/>
                </a:solidFill>
                <a:latin typeface="Times New Roman" pitchFamily="18" charset="0"/>
                <a:cs typeface="Times New Roman" pitchFamily="18" charset="0"/>
              </a:rPr>
              <a:t>b</a:t>
            </a:r>
            <a:r>
              <a:rPr lang="zh-CN" altLang="en-US" dirty="0" smtClean="0">
                <a:solidFill>
                  <a:srgbClr val="002060"/>
                </a:solidFill>
                <a:latin typeface="Times New Roman" pitchFamily="18" charset="0"/>
                <a:cs typeface="Times New Roman" pitchFamily="18" charset="0"/>
              </a:rPr>
              <a:t>称为回归系数，可用最小二乘法求得</a:t>
            </a:r>
            <a:r>
              <a:rPr lang="en-US" altLang="zh-CN" dirty="0" smtClean="0">
                <a:solidFill>
                  <a:srgbClr val="002060"/>
                </a:solidFill>
                <a:latin typeface="Times New Roman" pitchFamily="18" charset="0"/>
                <a:cs typeface="Times New Roman" pitchFamily="18" charset="0"/>
              </a:rPr>
              <a:t>a</a:t>
            </a:r>
            <a:r>
              <a:rPr lang="zh-CN" altLang="en-US" dirty="0" smtClean="0">
                <a:solidFill>
                  <a:srgbClr val="002060"/>
                </a:solidFill>
                <a:latin typeface="Times New Roman" pitchFamily="18" charset="0"/>
                <a:cs typeface="Times New Roman" pitchFamily="18" charset="0"/>
              </a:rPr>
              <a:t>、</a:t>
            </a:r>
            <a:r>
              <a:rPr lang="en-US" altLang="zh-CN" dirty="0" smtClean="0">
                <a:solidFill>
                  <a:srgbClr val="002060"/>
                </a:solidFill>
                <a:latin typeface="Times New Roman" pitchFamily="18" charset="0"/>
                <a:cs typeface="Times New Roman" pitchFamily="18" charset="0"/>
              </a:rPr>
              <a:t>b</a:t>
            </a:r>
            <a:r>
              <a:rPr lang="zh-CN" altLang="en-US" dirty="0" smtClean="0">
                <a:solidFill>
                  <a:srgbClr val="002060"/>
                </a:solidFill>
                <a:latin typeface="Times New Roman" pitchFamily="18" charset="0"/>
                <a:cs typeface="Times New Roman" pitchFamily="18" charset="0"/>
              </a:rPr>
              <a:t>系数。</a:t>
            </a:r>
          </a:p>
          <a:p>
            <a:pPr lvl="1" eaLnBrk="1" hangingPunct="1"/>
            <a:r>
              <a:rPr lang="zh-CN" altLang="en-US" dirty="0" smtClean="0">
                <a:solidFill>
                  <a:srgbClr val="002060"/>
                </a:solidFill>
                <a:latin typeface="Times New Roman" pitchFamily="18" charset="0"/>
                <a:cs typeface="Times New Roman" pitchFamily="18" charset="0"/>
              </a:rPr>
              <a:t>非线性回归   </a:t>
            </a:r>
          </a:p>
        </p:txBody>
      </p:sp>
      <p:pic>
        <p:nvPicPr>
          <p:cNvPr id="3584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回归</a:t>
            </a:r>
          </a:p>
        </p:txBody>
      </p:sp>
      <p:grpSp>
        <p:nvGrpSpPr>
          <p:cNvPr id="2" name="Group 4"/>
          <p:cNvGrpSpPr>
            <a:grpSpLocks/>
          </p:cNvGrpSpPr>
          <p:nvPr/>
        </p:nvGrpSpPr>
        <p:grpSpPr bwMode="auto">
          <a:xfrm>
            <a:off x="1476375" y="2286000"/>
            <a:ext cx="6269038" cy="4105275"/>
            <a:chOff x="657" y="754"/>
            <a:chExt cx="4525" cy="3074"/>
          </a:xfrm>
        </p:grpSpPr>
        <p:sp>
          <p:nvSpPr>
            <p:cNvPr id="36869" name="Line 5"/>
            <p:cNvSpPr>
              <a:spLocks noChangeShapeType="1"/>
            </p:cNvSpPr>
            <p:nvPr/>
          </p:nvSpPr>
          <p:spPr bwMode="auto">
            <a:xfrm>
              <a:off x="657" y="2604"/>
              <a:ext cx="4361" cy="0"/>
            </a:xfrm>
            <a:prstGeom prst="line">
              <a:avLst/>
            </a:prstGeom>
            <a:noFill/>
            <a:ln w="9525">
              <a:solidFill>
                <a:schemeClr val="tx1"/>
              </a:solidFill>
              <a:round/>
              <a:headEnd/>
              <a:tailEnd type="triangle" w="med" len="med"/>
            </a:ln>
          </p:spPr>
          <p:txBody>
            <a:bodyPr/>
            <a:lstStyle/>
            <a:p>
              <a:endParaRPr lang="zh-CN" altLang="en-US"/>
            </a:p>
          </p:txBody>
        </p:sp>
        <p:sp>
          <p:nvSpPr>
            <p:cNvPr id="36870" name="Line 6"/>
            <p:cNvSpPr>
              <a:spLocks noChangeShapeType="1"/>
            </p:cNvSpPr>
            <p:nvPr/>
          </p:nvSpPr>
          <p:spPr bwMode="auto">
            <a:xfrm flipV="1">
              <a:off x="2704" y="866"/>
              <a:ext cx="0" cy="2962"/>
            </a:xfrm>
            <a:prstGeom prst="line">
              <a:avLst/>
            </a:prstGeom>
            <a:noFill/>
            <a:ln w="9525">
              <a:solidFill>
                <a:schemeClr val="tx1"/>
              </a:solidFill>
              <a:round/>
              <a:headEnd/>
              <a:tailEnd type="triangle" w="med" len="med"/>
            </a:ln>
          </p:spPr>
          <p:txBody>
            <a:bodyPr/>
            <a:lstStyle/>
            <a:p>
              <a:endParaRPr lang="zh-CN" altLang="en-US"/>
            </a:p>
          </p:txBody>
        </p:sp>
        <p:sp>
          <p:nvSpPr>
            <p:cNvPr id="36871" name="Oval 7"/>
            <p:cNvSpPr>
              <a:spLocks noChangeArrowheads="1"/>
            </p:cNvSpPr>
            <p:nvPr/>
          </p:nvSpPr>
          <p:spPr bwMode="auto">
            <a:xfrm flipV="1">
              <a:off x="3577" y="191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2" name="Oval 8"/>
            <p:cNvSpPr>
              <a:spLocks noChangeArrowheads="1"/>
            </p:cNvSpPr>
            <p:nvPr/>
          </p:nvSpPr>
          <p:spPr bwMode="auto">
            <a:xfrm flipV="1">
              <a:off x="3314" y="198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3" name="Oval 9"/>
            <p:cNvSpPr>
              <a:spLocks noChangeArrowheads="1"/>
            </p:cNvSpPr>
            <p:nvPr/>
          </p:nvSpPr>
          <p:spPr bwMode="auto">
            <a:xfrm flipV="1">
              <a:off x="3204" y="1402"/>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4" name="Oval 10"/>
            <p:cNvSpPr>
              <a:spLocks noChangeArrowheads="1"/>
            </p:cNvSpPr>
            <p:nvPr/>
          </p:nvSpPr>
          <p:spPr bwMode="auto">
            <a:xfrm flipV="1">
              <a:off x="3094" y="2279"/>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5" name="Oval 11"/>
            <p:cNvSpPr>
              <a:spLocks noChangeArrowheads="1"/>
            </p:cNvSpPr>
            <p:nvPr/>
          </p:nvSpPr>
          <p:spPr bwMode="auto">
            <a:xfrm flipV="1">
              <a:off x="3643" y="169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6" name="Oval 12"/>
            <p:cNvSpPr>
              <a:spLocks noChangeArrowheads="1"/>
            </p:cNvSpPr>
            <p:nvPr/>
          </p:nvSpPr>
          <p:spPr bwMode="auto">
            <a:xfrm flipV="1">
              <a:off x="3770" y="152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7" name="Oval 13"/>
            <p:cNvSpPr>
              <a:spLocks noChangeArrowheads="1"/>
            </p:cNvSpPr>
            <p:nvPr/>
          </p:nvSpPr>
          <p:spPr bwMode="auto">
            <a:xfrm flipV="1">
              <a:off x="2868" y="234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8" name="Oval 14"/>
            <p:cNvSpPr>
              <a:spLocks noChangeArrowheads="1"/>
            </p:cNvSpPr>
            <p:nvPr/>
          </p:nvSpPr>
          <p:spPr bwMode="auto">
            <a:xfrm flipV="1">
              <a:off x="3972" y="1521"/>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9" name="Oval 15"/>
            <p:cNvSpPr>
              <a:spLocks noChangeArrowheads="1"/>
            </p:cNvSpPr>
            <p:nvPr/>
          </p:nvSpPr>
          <p:spPr bwMode="auto">
            <a:xfrm flipV="1">
              <a:off x="3985" y="137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0" name="Oval 16"/>
            <p:cNvSpPr>
              <a:spLocks noChangeArrowheads="1"/>
            </p:cNvSpPr>
            <p:nvPr/>
          </p:nvSpPr>
          <p:spPr bwMode="auto">
            <a:xfrm flipV="1">
              <a:off x="4246" y="1353"/>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1" name="Oval 17"/>
            <p:cNvSpPr>
              <a:spLocks noChangeArrowheads="1"/>
            </p:cNvSpPr>
            <p:nvPr/>
          </p:nvSpPr>
          <p:spPr bwMode="auto">
            <a:xfrm flipV="1">
              <a:off x="2840" y="250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2" name="Oval 18"/>
            <p:cNvSpPr>
              <a:spLocks noChangeArrowheads="1"/>
            </p:cNvSpPr>
            <p:nvPr/>
          </p:nvSpPr>
          <p:spPr bwMode="auto">
            <a:xfrm flipV="1">
              <a:off x="4233" y="1195"/>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3" name="Oval 19"/>
            <p:cNvSpPr>
              <a:spLocks noChangeArrowheads="1"/>
            </p:cNvSpPr>
            <p:nvPr/>
          </p:nvSpPr>
          <p:spPr bwMode="auto">
            <a:xfrm flipV="1">
              <a:off x="4441" y="111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4" name="Line 20"/>
            <p:cNvSpPr>
              <a:spLocks noChangeShapeType="1"/>
            </p:cNvSpPr>
            <p:nvPr/>
          </p:nvSpPr>
          <p:spPr bwMode="auto">
            <a:xfrm flipV="1">
              <a:off x="2693" y="1061"/>
              <a:ext cx="1831" cy="1430"/>
            </a:xfrm>
            <a:prstGeom prst="line">
              <a:avLst/>
            </a:prstGeom>
            <a:noFill/>
            <a:ln w="9525">
              <a:solidFill>
                <a:schemeClr val="tx2"/>
              </a:solidFill>
              <a:round/>
              <a:headEnd/>
              <a:tailEnd/>
            </a:ln>
          </p:spPr>
          <p:txBody>
            <a:bodyPr/>
            <a:lstStyle/>
            <a:p>
              <a:endParaRPr lang="zh-CN" altLang="en-US"/>
            </a:p>
          </p:txBody>
        </p:sp>
        <p:sp>
          <p:nvSpPr>
            <p:cNvPr id="36885" name="Text Box 21"/>
            <p:cNvSpPr txBox="1">
              <a:spLocks noChangeArrowheads="1"/>
            </p:cNvSpPr>
            <p:nvPr/>
          </p:nvSpPr>
          <p:spPr bwMode="auto">
            <a:xfrm>
              <a:off x="4939" y="2596"/>
              <a:ext cx="243"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x</a:t>
              </a:r>
            </a:p>
          </p:txBody>
        </p:sp>
        <p:sp>
          <p:nvSpPr>
            <p:cNvPr id="36886" name="Text Box 22"/>
            <p:cNvSpPr txBox="1">
              <a:spLocks noChangeArrowheads="1"/>
            </p:cNvSpPr>
            <p:nvPr/>
          </p:nvSpPr>
          <p:spPr bwMode="auto">
            <a:xfrm>
              <a:off x="2832" y="754"/>
              <a:ext cx="243" cy="342"/>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a:t>
              </a:r>
            </a:p>
          </p:txBody>
        </p:sp>
        <p:sp>
          <p:nvSpPr>
            <p:cNvPr id="36887" name="Text Box 23"/>
            <p:cNvSpPr txBox="1">
              <a:spLocks noChangeArrowheads="1"/>
            </p:cNvSpPr>
            <p:nvPr/>
          </p:nvSpPr>
          <p:spPr bwMode="auto">
            <a:xfrm>
              <a:off x="3818" y="1864"/>
              <a:ext cx="931"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 = x + 1</a:t>
              </a:r>
            </a:p>
          </p:txBody>
        </p:sp>
        <p:sp>
          <p:nvSpPr>
            <p:cNvPr id="36888" name="Line 24"/>
            <p:cNvSpPr>
              <a:spLocks noChangeShapeType="1"/>
            </p:cNvSpPr>
            <p:nvPr/>
          </p:nvSpPr>
          <p:spPr bwMode="auto">
            <a:xfrm>
              <a:off x="3218" y="1411"/>
              <a:ext cx="0" cy="1203"/>
            </a:xfrm>
            <a:prstGeom prst="line">
              <a:avLst/>
            </a:prstGeom>
            <a:noFill/>
            <a:ln w="9525">
              <a:solidFill>
                <a:srgbClr val="006666"/>
              </a:solidFill>
              <a:prstDash val="dash"/>
              <a:round/>
              <a:headEnd/>
              <a:tailEnd/>
            </a:ln>
          </p:spPr>
          <p:txBody>
            <a:bodyPr/>
            <a:lstStyle/>
            <a:p>
              <a:endParaRPr lang="zh-CN" altLang="en-US"/>
            </a:p>
          </p:txBody>
        </p:sp>
        <p:sp>
          <p:nvSpPr>
            <p:cNvPr id="36889" name="Line 25"/>
            <p:cNvSpPr>
              <a:spLocks noChangeShapeType="1"/>
            </p:cNvSpPr>
            <p:nvPr/>
          </p:nvSpPr>
          <p:spPr bwMode="auto">
            <a:xfrm flipH="1">
              <a:off x="2704" y="1421"/>
              <a:ext cx="504" cy="0"/>
            </a:xfrm>
            <a:prstGeom prst="line">
              <a:avLst/>
            </a:prstGeom>
            <a:noFill/>
            <a:ln w="9525">
              <a:solidFill>
                <a:srgbClr val="006666"/>
              </a:solidFill>
              <a:prstDash val="dash"/>
              <a:round/>
              <a:headEnd/>
              <a:tailEnd/>
            </a:ln>
          </p:spPr>
          <p:txBody>
            <a:bodyPr/>
            <a:lstStyle/>
            <a:p>
              <a:endParaRPr lang="zh-CN" altLang="en-US"/>
            </a:p>
          </p:txBody>
        </p:sp>
        <p:sp>
          <p:nvSpPr>
            <p:cNvPr id="36890" name="Line 26"/>
            <p:cNvSpPr>
              <a:spLocks noChangeShapeType="1"/>
            </p:cNvSpPr>
            <p:nvPr/>
          </p:nvSpPr>
          <p:spPr bwMode="auto">
            <a:xfrm flipH="1">
              <a:off x="2694" y="2058"/>
              <a:ext cx="514" cy="0"/>
            </a:xfrm>
            <a:prstGeom prst="line">
              <a:avLst/>
            </a:prstGeom>
            <a:noFill/>
            <a:ln w="9525">
              <a:solidFill>
                <a:srgbClr val="006666"/>
              </a:solidFill>
              <a:prstDash val="dash"/>
              <a:round/>
              <a:headEnd/>
              <a:tailEnd/>
            </a:ln>
          </p:spPr>
          <p:txBody>
            <a:bodyPr/>
            <a:lstStyle/>
            <a:p>
              <a:endParaRPr lang="zh-CN" altLang="en-US"/>
            </a:p>
          </p:txBody>
        </p:sp>
        <p:sp>
          <p:nvSpPr>
            <p:cNvPr id="36891" name="Text Box 27"/>
            <p:cNvSpPr txBox="1">
              <a:spLocks noChangeArrowheads="1"/>
            </p:cNvSpPr>
            <p:nvPr/>
          </p:nvSpPr>
          <p:spPr bwMode="auto">
            <a:xfrm>
              <a:off x="3170" y="2617"/>
              <a:ext cx="357" cy="297"/>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X1</a:t>
              </a:r>
            </a:p>
          </p:txBody>
        </p:sp>
        <p:sp>
          <p:nvSpPr>
            <p:cNvPr id="36892" name="Text Box 28"/>
            <p:cNvSpPr txBox="1">
              <a:spLocks noChangeArrowheads="1"/>
            </p:cNvSpPr>
            <p:nvPr/>
          </p:nvSpPr>
          <p:spPr bwMode="auto">
            <a:xfrm>
              <a:off x="2399" y="1300"/>
              <a:ext cx="357" cy="297"/>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Y2</a:t>
              </a:r>
            </a:p>
          </p:txBody>
        </p:sp>
        <p:sp>
          <p:nvSpPr>
            <p:cNvPr id="36893" name="Text Box 29"/>
            <p:cNvSpPr txBox="1">
              <a:spLocks noChangeArrowheads="1"/>
            </p:cNvSpPr>
            <p:nvPr/>
          </p:nvSpPr>
          <p:spPr bwMode="auto">
            <a:xfrm>
              <a:off x="2399" y="1896"/>
              <a:ext cx="418" cy="298"/>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Y1’</a:t>
              </a:r>
            </a:p>
          </p:txBody>
        </p:sp>
      </p:grpSp>
      <p:pic>
        <p:nvPicPr>
          <p:cNvPr id="368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bwMode="auto">
          <a:xfrm>
            <a:off x="685800" y="1066800"/>
            <a:ext cx="7392988"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噪声数据的处理</a:t>
            </a:r>
            <a:r>
              <a:rPr lang="en-US" altLang="zh-CN" sz="4000" b="1" dirty="0" smtClean="0">
                <a:solidFill>
                  <a:srgbClr val="002060"/>
                </a:solidFill>
                <a:latin typeface="+mj-ea"/>
              </a:rPr>
              <a:t>——</a:t>
            </a:r>
            <a:r>
              <a:rPr lang="zh-CN" altLang="en-US" sz="4000" b="1" dirty="0" smtClean="0">
                <a:solidFill>
                  <a:srgbClr val="002060"/>
                </a:solidFill>
                <a:latin typeface="+mj-ea"/>
              </a:rPr>
              <a:t>聚类</a:t>
            </a:r>
          </a:p>
        </p:txBody>
      </p:sp>
      <p:sp>
        <p:nvSpPr>
          <p:cNvPr id="37891" name="Rectangle 3"/>
          <p:cNvSpPr>
            <a:spLocks noGrp="1" noRot="1" noChangeArrowheads="1"/>
          </p:cNvSpPr>
          <p:nvPr>
            <p:ph type="body" idx="1"/>
          </p:nvPr>
        </p:nvSpPr>
        <p:spPr>
          <a:xfrm>
            <a:off x="611188" y="2101850"/>
            <a:ext cx="8153400" cy="5256213"/>
          </a:xfrm>
        </p:spPr>
        <p:txBody>
          <a:bodyPr/>
          <a:lstStyle/>
          <a:p>
            <a:pPr algn="just" eaLnBrk="1" hangingPunct="1">
              <a:lnSpc>
                <a:spcPct val="90000"/>
              </a:lnSpc>
            </a:pPr>
            <a:r>
              <a:rPr lang="zh-CN" altLang="en-US" sz="2800" dirty="0" smtClean="0">
                <a:solidFill>
                  <a:schemeClr val="tx2"/>
                </a:solidFill>
                <a:latin typeface="宋体" charset="-122"/>
              </a:rPr>
              <a:t>簇：一组数据对象集合。同一簇内的所有对象具有</a:t>
            </a:r>
            <a:r>
              <a:rPr lang="zh-CN" altLang="en-US" sz="2800" b="1" dirty="0" smtClean="0">
                <a:solidFill>
                  <a:srgbClr val="FF0000"/>
                </a:solidFill>
                <a:latin typeface="宋体" charset="-122"/>
              </a:rPr>
              <a:t>相似性</a:t>
            </a:r>
            <a:r>
              <a:rPr lang="zh-CN" altLang="en-US" sz="2800" dirty="0" smtClean="0">
                <a:solidFill>
                  <a:schemeClr val="tx2"/>
                </a:solidFill>
                <a:latin typeface="宋体" charset="-122"/>
              </a:rPr>
              <a:t>，不同簇间对象具有较大差异性。</a:t>
            </a:r>
          </a:p>
          <a:p>
            <a:pPr eaLnBrk="1" hangingPunct="1">
              <a:lnSpc>
                <a:spcPct val="90000"/>
              </a:lnSpc>
            </a:pPr>
            <a:r>
              <a:rPr lang="zh-CN" altLang="en-US" sz="2800" dirty="0" smtClean="0">
                <a:solidFill>
                  <a:schemeClr val="tx2"/>
                </a:solidFill>
                <a:latin typeface="宋体" charset="-122"/>
              </a:rPr>
              <a:t>聚类：将物理的或抽象对象的集合分组为由不同簇，找出并清除那些落在簇之外的值（孤立点），这些</a:t>
            </a:r>
            <a:r>
              <a:rPr lang="zh-CN" altLang="en-US" sz="2800" b="1" dirty="0" smtClean="0">
                <a:solidFill>
                  <a:srgbClr val="FF0000"/>
                </a:solidFill>
                <a:latin typeface="宋体" charset="-122"/>
              </a:rPr>
              <a:t>孤立点被视为噪声</a:t>
            </a:r>
            <a:r>
              <a:rPr lang="zh-CN" altLang="en-US" sz="2800" dirty="0" smtClean="0">
                <a:solidFill>
                  <a:schemeClr val="tx2"/>
                </a:solidFill>
                <a:latin typeface="宋体" charset="-122"/>
              </a:rPr>
              <a:t>。</a:t>
            </a:r>
          </a:p>
          <a:p>
            <a:pPr eaLnBrk="1" hangingPunct="1">
              <a:lnSpc>
                <a:spcPct val="90000"/>
              </a:lnSpc>
            </a:pPr>
            <a:r>
              <a:rPr lang="zh-CN" altLang="en-US" sz="2800" dirty="0" smtClean="0">
                <a:solidFill>
                  <a:schemeClr val="tx2"/>
                </a:solidFill>
                <a:latin typeface="宋体" charset="-122"/>
              </a:rPr>
              <a:t>通过聚类分析发现异常数据：相似或相邻近的数据聚合在一起形成了各个聚类集合，而那些位于这些聚类集合之外的数据对象，自然而然就被认为是异常数据。</a:t>
            </a:r>
          </a:p>
          <a:p>
            <a:pPr eaLnBrk="1" hangingPunct="1">
              <a:lnSpc>
                <a:spcPct val="90000"/>
              </a:lnSpc>
            </a:pPr>
            <a:r>
              <a:rPr lang="zh-CN" altLang="en-US" sz="2800" dirty="0" smtClean="0">
                <a:solidFill>
                  <a:schemeClr val="tx2"/>
                </a:solidFill>
                <a:latin typeface="宋体" charset="-122"/>
              </a:rPr>
              <a:t>特点：直接形成簇并对簇进行描述，不需要任何先验知识。</a:t>
            </a:r>
          </a:p>
        </p:txBody>
      </p:sp>
      <p:pic>
        <p:nvPicPr>
          <p:cNvPr id="3789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0" y="1000125"/>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噪声数据的处理</a:t>
            </a:r>
            <a:r>
              <a:rPr lang="en-US" altLang="zh-CN" sz="4000" b="1" dirty="0" smtClean="0">
                <a:solidFill>
                  <a:srgbClr val="002060"/>
                </a:solidFill>
              </a:rPr>
              <a:t>——</a:t>
            </a:r>
            <a:r>
              <a:rPr lang="zh-CN" altLang="en-US" sz="4000" b="1" dirty="0" smtClean="0">
                <a:solidFill>
                  <a:srgbClr val="002060"/>
                </a:solidFill>
                <a:latin typeface="宋体" charset="-122"/>
              </a:rPr>
              <a:t>聚类</a:t>
            </a:r>
          </a:p>
        </p:txBody>
      </p:sp>
      <p:grpSp>
        <p:nvGrpSpPr>
          <p:cNvPr id="2" name="Group 4"/>
          <p:cNvGrpSpPr>
            <a:grpSpLocks/>
          </p:cNvGrpSpPr>
          <p:nvPr/>
        </p:nvGrpSpPr>
        <p:grpSpPr bwMode="auto">
          <a:xfrm>
            <a:off x="1214438" y="2143125"/>
            <a:ext cx="6572250" cy="4286250"/>
            <a:chOff x="884" y="845"/>
            <a:chExt cx="3440" cy="2177"/>
          </a:xfrm>
        </p:grpSpPr>
        <p:sp>
          <p:nvSpPr>
            <p:cNvPr id="38917" name="AutoShape 5"/>
            <p:cNvSpPr>
              <a:spLocks noChangeArrowheads="1"/>
            </p:cNvSpPr>
            <p:nvPr/>
          </p:nvSpPr>
          <p:spPr bwMode="auto">
            <a:xfrm>
              <a:off x="3651"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8" name="AutoShape 6"/>
            <p:cNvSpPr>
              <a:spLocks noChangeArrowheads="1"/>
            </p:cNvSpPr>
            <p:nvPr/>
          </p:nvSpPr>
          <p:spPr bwMode="auto">
            <a:xfrm>
              <a:off x="1383" y="265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9" name="AutoShape 7"/>
            <p:cNvSpPr>
              <a:spLocks noChangeArrowheads="1"/>
            </p:cNvSpPr>
            <p:nvPr/>
          </p:nvSpPr>
          <p:spPr bwMode="auto">
            <a:xfrm>
              <a:off x="3833" y="148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grpSp>
          <p:nvGrpSpPr>
            <p:cNvPr id="3" name="Group 8"/>
            <p:cNvGrpSpPr>
              <a:grpSpLocks/>
            </p:cNvGrpSpPr>
            <p:nvPr/>
          </p:nvGrpSpPr>
          <p:grpSpPr bwMode="auto">
            <a:xfrm>
              <a:off x="2317" y="2205"/>
              <a:ext cx="109" cy="109"/>
              <a:chOff x="1900" y="3589"/>
              <a:chExt cx="109" cy="109"/>
            </a:xfrm>
          </p:grpSpPr>
          <p:sp>
            <p:nvSpPr>
              <p:cNvPr id="38959" name="Line 9"/>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60" name="Line 10"/>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4" name="Group 11"/>
            <p:cNvGrpSpPr>
              <a:grpSpLocks/>
            </p:cNvGrpSpPr>
            <p:nvPr/>
          </p:nvGrpSpPr>
          <p:grpSpPr bwMode="auto">
            <a:xfrm>
              <a:off x="2952" y="1688"/>
              <a:ext cx="109" cy="109"/>
              <a:chOff x="1900" y="3589"/>
              <a:chExt cx="109" cy="109"/>
            </a:xfrm>
          </p:grpSpPr>
          <p:sp>
            <p:nvSpPr>
              <p:cNvPr id="38957" name="Line 12"/>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8" name="Line 13"/>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5" name="Group 14"/>
            <p:cNvGrpSpPr>
              <a:grpSpLocks/>
            </p:cNvGrpSpPr>
            <p:nvPr/>
          </p:nvGrpSpPr>
          <p:grpSpPr bwMode="auto">
            <a:xfrm>
              <a:off x="1655" y="1706"/>
              <a:ext cx="109" cy="109"/>
              <a:chOff x="1900" y="3589"/>
              <a:chExt cx="109" cy="109"/>
            </a:xfrm>
          </p:grpSpPr>
          <p:sp>
            <p:nvSpPr>
              <p:cNvPr id="38955" name="Line 15"/>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6" name="Line 16"/>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6" name="Group 17"/>
            <p:cNvGrpSpPr>
              <a:grpSpLocks/>
            </p:cNvGrpSpPr>
            <p:nvPr/>
          </p:nvGrpSpPr>
          <p:grpSpPr bwMode="auto">
            <a:xfrm>
              <a:off x="884" y="845"/>
              <a:ext cx="3440" cy="2177"/>
              <a:chOff x="1028" y="1418"/>
              <a:chExt cx="3790" cy="2591"/>
            </a:xfrm>
          </p:grpSpPr>
          <p:sp>
            <p:nvSpPr>
              <p:cNvPr id="38924" name="AutoShape 18"/>
              <p:cNvSpPr>
                <a:spLocks noChangeArrowheads="1"/>
              </p:cNvSpPr>
              <p:nvPr/>
            </p:nvSpPr>
            <p:spPr bwMode="auto">
              <a:xfrm>
                <a:off x="1755" y="273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5" name="AutoShape 19"/>
              <p:cNvSpPr>
                <a:spLocks noChangeArrowheads="1"/>
              </p:cNvSpPr>
              <p:nvPr/>
            </p:nvSpPr>
            <p:spPr bwMode="auto">
              <a:xfrm>
                <a:off x="1633" y="2615"/>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6" name="AutoShape 20"/>
              <p:cNvSpPr>
                <a:spLocks noChangeArrowheads="1"/>
              </p:cNvSpPr>
              <p:nvPr/>
            </p:nvSpPr>
            <p:spPr bwMode="auto">
              <a:xfrm>
                <a:off x="1948" y="263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7" name="AutoShape 21"/>
              <p:cNvSpPr>
                <a:spLocks noChangeArrowheads="1"/>
              </p:cNvSpPr>
              <p:nvPr/>
            </p:nvSpPr>
            <p:spPr bwMode="auto">
              <a:xfrm>
                <a:off x="1797" y="24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8" name="AutoShape 22"/>
              <p:cNvSpPr>
                <a:spLocks noChangeArrowheads="1"/>
              </p:cNvSpPr>
              <p:nvPr/>
            </p:nvSpPr>
            <p:spPr bwMode="auto">
              <a:xfrm>
                <a:off x="1575" y="27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9" name="AutoShape 23"/>
              <p:cNvSpPr>
                <a:spLocks noChangeArrowheads="1"/>
              </p:cNvSpPr>
              <p:nvPr/>
            </p:nvSpPr>
            <p:spPr bwMode="auto">
              <a:xfrm>
                <a:off x="1662" y="246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0" name="AutoShape 24"/>
              <p:cNvSpPr>
                <a:spLocks noChangeArrowheads="1"/>
              </p:cNvSpPr>
              <p:nvPr/>
            </p:nvSpPr>
            <p:spPr bwMode="auto">
              <a:xfrm>
                <a:off x="3169" y="212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1" name="AutoShape 25"/>
              <p:cNvSpPr>
                <a:spLocks noChangeArrowheads="1"/>
              </p:cNvSpPr>
              <p:nvPr/>
            </p:nvSpPr>
            <p:spPr bwMode="auto">
              <a:xfrm>
                <a:off x="3100" y="252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2" name="AutoShape 26"/>
              <p:cNvSpPr>
                <a:spLocks noChangeArrowheads="1"/>
              </p:cNvSpPr>
              <p:nvPr/>
            </p:nvSpPr>
            <p:spPr bwMode="auto">
              <a:xfrm>
                <a:off x="3333" y="229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3" name="AutoShape 27"/>
              <p:cNvSpPr>
                <a:spLocks noChangeArrowheads="1"/>
              </p:cNvSpPr>
              <p:nvPr/>
            </p:nvSpPr>
            <p:spPr bwMode="auto">
              <a:xfrm>
                <a:off x="3010" y="233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4" name="AutoShape 28"/>
              <p:cNvSpPr>
                <a:spLocks noChangeArrowheads="1"/>
              </p:cNvSpPr>
              <p:nvPr/>
            </p:nvSpPr>
            <p:spPr bwMode="auto">
              <a:xfrm>
                <a:off x="3706" y="237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5" name="AutoShape 29"/>
              <p:cNvSpPr>
                <a:spLocks noChangeArrowheads="1"/>
              </p:cNvSpPr>
              <p:nvPr/>
            </p:nvSpPr>
            <p:spPr bwMode="auto">
              <a:xfrm>
                <a:off x="3594"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6" name="Rectangle 30"/>
              <p:cNvSpPr>
                <a:spLocks noChangeArrowheads="1"/>
              </p:cNvSpPr>
              <p:nvPr/>
            </p:nvSpPr>
            <p:spPr bwMode="auto">
              <a:xfrm>
                <a:off x="1028" y="1418"/>
                <a:ext cx="3790" cy="2591"/>
              </a:xfrm>
              <a:prstGeom prst="rect">
                <a:avLst/>
              </a:prstGeom>
              <a:noFill/>
              <a:ln w="9525">
                <a:solidFill>
                  <a:srgbClr val="000000"/>
                </a:solidFill>
                <a:miter lim="800000"/>
                <a:headEnd/>
                <a:tailEnd/>
              </a:ln>
            </p:spPr>
            <p:txBody>
              <a:bodyPr wrap="none" anchor="ctr"/>
              <a:lstStyle/>
              <a:p>
                <a:endParaRPr lang="zh-CN" altLang="en-US"/>
              </a:p>
            </p:txBody>
          </p:sp>
          <p:sp>
            <p:nvSpPr>
              <p:cNvPr id="38937" name="AutoShape 31"/>
              <p:cNvSpPr>
                <a:spLocks noChangeArrowheads="1"/>
              </p:cNvSpPr>
              <p:nvPr/>
            </p:nvSpPr>
            <p:spPr bwMode="auto">
              <a:xfrm>
                <a:off x="1963" y="28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8" name="AutoShape 32"/>
              <p:cNvSpPr>
                <a:spLocks noChangeArrowheads="1"/>
              </p:cNvSpPr>
              <p:nvPr/>
            </p:nvSpPr>
            <p:spPr bwMode="auto">
              <a:xfrm>
                <a:off x="2359" y="285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9" name="AutoShape 33"/>
              <p:cNvSpPr>
                <a:spLocks noChangeArrowheads="1"/>
              </p:cNvSpPr>
              <p:nvPr/>
            </p:nvSpPr>
            <p:spPr bwMode="auto">
              <a:xfrm>
                <a:off x="3380" y="26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0" name="AutoShape 34"/>
              <p:cNvSpPr>
                <a:spLocks noChangeArrowheads="1"/>
              </p:cNvSpPr>
              <p:nvPr/>
            </p:nvSpPr>
            <p:spPr bwMode="auto">
              <a:xfrm>
                <a:off x="2819" y="29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1" name="AutoShape 35"/>
              <p:cNvSpPr>
                <a:spLocks noChangeArrowheads="1"/>
              </p:cNvSpPr>
              <p:nvPr/>
            </p:nvSpPr>
            <p:spPr bwMode="auto">
              <a:xfrm>
                <a:off x="2651" y="32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2" name="AutoShape 36"/>
              <p:cNvSpPr>
                <a:spLocks noChangeArrowheads="1"/>
              </p:cNvSpPr>
              <p:nvPr/>
            </p:nvSpPr>
            <p:spPr bwMode="auto">
              <a:xfrm>
                <a:off x="2746" y="311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3" name="AutoShape 37"/>
              <p:cNvSpPr>
                <a:spLocks noChangeArrowheads="1"/>
              </p:cNvSpPr>
              <p:nvPr/>
            </p:nvSpPr>
            <p:spPr bwMode="auto">
              <a:xfrm>
                <a:off x="2070" y="24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4" name="AutoShape 38"/>
              <p:cNvSpPr>
                <a:spLocks noChangeArrowheads="1"/>
              </p:cNvSpPr>
              <p:nvPr/>
            </p:nvSpPr>
            <p:spPr bwMode="auto">
              <a:xfrm>
                <a:off x="2466" y="30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5" name="AutoShape 39"/>
              <p:cNvSpPr>
                <a:spLocks noChangeArrowheads="1"/>
              </p:cNvSpPr>
              <p:nvPr/>
            </p:nvSpPr>
            <p:spPr bwMode="auto">
              <a:xfrm>
                <a:off x="2462" y="320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6" name="AutoShape 40"/>
              <p:cNvSpPr>
                <a:spLocks noChangeArrowheads="1"/>
              </p:cNvSpPr>
              <p:nvPr/>
            </p:nvSpPr>
            <p:spPr bwMode="auto">
              <a:xfrm>
                <a:off x="2082" y="224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7" name="AutoShape 41"/>
              <p:cNvSpPr>
                <a:spLocks noChangeArrowheads="1"/>
              </p:cNvSpPr>
              <p:nvPr/>
            </p:nvSpPr>
            <p:spPr bwMode="auto">
              <a:xfrm>
                <a:off x="2887" y="19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8" name="AutoShape 42"/>
              <p:cNvSpPr>
                <a:spLocks noChangeArrowheads="1"/>
              </p:cNvSpPr>
              <p:nvPr/>
            </p:nvSpPr>
            <p:spPr bwMode="auto">
              <a:xfrm>
                <a:off x="2001" y="206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9" name="AutoShape 43"/>
              <p:cNvSpPr>
                <a:spLocks noChangeArrowheads="1"/>
              </p:cNvSpPr>
              <p:nvPr/>
            </p:nvSpPr>
            <p:spPr bwMode="auto">
              <a:xfrm>
                <a:off x="2552" y="27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0" name="AutoShape 44"/>
              <p:cNvSpPr>
                <a:spLocks noChangeArrowheads="1"/>
              </p:cNvSpPr>
              <p:nvPr/>
            </p:nvSpPr>
            <p:spPr bwMode="auto">
              <a:xfrm>
                <a:off x="2656" y="290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1" name="AutoShape 45"/>
              <p:cNvSpPr>
                <a:spLocks noChangeArrowheads="1"/>
              </p:cNvSpPr>
              <p:nvPr/>
            </p:nvSpPr>
            <p:spPr bwMode="auto">
              <a:xfrm>
                <a:off x="2880" y="321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2" name="Freeform 46"/>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headEnd/>
                <a:tailEnd/>
              </a:ln>
            </p:spPr>
            <p:txBody>
              <a:bodyPr wrap="none" anchor="ctr"/>
              <a:lstStyle/>
              <a:p>
                <a:endParaRPr lang="zh-CN" altLang="en-US"/>
              </a:p>
            </p:txBody>
          </p:sp>
          <p:sp>
            <p:nvSpPr>
              <p:cNvPr id="38953" name="Freeform 47"/>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headEnd/>
                <a:tailEnd/>
              </a:ln>
            </p:spPr>
            <p:txBody>
              <a:bodyPr wrap="none" anchor="ctr"/>
              <a:lstStyle/>
              <a:p>
                <a:endParaRPr lang="zh-CN" altLang="en-US"/>
              </a:p>
            </p:txBody>
          </p:sp>
          <p:sp>
            <p:nvSpPr>
              <p:cNvPr id="38954" name="Freeform 48"/>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headEnd/>
                <a:tailEnd/>
              </a:ln>
            </p:spPr>
            <p:txBody>
              <a:bodyPr wrap="none" anchor="ctr"/>
              <a:lstStyle/>
              <a:p>
                <a:endParaRPr lang="zh-CN" altLang="en-US"/>
              </a:p>
            </p:txBody>
          </p:sp>
        </p:grpSp>
      </p:grpSp>
      <p:pic>
        <p:nvPicPr>
          <p:cNvPr id="3891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smtClean="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smtClean="0"/>
          </a:p>
          <a:p>
            <a:pPr eaLnBrk="1" hangingPunct="1"/>
            <a:r>
              <a:rPr lang="zh-CN" altLang="en-US" dirty="0" smtClean="0">
                <a:solidFill>
                  <a:srgbClr val="002060"/>
                </a:solidFill>
                <a:latin typeface="Calibri" pitchFamily="34" charset="0"/>
                <a:ea typeface="宋体" charset="-122"/>
              </a:rPr>
              <a:t>认识数据挖掘前数据进行适当处理的必要性</a:t>
            </a:r>
            <a:endParaRPr lang="en-US" altLang="zh-CN" dirty="0" smtClean="0">
              <a:solidFill>
                <a:srgbClr val="002060"/>
              </a:solidFill>
              <a:latin typeface="Calibri" pitchFamily="34" charset="0"/>
              <a:ea typeface="宋体" charset="-122"/>
            </a:endParaRPr>
          </a:p>
          <a:p>
            <a:pPr eaLnBrk="1" hangingPunct="1">
              <a:buNone/>
            </a:pPr>
            <a:endParaRPr lang="zh-CN" altLang="en-US" dirty="0" smtClean="0">
              <a:solidFill>
                <a:srgbClr val="002060"/>
              </a:solidFill>
              <a:latin typeface="Calibri" pitchFamily="34" charset="0"/>
              <a:ea typeface="宋体" charset="-122"/>
            </a:endParaRPr>
          </a:p>
          <a:p>
            <a:pPr eaLnBrk="1" hangingPunct="1"/>
            <a:r>
              <a:rPr lang="zh-CN" altLang="en-US" dirty="0" smtClean="0">
                <a:solidFill>
                  <a:srgbClr val="002060"/>
                </a:solidFill>
                <a:latin typeface="Calibri" pitchFamily="34" charset="0"/>
                <a:ea typeface="宋体" charset="-122"/>
              </a:rPr>
              <a:t>掌握常用数据预处理的方法。 </a:t>
            </a:r>
          </a:p>
        </p:txBody>
      </p:sp>
      <p:pic>
        <p:nvPicPr>
          <p:cNvPr id="20484"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bwMode="auto">
          <a:xfrm>
            <a:off x="381000" y="1143000"/>
            <a:ext cx="2928938" cy="67945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数据集成</a:t>
            </a:r>
          </a:p>
        </p:txBody>
      </p:sp>
      <p:sp>
        <p:nvSpPr>
          <p:cNvPr id="39939" name="Rectangle 3"/>
          <p:cNvSpPr>
            <a:spLocks noGrp="1" noRot="1" noChangeArrowheads="1"/>
          </p:cNvSpPr>
          <p:nvPr>
            <p:ph type="body" idx="1"/>
          </p:nvPr>
        </p:nvSpPr>
        <p:spPr>
          <a:xfrm>
            <a:off x="468313" y="1909763"/>
            <a:ext cx="8404225" cy="5675312"/>
          </a:xfrm>
        </p:spPr>
        <p:txBody>
          <a:bodyPr/>
          <a:lstStyle/>
          <a:p>
            <a:pPr eaLnBrk="1" hangingPunct="1"/>
            <a:r>
              <a:rPr lang="zh-CN" altLang="en-US" sz="2800" dirty="0" smtClean="0">
                <a:solidFill>
                  <a:srgbClr val="002060"/>
                </a:solidFill>
                <a:latin typeface="宋体" charset="-122"/>
              </a:rPr>
              <a:t>数据集成：</a:t>
            </a:r>
            <a:r>
              <a:rPr lang="zh-CN" altLang="en-US" sz="2800" dirty="0" smtClean="0">
                <a:solidFill>
                  <a:srgbClr val="002060"/>
                </a:solidFill>
              </a:rPr>
              <a:t>将多个数据源中的数据整合到一个一致的存储中</a:t>
            </a:r>
            <a:endParaRPr lang="zh-CN" altLang="en-US" sz="2800" dirty="0" smtClean="0">
              <a:solidFill>
                <a:srgbClr val="002060"/>
              </a:solidFill>
              <a:latin typeface="宋体" charset="-122"/>
            </a:endParaRPr>
          </a:p>
          <a:p>
            <a:pPr lvl="1" eaLnBrk="1" hangingPunct="1"/>
            <a:r>
              <a:rPr lang="en-US" altLang="zh-CN" b="1" dirty="0" smtClean="0">
                <a:solidFill>
                  <a:srgbClr val="002060"/>
                </a:solidFill>
                <a:latin typeface="宋体" charset="-122"/>
              </a:rPr>
              <a:t> </a:t>
            </a:r>
            <a:r>
              <a:rPr lang="zh-CN" altLang="en-US" dirty="0" smtClean="0">
                <a:solidFill>
                  <a:srgbClr val="002060"/>
                </a:solidFill>
                <a:latin typeface="宋体" charset="-122"/>
              </a:rPr>
              <a:t>模式匹配</a:t>
            </a:r>
          </a:p>
          <a:p>
            <a:pPr lvl="1" eaLnBrk="1" hangingPunct="1"/>
            <a:r>
              <a:rPr lang="zh-CN" altLang="en-US" dirty="0" smtClean="0">
                <a:solidFill>
                  <a:srgbClr val="002060"/>
                </a:solidFill>
                <a:latin typeface="宋体" charset="-122"/>
              </a:rPr>
              <a:t> 数据冗余</a:t>
            </a:r>
          </a:p>
          <a:p>
            <a:pPr lvl="1" eaLnBrk="1" hangingPunct="1"/>
            <a:r>
              <a:rPr lang="en-US" altLang="zh-CN" dirty="0" smtClean="0">
                <a:solidFill>
                  <a:srgbClr val="002060"/>
                </a:solidFill>
                <a:latin typeface="宋体" charset="-122"/>
              </a:rPr>
              <a:t> </a:t>
            </a:r>
            <a:r>
              <a:rPr lang="zh-CN" altLang="en-US" dirty="0" smtClean="0">
                <a:solidFill>
                  <a:srgbClr val="002060"/>
                </a:solidFill>
                <a:latin typeface="宋体" charset="-122"/>
              </a:rPr>
              <a:t>数据值冲突</a:t>
            </a:r>
          </a:p>
          <a:p>
            <a:pPr lvl="2" eaLnBrk="1" hangingPunct="1"/>
            <a:endParaRPr lang="en-US" altLang="zh-CN" dirty="0" smtClean="0"/>
          </a:p>
        </p:txBody>
      </p:sp>
      <p:pic>
        <p:nvPicPr>
          <p:cNvPr id="399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idx="4294967295"/>
          </p:nvPr>
        </p:nvSpPr>
        <p:spPr bwMode="auto">
          <a:xfrm>
            <a:off x="762000" y="1143000"/>
            <a:ext cx="8540751"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数据集成</a:t>
            </a:r>
            <a:r>
              <a:rPr lang="en-US" altLang="zh-CN" sz="4000" b="1" dirty="0" smtClean="0">
                <a:solidFill>
                  <a:srgbClr val="002060"/>
                </a:solidFill>
              </a:rPr>
              <a:t>——</a:t>
            </a:r>
            <a:r>
              <a:rPr lang="zh-CN" altLang="en-US" sz="4000" b="1" dirty="0" smtClean="0">
                <a:solidFill>
                  <a:srgbClr val="002060"/>
                </a:solidFill>
                <a:latin typeface="宋体" charset="-122"/>
              </a:rPr>
              <a:t>模式匹配</a:t>
            </a:r>
          </a:p>
        </p:txBody>
      </p:sp>
      <p:sp>
        <p:nvSpPr>
          <p:cNvPr id="40963" name="Rectangle 3"/>
          <p:cNvSpPr>
            <a:spLocks noGrp="1" noRot="1" noChangeArrowheads="1"/>
          </p:cNvSpPr>
          <p:nvPr>
            <p:ph type="body" idx="1"/>
          </p:nvPr>
        </p:nvSpPr>
        <p:spPr>
          <a:xfrm>
            <a:off x="609600" y="2287588"/>
            <a:ext cx="8153400" cy="4498975"/>
          </a:xfrm>
        </p:spPr>
        <p:txBody>
          <a:bodyPr/>
          <a:lstStyle/>
          <a:p>
            <a:pPr eaLnBrk="1" hangingPunct="1"/>
            <a:r>
              <a:rPr lang="zh-CN" altLang="en-US" sz="2800" dirty="0" smtClean="0">
                <a:solidFill>
                  <a:srgbClr val="002060"/>
                </a:solidFill>
              </a:rPr>
              <a:t>整合不同数据源中的元数据</a:t>
            </a:r>
            <a:r>
              <a:rPr lang="zh-CN" altLang="en-US" sz="2800" dirty="0" smtClean="0">
                <a:solidFill>
                  <a:srgbClr val="002060"/>
                </a:solidFill>
                <a:latin typeface="宋体" charset="-122"/>
              </a:rPr>
              <a:t>。</a:t>
            </a:r>
            <a:endParaRPr lang="en-US" altLang="zh-CN" sz="2800" dirty="0" smtClean="0">
              <a:solidFill>
                <a:srgbClr val="002060"/>
              </a:solidFill>
              <a:latin typeface="宋体" charset="-122"/>
            </a:endParaRPr>
          </a:p>
          <a:p>
            <a:pPr eaLnBrk="1" hangingPunct="1">
              <a:buNone/>
            </a:pPr>
            <a:endParaRPr lang="zh-CN" altLang="en-US" sz="2800" dirty="0" smtClean="0">
              <a:solidFill>
                <a:srgbClr val="002060"/>
              </a:solidFill>
              <a:latin typeface="宋体" charset="-122"/>
            </a:endParaRPr>
          </a:p>
          <a:p>
            <a:pPr eaLnBrk="1" hangingPunct="1"/>
            <a:r>
              <a:rPr lang="zh-CN" altLang="en-US" sz="2800" dirty="0" smtClean="0">
                <a:solidFill>
                  <a:srgbClr val="002060"/>
                </a:solidFill>
              </a:rPr>
              <a:t>实体识别问题：匹配来自不同数据源的现实世界的实体，比如：</a:t>
            </a:r>
          </a:p>
          <a:p>
            <a:pPr lvl="1" eaLnBrk="1" hangingPunct="1">
              <a:buFont typeface="Wingdings" pitchFamily="2" charset="2"/>
              <a:buNone/>
            </a:pPr>
            <a:r>
              <a:rPr lang="en-US" altLang="zh-CN" dirty="0" err="1" smtClean="0">
                <a:solidFill>
                  <a:srgbClr val="002060"/>
                </a:solidFill>
              </a:rPr>
              <a:t>A.cust</a:t>
            </a:r>
            <a:r>
              <a:rPr lang="en-US" altLang="zh-CN" dirty="0" smtClean="0">
                <a:solidFill>
                  <a:srgbClr val="002060"/>
                </a:solidFill>
              </a:rPr>
              <a:t>-id=</a:t>
            </a:r>
            <a:r>
              <a:rPr lang="en-US" altLang="zh-CN" dirty="0" err="1" smtClean="0">
                <a:solidFill>
                  <a:srgbClr val="002060"/>
                </a:solidFill>
              </a:rPr>
              <a:t>B.customer_no</a:t>
            </a:r>
            <a:r>
              <a:rPr lang="en-US" altLang="zh-CN" dirty="0" smtClean="0">
                <a:solidFill>
                  <a:srgbClr val="002060"/>
                </a:solidFill>
                <a:latin typeface="宋体" charset="-122"/>
              </a:rPr>
              <a:t> </a:t>
            </a:r>
            <a:r>
              <a:rPr lang="zh-CN" altLang="en-US" dirty="0" smtClean="0">
                <a:solidFill>
                  <a:srgbClr val="002060"/>
                </a:solidFill>
                <a:latin typeface="宋体" charset="-122"/>
              </a:rPr>
              <a:t>。</a:t>
            </a:r>
          </a:p>
        </p:txBody>
      </p:sp>
      <p:pic>
        <p:nvPicPr>
          <p:cNvPr id="4096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idx="4294967295"/>
          </p:nvPr>
        </p:nvSpPr>
        <p:spPr bwMode="auto">
          <a:xfrm>
            <a:off x="838200" y="1143000"/>
            <a:ext cx="7397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数据集成</a:t>
            </a:r>
            <a:r>
              <a:rPr lang="en-US" altLang="zh-CN" sz="4000" b="1" dirty="0" smtClean="0">
                <a:solidFill>
                  <a:srgbClr val="002060"/>
                </a:solidFill>
              </a:rPr>
              <a:t>——</a:t>
            </a:r>
            <a:r>
              <a:rPr lang="zh-CN" altLang="en-US" sz="4000" b="1" dirty="0" smtClean="0">
                <a:solidFill>
                  <a:srgbClr val="002060"/>
                </a:solidFill>
                <a:latin typeface="宋体" charset="-122"/>
              </a:rPr>
              <a:t>数据冗余</a:t>
            </a:r>
          </a:p>
        </p:txBody>
      </p:sp>
      <p:sp>
        <p:nvSpPr>
          <p:cNvPr id="41987" name="Rectangle 3"/>
          <p:cNvSpPr>
            <a:spLocks noGrp="1" noRot="1" noChangeArrowheads="1"/>
          </p:cNvSpPr>
          <p:nvPr>
            <p:ph type="body" idx="1"/>
          </p:nvPr>
        </p:nvSpPr>
        <p:spPr>
          <a:xfrm>
            <a:off x="609600" y="2144713"/>
            <a:ext cx="8153400" cy="4498975"/>
          </a:xfrm>
        </p:spPr>
        <p:txBody>
          <a:bodyPr/>
          <a:lstStyle/>
          <a:p>
            <a:pPr eaLnBrk="1" hangingPunct="1"/>
            <a:r>
              <a:rPr lang="zh-CN" altLang="en-US" dirty="0" smtClean="0">
                <a:solidFill>
                  <a:srgbClr val="002060"/>
                </a:solidFill>
              </a:rPr>
              <a:t>同一属性在不同的数据库中会有不同的字段名。</a:t>
            </a:r>
          </a:p>
          <a:p>
            <a:pPr eaLnBrk="1" hangingPunct="1"/>
            <a:r>
              <a:rPr lang="zh-CN" altLang="en-US" dirty="0" smtClean="0">
                <a:solidFill>
                  <a:srgbClr val="002060"/>
                </a:solidFill>
              </a:rPr>
              <a:t>一个属性可以由另外一个表导出。如：一个顾客数据表中的平均月收入属性，它可以根据月收入属性计算出来。</a:t>
            </a:r>
          </a:p>
          <a:p>
            <a:pPr eaLnBrk="1" hangingPunct="1"/>
            <a:r>
              <a:rPr lang="zh-CN" altLang="en-US" dirty="0" smtClean="0">
                <a:solidFill>
                  <a:srgbClr val="002060"/>
                </a:solidFill>
              </a:rPr>
              <a:t>有些冗余可以被相关分析检测到</a:t>
            </a:r>
          </a:p>
          <a:p>
            <a:pPr eaLnBrk="1" hangingPunct="1"/>
            <a:endParaRPr lang="en-US" altLang="zh-CN" dirty="0" smtClean="0"/>
          </a:p>
        </p:txBody>
      </p:sp>
      <p:pic>
        <p:nvPicPr>
          <p:cNvPr id="4198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idx="4294967295"/>
          </p:nvPr>
        </p:nvSpPr>
        <p:spPr bwMode="auto">
          <a:xfrm>
            <a:off x="457200" y="10668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数据集成</a:t>
            </a:r>
            <a:r>
              <a:rPr lang="en-US" altLang="zh-CN" sz="4000" b="1" dirty="0" smtClean="0">
                <a:solidFill>
                  <a:srgbClr val="002060"/>
                </a:solidFill>
              </a:rPr>
              <a:t>——</a:t>
            </a:r>
            <a:r>
              <a:rPr lang="zh-CN" altLang="en-US" sz="4000" b="1" dirty="0" smtClean="0">
                <a:solidFill>
                  <a:srgbClr val="002060"/>
                </a:solidFill>
                <a:latin typeface="宋体" charset="-122"/>
              </a:rPr>
              <a:t>数据值冲突</a:t>
            </a:r>
          </a:p>
        </p:txBody>
      </p:sp>
      <p:sp>
        <p:nvSpPr>
          <p:cNvPr id="43011" name="Rectangle 3"/>
          <p:cNvSpPr>
            <a:spLocks noGrp="1" noRot="1" noChangeArrowheads="1"/>
          </p:cNvSpPr>
          <p:nvPr>
            <p:ph type="body" idx="1"/>
          </p:nvPr>
        </p:nvSpPr>
        <p:spPr>
          <a:xfrm>
            <a:off x="609600" y="2216150"/>
            <a:ext cx="8153400" cy="4498975"/>
          </a:xfrm>
        </p:spPr>
        <p:txBody>
          <a:bodyPr/>
          <a:lstStyle/>
          <a:p>
            <a:pPr eaLnBrk="1" hangingPunct="1"/>
            <a:r>
              <a:rPr lang="zh-CN" altLang="en-US" sz="2800" dirty="0" smtClean="0">
                <a:solidFill>
                  <a:srgbClr val="002060"/>
                </a:solidFill>
              </a:rPr>
              <a:t>对于一个现实世界实体，其来自不同数据源的属性值或许不同。</a:t>
            </a:r>
          </a:p>
          <a:p>
            <a:pPr eaLnBrk="1" hangingPunct="1"/>
            <a:r>
              <a:rPr lang="zh-CN" altLang="en-US" sz="2800" dirty="0" smtClean="0">
                <a:solidFill>
                  <a:srgbClr val="002060"/>
                </a:solidFill>
              </a:rPr>
              <a:t>产生的原因：表示的差异、比例尺度不同、或编码的差异等。例如：重量属性在一个系统中采用公制，而在另一个系统中却采用英制。同样价格属性不同地点采用不同货币单位。</a:t>
            </a:r>
          </a:p>
        </p:txBody>
      </p:sp>
      <p:pic>
        <p:nvPicPr>
          <p:cNvPr id="430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bwMode="auto">
          <a:xfrm>
            <a:off x="603249" y="1143000"/>
            <a:ext cx="8540751" cy="1039813"/>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数据变换</a:t>
            </a:r>
            <a:r>
              <a:rPr lang="en-US" altLang="zh-CN" sz="4000" b="1" dirty="0" smtClean="0">
                <a:solidFill>
                  <a:srgbClr val="002060"/>
                </a:solidFill>
              </a:rPr>
              <a:t>——</a:t>
            </a:r>
            <a:r>
              <a:rPr lang="zh-CN" altLang="en-US" sz="4000" b="1" dirty="0" smtClean="0">
                <a:solidFill>
                  <a:srgbClr val="002060"/>
                </a:solidFill>
                <a:latin typeface="宋体" charset="-122"/>
              </a:rPr>
              <a:t>平滑</a:t>
            </a:r>
          </a:p>
        </p:txBody>
      </p:sp>
      <p:sp>
        <p:nvSpPr>
          <p:cNvPr id="44035" name="Rectangle 3"/>
          <p:cNvSpPr>
            <a:spLocks noGrp="1" noRot="1" noChangeArrowheads="1"/>
          </p:cNvSpPr>
          <p:nvPr>
            <p:ph type="body" idx="1"/>
          </p:nvPr>
        </p:nvSpPr>
        <p:spPr>
          <a:xfrm>
            <a:off x="762000" y="2103438"/>
            <a:ext cx="8110538" cy="5111750"/>
          </a:xfrm>
        </p:spPr>
        <p:txBody>
          <a:bodyPr/>
          <a:lstStyle/>
          <a:p>
            <a:pPr eaLnBrk="1" hangingPunct="1"/>
            <a:r>
              <a:rPr lang="zh-CN" altLang="en-US" sz="2800" dirty="0" smtClean="0">
                <a:solidFill>
                  <a:srgbClr val="002060"/>
                </a:solidFill>
                <a:latin typeface="宋体" charset="-122"/>
              </a:rPr>
              <a:t>去除噪声，将连续的数据离散化，增加粒度</a:t>
            </a:r>
          </a:p>
          <a:p>
            <a:pPr lvl="1" eaLnBrk="1" hangingPunct="1"/>
            <a:r>
              <a:rPr lang="zh-CN" altLang="en-US" dirty="0" smtClean="0">
                <a:solidFill>
                  <a:srgbClr val="002060"/>
                </a:solidFill>
                <a:latin typeface="宋体" charset="-122"/>
              </a:rPr>
              <a:t>分箱</a:t>
            </a:r>
          </a:p>
          <a:p>
            <a:pPr lvl="1" eaLnBrk="1" hangingPunct="1"/>
            <a:r>
              <a:rPr lang="zh-CN" altLang="en-US" dirty="0" smtClean="0">
                <a:solidFill>
                  <a:srgbClr val="002060"/>
                </a:solidFill>
                <a:latin typeface="宋体" charset="-122"/>
              </a:rPr>
              <a:t>聚类</a:t>
            </a:r>
          </a:p>
          <a:p>
            <a:pPr lvl="1" eaLnBrk="1" hangingPunct="1"/>
            <a:r>
              <a:rPr lang="zh-CN" altLang="en-US" dirty="0" smtClean="0">
                <a:solidFill>
                  <a:srgbClr val="002060"/>
                </a:solidFill>
                <a:latin typeface="宋体" charset="-122"/>
              </a:rPr>
              <a:t>回归</a:t>
            </a:r>
          </a:p>
          <a:p>
            <a:pPr eaLnBrk="1" hangingPunct="1"/>
            <a:endParaRPr lang="en-US" altLang="zh-CN" dirty="0" smtClean="0">
              <a:latin typeface="宋体" charset="-122"/>
            </a:endParaRPr>
          </a:p>
        </p:txBody>
      </p:sp>
      <p:pic>
        <p:nvPicPr>
          <p:cNvPr id="4403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idx="4294967295"/>
          </p:nvPr>
        </p:nvSpPr>
        <p:spPr bwMode="auto">
          <a:xfrm>
            <a:off x="990600" y="1066800"/>
            <a:ext cx="67881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数据变换</a:t>
            </a:r>
            <a:r>
              <a:rPr lang="en-US" altLang="zh-CN" sz="4000" b="1" dirty="0" smtClean="0">
                <a:solidFill>
                  <a:srgbClr val="002060"/>
                </a:solidFill>
              </a:rPr>
              <a:t>——</a:t>
            </a:r>
            <a:r>
              <a:rPr lang="zh-CN" altLang="en-US" sz="4000" b="1" dirty="0" smtClean="0">
                <a:solidFill>
                  <a:srgbClr val="002060"/>
                </a:solidFill>
                <a:latin typeface="宋体" charset="-122"/>
              </a:rPr>
              <a:t>聚集</a:t>
            </a:r>
          </a:p>
        </p:txBody>
      </p:sp>
      <p:sp>
        <p:nvSpPr>
          <p:cNvPr id="45059" name="Rectangle 3"/>
          <p:cNvSpPr>
            <a:spLocks noGrp="1" noRot="1" noChangeArrowheads="1"/>
          </p:cNvSpPr>
          <p:nvPr>
            <p:ph type="body" idx="1"/>
          </p:nvPr>
        </p:nvSpPr>
        <p:spPr>
          <a:xfrm>
            <a:off x="609600" y="2216150"/>
            <a:ext cx="8534400" cy="4498975"/>
          </a:xfrm>
        </p:spPr>
        <p:txBody>
          <a:bodyPr/>
          <a:lstStyle/>
          <a:p>
            <a:pPr eaLnBrk="1" hangingPunct="1"/>
            <a:r>
              <a:rPr lang="zh-CN" altLang="en-US" sz="2800" dirty="0" smtClean="0">
                <a:solidFill>
                  <a:srgbClr val="002060"/>
                </a:solidFill>
                <a:latin typeface="宋体" charset="-122"/>
              </a:rPr>
              <a:t>对数据进行汇总</a:t>
            </a:r>
          </a:p>
          <a:p>
            <a:pPr lvl="1" eaLnBrk="1" hangingPunct="1"/>
            <a:r>
              <a:rPr lang="en-US" altLang="en-US" dirty="0" err="1" smtClean="0">
                <a:solidFill>
                  <a:srgbClr val="002060"/>
                </a:solidFill>
                <a:latin typeface="宋体" charset="-122"/>
              </a:rPr>
              <a:t>avg</a:t>
            </a:r>
            <a:r>
              <a:rPr lang="en-US" altLang="en-US" dirty="0" smtClean="0">
                <a:solidFill>
                  <a:srgbClr val="002060"/>
                </a:solidFill>
                <a:latin typeface="宋体" charset="-122"/>
              </a:rPr>
              <a:t>(), </a:t>
            </a:r>
            <a:r>
              <a:rPr lang="en-US" altLang="zh-CN" dirty="0" smtClean="0">
                <a:solidFill>
                  <a:srgbClr val="002060"/>
                </a:solidFill>
                <a:latin typeface="宋体" charset="-122"/>
              </a:rPr>
              <a:t>count(), sum(), min(), max()</a:t>
            </a:r>
            <a:r>
              <a:rPr lang="en-US" altLang="zh-CN" dirty="0" smtClean="0">
                <a:solidFill>
                  <a:srgbClr val="002060"/>
                </a:solidFill>
              </a:rPr>
              <a:t>…</a:t>
            </a:r>
            <a:endParaRPr lang="en-US" altLang="zh-CN" dirty="0" smtClean="0">
              <a:solidFill>
                <a:srgbClr val="002060"/>
              </a:solidFill>
              <a:latin typeface="宋体" charset="-122"/>
            </a:endParaRPr>
          </a:p>
          <a:p>
            <a:pPr lvl="1" eaLnBrk="1" hangingPunct="1"/>
            <a:r>
              <a:rPr lang="zh-CN" altLang="en-US" dirty="0" smtClean="0">
                <a:solidFill>
                  <a:srgbClr val="002060"/>
                </a:solidFill>
                <a:latin typeface="宋体" charset="-122"/>
              </a:rPr>
              <a:t>例如：每天销售额（数据）可以进行合计操作以获得每月或每年的总额。</a:t>
            </a:r>
          </a:p>
          <a:p>
            <a:pPr lvl="1" eaLnBrk="1" hangingPunct="1"/>
            <a:r>
              <a:rPr lang="zh-CN" altLang="en-US" dirty="0" smtClean="0">
                <a:solidFill>
                  <a:srgbClr val="002060"/>
                </a:solidFill>
                <a:latin typeface="宋体" charset="-122"/>
              </a:rPr>
              <a:t>可以用来构造数据立方体</a:t>
            </a:r>
          </a:p>
          <a:p>
            <a:pPr algn="just" eaLnBrk="1" hangingPunct="1"/>
            <a:endParaRPr lang="en-US" altLang="zh-CN" dirty="0" smtClean="0">
              <a:latin typeface="宋体" charset="-122"/>
            </a:endParaRPr>
          </a:p>
        </p:txBody>
      </p:sp>
      <p:pic>
        <p:nvPicPr>
          <p:cNvPr id="450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idx="4294967295"/>
          </p:nvPr>
        </p:nvSpPr>
        <p:spPr bwMode="auto">
          <a:xfrm>
            <a:off x="603249" y="1066800"/>
            <a:ext cx="8540751"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数据变换</a:t>
            </a:r>
            <a:r>
              <a:rPr lang="en-US" altLang="zh-CN" sz="4000" b="1" dirty="0" smtClean="0">
                <a:solidFill>
                  <a:srgbClr val="002060"/>
                </a:solidFill>
              </a:rPr>
              <a:t>——</a:t>
            </a:r>
            <a:r>
              <a:rPr lang="zh-CN" altLang="en-US" sz="4000" b="1" dirty="0" smtClean="0">
                <a:solidFill>
                  <a:srgbClr val="002060"/>
                </a:solidFill>
                <a:latin typeface="宋体" charset="-122"/>
              </a:rPr>
              <a:t>数据概化</a:t>
            </a:r>
          </a:p>
        </p:txBody>
      </p:sp>
      <p:sp>
        <p:nvSpPr>
          <p:cNvPr id="46083" name="Rectangle 3"/>
          <p:cNvSpPr>
            <a:spLocks noGrp="1" noRot="1" noChangeArrowheads="1"/>
          </p:cNvSpPr>
          <p:nvPr>
            <p:ph type="body" idx="1"/>
          </p:nvPr>
        </p:nvSpPr>
        <p:spPr>
          <a:xfrm>
            <a:off x="609600" y="2144713"/>
            <a:ext cx="8153400" cy="4498975"/>
          </a:xfrm>
        </p:spPr>
        <p:txBody>
          <a:bodyPr/>
          <a:lstStyle/>
          <a:p>
            <a:pPr algn="just" eaLnBrk="1" hangingPunct="1"/>
            <a:r>
              <a:rPr lang="zh-CN" altLang="en-US" sz="2800" dirty="0" smtClean="0">
                <a:solidFill>
                  <a:srgbClr val="002060"/>
                </a:solidFill>
                <a:latin typeface="宋体" charset="-122"/>
              </a:rPr>
              <a:t>用更抽象（更高层次）的概念来取代低层次或数据层的数据对象</a:t>
            </a:r>
            <a:endParaRPr lang="en-US" altLang="zh-CN" sz="2800" dirty="0" smtClean="0">
              <a:solidFill>
                <a:srgbClr val="002060"/>
              </a:solidFill>
              <a:latin typeface="宋体" charset="-122"/>
            </a:endParaRPr>
          </a:p>
          <a:p>
            <a:pPr algn="just" eaLnBrk="1" hangingPunct="1"/>
            <a:endParaRPr lang="zh-CN" altLang="en-US" sz="2800" dirty="0" smtClean="0">
              <a:solidFill>
                <a:srgbClr val="002060"/>
              </a:solidFill>
              <a:latin typeface="宋体" charset="-122"/>
            </a:endParaRPr>
          </a:p>
          <a:p>
            <a:pPr algn="just" eaLnBrk="1" hangingPunct="1"/>
            <a:r>
              <a:rPr lang="zh-CN" altLang="en-US" sz="2800" dirty="0" smtClean="0">
                <a:solidFill>
                  <a:srgbClr val="002060"/>
                </a:solidFill>
                <a:latin typeface="宋体" charset="-122"/>
              </a:rPr>
              <a:t>例如：街道属性，就可以泛化到更高层次的概念，诸如：城市、国家。同样对于数值型的属性，如年龄属性，就可以映射到更高层次概念，如：年轻、中年和老年。</a:t>
            </a:r>
          </a:p>
        </p:txBody>
      </p:sp>
      <p:pic>
        <p:nvPicPr>
          <p:cNvPr id="460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idx="4294967295"/>
          </p:nvPr>
        </p:nvSpPr>
        <p:spPr bwMode="auto">
          <a:xfrm>
            <a:off x="914400" y="1219200"/>
            <a:ext cx="8540751"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数据变换</a:t>
            </a:r>
            <a:r>
              <a:rPr lang="en-US" altLang="zh-CN" sz="4000" b="1" dirty="0" smtClean="0">
                <a:solidFill>
                  <a:srgbClr val="002060"/>
                </a:solidFill>
              </a:rPr>
              <a:t>——</a:t>
            </a:r>
            <a:r>
              <a:rPr lang="zh-CN" altLang="en-US" sz="4000" b="1" dirty="0" smtClean="0">
                <a:solidFill>
                  <a:srgbClr val="002060"/>
                </a:solidFill>
                <a:latin typeface="宋体" charset="-122"/>
              </a:rPr>
              <a:t>规范化</a:t>
            </a:r>
          </a:p>
        </p:txBody>
      </p:sp>
      <p:sp>
        <p:nvSpPr>
          <p:cNvPr id="47107" name="Rectangle 3"/>
          <p:cNvSpPr>
            <a:spLocks noGrp="1" noRot="1" noChangeArrowheads="1"/>
          </p:cNvSpPr>
          <p:nvPr>
            <p:ph type="body" idx="1"/>
          </p:nvPr>
        </p:nvSpPr>
        <p:spPr>
          <a:xfrm>
            <a:off x="854075" y="2247900"/>
            <a:ext cx="8110538" cy="4681538"/>
          </a:xfrm>
        </p:spPr>
        <p:txBody>
          <a:bodyPr/>
          <a:lstStyle/>
          <a:p>
            <a:pPr eaLnBrk="1" hangingPunct="1"/>
            <a:r>
              <a:rPr lang="zh-CN" altLang="en-US" sz="2800" dirty="0" smtClean="0">
                <a:solidFill>
                  <a:srgbClr val="002060"/>
                </a:solidFill>
                <a:latin typeface="宋体" charset="-122"/>
              </a:rPr>
              <a:t>将数据按比例进行缩放，使之落入一个特定的区域，以消除数值型属性因大小不一而造成挖掘结果的偏差。如将工资收入属性值映射到</a:t>
            </a:r>
            <a:r>
              <a:rPr lang="en-US" altLang="zh-CN" sz="2800" dirty="0" smtClean="0">
                <a:solidFill>
                  <a:srgbClr val="002060"/>
                </a:solidFill>
                <a:latin typeface="宋体" charset="-122"/>
              </a:rPr>
              <a:t>[-1.0,1.0]</a:t>
            </a:r>
            <a:r>
              <a:rPr lang="zh-CN" altLang="en-US" sz="2800" dirty="0" smtClean="0">
                <a:solidFill>
                  <a:srgbClr val="002060"/>
                </a:solidFill>
                <a:latin typeface="宋体" charset="-122"/>
              </a:rPr>
              <a:t>范围内。</a:t>
            </a:r>
          </a:p>
          <a:p>
            <a:pPr eaLnBrk="1" hangingPunct="1"/>
            <a:r>
              <a:rPr lang="zh-CN" altLang="en-US" sz="2800" dirty="0" smtClean="0">
                <a:solidFill>
                  <a:srgbClr val="002060"/>
                </a:solidFill>
                <a:latin typeface="宋体" charset="-122"/>
              </a:rPr>
              <a:t>方法：</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rPr>
              <a:t>1</a:t>
            </a:r>
            <a:r>
              <a:rPr lang="zh-CN" altLang="en-US" dirty="0" smtClean="0">
                <a:solidFill>
                  <a:srgbClr val="002060"/>
                </a:solidFill>
              </a:rPr>
              <a:t>）</a:t>
            </a:r>
            <a:r>
              <a:rPr lang="zh-CN" altLang="en-US" dirty="0" smtClean="0">
                <a:solidFill>
                  <a:srgbClr val="002060"/>
                </a:solidFill>
                <a:latin typeface="宋体" charset="-122"/>
              </a:rPr>
              <a:t>最小</a:t>
            </a:r>
            <a:r>
              <a:rPr lang="en-US" altLang="zh-CN" dirty="0" smtClean="0">
                <a:solidFill>
                  <a:srgbClr val="002060"/>
                </a:solidFill>
                <a:latin typeface="宋体" charset="-122"/>
              </a:rPr>
              <a:t>-</a:t>
            </a:r>
            <a:r>
              <a:rPr lang="zh-CN" altLang="en-US" dirty="0" smtClean="0">
                <a:solidFill>
                  <a:srgbClr val="002060"/>
                </a:solidFill>
                <a:latin typeface="宋体" charset="-122"/>
              </a:rPr>
              <a:t>最大规范化</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rPr>
              <a:t>2</a:t>
            </a:r>
            <a:r>
              <a:rPr lang="zh-CN" altLang="en-US" dirty="0" smtClean="0">
                <a:solidFill>
                  <a:srgbClr val="002060"/>
                </a:solidFill>
              </a:rPr>
              <a:t>）</a:t>
            </a:r>
            <a:r>
              <a:rPr lang="zh-CN" altLang="en-US" dirty="0" smtClean="0">
                <a:solidFill>
                  <a:srgbClr val="002060"/>
                </a:solidFill>
                <a:latin typeface="宋体" charset="-122"/>
              </a:rPr>
              <a:t>零</a:t>
            </a:r>
            <a:r>
              <a:rPr lang="en-US" altLang="zh-CN" dirty="0" smtClean="0">
                <a:solidFill>
                  <a:srgbClr val="002060"/>
                </a:solidFill>
                <a:latin typeface="宋体" charset="-122"/>
              </a:rPr>
              <a:t>-</a:t>
            </a:r>
            <a:r>
              <a:rPr lang="zh-CN" altLang="en-US" dirty="0" smtClean="0">
                <a:solidFill>
                  <a:srgbClr val="002060"/>
                </a:solidFill>
                <a:latin typeface="宋体" charset="-122"/>
              </a:rPr>
              <a:t>均值规范化（</a:t>
            </a:r>
            <a:r>
              <a:rPr lang="en-US" altLang="zh-CN" dirty="0" smtClean="0">
                <a:solidFill>
                  <a:srgbClr val="002060"/>
                </a:solidFill>
                <a:latin typeface="宋体" charset="-122"/>
              </a:rPr>
              <a:t>z-score</a:t>
            </a:r>
            <a:r>
              <a:rPr lang="zh-CN" altLang="en-US" dirty="0" smtClean="0">
                <a:solidFill>
                  <a:srgbClr val="002060"/>
                </a:solidFill>
                <a:latin typeface="宋体" charset="-122"/>
              </a:rPr>
              <a:t>规范化）</a:t>
            </a:r>
          </a:p>
          <a:p>
            <a:pPr lvl="1" eaLnBrk="1" hangingPunct="1">
              <a:buFont typeface="Wingdings" pitchFamily="2" charset="2"/>
              <a:buNone/>
            </a:pPr>
            <a:r>
              <a:rPr lang="zh-CN" altLang="en-US" dirty="0" smtClean="0">
                <a:solidFill>
                  <a:srgbClr val="002060"/>
                </a:solidFill>
              </a:rPr>
              <a:t>（</a:t>
            </a:r>
            <a:r>
              <a:rPr lang="en-US" altLang="zh-CN" dirty="0" smtClean="0">
                <a:solidFill>
                  <a:srgbClr val="002060"/>
                </a:solidFill>
                <a:cs typeface="Times New Roman" pitchFamily="18" charset="0"/>
              </a:rPr>
              <a:t>3</a:t>
            </a:r>
            <a:r>
              <a:rPr lang="zh-CN" altLang="en-US" dirty="0" smtClean="0">
                <a:solidFill>
                  <a:srgbClr val="002060"/>
                </a:solidFill>
              </a:rPr>
              <a:t>）</a:t>
            </a:r>
            <a:r>
              <a:rPr lang="zh-CN" altLang="en-US" dirty="0" smtClean="0">
                <a:solidFill>
                  <a:srgbClr val="002060"/>
                </a:solidFill>
                <a:latin typeface="宋体" charset="-122"/>
              </a:rPr>
              <a:t>小数定标规范化</a:t>
            </a:r>
          </a:p>
        </p:txBody>
      </p:sp>
      <p:pic>
        <p:nvPicPr>
          <p:cNvPr id="4710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603249" y="1066800"/>
            <a:ext cx="8540751" cy="823913"/>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最小</a:t>
            </a:r>
            <a:r>
              <a:rPr lang="en-US" altLang="zh-CN" sz="4000" b="1" dirty="0" smtClean="0">
                <a:solidFill>
                  <a:srgbClr val="002060"/>
                </a:solidFill>
                <a:latin typeface="+mj-ea"/>
              </a:rPr>
              <a:t>-</a:t>
            </a:r>
            <a:r>
              <a:rPr lang="zh-CN" altLang="en-US" sz="4000" b="1" dirty="0" smtClean="0">
                <a:solidFill>
                  <a:srgbClr val="002060"/>
                </a:solidFill>
                <a:latin typeface="+mj-ea"/>
              </a:rPr>
              <a:t>最大规范化</a:t>
            </a:r>
          </a:p>
        </p:txBody>
      </p:sp>
      <p:sp>
        <p:nvSpPr>
          <p:cNvPr id="48131" name="Rectangle 3"/>
          <p:cNvSpPr>
            <a:spLocks noGrp="1" noRot="1" noChangeArrowheads="1"/>
          </p:cNvSpPr>
          <p:nvPr>
            <p:ph type="body" idx="1"/>
          </p:nvPr>
        </p:nvSpPr>
        <p:spPr>
          <a:xfrm>
            <a:off x="755650" y="1903413"/>
            <a:ext cx="8110538" cy="4883150"/>
          </a:xfrm>
        </p:spPr>
        <p:txBody>
          <a:bodyPr/>
          <a:lstStyle/>
          <a:p>
            <a:pPr eaLnBrk="1" hangingPunct="1"/>
            <a:r>
              <a:rPr lang="zh-CN" altLang="en-US" sz="2800" dirty="0" smtClean="0">
                <a:solidFill>
                  <a:srgbClr val="002060"/>
                </a:solidFill>
                <a:latin typeface="宋体" charset="-122"/>
              </a:rPr>
              <a:t>已知属性的取值范围，将原取值区间</a:t>
            </a:r>
            <a:r>
              <a:rPr lang="en-US" altLang="zh-CN" sz="2800" dirty="0" smtClean="0">
                <a:solidFill>
                  <a:srgbClr val="002060"/>
                </a:solidFill>
                <a:latin typeface="宋体" charset="-122"/>
              </a:rPr>
              <a:t>[</a:t>
            </a:r>
            <a:r>
              <a:rPr lang="en-US" altLang="zh-CN" sz="2800" dirty="0" err="1" smtClean="0">
                <a:solidFill>
                  <a:srgbClr val="002060"/>
                </a:solidFill>
                <a:latin typeface="宋体" charset="-122"/>
              </a:rPr>
              <a:t>old_min,old_max</a:t>
            </a:r>
            <a:r>
              <a:rPr lang="en-US" altLang="zh-CN" sz="2800" dirty="0" smtClean="0">
                <a:solidFill>
                  <a:srgbClr val="002060"/>
                </a:solidFill>
                <a:latin typeface="宋体" charset="-122"/>
              </a:rPr>
              <a:t>]</a:t>
            </a:r>
            <a:r>
              <a:rPr lang="zh-CN" altLang="en-US" sz="2800" dirty="0" smtClean="0">
                <a:solidFill>
                  <a:srgbClr val="002060"/>
                </a:solidFill>
                <a:latin typeface="宋体" charset="-122"/>
              </a:rPr>
              <a:t>映射到</a:t>
            </a:r>
            <a:r>
              <a:rPr lang="en-US" altLang="zh-CN" sz="2800" dirty="0" err="1" smtClean="0">
                <a:solidFill>
                  <a:srgbClr val="002060"/>
                </a:solidFill>
                <a:latin typeface="宋体" charset="-122"/>
              </a:rPr>
              <a:t>new_min,new_max</a:t>
            </a:r>
            <a:r>
              <a:rPr lang="en-US" altLang="zh-CN" sz="2800" dirty="0" smtClean="0">
                <a:solidFill>
                  <a:srgbClr val="002060"/>
                </a:solidFill>
                <a:latin typeface="宋体" charset="-122"/>
              </a:rPr>
              <a:t>]</a:t>
            </a: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endParaRPr lang="en-US" altLang="zh-CN" sz="2800" dirty="0" smtClean="0">
              <a:solidFill>
                <a:srgbClr val="002060"/>
              </a:solidFill>
            </a:endParaRPr>
          </a:p>
          <a:p>
            <a:pPr eaLnBrk="1" hangingPunct="1"/>
            <a:r>
              <a:rPr lang="zh-CN" altLang="en-US" sz="2800" dirty="0" smtClean="0">
                <a:solidFill>
                  <a:srgbClr val="002060"/>
                </a:solidFill>
              </a:rPr>
              <a:t>保留了原来数据中存在的关系。但若将来遇到超过目前属性</a:t>
            </a:r>
            <a:r>
              <a:rPr lang="en-US" altLang="zh-CN" sz="2800" dirty="0" smtClean="0">
                <a:solidFill>
                  <a:srgbClr val="002060"/>
                </a:solidFill>
                <a:latin typeface="宋体" charset="-122"/>
              </a:rPr>
              <a:t>[</a:t>
            </a:r>
            <a:r>
              <a:rPr lang="en-US" altLang="zh-CN" sz="2800" dirty="0" err="1" smtClean="0">
                <a:solidFill>
                  <a:srgbClr val="002060"/>
                </a:solidFill>
                <a:latin typeface="宋体" charset="-122"/>
              </a:rPr>
              <a:t>old_min,old_max</a:t>
            </a:r>
            <a:r>
              <a:rPr lang="en-US" altLang="zh-CN" sz="2800" dirty="0" smtClean="0">
                <a:solidFill>
                  <a:srgbClr val="002060"/>
                </a:solidFill>
                <a:latin typeface="宋体" charset="-122"/>
              </a:rPr>
              <a:t>]</a:t>
            </a:r>
            <a:r>
              <a:rPr lang="zh-CN" altLang="en-US" sz="2800" dirty="0" smtClean="0">
                <a:solidFill>
                  <a:srgbClr val="002060"/>
                </a:solidFill>
              </a:rPr>
              <a:t>取值范围的数值，将会引起系统出错</a:t>
            </a:r>
          </a:p>
          <a:p>
            <a:pPr eaLnBrk="1" hangingPunct="1"/>
            <a:endParaRPr lang="en-US" altLang="zh-CN" sz="2800" dirty="0" smtClean="0"/>
          </a:p>
        </p:txBody>
      </p:sp>
      <p:pic>
        <p:nvPicPr>
          <p:cNvPr id="48132" name="Picture 5"/>
          <p:cNvPicPr>
            <a:picLocks noChangeAspect="1" noChangeArrowheads="1"/>
          </p:cNvPicPr>
          <p:nvPr/>
        </p:nvPicPr>
        <p:blipFill>
          <a:blip r:embed="rId2" cstate="print"/>
          <a:srcRect/>
          <a:stretch>
            <a:fillRect/>
          </a:stretch>
        </p:blipFill>
        <p:spPr bwMode="auto">
          <a:xfrm>
            <a:off x="1143000" y="2895600"/>
            <a:ext cx="7056437" cy="974725"/>
          </a:xfrm>
          <a:prstGeom prst="rect">
            <a:avLst/>
          </a:prstGeom>
          <a:noFill/>
          <a:ln w="9525">
            <a:noFill/>
            <a:miter lim="800000"/>
            <a:headEnd/>
            <a:tailEnd/>
          </a:ln>
        </p:spPr>
      </p:pic>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bwMode="auto">
          <a:xfrm>
            <a:off x="603250" y="11430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最小</a:t>
            </a:r>
            <a:r>
              <a:rPr lang="en-US" altLang="zh-CN" sz="4000" b="1" dirty="0" smtClean="0">
                <a:solidFill>
                  <a:srgbClr val="002060"/>
                </a:solidFill>
                <a:latin typeface="宋体" charset="-122"/>
              </a:rPr>
              <a:t>-</a:t>
            </a:r>
            <a:r>
              <a:rPr lang="zh-CN" altLang="en-US" sz="4000" b="1" dirty="0" smtClean="0">
                <a:solidFill>
                  <a:srgbClr val="002060"/>
                </a:solidFill>
                <a:latin typeface="宋体" charset="-122"/>
              </a:rPr>
              <a:t>最大规范化</a:t>
            </a:r>
          </a:p>
        </p:txBody>
      </p:sp>
      <p:pic>
        <p:nvPicPr>
          <p:cNvPr id="49155" name="Picture 4"/>
          <p:cNvPicPr>
            <a:picLocks noGrp="1" noChangeAspect="1" noChangeArrowheads="1"/>
          </p:cNvPicPr>
          <p:nvPr>
            <p:ph type="body" idx="1"/>
          </p:nvPr>
        </p:nvPicPr>
        <p:blipFill>
          <a:blip r:embed="rId2" cstate="print"/>
          <a:srcRect/>
          <a:stretch>
            <a:fillRect/>
          </a:stretch>
        </p:blipFill>
        <p:spPr>
          <a:xfrm>
            <a:off x="0" y="2500313"/>
            <a:ext cx="9144000" cy="1835150"/>
          </a:xfrm>
          <a:noFill/>
        </p:spPr>
      </p:pic>
      <p:pic>
        <p:nvPicPr>
          <p:cNvPr id="49156"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533400" y="1143000"/>
            <a:ext cx="5715000" cy="896937"/>
          </a:xfrm>
          <a:prstGeom prst="rect">
            <a:avLst/>
          </a:prstGeom>
          <a:noFill/>
          <a:ln>
            <a:miter lim="800000"/>
            <a:headEnd/>
            <a:tailEnd/>
          </a:ln>
        </p:spPr>
        <p:txBody>
          <a:bodyPr/>
          <a:lstStyle/>
          <a:p>
            <a:pPr eaLnBrk="1" hangingPunct="1"/>
            <a:r>
              <a:rPr lang="zh-CN" altLang="en-US" sz="4000" b="1" dirty="0" smtClean="0">
                <a:solidFill>
                  <a:srgbClr val="002060"/>
                </a:solidFill>
              </a:rPr>
              <a:t>为什么要预处理数据？</a:t>
            </a:r>
          </a:p>
        </p:txBody>
      </p:sp>
      <p:sp>
        <p:nvSpPr>
          <p:cNvPr id="22531" name="Rectangle 3"/>
          <p:cNvSpPr>
            <a:spLocks noGrp="1" noRot="1" noChangeArrowheads="1"/>
          </p:cNvSpPr>
          <p:nvPr>
            <p:ph type="body" idx="1"/>
          </p:nvPr>
        </p:nvSpPr>
        <p:spPr>
          <a:xfrm>
            <a:off x="500063" y="1471613"/>
            <a:ext cx="8382000" cy="5386387"/>
          </a:xfrm>
        </p:spPr>
        <p:txBody>
          <a:bodyPr/>
          <a:lstStyle/>
          <a:p>
            <a:pPr algn="just" eaLnBrk="1" hangingPunct="1"/>
            <a:endParaRPr lang="en-US" altLang="zh-CN" dirty="0" smtClean="0"/>
          </a:p>
          <a:p>
            <a:pPr eaLnBrk="1" hangingPunct="1"/>
            <a:r>
              <a:rPr lang="zh-CN" altLang="en-US" dirty="0" smtClean="0">
                <a:solidFill>
                  <a:srgbClr val="002060"/>
                </a:solidFill>
              </a:rPr>
              <a:t>现实世界的数据是“脏的 </a:t>
            </a:r>
            <a:r>
              <a:rPr lang="en-US" altLang="zh-CN" dirty="0" smtClean="0">
                <a:solidFill>
                  <a:srgbClr val="002060"/>
                </a:solidFill>
                <a:latin typeface="Times New Roman" pitchFamily="18" charset="0"/>
                <a:cs typeface="Times New Roman" pitchFamily="18" charset="0"/>
              </a:rPr>
              <a:t>(Dirty Data)</a:t>
            </a:r>
            <a:r>
              <a:rPr lang="zh-CN" altLang="en-US" dirty="0" smtClean="0">
                <a:solidFill>
                  <a:srgbClr val="002060"/>
                </a:solidFill>
              </a:rPr>
              <a:t>” </a:t>
            </a:r>
          </a:p>
          <a:p>
            <a:pPr eaLnBrk="1" hangingPunct="1">
              <a:buFont typeface="Wingdings" pitchFamily="2" charset="2"/>
              <a:buNone/>
            </a:pPr>
            <a:r>
              <a:rPr lang="en-US" altLang="zh-CN" sz="2800" dirty="0" smtClean="0"/>
              <a:t>    </a:t>
            </a:r>
            <a:endParaRPr lang="zh-CN" altLang="en-US" dirty="0" smtClean="0">
              <a:latin typeface="宋体" charset="-122"/>
            </a:endParaRPr>
          </a:p>
        </p:txBody>
      </p:sp>
      <p:pic>
        <p:nvPicPr>
          <p:cNvPr id="22532"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22533" name="Picture 7" descr="C:\Users\hp\AppData\Roaming\Tencent\Users\69160019\QQ\WinTemp\RichOle\C~KM07DIX5GWP08WJWNTV(9.png"/>
          <p:cNvPicPr>
            <a:picLocks noChangeAspect="1" noChangeArrowheads="1"/>
          </p:cNvPicPr>
          <p:nvPr/>
        </p:nvPicPr>
        <p:blipFill>
          <a:blip r:embed="rId3" cstate="print"/>
          <a:srcRect/>
          <a:stretch>
            <a:fillRect/>
          </a:stretch>
        </p:blipFill>
        <p:spPr bwMode="auto">
          <a:xfrm>
            <a:off x="0" y="2857500"/>
            <a:ext cx="9144000" cy="3571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idx="4294967295"/>
          </p:nvPr>
        </p:nvSpPr>
        <p:spPr bwMode="auto">
          <a:xfrm>
            <a:off x="838200" y="9906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n-ea"/>
                <a:ea typeface="+mn-ea"/>
              </a:rPr>
              <a:t>零</a:t>
            </a:r>
            <a:r>
              <a:rPr lang="en-US" altLang="zh-CN" sz="4000" b="1" dirty="0" smtClean="0">
                <a:solidFill>
                  <a:srgbClr val="002060"/>
                </a:solidFill>
                <a:latin typeface="+mn-ea"/>
                <a:ea typeface="+mn-ea"/>
              </a:rPr>
              <a:t>-</a:t>
            </a:r>
            <a:r>
              <a:rPr lang="zh-CN" altLang="en-US" sz="4000" b="1" dirty="0" smtClean="0">
                <a:solidFill>
                  <a:srgbClr val="002060"/>
                </a:solidFill>
                <a:latin typeface="+mn-ea"/>
                <a:ea typeface="+mn-ea"/>
              </a:rPr>
              <a:t>均值规范化（</a:t>
            </a:r>
            <a:r>
              <a:rPr lang="en-US" altLang="zh-CN" sz="4000" b="1" dirty="0" smtClean="0">
                <a:solidFill>
                  <a:srgbClr val="002060"/>
                </a:solidFill>
                <a:latin typeface="+mn-ea"/>
                <a:ea typeface="+mn-ea"/>
              </a:rPr>
              <a:t>z-score</a:t>
            </a:r>
            <a:r>
              <a:rPr lang="zh-CN" altLang="en-US" sz="4000" b="1" dirty="0" smtClean="0">
                <a:solidFill>
                  <a:srgbClr val="002060"/>
                </a:solidFill>
                <a:latin typeface="+mn-ea"/>
                <a:ea typeface="+mn-ea"/>
              </a:rPr>
              <a:t>规范化）</a:t>
            </a:r>
          </a:p>
        </p:txBody>
      </p:sp>
      <p:sp>
        <p:nvSpPr>
          <p:cNvPr id="50179" name="Rectangle 3"/>
          <p:cNvSpPr>
            <a:spLocks noGrp="1" noRot="1" noChangeArrowheads="1"/>
          </p:cNvSpPr>
          <p:nvPr>
            <p:ph type="body" idx="1"/>
          </p:nvPr>
        </p:nvSpPr>
        <p:spPr>
          <a:xfrm>
            <a:off x="468313" y="1973263"/>
            <a:ext cx="8110537" cy="5241925"/>
          </a:xfrm>
        </p:spPr>
        <p:txBody>
          <a:bodyPr/>
          <a:lstStyle/>
          <a:p>
            <a:pPr eaLnBrk="1" hangingPunct="1"/>
            <a:r>
              <a:rPr lang="zh-CN" altLang="en-US" sz="2800" dirty="0" smtClean="0">
                <a:solidFill>
                  <a:srgbClr val="002060"/>
                </a:solidFill>
                <a:latin typeface="宋体" charset="-122"/>
              </a:rPr>
              <a:t>根据属性</a:t>
            </a:r>
            <a:r>
              <a:rPr lang="en-US" altLang="zh-CN" sz="2800" dirty="0" smtClean="0">
                <a:solidFill>
                  <a:srgbClr val="002060"/>
                </a:solidFill>
                <a:latin typeface="宋体" charset="-122"/>
              </a:rPr>
              <a:t>A</a:t>
            </a:r>
            <a:r>
              <a:rPr lang="zh-CN" altLang="en-US" sz="2800" dirty="0" smtClean="0">
                <a:solidFill>
                  <a:srgbClr val="002060"/>
                </a:solidFill>
                <a:latin typeface="宋体" charset="-122"/>
              </a:rPr>
              <a:t>的均值和偏差来对</a:t>
            </a:r>
            <a:r>
              <a:rPr lang="en-US" altLang="zh-CN" sz="2800" dirty="0" smtClean="0">
                <a:solidFill>
                  <a:srgbClr val="002060"/>
                </a:solidFill>
                <a:latin typeface="宋体" charset="-122"/>
              </a:rPr>
              <a:t>A</a:t>
            </a:r>
            <a:r>
              <a:rPr lang="zh-CN" altLang="en-US" sz="2800" dirty="0" smtClean="0">
                <a:solidFill>
                  <a:srgbClr val="002060"/>
                </a:solidFill>
                <a:latin typeface="宋体" charset="-122"/>
              </a:rPr>
              <a:t>进行规格化</a:t>
            </a:r>
            <a:r>
              <a:rPr lang="en-US" altLang="zh-CN" sz="2800" dirty="0" smtClean="0">
                <a:solidFill>
                  <a:srgbClr val="002060"/>
                </a:solidFill>
                <a:latin typeface="宋体" charset="-122"/>
              </a:rPr>
              <a:t>,</a:t>
            </a:r>
            <a:r>
              <a:rPr lang="zh-CN" altLang="en-US" sz="2800" dirty="0" smtClean="0">
                <a:solidFill>
                  <a:srgbClr val="002060"/>
                </a:solidFill>
                <a:latin typeface="宋体" charset="-122"/>
              </a:rPr>
              <a:t>常用于属性最大值与最小值未知；或使用最大最小规格化方法时会出现异常数据的情况。</a:t>
            </a:r>
          </a:p>
        </p:txBody>
      </p:sp>
      <p:pic>
        <p:nvPicPr>
          <p:cNvPr id="50180" name="Picture 4"/>
          <p:cNvPicPr>
            <a:picLocks noChangeAspect="1" noChangeArrowheads="1"/>
          </p:cNvPicPr>
          <p:nvPr/>
        </p:nvPicPr>
        <p:blipFill>
          <a:blip r:embed="rId2" cstate="print"/>
          <a:srcRect/>
          <a:stretch>
            <a:fillRect/>
          </a:stretch>
        </p:blipFill>
        <p:spPr bwMode="auto">
          <a:xfrm>
            <a:off x="3132138" y="3589338"/>
            <a:ext cx="2592387" cy="1554162"/>
          </a:xfrm>
          <a:prstGeom prst="rect">
            <a:avLst/>
          </a:prstGeom>
          <a:noFill/>
          <a:ln w="9525">
            <a:noFill/>
            <a:miter lim="800000"/>
            <a:headEnd/>
            <a:tailEnd/>
          </a:ln>
        </p:spPr>
      </p:pic>
      <p:pic>
        <p:nvPicPr>
          <p:cNvPr id="50181" name="Picture 5"/>
          <p:cNvPicPr>
            <a:picLocks noChangeAspect="1" noChangeArrowheads="1"/>
          </p:cNvPicPr>
          <p:nvPr/>
        </p:nvPicPr>
        <p:blipFill>
          <a:blip r:embed="rId3" cstate="print"/>
          <a:srcRect/>
          <a:stretch>
            <a:fillRect/>
          </a:stretch>
        </p:blipFill>
        <p:spPr bwMode="auto">
          <a:xfrm>
            <a:off x="1403350" y="5230813"/>
            <a:ext cx="7056438" cy="627062"/>
          </a:xfrm>
          <a:prstGeom prst="rect">
            <a:avLst/>
          </a:prstGeom>
          <a:noFill/>
          <a:ln w="9525">
            <a:noFill/>
            <a:miter lim="800000"/>
            <a:headEnd/>
            <a:tailEnd/>
          </a:ln>
        </p:spPr>
      </p:pic>
      <p:pic>
        <p:nvPicPr>
          <p:cNvPr id="50182"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idx="4294967295"/>
          </p:nvPr>
        </p:nvSpPr>
        <p:spPr bwMode="auto">
          <a:xfrm>
            <a:off x="603250" y="12192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零</a:t>
            </a:r>
            <a:r>
              <a:rPr lang="en-US" altLang="zh-CN" sz="4000" b="1" dirty="0" smtClean="0">
                <a:solidFill>
                  <a:srgbClr val="002060"/>
                </a:solidFill>
                <a:latin typeface="+mj-ea"/>
              </a:rPr>
              <a:t>-</a:t>
            </a:r>
            <a:r>
              <a:rPr lang="zh-CN" altLang="en-US" sz="4000" b="1" dirty="0" smtClean="0">
                <a:solidFill>
                  <a:srgbClr val="002060"/>
                </a:solidFill>
                <a:latin typeface="+mj-ea"/>
              </a:rPr>
              <a:t>均值规范化（</a:t>
            </a:r>
            <a:r>
              <a:rPr lang="en-US" altLang="zh-CN" sz="4000" b="1" dirty="0" smtClean="0">
                <a:solidFill>
                  <a:srgbClr val="002060"/>
                </a:solidFill>
                <a:latin typeface="+mj-ea"/>
              </a:rPr>
              <a:t>z-score</a:t>
            </a:r>
            <a:r>
              <a:rPr lang="zh-CN" altLang="en-US" sz="4000" b="1" dirty="0" smtClean="0">
                <a:solidFill>
                  <a:srgbClr val="002060"/>
                </a:solidFill>
                <a:latin typeface="+mj-ea"/>
              </a:rPr>
              <a:t>规范化）</a:t>
            </a:r>
          </a:p>
        </p:txBody>
      </p:sp>
      <p:pic>
        <p:nvPicPr>
          <p:cNvPr id="51203" name="Picture 4"/>
          <p:cNvPicPr>
            <a:picLocks noChangeAspect="1" noChangeArrowheads="1"/>
          </p:cNvPicPr>
          <p:nvPr/>
        </p:nvPicPr>
        <p:blipFill>
          <a:blip r:embed="rId2" cstate="print"/>
          <a:srcRect/>
          <a:stretch>
            <a:fillRect/>
          </a:stretch>
        </p:blipFill>
        <p:spPr bwMode="auto">
          <a:xfrm>
            <a:off x="500063" y="2428875"/>
            <a:ext cx="8143875" cy="2143125"/>
          </a:xfrm>
          <a:prstGeom prst="rect">
            <a:avLst/>
          </a:prstGeom>
          <a:noFill/>
          <a:ln w="9525">
            <a:noFill/>
            <a:miter lim="800000"/>
            <a:headEnd/>
            <a:tailEnd/>
          </a:ln>
        </p:spPr>
      </p:pic>
      <p:pic>
        <p:nvPicPr>
          <p:cNvPr id="5120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bwMode="auto">
          <a:xfrm>
            <a:off x="609600" y="1066800"/>
            <a:ext cx="7473951"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数据变换</a:t>
            </a:r>
            <a:r>
              <a:rPr lang="en-US" altLang="zh-CN" sz="4000" b="1" dirty="0" smtClean="0">
                <a:solidFill>
                  <a:srgbClr val="002060"/>
                </a:solidFill>
              </a:rPr>
              <a:t>——</a:t>
            </a:r>
            <a:r>
              <a:rPr lang="zh-CN" altLang="en-US" sz="4000" b="1" dirty="0" smtClean="0">
                <a:solidFill>
                  <a:srgbClr val="002060"/>
                </a:solidFill>
                <a:latin typeface="宋体" charset="-122"/>
              </a:rPr>
              <a:t>属性构造</a:t>
            </a:r>
          </a:p>
        </p:txBody>
      </p:sp>
      <p:sp>
        <p:nvSpPr>
          <p:cNvPr id="52227" name="Rectangle 3"/>
          <p:cNvSpPr>
            <a:spLocks noGrp="1" noRot="1" noChangeArrowheads="1"/>
          </p:cNvSpPr>
          <p:nvPr>
            <p:ph type="body" idx="1"/>
          </p:nvPr>
        </p:nvSpPr>
        <p:spPr>
          <a:xfrm>
            <a:off x="395288" y="2251075"/>
            <a:ext cx="8110537" cy="4392613"/>
          </a:xfrm>
        </p:spPr>
        <p:txBody>
          <a:bodyPr/>
          <a:lstStyle/>
          <a:p>
            <a:pPr eaLnBrk="1" hangingPunct="1"/>
            <a:r>
              <a:rPr lang="zh-CN" altLang="en-US" sz="2800" dirty="0" smtClean="0">
                <a:solidFill>
                  <a:srgbClr val="002060"/>
                </a:solidFill>
              </a:rPr>
              <a:t>利用已有属性集构造出新的属性，并加入到现有属性集合中以帮助挖掘更深层次的模式知识，提高挖掘结果准确性。</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例如：根据宽、高属性，可以构造一个新属性：面积。</a:t>
            </a:r>
          </a:p>
          <a:p>
            <a:pPr lvl="1" eaLnBrk="1" hangingPunct="1"/>
            <a:endParaRPr lang="en-US" altLang="zh-CN" sz="2400" dirty="0" smtClean="0"/>
          </a:p>
        </p:txBody>
      </p:sp>
      <p:pic>
        <p:nvPicPr>
          <p:cNvPr id="5222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bwMode="auto">
          <a:xfrm>
            <a:off x="990600" y="990600"/>
            <a:ext cx="8540751" cy="1143000"/>
          </a:xfrm>
          <a:prstGeom prst="rect">
            <a:avLst/>
          </a:prstGeom>
          <a:noFill/>
          <a:ln>
            <a:miter lim="800000"/>
            <a:headEnd/>
            <a:tailEnd/>
          </a:ln>
        </p:spPr>
        <p:txBody>
          <a:bodyPr/>
          <a:lstStyle/>
          <a:p>
            <a:pPr algn="l" eaLnBrk="1" hangingPunct="1"/>
            <a:r>
              <a:rPr lang="zh-CN" altLang="en-US" sz="4000" b="1" dirty="0" smtClean="0">
                <a:solidFill>
                  <a:srgbClr val="002060"/>
                </a:solidFill>
              </a:rPr>
              <a:t>数据归约（数据消减）</a:t>
            </a:r>
            <a:r>
              <a:rPr lang="zh-CN" altLang="en-US" b="1" dirty="0" smtClean="0">
                <a:solidFill>
                  <a:srgbClr val="002060"/>
                </a:solidFill>
              </a:rPr>
              <a:t> </a:t>
            </a:r>
            <a:endParaRPr lang="zh-CN" altLang="en-US" b="1" dirty="0" smtClean="0">
              <a:solidFill>
                <a:srgbClr val="002060"/>
              </a:solidFill>
              <a:latin typeface="宋体" charset="-122"/>
            </a:endParaRPr>
          </a:p>
        </p:txBody>
      </p:sp>
      <p:sp>
        <p:nvSpPr>
          <p:cNvPr id="53251" name="Rectangle 3"/>
          <p:cNvSpPr>
            <a:spLocks noGrp="1" noRot="1" noChangeArrowheads="1"/>
          </p:cNvSpPr>
          <p:nvPr>
            <p:ph type="body" idx="1"/>
          </p:nvPr>
        </p:nvSpPr>
        <p:spPr>
          <a:xfrm>
            <a:off x="714375" y="1957388"/>
            <a:ext cx="8110538" cy="5400675"/>
          </a:xfrm>
        </p:spPr>
        <p:txBody>
          <a:bodyPr/>
          <a:lstStyle/>
          <a:p>
            <a:pPr eaLnBrk="1" hangingPunct="1"/>
            <a:r>
              <a:rPr lang="zh-CN" altLang="en-US" sz="2800" dirty="0" smtClean="0">
                <a:solidFill>
                  <a:srgbClr val="002060"/>
                </a:solidFill>
              </a:rPr>
              <a:t>对大规模数据库内容进行复杂的数据分析通常需要耗费大量的时间。</a:t>
            </a:r>
          </a:p>
          <a:p>
            <a:pPr eaLnBrk="1" hangingPunct="1"/>
            <a:r>
              <a:rPr lang="zh-CN" altLang="en-US" sz="2800" dirty="0" smtClean="0">
                <a:solidFill>
                  <a:srgbClr val="002060"/>
                </a:solidFill>
              </a:rPr>
              <a:t>数据归约（消减）技术用于帮助从原有庞大数据集中获得一个精简的数据集合，并使这一精简数据集保持原有数据集的完整性，这样在精简数据集上进行数据挖掘显然效率更高，并且挖掘出来的结果与使用原有数据集所获得结果基本相同</a:t>
            </a:r>
            <a:r>
              <a:rPr lang="zh-CN" altLang="en-US" dirty="0" smtClean="0"/>
              <a:t>。</a:t>
            </a:r>
            <a:endParaRPr lang="zh-CN" altLang="en-US" sz="2400" dirty="0" smtClean="0"/>
          </a:p>
        </p:txBody>
      </p:sp>
      <p:pic>
        <p:nvPicPr>
          <p:cNvPr id="5325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bwMode="auto">
          <a:xfrm>
            <a:off x="914400" y="1143000"/>
            <a:ext cx="6202363" cy="1143000"/>
          </a:xfrm>
          <a:prstGeom prst="rect">
            <a:avLst/>
          </a:prstGeom>
          <a:noFill/>
          <a:ln>
            <a:miter lim="800000"/>
            <a:headEnd/>
            <a:tailEnd/>
          </a:ln>
        </p:spPr>
        <p:txBody>
          <a:bodyPr/>
          <a:lstStyle/>
          <a:p>
            <a:pPr algn="l" eaLnBrk="1" hangingPunct="1"/>
            <a:r>
              <a:rPr lang="zh-CN" altLang="en-US" sz="4000" b="1" dirty="0" smtClean="0">
                <a:solidFill>
                  <a:srgbClr val="002060"/>
                </a:solidFill>
              </a:rPr>
              <a:t>数据归约标准</a:t>
            </a:r>
          </a:p>
        </p:txBody>
      </p:sp>
      <p:sp>
        <p:nvSpPr>
          <p:cNvPr id="54275" name="Rectangle 3"/>
          <p:cNvSpPr>
            <a:spLocks noGrp="1" noRot="1" noChangeArrowheads="1"/>
          </p:cNvSpPr>
          <p:nvPr>
            <p:ph type="body" idx="1"/>
          </p:nvPr>
        </p:nvSpPr>
        <p:spPr>
          <a:xfrm>
            <a:off x="609600" y="2216150"/>
            <a:ext cx="8153400" cy="4498975"/>
          </a:xfrm>
        </p:spPr>
        <p:txBody>
          <a:bodyPr/>
          <a:lstStyle/>
          <a:p>
            <a:pPr eaLnBrk="1" hangingPunct="1"/>
            <a:r>
              <a:rPr lang="zh-CN" altLang="en-US" sz="2800" dirty="0" smtClean="0">
                <a:solidFill>
                  <a:srgbClr val="002060"/>
                </a:solidFill>
              </a:rPr>
              <a:t>用于数据归约的时间不应当超过或“抵消”在归约后的数据上挖掘节省的时间</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归约得到的数据比原数据小得多，但可以产生相同或几乎相同的分析结果</a:t>
            </a:r>
          </a:p>
          <a:p>
            <a:pPr eaLnBrk="1" hangingPunct="1"/>
            <a:endParaRPr lang="en-US" altLang="zh-CN" dirty="0" smtClean="0"/>
          </a:p>
        </p:txBody>
      </p:sp>
      <p:pic>
        <p:nvPicPr>
          <p:cNvPr id="5427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bwMode="auto">
          <a:xfrm>
            <a:off x="603250" y="11430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rPr>
              <a:t>数据归约的方法</a:t>
            </a:r>
          </a:p>
        </p:txBody>
      </p:sp>
      <p:sp>
        <p:nvSpPr>
          <p:cNvPr id="55299" name="Rectangle 3"/>
          <p:cNvSpPr>
            <a:spLocks noGrp="1" noRot="1" noChangeArrowheads="1"/>
          </p:cNvSpPr>
          <p:nvPr>
            <p:ph type="body" idx="1"/>
          </p:nvPr>
        </p:nvSpPr>
        <p:spPr>
          <a:xfrm>
            <a:off x="1000125" y="2143125"/>
            <a:ext cx="7643813" cy="4498975"/>
          </a:xfrm>
        </p:spPr>
        <p:txBody>
          <a:bodyPr/>
          <a:lstStyle/>
          <a:p>
            <a:pPr eaLnBrk="1" hangingPunct="1">
              <a:buNone/>
            </a:pPr>
            <a:r>
              <a:rPr lang="zh-CN" altLang="en-US" dirty="0" smtClean="0">
                <a:solidFill>
                  <a:srgbClr val="002060"/>
                </a:solidFill>
              </a:rPr>
              <a:t>数据立方体聚集：</a:t>
            </a:r>
          </a:p>
          <a:p>
            <a:pPr algn="just" eaLnBrk="1" hangingPunct="1">
              <a:buFont typeface="Arial" pitchFamily="34" charset="0"/>
              <a:buChar char="•"/>
            </a:pPr>
            <a:r>
              <a:rPr lang="zh-CN" altLang="en-US" dirty="0" smtClean="0">
                <a:solidFill>
                  <a:srgbClr val="002060"/>
                </a:solidFill>
              </a:rPr>
              <a:t>维归约</a:t>
            </a:r>
          </a:p>
          <a:p>
            <a:pPr algn="just" eaLnBrk="1" hangingPunct="1">
              <a:buFont typeface="Arial" pitchFamily="34" charset="0"/>
              <a:buChar char="•"/>
            </a:pPr>
            <a:r>
              <a:rPr lang="zh-CN" altLang="en-US" dirty="0" smtClean="0">
                <a:solidFill>
                  <a:srgbClr val="002060"/>
                </a:solidFill>
              </a:rPr>
              <a:t>数据压缩</a:t>
            </a:r>
          </a:p>
          <a:p>
            <a:pPr algn="just" eaLnBrk="1" hangingPunct="1">
              <a:buFont typeface="Arial" pitchFamily="34" charset="0"/>
              <a:buChar char="•"/>
            </a:pPr>
            <a:r>
              <a:rPr lang="zh-CN" altLang="en-US" dirty="0" smtClean="0">
                <a:solidFill>
                  <a:srgbClr val="002060"/>
                </a:solidFill>
              </a:rPr>
              <a:t>数值归约</a:t>
            </a:r>
          </a:p>
          <a:p>
            <a:pPr eaLnBrk="1" hangingPunct="1">
              <a:buFont typeface="Arial" pitchFamily="34" charset="0"/>
              <a:buChar char="•"/>
            </a:pPr>
            <a:r>
              <a:rPr lang="zh-CN" altLang="en-US" dirty="0" smtClean="0">
                <a:solidFill>
                  <a:srgbClr val="002060"/>
                </a:solidFill>
              </a:rPr>
              <a:t>离散化和概念分层生成</a:t>
            </a:r>
          </a:p>
          <a:p>
            <a:pPr eaLnBrk="1" hangingPunct="1">
              <a:buFont typeface="Arial" pitchFamily="34" charset="0"/>
              <a:buChar char="•"/>
            </a:pPr>
            <a:endParaRPr lang="en-US" altLang="zh-CN" dirty="0" smtClean="0"/>
          </a:p>
        </p:txBody>
      </p:sp>
      <p:pic>
        <p:nvPicPr>
          <p:cNvPr id="5530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762000" y="1066800"/>
            <a:ext cx="7531100" cy="752475"/>
          </a:xfrm>
          <a:prstGeom prst="rect">
            <a:avLst/>
          </a:prstGeom>
          <a:noFill/>
          <a:ln>
            <a:miter lim="800000"/>
            <a:headEnd/>
            <a:tailEnd/>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 </a:t>
            </a:r>
          </a:p>
        </p:txBody>
      </p:sp>
      <p:sp>
        <p:nvSpPr>
          <p:cNvPr id="56323" name="Rectangle 3"/>
          <p:cNvSpPr>
            <a:spLocks noGrp="1" noRot="1" noChangeArrowheads="1"/>
          </p:cNvSpPr>
          <p:nvPr>
            <p:ph type="body" idx="1"/>
          </p:nvPr>
        </p:nvSpPr>
        <p:spPr>
          <a:xfrm>
            <a:off x="504825" y="2105025"/>
            <a:ext cx="8353425" cy="4895850"/>
          </a:xfrm>
        </p:spPr>
        <p:txBody>
          <a:bodyPr/>
          <a:lstStyle/>
          <a:p>
            <a:pPr eaLnBrk="1" hangingPunct="1">
              <a:lnSpc>
                <a:spcPct val="90000"/>
              </a:lnSpc>
            </a:pPr>
            <a:r>
              <a:rPr lang="zh-CN" altLang="en-US" sz="2800" dirty="0" smtClean="0">
                <a:solidFill>
                  <a:srgbClr val="002060"/>
                </a:solidFill>
              </a:rPr>
              <a:t>数据立方体基本概念：</a:t>
            </a:r>
          </a:p>
          <a:p>
            <a:pPr lvl="1" eaLnBrk="1" hangingPunct="1">
              <a:lnSpc>
                <a:spcPct val="90000"/>
              </a:lnSpc>
            </a:pPr>
            <a:r>
              <a:rPr lang="zh-CN" altLang="en-US" dirty="0" smtClean="0">
                <a:solidFill>
                  <a:srgbClr val="002060"/>
                </a:solidFill>
              </a:rPr>
              <a:t>数据立方体是数据的多维建模和表示，由维和事实组成。</a:t>
            </a:r>
          </a:p>
          <a:p>
            <a:pPr lvl="1" eaLnBrk="1" hangingPunct="1">
              <a:lnSpc>
                <a:spcPct val="90000"/>
              </a:lnSpc>
            </a:pPr>
            <a:r>
              <a:rPr lang="zh-CN" altLang="en-US" dirty="0" smtClean="0">
                <a:solidFill>
                  <a:srgbClr val="002060"/>
                </a:solidFill>
              </a:rPr>
              <a:t>维，即属性</a:t>
            </a:r>
          </a:p>
          <a:p>
            <a:pPr lvl="1" eaLnBrk="1" hangingPunct="1">
              <a:lnSpc>
                <a:spcPct val="90000"/>
              </a:lnSpc>
            </a:pPr>
            <a:r>
              <a:rPr lang="zh-CN" altLang="en-US" dirty="0" smtClean="0">
                <a:solidFill>
                  <a:srgbClr val="002060"/>
                </a:solidFill>
              </a:rPr>
              <a:t>事实，即数据</a:t>
            </a:r>
            <a:endParaRPr lang="en-US" altLang="zh-CN" dirty="0" smtClean="0">
              <a:solidFill>
                <a:srgbClr val="002060"/>
              </a:solidFill>
            </a:endParaRPr>
          </a:p>
          <a:p>
            <a:pPr lvl="1" eaLnBrk="1" hangingPunct="1">
              <a:lnSpc>
                <a:spcPct val="90000"/>
              </a:lnSpc>
              <a:buNone/>
            </a:pPr>
            <a:endParaRPr lang="zh-CN" altLang="en-US" dirty="0" smtClean="0">
              <a:solidFill>
                <a:srgbClr val="002060"/>
              </a:solidFill>
            </a:endParaRPr>
          </a:p>
          <a:p>
            <a:pPr eaLnBrk="1" hangingPunct="1">
              <a:lnSpc>
                <a:spcPct val="90000"/>
              </a:lnSpc>
            </a:pPr>
            <a:r>
              <a:rPr lang="zh-CN" altLang="en-US" sz="2800" dirty="0" smtClean="0">
                <a:solidFill>
                  <a:srgbClr val="002060"/>
                </a:solidFill>
              </a:rPr>
              <a:t>数据立方体聚集</a:t>
            </a:r>
            <a:r>
              <a:rPr lang="zh-CN" altLang="en-US" sz="2800" dirty="0" smtClean="0">
                <a:solidFill>
                  <a:srgbClr val="002060"/>
                </a:solidFill>
                <a:latin typeface="Times New Roman" pitchFamily="18" charset="0"/>
                <a:cs typeface="Times New Roman" pitchFamily="18" charset="0"/>
              </a:rPr>
              <a:t>定义</a:t>
            </a:r>
            <a:r>
              <a:rPr lang="en-US" altLang="zh-CN" sz="2800" dirty="0" smtClean="0">
                <a:solidFill>
                  <a:srgbClr val="002060"/>
                </a:solidFill>
                <a:latin typeface="Times New Roman" pitchFamily="18" charset="0"/>
                <a:cs typeface="Times New Roman" pitchFamily="18" charset="0"/>
              </a:rPr>
              <a:t>——</a:t>
            </a:r>
            <a:r>
              <a:rPr lang="zh-CN" altLang="en-US" sz="2800" dirty="0" smtClean="0">
                <a:solidFill>
                  <a:srgbClr val="002060"/>
                </a:solidFill>
                <a:latin typeface="Times New Roman" pitchFamily="18" charset="0"/>
                <a:cs typeface="Times New Roman" pitchFamily="18" charset="0"/>
              </a:rPr>
              <a:t>将</a:t>
            </a:r>
            <a:r>
              <a:rPr lang="en-US" altLang="zh-CN" sz="2800" dirty="0" smtClean="0">
                <a:solidFill>
                  <a:srgbClr val="002060"/>
                </a:solidFill>
                <a:latin typeface="Times New Roman" pitchFamily="18" charset="0"/>
                <a:cs typeface="Times New Roman" pitchFamily="18" charset="0"/>
              </a:rPr>
              <a:t>n</a:t>
            </a:r>
            <a:r>
              <a:rPr lang="zh-CN" altLang="en-US" sz="2800" dirty="0" smtClean="0">
                <a:solidFill>
                  <a:srgbClr val="002060"/>
                </a:solidFill>
                <a:latin typeface="Times New Roman" pitchFamily="18" charset="0"/>
                <a:cs typeface="Times New Roman" pitchFamily="18" charset="0"/>
              </a:rPr>
              <a:t>维数据立方体聚集为</a:t>
            </a:r>
            <a:r>
              <a:rPr lang="en-US" altLang="zh-CN" sz="2800" dirty="0" smtClean="0">
                <a:solidFill>
                  <a:srgbClr val="002060"/>
                </a:solidFill>
                <a:latin typeface="Times New Roman" pitchFamily="18" charset="0"/>
                <a:cs typeface="Times New Roman" pitchFamily="18" charset="0"/>
              </a:rPr>
              <a:t>n-1</a:t>
            </a:r>
            <a:r>
              <a:rPr lang="zh-CN" altLang="en-US" sz="2800" dirty="0" smtClean="0">
                <a:solidFill>
                  <a:srgbClr val="002060"/>
                </a:solidFill>
                <a:latin typeface="Times New Roman" pitchFamily="18" charset="0"/>
                <a:cs typeface="Times New Roman" pitchFamily="18" charset="0"/>
              </a:rPr>
              <a:t>维的数据立方体。</a:t>
            </a:r>
          </a:p>
        </p:txBody>
      </p:sp>
      <p:sp>
        <p:nvSpPr>
          <p:cNvPr id="56324" name="Rectangle 4"/>
          <p:cNvSpPr>
            <a:spLocks noChangeArrowheads="1"/>
          </p:cNvSpPr>
          <p:nvPr/>
        </p:nvSpPr>
        <p:spPr bwMode="auto">
          <a:xfrm>
            <a:off x="2719388" y="1819275"/>
            <a:ext cx="9144000" cy="0"/>
          </a:xfrm>
          <a:prstGeom prst="rect">
            <a:avLst/>
          </a:prstGeom>
          <a:noFill/>
          <a:ln w="9525">
            <a:noFill/>
            <a:miter lim="800000"/>
            <a:headEnd/>
            <a:tailEnd/>
          </a:ln>
        </p:spPr>
        <p:txBody>
          <a:bodyPr>
            <a:spAutoFit/>
          </a:bodyPr>
          <a:lstStyle/>
          <a:p>
            <a:endParaRPr lang="zh-CN" altLang="en-US"/>
          </a:p>
        </p:txBody>
      </p:sp>
      <p:pic>
        <p:nvPicPr>
          <p:cNvPr id="56325"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Rot="1" noChangeArrowheads="1"/>
          </p:cNvSpPr>
          <p:nvPr>
            <p:ph type="title" idx="4294967295"/>
          </p:nvPr>
        </p:nvSpPr>
        <p:spPr bwMode="auto">
          <a:xfrm>
            <a:off x="228600" y="10668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数据立方体聚集</a:t>
            </a:r>
          </a:p>
        </p:txBody>
      </p:sp>
      <p:graphicFrame>
        <p:nvGraphicFramePr>
          <p:cNvPr id="1026" name="Object 4"/>
          <p:cNvGraphicFramePr>
            <a:graphicFrameLocks noChangeAspect="1"/>
          </p:cNvGraphicFramePr>
          <p:nvPr>
            <p:ph idx="1"/>
          </p:nvPr>
        </p:nvGraphicFramePr>
        <p:xfrm>
          <a:off x="1692275" y="1747838"/>
          <a:ext cx="5543550" cy="4824412"/>
        </p:xfrm>
        <a:graphic>
          <a:graphicData uri="http://schemas.openxmlformats.org/presentationml/2006/ole">
            <p:oleObj spid="_x0000_s1026" r:id="rId3" imgW="3706560" imgH="3225600" progId="Visio.Drawing.11">
              <p:embed/>
            </p:oleObj>
          </a:graphicData>
        </a:graphic>
      </p:graphicFrame>
      <p:pic>
        <p:nvPicPr>
          <p:cNvPr id="1028"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rrowheads="1"/>
          </p:cNvSpPr>
          <p:nvPr>
            <p:ph type="title" idx="4294967295"/>
          </p:nvPr>
        </p:nvSpPr>
        <p:spPr bwMode="auto">
          <a:xfrm>
            <a:off x="304800" y="9906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a:t>
            </a:r>
            <a:r>
              <a:rPr lang="zh-CN" altLang="en-US" b="1" dirty="0" smtClean="0">
                <a:solidFill>
                  <a:srgbClr val="002060"/>
                </a:solidFill>
              </a:rPr>
              <a:t>立方体聚集</a:t>
            </a:r>
          </a:p>
        </p:txBody>
      </p:sp>
      <p:sp>
        <p:nvSpPr>
          <p:cNvPr id="2052" name="Rectangle 5"/>
          <p:cNvSpPr>
            <a:spLocks noChangeArrowheads="1"/>
          </p:cNvSpPr>
          <p:nvPr/>
        </p:nvSpPr>
        <p:spPr bwMode="auto">
          <a:xfrm>
            <a:off x="0" y="2481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nvGraphicFramePr>
        <p:xfrm>
          <a:off x="539750" y="1700213"/>
          <a:ext cx="7812088" cy="3976687"/>
        </p:xfrm>
        <a:graphic>
          <a:graphicData uri="http://schemas.openxmlformats.org/presentationml/2006/ole">
            <p:oleObj spid="_x0000_s2050" name="图片" r:id="rId3" imgW="5958928" imgH="2470189" progId="Word.Picture.8">
              <p:embed/>
            </p:oleObj>
          </a:graphicData>
        </a:graphic>
      </p:graphicFrame>
      <p:sp>
        <p:nvSpPr>
          <p:cNvPr id="2053" name="Text Box 6"/>
          <p:cNvSpPr txBox="1">
            <a:spLocks noChangeArrowheads="1"/>
          </p:cNvSpPr>
          <p:nvPr/>
        </p:nvSpPr>
        <p:spPr bwMode="auto">
          <a:xfrm>
            <a:off x="2484438" y="6092825"/>
            <a:ext cx="4464050" cy="457200"/>
          </a:xfrm>
          <a:prstGeom prst="rect">
            <a:avLst/>
          </a:prstGeom>
          <a:noFill/>
          <a:ln w="9525">
            <a:noFill/>
            <a:miter lim="800000"/>
            <a:headEnd/>
            <a:tailEnd/>
          </a:ln>
        </p:spPr>
        <p:txBody>
          <a:bodyPr>
            <a:spAutoFit/>
          </a:bodyPr>
          <a:lstStyle/>
          <a:p>
            <a:pPr>
              <a:spcBef>
                <a:spcPct val="50000"/>
              </a:spcBef>
            </a:pPr>
            <a:r>
              <a:rPr lang="zh-CN" altLang="en-US" sz="2400" b="1"/>
              <a:t>聚集后的销售数据立方体</a:t>
            </a:r>
            <a:r>
              <a:rPr lang="zh-CN" altLang="en-US"/>
              <a:t> </a:t>
            </a:r>
          </a:p>
        </p:txBody>
      </p:sp>
      <p:pic>
        <p:nvPicPr>
          <p:cNvPr id="2054"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ph sz="half" idx="2"/>
          </p:nvPr>
        </p:nvGraphicFramePr>
        <p:xfrm>
          <a:off x="1116013" y="3421063"/>
          <a:ext cx="7439025" cy="2293937"/>
        </p:xfrm>
        <a:graphic>
          <a:graphicData uri="http://schemas.openxmlformats.org/presentationml/2006/ole">
            <p:oleObj spid="_x0000_s3074" r:id="rId3" imgW="4419600" imgH="1554480" progId="Word.Picture.8">
              <p:embed/>
            </p:oleObj>
          </a:graphicData>
        </a:graphic>
      </p:graphicFrame>
      <p:sp>
        <p:nvSpPr>
          <p:cNvPr id="3075" name="Rectangle 3"/>
          <p:cNvSpPr>
            <a:spLocks noGrp="1" noRot="1" noChangeArrowheads="1"/>
          </p:cNvSpPr>
          <p:nvPr>
            <p:ph type="body" sz="half" idx="1"/>
          </p:nvPr>
        </p:nvSpPr>
        <p:spPr>
          <a:xfrm>
            <a:off x="755650" y="1914525"/>
            <a:ext cx="8202613" cy="1728788"/>
          </a:xfrm>
        </p:spPr>
        <p:txBody>
          <a:bodyPr/>
          <a:lstStyle/>
          <a:p>
            <a:pPr eaLnBrk="1" hangingPunct="1">
              <a:spcBef>
                <a:spcPct val="0"/>
              </a:spcBef>
              <a:buClrTx/>
              <a:buFontTx/>
              <a:buChar char="•"/>
            </a:pPr>
            <a:r>
              <a:rPr lang="zh-CN" altLang="en-US" sz="2800" dirty="0" smtClean="0">
                <a:solidFill>
                  <a:srgbClr val="002060"/>
                </a:solidFill>
                <a:latin typeface="宋体" charset="-122"/>
              </a:rPr>
              <a:t>下图数据是某商场</a:t>
            </a:r>
            <a:r>
              <a:rPr lang="en-US" altLang="zh-CN" sz="2800" dirty="0" smtClean="0">
                <a:solidFill>
                  <a:srgbClr val="002060"/>
                </a:solidFill>
              </a:rPr>
              <a:t>2000</a:t>
            </a:r>
            <a:r>
              <a:rPr lang="zh-CN" altLang="en-US" sz="2800" dirty="0" smtClean="0">
                <a:solidFill>
                  <a:srgbClr val="002060"/>
                </a:solidFill>
                <a:latin typeface="宋体" charset="-122"/>
              </a:rPr>
              <a:t>～</a:t>
            </a:r>
            <a:r>
              <a:rPr lang="en-US" altLang="zh-CN" sz="2800" dirty="0" smtClean="0">
                <a:solidFill>
                  <a:srgbClr val="002060"/>
                </a:solidFill>
              </a:rPr>
              <a:t>2002</a:t>
            </a:r>
            <a:r>
              <a:rPr lang="zh-CN" altLang="en-US" sz="2800" dirty="0" smtClean="0">
                <a:solidFill>
                  <a:srgbClr val="002060"/>
                </a:solidFill>
                <a:latin typeface="宋体" charset="-122"/>
              </a:rPr>
              <a:t>年每季度的销售数据</a:t>
            </a:r>
            <a:r>
              <a:rPr lang="zh-CN" altLang="en-US" sz="2800" dirty="0" smtClean="0">
                <a:solidFill>
                  <a:srgbClr val="002060"/>
                </a:solidFill>
              </a:rPr>
              <a:t>，</a:t>
            </a:r>
            <a:r>
              <a:rPr lang="zh-CN" altLang="en-US" sz="2800" dirty="0" smtClean="0">
                <a:solidFill>
                  <a:srgbClr val="002060"/>
                </a:solidFill>
                <a:latin typeface="宋体" charset="-122"/>
              </a:rPr>
              <a:t>对这种数据进行聚集，使结果数据汇总每年的总销售额，而不是每季度的总销售额。</a:t>
            </a:r>
          </a:p>
        </p:txBody>
      </p:sp>
      <p:sp>
        <p:nvSpPr>
          <p:cNvPr id="3076" name="Text Box 4"/>
          <p:cNvSpPr txBox="1">
            <a:spLocks noChangeArrowheads="1"/>
          </p:cNvSpPr>
          <p:nvPr/>
        </p:nvSpPr>
        <p:spPr bwMode="auto">
          <a:xfrm>
            <a:off x="2484438" y="5805488"/>
            <a:ext cx="5111750" cy="830997"/>
          </a:xfrm>
          <a:prstGeom prst="rect">
            <a:avLst/>
          </a:prstGeom>
          <a:noFill/>
          <a:ln w="9525">
            <a:noFill/>
            <a:miter lim="800000"/>
            <a:headEnd/>
            <a:tailEnd/>
          </a:ln>
        </p:spPr>
        <p:txBody>
          <a:bodyPr>
            <a:spAutoFit/>
          </a:bodyPr>
          <a:lstStyle/>
          <a:p>
            <a:pPr algn="ctr">
              <a:spcBef>
                <a:spcPct val="50000"/>
              </a:spcBef>
            </a:pPr>
            <a:r>
              <a:rPr kumimoji="1" lang="zh-CN" altLang="en-US" sz="2400" b="1" dirty="0">
                <a:solidFill>
                  <a:srgbClr val="002060"/>
                </a:solidFill>
                <a:latin typeface="Verdana" pitchFamily="34" charset="0"/>
              </a:rPr>
              <a:t>聚集后数据量明显减少，</a:t>
            </a:r>
            <a:br>
              <a:rPr kumimoji="1" lang="zh-CN" altLang="en-US" sz="2400" b="1" dirty="0">
                <a:solidFill>
                  <a:srgbClr val="002060"/>
                </a:solidFill>
                <a:latin typeface="Verdana" pitchFamily="34" charset="0"/>
              </a:rPr>
            </a:br>
            <a:r>
              <a:rPr kumimoji="1" lang="zh-CN" altLang="en-US" sz="2400" b="1" dirty="0">
                <a:solidFill>
                  <a:srgbClr val="002060"/>
                </a:solidFill>
                <a:latin typeface="Verdana" pitchFamily="34" charset="0"/>
              </a:rPr>
              <a:t>但没有丢失分析任务所需的信息。</a:t>
            </a:r>
          </a:p>
        </p:txBody>
      </p:sp>
      <p:sp>
        <p:nvSpPr>
          <p:cNvPr id="3077" name="Rectangle 5"/>
          <p:cNvSpPr>
            <a:spLocks noChangeArrowheads="1"/>
          </p:cNvSpPr>
          <p:nvPr/>
        </p:nvSpPr>
        <p:spPr bwMode="auto">
          <a:xfrm>
            <a:off x="4716463" y="4005263"/>
            <a:ext cx="863600" cy="288925"/>
          </a:xfrm>
          <a:prstGeom prst="rect">
            <a:avLst/>
          </a:prstGeom>
          <a:noFill/>
          <a:ln w="9525">
            <a:noFill/>
            <a:miter lim="800000"/>
            <a:headEnd/>
            <a:tailEnd/>
          </a:ln>
        </p:spPr>
        <p:txBody>
          <a:bodyPr wrap="none" anchor="ctr"/>
          <a:lstStyle/>
          <a:p>
            <a:pPr algn="ctr"/>
            <a:r>
              <a:rPr kumimoji="1" lang="zh-CN" altLang="en-US" sz="1600">
                <a:latin typeface="Verdana" pitchFamily="34" charset="0"/>
              </a:rPr>
              <a:t>对年度内的</a:t>
            </a:r>
            <a:br>
              <a:rPr kumimoji="1" lang="zh-CN" altLang="en-US" sz="1600">
                <a:latin typeface="Verdana" pitchFamily="34" charset="0"/>
              </a:rPr>
            </a:br>
            <a:r>
              <a:rPr kumimoji="1" lang="zh-CN" altLang="en-US" sz="1600">
                <a:latin typeface="Verdana" pitchFamily="34" charset="0"/>
              </a:rPr>
              <a:t>各季度数据进行</a:t>
            </a:r>
            <a:br>
              <a:rPr kumimoji="1" lang="zh-CN" altLang="en-US" sz="1600">
                <a:latin typeface="Verdana" pitchFamily="34" charset="0"/>
              </a:rPr>
            </a:br>
            <a:r>
              <a:rPr kumimoji="1" lang="en-US" altLang="zh-CN" sz="1600">
                <a:latin typeface="Verdana" pitchFamily="34" charset="0"/>
              </a:rPr>
              <a:t>sum</a:t>
            </a:r>
            <a:r>
              <a:rPr kumimoji="1" lang="zh-CN" altLang="en-US" sz="1600">
                <a:latin typeface="Verdana" pitchFamily="34" charset="0"/>
              </a:rPr>
              <a:t>（求和）聚集</a:t>
            </a:r>
          </a:p>
        </p:txBody>
      </p:sp>
      <p:sp>
        <p:nvSpPr>
          <p:cNvPr id="3078" name="Rectangle 6"/>
          <p:cNvSpPr>
            <a:spLocks noGrp="1" noRot="1" noChangeArrowheads="1"/>
          </p:cNvSpPr>
          <p:nvPr>
            <p:ph type="title" idx="4294967295"/>
          </p:nvPr>
        </p:nvSpPr>
        <p:spPr bwMode="auto">
          <a:xfrm>
            <a:off x="228600" y="9144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p>
        </p:txBody>
      </p:sp>
      <p:pic>
        <p:nvPicPr>
          <p:cNvPr id="3079"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idx="4294967295"/>
          </p:nvPr>
        </p:nvSpPr>
        <p:spPr bwMode="auto">
          <a:xfrm>
            <a:off x="533400" y="1143000"/>
            <a:ext cx="6858000" cy="896937"/>
          </a:xfrm>
          <a:prstGeom prst="rect">
            <a:avLst/>
          </a:prstGeom>
          <a:noFill/>
          <a:ln>
            <a:miter lim="800000"/>
            <a:headEnd/>
            <a:tailEnd/>
          </a:ln>
        </p:spPr>
        <p:txBody>
          <a:bodyPr/>
          <a:lstStyle/>
          <a:p>
            <a:pPr eaLnBrk="1" hangingPunct="1"/>
            <a:r>
              <a:rPr lang="zh-CN" altLang="en-US" sz="4000" b="1" dirty="0" smtClean="0">
                <a:solidFill>
                  <a:srgbClr val="002060"/>
                </a:solidFill>
              </a:rPr>
              <a:t>为什么要预处理数据？</a:t>
            </a:r>
            <a:r>
              <a:rPr lang="en-US" altLang="zh-CN" sz="4000" b="1" dirty="0" smtClean="0">
                <a:solidFill>
                  <a:srgbClr val="002060"/>
                </a:solidFill>
              </a:rPr>
              <a:t>(</a:t>
            </a:r>
            <a:r>
              <a:rPr lang="zh-CN" altLang="en-US" sz="4000" b="1" dirty="0" smtClean="0">
                <a:solidFill>
                  <a:srgbClr val="002060"/>
                </a:solidFill>
              </a:rPr>
              <a:t>续</a:t>
            </a:r>
            <a:r>
              <a:rPr lang="en-US" altLang="zh-CN" sz="4000" b="1" dirty="0" smtClean="0">
                <a:solidFill>
                  <a:srgbClr val="002060"/>
                </a:solidFill>
              </a:rPr>
              <a:t>)</a:t>
            </a:r>
            <a:endParaRPr lang="zh-CN" altLang="en-US" sz="4000" b="1" dirty="0" smtClean="0">
              <a:solidFill>
                <a:srgbClr val="002060"/>
              </a:solidFill>
            </a:endParaRPr>
          </a:p>
        </p:txBody>
      </p:sp>
      <p:sp>
        <p:nvSpPr>
          <p:cNvPr id="23555" name="Rectangle 3"/>
          <p:cNvSpPr>
            <a:spLocks noGrp="1" noRot="1" noChangeArrowheads="1"/>
          </p:cNvSpPr>
          <p:nvPr>
            <p:ph type="body" idx="1"/>
          </p:nvPr>
        </p:nvSpPr>
        <p:spPr>
          <a:xfrm>
            <a:off x="214313" y="1357313"/>
            <a:ext cx="8929687" cy="5386387"/>
          </a:xfrm>
        </p:spPr>
        <p:txBody>
          <a:bodyPr/>
          <a:lstStyle/>
          <a:p>
            <a:pPr algn="just" eaLnBrk="1" hangingPunct="1"/>
            <a:endParaRPr lang="en-US" altLang="zh-CN" dirty="0" smtClean="0"/>
          </a:p>
          <a:p>
            <a:pPr marL="758825" lvl="1" eaLnBrk="1" hangingPunct="1">
              <a:buFont typeface="Arial" pitchFamily="34" charset="0"/>
              <a:buChar char="•"/>
            </a:pPr>
            <a:r>
              <a:rPr lang="zh-CN" altLang="en-US" dirty="0" smtClean="0">
                <a:solidFill>
                  <a:srgbClr val="002060"/>
                </a:solidFill>
              </a:rPr>
              <a:t>数据缺失：记录为空</a:t>
            </a:r>
            <a:r>
              <a:rPr lang="en-US" altLang="zh-CN" dirty="0" smtClean="0">
                <a:solidFill>
                  <a:srgbClr val="002060"/>
                </a:solidFill>
              </a:rPr>
              <a:t>&amp;</a:t>
            </a:r>
            <a:r>
              <a:rPr lang="zh-CN" altLang="en-US" dirty="0" smtClean="0">
                <a:solidFill>
                  <a:srgbClr val="002060"/>
                </a:solidFill>
              </a:rPr>
              <a:t>属性为空 </a:t>
            </a:r>
            <a:r>
              <a:rPr lang="en-US" altLang="zh-CN" dirty="0" smtClean="0">
                <a:solidFill>
                  <a:srgbClr val="002060"/>
                </a:solidFill>
              </a:rPr>
              <a:t>(</a:t>
            </a:r>
            <a:r>
              <a:rPr lang="en-US" altLang="zh-CN" dirty="0" err="1" smtClean="0">
                <a:solidFill>
                  <a:srgbClr val="002060"/>
                </a:solidFill>
              </a:rPr>
              <a:t>e.g</a:t>
            </a:r>
            <a:r>
              <a:rPr lang="en-US" altLang="zh-CN" dirty="0" smtClean="0">
                <a:solidFill>
                  <a:srgbClr val="002060"/>
                </a:solidFill>
              </a:rPr>
              <a:t>, ID=2)</a:t>
            </a:r>
            <a:endParaRPr lang="zh-CN" altLang="en-US" dirty="0" smtClean="0">
              <a:solidFill>
                <a:srgbClr val="002060"/>
              </a:solidFill>
            </a:endParaRPr>
          </a:p>
          <a:p>
            <a:pPr marL="758825" lvl="1" eaLnBrk="1" hangingPunct="1">
              <a:buFont typeface="Arial" pitchFamily="34" charset="0"/>
              <a:buChar char="•"/>
            </a:pPr>
            <a:r>
              <a:rPr lang="zh-CN" altLang="en-US" dirty="0" smtClean="0">
                <a:solidFill>
                  <a:srgbClr val="002060"/>
                </a:solidFill>
              </a:rPr>
              <a:t>数据重复：完全重复</a:t>
            </a:r>
            <a:r>
              <a:rPr lang="en-US" altLang="zh-CN" dirty="0" smtClean="0">
                <a:solidFill>
                  <a:srgbClr val="002060"/>
                </a:solidFill>
              </a:rPr>
              <a:t>&amp;</a:t>
            </a:r>
            <a:r>
              <a:rPr lang="zh-CN" altLang="en-US" dirty="0" smtClean="0">
                <a:solidFill>
                  <a:srgbClr val="002060"/>
                </a:solidFill>
              </a:rPr>
              <a:t>不完全重复</a:t>
            </a:r>
            <a:r>
              <a:rPr lang="en-US" altLang="zh-CN" dirty="0" smtClean="0">
                <a:solidFill>
                  <a:srgbClr val="002060"/>
                </a:solidFill>
              </a:rPr>
              <a:t>(e.g., ID=3&amp;4, ID=5&amp;6)</a:t>
            </a:r>
          </a:p>
          <a:p>
            <a:pPr marL="758825" lvl="1" eaLnBrk="1" hangingPunct="1">
              <a:buFont typeface="Arial" pitchFamily="34" charset="0"/>
              <a:buChar char="•"/>
            </a:pPr>
            <a:r>
              <a:rPr lang="zh-CN" altLang="en-US" dirty="0" smtClean="0">
                <a:solidFill>
                  <a:srgbClr val="002060"/>
                </a:solidFill>
              </a:rPr>
              <a:t>数据错误：异常值</a:t>
            </a:r>
            <a:r>
              <a:rPr lang="en-US" altLang="zh-CN" dirty="0" smtClean="0">
                <a:solidFill>
                  <a:srgbClr val="002060"/>
                </a:solidFill>
              </a:rPr>
              <a:t>&amp;</a:t>
            </a:r>
            <a:r>
              <a:rPr lang="zh-CN" altLang="en-US" dirty="0" smtClean="0">
                <a:solidFill>
                  <a:srgbClr val="002060"/>
                </a:solidFill>
              </a:rPr>
              <a:t>不一致</a:t>
            </a:r>
            <a:r>
              <a:rPr lang="en-US" altLang="zh-CN" dirty="0" smtClean="0">
                <a:solidFill>
                  <a:srgbClr val="002060"/>
                </a:solidFill>
              </a:rPr>
              <a:t>(e.g., ID=7, ID=8&amp;9)</a:t>
            </a:r>
          </a:p>
          <a:p>
            <a:pPr marL="758825" lvl="1" eaLnBrk="1" hangingPunct="1">
              <a:buFont typeface="Arial" pitchFamily="34" charset="0"/>
              <a:buChar char="•"/>
            </a:pPr>
            <a:r>
              <a:rPr lang="zh-CN" altLang="en-US" dirty="0" smtClean="0">
                <a:solidFill>
                  <a:srgbClr val="002060"/>
                </a:solidFill>
              </a:rPr>
              <a:t>数据不可用：数据正确，但不可用</a:t>
            </a:r>
            <a:r>
              <a:rPr lang="en-US" altLang="zh-CN" dirty="0" smtClean="0">
                <a:solidFill>
                  <a:srgbClr val="002060"/>
                </a:solidFill>
              </a:rPr>
              <a:t>(e.g., ID=10)</a:t>
            </a:r>
            <a:endParaRPr lang="zh-CN" altLang="en-US" dirty="0" smtClean="0">
              <a:solidFill>
                <a:srgbClr val="002060"/>
              </a:solidFill>
            </a:endParaRPr>
          </a:p>
        </p:txBody>
      </p:sp>
      <p:pic>
        <p:nvPicPr>
          <p:cNvPr id="23556" name="Picture 5"/>
          <p:cNvPicPr>
            <a:picLocks noChangeAspect="1" noChangeArrowheads="1"/>
          </p:cNvPicPr>
          <p:nvPr/>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pic>
        <p:nvPicPr>
          <p:cNvPr id="23557" name="Picture 2" descr="C:\Users\hp\AppData\Roaming\Tencent\Users\69160019\QQ\WinTemp\RichOle\C~KM07DIX5GWP08WJWNTV(9.png"/>
          <p:cNvPicPr>
            <a:picLocks noChangeAspect="1" noChangeArrowheads="1"/>
          </p:cNvPicPr>
          <p:nvPr/>
        </p:nvPicPr>
        <p:blipFill>
          <a:blip r:embed="rId3" cstate="print"/>
          <a:srcRect/>
          <a:stretch>
            <a:fillRect/>
          </a:stretch>
        </p:blipFill>
        <p:spPr bwMode="auto">
          <a:xfrm>
            <a:off x="61913" y="4429125"/>
            <a:ext cx="9010650" cy="2357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428625" y="1785938"/>
            <a:ext cx="8501063" cy="1660525"/>
          </a:xfrm>
        </p:spPr>
        <p:txBody>
          <a:bodyPr/>
          <a:lstStyle/>
          <a:p>
            <a:pPr eaLnBrk="1" hangingPunct="1"/>
            <a:r>
              <a:rPr lang="zh-CN" altLang="en-US" sz="2800" dirty="0" smtClean="0">
                <a:solidFill>
                  <a:srgbClr val="002060"/>
                </a:solidFill>
                <a:latin typeface="宋体" charset="-122"/>
              </a:rPr>
              <a:t>下图所示数据立方体用于某销售企业每类商品在各分公司年销售多维数据分析。每个单元存放一个聚集值，对应于多维空间的一个数据点。每个属性可能存在概念分层，允许在多个抽象层进行数据分析。</a:t>
            </a:r>
            <a:r>
              <a:rPr lang="zh-CN" altLang="en-US" sz="2800" dirty="0" smtClean="0">
                <a:solidFill>
                  <a:srgbClr val="002060"/>
                </a:solidFill>
              </a:rPr>
              <a:t> </a:t>
            </a:r>
          </a:p>
        </p:txBody>
      </p:sp>
      <p:sp>
        <p:nvSpPr>
          <p:cNvPr id="57347" name="Rectangle 3"/>
          <p:cNvSpPr>
            <a:spLocks noChangeArrowheads="1"/>
          </p:cNvSpPr>
          <p:nvPr/>
        </p:nvSpPr>
        <p:spPr bwMode="auto">
          <a:xfrm>
            <a:off x="3405188" y="2605088"/>
            <a:ext cx="9144000" cy="0"/>
          </a:xfrm>
          <a:prstGeom prst="rect">
            <a:avLst/>
          </a:prstGeom>
          <a:noFill/>
          <a:ln w="9525">
            <a:noFill/>
            <a:miter lim="800000"/>
            <a:headEnd/>
            <a:tailEnd/>
          </a:ln>
        </p:spPr>
        <p:txBody>
          <a:bodyPr>
            <a:spAutoFit/>
          </a:bodyPr>
          <a:lstStyle/>
          <a:p>
            <a:endParaRPr lang="zh-CN" altLang="en-US"/>
          </a:p>
        </p:txBody>
      </p:sp>
      <p:sp>
        <p:nvSpPr>
          <p:cNvPr id="57348" name="AutoShape 4"/>
          <p:cNvSpPr>
            <a:spLocks noChangeAspect="1" noChangeArrowheads="1" noTextEdit="1"/>
          </p:cNvSpPr>
          <p:nvPr/>
        </p:nvSpPr>
        <p:spPr bwMode="auto">
          <a:xfrm>
            <a:off x="-180975" y="3286125"/>
            <a:ext cx="5111750" cy="3609975"/>
          </a:xfrm>
          <a:prstGeom prst="rect">
            <a:avLst/>
          </a:prstGeom>
          <a:noFill/>
          <a:ln w="9525">
            <a:noFill/>
            <a:miter lim="800000"/>
            <a:headEnd/>
            <a:tailEnd/>
          </a:ln>
        </p:spPr>
        <p:txBody>
          <a:bodyPr/>
          <a:lstStyle/>
          <a:p>
            <a:endParaRPr lang="zh-CN" altLang="en-US"/>
          </a:p>
        </p:txBody>
      </p:sp>
      <p:sp>
        <p:nvSpPr>
          <p:cNvPr id="57349" name="Rectangle 5"/>
          <p:cNvSpPr>
            <a:spLocks noChangeArrowheads="1"/>
          </p:cNvSpPr>
          <p:nvPr/>
        </p:nvSpPr>
        <p:spPr bwMode="auto">
          <a:xfrm>
            <a:off x="-180975" y="3344863"/>
            <a:ext cx="50800" cy="244475"/>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grpSp>
        <p:nvGrpSpPr>
          <p:cNvPr id="2" name="Group 6"/>
          <p:cNvGrpSpPr>
            <a:grpSpLocks/>
          </p:cNvGrpSpPr>
          <p:nvPr/>
        </p:nvGrpSpPr>
        <p:grpSpPr bwMode="auto">
          <a:xfrm>
            <a:off x="250825" y="3505200"/>
            <a:ext cx="4491038" cy="3390900"/>
            <a:chOff x="158" y="2055"/>
            <a:chExt cx="2829" cy="2216"/>
          </a:xfrm>
        </p:grpSpPr>
        <p:grpSp>
          <p:nvGrpSpPr>
            <p:cNvPr id="3" name="Group 7"/>
            <p:cNvGrpSpPr>
              <a:grpSpLocks/>
            </p:cNvGrpSpPr>
            <p:nvPr/>
          </p:nvGrpSpPr>
          <p:grpSpPr bwMode="auto">
            <a:xfrm>
              <a:off x="898" y="2098"/>
              <a:ext cx="2084" cy="1973"/>
              <a:chOff x="2214" y="2098"/>
              <a:chExt cx="2084" cy="1973"/>
            </a:xfrm>
          </p:grpSpPr>
          <p:sp>
            <p:nvSpPr>
              <p:cNvPr id="57421" name="Freeform 8"/>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solidFill>
                <a:srgbClr val="FFFFFF"/>
              </a:solidFill>
              <a:ln w="9525">
                <a:noFill/>
                <a:round/>
                <a:headEnd/>
                <a:tailEnd/>
              </a:ln>
            </p:spPr>
            <p:txBody>
              <a:bodyPr/>
              <a:lstStyle/>
              <a:p>
                <a:endParaRPr lang="zh-CN" altLang="en-US"/>
              </a:p>
            </p:txBody>
          </p:sp>
          <p:sp>
            <p:nvSpPr>
              <p:cNvPr id="57422" name="Freeform 9"/>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495 w 2084"/>
                  <a:gd name="T7" fmla="*/ 0 h 493"/>
                  <a:gd name="T8" fmla="*/ 0 w 2084"/>
                  <a:gd name="T9" fmla="*/ 493 h 493"/>
                  <a:gd name="T10" fmla="*/ 0 60000 65536"/>
                  <a:gd name="T11" fmla="*/ 0 60000 65536"/>
                  <a:gd name="T12" fmla="*/ 0 60000 65536"/>
                  <a:gd name="T13" fmla="*/ 0 60000 65536"/>
                  <a:gd name="T14" fmla="*/ 0 60000 65536"/>
                  <a:gd name="T15" fmla="*/ 0 w 2084"/>
                  <a:gd name="T16" fmla="*/ 0 h 493"/>
                  <a:gd name="T17" fmla="*/ 2084 w 2084"/>
                  <a:gd name="T18" fmla="*/ 493 h 493"/>
                </a:gdLst>
                <a:ahLst/>
                <a:cxnLst>
                  <a:cxn ang="T10">
                    <a:pos x="T0" y="T1"/>
                  </a:cxn>
                  <a:cxn ang="T11">
                    <a:pos x="T2" y="T3"/>
                  </a:cxn>
                  <a:cxn ang="T12">
                    <a:pos x="T4" y="T5"/>
                  </a:cxn>
                  <a:cxn ang="T13">
                    <a:pos x="T6" y="T7"/>
                  </a:cxn>
                  <a:cxn ang="T14">
                    <a:pos x="T8" y="T9"/>
                  </a:cxn>
                </a:cxnLst>
                <a:rect l="T15" t="T16" r="T17" b="T18"/>
                <a:pathLst>
                  <a:path w="2084" h="493">
                    <a:moveTo>
                      <a:pt x="0" y="493"/>
                    </a:moveTo>
                    <a:lnTo>
                      <a:pt x="1589" y="493"/>
                    </a:lnTo>
                    <a:lnTo>
                      <a:pt x="2084" y="0"/>
                    </a:lnTo>
                    <a:lnTo>
                      <a:pt x="495" y="0"/>
                    </a:lnTo>
                    <a:lnTo>
                      <a:pt x="0" y="493"/>
                    </a:lnTo>
                    <a:close/>
                  </a:path>
                </a:pathLst>
              </a:custGeom>
              <a:solidFill>
                <a:srgbClr val="FFFFFF"/>
              </a:solidFill>
              <a:ln w="9525">
                <a:noFill/>
                <a:round/>
                <a:headEnd/>
                <a:tailEnd/>
              </a:ln>
            </p:spPr>
            <p:txBody>
              <a:bodyPr/>
              <a:lstStyle/>
              <a:p>
                <a:endParaRPr lang="zh-CN" altLang="en-US"/>
              </a:p>
            </p:txBody>
          </p:sp>
          <p:sp>
            <p:nvSpPr>
              <p:cNvPr id="57423" name="Freeform 10"/>
              <p:cNvSpPr>
                <a:spLocks/>
              </p:cNvSpPr>
              <p:nvPr/>
            </p:nvSpPr>
            <p:spPr bwMode="auto">
              <a:xfrm>
                <a:off x="3803" y="2098"/>
                <a:ext cx="495" cy="1973"/>
              </a:xfrm>
              <a:custGeom>
                <a:avLst/>
                <a:gdLst>
                  <a:gd name="T0" fmla="*/ 0 w 495"/>
                  <a:gd name="T1" fmla="*/ 493 h 1973"/>
                  <a:gd name="T2" fmla="*/ 495 w 495"/>
                  <a:gd name="T3" fmla="*/ 0 h 1973"/>
                  <a:gd name="T4" fmla="*/ 495 w 495"/>
                  <a:gd name="T5" fmla="*/ 1479 h 1973"/>
                  <a:gd name="T6" fmla="*/ 0 w 495"/>
                  <a:gd name="T7" fmla="*/ 1973 h 1973"/>
                  <a:gd name="T8" fmla="*/ 0 w 495"/>
                  <a:gd name="T9" fmla="*/ 493 h 1973"/>
                  <a:gd name="T10" fmla="*/ 0 60000 65536"/>
                  <a:gd name="T11" fmla="*/ 0 60000 65536"/>
                  <a:gd name="T12" fmla="*/ 0 60000 65536"/>
                  <a:gd name="T13" fmla="*/ 0 60000 65536"/>
                  <a:gd name="T14" fmla="*/ 0 60000 65536"/>
                  <a:gd name="T15" fmla="*/ 0 w 495"/>
                  <a:gd name="T16" fmla="*/ 0 h 1973"/>
                  <a:gd name="T17" fmla="*/ 495 w 495"/>
                  <a:gd name="T18" fmla="*/ 1973 h 1973"/>
                </a:gdLst>
                <a:ahLst/>
                <a:cxnLst>
                  <a:cxn ang="T10">
                    <a:pos x="T0" y="T1"/>
                  </a:cxn>
                  <a:cxn ang="T11">
                    <a:pos x="T2" y="T3"/>
                  </a:cxn>
                  <a:cxn ang="T12">
                    <a:pos x="T4" y="T5"/>
                  </a:cxn>
                  <a:cxn ang="T13">
                    <a:pos x="T6" y="T7"/>
                  </a:cxn>
                  <a:cxn ang="T14">
                    <a:pos x="T8" y="T9"/>
                  </a:cxn>
                </a:cxnLst>
                <a:rect l="T15" t="T16" r="T17" b="T18"/>
                <a:pathLst>
                  <a:path w="495" h="1973">
                    <a:moveTo>
                      <a:pt x="0" y="493"/>
                    </a:moveTo>
                    <a:lnTo>
                      <a:pt x="495" y="0"/>
                    </a:lnTo>
                    <a:lnTo>
                      <a:pt x="495" y="1479"/>
                    </a:lnTo>
                    <a:lnTo>
                      <a:pt x="0" y="1973"/>
                    </a:lnTo>
                    <a:lnTo>
                      <a:pt x="0" y="493"/>
                    </a:lnTo>
                    <a:close/>
                  </a:path>
                </a:pathLst>
              </a:custGeom>
              <a:solidFill>
                <a:srgbClr val="CDCDCD"/>
              </a:solidFill>
              <a:ln w="9525">
                <a:noFill/>
                <a:round/>
                <a:headEnd/>
                <a:tailEnd/>
              </a:ln>
            </p:spPr>
            <p:txBody>
              <a:bodyPr/>
              <a:lstStyle/>
              <a:p>
                <a:endParaRPr lang="zh-CN" altLang="en-US"/>
              </a:p>
            </p:txBody>
          </p:sp>
          <p:sp>
            <p:nvSpPr>
              <p:cNvPr id="57424" name="Freeform 11"/>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noFill/>
              <a:ln w="14288" cap="rnd">
                <a:solidFill>
                  <a:srgbClr val="000000"/>
                </a:solidFill>
                <a:round/>
                <a:headEnd/>
                <a:tailEnd/>
              </a:ln>
            </p:spPr>
            <p:txBody>
              <a:bodyPr/>
              <a:lstStyle/>
              <a:p>
                <a:endParaRPr lang="zh-CN" altLang="en-US"/>
              </a:p>
            </p:txBody>
          </p:sp>
          <p:sp>
            <p:nvSpPr>
              <p:cNvPr id="57425" name="Freeform 12"/>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0 60000 65536"/>
                  <a:gd name="T7" fmla="*/ 0 60000 65536"/>
                  <a:gd name="T8" fmla="*/ 0 60000 65536"/>
                  <a:gd name="T9" fmla="*/ 0 w 2084"/>
                  <a:gd name="T10" fmla="*/ 0 h 493"/>
                  <a:gd name="T11" fmla="*/ 2084 w 2084"/>
                  <a:gd name="T12" fmla="*/ 493 h 493"/>
                </a:gdLst>
                <a:ahLst/>
                <a:cxnLst>
                  <a:cxn ang="T6">
                    <a:pos x="T0" y="T1"/>
                  </a:cxn>
                  <a:cxn ang="T7">
                    <a:pos x="T2" y="T3"/>
                  </a:cxn>
                  <a:cxn ang="T8">
                    <a:pos x="T4" y="T5"/>
                  </a:cxn>
                </a:cxnLst>
                <a:rect l="T9" t="T10" r="T11" b="T12"/>
                <a:pathLst>
                  <a:path w="2084" h="493">
                    <a:moveTo>
                      <a:pt x="0" y="493"/>
                    </a:moveTo>
                    <a:lnTo>
                      <a:pt x="1589" y="493"/>
                    </a:lnTo>
                    <a:lnTo>
                      <a:pt x="2084" y="0"/>
                    </a:lnTo>
                  </a:path>
                </a:pathLst>
              </a:custGeom>
              <a:noFill/>
              <a:ln w="14288" cap="rnd">
                <a:solidFill>
                  <a:srgbClr val="000000"/>
                </a:solidFill>
                <a:round/>
                <a:headEnd/>
                <a:tailEnd/>
              </a:ln>
            </p:spPr>
            <p:txBody>
              <a:bodyPr/>
              <a:lstStyle/>
              <a:p>
                <a:endParaRPr lang="zh-CN" altLang="en-US"/>
              </a:p>
            </p:txBody>
          </p:sp>
          <p:sp>
            <p:nvSpPr>
              <p:cNvPr id="57426" name="Line 13"/>
              <p:cNvSpPr>
                <a:spLocks noChangeShapeType="1"/>
              </p:cNvSpPr>
              <p:nvPr/>
            </p:nvSpPr>
            <p:spPr bwMode="auto">
              <a:xfrm>
                <a:off x="3803" y="2591"/>
                <a:ext cx="1" cy="1480"/>
              </a:xfrm>
              <a:prstGeom prst="line">
                <a:avLst/>
              </a:prstGeom>
              <a:noFill/>
              <a:ln w="14288" cap="rnd">
                <a:solidFill>
                  <a:srgbClr val="000000"/>
                </a:solidFill>
                <a:round/>
                <a:headEnd/>
                <a:tailEnd/>
              </a:ln>
            </p:spPr>
            <p:txBody>
              <a:bodyPr/>
              <a:lstStyle/>
              <a:p>
                <a:endParaRPr lang="zh-CN" altLang="en-US"/>
              </a:p>
            </p:txBody>
          </p:sp>
        </p:grpSp>
        <p:sp>
          <p:nvSpPr>
            <p:cNvPr id="57373" name="Line 14"/>
            <p:cNvSpPr>
              <a:spLocks noChangeShapeType="1"/>
            </p:cNvSpPr>
            <p:nvPr/>
          </p:nvSpPr>
          <p:spPr bwMode="auto">
            <a:xfrm>
              <a:off x="898" y="2977"/>
              <a:ext cx="1591" cy="1"/>
            </a:xfrm>
            <a:prstGeom prst="line">
              <a:avLst/>
            </a:prstGeom>
            <a:noFill/>
            <a:ln w="14288" cap="rnd">
              <a:solidFill>
                <a:srgbClr val="000000"/>
              </a:solidFill>
              <a:round/>
              <a:headEnd/>
              <a:tailEnd/>
            </a:ln>
          </p:spPr>
          <p:txBody>
            <a:bodyPr/>
            <a:lstStyle/>
            <a:p>
              <a:endParaRPr lang="zh-CN" altLang="en-US"/>
            </a:p>
          </p:txBody>
        </p:sp>
        <p:sp>
          <p:nvSpPr>
            <p:cNvPr id="57374" name="Line 15"/>
            <p:cNvSpPr>
              <a:spLocks noChangeShapeType="1"/>
            </p:cNvSpPr>
            <p:nvPr/>
          </p:nvSpPr>
          <p:spPr bwMode="auto">
            <a:xfrm>
              <a:off x="898" y="3336"/>
              <a:ext cx="1591" cy="1"/>
            </a:xfrm>
            <a:prstGeom prst="line">
              <a:avLst/>
            </a:prstGeom>
            <a:noFill/>
            <a:ln w="14288" cap="rnd">
              <a:solidFill>
                <a:srgbClr val="000000"/>
              </a:solidFill>
              <a:round/>
              <a:headEnd/>
              <a:tailEnd/>
            </a:ln>
          </p:spPr>
          <p:txBody>
            <a:bodyPr/>
            <a:lstStyle/>
            <a:p>
              <a:endParaRPr lang="zh-CN" altLang="en-US"/>
            </a:p>
          </p:txBody>
        </p:sp>
        <p:sp>
          <p:nvSpPr>
            <p:cNvPr id="57375" name="Line 16"/>
            <p:cNvSpPr>
              <a:spLocks noChangeShapeType="1"/>
            </p:cNvSpPr>
            <p:nvPr/>
          </p:nvSpPr>
          <p:spPr bwMode="auto">
            <a:xfrm>
              <a:off x="898" y="3699"/>
              <a:ext cx="1591" cy="1"/>
            </a:xfrm>
            <a:prstGeom prst="line">
              <a:avLst/>
            </a:prstGeom>
            <a:noFill/>
            <a:ln w="14288" cap="rnd">
              <a:solidFill>
                <a:srgbClr val="000000"/>
              </a:solidFill>
              <a:round/>
              <a:headEnd/>
              <a:tailEnd/>
            </a:ln>
          </p:spPr>
          <p:txBody>
            <a:bodyPr/>
            <a:lstStyle/>
            <a:p>
              <a:endParaRPr lang="zh-CN" altLang="en-US"/>
            </a:p>
          </p:txBody>
        </p:sp>
        <p:sp>
          <p:nvSpPr>
            <p:cNvPr id="57376" name="Line 17"/>
            <p:cNvSpPr>
              <a:spLocks noChangeShapeType="1"/>
            </p:cNvSpPr>
            <p:nvPr/>
          </p:nvSpPr>
          <p:spPr bwMode="auto">
            <a:xfrm>
              <a:off x="1155" y="2337"/>
              <a:ext cx="1591" cy="1"/>
            </a:xfrm>
            <a:prstGeom prst="line">
              <a:avLst/>
            </a:prstGeom>
            <a:noFill/>
            <a:ln w="14288" cap="rnd">
              <a:solidFill>
                <a:srgbClr val="000000"/>
              </a:solidFill>
              <a:round/>
              <a:headEnd/>
              <a:tailEnd/>
            </a:ln>
          </p:spPr>
          <p:txBody>
            <a:bodyPr/>
            <a:lstStyle/>
            <a:p>
              <a:endParaRPr lang="zh-CN" altLang="en-US"/>
            </a:p>
          </p:txBody>
        </p:sp>
        <p:sp>
          <p:nvSpPr>
            <p:cNvPr id="57377" name="Line 18"/>
            <p:cNvSpPr>
              <a:spLocks noChangeShapeType="1"/>
            </p:cNvSpPr>
            <p:nvPr/>
          </p:nvSpPr>
          <p:spPr bwMode="auto">
            <a:xfrm>
              <a:off x="1275" y="2211"/>
              <a:ext cx="1590" cy="1"/>
            </a:xfrm>
            <a:prstGeom prst="line">
              <a:avLst/>
            </a:prstGeom>
            <a:noFill/>
            <a:ln w="14288" cap="rnd">
              <a:solidFill>
                <a:srgbClr val="000000"/>
              </a:solidFill>
              <a:round/>
              <a:headEnd/>
              <a:tailEnd/>
            </a:ln>
          </p:spPr>
          <p:txBody>
            <a:bodyPr/>
            <a:lstStyle/>
            <a:p>
              <a:endParaRPr lang="zh-CN" altLang="en-US"/>
            </a:p>
          </p:txBody>
        </p:sp>
        <p:sp>
          <p:nvSpPr>
            <p:cNvPr id="57378" name="Line 19"/>
            <p:cNvSpPr>
              <a:spLocks noChangeShapeType="1"/>
            </p:cNvSpPr>
            <p:nvPr/>
          </p:nvSpPr>
          <p:spPr bwMode="auto">
            <a:xfrm>
              <a:off x="1027" y="2460"/>
              <a:ext cx="1590" cy="1"/>
            </a:xfrm>
            <a:prstGeom prst="line">
              <a:avLst/>
            </a:prstGeom>
            <a:noFill/>
            <a:ln w="14288" cap="rnd">
              <a:solidFill>
                <a:srgbClr val="000000"/>
              </a:solidFill>
              <a:round/>
              <a:headEnd/>
              <a:tailEnd/>
            </a:ln>
          </p:spPr>
          <p:txBody>
            <a:bodyPr/>
            <a:lstStyle/>
            <a:p>
              <a:endParaRPr lang="zh-CN" altLang="en-US"/>
            </a:p>
          </p:txBody>
        </p:sp>
        <p:sp>
          <p:nvSpPr>
            <p:cNvPr id="57379" name="Line 20"/>
            <p:cNvSpPr>
              <a:spLocks noChangeShapeType="1"/>
            </p:cNvSpPr>
            <p:nvPr/>
          </p:nvSpPr>
          <p:spPr bwMode="auto">
            <a:xfrm>
              <a:off x="1385" y="2602"/>
              <a:ext cx="1" cy="1464"/>
            </a:xfrm>
            <a:prstGeom prst="line">
              <a:avLst/>
            </a:prstGeom>
            <a:noFill/>
            <a:ln w="14288" cap="rnd">
              <a:solidFill>
                <a:srgbClr val="000000"/>
              </a:solidFill>
              <a:round/>
              <a:headEnd/>
              <a:tailEnd/>
            </a:ln>
          </p:spPr>
          <p:txBody>
            <a:bodyPr/>
            <a:lstStyle/>
            <a:p>
              <a:endParaRPr lang="zh-CN" altLang="en-US"/>
            </a:p>
          </p:txBody>
        </p:sp>
        <p:sp>
          <p:nvSpPr>
            <p:cNvPr id="57380" name="Line 21"/>
            <p:cNvSpPr>
              <a:spLocks noChangeShapeType="1"/>
            </p:cNvSpPr>
            <p:nvPr/>
          </p:nvSpPr>
          <p:spPr bwMode="auto">
            <a:xfrm>
              <a:off x="1927" y="2602"/>
              <a:ext cx="1" cy="1464"/>
            </a:xfrm>
            <a:prstGeom prst="line">
              <a:avLst/>
            </a:prstGeom>
            <a:noFill/>
            <a:ln w="14288" cap="rnd">
              <a:solidFill>
                <a:srgbClr val="000000"/>
              </a:solidFill>
              <a:round/>
              <a:headEnd/>
              <a:tailEnd/>
            </a:ln>
          </p:spPr>
          <p:txBody>
            <a:bodyPr/>
            <a:lstStyle/>
            <a:p>
              <a:endParaRPr lang="zh-CN" altLang="en-US"/>
            </a:p>
          </p:txBody>
        </p:sp>
        <p:sp>
          <p:nvSpPr>
            <p:cNvPr id="57381" name="Line 22"/>
            <p:cNvSpPr>
              <a:spLocks noChangeShapeType="1"/>
            </p:cNvSpPr>
            <p:nvPr/>
          </p:nvSpPr>
          <p:spPr bwMode="auto">
            <a:xfrm>
              <a:off x="2625" y="2460"/>
              <a:ext cx="1" cy="1465"/>
            </a:xfrm>
            <a:prstGeom prst="line">
              <a:avLst/>
            </a:prstGeom>
            <a:noFill/>
            <a:ln w="14288" cap="rnd">
              <a:solidFill>
                <a:srgbClr val="000000"/>
              </a:solidFill>
              <a:round/>
              <a:headEnd/>
              <a:tailEnd/>
            </a:ln>
          </p:spPr>
          <p:txBody>
            <a:bodyPr/>
            <a:lstStyle/>
            <a:p>
              <a:endParaRPr lang="zh-CN" altLang="en-US"/>
            </a:p>
          </p:txBody>
        </p:sp>
        <p:sp>
          <p:nvSpPr>
            <p:cNvPr id="57382" name="Line 23"/>
            <p:cNvSpPr>
              <a:spLocks noChangeShapeType="1"/>
            </p:cNvSpPr>
            <p:nvPr/>
          </p:nvSpPr>
          <p:spPr bwMode="auto">
            <a:xfrm>
              <a:off x="2754" y="2333"/>
              <a:ext cx="1" cy="1465"/>
            </a:xfrm>
            <a:prstGeom prst="line">
              <a:avLst/>
            </a:prstGeom>
            <a:noFill/>
            <a:ln w="14288" cap="rnd">
              <a:solidFill>
                <a:srgbClr val="000000"/>
              </a:solidFill>
              <a:round/>
              <a:headEnd/>
              <a:tailEnd/>
            </a:ln>
          </p:spPr>
          <p:txBody>
            <a:bodyPr/>
            <a:lstStyle/>
            <a:p>
              <a:endParaRPr lang="zh-CN" altLang="en-US"/>
            </a:p>
          </p:txBody>
        </p:sp>
        <p:sp>
          <p:nvSpPr>
            <p:cNvPr id="57383" name="Line 24"/>
            <p:cNvSpPr>
              <a:spLocks noChangeShapeType="1"/>
            </p:cNvSpPr>
            <p:nvPr/>
          </p:nvSpPr>
          <p:spPr bwMode="auto">
            <a:xfrm>
              <a:off x="2882" y="2220"/>
              <a:ext cx="1" cy="1465"/>
            </a:xfrm>
            <a:prstGeom prst="line">
              <a:avLst/>
            </a:prstGeom>
            <a:noFill/>
            <a:ln w="14288" cap="rnd">
              <a:solidFill>
                <a:srgbClr val="000000"/>
              </a:solidFill>
              <a:round/>
              <a:headEnd/>
              <a:tailEnd/>
            </a:ln>
          </p:spPr>
          <p:txBody>
            <a:bodyPr/>
            <a:lstStyle/>
            <a:p>
              <a:endParaRPr lang="zh-CN" altLang="en-US"/>
            </a:p>
          </p:txBody>
        </p:sp>
        <p:sp>
          <p:nvSpPr>
            <p:cNvPr id="57384" name="Line 25"/>
            <p:cNvSpPr>
              <a:spLocks noChangeShapeType="1"/>
            </p:cNvSpPr>
            <p:nvPr/>
          </p:nvSpPr>
          <p:spPr bwMode="auto">
            <a:xfrm flipV="1">
              <a:off x="2478" y="3234"/>
              <a:ext cx="500" cy="484"/>
            </a:xfrm>
            <a:prstGeom prst="line">
              <a:avLst/>
            </a:prstGeom>
            <a:noFill/>
            <a:ln w="14288" cap="rnd">
              <a:solidFill>
                <a:srgbClr val="000000"/>
              </a:solidFill>
              <a:round/>
              <a:headEnd/>
              <a:tailEnd/>
            </a:ln>
          </p:spPr>
          <p:txBody>
            <a:bodyPr/>
            <a:lstStyle/>
            <a:p>
              <a:endParaRPr lang="zh-CN" altLang="en-US"/>
            </a:p>
          </p:txBody>
        </p:sp>
        <p:sp>
          <p:nvSpPr>
            <p:cNvPr id="57385" name="Line 26"/>
            <p:cNvSpPr>
              <a:spLocks noChangeShapeType="1"/>
            </p:cNvSpPr>
            <p:nvPr/>
          </p:nvSpPr>
          <p:spPr bwMode="auto">
            <a:xfrm flipV="1">
              <a:off x="2487" y="2854"/>
              <a:ext cx="500" cy="485"/>
            </a:xfrm>
            <a:prstGeom prst="line">
              <a:avLst/>
            </a:prstGeom>
            <a:noFill/>
            <a:ln w="14288" cap="rnd">
              <a:solidFill>
                <a:srgbClr val="000000"/>
              </a:solidFill>
              <a:round/>
              <a:headEnd/>
              <a:tailEnd/>
            </a:ln>
          </p:spPr>
          <p:txBody>
            <a:bodyPr/>
            <a:lstStyle/>
            <a:p>
              <a:endParaRPr lang="zh-CN" altLang="en-US"/>
            </a:p>
          </p:txBody>
        </p:sp>
        <p:sp>
          <p:nvSpPr>
            <p:cNvPr id="57386" name="Line 27"/>
            <p:cNvSpPr>
              <a:spLocks noChangeShapeType="1"/>
            </p:cNvSpPr>
            <p:nvPr/>
          </p:nvSpPr>
          <p:spPr bwMode="auto">
            <a:xfrm flipV="1">
              <a:off x="2487" y="2488"/>
              <a:ext cx="500" cy="485"/>
            </a:xfrm>
            <a:prstGeom prst="line">
              <a:avLst/>
            </a:prstGeom>
            <a:noFill/>
            <a:ln w="14288" cap="rnd">
              <a:solidFill>
                <a:srgbClr val="000000"/>
              </a:solidFill>
              <a:round/>
              <a:headEnd/>
              <a:tailEnd/>
            </a:ln>
          </p:spPr>
          <p:txBody>
            <a:bodyPr/>
            <a:lstStyle/>
            <a:p>
              <a:endParaRPr lang="zh-CN" altLang="en-US"/>
            </a:p>
          </p:txBody>
        </p:sp>
        <p:sp>
          <p:nvSpPr>
            <p:cNvPr id="57387" name="Line 28"/>
            <p:cNvSpPr>
              <a:spLocks noChangeShapeType="1"/>
            </p:cNvSpPr>
            <p:nvPr/>
          </p:nvSpPr>
          <p:spPr bwMode="auto">
            <a:xfrm flipV="1">
              <a:off x="1936" y="2098"/>
              <a:ext cx="500" cy="484"/>
            </a:xfrm>
            <a:prstGeom prst="line">
              <a:avLst/>
            </a:prstGeom>
            <a:noFill/>
            <a:ln w="14288" cap="rnd">
              <a:solidFill>
                <a:srgbClr val="000000"/>
              </a:solidFill>
              <a:round/>
              <a:headEnd/>
              <a:tailEnd/>
            </a:ln>
          </p:spPr>
          <p:txBody>
            <a:bodyPr/>
            <a:lstStyle/>
            <a:p>
              <a:endParaRPr lang="zh-CN" altLang="en-US"/>
            </a:p>
          </p:txBody>
        </p:sp>
        <p:sp>
          <p:nvSpPr>
            <p:cNvPr id="57388" name="Line 29"/>
            <p:cNvSpPr>
              <a:spLocks noChangeShapeType="1"/>
            </p:cNvSpPr>
            <p:nvPr/>
          </p:nvSpPr>
          <p:spPr bwMode="auto">
            <a:xfrm flipV="1">
              <a:off x="1385" y="2098"/>
              <a:ext cx="500" cy="484"/>
            </a:xfrm>
            <a:prstGeom prst="line">
              <a:avLst/>
            </a:prstGeom>
            <a:noFill/>
            <a:ln w="14288" cap="rnd">
              <a:solidFill>
                <a:srgbClr val="000000"/>
              </a:solidFill>
              <a:round/>
              <a:headEnd/>
              <a:tailEnd/>
            </a:ln>
          </p:spPr>
          <p:txBody>
            <a:bodyPr/>
            <a:lstStyle/>
            <a:p>
              <a:endParaRPr lang="zh-CN" altLang="en-US"/>
            </a:p>
          </p:txBody>
        </p:sp>
        <p:sp>
          <p:nvSpPr>
            <p:cNvPr id="57389" name="Rectangle 30"/>
            <p:cNvSpPr>
              <a:spLocks noChangeArrowheads="1"/>
            </p:cNvSpPr>
            <p:nvPr/>
          </p:nvSpPr>
          <p:spPr bwMode="auto">
            <a:xfrm>
              <a:off x="1475"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2001</a:t>
              </a:r>
              <a:endParaRPr kumimoji="1" lang="en-US" altLang="zh-CN" sz="2400">
                <a:latin typeface="Verdana" pitchFamily="34" charset="0"/>
              </a:endParaRPr>
            </a:p>
          </p:txBody>
        </p:sp>
        <p:sp>
          <p:nvSpPr>
            <p:cNvPr id="57390" name="Rectangle 31"/>
            <p:cNvSpPr>
              <a:spLocks noChangeArrowheads="1"/>
            </p:cNvSpPr>
            <p:nvPr/>
          </p:nvSpPr>
          <p:spPr bwMode="auto">
            <a:xfrm>
              <a:off x="1769"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391" name="Rectangle 32"/>
            <p:cNvSpPr>
              <a:spLocks noChangeArrowheads="1"/>
            </p:cNvSpPr>
            <p:nvPr/>
          </p:nvSpPr>
          <p:spPr bwMode="auto">
            <a:xfrm>
              <a:off x="1898"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2" name="Rectangle 33"/>
            <p:cNvSpPr>
              <a:spLocks noChangeArrowheads="1"/>
            </p:cNvSpPr>
            <p:nvPr/>
          </p:nvSpPr>
          <p:spPr bwMode="auto">
            <a:xfrm>
              <a:off x="1043" y="2751"/>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568</a:t>
              </a:r>
              <a:endParaRPr kumimoji="1" lang="en-US" altLang="zh-CN" sz="2400">
                <a:latin typeface="Verdana" pitchFamily="34" charset="0"/>
              </a:endParaRPr>
            </a:p>
          </p:txBody>
        </p:sp>
        <p:sp>
          <p:nvSpPr>
            <p:cNvPr id="57393" name="Rectangle 34"/>
            <p:cNvSpPr>
              <a:spLocks noChangeArrowheads="1"/>
            </p:cNvSpPr>
            <p:nvPr/>
          </p:nvSpPr>
          <p:spPr bwMode="auto">
            <a:xfrm>
              <a:off x="1236" y="2751"/>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4" name="Rectangle 35"/>
            <p:cNvSpPr>
              <a:spLocks noChangeArrowheads="1"/>
            </p:cNvSpPr>
            <p:nvPr/>
          </p:nvSpPr>
          <p:spPr bwMode="auto">
            <a:xfrm>
              <a:off x="1053" y="3118"/>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750</a:t>
              </a:r>
              <a:endParaRPr kumimoji="1" lang="en-US" altLang="zh-CN" sz="2400">
                <a:latin typeface="Verdana" pitchFamily="34" charset="0"/>
              </a:endParaRPr>
            </a:p>
          </p:txBody>
        </p:sp>
        <p:sp>
          <p:nvSpPr>
            <p:cNvPr id="57395" name="Rectangle 36"/>
            <p:cNvSpPr>
              <a:spLocks noChangeArrowheads="1"/>
            </p:cNvSpPr>
            <p:nvPr/>
          </p:nvSpPr>
          <p:spPr bwMode="auto">
            <a:xfrm>
              <a:off x="1246" y="311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6" name="Rectangle 37"/>
            <p:cNvSpPr>
              <a:spLocks noChangeArrowheads="1"/>
            </p:cNvSpPr>
            <p:nvPr/>
          </p:nvSpPr>
          <p:spPr bwMode="auto">
            <a:xfrm>
              <a:off x="1043" y="3466"/>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150</a:t>
              </a:r>
              <a:endParaRPr kumimoji="1" lang="en-US" altLang="zh-CN" sz="2400">
                <a:latin typeface="Verdana" pitchFamily="34" charset="0"/>
              </a:endParaRPr>
            </a:p>
          </p:txBody>
        </p:sp>
        <p:sp>
          <p:nvSpPr>
            <p:cNvPr id="57397" name="Rectangle 38"/>
            <p:cNvSpPr>
              <a:spLocks noChangeArrowheads="1"/>
            </p:cNvSpPr>
            <p:nvPr/>
          </p:nvSpPr>
          <p:spPr bwMode="auto">
            <a:xfrm>
              <a:off x="1236"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8" name="Rectangle 39"/>
            <p:cNvSpPr>
              <a:spLocks noChangeArrowheads="1"/>
            </p:cNvSpPr>
            <p:nvPr/>
          </p:nvSpPr>
          <p:spPr bwMode="auto">
            <a:xfrm>
              <a:off x="1080" y="3824"/>
              <a:ext cx="128"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50</a:t>
              </a:r>
              <a:endParaRPr kumimoji="1" lang="en-US" altLang="zh-CN" sz="2400">
                <a:latin typeface="Verdana" pitchFamily="34" charset="0"/>
              </a:endParaRPr>
            </a:p>
          </p:txBody>
        </p:sp>
        <p:sp>
          <p:nvSpPr>
            <p:cNvPr id="57399" name="Rectangle 40"/>
            <p:cNvSpPr>
              <a:spLocks noChangeArrowheads="1"/>
            </p:cNvSpPr>
            <p:nvPr/>
          </p:nvSpPr>
          <p:spPr bwMode="auto">
            <a:xfrm>
              <a:off x="1209" y="382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0" name="Rectangle 41"/>
            <p:cNvSpPr>
              <a:spLocks noChangeArrowheads="1"/>
            </p:cNvSpPr>
            <p:nvPr/>
          </p:nvSpPr>
          <p:spPr bwMode="auto">
            <a:xfrm>
              <a:off x="1190" y="2055"/>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四川</a:t>
              </a:r>
              <a:endParaRPr kumimoji="1" lang="zh-CN" altLang="en-US" sz="2400">
                <a:latin typeface="Verdana" pitchFamily="34" charset="0"/>
              </a:endParaRPr>
            </a:p>
          </p:txBody>
        </p:sp>
        <p:sp>
          <p:nvSpPr>
            <p:cNvPr id="57401" name="Rectangle 42"/>
            <p:cNvSpPr>
              <a:spLocks noChangeArrowheads="1"/>
            </p:cNvSpPr>
            <p:nvPr/>
          </p:nvSpPr>
          <p:spPr bwMode="auto">
            <a:xfrm>
              <a:off x="1071" y="2193"/>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河南</a:t>
              </a:r>
              <a:endParaRPr kumimoji="1" lang="zh-CN" altLang="en-US" sz="2400">
                <a:latin typeface="Verdana" pitchFamily="34" charset="0"/>
              </a:endParaRPr>
            </a:p>
          </p:txBody>
        </p:sp>
        <p:sp>
          <p:nvSpPr>
            <p:cNvPr id="57402" name="Rectangle 43"/>
            <p:cNvSpPr>
              <a:spLocks noChangeArrowheads="1"/>
            </p:cNvSpPr>
            <p:nvPr/>
          </p:nvSpPr>
          <p:spPr bwMode="auto">
            <a:xfrm>
              <a:off x="961" y="2312"/>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湖北</a:t>
              </a:r>
              <a:endParaRPr kumimoji="1" lang="zh-CN" altLang="en-US" sz="2400">
                <a:latin typeface="Verdana" pitchFamily="34" charset="0"/>
              </a:endParaRPr>
            </a:p>
          </p:txBody>
        </p:sp>
        <p:sp>
          <p:nvSpPr>
            <p:cNvPr id="57403" name="Rectangle 44"/>
            <p:cNvSpPr>
              <a:spLocks noChangeArrowheads="1"/>
            </p:cNvSpPr>
            <p:nvPr/>
          </p:nvSpPr>
          <p:spPr bwMode="auto">
            <a:xfrm>
              <a:off x="805" y="2458"/>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上海</a:t>
              </a:r>
              <a:endParaRPr kumimoji="1" lang="zh-CN" altLang="en-US" sz="2400">
                <a:latin typeface="Verdana" pitchFamily="34" charset="0"/>
              </a:endParaRPr>
            </a:p>
          </p:txBody>
        </p:sp>
        <p:sp>
          <p:nvSpPr>
            <p:cNvPr id="57404" name="Rectangle 45"/>
            <p:cNvSpPr>
              <a:spLocks noChangeArrowheads="1"/>
            </p:cNvSpPr>
            <p:nvPr/>
          </p:nvSpPr>
          <p:spPr bwMode="auto">
            <a:xfrm>
              <a:off x="557" y="2229"/>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分公司</a:t>
              </a:r>
              <a:endParaRPr kumimoji="1" lang="zh-CN" altLang="en-US" sz="2400">
                <a:latin typeface="Verdana" pitchFamily="34" charset="0"/>
              </a:endParaRPr>
            </a:p>
          </p:txBody>
        </p:sp>
        <p:sp>
          <p:nvSpPr>
            <p:cNvPr id="57405" name="Rectangle 46"/>
            <p:cNvSpPr>
              <a:spLocks noChangeArrowheads="1"/>
            </p:cNvSpPr>
            <p:nvPr/>
          </p:nvSpPr>
          <p:spPr bwMode="auto">
            <a:xfrm>
              <a:off x="814" y="222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6" name="Rectangle 47"/>
            <p:cNvSpPr>
              <a:spLocks noChangeArrowheads="1"/>
            </p:cNvSpPr>
            <p:nvPr/>
          </p:nvSpPr>
          <p:spPr bwMode="auto">
            <a:xfrm>
              <a:off x="336" y="2742"/>
              <a:ext cx="512"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办公用品</a:t>
              </a:r>
              <a:endParaRPr kumimoji="1" lang="zh-CN" altLang="en-US" sz="2400">
                <a:latin typeface="Verdana" pitchFamily="34" charset="0"/>
              </a:endParaRPr>
            </a:p>
          </p:txBody>
        </p:sp>
        <p:sp>
          <p:nvSpPr>
            <p:cNvPr id="57407" name="Rectangle 48"/>
            <p:cNvSpPr>
              <a:spLocks noChangeArrowheads="1"/>
            </p:cNvSpPr>
            <p:nvPr/>
          </p:nvSpPr>
          <p:spPr bwMode="auto">
            <a:xfrm>
              <a:off x="851" y="2742"/>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8" name="Rectangle 49"/>
            <p:cNvSpPr>
              <a:spLocks noChangeArrowheads="1"/>
            </p:cNvSpPr>
            <p:nvPr/>
          </p:nvSpPr>
          <p:spPr bwMode="auto">
            <a:xfrm>
              <a:off x="575" y="3109"/>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电话</a:t>
              </a:r>
              <a:endParaRPr kumimoji="1" lang="zh-CN" altLang="en-US" sz="2400">
                <a:latin typeface="Verdana" pitchFamily="34" charset="0"/>
              </a:endParaRPr>
            </a:p>
          </p:txBody>
        </p:sp>
        <p:sp>
          <p:nvSpPr>
            <p:cNvPr id="57409" name="Rectangle 50"/>
            <p:cNvSpPr>
              <a:spLocks noChangeArrowheads="1"/>
            </p:cNvSpPr>
            <p:nvPr/>
          </p:nvSpPr>
          <p:spPr bwMode="auto">
            <a:xfrm>
              <a:off x="832" y="310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0" name="Rectangle 51"/>
            <p:cNvSpPr>
              <a:spLocks noChangeArrowheads="1"/>
            </p:cNvSpPr>
            <p:nvPr/>
          </p:nvSpPr>
          <p:spPr bwMode="auto">
            <a:xfrm>
              <a:off x="446" y="3466"/>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计算机</a:t>
              </a:r>
              <a:endParaRPr kumimoji="1" lang="zh-CN" altLang="en-US" sz="2400">
                <a:latin typeface="Verdana" pitchFamily="34" charset="0"/>
              </a:endParaRPr>
            </a:p>
          </p:txBody>
        </p:sp>
        <p:sp>
          <p:nvSpPr>
            <p:cNvPr id="57411" name="Rectangle 52"/>
            <p:cNvSpPr>
              <a:spLocks noChangeArrowheads="1"/>
            </p:cNvSpPr>
            <p:nvPr/>
          </p:nvSpPr>
          <p:spPr bwMode="auto">
            <a:xfrm>
              <a:off x="832"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2" name="Rectangle 53"/>
            <p:cNvSpPr>
              <a:spLocks noChangeArrowheads="1"/>
            </p:cNvSpPr>
            <p:nvPr/>
          </p:nvSpPr>
          <p:spPr bwMode="auto">
            <a:xfrm>
              <a:off x="456" y="3814"/>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打印机</a:t>
              </a:r>
              <a:endParaRPr kumimoji="1" lang="zh-CN" altLang="en-US" sz="2400">
                <a:latin typeface="Verdana" pitchFamily="34" charset="0"/>
              </a:endParaRPr>
            </a:p>
          </p:txBody>
        </p:sp>
        <p:sp>
          <p:nvSpPr>
            <p:cNvPr id="57413" name="Rectangle 54"/>
            <p:cNvSpPr>
              <a:spLocks noChangeArrowheads="1"/>
            </p:cNvSpPr>
            <p:nvPr/>
          </p:nvSpPr>
          <p:spPr bwMode="auto">
            <a:xfrm>
              <a:off x="841" y="381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4" name="Rectangle 55"/>
            <p:cNvSpPr>
              <a:spLocks noChangeArrowheads="1"/>
            </p:cNvSpPr>
            <p:nvPr/>
          </p:nvSpPr>
          <p:spPr bwMode="auto">
            <a:xfrm>
              <a:off x="952"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2000</a:t>
              </a:r>
              <a:endParaRPr kumimoji="1" lang="en-US" altLang="zh-CN" sz="2400">
                <a:latin typeface="Verdana" pitchFamily="34" charset="0"/>
              </a:endParaRPr>
            </a:p>
          </p:txBody>
        </p:sp>
        <p:sp>
          <p:nvSpPr>
            <p:cNvPr id="57415" name="Rectangle 56"/>
            <p:cNvSpPr>
              <a:spLocks noChangeArrowheads="1"/>
            </p:cNvSpPr>
            <p:nvPr/>
          </p:nvSpPr>
          <p:spPr bwMode="auto">
            <a:xfrm>
              <a:off x="1246"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6" name="Rectangle 57"/>
            <p:cNvSpPr>
              <a:spLocks noChangeArrowheads="1"/>
            </p:cNvSpPr>
            <p:nvPr/>
          </p:nvSpPr>
          <p:spPr bwMode="auto">
            <a:xfrm>
              <a:off x="1374"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7" name="Rectangle 58"/>
            <p:cNvSpPr>
              <a:spLocks noChangeArrowheads="1"/>
            </p:cNvSpPr>
            <p:nvPr/>
          </p:nvSpPr>
          <p:spPr bwMode="auto">
            <a:xfrm>
              <a:off x="2008" y="4108"/>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2002</a:t>
              </a:r>
              <a:endParaRPr kumimoji="1" lang="en-US" altLang="zh-CN" sz="2400">
                <a:latin typeface="Verdana" pitchFamily="34" charset="0"/>
              </a:endParaRPr>
            </a:p>
          </p:txBody>
        </p:sp>
        <p:sp>
          <p:nvSpPr>
            <p:cNvPr id="57418" name="Rectangle 59"/>
            <p:cNvSpPr>
              <a:spLocks noChangeArrowheads="1"/>
            </p:cNvSpPr>
            <p:nvPr/>
          </p:nvSpPr>
          <p:spPr bwMode="auto">
            <a:xfrm>
              <a:off x="2302" y="4108"/>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9" name="Rectangle 60"/>
            <p:cNvSpPr>
              <a:spLocks noChangeArrowheads="1"/>
            </p:cNvSpPr>
            <p:nvPr/>
          </p:nvSpPr>
          <p:spPr bwMode="auto">
            <a:xfrm>
              <a:off x="2431" y="410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20" name="Rectangle 61"/>
            <p:cNvSpPr>
              <a:spLocks noChangeArrowheads="1"/>
            </p:cNvSpPr>
            <p:nvPr/>
          </p:nvSpPr>
          <p:spPr bwMode="auto">
            <a:xfrm>
              <a:off x="158" y="2795"/>
              <a:ext cx="128" cy="616"/>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商</a:t>
              </a:r>
              <a:br>
                <a:rPr kumimoji="1" lang="zh-CN" altLang="en-US" sz="1600">
                  <a:solidFill>
                    <a:srgbClr val="000000"/>
                  </a:solidFill>
                  <a:latin typeface="宋体" charset="-122"/>
                </a:rPr>
              </a:br>
              <a:r>
                <a:rPr kumimoji="1" lang="zh-CN" altLang="en-US" sz="1600">
                  <a:solidFill>
                    <a:srgbClr val="000000"/>
                  </a:solidFill>
                  <a:latin typeface="宋体" charset="-122"/>
                </a:rPr>
                <a:t>品</a:t>
              </a:r>
              <a:br>
                <a:rPr kumimoji="1" lang="zh-CN" altLang="en-US" sz="1600">
                  <a:solidFill>
                    <a:srgbClr val="000000"/>
                  </a:solidFill>
                  <a:latin typeface="宋体" charset="-122"/>
                </a:rPr>
              </a:br>
              <a:r>
                <a:rPr kumimoji="1" lang="zh-CN" altLang="en-US" sz="1600">
                  <a:solidFill>
                    <a:srgbClr val="000000"/>
                  </a:solidFill>
                  <a:latin typeface="宋体" charset="-122"/>
                </a:rPr>
                <a:t>类</a:t>
              </a:r>
              <a:br>
                <a:rPr kumimoji="1" lang="zh-CN" altLang="en-US" sz="1600">
                  <a:solidFill>
                    <a:srgbClr val="000000"/>
                  </a:solidFill>
                  <a:latin typeface="宋体" charset="-122"/>
                </a:rPr>
              </a:br>
              <a:r>
                <a:rPr kumimoji="1" lang="zh-CN" altLang="en-US" sz="1600">
                  <a:solidFill>
                    <a:srgbClr val="000000"/>
                  </a:solidFill>
                  <a:latin typeface="宋体" charset="-122"/>
                </a:rPr>
                <a:t>型</a:t>
              </a:r>
              <a:endParaRPr kumimoji="1" lang="zh-CN" altLang="en-US" sz="2400">
                <a:latin typeface="Verdana" pitchFamily="34" charset="0"/>
              </a:endParaRPr>
            </a:p>
          </p:txBody>
        </p:sp>
      </p:grpSp>
      <p:grpSp>
        <p:nvGrpSpPr>
          <p:cNvPr id="4" name="Group 62"/>
          <p:cNvGrpSpPr>
            <a:grpSpLocks/>
          </p:cNvGrpSpPr>
          <p:nvPr/>
        </p:nvGrpSpPr>
        <p:grpSpPr bwMode="auto">
          <a:xfrm>
            <a:off x="5003800" y="3786188"/>
            <a:ext cx="3889375" cy="2447925"/>
            <a:chOff x="4195" y="2160"/>
            <a:chExt cx="1979" cy="1229"/>
          </a:xfrm>
        </p:grpSpPr>
        <p:sp>
          <p:nvSpPr>
            <p:cNvPr id="57354" name="Rectangle 63"/>
            <p:cNvSpPr>
              <a:spLocks noChangeArrowheads="1"/>
            </p:cNvSpPr>
            <p:nvPr/>
          </p:nvSpPr>
          <p:spPr bwMode="auto">
            <a:xfrm>
              <a:off x="4921" y="2160"/>
              <a:ext cx="635" cy="231"/>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分公司</a:t>
              </a:r>
              <a:endParaRPr kumimoji="1" lang="zh-CN" altLang="en-US"/>
            </a:p>
          </p:txBody>
        </p:sp>
        <p:sp>
          <p:nvSpPr>
            <p:cNvPr id="57355" name="Rectangle 64"/>
            <p:cNvSpPr>
              <a:spLocks noChangeArrowheads="1"/>
            </p:cNvSpPr>
            <p:nvPr/>
          </p:nvSpPr>
          <p:spPr bwMode="auto">
            <a:xfrm>
              <a:off x="564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西南</a:t>
              </a:r>
              <a:endParaRPr kumimoji="1" lang="zh-CN" altLang="en-US"/>
            </a:p>
          </p:txBody>
        </p:sp>
        <p:sp>
          <p:nvSpPr>
            <p:cNvPr id="57356" name="Rectangle 65"/>
            <p:cNvSpPr>
              <a:spLocks noChangeArrowheads="1"/>
            </p:cNvSpPr>
            <p:nvPr/>
          </p:nvSpPr>
          <p:spPr bwMode="auto">
            <a:xfrm>
              <a:off x="496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华中</a:t>
              </a:r>
              <a:endParaRPr kumimoji="1" lang="zh-CN" altLang="en-US"/>
            </a:p>
          </p:txBody>
        </p:sp>
        <p:sp>
          <p:nvSpPr>
            <p:cNvPr id="57357" name="Rectangle 66"/>
            <p:cNvSpPr>
              <a:spLocks noChangeArrowheads="1"/>
            </p:cNvSpPr>
            <p:nvPr/>
          </p:nvSpPr>
          <p:spPr bwMode="auto">
            <a:xfrm>
              <a:off x="4195" y="2704"/>
              <a:ext cx="414" cy="187"/>
            </a:xfrm>
            <a:prstGeom prst="rect">
              <a:avLst/>
            </a:prstGeom>
            <a:solidFill>
              <a:schemeClr val="bg1"/>
            </a:solidFill>
            <a:ln w="12700">
              <a:solidFill>
                <a:schemeClr val="tx1"/>
              </a:solidFill>
              <a:miter lim="800000"/>
              <a:headEnd/>
              <a:tailEnd/>
            </a:ln>
          </p:spPr>
          <p:txBody>
            <a:bodyPr/>
            <a:lstStyle/>
            <a:p>
              <a:pPr algn="ctr"/>
              <a:r>
                <a:rPr kumimoji="1" lang="zh-CN" altLang="en-US">
                  <a:latin typeface="Times New Roman" pitchFamily="18" charset="0"/>
                </a:rPr>
                <a:t>华东</a:t>
              </a:r>
              <a:endParaRPr kumimoji="1" lang="zh-CN" altLang="en-US"/>
            </a:p>
          </p:txBody>
        </p:sp>
        <p:sp>
          <p:nvSpPr>
            <p:cNvPr id="57358" name="Rectangle 67"/>
            <p:cNvSpPr>
              <a:spLocks noChangeArrowheads="1"/>
            </p:cNvSpPr>
            <p:nvPr/>
          </p:nvSpPr>
          <p:spPr bwMode="auto">
            <a:xfrm>
              <a:off x="5760"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四川</a:t>
              </a:r>
              <a:endParaRPr kumimoji="1" lang="zh-CN" altLang="en-US"/>
            </a:p>
          </p:txBody>
        </p:sp>
        <p:sp>
          <p:nvSpPr>
            <p:cNvPr id="57359" name="Rectangle 68"/>
            <p:cNvSpPr>
              <a:spLocks noChangeArrowheads="1"/>
            </p:cNvSpPr>
            <p:nvPr/>
          </p:nvSpPr>
          <p:spPr bwMode="auto">
            <a:xfrm>
              <a:off x="5148"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河南</a:t>
              </a:r>
              <a:endParaRPr kumimoji="1" lang="zh-CN" altLang="en-US"/>
            </a:p>
          </p:txBody>
        </p:sp>
        <p:sp>
          <p:nvSpPr>
            <p:cNvPr id="57360" name="Rectangle 69"/>
            <p:cNvSpPr>
              <a:spLocks noChangeArrowheads="1"/>
            </p:cNvSpPr>
            <p:nvPr/>
          </p:nvSpPr>
          <p:spPr bwMode="auto">
            <a:xfrm>
              <a:off x="4719" y="3198"/>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湖北</a:t>
              </a:r>
              <a:endParaRPr kumimoji="1" lang="zh-CN" altLang="en-US"/>
            </a:p>
          </p:txBody>
        </p:sp>
        <p:sp>
          <p:nvSpPr>
            <p:cNvPr id="57361" name="Rectangle 70"/>
            <p:cNvSpPr>
              <a:spLocks noChangeArrowheads="1"/>
            </p:cNvSpPr>
            <p:nvPr/>
          </p:nvSpPr>
          <p:spPr bwMode="auto">
            <a:xfrm>
              <a:off x="4195"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t>上海</a:t>
              </a:r>
            </a:p>
          </p:txBody>
        </p:sp>
        <p:sp>
          <p:nvSpPr>
            <p:cNvPr id="57362" name="Line 71"/>
            <p:cNvSpPr>
              <a:spLocks noChangeShapeType="1"/>
            </p:cNvSpPr>
            <p:nvPr/>
          </p:nvSpPr>
          <p:spPr bwMode="auto">
            <a:xfrm flipV="1">
              <a:off x="4422" y="2523"/>
              <a:ext cx="1452" cy="0"/>
            </a:xfrm>
            <a:prstGeom prst="line">
              <a:avLst/>
            </a:prstGeom>
            <a:noFill/>
            <a:ln w="9525">
              <a:solidFill>
                <a:schemeClr val="tx1"/>
              </a:solidFill>
              <a:round/>
              <a:headEnd/>
              <a:tailEnd/>
            </a:ln>
          </p:spPr>
          <p:txBody>
            <a:bodyPr/>
            <a:lstStyle/>
            <a:p>
              <a:endParaRPr lang="zh-CN" altLang="en-US"/>
            </a:p>
          </p:txBody>
        </p:sp>
        <p:sp>
          <p:nvSpPr>
            <p:cNvPr id="57363" name="Line 72"/>
            <p:cNvSpPr>
              <a:spLocks noChangeShapeType="1"/>
            </p:cNvSpPr>
            <p:nvPr/>
          </p:nvSpPr>
          <p:spPr bwMode="auto">
            <a:xfrm>
              <a:off x="5261" y="2391"/>
              <a:ext cx="0" cy="310"/>
            </a:xfrm>
            <a:prstGeom prst="line">
              <a:avLst/>
            </a:prstGeom>
            <a:noFill/>
            <a:ln w="9525">
              <a:solidFill>
                <a:schemeClr val="tx1"/>
              </a:solidFill>
              <a:round/>
              <a:headEnd/>
              <a:tailEnd type="triangle" w="med" len="med"/>
            </a:ln>
          </p:spPr>
          <p:txBody>
            <a:bodyPr/>
            <a:lstStyle/>
            <a:p>
              <a:endParaRPr lang="zh-CN" altLang="en-US"/>
            </a:p>
          </p:txBody>
        </p:sp>
        <p:sp>
          <p:nvSpPr>
            <p:cNvPr id="57364" name="Line 73"/>
            <p:cNvSpPr>
              <a:spLocks noChangeShapeType="1"/>
            </p:cNvSpPr>
            <p:nvPr/>
          </p:nvSpPr>
          <p:spPr bwMode="auto">
            <a:xfrm>
              <a:off x="4422"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5" name="Line 74"/>
            <p:cNvSpPr>
              <a:spLocks noChangeShapeType="1"/>
            </p:cNvSpPr>
            <p:nvPr/>
          </p:nvSpPr>
          <p:spPr bwMode="auto">
            <a:xfrm>
              <a:off x="5874"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6" name="Line 75"/>
            <p:cNvSpPr>
              <a:spLocks noChangeShapeType="1"/>
            </p:cNvSpPr>
            <p:nvPr/>
          </p:nvSpPr>
          <p:spPr bwMode="auto">
            <a:xfrm>
              <a:off x="4422" y="2931"/>
              <a:ext cx="0" cy="272"/>
            </a:xfrm>
            <a:prstGeom prst="line">
              <a:avLst/>
            </a:prstGeom>
            <a:noFill/>
            <a:ln w="9525">
              <a:solidFill>
                <a:schemeClr val="tx1"/>
              </a:solidFill>
              <a:round/>
              <a:headEnd/>
              <a:tailEnd type="triangle" w="med" len="med"/>
            </a:ln>
          </p:spPr>
          <p:txBody>
            <a:bodyPr/>
            <a:lstStyle/>
            <a:p>
              <a:endParaRPr lang="zh-CN" altLang="en-US"/>
            </a:p>
          </p:txBody>
        </p:sp>
        <p:sp>
          <p:nvSpPr>
            <p:cNvPr id="57367" name="Line 76"/>
            <p:cNvSpPr>
              <a:spLocks noChangeShapeType="1"/>
            </p:cNvSpPr>
            <p:nvPr/>
          </p:nvSpPr>
          <p:spPr bwMode="auto">
            <a:xfrm>
              <a:off x="4967" y="3012"/>
              <a:ext cx="362" cy="10"/>
            </a:xfrm>
            <a:prstGeom prst="line">
              <a:avLst/>
            </a:prstGeom>
            <a:noFill/>
            <a:ln w="9525">
              <a:solidFill>
                <a:schemeClr val="tx1"/>
              </a:solidFill>
              <a:round/>
              <a:headEnd/>
              <a:tailEnd/>
            </a:ln>
          </p:spPr>
          <p:txBody>
            <a:bodyPr/>
            <a:lstStyle/>
            <a:p>
              <a:endParaRPr lang="zh-CN" altLang="en-US"/>
            </a:p>
          </p:txBody>
        </p:sp>
        <p:sp>
          <p:nvSpPr>
            <p:cNvPr id="57368" name="Line 77"/>
            <p:cNvSpPr>
              <a:spLocks noChangeShapeType="1"/>
            </p:cNvSpPr>
            <p:nvPr/>
          </p:nvSpPr>
          <p:spPr bwMode="auto">
            <a:xfrm>
              <a:off x="5148" y="2886"/>
              <a:ext cx="0" cy="124"/>
            </a:xfrm>
            <a:prstGeom prst="line">
              <a:avLst/>
            </a:prstGeom>
            <a:noFill/>
            <a:ln w="9525">
              <a:solidFill>
                <a:schemeClr val="tx1"/>
              </a:solidFill>
              <a:round/>
              <a:headEnd/>
              <a:tailEnd type="triangle" w="med" len="med"/>
            </a:ln>
          </p:spPr>
          <p:txBody>
            <a:bodyPr/>
            <a:lstStyle/>
            <a:p>
              <a:endParaRPr lang="zh-CN" altLang="en-US"/>
            </a:p>
          </p:txBody>
        </p:sp>
        <p:sp>
          <p:nvSpPr>
            <p:cNvPr id="57369" name="Line 78"/>
            <p:cNvSpPr>
              <a:spLocks noChangeShapeType="1"/>
            </p:cNvSpPr>
            <p:nvPr/>
          </p:nvSpPr>
          <p:spPr bwMode="auto">
            <a:xfrm>
              <a:off x="5329" y="3022"/>
              <a:ext cx="0" cy="186"/>
            </a:xfrm>
            <a:prstGeom prst="line">
              <a:avLst/>
            </a:prstGeom>
            <a:noFill/>
            <a:ln w="9525">
              <a:solidFill>
                <a:schemeClr val="tx1"/>
              </a:solidFill>
              <a:round/>
              <a:headEnd/>
              <a:tailEnd type="triangle" w="med" len="med"/>
            </a:ln>
          </p:spPr>
          <p:txBody>
            <a:bodyPr/>
            <a:lstStyle/>
            <a:p>
              <a:endParaRPr lang="zh-CN" altLang="en-US"/>
            </a:p>
          </p:txBody>
        </p:sp>
        <p:sp>
          <p:nvSpPr>
            <p:cNvPr id="57370" name="Line 79"/>
            <p:cNvSpPr>
              <a:spLocks noChangeShapeType="1"/>
            </p:cNvSpPr>
            <p:nvPr/>
          </p:nvSpPr>
          <p:spPr bwMode="auto">
            <a:xfrm>
              <a:off x="4967" y="3012"/>
              <a:ext cx="0" cy="186"/>
            </a:xfrm>
            <a:prstGeom prst="line">
              <a:avLst/>
            </a:prstGeom>
            <a:noFill/>
            <a:ln w="9525">
              <a:solidFill>
                <a:schemeClr val="tx1"/>
              </a:solidFill>
              <a:round/>
              <a:headEnd/>
              <a:tailEnd type="triangle" w="med" len="med"/>
            </a:ln>
          </p:spPr>
          <p:txBody>
            <a:bodyPr/>
            <a:lstStyle/>
            <a:p>
              <a:endParaRPr lang="zh-CN" altLang="en-US"/>
            </a:p>
          </p:txBody>
        </p:sp>
        <p:sp>
          <p:nvSpPr>
            <p:cNvPr id="57371" name="Line 80"/>
            <p:cNvSpPr>
              <a:spLocks noChangeShapeType="1"/>
            </p:cNvSpPr>
            <p:nvPr/>
          </p:nvSpPr>
          <p:spPr bwMode="auto">
            <a:xfrm>
              <a:off x="5874" y="2886"/>
              <a:ext cx="0" cy="322"/>
            </a:xfrm>
            <a:prstGeom prst="line">
              <a:avLst/>
            </a:prstGeom>
            <a:noFill/>
            <a:ln w="9525">
              <a:solidFill>
                <a:schemeClr val="tx1"/>
              </a:solidFill>
              <a:round/>
              <a:headEnd/>
              <a:tailEnd type="triangle" w="med" len="med"/>
            </a:ln>
          </p:spPr>
          <p:txBody>
            <a:bodyPr/>
            <a:lstStyle/>
            <a:p>
              <a:endParaRPr lang="zh-CN" altLang="en-US"/>
            </a:p>
          </p:txBody>
        </p:sp>
      </p:grpSp>
      <p:sp>
        <p:nvSpPr>
          <p:cNvPr id="57352" name="Rectangle 81"/>
          <p:cNvSpPr>
            <a:spLocks noGrp="1" noRot="1" noChangeArrowheads="1"/>
          </p:cNvSpPr>
          <p:nvPr>
            <p:ph type="title" idx="4294967295"/>
          </p:nvPr>
        </p:nvSpPr>
        <p:spPr bwMode="auto">
          <a:xfrm>
            <a:off x="603250" y="990600"/>
            <a:ext cx="8540750" cy="752475"/>
          </a:xfrm>
          <a:prstGeom prst="rect">
            <a:avLst/>
          </a:prstGeom>
          <a:noFill/>
          <a:ln>
            <a:miter lim="800000"/>
            <a:headEnd/>
            <a:tailEnd/>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数据立方体聚集</a:t>
            </a:r>
          </a:p>
        </p:txBody>
      </p:sp>
      <p:pic>
        <p:nvPicPr>
          <p:cNvPr id="5735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idx="4294967295"/>
          </p:nvPr>
        </p:nvSpPr>
        <p:spPr bwMode="auto">
          <a:xfrm>
            <a:off x="603249" y="1219200"/>
            <a:ext cx="8540751" cy="608013"/>
          </a:xfrm>
          <a:prstGeom prst="rect">
            <a:avLst/>
          </a:prstGeom>
          <a:noFill/>
          <a:ln>
            <a:miter lim="800000"/>
            <a:headEnd/>
            <a:tailEnd/>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维归约</a:t>
            </a:r>
          </a:p>
        </p:txBody>
      </p:sp>
      <p:sp>
        <p:nvSpPr>
          <p:cNvPr id="58371" name="Rectangle 3"/>
          <p:cNvSpPr>
            <a:spLocks noGrp="1" noRot="1" noChangeArrowheads="1"/>
          </p:cNvSpPr>
          <p:nvPr>
            <p:ph type="body" idx="1"/>
          </p:nvPr>
        </p:nvSpPr>
        <p:spPr>
          <a:xfrm>
            <a:off x="642938" y="1970088"/>
            <a:ext cx="8110537" cy="5602287"/>
          </a:xfrm>
        </p:spPr>
        <p:txBody>
          <a:bodyPr/>
          <a:lstStyle/>
          <a:p>
            <a:pPr algn="just" eaLnBrk="1" hangingPunct="1"/>
            <a:r>
              <a:rPr lang="zh-CN" altLang="en-US" sz="2800" dirty="0" smtClean="0">
                <a:solidFill>
                  <a:srgbClr val="002060"/>
                </a:solidFill>
                <a:latin typeface="宋体" charset="-122"/>
              </a:rPr>
              <a:t>维归约</a:t>
            </a:r>
            <a:r>
              <a:rPr lang="en-US" altLang="zh-CN" sz="2800" dirty="0" smtClean="0">
                <a:solidFill>
                  <a:srgbClr val="002060"/>
                </a:solidFill>
              </a:rPr>
              <a:t>——</a:t>
            </a:r>
            <a:r>
              <a:rPr lang="zh-CN" altLang="en-US" sz="2800" dirty="0" smtClean="0">
                <a:solidFill>
                  <a:srgbClr val="002060"/>
                </a:solidFill>
                <a:latin typeface="宋体" charset="-122"/>
              </a:rPr>
              <a:t>去掉无关的属性，减少数据挖掘处理的数据量。</a:t>
            </a:r>
            <a:endParaRPr lang="en-US" altLang="zh-CN" sz="2800" dirty="0" smtClean="0">
              <a:solidFill>
                <a:srgbClr val="002060"/>
              </a:solidFill>
              <a:latin typeface="宋体" charset="-122"/>
            </a:endParaRPr>
          </a:p>
          <a:p>
            <a:pPr algn="just" eaLnBrk="1" hangingPunct="1"/>
            <a:endParaRPr lang="zh-CN" altLang="en-US" sz="2800" dirty="0" smtClean="0">
              <a:solidFill>
                <a:srgbClr val="002060"/>
              </a:solidFill>
            </a:endParaRPr>
          </a:p>
          <a:p>
            <a:pPr eaLnBrk="1" hangingPunct="1"/>
            <a:r>
              <a:rPr lang="zh-CN" altLang="en-US" sz="2800" dirty="0" smtClean="0">
                <a:solidFill>
                  <a:srgbClr val="002060"/>
                </a:solidFill>
              </a:rPr>
              <a:t>例如：挖掘顾客是否会在商场购买</a:t>
            </a:r>
            <a:r>
              <a:rPr lang="en-US" altLang="zh-CN" sz="2800" dirty="0" smtClean="0">
                <a:solidFill>
                  <a:srgbClr val="002060"/>
                </a:solidFill>
                <a:latin typeface="Times New Roman" pitchFamily="18" charset="0"/>
                <a:cs typeface="Times New Roman" pitchFamily="18" charset="0"/>
              </a:rPr>
              <a:t> </a:t>
            </a:r>
            <a:r>
              <a:rPr lang="zh-CN" altLang="en-US" sz="2800" dirty="0" smtClean="0">
                <a:solidFill>
                  <a:srgbClr val="002060"/>
                </a:solidFill>
              </a:rPr>
              <a:t>播放机的分类规则时，顾客的电话号码很可能与挖掘任务无关，应该可以去掉。</a:t>
            </a:r>
            <a:endParaRPr lang="en-US" altLang="zh-CN" sz="2800" dirty="0" smtClean="0">
              <a:solidFill>
                <a:srgbClr val="002060"/>
              </a:solidFill>
            </a:endParaRPr>
          </a:p>
          <a:p>
            <a:pPr eaLnBrk="1" hangingPunct="1"/>
            <a:endParaRPr lang="zh-CN" altLang="en-US" sz="2800" dirty="0" smtClean="0">
              <a:solidFill>
                <a:srgbClr val="002060"/>
              </a:solidFill>
            </a:endParaRPr>
          </a:p>
          <a:p>
            <a:pPr eaLnBrk="1" hangingPunct="1"/>
            <a:r>
              <a:rPr lang="zh-CN" altLang="en-US" sz="2800" dirty="0" smtClean="0">
                <a:solidFill>
                  <a:srgbClr val="002060"/>
                </a:solidFill>
              </a:rPr>
              <a:t>目标：寻找出最小的属性子集并确保新数据子集的概率分布尽可能接近原来数据集的概率分布。</a:t>
            </a:r>
          </a:p>
          <a:p>
            <a:pPr eaLnBrk="1" hangingPunct="1"/>
            <a:endParaRPr lang="en-US" altLang="zh-CN" sz="2400" dirty="0" smtClean="0"/>
          </a:p>
        </p:txBody>
      </p:sp>
      <p:pic>
        <p:nvPicPr>
          <p:cNvPr id="583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idx="4294967295"/>
          </p:nvPr>
        </p:nvSpPr>
        <p:spPr bwMode="auto">
          <a:xfrm>
            <a:off x="531813" y="963613"/>
            <a:ext cx="8540750" cy="679450"/>
          </a:xfrm>
          <a:prstGeom prst="rect">
            <a:avLst/>
          </a:prstGeom>
          <a:noFill/>
          <a:ln>
            <a:miter lim="800000"/>
            <a:headEnd/>
            <a:tailEnd/>
          </a:ln>
        </p:spPr>
        <p:txBody>
          <a:bodyPr/>
          <a:lstStyle/>
          <a:p>
            <a:pPr algn="l" eaLnBrk="1" hangingPunct="1"/>
            <a:r>
              <a:rPr lang="zh-CN" altLang="en-US" sz="4000" b="1" dirty="0" smtClean="0">
                <a:solidFill>
                  <a:srgbClr val="002060"/>
                </a:solidFill>
              </a:rPr>
              <a:t>维归约</a:t>
            </a:r>
            <a:r>
              <a:rPr lang="en-US" altLang="zh-CN" sz="4000" b="1" dirty="0" smtClean="0">
                <a:solidFill>
                  <a:srgbClr val="002060"/>
                </a:solidFill>
              </a:rPr>
              <a:t>——</a:t>
            </a:r>
            <a:r>
              <a:rPr lang="zh-CN" altLang="en-US" sz="4000" b="1" dirty="0" smtClean="0">
                <a:solidFill>
                  <a:srgbClr val="002060"/>
                </a:solidFill>
              </a:rPr>
              <a:t>选择相关属性子集</a:t>
            </a:r>
          </a:p>
        </p:txBody>
      </p:sp>
      <p:sp>
        <p:nvSpPr>
          <p:cNvPr id="59395" name="Rectangle 3"/>
          <p:cNvSpPr>
            <a:spLocks noGrp="1" noRot="1" noChangeArrowheads="1"/>
          </p:cNvSpPr>
          <p:nvPr>
            <p:ph type="body" idx="1"/>
          </p:nvPr>
        </p:nvSpPr>
        <p:spPr>
          <a:xfrm>
            <a:off x="762000" y="1714500"/>
            <a:ext cx="8110538" cy="5602288"/>
          </a:xfrm>
        </p:spPr>
        <p:txBody>
          <a:bodyPr/>
          <a:lstStyle/>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逐步向前选择</a:t>
            </a:r>
          </a:p>
          <a:p>
            <a:pPr lvl="2" eaLnBrk="1" hangingPunct="1">
              <a:lnSpc>
                <a:spcPct val="90000"/>
              </a:lnSpc>
            </a:pPr>
            <a:r>
              <a:rPr lang="zh-CN" altLang="en-US" sz="2000" dirty="0" smtClean="0">
                <a:solidFill>
                  <a:srgbClr val="002060"/>
                </a:solidFill>
              </a:rPr>
              <a:t>从一个空属性集（作为属性子集初始值）开始，每次从原来属性集合中选择一个当前最优的属性添加到当前属性子集中。直到无法选择出最优属性或满足一定阈值约束为止。</a:t>
            </a:r>
            <a:endParaRPr lang="en-US" altLang="zh-CN" sz="2000" dirty="0" smtClean="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逐步向后删除 </a:t>
            </a:r>
          </a:p>
          <a:p>
            <a:pPr lvl="2" eaLnBrk="1" hangingPunct="1">
              <a:lnSpc>
                <a:spcPct val="90000"/>
              </a:lnSpc>
            </a:pPr>
            <a:r>
              <a:rPr lang="zh-CN" altLang="en-US" sz="2000" dirty="0" smtClean="0">
                <a:solidFill>
                  <a:srgbClr val="002060"/>
                </a:solidFill>
              </a:rPr>
              <a:t>从一个全属性集（作为属性子集初始值）开始，每次从当前属性子集中选择一个当前最差的属性并将其从当前属性子集中消去。直到无法选择出最差属性为止或满足一定阈值约束为止。</a:t>
            </a:r>
            <a:endParaRPr lang="en-US" altLang="zh-CN" sz="2000" dirty="0" smtClean="0">
              <a:solidFill>
                <a:srgbClr val="002060"/>
              </a:solidFill>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向前选择和向后删除结合</a:t>
            </a:r>
            <a:endParaRPr lang="en-US" altLang="zh-CN" sz="2000" dirty="0" smtClean="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判定树（决策树）归纳</a:t>
            </a:r>
          </a:p>
          <a:p>
            <a:pPr lvl="2" eaLnBrk="1" hangingPunct="1">
              <a:lnSpc>
                <a:spcPct val="90000"/>
              </a:lnSpc>
            </a:pPr>
            <a:r>
              <a:rPr lang="zh-CN" altLang="en-US" sz="2000" dirty="0" smtClean="0">
                <a:solidFill>
                  <a:srgbClr val="002060"/>
                </a:solidFill>
              </a:rPr>
              <a:t>利用决策树的归纳方法对初始数据进行分类归纳学习，获得一个初始决策树，所有没有出现这个决策树上的属性均认为是无关属性，因此将这些属性从初始属性集合删除掉，就可以获得一个较优的属性子集。</a:t>
            </a:r>
            <a:endParaRPr lang="en-US" altLang="zh-CN" sz="2000" dirty="0" smtClean="0">
              <a:solidFill>
                <a:srgbClr val="002060"/>
              </a:solidFill>
            </a:endParaRPr>
          </a:p>
          <a:p>
            <a:pPr marL="342900" lvl="1" indent="-342900" algn="just" eaLnBrk="1" hangingPunct="1">
              <a:lnSpc>
                <a:spcPct val="90000"/>
              </a:lnSpc>
              <a:buFont typeface="Arial" charset="0"/>
              <a:buChar char="•"/>
            </a:pPr>
            <a:r>
              <a:rPr lang="zh-CN" altLang="en-US" sz="2000" dirty="0" smtClean="0">
                <a:solidFill>
                  <a:srgbClr val="002060"/>
                </a:solidFill>
                <a:latin typeface="宋体" charset="-122"/>
              </a:rPr>
              <a:t>基于统计分析的归约   </a:t>
            </a:r>
          </a:p>
        </p:txBody>
      </p:sp>
      <p:pic>
        <p:nvPicPr>
          <p:cNvPr id="593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idx="4294967295"/>
          </p:nvPr>
        </p:nvSpPr>
        <p:spPr bwMode="auto">
          <a:xfrm>
            <a:off x="762000" y="1143000"/>
            <a:ext cx="8540751" cy="752475"/>
          </a:xfrm>
          <a:prstGeom prst="rect">
            <a:avLst/>
          </a:prstGeom>
          <a:noFill/>
          <a:ln>
            <a:miter lim="800000"/>
            <a:headEnd/>
            <a:tailEnd/>
          </a:ln>
        </p:spPr>
        <p:txBody>
          <a:bodyPr/>
          <a:lstStyle/>
          <a:p>
            <a:pPr algn="l" eaLnBrk="1" hangingPunct="1"/>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数据压缩</a:t>
            </a:r>
          </a:p>
        </p:txBody>
      </p:sp>
      <p:sp>
        <p:nvSpPr>
          <p:cNvPr id="60419" name="Rectangle 3"/>
          <p:cNvSpPr>
            <a:spLocks noGrp="1" noRot="1" noChangeArrowheads="1"/>
          </p:cNvSpPr>
          <p:nvPr>
            <p:ph type="body" idx="1"/>
          </p:nvPr>
        </p:nvSpPr>
        <p:spPr>
          <a:xfrm>
            <a:off x="762000" y="1795463"/>
            <a:ext cx="8110538" cy="5562600"/>
          </a:xfrm>
        </p:spPr>
        <p:txBody>
          <a:bodyPr/>
          <a:lstStyle/>
          <a:p>
            <a:pPr eaLnBrk="1" hangingPunct="1"/>
            <a:r>
              <a:rPr lang="zh-CN" altLang="en-US" sz="2800" dirty="0" smtClean="0">
                <a:solidFill>
                  <a:srgbClr val="002060"/>
                </a:solidFill>
                <a:latin typeface="宋体" charset="-122"/>
              </a:rPr>
              <a:t>数据压缩</a:t>
            </a:r>
            <a:r>
              <a:rPr lang="en-US" altLang="zh-CN" sz="2800" dirty="0" smtClean="0">
                <a:solidFill>
                  <a:srgbClr val="002060"/>
                </a:solidFill>
              </a:rPr>
              <a:t>——</a:t>
            </a:r>
            <a:r>
              <a:rPr lang="zh-CN" altLang="en-US" sz="2800" dirty="0" smtClean="0">
                <a:solidFill>
                  <a:srgbClr val="002060"/>
                </a:solidFill>
                <a:latin typeface="宋体" charset="-122"/>
              </a:rPr>
              <a:t>用数据编码或者变换，得到原始数据的压缩表示。</a:t>
            </a:r>
          </a:p>
          <a:p>
            <a:pPr eaLnBrk="1" hangingPunct="1"/>
            <a:r>
              <a:rPr lang="zh-CN" altLang="en-US" sz="2800" dirty="0" smtClean="0">
                <a:solidFill>
                  <a:srgbClr val="002060"/>
                </a:solidFill>
              </a:rPr>
              <a:t>在数据挖掘领域通常使用的两种数据压缩方法均是有损的：</a:t>
            </a:r>
          </a:p>
          <a:p>
            <a:pPr lvl="1" eaLnBrk="1" hangingPunct="1"/>
            <a:r>
              <a:rPr lang="zh-CN" altLang="en-US" dirty="0" smtClean="0">
                <a:solidFill>
                  <a:srgbClr val="002060"/>
                </a:solidFill>
                <a:latin typeface="宋体" charset="-122"/>
              </a:rPr>
              <a:t>主成分分析法（</a:t>
            </a:r>
            <a:r>
              <a:rPr lang="en-US" altLang="zh-CN" dirty="0" smtClean="0">
                <a:solidFill>
                  <a:srgbClr val="002060"/>
                </a:solidFill>
                <a:latin typeface="宋体" charset="-122"/>
              </a:rPr>
              <a:t>PCA</a:t>
            </a:r>
            <a:r>
              <a:rPr lang="zh-CN" altLang="en-US" dirty="0" smtClean="0">
                <a:solidFill>
                  <a:srgbClr val="002060"/>
                </a:solidFill>
                <a:latin typeface="宋体" charset="-122"/>
              </a:rPr>
              <a:t>）</a:t>
            </a:r>
            <a:br>
              <a:rPr lang="zh-CN" altLang="en-US" dirty="0" smtClean="0">
                <a:solidFill>
                  <a:srgbClr val="002060"/>
                </a:solidFill>
                <a:latin typeface="宋体" charset="-122"/>
              </a:rPr>
            </a:br>
            <a:r>
              <a:rPr lang="zh-CN" altLang="en-US" dirty="0" smtClean="0">
                <a:solidFill>
                  <a:srgbClr val="002060"/>
                </a:solidFill>
                <a:latin typeface="宋体" charset="-122"/>
              </a:rPr>
              <a:t>假定待压缩的数据由</a:t>
            </a:r>
            <a:r>
              <a:rPr lang="en-US" altLang="zh-CN" i="1" dirty="0" smtClean="0">
                <a:solidFill>
                  <a:srgbClr val="002060"/>
                </a:solidFill>
              </a:rPr>
              <a:t>N</a:t>
            </a:r>
            <a:r>
              <a:rPr lang="zh-CN" altLang="en-US" dirty="0" smtClean="0">
                <a:solidFill>
                  <a:srgbClr val="002060"/>
                </a:solidFill>
                <a:latin typeface="宋体" charset="-122"/>
              </a:rPr>
              <a:t>个取自</a:t>
            </a:r>
            <a:r>
              <a:rPr lang="en-US" altLang="zh-CN" i="1" dirty="0" smtClean="0">
                <a:solidFill>
                  <a:srgbClr val="002060"/>
                </a:solidFill>
              </a:rPr>
              <a:t>k</a:t>
            </a:r>
            <a:r>
              <a:rPr lang="zh-CN" altLang="en-US" dirty="0" smtClean="0">
                <a:solidFill>
                  <a:srgbClr val="002060"/>
                </a:solidFill>
                <a:latin typeface="宋体" charset="-122"/>
              </a:rPr>
              <a:t>个维的元组或数据向量组成。主要成分分析并搜索得到</a:t>
            </a:r>
            <a:r>
              <a:rPr lang="en-US" altLang="zh-CN" i="1" dirty="0" smtClean="0">
                <a:solidFill>
                  <a:srgbClr val="002060"/>
                </a:solidFill>
              </a:rPr>
              <a:t>c</a:t>
            </a:r>
            <a:r>
              <a:rPr lang="zh-CN" altLang="en-US" dirty="0" smtClean="0">
                <a:solidFill>
                  <a:srgbClr val="002060"/>
                </a:solidFill>
                <a:latin typeface="宋体" charset="-122"/>
              </a:rPr>
              <a:t>个最能代表数据的</a:t>
            </a:r>
            <a:r>
              <a:rPr lang="en-US" altLang="zh-CN" i="1" dirty="0" smtClean="0">
                <a:solidFill>
                  <a:srgbClr val="002060"/>
                </a:solidFill>
              </a:rPr>
              <a:t>k</a:t>
            </a:r>
            <a:r>
              <a:rPr lang="zh-CN" altLang="en-US" dirty="0" smtClean="0">
                <a:solidFill>
                  <a:srgbClr val="002060"/>
                </a:solidFill>
                <a:latin typeface="宋体" charset="-122"/>
              </a:rPr>
              <a:t>维正交向量，这里</a:t>
            </a:r>
            <a:r>
              <a:rPr lang="zh-CN" altLang="en-US" dirty="0" smtClean="0">
                <a:solidFill>
                  <a:srgbClr val="002060"/>
                </a:solidFill>
              </a:rPr>
              <a:t> </a:t>
            </a:r>
            <a:r>
              <a:rPr lang="en-US" altLang="zh-CN" i="1" dirty="0" err="1" smtClean="0">
                <a:solidFill>
                  <a:srgbClr val="002060"/>
                </a:solidFill>
              </a:rPr>
              <a:t>c</a:t>
            </a:r>
            <a:r>
              <a:rPr lang="en-US" altLang="zh-CN" dirty="0" err="1" smtClean="0">
                <a:solidFill>
                  <a:srgbClr val="002060"/>
                </a:solidFill>
                <a:latin typeface="宋体" charset="-122"/>
              </a:rPr>
              <a:t>≤</a:t>
            </a:r>
            <a:r>
              <a:rPr lang="en-US" altLang="zh-CN" i="1" dirty="0" err="1" smtClean="0">
                <a:solidFill>
                  <a:srgbClr val="002060"/>
                </a:solidFill>
              </a:rPr>
              <a:t>k</a:t>
            </a:r>
            <a:r>
              <a:rPr lang="zh-CN" altLang="en-US" dirty="0" smtClean="0">
                <a:solidFill>
                  <a:srgbClr val="002060"/>
                </a:solidFill>
                <a:latin typeface="宋体" charset="-122"/>
              </a:rPr>
              <a:t>。这样就可以把原数据投影到一个较小的空间，实现数据压缩</a:t>
            </a:r>
          </a:p>
          <a:p>
            <a:pPr lvl="1" eaLnBrk="1" hangingPunct="1"/>
            <a:r>
              <a:rPr lang="zh-CN" altLang="en-US" dirty="0" smtClean="0">
                <a:solidFill>
                  <a:srgbClr val="002060"/>
                </a:solidFill>
              </a:rPr>
              <a:t>小波转换</a:t>
            </a:r>
          </a:p>
        </p:txBody>
      </p:sp>
      <p:pic>
        <p:nvPicPr>
          <p:cNvPr id="604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idx="4294967295"/>
          </p:nvPr>
        </p:nvSpPr>
        <p:spPr bwMode="auto">
          <a:xfrm>
            <a:off x="603249" y="1066800"/>
            <a:ext cx="8540751"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数据压缩</a:t>
            </a:r>
          </a:p>
        </p:txBody>
      </p:sp>
      <p:sp>
        <p:nvSpPr>
          <p:cNvPr id="61443" name="Rectangle 3"/>
          <p:cNvSpPr>
            <a:spLocks noGrp="1" noRot="1" noChangeArrowheads="1"/>
          </p:cNvSpPr>
          <p:nvPr>
            <p:ph type="body" idx="1"/>
          </p:nvPr>
        </p:nvSpPr>
        <p:spPr>
          <a:xfrm>
            <a:off x="609600" y="2144713"/>
            <a:ext cx="8153400" cy="4498975"/>
          </a:xfrm>
        </p:spPr>
        <p:txBody>
          <a:bodyPr/>
          <a:lstStyle/>
          <a:p>
            <a:pPr eaLnBrk="1" hangingPunct="1">
              <a:lnSpc>
                <a:spcPct val="90000"/>
              </a:lnSpc>
            </a:pPr>
            <a:r>
              <a:rPr lang="zh-CN" altLang="en-US" sz="2800" dirty="0" smtClean="0">
                <a:solidFill>
                  <a:srgbClr val="002060"/>
                </a:solidFill>
                <a:latin typeface="宋体" charset="-122"/>
              </a:rPr>
              <a:t>压缩算法分类：</a:t>
            </a:r>
          </a:p>
          <a:p>
            <a:pPr lvl="1" eaLnBrk="1" hangingPunct="1">
              <a:lnSpc>
                <a:spcPct val="90000"/>
              </a:lnSpc>
            </a:pPr>
            <a:r>
              <a:rPr lang="zh-CN" altLang="en-US" dirty="0" smtClean="0">
                <a:solidFill>
                  <a:srgbClr val="002060"/>
                </a:solidFill>
                <a:latin typeface="宋体" charset="-122"/>
              </a:rPr>
              <a:t>无损</a:t>
            </a:r>
            <a:r>
              <a:rPr lang="en-US" altLang="zh-CN" dirty="0" smtClean="0">
                <a:solidFill>
                  <a:srgbClr val="002060"/>
                </a:solidFill>
                <a:latin typeface="宋体" charset="-122"/>
              </a:rPr>
              <a:t>(</a:t>
            </a:r>
            <a:r>
              <a:rPr lang="en-US" altLang="zh-CN" dirty="0" err="1" smtClean="0">
                <a:solidFill>
                  <a:srgbClr val="002060"/>
                </a:solidFill>
                <a:latin typeface="宋体" charset="-122"/>
              </a:rPr>
              <a:t>loseless</a:t>
            </a:r>
            <a:r>
              <a:rPr lang="en-US" altLang="zh-CN" dirty="0" smtClean="0">
                <a:solidFill>
                  <a:srgbClr val="002060"/>
                </a:solidFill>
                <a:latin typeface="宋体" charset="-122"/>
              </a:rPr>
              <a:t>)</a:t>
            </a:r>
            <a:r>
              <a:rPr lang="zh-CN" altLang="en-US" dirty="0" smtClean="0">
                <a:solidFill>
                  <a:srgbClr val="002060"/>
                </a:solidFill>
                <a:latin typeface="宋体" charset="-122"/>
              </a:rPr>
              <a:t>压缩：可以不丢失任何信息地还原压缩数据。</a:t>
            </a:r>
          </a:p>
          <a:p>
            <a:pPr lvl="2" eaLnBrk="1" hangingPunct="1">
              <a:lnSpc>
                <a:spcPct val="90000"/>
              </a:lnSpc>
            </a:pPr>
            <a:r>
              <a:rPr lang="zh-CN" altLang="en-US" sz="2800" dirty="0" smtClean="0">
                <a:solidFill>
                  <a:srgbClr val="002060"/>
                </a:solidFill>
              </a:rPr>
              <a:t>例如：字符串压缩</a:t>
            </a:r>
          </a:p>
          <a:p>
            <a:pPr lvl="2" eaLnBrk="1" hangingPunct="1">
              <a:lnSpc>
                <a:spcPct val="90000"/>
              </a:lnSpc>
            </a:pPr>
            <a:r>
              <a:rPr lang="zh-CN" altLang="en-US" sz="2800" dirty="0" smtClean="0">
                <a:solidFill>
                  <a:srgbClr val="002060"/>
                </a:solidFill>
              </a:rPr>
              <a:t>有广泛的理论基础和精妙的算法</a:t>
            </a:r>
            <a:endParaRPr lang="zh-CN" altLang="en-US" sz="2800" dirty="0" smtClean="0">
              <a:solidFill>
                <a:srgbClr val="002060"/>
              </a:solidFill>
              <a:latin typeface="宋体" charset="-122"/>
            </a:endParaRPr>
          </a:p>
          <a:p>
            <a:pPr lvl="1" eaLnBrk="1" hangingPunct="1">
              <a:lnSpc>
                <a:spcPct val="90000"/>
              </a:lnSpc>
            </a:pPr>
            <a:r>
              <a:rPr lang="zh-CN" altLang="en-US" dirty="0" smtClean="0">
                <a:solidFill>
                  <a:srgbClr val="002060"/>
                </a:solidFill>
                <a:latin typeface="宋体" charset="-122"/>
              </a:rPr>
              <a:t>有损</a:t>
            </a:r>
            <a:r>
              <a:rPr lang="en-US" altLang="zh-CN" dirty="0" smtClean="0">
                <a:solidFill>
                  <a:srgbClr val="002060"/>
                </a:solidFill>
                <a:latin typeface="宋体" charset="-122"/>
              </a:rPr>
              <a:t>(</a:t>
            </a:r>
            <a:r>
              <a:rPr lang="en-US" altLang="zh-CN" dirty="0" err="1" smtClean="0">
                <a:solidFill>
                  <a:srgbClr val="002060"/>
                </a:solidFill>
                <a:latin typeface="宋体" charset="-122"/>
              </a:rPr>
              <a:t>lossy</a:t>
            </a:r>
            <a:r>
              <a:rPr lang="en-US" altLang="zh-CN" dirty="0" smtClean="0">
                <a:solidFill>
                  <a:srgbClr val="002060"/>
                </a:solidFill>
                <a:latin typeface="宋体" charset="-122"/>
              </a:rPr>
              <a:t>)</a:t>
            </a:r>
            <a:r>
              <a:rPr lang="zh-CN" altLang="en-US" dirty="0" smtClean="0">
                <a:solidFill>
                  <a:srgbClr val="002060"/>
                </a:solidFill>
                <a:latin typeface="宋体" charset="-122"/>
              </a:rPr>
              <a:t>压缩：只能重新构造原数据的近似表示。</a:t>
            </a:r>
          </a:p>
          <a:p>
            <a:pPr lvl="2" eaLnBrk="1" hangingPunct="1">
              <a:lnSpc>
                <a:spcPct val="90000"/>
              </a:lnSpc>
            </a:pPr>
            <a:r>
              <a:rPr lang="zh-CN" altLang="en-US" sz="2800" dirty="0" smtClean="0">
                <a:solidFill>
                  <a:srgbClr val="002060"/>
                </a:solidFill>
              </a:rPr>
              <a:t>例如：音频</a:t>
            </a:r>
            <a:r>
              <a:rPr lang="en-US" altLang="zh-CN" sz="2800" dirty="0" smtClean="0">
                <a:solidFill>
                  <a:srgbClr val="002060"/>
                </a:solidFill>
              </a:rPr>
              <a:t>/</a:t>
            </a:r>
            <a:r>
              <a:rPr lang="zh-CN" altLang="en-US" sz="2800" dirty="0" smtClean="0">
                <a:solidFill>
                  <a:srgbClr val="002060"/>
                </a:solidFill>
              </a:rPr>
              <a:t>视频压缩</a:t>
            </a:r>
          </a:p>
          <a:p>
            <a:pPr lvl="2" eaLnBrk="1" hangingPunct="1">
              <a:lnSpc>
                <a:spcPct val="90000"/>
              </a:lnSpc>
            </a:pPr>
            <a:r>
              <a:rPr lang="zh-CN" altLang="en-US" sz="2800" dirty="0" smtClean="0">
                <a:solidFill>
                  <a:srgbClr val="002060"/>
                </a:solidFill>
              </a:rPr>
              <a:t>有时可以在不解压整体数据的情况下，重构某个片断</a:t>
            </a:r>
          </a:p>
        </p:txBody>
      </p:sp>
      <p:pic>
        <p:nvPicPr>
          <p:cNvPr id="6144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idx="4294967295"/>
          </p:nvPr>
        </p:nvSpPr>
        <p:spPr bwMode="auto">
          <a:xfrm>
            <a:off x="603250" y="1066800"/>
            <a:ext cx="8540750" cy="67945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数据归约</a:t>
            </a:r>
            <a:r>
              <a:rPr lang="en-US" altLang="zh-CN" sz="4000" b="1" dirty="0" smtClean="0">
                <a:solidFill>
                  <a:srgbClr val="002060"/>
                </a:solidFill>
                <a:latin typeface="+mj-ea"/>
              </a:rPr>
              <a:t>——</a:t>
            </a:r>
            <a:r>
              <a:rPr lang="zh-CN" altLang="en-US" sz="4000" b="1" dirty="0" smtClean="0">
                <a:solidFill>
                  <a:srgbClr val="002060"/>
                </a:solidFill>
                <a:latin typeface="+mj-ea"/>
              </a:rPr>
              <a:t>数值归约</a:t>
            </a:r>
          </a:p>
        </p:txBody>
      </p:sp>
      <p:sp>
        <p:nvSpPr>
          <p:cNvPr id="62467" name="Rectangle 3"/>
          <p:cNvSpPr>
            <a:spLocks noGrp="1" noRot="1" noChangeArrowheads="1"/>
          </p:cNvSpPr>
          <p:nvPr>
            <p:ph type="body" idx="1"/>
          </p:nvPr>
        </p:nvSpPr>
        <p:spPr>
          <a:xfrm>
            <a:off x="762000" y="2058988"/>
            <a:ext cx="8110538" cy="4941887"/>
          </a:xfrm>
        </p:spPr>
        <p:txBody>
          <a:bodyPr/>
          <a:lstStyle/>
          <a:p>
            <a:pPr eaLnBrk="1" hangingPunct="1"/>
            <a:r>
              <a:rPr lang="zh-CN" altLang="en-US" sz="2800" dirty="0" smtClean="0">
                <a:solidFill>
                  <a:srgbClr val="002060"/>
                </a:solidFill>
                <a:latin typeface="宋体" charset="-122"/>
              </a:rPr>
              <a:t>数值归约</a:t>
            </a:r>
            <a:r>
              <a:rPr lang="en-US" altLang="zh-CN" sz="2800" dirty="0" smtClean="0">
                <a:solidFill>
                  <a:srgbClr val="002060"/>
                </a:solidFill>
              </a:rPr>
              <a:t>——</a:t>
            </a:r>
            <a:r>
              <a:rPr lang="zh-CN" altLang="en-US" sz="2800" dirty="0" smtClean="0">
                <a:solidFill>
                  <a:srgbClr val="002060"/>
                </a:solidFill>
              </a:rPr>
              <a:t>用较小的数据表示数据，或采用较短的数据单位，或者用数据模型代表数据，</a:t>
            </a:r>
            <a:r>
              <a:rPr lang="zh-CN" altLang="en-US" sz="2800" dirty="0" smtClean="0">
                <a:solidFill>
                  <a:srgbClr val="002060"/>
                </a:solidFill>
                <a:latin typeface="宋体" charset="-122"/>
              </a:rPr>
              <a:t>减少数据量。</a:t>
            </a:r>
          </a:p>
          <a:p>
            <a:pPr eaLnBrk="1" hangingPunct="1"/>
            <a:r>
              <a:rPr lang="zh-CN" altLang="en-US" sz="2800" dirty="0" smtClean="0">
                <a:solidFill>
                  <a:srgbClr val="002060"/>
                </a:solidFill>
                <a:latin typeface="宋体" charset="-122"/>
              </a:rPr>
              <a:t>常用的方法</a:t>
            </a:r>
          </a:p>
          <a:p>
            <a:pPr lvl="1" eaLnBrk="1" hangingPunct="1"/>
            <a:r>
              <a:rPr lang="zh-CN" altLang="en-US" dirty="0" smtClean="0">
                <a:solidFill>
                  <a:srgbClr val="002060"/>
                </a:solidFill>
                <a:latin typeface="宋体" charset="-122"/>
              </a:rPr>
              <a:t>直方图</a:t>
            </a:r>
          </a:p>
          <a:p>
            <a:pPr lvl="1" eaLnBrk="1" hangingPunct="1"/>
            <a:r>
              <a:rPr lang="zh-CN" altLang="en-US" dirty="0" smtClean="0">
                <a:solidFill>
                  <a:srgbClr val="002060"/>
                </a:solidFill>
                <a:latin typeface="宋体" charset="-122"/>
              </a:rPr>
              <a:t>用聚类数据表示实际数据</a:t>
            </a:r>
          </a:p>
          <a:p>
            <a:pPr lvl="1" eaLnBrk="1" hangingPunct="1"/>
            <a:r>
              <a:rPr lang="zh-CN" altLang="en-US" dirty="0" smtClean="0">
                <a:solidFill>
                  <a:srgbClr val="002060"/>
                </a:solidFill>
                <a:latin typeface="宋体" charset="-122"/>
              </a:rPr>
              <a:t>抽样（采样）</a:t>
            </a:r>
          </a:p>
          <a:p>
            <a:pPr lvl="1" eaLnBrk="1" hangingPunct="1"/>
            <a:r>
              <a:rPr lang="zh-CN" altLang="en-US" dirty="0" smtClean="0">
                <a:solidFill>
                  <a:srgbClr val="002060"/>
                </a:solidFill>
                <a:latin typeface="宋体" charset="-122"/>
              </a:rPr>
              <a:t>参数回归法</a:t>
            </a:r>
          </a:p>
        </p:txBody>
      </p:sp>
      <p:pic>
        <p:nvPicPr>
          <p:cNvPr id="624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body" idx="1"/>
          </p:nvPr>
        </p:nvSpPr>
        <p:spPr>
          <a:xfrm>
            <a:off x="1062038" y="1857375"/>
            <a:ext cx="8153400" cy="504825"/>
          </a:xfrm>
        </p:spPr>
        <p:txBody>
          <a:bodyPr/>
          <a:lstStyle/>
          <a:p>
            <a:pPr eaLnBrk="1" hangingPunct="1">
              <a:lnSpc>
                <a:spcPct val="90000"/>
              </a:lnSpc>
            </a:pPr>
            <a:r>
              <a:rPr lang="zh-CN" altLang="en-US" sz="2800" dirty="0" smtClean="0">
                <a:solidFill>
                  <a:srgbClr val="002060"/>
                </a:solidFill>
              </a:rPr>
              <a:t>利用分箱方法对数据分布情况进行近似</a:t>
            </a:r>
          </a:p>
        </p:txBody>
      </p:sp>
      <p:pic>
        <p:nvPicPr>
          <p:cNvPr id="63491" name="Picture 3"/>
          <p:cNvPicPr>
            <a:picLocks noChangeAspect="1" noChangeArrowheads="1"/>
          </p:cNvPicPr>
          <p:nvPr/>
        </p:nvPicPr>
        <p:blipFill>
          <a:blip r:embed="rId2" cstate="print"/>
          <a:srcRect/>
          <a:stretch>
            <a:fillRect/>
          </a:stretch>
        </p:blipFill>
        <p:spPr bwMode="auto">
          <a:xfrm>
            <a:off x="1143000" y="2308225"/>
            <a:ext cx="6929438" cy="4549775"/>
          </a:xfrm>
          <a:prstGeom prst="rect">
            <a:avLst/>
          </a:prstGeom>
          <a:noFill/>
          <a:ln w="9525">
            <a:noFill/>
            <a:miter lim="800000"/>
            <a:headEnd/>
            <a:tailEnd/>
          </a:ln>
        </p:spPr>
      </p:pic>
      <p:sp>
        <p:nvSpPr>
          <p:cNvPr id="63492" name="Rectangle 4"/>
          <p:cNvSpPr>
            <a:spLocks noGrp="1" noRot="1" noChangeArrowheads="1"/>
          </p:cNvSpPr>
          <p:nvPr>
            <p:ph type="title" idx="4294967295"/>
          </p:nvPr>
        </p:nvSpPr>
        <p:spPr bwMode="auto">
          <a:xfrm>
            <a:off x="304800" y="990600"/>
            <a:ext cx="9001125" cy="67945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直方图（频率－值对应关系）</a:t>
            </a:r>
          </a:p>
        </p:txBody>
      </p:sp>
      <p:pic>
        <p:nvPicPr>
          <p:cNvPr id="6349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idx="4294967295"/>
          </p:nvPr>
        </p:nvSpPr>
        <p:spPr bwMode="auto">
          <a:xfrm>
            <a:off x="762000" y="990600"/>
            <a:ext cx="825500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用聚类数据表示实际数据</a:t>
            </a:r>
          </a:p>
        </p:txBody>
      </p:sp>
      <p:pic>
        <p:nvPicPr>
          <p:cNvPr id="64515" name="Picture 4"/>
          <p:cNvPicPr>
            <a:picLocks noChangeAspect="1" noChangeArrowheads="1"/>
          </p:cNvPicPr>
          <p:nvPr/>
        </p:nvPicPr>
        <p:blipFill>
          <a:blip r:embed="rId2" cstate="print"/>
          <a:srcRect/>
          <a:stretch>
            <a:fillRect/>
          </a:stretch>
        </p:blipFill>
        <p:spPr bwMode="auto">
          <a:xfrm>
            <a:off x="2357438" y="4500563"/>
            <a:ext cx="4359275" cy="2282825"/>
          </a:xfrm>
          <a:prstGeom prst="rect">
            <a:avLst/>
          </a:prstGeom>
          <a:noFill/>
          <a:ln w="9525">
            <a:noFill/>
            <a:miter lim="800000"/>
            <a:headEnd/>
            <a:tailEnd/>
          </a:ln>
        </p:spPr>
      </p:pic>
      <p:pic>
        <p:nvPicPr>
          <p:cNvPr id="64516" name="Picture 5"/>
          <p:cNvPicPr>
            <a:picLocks noChangeAspect="1" noChangeArrowheads="1"/>
          </p:cNvPicPr>
          <p:nvPr/>
        </p:nvPicPr>
        <p:blipFill>
          <a:blip r:embed="rId3" cstate="print"/>
          <a:srcRect/>
          <a:stretch>
            <a:fillRect/>
          </a:stretch>
        </p:blipFill>
        <p:spPr bwMode="auto">
          <a:xfrm>
            <a:off x="2357438" y="1857375"/>
            <a:ext cx="4429125" cy="2643188"/>
          </a:xfrm>
          <a:prstGeom prst="rect">
            <a:avLst/>
          </a:prstGeom>
          <a:noFill/>
          <a:ln w="9525">
            <a:noFill/>
            <a:miter lim="800000"/>
            <a:headEnd/>
            <a:tailEnd/>
          </a:ln>
        </p:spPr>
      </p:pic>
      <p:pic>
        <p:nvPicPr>
          <p:cNvPr id="6451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2176463"/>
            <a:ext cx="8110538" cy="4681537"/>
          </a:xfrm>
        </p:spPr>
        <p:txBody>
          <a:bodyPr/>
          <a:lstStyle/>
          <a:p>
            <a:pPr eaLnBrk="1" hangingPunct="1"/>
            <a:r>
              <a:rPr lang="zh-CN" altLang="en-US" sz="2800" dirty="0" smtClean="0">
                <a:solidFill>
                  <a:srgbClr val="002060"/>
                </a:solidFill>
              </a:rPr>
              <a:t>优点：获取样本的时间仅与样本规模成正比</a:t>
            </a:r>
          </a:p>
          <a:p>
            <a:pPr eaLnBrk="1" hangingPunct="1"/>
            <a:r>
              <a:rPr lang="zh-CN" altLang="en-US" sz="2800" dirty="0" smtClean="0">
                <a:solidFill>
                  <a:srgbClr val="002060"/>
                </a:solidFill>
              </a:rPr>
              <a:t>方法：</a:t>
            </a:r>
            <a:endParaRPr lang="zh-CN" altLang="en-US" sz="2800" dirty="0" smtClean="0">
              <a:solidFill>
                <a:srgbClr val="002060"/>
              </a:solidFill>
              <a:latin typeface="宋体" charset="-122"/>
            </a:endParaRPr>
          </a:p>
          <a:p>
            <a:pPr lvl="1" eaLnBrk="1" hangingPunct="1"/>
            <a:r>
              <a:rPr lang="zh-CN" altLang="en-US" dirty="0" smtClean="0">
                <a:solidFill>
                  <a:srgbClr val="002060"/>
                </a:solidFill>
                <a:latin typeface="宋体" charset="-122"/>
              </a:rPr>
              <a:t>不放回简单随机抽样</a:t>
            </a:r>
          </a:p>
          <a:p>
            <a:pPr lvl="1" eaLnBrk="1" hangingPunct="1"/>
            <a:r>
              <a:rPr lang="zh-CN" altLang="en-US" dirty="0" smtClean="0">
                <a:solidFill>
                  <a:srgbClr val="002060"/>
                </a:solidFill>
                <a:latin typeface="宋体" charset="-122"/>
              </a:rPr>
              <a:t>放回简单随机抽样</a:t>
            </a:r>
          </a:p>
          <a:p>
            <a:pPr lvl="1" eaLnBrk="1" hangingPunct="1"/>
            <a:r>
              <a:rPr lang="zh-CN" altLang="en-US" dirty="0" smtClean="0">
                <a:solidFill>
                  <a:srgbClr val="002060"/>
                </a:solidFill>
                <a:latin typeface="宋体" charset="-122"/>
              </a:rPr>
              <a:t>聚类抽样：先聚类，再抽样</a:t>
            </a:r>
          </a:p>
          <a:p>
            <a:pPr lvl="1" eaLnBrk="1" hangingPunct="1"/>
            <a:r>
              <a:rPr lang="zh-CN" altLang="en-US" dirty="0" smtClean="0">
                <a:solidFill>
                  <a:srgbClr val="002060"/>
                </a:solidFill>
                <a:latin typeface="宋体" charset="-122"/>
              </a:rPr>
              <a:t>分层抽样：先分层，再抽样</a:t>
            </a:r>
          </a:p>
          <a:p>
            <a:pPr lvl="2" eaLnBrk="1" hangingPunct="1"/>
            <a:endParaRPr lang="en-US" altLang="zh-CN" dirty="0" smtClean="0">
              <a:latin typeface="宋体" charset="-122"/>
            </a:endParaRPr>
          </a:p>
        </p:txBody>
      </p:sp>
      <p:sp>
        <p:nvSpPr>
          <p:cNvPr id="65539" name="Rectangle 5"/>
          <p:cNvSpPr>
            <a:spLocks noGrp="1" noRot="1" noChangeArrowheads="1"/>
          </p:cNvSpPr>
          <p:nvPr>
            <p:ph type="title" idx="4294967295"/>
          </p:nvPr>
        </p:nvSpPr>
        <p:spPr bwMode="auto">
          <a:xfrm>
            <a:off x="603250" y="1143000"/>
            <a:ext cx="8540750" cy="1143000"/>
          </a:xfrm>
          <a:prstGeom prst="rect">
            <a:avLst/>
          </a:prstGeom>
          <a:noFill/>
          <a:ln>
            <a:miter lim="800000"/>
            <a:headEnd/>
            <a:tailEnd/>
          </a:ln>
        </p:spPr>
        <p:txBody>
          <a:bodyPr/>
          <a:lstStyle/>
          <a:p>
            <a:pPr algn="l" eaLnBrk="1" hangingPunct="1"/>
            <a:r>
              <a:rPr lang="zh-CN" altLang="en-US" sz="4000" b="1" dirty="0" smtClean="0">
                <a:solidFill>
                  <a:srgbClr val="002060"/>
                </a:solidFill>
                <a:latin typeface="+mj-ea"/>
              </a:rPr>
              <a:t>数值归约</a:t>
            </a:r>
            <a:r>
              <a:rPr lang="en-US" altLang="zh-CN" sz="4000" b="1" dirty="0" smtClean="0">
                <a:solidFill>
                  <a:srgbClr val="002060"/>
                </a:solidFill>
                <a:latin typeface="+mj-ea"/>
              </a:rPr>
              <a:t>——</a:t>
            </a:r>
            <a:r>
              <a:rPr lang="zh-CN" altLang="en-US" sz="4000" b="1" dirty="0" smtClean="0">
                <a:solidFill>
                  <a:srgbClr val="002060"/>
                </a:solidFill>
                <a:latin typeface="+mj-ea"/>
              </a:rPr>
              <a:t>抽样（采样）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idx="4294967295"/>
          </p:nvPr>
        </p:nvSpPr>
        <p:spPr bwMode="auto">
          <a:xfrm>
            <a:off x="0" y="12192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数值归约</a:t>
            </a:r>
            <a:r>
              <a:rPr lang="en-US" altLang="zh-CN" sz="4000" b="1" dirty="0" smtClean="0">
                <a:solidFill>
                  <a:srgbClr val="002060"/>
                </a:solidFill>
              </a:rPr>
              <a:t>——</a:t>
            </a:r>
            <a:r>
              <a:rPr lang="zh-CN" altLang="en-US" sz="4000" b="1" dirty="0" smtClean="0">
                <a:solidFill>
                  <a:srgbClr val="002060"/>
                </a:solidFill>
                <a:latin typeface="宋体" charset="-122"/>
              </a:rPr>
              <a:t>参数回归法</a:t>
            </a:r>
            <a:br>
              <a:rPr lang="zh-CN" altLang="en-US" sz="4000" b="1" dirty="0" smtClean="0">
                <a:solidFill>
                  <a:srgbClr val="002060"/>
                </a:solidFill>
                <a:latin typeface="宋体" charset="-122"/>
              </a:rPr>
            </a:br>
            <a:endParaRPr lang="zh-CN" altLang="en-US" sz="4000" b="1" dirty="0" smtClean="0">
              <a:solidFill>
                <a:srgbClr val="002060"/>
              </a:solidFill>
              <a:latin typeface="宋体" charset="-122"/>
            </a:endParaRPr>
          </a:p>
        </p:txBody>
      </p:sp>
      <p:sp>
        <p:nvSpPr>
          <p:cNvPr id="66563" name="Rectangle 3"/>
          <p:cNvSpPr>
            <a:spLocks noGrp="1" noRot="1" noChangeArrowheads="1"/>
          </p:cNvSpPr>
          <p:nvPr>
            <p:ph type="body" idx="1"/>
          </p:nvPr>
        </p:nvSpPr>
        <p:spPr>
          <a:xfrm>
            <a:off x="609600" y="2443163"/>
            <a:ext cx="8153400" cy="4498975"/>
          </a:xfrm>
        </p:spPr>
        <p:txBody>
          <a:bodyPr/>
          <a:lstStyle/>
          <a:p>
            <a:pPr eaLnBrk="1" hangingPunct="1"/>
            <a:r>
              <a:rPr lang="zh-CN" altLang="en-US" sz="2800" dirty="0" smtClean="0">
                <a:solidFill>
                  <a:srgbClr val="002060"/>
                </a:solidFill>
                <a:latin typeface="宋体" charset="-122"/>
              </a:rPr>
              <a:t>通常采用一个模型来评估数据，该方法只需要存放参数，而不是实际数据。能大大简少数据量，但只对数值型数据有效。</a:t>
            </a:r>
          </a:p>
          <a:p>
            <a:pPr eaLnBrk="1" hangingPunct="1"/>
            <a:r>
              <a:rPr lang="zh-CN" altLang="en-US" sz="2800" dirty="0" smtClean="0">
                <a:solidFill>
                  <a:srgbClr val="002060"/>
                </a:solidFill>
                <a:latin typeface="宋体" charset="-122"/>
              </a:rPr>
              <a:t>方法：</a:t>
            </a:r>
          </a:p>
          <a:p>
            <a:pPr lvl="1" eaLnBrk="1" hangingPunct="1"/>
            <a:r>
              <a:rPr lang="zh-CN" altLang="en-US" dirty="0" smtClean="0">
                <a:solidFill>
                  <a:srgbClr val="002060"/>
                </a:solidFill>
                <a:latin typeface="宋体" charset="-122"/>
              </a:rPr>
              <a:t>线性回归</a:t>
            </a:r>
          </a:p>
          <a:p>
            <a:pPr lvl="1" eaLnBrk="1" hangingPunct="1"/>
            <a:r>
              <a:rPr lang="zh-CN" altLang="en-US" dirty="0" smtClean="0">
                <a:solidFill>
                  <a:srgbClr val="002060"/>
                </a:solidFill>
                <a:latin typeface="宋体" charset="-122"/>
              </a:rPr>
              <a:t>非线性回归 </a:t>
            </a:r>
          </a:p>
          <a:p>
            <a:pPr eaLnBrk="1" hangingPunct="1"/>
            <a:endParaRPr lang="en-US" altLang="zh-CN" dirty="0" smtClean="0"/>
          </a:p>
        </p:txBody>
      </p:sp>
      <p:pic>
        <p:nvPicPr>
          <p:cNvPr id="6656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533400" y="1066800"/>
            <a:ext cx="6235700" cy="762000"/>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如何预防脏数据出现</a:t>
            </a:r>
          </a:p>
        </p:txBody>
      </p:sp>
      <p:sp>
        <p:nvSpPr>
          <p:cNvPr id="190467" name="Rectangle 3"/>
          <p:cNvSpPr>
            <a:spLocks noGrp="1" noRot="1" noChangeArrowheads="1"/>
          </p:cNvSpPr>
          <p:nvPr>
            <p:ph type="body" idx="1"/>
          </p:nvPr>
        </p:nvSpPr>
        <p:spPr>
          <a:xfrm>
            <a:off x="609600" y="1966913"/>
            <a:ext cx="8110538" cy="5105400"/>
          </a:xfrm>
        </p:spPr>
        <p:txBody>
          <a:bodyPr/>
          <a:lstStyle/>
          <a:p>
            <a:pPr algn="just" eaLnBrk="1" hangingPunct="1">
              <a:defRPr/>
            </a:pPr>
            <a:r>
              <a:rPr lang="zh-CN" altLang="en-US" sz="2800" dirty="0" smtClean="0">
                <a:solidFill>
                  <a:srgbClr val="002060"/>
                </a:solidFill>
                <a:latin typeface="宋体" pitchFamily="2" charset="-122"/>
                <a:cs typeface="Times New Roman" pitchFamily="18" charset="0"/>
              </a:rPr>
              <a:t>制定数据标准：</a:t>
            </a:r>
            <a:endParaRPr lang="en-US" altLang="zh-CN" sz="2800" dirty="0" smtClean="0">
              <a:solidFill>
                <a:srgbClr val="002060"/>
              </a:solidFill>
              <a:latin typeface="宋体" pitchFamily="2" charset="-122"/>
              <a:cs typeface="Times New Roman"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itchFamily="2" charset="-122"/>
              </a:rPr>
              <a:t>统一多数据源的属性值编码</a:t>
            </a:r>
            <a:endParaRPr lang="en-US" altLang="zh-CN" dirty="0" smtClean="0">
              <a:solidFill>
                <a:srgbClr val="002060"/>
              </a:solidFill>
              <a:latin typeface="宋体" pitchFamily="2" charset="-122"/>
            </a:endParaRPr>
          </a:p>
          <a:p>
            <a:pPr lvl="1" eaLnBrk="1" hangingPunct="1">
              <a:defRPr/>
            </a:pPr>
            <a:r>
              <a:rPr lang="zh-CN" altLang="en-US" dirty="0" smtClean="0">
                <a:solidFill>
                  <a:srgbClr val="002060"/>
                </a:solidFill>
                <a:latin typeface="宋体" pitchFamily="2" charset="-122"/>
              </a:rPr>
              <a:t> 尽可能赋予属性名和属性值明确的含义</a:t>
            </a:r>
          </a:p>
          <a:p>
            <a:pPr algn="just" eaLnBrk="1" hangingPunct="1">
              <a:defRPr/>
            </a:pPr>
            <a:r>
              <a:rPr lang="zh-CN" altLang="en-US" sz="2800" dirty="0" smtClean="0">
                <a:solidFill>
                  <a:srgbClr val="002060"/>
                </a:solidFill>
                <a:latin typeface="宋体" pitchFamily="2" charset="-122"/>
                <a:cs typeface="Times New Roman" pitchFamily="18" charset="0"/>
              </a:rPr>
              <a:t>优化系统设计：</a:t>
            </a:r>
            <a:endParaRPr lang="en-US" altLang="zh-CN" sz="2800" dirty="0" smtClean="0">
              <a:solidFill>
                <a:srgbClr val="002060"/>
              </a:solidFill>
              <a:latin typeface="宋体" pitchFamily="2" charset="-122"/>
              <a:cs typeface="Times New Roman" pitchFamily="18" charset="0"/>
            </a:endParaRPr>
          </a:p>
          <a:p>
            <a:pPr lvl="1" eaLnBrk="1" hangingPunct="1">
              <a:defRPr/>
            </a:pPr>
            <a:r>
              <a:rPr lang="en-US" altLang="zh-CN" dirty="0" smtClean="0">
                <a:solidFill>
                  <a:srgbClr val="002060"/>
                </a:solidFill>
              </a:rPr>
              <a:t> </a:t>
            </a:r>
            <a:r>
              <a:rPr lang="zh-CN" altLang="en-US" dirty="0" smtClean="0">
                <a:solidFill>
                  <a:srgbClr val="002060"/>
                </a:solidFill>
                <a:latin typeface="宋体" pitchFamily="2" charset="-122"/>
              </a:rPr>
              <a:t>关键属性尽可能采用选项方式，而不是手动填写</a:t>
            </a:r>
          </a:p>
          <a:p>
            <a:pPr lvl="1" eaLnBrk="1" hangingPunct="1">
              <a:defRPr/>
            </a:pPr>
            <a:r>
              <a:rPr lang="en-US" altLang="zh-CN" dirty="0" smtClean="0">
                <a:solidFill>
                  <a:srgbClr val="002060"/>
                </a:solidFill>
              </a:rPr>
              <a:t> </a:t>
            </a:r>
            <a:r>
              <a:rPr lang="zh-CN" altLang="en-US" dirty="0" smtClean="0">
                <a:solidFill>
                  <a:srgbClr val="002060"/>
                </a:solidFill>
              </a:rPr>
              <a:t>重要属性出现在醒目的位置，采用必填选项</a:t>
            </a:r>
            <a:endParaRPr lang="en-US" altLang="zh-CN" dirty="0" smtClean="0">
              <a:solidFill>
                <a:srgbClr val="002060"/>
              </a:solidFill>
            </a:endParaRPr>
          </a:p>
          <a:p>
            <a:pPr lvl="1" eaLnBrk="1" hangingPunct="1">
              <a:defRPr/>
            </a:pPr>
            <a:r>
              <a:rPr lang="zh-CN" altLang="en-US" dirty="0" smtClean="0">
                <a:solidFill>
                  <a:srgbClr val="002060"/>
                </a:solidFill>
                <a:latin typeface="宋体" pitchFamily="2" charset="-122"/>
              </a:rPr>
              <a:t>异常值要给出修改提示</a:t>
            </a:r>
            <a:endParaRPr lang="en-US" altLang="zh-CN" dirty="0" smtClean="0">
              <a:solidFill>
                <a:srgbClr val="002060"/>
              </a:solidFill>
              <a:latin typeface="宋体" pitchFamily="2" charset="-122"/>
            </a:endParaRPr>
          </a:p>
          <a:p>
            <a:pPr marL="342900" lvl="1" indent="-342900" algn="just" eaLnBrk="1" hangingPunct="1">
              <a:buClr>
                <a:schemeClr val="hlink"/>
              </a:buClr>
              <a:buFont typeface="Wingdings" pitchFamily="2" charset="2"/>
              <a:buNone/>
              <a:defRPr/>
            </a:pPr>
            <a:r>
              <a:rPr lang="zh-CN" altLang="en-US" b="1" i="1" dirty="0" smtClean="0">
                <a:solidFill>
                  <a:srgbClr val="FF0000"/>
                </a:solidFill>
                <a:latin typeface="宋体" pitchFamily="2" charset="-122"/>
                <a:cs typeface="Times New Roman" pitchFamily="18" charset="0"/>
              </a:rPr>
              <a:t>墨菲定律：凡事只要有可能出错</a:t>
            </a:r>
            <a:r>
              <a:rPr lang="en-US" altLang="zh-CN" b="1" i="1" dirty="0" smtClean="0">
                <a:solidFill>
                  <a:srgbClr val="FF0000"/>
                </a:solidFill>
                <a:latin typeface="宋体" pitchFamily="2" charset="-122"/>
                <a:cs typeface="Times New Roman" pitchFamily="18" charset="0"/>
              </a:rPr>
              <a:t>,</a:t>
            </a:r>
            <a:r>
              <a:rPr lang="zh-CN" altLang="en-US" b="1" i="1" dirty="0" smtClean="0">
                <a:solidFill>
                  <a:srgbClr val="FF0000"/>
                </a:solidFill>
                <a:latin typeface="宋体" pitchFamily="2" charset="-122"/>
                <a:cs typeface="Times New Roman" pitchFamily="18" charset="0"/>
              </a:rPr>
              <a:t>那就一定会出错。</a:t>
            </a:r>
          </a:p>
          <a:p>
            <a:pPr lvl="1" eaLnBrk="1" hangingPunct="1">
              <a:defRPr/>
            </a:pPr>
            <a:endParaRPr lang="zh-CN" altLang="en-US" sz="2400" dirty="0" smtClean="0">
              <a:latin typeface="宋体" pitchFamily="2" charset="-122"/>
            </a:endParaRPr>
          </a:p>
        </p:txBody>
      </p:sp>
      <p:pic>
        <p:nvPicPr>
          <p:cNvPr id="2458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67589" name="Picture 4"/>
          <p:cNvPicPr>
            <a:picLocks noChangeAspect="1" noChangeArrowheads="1"/>
          </p:cNvPicPr>
          <p:nvPr/>
        </p:nvPicPr>
        <p:blipFill>
          <a:blip r:embed="rId3" cstate="print"/>
          <a:srcRect/>
          <a:stretch>
            <a:fillRect/>
          </a:stretch>
        </p:blipFill>
        <p:spPr bwMode="auto">
          <a:xfrm>
            <a:off x="1524000" y="1066800"/>
            <a:ext cx="5980112" cy="2478088"/>
          </a:xfrm>
          <a:prstGeom prst="rect">
            <a:avLst/>
          </a:prstGeom>
          <a:noFill/>
          <a:ln w="9525">
            <a:noFill/>
            <a:miter lim="800000"/>
            <a:headEnd/>
            <a:tailEnd/>
          </a:ln>
        </p:spPr>
      </p:pic>
      <p:pic>
        <p:nvPicPr>
          <p:cNvPr id="67590" name="Picture 5"/>
          <p:cNvPicPr>
            <a:picLocks noChangeAspect="1" noChangeArrowheads="1"/>
          </p:cNvPicPr>
          <p:nvPr/>
        </p:nvPicPr>
        <p:blipFill>
          <a:blip r:embed="rId4" cstate="print"/>
          <a:srcRect/>
          <a:stretch>
            <a:fillRect/>
          </a:stretch>
        </p:blipFill>
        <p:spPr bwMode="auto">
          <a:xfrm>
            <a:off x="179388" y="3505200"/>
            <a:ext cx="4321175" cy="2909888"/>
          </a:xfrm>
          <a:prstGeom prst="rect">
            <a:avLst/>
          </a:prstGeom>
          <a:noFill/>
          <a:ln w="9525">
            <a:noFill/>
            <a:miter lim="800000"/>
            <a:headEnd/>
            <a:tailEnd/>
          </a:ln>
        </p:spPr>
      </p:pic>
      <p:sp>
        <p:nvSpPr>
          <p:cNvPr id="67591" name="Rectangle 6"/>
          <p:cNvSpPr>
            <a:spLocks noChangeArrowheads="1"/>
          </p:cNvSpPr>
          <p:nvPr/>
        </p:nvSpPr>
        <p:spPr bwMode="auto">
          <a:xfrm>
            <a:off x="7467600" y="1219200"/>
            <a:ext cx="1476375" cy="503238"/>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1200" b="1" dirty="0">
                <a:latin typeface="Verdana" pitchFamily="34" charset="0"/>
              </a:rPr>
              <a:t>不放回简单随机抽样</a:t>
            </a:r>
          </a:p>
        </p:txBody>
      </p:sp>
      <p:sp>
        <p:nvSpPr>
          <p:cNvPr id="67592" name="Rectangle 7"/>
          <p:cNvSpPr>
            <a:spLocks noChangeArrowheads="1"/>
          </p:cNvSpPr>
          <p:nvPr/>
        </p:nvSpPr>
        <p:spPr bwMode="auto">
          <a:xfrm>
            <a:off x="7467600" y="2743200"/>
            <a:ext cx="1476375" cy="503237"/>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1200" b="1" dirty="0">
                <a:latin typeface="Verdana" pitchFamily="34" charset="0"/>
              </a:rPr>
              <a:t>放回简单随机抽样</a:t>
            </a:r>
          </a:p>
        </p:txBody>
      </p:sp>
      <p:sp>
        <p:nvSpPr>
          <p:cNvPr id="67593" name="Rectangle 8"/>
          <p:cNvSpPr>
            <a:spLocks noChangeArrowheads="1"/>
          </p:cNvSpPr>
          <p:nvPr/>
        </p:nvSpPr>
        <p:spPr bwMode="auto">
          <a:xfrm>
            <a:off x="1908175" y="6477000"/>
            <a:ext cx="1476375" cy="3810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1" dirty="0">
                <a:latin typeface="Verdana" pitchFamily="34" charset="0"/>
              </a:rPr>
              <a:t>聚类抽样</a:t>
            </a:r>
          </a:p>
        </p:txBody>
      </p:sp>
      <p:pic>
        <p:nvPicPr>
          <p:cNvPr id="67594" name="Picture 9"/>
          <p:cNvPicPr>
            <a:picLocks noChangeAspect="1" noChangeArrowheads="1"/>
          </p:cNvPicPr>
          <p:nvPr/>
        </p:nvPicPr>
        <p:blipFill>
          <a:blip r:embed="rId5" cstate="print"/>
          <a:srcRect/>
          <a:stretch>
            <a:fillRect/>
          </a:stretch>
        </p:blipFill>
        <p:spPr bwMode="auto">
          <a:xfrm>
            <a:off x="4643438" y="3505200"/>
            <a:ext cx="4500562" cy="2959100"/>
          </a:xfrm>
          <a:prstGeom prst="rect">
            <a:avLst/>
          </a:prstGeom>
          <a:noFill/>
          <a:ln w="9525">
            <a:noFill/>
            <a:miter lim="800000"/>
            <a:headEnd/>
            <a:tailEnd/>
          </a:ln>
        </p:spPr>
      </p:pic>
      <p:sp>
        <p:nvSpPr>
          <p:cNvPr id="67595" name="Rectangle 10"/>
          <p:cNvSpPr>
            <a:spLocks noChangeArrowheads="1"/>
          </p:cNvSpPr>
          <p:nvPr/>
        </p:nvSpPr>
        <p:spPr bwMode="auto">
          <a:xfrm>
            <a:off x="6588125" y="6477000"/>
            <a:ext cx="1476375" cy="3810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Verdana" pitchFamily="34" charset="0"/>
              </a:rPr>
              <a:t>分层抽样</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457200" y="990600"/>
            <a:ext cx="8540750" cy="1143000"/>
          </a:xfrm>
          <a:prstGeom prst="rect">
            <a:avLst/>
          </a:prstGeom>
          <a:noFill/>
          <a:ln>
            <a:miter lim="800000"/>
            <a:headEnd/>
            <a:tailEnd/>
          </a:ln>
        </p:spPr>
        <p:txBody>
          <a:bodyPr/>
          <a:lstStyle/>
          <a:p>
            <a:pPr eaLnBrk="1" hangingPunct="1"/>
            <a:r>
              <a:rPr lang="en-US" altLang="zh-CN" sz="36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离散化与概念分层生成</a:t>
            </a:r>
          </a:p>
        </p:txBody>
      </p:sp>
      <p:sp>
        <p:nvSpPr>
          <p:cNvPr id="68611" name="Rectangle 3"/>
          <p:cNvSpPr>
            <a:spLocks noGrp="1" noRot="1" noChangeArrowheads="1"/>
          </p:cNvSpPr>
          <p:nvPr>
            <p:ph type="body" idx="1"/>
          </p:nvPr>
        </p:nvSpPr>
        <p:spPr>
          <a:xfrm>
            <a:off x="609600" y="2147888"/>
            <a:ext cx="8153400" cy="4781550"/>
          </a:xfrm>
        </p:spPr>
        <p:txBody>
          <a:bodyPr/>
          <a:lstStyle/>
          <a:p>
            <a:pPr eaLnBrk="1" hangingPunct="1">
              <a:lnSpc>
                <a:spcPct val="80000"/>
              </a:lnSpc>
            </a:pPr>
            <a:r>
              <a:rPr lang="zh-CN" altLang="en-US" sz="2000" dirty="0" smtClean="0">
                <a:solidFill>
                  <a:srgbClr val="002060"/>
                </a:solidFill>
              </a:rPr>
              <a:t>三种类型的属性值：</a:t>
            </a:r>
          </a:p>
          <a:p>
            <a:pPr lvl="1" eaLnBrk="1" hangingPunct="1">
              <a:lnSpc>
                <a:spcPct val="80000"/>
              </a:lnSpc>
            </a:pPr>
            <a:r>
              <a:rPr lang="zh-CN" altLang="en-US" sz="2000" dirty="0" smtClean="0">
                <a:solidFill>
                  <a:srgbClr val="002060"/>
                </a:solidFill>
              </a:rPr>
              <a:t>名称型</a:t>
            </a:r>
            <a:r>
              <a:rPr lang="en-US" altLang="zh-CN" sz="2000" dirty="0" smtClean="0">
                <a:solidFill>
                  <a:srgbClr val="002060"/>
                </a:solidFill>
              </a:rPr>
              <a:t>——e.g. </a:t>
            </a:r>
            <a:r>
              <a:rPr lang="zh-CN" altLang="en-US" sz="2000" dirty="0" smtClean="0">
                <a:solidFill>
                  <a:srgbClr val="002060"/>
                </a:solidFill>
              </a:rPr>
              <a:t>无序集合中的值</a:t>
            </a:r>
          </a:p>
          <a:p>
            <a:pPr lvl="1" eaLnBrk="1" hangingPunct="1">
              <a:lnSpc>
                <a:spcPct val="80000"/>
              </a:lnSpc>
            </a:pPr>
            <a:r>
              <a:rPr lang="zh-CN" altLang="en-US" sz="2000" dirty="0" smtClean="0">
                <a:solidFill>
                  <a:srgbClr val="002060"/>
                </a:solidFill>
              </a:rPr>
              <a:t>序数</a:t>
            </a:r>
            <a:r>
              <a:rPr lang="en-US" altLang="zh-CN" sz="2000" dirty="0" smtClean="0">
                <a:solidFill>
                  <a:srgbClr val="002060"/>
                </a:solidFill>
              </a:rPr>
              <a:t>——e.g. </a:t>
            </a:r>
            <a:r>
              <a:rPr lang="zh-CN" altLang="en-US" sz="2000" dirty="0" smtClean="0">
                <a:solidFill>
                  <a:srgbClr val="002060"/>
                </a:solidFill>
              </a:rPr>
              <a:t>有序集合中的值</a:t>
            </a:r>
          </a:p>
          <a:p>
            <a:pPr lvl="1" eaLnBrk="1" hangingPunct="1">
              <a:lnSpc>
                <a:spcPct val="80000"/>
              </a:lnSpc>
            </a:pPr>
            <a:r>
              <a:rPr lang="zh-CN" altLang="en-US" sz="2000" dirty="0" smtClean="0">
                <a:solidFill>
                  <a:srgbClr val="002060"/>
                </a:solidFill>
              </a:rPr>
              <a:t>连续值</a:t>
            </a:r>
            <a:r>
              <a:rPr lang="en-US" altLang="zh-CN" sz="2000" dirty="0" smtClean="0">
                <a:solidFill>
                  <a:srgbClr val="002060"/>
                </a:solidFill>
              </a:rPr>
              <a:t>——e.g. </a:t>
            </a:r>
            <a:r>
              <a:rPr lang="zh-CN" altLang="en-US" sz="2000" dirty="0" smtClean="0">
                <a:solidFill>
                  <a:srgbClr val="002060"/>
                </a:solidFill>
              </a:rPr>
              <a:t>实数</a:t>
            </a:r>
          </a:p>
          <a:p>
            <a:pPr eaLnBrk="1" hangingPunct="1">
              <a:lnSpc>
                <a:spcPct val="80000"/>
              </a:lnSpc>
            </a:pPr>
            <a:r>
              <a:rPr lang="zh-CN" altLang="en-US" sz="2000" dirty="0" smtClean="0">
                <a:solidFill>
                  <a:srgbClr val="002060"/>
                </a:solidFill>
                <a:latin typeface="宋体" charset="-122"/>
              </a:rPr>
              <a:t>离散化技术</a:t>
            </a:r>
          </a:p>
          <a:p>
            <a:pPr lvl="1" eaLnBrk="1" hangingPunct="1">
              <a:lnSpc>
                <a:spcPct val="80000"/>
              </a:lnSpc>
            </a:pPr>
            <a:r>
              <a:rPr lang="zh-CN" altLang="en-US" sz="2000" dirty="0" smtClean="0">
                <a:solidFill>
                  <a:srgbClr val="002060"/>
                </a:solidFill>
                <a:latin typeface="宋体" charset="-122"/>
              </a:rPr>
              <a:t>以通过将属性（连续取值）域值范围分为若干区间，来帮助消减一个连续（取值）属性的取值个数。</a:t>
            </a:r>
          </a:p>
          <a:p>
            <a:pPr eaLnBrk="1" hangingPunct="1">
              <a:lnSpc>
                <a:spcPct val="80000"/>
              </a:lnSpc>
            </a:pPr>
            <a:r>
              <a:rPr lang="zh-CN" altLang="en-US" sz="2000" dirty="0" smtClean="0">
                <a:solidFill>
                  <a:srgbClr val="002060"/>
                </a:solidFill>
              </a:rPr>
              <a:t>概念分层</a:t>
            </a:r>
          </a:p>
          <a:p>
            <a:pPr lvl="1" eaLnBrk="1" hangingPunct="1">
              <a:lnSpc>
                <a:spcPct val="80000"/>
              </a:lnSpc>
            </a:pPr>
            <a:r>
              <a:rPr lang="zh-CN" altLang="en-US" sz="2000" dirty="0" smtClean="0">
                <a:solidFill>
                  <a:srgbClr val="002060"/>
                </a:solidFill>
                <a:latin typeface="宋体" charset="-122"/>
              </a:rPr>
              <a:t>概念分层定义了一组由低层概念集到高层概念集的映射。它允许在各种抽象级别上处理数据，从而在多个抽象层上发现知识。</a:t>
            </a:r>
            <a:r>
              <a:rPr lang="zh-CN" altLang="en-US" sz="2000" dirty="0" smtClean="0">
                <a:solidFill>
                  <a:srgbClr val="002060"/>
                </a:solidFill>
              </a:rPr>
              <a:t>用较高层次的概念替换低层次（如年龄的数值）的概念，以此来减少取值个数。虽然一些细节在数据泛化过程中消失了，但这样所获得的泛化数据或许会更易于理解、更有意义。在消减后的数据集上进行数据挖掘显然效率更高。</a:t>
            </a:r>
          </a:p>
          <a:p>
            <a:pPr lvl="1" eaLnBrk="1" hangingPunct="1">
              <a:lnSpc>
                <a:spcPct val="80000"/>
              </a:lnSpc>
            </a:pPr>
            <a:r>
              <a:rPr lang="zh-CN" altLang="en-US" sz="2000" dirty="0" smtClean="0">
                <a:solidFill>
                  <a:srgbClr val="002060"/>
                </a:solidFill>
                <a:latin typeface="宋体" charset="-122"/>
              </a:rPr>
              <a:t>概念分层结构可以用树来表示，树的每个节点代表一个概念。</a:t>
            </a:r>
            <a:endParaRPr lang="zh-CN" altLang="en-US" sz="2000" dirty="0" smtClean="0">
              <a:solidFill>
                <a:srgbClr val="002060"/>
              </a:solidFill>
            </a:endParaRPr>
          </a:p>
          <a:p>
            <a:pPr lvl="1" eaLnBrk="1" hangingPunct="1">
              <a:lnSpc>
                <a:spcPct val="80000"/>
              </a:lnSpc>
            </a:pPr>
            <a:endParaRPr lang="en-US" altLang="zh-CN" sz="2000" dirty="0" smtClean="0">
              <a:solidFill>
                <a:srgbClr val="002060"/>
              </a:solidFill>
              <a:latin typeface="宋体" charset="-122"/>
            </a:endParaRPr>
          </a:p>
        </p:txBody>
      </p:sp>
      <p:pic>
        <p:nvPicPr>
          <p:cNvPr id="686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idx="4294967295"/>
          </p:nvPr>
        </p:nvSpPr>
        <p:spPr bwMode="auto">
          <a:xfrm>
            <a:off x="381000" y="1066800"/>
            <a:ext cx="8540750" cy="1143000"/>
          </a:xfrm>
          <a:prstGeom prst="rect">
            <a:avLst/>
          </a:prstGeom>
          <a:noFill/>
          <a:ln>
            <a:miter lim="800000"/>
            <a:headEnd/>
            <a:tailEnd/>
          </a:ln>
        </p:spPr>
        <p:txBody>
          <a:bodyPr/>
          <a:lstStyle/>
          <a:p>
            <a:pPr eaLnBrk="1" hangingPunct="1"/>
            <a:r>
              <a:rPr lang="en-US" altLang="zh-CN" sz="4000" dirty="0" smtClean="0"/>
              <a:t> </a:t>
            </a:r>
            <a:r>
              <a:rPr lang="zh-CN" altLang="en-US" sz="4000" b="1" dirty="0" smtClean="0">
                <a:solidFill>
                  <a:srgbClr val="002060"/>
                </a:solidFill>
              </a:rPr>
              <a:t>数据归约</a:t>
            </a:r>
            <a:r>
              <a:rPr lang="en-US" altLang="zh-CN" sz="4000" b="1" dirty="0" smtClean="0">
                <a:solidFill>
                  <a:srgbClr val="002060"/>
                </a:solidFill>
              </a:rPr>
              <a:t>——</a:t>
            </a:r>
            <a:r>
              <a:rPr lang="zh-CN" altLang="en-US" sz="4000" b="1" dirty="0" smtClean="0">
                <a:solidFill>
                  <a:srgbClr val="002060"/>
                </a:solidFill>
              </a:rPr>
              <a:t>概念分层生成</a:t>
            </a:r>
          </a:p>
        </p:txBody>
      </p:sp>
      <p:pic>
        <p:nvPicPr>
          <p:cNvPr id="69635" name="Picture 4"/>
          <p:cNvPicPr>
            <a:picLocks noChangeAspect="1" noChangeArrowheads="1"/>
          </p:cNvPicPr>
          <p:nvPr/>
        </p:nvPicPr>
        <p:blipFill>
          <a:blip r:embed="rId2" cstate="print"/>
          <a:srcRect l="9299" r="10086"/>
          <a:stretch>
            <a:fillRect/>
          </a:stretch>
        </p:blipFill>
        <p:spPr bwMode="auto">
          <a:xfrm>
            <a:off x="5400675" y="2911475"/>
            <a:ext cx="3743325" cy="2281238"/>
          </a:xfrm>
          <a:prstGeom prst="rect">
            <a:avLst/>
          </a:prstGeom>
          <a:noFill/>
          <a:ln w="9525">
            <a:noFill/>
            <a:miter lim="800000"/>
            <a:headEnd/>
            <a:tailEnd/>
          </a:ln>
        </p:spPr>
      </p:pic>
      <p:pic>
        <p:nvPicPr>
          <p:cNvPr id="69636" name="Picture 5"/>
          <p:cNvPicPr>
            <a:picLocks noChangeAspect="1" noChangeArrowheads="1"/>
          </p:cNvPicPr>
          <p:nvPr/>
        </p:nvPicPr>
        <p:blipFill>
          <a:blip r:embed="rId3" cstate="print"/>
          <a:srcRect/>
          <a:stretch>
            <a:fillRect/>
          </a:stretch>
        </p:blipFill>
        <p:spPr bwMode="auto">
          <a:xfrm>
            <a:off x="107950" y="2906713"/>
            <a:ext cx="5148263" cy="2241550"/>
          </a:xfrm>
          <a:prstGeom prst="rect">
            <a:avLst/>
          </a:prstGeom>
          <a:noFill/>
          <a:ln w="9525">
            <a:noFill/>
            <a:miter lim="800000"/>
            <a:headEnd/>
            <a:tailEnd/>
          </a:ln>
        </p:spPr>
      </p:pic>
      <p:pic>
        <p:nvPicPr>
          <p:cNvPr id="6963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81000" y="990600"/>
            <a:ext cx="8540750" cy="1143000"/>
          </a:xfrm>
          <a:prstGeom prst="rect">
            <a:avLst/>
          </a:prstGeom>
          <a:noFill/>
          <a:ln>
            <a:miter lim="800000"/>
            <a:headEnd/>
            <a:tailEnd/>
          </a:ln>
        </p:spPr>
        <p:txBody>
          <a:bodyPr/>
          <a:lstStyle/>
          <a:p>
            <a:pPr eaLnBrk="1" hangingPunct="1"/>
            <a:r>
              <a:rPr lang="zh-CN" altLang="en-US" sz="4000" b="1" dirty="0" smtClean="0">
                <a:solidFill>
                  <a:srgbClr val="002060"/>
                </a:solidFill>
              </a:rPr>
              <a:t>数值数据的概念分层生成方法</a:t>
            </a:r>
          </a:p>
        </p:txBody>
      </p:sp>
      <p:sp>
        <p:nvSpPr>
          <p:cNvPr id="70659" name="Rectangle 3"/>
          <p:cNvSpPr>
            <a:spLocks noGrp="1" noRot="1" noChangeArrowheads="1"/>
          </p:cNvSpPr>
          <p:nvPr>
            <p:ph type="body" idx="1"/>
          </p:nvPr>
        </p:nvSpPr>
        <p:spPr>
          <a:xfrm>
            <a:off x="762000" y="1812925"/>
            <a:ext cx="8110538" cy="5473700"/>
          </a:xfrm>
        </p:spPr>
        <p:txBody>
          <a:bodyPr/>
          <a:lstStyle/>
          <a:p>
            <a:pPr eaLnBrk="1" hangingPunct="1">
              <a:lnSpc>
                <a:spcPct val="90000"/>
              </a:lnSpc>
            </a:pPr>
            <a:r>
              <a:rPr lang="zh-CN" altLang="en-US" sz="2400" dirty="0" smtClean="0">
                <a:solidFill>
                  <a:srgbClr val="002060"/>
                </a:solidFill>
                <a:latin typeface="宋体" charset="-122"/>
              </a:rPr>
              <a:t>分箱</a:t>
            </a:r>
          </a:p>
          <a:p>
            <a:pPr lvl="1" eaLnBrk="1" hangingPunct="1">
              <a:lnSpc>
                <a:spcPct val="90000"/>
              </a:lnSpc>
            </a:pPr>
            <a:r>
              <a:rPr lang="zh-CN" altLang="en-US" sz="2000" dirty="0" smtClean="0">
                <a:solidFill>
                  <a:srgbClr val="002060"/>
                </a:solidFill>
              </a:rPr>
              <a:t>属性的值可以通过将其分配到各分箱中而将其离散化。利用每个分箱的均值和中数替换每个分箱中的值（利用均值或中数进行平滑）。循环应用这些操作处理每次操作结果，就可以获得一个概念层次树。</a:t>
            </a:r>
          </a:p>
          <a:p>
            <a:pPr eaLnBrk="1" hangingPunct="1">
              <a:lnSpc>
                <a:spcPct val="90000"/>
              </a:lnSpc>
            </a:pPr>
            <a:r>
              <a:rPr lang="zh-CN" altLang="en-US" sz="2400" dirty="0" smtClean="0">
                <a:solidFill>
                  <a:srgbClr val="002060"/>
                </a:solidFill>
                <a:latin typeface="宋体" charset="-122"/>
              </a:rPr>
              <a:t>直方图</a:t>
            </a:r>
          </a:p>
          <a:p>
            <a:pPr lvl="1" eaLnBrk="1" hangingPunct="1">
              <a:lnSpc>
                <a:spcPct val="90000"/>
              </a:lnSpc>
            </a:pPr>
            <a:r>
              <a:rPr lang="zh-CN" altLang="en-US" sz="2000" dirty="0" smtClean="0">
                <a:solidFill>
                  <a:srgbClr val="002060"/>
                </a:solidFill>
              </a:rPr>
              <a:t>循环应用直方图分析方法处理每次划分结果，从而最终自动获得多层次概念树，而当达到用户指定层次水平后划分结束。最小间隔大小也可以帮助控制循环过程，其中包括指定一个划分的最小宽度或每一个层次每一划分中数值个数等。</a:t>
            </a:r>
          </a:p>
          <a:p>
            <a:pPr eaLnBrk="1" hangingPunct="1">
              <a:lnSpc>
                <a:spcPct val="90000"/>
              </a:lnSpc>
            </a:pPr>
            <a:r>
              <a:rPr lang="zh-CN" altLang="en-US" sz="2400" dirty="0" smtClean="0">
                <a:solidFill>
                  <a:srgbClr val="002060"/>
                </a:solidFill>
                <a:latin typeface="宋体" charset="-122"/>
              </a:rPr>
              <a:t>聚类</a:t>
            </a:r>
          </a:p>
          <a:p>
            <a:pPr lvl="1" eaLnBrk="1" hangingPunct="1">
              <a:lnSpc>
                <a:spcPct val="90000"/>
              </a:lnSpc>
            </a:pPr>
            <a:r>
              <a:rPr lang="zh-CN" altLang="en-US" sz="2000" dirty="0" smtClean="0">
                <a:solidFill>
                  <a:srgbClr val="002060"/>
                </a:solidFill>
              </a:rPr>
              <a:t>聚类算法可以将数据集划分为若干类或组。每个类构成了概念层次树的一个节点；每个类还可以进一步分解为若干子类，从而构成更低水平的层次。当然类也可以合并起来构成更高层次的概念水平。</a:t>
            </a:r>
          </a:p>
          <a:p>
            <a:pPr eaLnBrk="1" hangingPunct="1">
              <a:lnSpc>
                <a:spcPct val="90000"/>
              </a:lnSpc>
            </a:pPr>
            <a:r>
              <a:rPr lang="zh-CN" altLang="en-US" sz="2400" dirty="0" smtClean="0">
                <a:solidFill>
                  <a:srgbClr val="002060"/>
                </a:solidFill>
                <a:latin typeface="宋体" charset="-122"/>
              </a:rPr>
              <a:t>基于熵的离散化</a:t>
            </a:r>
          </a:p>
        </p:txBody>
      </p:sp>
      <p:pic>
        <p:nvPicPr>
          <p:cNvPr id="706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idx="4294967295"/>
          </p:nvPr>
        </p:nvSpPr>
        <p:spPr bwMode="auto">
          <a:xfrm>
            <a:off x="603250" y="914400"/>
            <a:ext cx="8540750" cy="823913"/>
          </a:xfrm>
          <a:prstGeom prst="rect">
            <a:avLst/>
          </a:prstGeom>
          <a:noFill/>
          <a:ln>
            <a:miter lim="800000"/>
            <a:headEnd/>
            <a:tailEnd/>
          </a:ln>
        </p:spPr>
        <p:txBody>
          <a:bodyPr/>
          <a:lstStyle/>
          <a:p>
            <a:pPr eaLnBrk="1" hangingPunct="1"/>
            <a:r>
              <a:rPr lang="zh-CN" altLang="en-US" sz="4000" b="1" dirty="0" smtClean="0">
                <a:solidFill>
                  <a:srgbClr val="002060"/>
                </a:solidFill>
              </a:rPr>
              <a:t>数值数据的概念分层生成方法</a:t>
            </a:r>
          </a:p>
        </p:txBody>
      </p:sp>
      <p:sp>
        <p:nvSpPr>
          <p:cNvPr id="71683" name="Rectangle 3"/>
          <p:cNvSpPr>
            <a:spLocks noGrp="1" noRot="1" noChangeArrowheads="1"/>
          </p:cNvSpPr>
          <p:nvPr>
            <p:ph type="body" idx="1"/>
          </p:nvPr>
        </p:nvSpPr>
        <p:spPr>
          <a:xfrm>
            <a:off x="596900" y="1611313"/>
            <a:ext cx="8332788" cy="5675312"/>
          </a:xfrm>
        </p:spPr>
        <p:txBody>
          <a:bodyPr/>
          <a:lstStyle/>
          <a:p>
            <a:pPr eaLnBrk="1" hangingPunct="1">
              <a:lnSpc>
                <a:spcPct val="90000"/>
              </a:lnSpc>
            </a:pPr>
            <a:r>
              <a:rPr lang="zh-CN" altLang="en-US" sz="2400" dirty="0" smtClean="0">
                <a:solidFill>
                  <a:srgbClr val="002060"/>
                </a:solidFill>
                <a:latin typeface="宋体" charset="-122"/>
              </a:rPr>
              <a:t>自然划分分段</a:t>
            </a:r>
          </a:p>
          <a:p>
            <a:pPr lvl="1" eaLnBrk="1" hangingPunct="1">
              <a:lnSpc>
                <a:spcPct val="90000"/>
              </a:lnSpc>
            </a:pPr>
            <a:r>
              <a:rPr lang="zh-CN" altLang="en-US" sz="2000" dirty="0" smtClean="0">
                <a:solidFill>
                  <a:srgbClr val="002060"/>
                </a:solidFill>
                <a:latin typeface="宋体" charset="-122"/>
              </a:rPr>
              <a:t>将数值区域划分为相对一致的、易于阅读的、看上去更直观或自然的区间。</a:t>
            </a:r>
          </a:p>
          <a:p>
            <a:pPr lvl="1" eaLnBrk="1" hangingPunct="1">
              <a:lnSpc>
                <a:spcPct val="90000"/>
              </a:lnSpc>
            </a:pPr>
            <a:r>
              <a:rPr lang="zh-CN" altLang="en-US" sz="2000" dirty="0" smtClean="0">
                <a:solidFill>
                  <a:srgbClr val="002060"/>
                </a:solidFill>
                <a:latin typeface="宋体" charset="-122"/>
              </a:rPr>
              <a:t>聚类分析产生概念分层可能会将一个工资区间划分为：</a:t>
            </a:r>
            <a:r>
              <a:rPr lang="en-US" altLang="zh-CN" sz="2000" dirty="0" smtClean="0">
                <a:solidFill>
                  <a:srgbClr val="002060"/>
                </a:solidFill>
                <a:latin typeface="宋体" charset="-122"/>
              </a:rPr>
              <a:t>[51263.98, 60872.34]</a:t>
            </a:r>
          </a:p>
          <a:p>
            <a:pPr lvl="1" eaLnBrk="1" hangingPunct="1">
              <a:lnSpc>
                <a:spcPct val="90000"/>
              </a:lnSpc>
            </a:pPr>
            <a:r>
              <a:rPr lang="zh-CN" altLang="en-US" sz="2000" dirty="0" smtClean="0">
                <a:solidFill>
                  <a:srgbClr val="002060"/>
                </a:solidFill>
                <a:latin typeface="宋体" charset="-122"/>
              </a:rPr>
              <a:t>通常数据分析人员希望看到划分的形式为</a:t>
            </a:r>
            <a:r>
              <a:rPr lang="en-US" altLang="zh-CN" sz="2000" dirty="0" smtClean="0">
                <a:solidFill>
                  <a:srgbClr val="002060"/>
                </a:solidFill>
                <a:latin typeface="宋体" charset="-122"/>
              </a:rPr>
              <a:t>[50000</a:t>
            </a:r>
            <a:r>
              <a:rPr lang="zh-CN" altLang="en-US" sz="2000" dirty="0" smtClean="0">
                <a:solidFill>
                  <a:srgbClr val="002060"/>
                </a:solidFill>
                <a:latin typeface="宋体" charset="-122"/>
              </a:rPr>
              <a:t>，</a:t>
            </a:r>
            <a:r>
              <a:rPr lang="en-US" altLang="zh-CN" sz="2000" dirty="0" smtClean="0">
                <a:solidFill>
                  <a:srgbClr val="002060"/>
                </a:solidFill>
                <a:latin typeface="宋体" charset="-122"/>
              </a:rPr>
              <a:t>60000]</a:t>
            </a:r>
          </a:p>
          <a:p>
            <a:pPr lvl="1" eaLnBrk="1" hangingPunct="1">
              <a:lnSpc>
                <a:spcPct val="90000"/>
              </a:lnSpc>
            </a:pPr>
            <a:r>
              <a:rPr lang="zh-CN" altLang="en-US" sz="2000" dirty="0" smtClean="0">
                <a:solidFill>
                  <a:srgbClr val="002060"/>
                </a:solidFill>
                <a:latin typeface="宋体" charset="-122"/>
              </a:rPr>
              <a:t>划分方法：</a:t>
            </a:r>
            <a:r>
              <a:rPr lang="en-US" altLang="zh-CN" sz="2000" dirty="0" smtClean="0">
                <a:solidFill>
                  <a:srgbClr val="002060"/>
                </a:solidFill>
                <a:latin typeface="宋体" charset="-122"/>
              </a:rPr>
              <a:t>3-4-5</a:t>
            </a:r>
            <a:r>
              <a:rPr lang="zh-CN" altLang="en-US" sz="2000" dirty="0" smtClean="0">
                <a:solidFill>
                  <a:srgbClr val="002060"/>
                </a:solidFill>
                <a:latin typeface="宋体" charset="-122"/>
              </a:rPr>
              <a:t>规则</a:t>
            </a: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3</a:t>
            </a:r>
            <a:r>
              <a:rPr lang="zh-CN" altLang="en-US" sz="1800" dirty="0" smtClean="0">
                <a:solidFill>
                  <a:srgbClr val="002060"/>
                </a:solidFill>
              </a:rPr>
              <a:t>，</a:t>
            </a:r>
            <a:r>
              <a:rPr lang="en-US" altLang="zh-CN" sz="1800" dirty="0" smtClean="0">
                <a:solidFill>
                  <a:srgbClr val="002060"/>
                </a:solidFill>
              </a:rPr>
              <a:t>6</a:t>
            </a:r>
            <a:r>
              <a:rPr lang="zh-CN" altLang="en-US" sz="1800" dirty="0" smtClean="0">
                <a:solidFill>
                  <a:srgbClr val="002060"/>
                </a:solidFill>
              </a:rPr>
              <a:t>，</a:t>
            </a:r>
            <a:r>
              <a:rPr lang="en-US" altLang="zh-CN" sz="1800" dirty="0" smtClean="0">
                <a:solidFill>
                  <a:srgbClr val="002060"/>
                </a:solidFill>
              </a:rPr>
              <a:t>7</a:t>
            </a:r>
            <a:r>
              <a:rPr lang="zh-CN" altLang="en-US" sz="1800" dirty="0" smtClean="0">
                <a:solidFill>
                  <a:srgbClr val="002060"/>
                </a:solidFill>
              </a:rPr>
              <a:t>或</a:t>
            </a:r>
            <a:r>
              <a:rPr lang="en-US" altLang="zh-CN" sz="1800" dirty="0" smtClean="0">
                <a:solidFill>
                  <a:srgbClr val="002060"/>
                </a:solidFill>
              </a:rPr>
              <a:t>9</a:t>
            </a:r>
            <a:r>
              <a:rPr lang="zh-CN" altLang="en-US" sz="1800" dirty="0" smtClean="0">
                <a:solidFill>
                  <a:srgbClr val="002060"/>
                </a:solidFill>
              </a:rPr>
              <a:t>个不同的值，就将该区间划分为</a:t>
            </a:r>
            <a:r>
              <a:rPr lang="en-US" altLang="zh-CN" sz="1800" b="1" dirty="0" smtClean="0">
                <a:solidFill>
                  <a:srgbClr val="002060"/>
                </a:solidFill>
              </a:rPr>
              <a:t>3</a:t>
            </a:r>
            <a:r>
              <a:rPr lang="zh-CN" altLang="en-US" sz="1800" dirty="0" smtClean="0">
                <a:solidFill>
                  <a:srgbClr val="002060"/>
                </a:solidFill>
              </a:rPr>
              <a:t>个等宽子区间；</a:t>
            </a:r>
            <a:r>
              <a:rPr lang="en-US" altLang="zh-CN" sz="1800" dirty="0" smtClean="0">
                <a:solidFill>
                  <a:srgbClr val="002060"/>
                </a:solidFill>
              </a:rPr>
              <a:t>(7</a:t>
            </a:r>
            <a:r>
              <a:rPr lang="en-US" altLang="zh-CN" sz="1800" dirty="0" smtClean="0">
                <a:solidFill>
                  <a:srgbClr val="002060"/>
                </a:solidFill>
                <a:sym typeface="Wingdings" pitchFamily="2" charset="2"/>
              </a:rPr>
              <a:t>2,3,2)</a:t>
            </a:r>
            <a:endParaRPr lang="en-US" altLang="zh-CN" sz="1800" dirty="0" smtClean="0">
              <a:solidFill>
                <a:srgbClr val="002060"/>
              </a:solidFill>
            </a:endParaRP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2</a:t>
            </a:r>
            <a:r>
              <a:rPr lang="zh-CN" altLang="en-US" sz="1800" dirty="0" smtClean="0">
                <a:solidFill>
                  <a:srgbClr val="002060"/>
                </a:solidFill>
              </a:rPr>
              <a:t>，</a:t>
            </a:r>
            <a:r>
              <a:rPr lang="en-US" altLang="zh-CN" sz="1800" dirty="0" smtClean="0">
                <a:solidFill>
                  <a:srgbClr val="002060"/>
                </a:solidFill>
              </a:rPr>
              <a:t>4</a:t>
            </a:r>
            <a:r>
              <a:rPr lang="zh-CN" altLang="en-US" sz="1800" dirty="0" smtClean="0">
                <a:solidFill>
                  <a:srgbClr val="002060"/>
                </a:solidFill>
              </a:rPr>
              <a:t>，或</a:t>
            </a:r>
            <a:r>
              <a:rPr lang="en-US" altLang="zh-CN" sz="1800" dirty="0" smtClean="0">
                <a:solidFill>
                  <a:srgbClr val="002060"/>
                </a:solidFill>
              </a:rPr>
              <a:t>8</a:t>
            </a:r>
            <a:r>
              <a:rPr lang="zh-CN" altLang="en-US" sz="1800" dirty="0" smtClean="0">
                <a:solidFill>
                  <a:srgbClr val="002060"/>
                </a:solidFill>
              </a:rPr>
              <a:t>个不同的值，就将该区间划分为</a:t>
            </a:r>
            <a:r>
              <a:rPr lang="en-US" altLang="zh-CN" sz="1800" b="1" dirty="0" smtClean="0">
                <a:solidFill>
                  <a:srgbClr val="002060"/>
                </a:solidFill>
              </a:rPr>
              <a:t>4</a:t>
            </a:r>
            <a:r>
              <a:rPr lang="zh-CN" altLang="en-US" sz="1800" dirty="0" smtClean="0">
                <a:solidFill>
                  <a:srgbClr val="002060"/>
                </a:solidFill>
              </a:rPr>
              <a:t>个等宽子区间；</a:t>
            </a:r>
          </a:p>
          <a:p>
            <a:pPr lvl="2" eaLnBrk="1" hangingPunct="1">
              <a:lnSpc>
                <a:spcPct val="90000"/>
              </a:lnSpc>
            </a:pPr>
            <a:r>
              <a:rPr lang="zh-CN" altLang="en-US" sz="1800" dirty="0" smtClean="0">
                <a:solidFill>
                  <a:srgbClr val="002060"/>
                </a:solidFill>
              </a:rPr>
              <a:t>如果一个区间最高有效位上包含</a:t>
            </a:r>
            <a:r>
              <a:rPr lang="en-US" altLang="zh-CN" sz="1800" dirty="0" smtClean="0">
                <a:solidFill>
                  <a:srgbClr val="002060"/>
                </a:solidFill>
              </a:rPr>
              <a:t>1</a:t>
            </a:r>
            <a:r>
              <a:rPr lang="zh-CN" altLang="en-US" sz="1800" dirty="0" smtClean="0">
                <a:solidFill>
                  <a:srgbClr val="002060"/>
                </a:solidFill>
              </a:rPr>
              <a:t>，</a:t>
            </a:r>
            <a:r>
              <a:rPr lang="en-US" altLang="zh-CN" sz="1800" dirty="0" smtClean="0">
                <a:solidFill>
                  <a:srgbClr val="002060"/>
                </a:solidFill>
              </a:rPr>
              <a:t>5</a:t>
            </a:r>
            <a:r>
              <a:rPr lang="zh-CN" altLang="en-US" sz="1800" dirty="0" smtClean="0">
                <a:solidFill>
                  <a:srgbClr val="002060"/>
                </a:solidFill>
              </a:rPr>
              <a:t>，或</a:t>
            </a:r>
            <a:r>
              <a:rPr lang="en-US" altLang="zh-CN" sz="1800" dirty="0" smtClean="0">
                <a:solidFill>
                  <a:srgbClr val="002060"/>
                </a:solidFill>
              </a:rPr>
              <a:t>10</a:t>
            </a:r>
            <a:r>
              <a:rPr lang="zh-CN" altLang="en-US" sz="1800" dirty="0" smtClean="0">
                <a:solidFill>
                  <a:srgbClr val="002060"/>
                </a:solidFill>
              </a:rPr>
              <a:t>个不同的值，就将该区间划分为</a:t>
            </a:r>
            <a:r>
              <a:rPr lang="en-US" altLang="zh-CN" sz="1800" b="1" dirty="0" smtClean="0">
                <a:solidFill>
                  <a:srgbClr val="002060"/>
                </a:solidFill>
              </a:rPr>
              <a:t>5</a:t>
            </a:r>
            <a:r>
              <a:rPr lang="zh-CN" altLang="en-US" sz="1800" dirty="0" smtClean="0">
                <a:solidFill>
                  <a:srgbClr val="002060"/>
                </a:solidFill>
              </a:rPr>
              <a:t>个等宽子区间；</a:t>
            </a:r>
          </a:p>
          <a:p>
            <a:pPr lvl="2" eaLnBrk="1" hangingPunct="1">
              <a:lnSpc>
                <a:spcPct val="90000"/>
              </a:lnSpc>
            </a:pPr>
            <a:r>
              <a:rPr lang="zh-CN" altLang="en-US" sz="1800" dirty="0" smtClean="0">
                <a:solidFill>
                  <a:srgbClr val="002060"/>
                </a:solidFill>
              </a:rPr>
              <a:t>将该规则递归的应用于每个子区间，产生给定数值属性的概念分层；</a:t>
            </a:r>
          </a:p>
          <a:p>
            <a:pPr lvl="2" eaLnBrk="1" hangingPunct="1">
              <a:lnSpc>
                <a:spcPct val="90000"/>
              </a:lnSpc>
            </a:pPr>
            <a:r>
              <a:rPr lang="zh-CN" altLang="en-US" sz="1800" dirty="0" smtClean="0">
                <a:solidFill>
                  <a:srgbClr val="002060"/>
                </a:solidFill>
              </a:rPr>
              <a:t>对于数据集中出现的最大值和最小值的极端分布，为了避免上述方法出现的结果扭曲，可以在</a:t>
            </a:r>
            <a:r>
              <a:rPr lang="zh-CN" altLang="en-US" sz="1800" b="1" dirty="0" smtClean="0">
                <a:solidFill>
                  <a:srgbClr val="FF0000"/>
                </a:solidFill>
              </a:rPr>
              <a:t>顶层分段</a:t>
            </a:r>
            <a:r>
              <a:rPr lang="zh-CN" altLang="en-US" sz="1800" dirty="0" smtClean="0">
                <a:solidFill>
                  <a:srgbClr val="002060"/>
                </a:solidFill>
              </a:rPr>
              <a:t>时，选用一个大部分的概率空间</a:t>
            </a:r>
            <a:r>
              <a:rPr lang="en-US" altLang="zh-CN" sz="1800" dirty="0" smtClean="0">
                <a:solidFill>
                  <a:srgbClr val="002060"/>
                </a:solidFill>
              </a:rPr>
              <a:t>(</a:t>
            </a:r>
            <a:r>
              <a:rPr lang="zh-CN" altLang="en-US" sz="1800" dirty="0" smtClean="0">
                <a:solidFill>
                  <a:srgbClr val="002060"/>
                </a:solidFill>
              </a:rPr>
              <a:t>如 </a:t>
            </a:r>
            <a:r>
              <a:rPr lang="en-US" altLang="zh-CN" sz="1800" dirty="0" smtClean="0">
                <a:solidFill>
                  <a:srgbClr val="002060"/>
                </a:solidFill>
              </a:rPr>
              <a:t>5%-95%)</a:t>
            </a:r>
            <a:r>
              <a:rPr lang="zh-CN" altLang="en-US" sz="1800" dirty="0" smtClean="0">
                <a:solidFill>
                  <a:srgbClr val="002060"/>
                </a:solidFill>
              </a:rPr>
              <a:t>，越出顶层分段的特别高和特别低的采用类似的方法形成单独的区间。</a:t>
            </a:r>
          </a:p>
        </p:txBody>
      </p:sp>
      <p:pic>
        <p:nvPicPr>
          <p:cNvPr id="716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idx="4294967295"/>
          </p:nvPr>
        </p:nvSpPr>
        <p:spPr bwMode="auto">
          <a:xfrm>
            <a:off x="457200" y="990600"/>
            <a:ext cx="8540750" cy="968375"/>
          </a:xfrm>
          <a:prstGeom prst="rect">
            <a:avLst/>
          </a:prstGeom>
          <a:noFill/>
          <a:ln>
            <a:miter lim="800000"/>
            <a:headEnd/>
            <a:tailEnd/>
          </a:ln>
        </p:spPr>
        <p:txBody>
          <a:bodyPr/>
          <a:lstStyle/>
          <a:p>
            <a:pPr eaLnBrk="1" hangingPunct="1"/>
            <a:r>
              <a:rPr lang="zh-CN" altLang="en-US" sz="4000" b="1" dirty="0" smtClean="0">
                <a:solidFill>
                  <a:srgbClr val="002060"/>
                </a:solidFill>
              </a:rPr>
              <a:t>数值数据的概念分层生成方法</a:t>
            </a:r>
          </a:p>
        </p:txBody>
      </p:sp>
      <p:grpSp>
        <p:nvGrpSpPr>
          <p:cNvPr id="2" name="Group 4"/>
          <p:cNvGrpSpPr>
            <a:grpSpLocks/>
          </p:cNvGrpSpPr>
          <p:nvPr/>
        </p:nvGrpSpPr>
        <p:grpSpPr bwMode="auto">
          <a:xfrm>
            <a:off x="395288" y="2133600"/>
            <a:ext cx="8388350" cy="4608512"/>
            <a:chOff x="476" y="618"/>
            <a:chExt cx="5126" cy="2796"/>
          </a:xfrm>
        </p:grpSpPr>
        <p:pic>
          <p:nvPicPr>
            <p:cNvPr id="72710" name="Picture 5"/>
            <p:cNvPicPr>
              <a:picLocks noChangeAspect="1" noChangeArrowheads="1"/>
            </p:cNvPicPr>
            <p:nvPr/>
          </p:nvPicPr>
          <p:blipFill>
            <a:blip r:embed="rId2" cstate="print"/>
            <a:srcRect/>
            <a:stretch>
              <a:fillRect/>
            </a:stretch>
          </p:blipFill>
          <p:spPr bwMode="auto">
            <a:xfrm>
              <a:off x="476" y="618"/>
              <a:ext cx="5126" cy="1731"/>
            </a:xfrm>
            <a:prstGeom prst="rect">
              <a:avLst/>
            </a:prstGeom>
            <a:noFill/>
            <a:ln w="9525">
              <a:noFill/>
              <a:miter lim="800000"/>
              <a:headEnd/>
              <a:tailEnd/>
            </a:ln>
          </p:spPr>
        </p:pic>
        <p:pic>
          <p:nvPicPr>
            <p:cNvPr id="72711" name="Picture 6"/>
            <p:cNvPicPr>
              <a:picLocks noChangeAspect="1" noChangeArrowheads="1"/>
            </p:cNvPicPr>
            <p:nvPr/>
          </p:nvPicPr>
          <p:blipFill>
            <a:blip r:embed="rId3" cstate="print"/>
            <a:srcRect/>
            <a:stretch>
              <a:fillRect/>
            </a:stretch>
          </p:blipFill>
          <p:spPr bwMode="auto">
            <a:xfrm>
              <a:off x="476" y="2341"/>
              <a:ext cx="5126" cy="1073"/>
            </a:xfrm>
            <a:prstGeom prst="rect">
              <a:avLst/>
            </a:prstGeom>
            <a:noFill/>
            <a:ln w="9525">
              <a:noFill/>
              <a:miter lim="800000"/>
              <a:headEnd/>
              <a:tailEnd/>
            </a:ln>
          </p:spPr>
        </p:pic>
      </p:grpSp>
      <p:pic>
        <p:nvPicPr>
          <p:cNvPr id="72709"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idx="4294967295"/>
          </p:nvPr>
        </p:nvSpPr>
        <p:spPr bwMode="auto">
          <a:xfrm>
            <a:off x="298450" y="228600"/>
            <a:ext cx="8540750" cy="1143000"/>
          </a:xfrm>
          <a:prstGeom prst="rect">
            <a:avLst/>
          </a:prstGeom>
          <a:noFill/>
          <a:ln>
            <a:miter lim="800000"/>
            <a:headEnd/>
            <a:tailEnd/>
          </a:ln>
        </p:spPr>
        <p:txBody>
          <a:bodyPr/>
          <a:lstStyle/>
          <a:p>
            <a:pPr eaLnBrk="1" hangingPunct="1"/>
            <a:endParaRPr lang="zh-CN" altLang="zh-CN" smtClean="0"/>
          </a:p>
        </p:txBody>
      </p:sp>
      <p:sp>
        <p:nvSpPr>
          <p:cNvPr id="73731" name="Rectangle 3"/>
          <p:cNvSpPr>
            <a:spLocks noGrp="1" noRot="1" noChangeArrowheads="1"/>
          </p:cNvSpPr>
          <p:nvPr>
            <p:ph type="body" idx="1"/>
          </p:nvPr>
        </p:nvSpPr>
        <p:spPr/>
        <p:txBody>
          <a:bodyPr/>
          <a:lstStyle/>
          <a:p>
            <a:pPr eaLnBrk="1" hangingPunct="1"/>
            <a:endParaRPr lang="zh-CN" altLang="zh-CN" smtClean="0"/>
          </a:p>
        </p:txBody>
      </p:sp>
      <p:pic>
        <p:nvPicPr>
          <p:cNvPr id="73732" name="Picture 4"/>
          <p:cNvPicPr>
            <a:picLocks noChangeAspect="1" noChangeArrowheads="1"/>
          </p:cNvPicPr>
          <p:nvPr/>
        </p:nvPicPr>
        <p:blipFill>
          <a:blip r:embed="rId2" cstate="print"/>
          <a:srcRect/>
          <a:stretch>
            <a:fillRect/>
          </a:stretch>
        </p:blipFill>
        <p:spPr bwMode="auto">
          <a:xfrm>
            <a:off x="827088" y="188913"/>
            <a:ext cx="7993062" cy="653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idx="4294967295"/>
          </p:nvPr>
        </p:nvSpPr>
        <p:spPr bwMode="auto">
          <a:xfrm>
            <a:off x="603250" y="1066800"/>
            <a:ext cx="8540750" cy="752475"/>
          </a:xfrm>
          <a:prstGeom prst="rect">
            <a:avLst/>
          </a:prstGeom>
          <a:noFill/>
          <a:ln>
            <a:miter lim="800000"/>
            <a:headEnd/>
            <a:tailEnd/>
          </a:ln>
        </p:spPr>
        <p:txBody>
          <a:bodyPr/>
          <a:lstStyle/>
          <a:p>
            <a:pPr eaLnBrk="1" hangingPunct="1"/>
            <a:r>
              <a:rPr lang="zh-CN" altLang="en-US" sz="4000" b="1" dirty="0" smtClean="0">
                <a:solidFill>
                  <a:srgbClr val="002060"/>
                </a:solidFill>
              </a:rPr>
              <a:t>分类</a:t>
            </a:r>
            <a:r>
              <a:rPr lang="en-US" altLang="zh-CN" sz="4000" b="1" dirty="0" smtClean="0">
                <a:solidFill>
                  <a:srgbClr val="002060"/>
                </a:solidFill>
              </a:rPr>
              <a:t>(</a:t>
            </a:r>
            <a:r>
              <a:rPr lang="zh-CN" altLang="en-US" sz="4000" b="1" dirty="0" smtClean="0">
                <a:solidFill>
                  <a:srgbClr val="002060"/>
                </a:solidFill>
              </a:rPr>
              <a:t>类别</a:t>
            </a:r>
            <a:r>
              <a:rPr lang="en-US" altLang="zh-CN" sz="4000" b="1" dirty="0" smtClean="0">
                <a:solidFill>
                  <a:srgbClr val="002060"/>
                </a:solidFill>
              </a:rPr>
              <a:t>)</a:t>
            </a:r>
            <a:r>
              <a:rPr lang="zh-CN" altLang="en-US" sz="4000" b="1" dirty="0" smtClean="0">
                <a:solidFill>
                  <a:srgbClr val="002060"/>
                </a:solidFill>
              </a:rPr>
              <a:t>数据的概念分层生成方法</a:t>
            </a:r>
          </a:p>
        </p:txBody>
      </p:sp>
      <p:sp>
        <p:nvSpPr>
          <p:cNvPr id="74755" name="Rectangle 3"/>
          <p:cNvSpPr>
            <a:spLocks noGrp="1" noRot="1" noChangeArrowheads="1"/>
          </p:cNvSpPr>
          <p:nvPr>
            <p:ph type="body" idx="1"/>
          </p:nvPr>
        </p:nvSpPr>
        <p:spPr>
          <a:xfrm>
            <a:off x="179388" y="1897063"/>
            <a:ext cx="8693150" cy="5675312"/>
          </a:xfrm>
        </p:spPr>
        <p:txBody>
          <a:bodyPr/>
          <a:lstStyle/>
          <a:p>
            <a:pPr eaLnBrk="1" hangingPunct="1"/>
            <a:r>
              <a:rPr lang="zh-CN" altLang="en-US" sz="2400" dirty="0" smtClean="0">
                <a:solidFill>
                  <a:srgbClr val="002060"/>
                </a:solidFill>
                <a:latin typeface="+mn-ea"/>
                <a:cs typeface="Times New Roman" pitchFamily="18" charset="0"/>
              </a:rPr>
              <a:t>类别属性可取有限个不同的值且这些值之间无大小和顺序。这样的属性有：国家、工作、商品类别等。</a:t>
            </a:r>
          </a:p>
          <a:p>
            <a:pPr eaLnBrk="1" hangingPunct="1"/>
            <a:r>
              <a:rPr lang="zh-CN" altLang="en-US" sz="2400" dirty="0" smtClean="0">
                <a:solidFill>
                  <a:srgbClr val="002060"/>
                </a:solidFill>
                <a:latin typeface="+mn-ea"/>
                <a:cs typeface="Times New Roman" pitchFamily="18" charset="0"/>
              </a:rPr>
              <a:t>构造类别属性的概念层次树的主要方法：</a:t>
            </a:r>
          </a:p>
          <a:p>
            <a:pPr lvl="1" eaLnBrk="1" hangingPunct="1"/>
            <a:r>
              <a:rPr lang="zh-CN" altLang="en-US" sz="2400" dirty="0" smtClean="0">
                <a:solidFill>
                  <a:srgbClr val="002060"/>
                </a:solidFill>
                <a:latin typeface="+mn-ea"/>
              </a:rPr>
              <a:t>通过指定属性之间的包含关系产生分层</a:t>
            </a:r>
          </a:p>
          <a:p>
            <a:pPr lvl="2" eaLnBrk="1" hangingPunct="1"/>
            <a:r>
              <a:rPr lang="zh-CN" altLang="en-US" sz="2000" dirty="0" smtClean="0">
                <a:solidFill>
                  <a:srgbClr val="002060"/>
                </a:solidFill>
                <a:latin typeface="+mn-ea"/>
              </a:rPr>
              <a:t>例如：一个关系数据库中的地点属性将会涉及以下属性：街道、城市、省和国家。根据数据库模式定义时的描述，可以很容易地构造出（含有顺序语义）层次树，即：街道</a:t>
            </a:r>
            <a:r>
              <a:rPr lang="en-US" altLang="zh-CN" sz="2000" dirty="0" smtClean="0">
                <a:solidFill>
                  <a:srgbClr val="002060"/>
                </a:solidFill>
                <a:latin typeface="+mn-ea"/>
              </a:rPr>
              <a:t>/</a:t>
            </a:r>
            <a:r>
              <a:rPr lang="zh-CN" altLang="en-US" sz="2000" dirty="0" smtClean="0">
                <a:solidFill>
                  <a:srgbClr val="002060"/>
                </a:solidFill>
                <a:latin typeface="+mn-ea"/>
              </a:rPr>
              <a:t>城市</a:t>
            </a:r>
            <a:r>
              <a:rPr lang="en-US" altLang="zh-CN" sz="2000" dirty="0" smtClean="0">
                <a:solidFill>
                  <a:srgbClr val="002060"/>
                </a:solidFill>
                <a:latin typeface="+mn-ea"/>
              </a:rPr>
              <a:t>/</a:t>
            </a:r>
            <a:r>
              <a:rPr lang="zh-CN" altLang="en-US" sz="2000" dirty="0" smtClean="0">
                <a:solidFill>
                  <a:srgbClr val="002060"/>
                </a:solidFill>
                <a:latin typeface="+mn-ea"/>
              </a:rPr>
              <a:t>省</a:t>
            </a:r>
            <a:r>
              <a:rPr lang="en-US" altLang="zh-CN" sz="2000" dirty="0" smtClean="0">
                <a:solidFill>
                  <a:srgbClr val="002060"/>
                </a:solidFill>
                <a:latin typeface="+mn-ea"/>
              </a:rPr>
              <a:t>/</a:t>
            </a:r>
            <a:r>
              <a:rPr lang="zh-CN" altLang="en-US" sz="2000" dirty="0" smtClean="0">
                <a:solidFill>
                  <a:srgbClr val="002060"/>
                </a:solidFill>
                <a:latin typeface="+mn-ea"/>
              </a:rPr>
              <a:t>国家</a:t>
            </a:r>
          </a:p>
          <a:p>
            <a:pPr lvl="1" eaLnBrk="1" hangingPunct="1"/>
            <a:r>
              <a:rPr lang="zh-CN" altLang="en-US" sz="2400" dirty="0" smtClean="0">
                <a:solidFill>
                  <a:srgbClr val="002060"/>
                </a:solidFill>
                <a:latin typeface="+mn-ea"/>
              </a:rPr>
              <a:t>对数据进行分组（聚合）产生分层</a:t>
            </a:r>
          </a:p>
          <a:p>
            <a:pPr lvl="2" eaLnBrk="1" hangingPunct="1"/>
            <a:r>
              <a:rPr lang="zh-CN" altLang="en-US" sz="2000" dirty="0" smtClean="0">
                <a:solidFill>
                  <a:srgbClr val="002060"/>
                </a:solidFill>
                <a:latin typeface="+mn-ea"/>
              </a:rPr>
              <a:t>例如：在模式定义基础构造了省和国家的层次树，这时可以手工加入：安徽、江苏、山东⊂华东地区；广东、福建⊂华南地区等“地区”中间层次</a:t>
            </a:r>
            <a:r>
              <a:rPr lang="zh-CN" altLang="en-US" dirty="0" smtClean="0">
                <a:solidFill>
                  <a:srgbClr val="002060"/>
                </a:solidFill>
                <a:latin typeface="+mn-ea"/>
              </a:rPr>
              <a:t>。</a:t>
            </a: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idx="4294967295"/>
          </p:nvPr>
        </p:nvSpPr>
        <p:spPr bwMode="auto">
          <a:xfrm>
            <a:off x="381000" y="1066800"/>
            <a:ext cx="8540750" cy="896937"/>
          </a:xfrm>
          <a:prstGeom prst="rect">
            <a:avLst/>
          </a:prstGeom>
          <a:noFill/>
          <a:ln>
            <a:miter lim="800000"/>
            <a:headEnd/>
            <a:tailEnd/>
          </a:ln>
        </p:spPr>
        <p:txBody>
          <a:bodyPr/>
          <a:lstStyle/>
          <a:p>
            <a:pPr eaLnBrk="1" hangingPunct="1"/>
            <a:r>
              <a:rPr lang="zh-CN" altLang="en-US" sz="4000" b="1" dirty="0" smtClean="0">
                <a:solidFill>
                  <a:srgbClr val="002060"/>
                </a:solidFill>
              </a:rPr>
              <a:t>分类</a:t>
            </a:r>
            <a:r>
              <a:rPr lang="en-US" altLang="zh-CN" sz="4000" b="1" dirty="0" smtClean="0">
                <a:solidFill>
                  <a:srgbClr val="002060"/>
                </a:solidFill>
              </a:rPr>
              <a:t>(</a:t>
            </a:r>
            <a:r>
              <a:rPr lang="zh-CN" altLang="en-US" sz="4000" b="1" dirty="0" smtClean="0">
                <a:solidFill>
                  <a:srgbClr val="002060"/>
                </a:solidFill>
              </a:rPr>
              <a:t>类别</a:t>
            </a:r>
            <a:r>
              <a:rPr lang="en-US" altLang="zh-CN" sz="4000" b="1" dirty="0" smtClean="0">
                <a:solidFill>
                  <a:srgbClr val="002060"/>
                </a:solidFill>
              </a:rPr>
              <a:t>)</a:t>
            </a:r>
            <a:r>
              <a:rPr lang="zh-CN" altLang="en-US" sz="4000" b="1" dirty="0" smtClean="0">
                <a:solidFill>
                  <a:srgbClr val="002060"/>
                </a:solidFill>
              </a:rPr>
              <a:t>数据的概念分层生成方法</a:t>
            </a:r>
          </a:p>
        </p:txBody>
      </p:sp>
      <p:sp>
        <p:nvSpPr>
          <p:cNvPr id="75779" name="Rectangle 3"/>
          <p:cNvSpPr>
            <a:spLocks noGrp="1" noRot="1" noChangeArrowheads="1"/>
          </p:cNvSpPr>
          <p:nvPr>
            <p:ph type="body" idx="1"/>
          </p:nvPr>
        </p:nvSpPr>
        <p:spPr>
          <a:xfrm>
            <a:off x="379413" y="2000250"/>
            <a:ext cx="8693150" cy="5184775"/>
          </a:xfrm>
        </p:spPr>
        <p:txBody>
          <a:bodyPr/>
          <a:lstStyle/>
          <a:p>
            <a:pPr eaLnBrk="1" hangingPunct="1"/>
            <a:r>
              <a:rPr lang="zh-CN" altLang="en-US" sz="2800" dirty="0" smtClean="0">
                <a:solidFill>
                  <a:srgbClr val="002060"/>
                </a:solidFill>
                <a:latin typeface="宋体" charset="-122"/>
                <a:cs typeface="Times New Roman" pitchFamily="18" charset="0"/>
              </a:rPr>
              <a:t>类别属性可取有限个不同的值且这些值之间无大小和顺序。这样的属性有：国家、工作、商品类别等。</a:t>
            </a:r>
            <a:endParaRPr lang="en-US" altLang="zh-CN" sz="2800" dirty="0" smtClean="0">
              <a:solidFill>
                <a:srgbClr val="002060"/>
              </a:solidFill>
              <a:latin typeface="宋体" charset="-122"/>
              <a:cs typeface="Times New Roman" pitchFamily="18" charset="0"/>
            </a:endParaRPr>
          </a:p>
          <a:p>
            <a:pPr eaLnBrk="1" hangingPunct="1"/>
            <a:endParaRPr lang="zh-CN" altLang="en-US" sz="2800" dirty="0" smtClean="0">
              <a:solidFill>
                <a:srgbClr val="002060"/>
              </a:solidFill>
              <a:latin typeface="宋体" charset="-122"/>
              <a:cs typeface="Times New Roman" pitchFamily="18" charset="0"/>
            </a:endParaRPr>
          </a:p>
          <a:p>
            <a:pPr eaLnBrk="1" hangingPunct="1"/>
            <a:r>
              <a:rPr lang="zh-CN" altLang="en-US" sz="2800" dirty="0" smtClean="0">
                <a:solidFill>
                  <a:srgbClr val="002060"/>
                </a:solidFill>
                <a:latin typeface="宋体" charset="-122"/>
                <a:cs typeface="Times New Roman" pitchFamily="18" charset="0"/>
              </a:rPr>
              <a:t>构造类别属性的概念层次树的主要方法：</a:t>
            </a:r>
          </a:p>
          <a:p>
            <a:pPr lvl="1" eaLnBrk="1" hangingPunct="1"/>
            <a:r>
              <a:rPr lang="zh-CN" altLang="en-US" sz="2400" dirty="0" smtClean="0">
                <a:solidFill>
                  <a:srgbClr val="002060"/>
                </a:solidFill>
                <a:latin typeface="+mn-ea"/>
              </a:rPr>
              <a:t>通过指定属性之间的包含关系产生分层</a:t>
            </a:r>
          </a:p>
          <a:p>
            <a:pPr lvl="1" eaLnBrk="1" hangingPunct="1"/>
            <a:r>
              <a:rPr lang="zh-CN" altLang="en-US" sz="2400" dirty="0" smtClean="0">
                <a:solidFill>
                  <a:srgbClr val="002060"/>
                </a:solidFill>
                <a:latin typeface="+mn-ea"/>
              </a:rPr>
              <a:t>对数据进行分组（聚合）产生分层</a:t>
            </a:r>
          </a:p>
          <a:p>
            <a:pPr lvl="1" eaLnBrk="1" hangingPunct="1"/>
            <a:r>
              <a:rPr lang="zh-CN" altLang="en-US" sz="2400" dirty="0" smtClean="0">
                <a:solidFill>
                  <a:srgbClr val="002060"/>
                </a:solidFill>
                <a:latin typeface="+mn-ea"/>
              </a:rPr>
              <a:t>由属性值的个数产生分层</a:t>
            </a:r>
          </a:p>
          <a:p>
            <a:pPr lvl="1" eaLnBrk="1" hangingPunct="1"/>
            <a:r>
              <a:rPr lang="zh-CN" altLang="en-US" sz="2400" dirty="0" smtClean="0">
                <a:solidFill>
                  <a:srgbClr val="002060"/>
                </a:solidFill>
                <a:latin typeface="+mn-ea"/>
              </a:rPr>
              <a:t>根据数据语义产生分层</a:t>
            </a:r>
          </a:p>
        </p:txBody>
      </p:sp>
      <p:pic>
        <p:nvPicPr>
          <p:cNvPr id="7578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bwMode="auto">
          <a:xfrm>
            <a:off x="304800" y="1066800"/>
            <a:ext cx="4629150"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处理数据缺失</a:t>
            </a:r>
          </a:p>
        </p:txBody>
      </p:sp>
      <p:sp>
        <p:nvSpPr>
          <p:cNvPr id="26627" name="Rectangle 3"/>
          <p:cNvSpPr>
            <a:spLocks noGrp="1" noRot="1" noChangeArrowheads="1"/>
          </p:cNvSpPr>
          <p:nvPr>
            <p:ph type="body" idx="1"/>
          </p:nvPr>
        </p:nvSpPr>
        <p:spPr>
          <a:xfrm>
            <a:off x="285750" y="1995488"/>
            <a:ext cx="9144000" cy="5791200"/>
          </a:xfrm>
        </p:spPr>
        <p:txBody>
          <a:bodyPr/>
          <a:lstStyle/>
          <a:p>
            <a:pPr eaLnBrk="1" hangingPunct="1">
              <a:buFont typeface="Arial" pitchFamily="34" charset="0"/>
              <a:buChar char="•"/>
              <a:defRPr/>
            </a:pPr>
            <a:r>
              <a:rPr lang="zh-CN" altLang="en-US" sz="2800" dirty="0" smtClean="0">
                <a:solidFill>
                  <a:srgbClr val="002060"/>
                </a:solidFill>
              </a:rPr>
              <a:t>引起缺失值的原因</a:t>
            </a:r>
          </a:p>
          <a:p>
            <a:pPr lvl="1" eaLnBrk="1" hangingPunct="1">
              <a:defRPr/>
            </a:pPr>
            <a:r>
              <a:rPr lang="zh-CN" altLang="en-US" dirty="0" smtClean="0">
                <a:solidFill>
                  <a:srgbClr val="002060"/>
                </a:solidFill>
              </a:rPr>
              <a:t>设备异常</a:t>
            </a:r>
            <a:endParaRPr lang="en-US" altLang="zh-CN" dirty="0" smtClean="0">
              <a:solidFill>
                <a:srgbClr val="002060"/>
              </a:solidFill>
            </a:endParaRPr>
          </a:p>
          <a:p>
            <a:pPr lvl="1" eaLnBrk="1" hangingPunct="1">
              <a:defRPr/>
            </a:pPr>
            <a:r>
              <a:rPr lang="zh-CN" altLang="en-US" dirty="0" smtClean="0">
                <a:solidFill>
                  <a:srgbClr val="002060"/>
                </a:solidFill>
              </a:rPr>
              <a:t>在输入时，有些数据得不到重视而没有被输入</a:t>
            </a:r>
            <a:endParaRPr lang="en-US" altLang="zh-CN" dirty="0" smtClean="0">
              <a:solidFill>
                <a:srgbClr val="002060"/>
              </a:solidFill>
            </a:endParaRPr>
          </a:p>
          <a:p>
            <a:pPr marL="342900" lvl="1" indent="-342900" eaLnBrk="1" hangingPunct="1">
              <a:buClr>
                <a:schemeClr val="hlink"/>
              </a:buClr>
              <a:buFont typeface="Arial" pitchFamily="34" charset="0"/>
              <a:buChar char="•"/>
              <a:defRPr/>
            </a:pPr>
            <a:r>
              <a:rPr lang="zh-CN" altLang="en-US" dirty="0" smtClean="0">
                <a:solidFill>
                  <a:srgbClr val="002060"/>
                </a:solidFill>
              </a:rPr>
              <a:t>缺失</a:t>
            </a:r>
            <a:r>
              <a:rPr lang="zh-CN" altLang="en-US" dirty="0" smtClean="0">
                <a:solidFill>
                  <a:srgbClr val="002060"/>
                </a:solidFill>
                <a:cs typeface="+mn-cs"/>
              </a:rPr>
              <a:t>值要经过推断而补上</a:t>
            </a:r>
          </a:p>
          <a:p>
            <a:pPr lvl="1" eaLnBrk="1" hangingPunct="1">
              <a:defRPr/>
            </a:pPr>
            <a:r>
              <a:rPr lang="zh-CN" altLang="en-US" dirty="0" smtClean="0">
                <a:solidFill>
                  <a:srgbClr val="002060"/>
                </a:solidFill>
              </a:rPr>
              <a:t>忽略该记录</a:t>
            </a:r>
          </a:p>
          <a:p>
            <a:pPr lvl="1" eaLnBrk="1" hangingPunct="1">
              <a:defRPr/>
            </a:pPr>
            <a:r>
              <a:rPr lang="zh-CN" altLang="en-US" dirty="0" smtClean="0">
                <a:solidFill>
                  <a:srgbClr val="002060"/>
                </a:solidFill>
              </a:rPr>
              <a:t>使用默认值</a:t>
            </a:r>
          </a:p>
          <a:p>
            <a:pPr lvl="1" eaLnBrk="1" hangingPunct="1">
              <a:defRPr/>
            </a:pPr>
            <a:r>
              <a:rPr lang="zh-CN" altLang="en-US" dirty="0" smtClean="0">
                <a:solidFill>
                  <a:srgbClr val="002060"/>
                </a:solidFill>
              </a:rPr>
              <a:t>使用属性平均值</a:t>
            </a:r>
          </a:p>
          <a:p>
            <a:pPr lvl="1" eaLnBrk="1" hangingPunct="1">
              <a:defRPr/>
            </a:pPr>
            <a:r>
              <a:rPr lang="zh-CN" altLang="en-US" dirty="0" smtClean="0">
                <a:solidFill>
                  <a:srgbClr val="002060"/>
                </a:solidFill>
              </a:rPr>
              <a:t>使用同类样本平均值 </a:t>
            </a:r>
          </a:p>
          <a:p>
            <a:pPr lvl="1" eaLnBrk="1" hangingPunct="1">
              <a:defRPr/>
            </a:pPr>
            <a:r>
              <a:rPr lang="zh-CN" altLang="en-US" dirty="0" smtClean="0">
                <a:solidFill>
                  <a:srgbClr val="002060"/>
                </a:solidFill>
              </a:rPr>
              <a:t>预测最可能的值</a:t>
            </a:r>
          </a:p>
          <a:p>
            <a:pPr lvl="1" eaLnBrk="1" hangingPunct="1">
              <a:defRPr/>
            </a:pPr>
            <a:endParaRPr lang="zh-CN" altLang="en-US" dirty="0" smtClean="0"/>
          </a:p>
        </p:txBody>
      </p:sp>
      <p:pic>
        <p:nvPicPr>
          <p:cNvPr id="2560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idx="4294967295"/>
          </p:nvPr>
        </p:nvSpPr>
        <p:spPr bwMode="auto">
          <a:xfrm>
            <a:off x="457200" y="1143000"/>
            <a:ext cx="4724400"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处理数据重复</a:t>
            </a:r>
          </a:p>
        </p:txBody>
      </p:sp>
      <p:sp>
        <p:nvSpPr>
          <p:cNvPr id="26627" name="Rectangle 3"/>
          <p:cNvSpPr>
            <a:spLocks noGrp="1" noRot="1" noChangeArrowheads="1"/>
          </p:cNvSpPr>
          <p:nvPr>
            <p:ph type="body" idx="1"/>
          </p:nvPr>
        </p:nvSpPr>
        <p:spPr>
          <a:xfrm>
            <a:off x="285750" y="1995488"/>
            <a:ext cx="9144000" cy="5791200"/>
          </a:xfrm>
        </p:spPr>
        <p:txBody>
          <a:bodyPr/>
          <a:lstStyle/>
          <a:p>
            <a:pPr eaLnBrk="1" hangingPunct="1">
              <a:defRPr/>
            </a:pPr>
            <a:r>
              <a:rPr lang="zh-CN" altLang="en-US" sz="2800" dirty="0" smtClean="0">
                <a:solidFill>
                  <a:srgbClr val="002060"/>
                </a:solidFill>
                <a:latin typeface="+mn-ea"/>
              </a:rPr>
              <a:t>引起重复值的原因</a:t>
            </a:r>
          </a:p>
          <a:p>
            <a:pPr lvl="1" eaLnBrk="1" hangingPunct="1">
              <a:defRPr/>
            </a:pPr>
            <a:r>
              <a:rPr lang="zh-CN" altLang="en-US" dirty="0" smtClean="0">
                <a:solidFill>
                  <a:srgbClr val="002060"/>
                </a:solidFill>
                <a:latin typeface="+mn-ea"/>
              </a:rPr>
              <a:t>整合多个数据源的数据</a:t>
            </a:r>
            <a:endParaRPr lang="en-US" altLang="zh-CN" dirty="0" smtClean="0">
              <a:solidFill>
                <a:srgbClr val="002060"/>
              </a:solidFill>
              <a:latin typeface="+mn-ea"/>
            </a:endParaRPr>
          </a:p>
          <a:p>
            <a:pPr lvl="1" eaLnBrk="1" hangingPunct="1">
              <a:defRPr/>
            </a:pPr>
            <a:r>
              <a:rPr lang="zh-CN" altLang="en-US" dirty="0" smtClean="0">
                <a:solidFill>
                  <a:srgbClr val="002060"/>
                </a:solidFill>
                <a:latin typeface="+mn-ea"/>
              </a:rPr>
              <a:t>在输入时，有些数据重复输入</a:t>
            </a:r>
            <a:endParaRPr lang="en-US" altLang="zh-CN" dirty="0" smtClean="0">
              <a:solidFill>
                <a:srgbClr val="002060"/>
              </a:solidFill>
              <a:latin typeface="+mn-ea"/>
            </a:endParaRPr>
          </a:p>
          <a:p>
            <a:pPr lvl="1" eaLnBrk="1" hangingPunct="1">
              <a:buNone/>
              <a:defRPr/>
            </a:pPr>
            <a:endParaRPr lang="en-US" altLang="zh-CN" dirty="0" smtClean="0">
              <a:solidFill>
                <a:srgbClr val="002060"/>
              </a:solidFill>
              <a:latin typeface="+mn-ea"/>
            </a:endParaRPr>
          </a:p>
          <a:p>
            <a:pPr marL="342900" lvl="1" indent="-342900" eaLnBrk="1" hangingPunct="1">
              <a:buClr>
                <a:schemeClr val="hlink"/>
              </a:buClr>
              <a:buFont typeface="Arial" charset="0"/>
              <a:buChar char="•"/>
              <a:defRPr/>
            </a:pPr>
            <a:r>
              <a:rPr lang="zh-CN" altLang="en-US" dirty="0" smtClean="0">
                <a:solidFill>
                  <a:srgbClr val="002060"/>
                </a:solidFill>
                <a:latin typeface="+mn-ea"/>
              </a:rPr>
              <a:t>重复值经过推断进行合并</a:t>
            </a:r>
          </a:p>
          <a:p>
            <a:pPr lvl="1" algn="just" eaLnBrk="1" hangingPunct="1">
              <a:defRPr/>
            </a:pPr>
            <a:r>
              <a:rPr lang="zh-CN" altLang="en-US" dirty="0" smtClean="0">
                <a:solidFill>
                  <a:srgbClr val="002060"/>
                </a:solidFill>
                <a:latin typeface="+mn-ea"/>
              </a:rPr>
              <a:t>删除完全重复的记录</a:t>
            </a:r>
            <a:endParaRPr lang="en-US" altLang="zh-CN" dirty="0" smtClean="0">
              <a:solidFill>
                <a:srgbClr val="002060"/>
              </a:solidFill>
              <a:latin typeface="+mn-ea"/>
            </a:endParaRPr>
          </a:p>
          <a:p>
            <a:pPr lvl="1" eaLnBrk="1" hangingPunct="1">
              <a:defRPr/>
            </a:pPr>
            <a:r>
              <a:rPr lang="zh-CN" altLang="en-US" dirty="0" smtClean="0">
                <a:solidFill>
                  <a:srgbClr val="002060"/>
                </a:solidFill>
                <a:latin typeface="+mn-ea"/>
              </a:rPr>
              <a:t>合并不同的表时，增加部分冗余属性（例如时间）</a:t>
            </a:r>
          </a:p>
        </p:txBody>
      </p:sp>
      <p:pic>
        <p:nvPicPr>
          <p:cNvPr id="2662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bwMode="auto">
          <a:xfrm>
            <a:off x="457200" y="1066800"/>
            <a:ext cx="7929563"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处理数据错误：不一致</a:t>
            </a:r>
          </a:p>
        </p:txBody>
      </p:sp>
      <p:sp>
        <p:nvSpPr>
          <p:cNvPr id="26627" name="Rectangle 3"/>
          <p:cNvSpPr>
            <a:spLocks noGrp="1" noRot="1" noChangeArrowheads="1"/>
          </p:cNvSpPr>
          <p:nvPr>
            <p:ph type="body" idx="1"/>
          </p:nvPr>
        </p:nvSpPr>
        <p:spPr>
          <a:xfrm>
            <a:off x="381000" y="2057400"/>
            <a:ext cx="8286750" cy="4219575"/>
          </a:xfrm>
        </p:spPr>
        <p:txBody>
          <a:bodyPr/>
          <a:lstStyle/>
          <a:p>
            <a:pPr eaLnBrk="1" hangingPunct="1">
              <a:defRPr/>
            </a:pPr>
            <a:r>
              <a:rPr lang="zh-CN" altLang="en-US" sz="2800" dirty="0" smtClean="0">
                <a:solidFill>
                  <a:srgbClr val="002060"/>
                </a:solidFill>
              </a:rPr>
              <a:t>引起不一致的原因</a:t>
            </a:r>
          </a:p>
          <a:p>
            <a:pPr lvl="1" eaLnBrk="1" hangingPunct="1">
              <a:defRPr/>
            </a:pPr>
            <a:r>
              <a:rPr lang="zh-CN" altLang="en-US" dirty="0" smtClean="0">
                <a:solidFill>
                  <a:srgbClr val="002060"/>
                </a:solidFill>
              </a:rPr>
              <a:t>数据录入者习惯不好</a:t>
            </a:r>
            <a:endParaRPr lang="en-US" altLang="zh-CN" dirty="0" smtClean="0">
              <a:solidFill>
                <a:srgbClr val="002060"/>
              </a:solidFill>
            </a:endParaRPr>
          </a:p>
          <a:p>
            <a:pPr lvl="1" eaLnBrk="1" hangingPunct="1">
              <a:defRPr/>
            </a:pPr>
            <a:r>
              <a:rPr lang="zh-CN" altLang="en-US" dirty="0" smtClean="0">
                <a:solidFill>
                  <a:srgbClr val="002060"/>
                </a:solidFill>
              </a:rPr>
              <a:t>数据没有统一的标准</a:t>
            </a:r>
            <a:endParaRPr lang="en-US" altLang="zh-CN" dirty="0" smtClean="0">
              <a:solidFill>
                <a:srgbClr val="002060"/>
              </a:solidFill>
            </a:endParaRPr>
          </a:p>
          <a:p>
            <a:pPr lvl="1" eaLnBrk="1" hangingPunct="1">
              <a:buNone/>
              <a:defRPr/>
            </a:pPr>
            <a:endParaRPr lang="en-US" altLang="zh-CN" dirty="0" smtClean="0">
              <a:solidFill>
                <a:srgbClr val="002060"/>
              </a:solidFill>
            </a:endParaRPr>
          </a:p>
          <a:p>
            <a:pPr marL="342900" lvl="1" indent="-342900" eaLnBrk="1" hangingPunct="1">
              <a:buClr>
                <a:schemeClr val="hlink"/>
              </a:buClr>
              <a:buFont typeface="Arial" charset="0"/>
              <a:buChar char="•"/>
              <a:defRPr/>
            </a:pPr>
            <a:r>
              <a:rPr lang="zh-CN" altLang="en-US" dirty="0" smtClean="0">
                <a:solidFill>
                  <a:srgbClr val="002060"/>
                </a:solidFill>
              </a:rPr>
              <a:t>数据不一致通过匹配进行修改</a:t>
            </a:r>
          </a:p>
          <a:p>
            <a:pPr lvl="1" eaLnBrk="1" hangingPunct="1">
              <a:defRPr/>
            </a:pPr>
            <a:r>
              <a:rPr lang="zh-CN" altLang="en-US" dirty="0" smtClean="0">
                <a:solidFill>
                  <a:srgbClr val="002060"/>
                </a:solidFill>
              </a:rPr>
              <a:t>制定清洗规则表，进行匹配</a:t>
            </a:r>
            <a:endParaRPr lang="en-US" altLang="zh-CN" dirty="0" smtClean="0">
              <a:solidFill>
                <a:srgbClr val="002060"/>
              </a:solidFill>
            </a:endParaRPr>
          </a:p>
          <a:p>
            <a:pPr lvl="1" eaLnBrk="1" hangingPunct="1">
              <a:defRPr/>
            </a:pPr>
            <a:r>
              <a:rPr lang="zh-CN" altLang="en-US" dirty="0" smtClean="0">
                <a:solidFill>
                  <a:srgbClr val="002060"/>
                </a:solidFill>
              </a:rPr>
              <a:t>通过统计描述，找到异常值</a:t>
            </a:r>
          </a:p>
        </p:txBody>
      </p:sp>
      <p:pic>
        <p:nvPicPr>
          <p:cNvPr id="2765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bwMode="auto">
          <a:xfrm>
            <a:off x="457200" y="1066800"/>
            <a:ext cx="7929563" cy="752475"/>
          </a:xfrm>
          <a:prstGeom prst="rect">
            <a:avLst/>
          </a:prstGeom>
          <a:noFill/>
          <a:ln>
            <a:miter lim="800000"/>
            <a:headEnd/>
            <a:tailEnd/>
          </a:ln>
        </p:spPr>
        <p:txBody>
          <a:bodyPr/>
          <a:lstStyle/>
          <a:p>
            <a:pPr algn="l" eaLnBrk="1" hangingPunct="1"/>
            <a:r>
              <a:rPr lang="zh-CN" altLang="en-US" sz="4000" b="1" dirty="0" smtClean="0">
                <a:solidFill>
                  <a:srgbClr val="002060"/>
                </a:solidFill>
                <a:latin typeface="宋体" charset="-122"/>
              </a:rPr>
              <a:t>处理数据错误：数据噪声</a:t>
            </a:r>
          </a:p>
        </p:txBody>
      </p:sp>
      <p:sp>
        <p:nvSpPr>
          <p:cNvPr id="26627" name="Rectangle 3"/>
          <p:cNvSpPr>
            <a:spLocks noGrp="1" noRot="1" noChangeArrowheads="1"/>
          </p:cNvSpPr>
          <p:nvPr>
            <p:ph type="body" idx="1"/>
          </p:nvPr>
        </p:nvSpPr>
        <p:spPr>
          <a:xfrm>
            <a:off x="285750" y="1995488"/>
            <a:ext cx="8286750" cy="4219575"/>
          </a:xfrm>
        </p:spPr>
        <p:txBody>
          <a:bodyPr/>
          <a:lstStyle/>
          <a:p>
            <a:pPr eaLnBrk="1" hangingPunct="1">
              <a:defRPr/>
            </a:pPr>
            <a:r>
              <a:rPr lang="zh-CN" altLang="en-US" sz="2800" dirty="0" smtClean="0">
                <a:solidFill>
                  <a:srgbClr val="002060"/>
                </a:solidFill>
              </a:rPr>
              <a:t>引起数据噪音的原因</a:t>
            </a:r>
          </a:p>
          <a:p>
            <a:pPr lvl="1" eaLnBrk="1" hangingPunct="1">
              <a:defRPr/>
            </a:pPr>
            <a:r>
              <a:rPr lang="zh-CN" altLang="en-US" dirty="0" smtClean="0">
                <a:solidFill>
                  <a:srgbClr val="002060"/>
                </a:solidFill>
              </a:rPr>
              <a:t>数据记录的过程中存在偏差</a:t>
            </a:r>
            <a:endParaRPr lang="en-US" altLang="zh-CN" dirty="0" smtClean="0">
              <a:solidFill>
                <a:srgbClr val="002060"/>
              </a:solidFill>
            </a:endParaRPr>
          </a:p>
          <a:p>
            <a:pPr lvl="1" eaLnBrk="1" hangingPunct="1">
              <a:defRPr/>
            </a:pPr>
            <a:r>
              <a:rPr lang="zh-CN" altLang="en-US" dirty="0" smtClean="0">
                <a:solidFill>
                  <a:srgbClr val="002060"/>
                </a:solidFill>
              </a:rPr>
              <a:t>设备测量数据的过程中存在偏差</a:t>
            </a:r>
            <a:endParaRPr lang="en-US" altLang="zh-CN" dirty="0" smtClean="0">
              <a:solidFill>
                <a:srgbClr val="002060"/>
              </a:solidFill>
            </a:endParaRPr>
          </a:p>
          <a:p>
            <a:pPr lvl="1" eaLnBrk="1" hangingPunct="1">
              <a:defRPr/>
            </a:pPr>
            <a:endParaRPr lang="en-US" altLang="zh-CN" dirty="0" smtClean="0">
              <a:solidFill>
                <a:srgbClr val="002060"/>
              </a:solidFill>
            </a:endParaRPr>
          </a:p>
          <a:p>
            <a:pPr marL="342900" lvl="1" indent="-342900" eaLnBrk="1" hangingPunct="1">
              <a:buClr>
                <a:schemeClr val="hlink"/>
              </a:buClr>
              <a:buFont typeface="Arial" charset="0"/>
              <a:buChar char="•"/>
              <a:defRPr/>
            </a:pPr>
            <a:r>
              <a:rPr lang="zh-CN" altLang="en-US" dirty="0" smtClean="0">
                <a:solidFill>
                  <a:srgbClr val="002060"/>
                </a:solidFill>
              </a:rPr>
              <a:t>数据噪音可以通过</a:t>
            </a:r>
          </a:p>
          <a:p>
            <a:pPr lvl="1" eaLnBrk="1" hangingPunct="1">
              <a:defRPr/>
            </a:pPr>
            <a:r>
              <a:rPr lang="zh-CN" altLang="en-US" dirty="0" smtClean="0">
                <a:solidFill>
                  <a:srgbClr val="002060"/>
                </a:solidFill>
              </a:rPr>
              <a:t>分箱算法</a:t>
            </a:r>
            <a:endParaRPr lang="en-US" altLang="zh-CN" dirty="0" smtClean="0">
              <a:solidFill>
                <a:srgbClr val="002060"/>
              </a:solidFill>
            </a:endParaRPr>
          </a:p>
          <a:p>
            <a:pPr lvl="1" eaLnBrk="1" hangingPunct="1">
              <a:defRPr/>
            </a:pPr>
            <a:r>
              <a:rPr lang="zh-CN" altLang="en-US" dirty="0" smtClean="0">
                <a:solidFill>
                  <a:srgbClr val="002060"/>
                </a:solidFill>
              </a:rPr>
              <a:t>聚类算法</a:t>
            </a:r>
            <a:endParaRPr lang="en-US" altLang="zh-CN" dirty="0" smtClean="0">
              <a:solidFill>
                <a:srgbClr val="002060"/>
              </a:solidFill>
            </a:endParaRPr>
          </a:p>
          <a:p>
            <a:pPr lvl="1" eaLnBrk="1" hangingPunct="1">
              <a:defRPr/>
            </a:pPr>
            <a:r>
              <a:rPr lang="zh-CN" altLang="en-US" dirty="0" smtClean="0">
                <a:solidFill>
                  <a:srgbClr val="002060"/>
                </a:solidFill>
              </a:rPr>
              <a:t>回归算法</a:t>
            </a:r>
          </a:p>
        </p:txBody>
      </p:sp>
      <p:pic>
        <p:nvPicPr>
          <p:cNvPr id="2867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1112</TotalTime>
  <Words>3360</Words>
  <Application>Microsoft Office PowerPoint</Application>
  <PresentationFormat>全屏显示(4:3)</PresentationFormat>
  <Paragraphs>352</Paragraphs>
  <Slides>58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62" baseType="lpstr">
      <vt:lpstr>Office 主题</vt:lpstr>
      <vt:lpstr>Microsoft Office Visio 绘图</vt:lpstr>
      <vt:lpstr>图片</vt:lpstr>
      <vt:lpstr>Microsoft Word Picture</vt:lpstr>
      <vt:lpstr>幻灯片 1</vt:lpstr>
      <vt:lpstr>教学目标</vt:lpstr>
      <vt:lpstr>为什么要预处理数据？</vt:lpstr>
      <vt:lpstr>为什么要预处理数据？(续)</vt:lpstr>
      <vt:lpstr>如何预防脏数据出现</vt:lpstr>
      <vt:lpstr>处理数据缺失</vt:lpstr>
      <vt:lpstr>处理数据重复</vt:lpstr>
      <vt:lpstr>处理数据错误：不一致</vt:lpstr>
      <vt:lpstr>处理数据错误：数据噪声</vt:lpstr>
      <vt:lpstr>噪声数据的处理——分箱</vt:lpstr>
      <vt:lpstr>噪声数据的处理——分箱</vt:lpstr>
      <vt:lpstr>噪声数据的处理——分箱</vt:lpstr>
      <vt:lpstr>噪声数据的处理——分箱</vt:lpstr>
      <vt:lpstr>噪声数据的处理——分箱</vt:lpstr>
      <vt:lpstr>噪声数据的处理——平滑处理</vt:lpstr>
      <vt:lpstr>噪声数据的处理——回归</vt:lpstr>
      <vt:lpstr>噪声数据的处理——回归</vt:lpstr>
      <vt:lpstr>噪声数据的处理——聚类</vt:lpstr>
      <vt:lpstr>噪声数据的处理——聚类</vt:lpstr>
      <vt:lpstr>数据集成</vt:lpstr>
      <vt:lpstr>数据集成——模式匹配</vt:lpstr>
      <vt:lpstr>数据集成——数据冗余</vt:lpstr>
      <vt:lpstr>数据集成——数据值冲突</vt:lpstr>
      <vt:lpstr>数据变换——平滑</vt:lpstr>
      <vt:lpstr>数据变换——聚集</vt:lpstr>
      <vt:lpstr>数据变换——数据概化</vt:lpstr>
      <vt:lpstr>数据变换——规范化</vt:lpstr>
      <vt:lpstr>最小-最大规范化</vt:lpstr>
      <vt:lpstr>最小-最大规范化</vt:lpstr>
      <vt:lpstr>零-均值规范化（z-score规范化）</vt:lpstr>
      <vt:lpstr>零-均值规范化（z-score规范化）</vt:lpstr>
      <vt:lpstr>数据变换——属性构造</vt:lpstr>
      <vt:lpstr>数据归约（数据消减） </vt:lpstr>
      <vt:lpstr>数据归约标准</vt:lpstr>
      <vt:lpstr>数据归约的方法</vt:lpstr>
      <vt:lpstr>数据归约——数据立方体聚集 </vt:lpstr>
      <vt:lpstr>数据归约——数据立方体聚集</vt:lpstr>
      <vt:lpstr>数据归约——数据立方体聚集</vt:lpstr>
      <vt:lpstr>数据归约——数据立方体聚集</vt:lpstr>
      <vt:lpstr>数据归约——数据立方体聚集</vt:lpstr>
      <vt:lpstr>数据归约——维归约</vt:lpstr>
      <vt:lpstr>维归约——选择相关属性子集</vt:lpstr>
      <vt:lpstr>数据归约——数据压缩</vt:lpstr>
      <vt:lpstr>数据归约——数据压缩</vt:lpstr>
      <vt:lpstr>数据归约——数值归约</vt:lpstr>
      <vt:lpstr>数值归约:直方图（频率－值对应关系）</vt:lpstr>
      <vt:lpstr>数值归约:用聚类数据表示实际数据</vt:lpstr>
      <vt:lpstr>数值归约——抽样（采样）</vt:lpstr>
      <vt:lpstr>数值归约——参数回归法 </vt:lpstr>
      <vt:lpstr>幻灯片 50</vt:lpstr>
      <vt:lpstr>  数据归约——离散化与概念分层生成</vt:lpstr>
      <vt:lpstr> 数据归约——概念分层生成</vt:lpstr>
      <vt:lpstr>数值数据的概念分层生成方法</vt:lpstr>
      <vt:lpstr>数值数据的概念分层生成方法</vt:lpstr>
      <vt:lpstr>数值数据的概念分层生成方法</vt:lpstr>
      <vt:lpstr>幻灯片 56</vt:lpstr>
      <vt:lpstr>分类(类别)数据的概念分层生成方法</vt:lpstr>
      <vt:lpstr>分类(类别)数据的概念分层生成方法</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Lindi</cp:lastModifiedBy>
  <cp:revision>145</cp:revision>
  <dcterms:created xsi:type="dcterms:W3CDTF">2010-07-16T22:48:55Z</dcterms:created>
  <dcterms:modified xsi:type="dcterms:W3CDTF">2018-08-10T22:54:38Z</dcterms:modified>
</cp:coreProperties>
</file>