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18" r:id="rId2"/>
    <p:sldId id="260" r:id="rId3"/>
    <p:sldId id="262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401" r:id="rId41"/>
    <p:sldId id="402" r:id="rId42"/>
    <p:sldId id="351" r:id="rId43"/>
    <p:sldId id="358" r:id="rId44"/>
    <p:sldId id="352" r:id="rId45"/>
    <p:sldId id="355" r:id="rId46"/>
    <p:sldId id="357" r:id="rId47"/>
    <p:sldId id="356" r:id="rId48"/>
    <p:sldId id="360" r:id="rId49"/>
    <p:sldId id="361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3A8"/>
    <a:srgbClr val="3F21F1"/>
    <a:srgbClr val="0046D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14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pPr>
                <a:defRPr/>
              </a:pPr>
              <a:t>2018/8/11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pPr>
                <a:defRPr/>
              </a:pPr>
              <a:t>2018/8/11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pPr>
                <a:defRPr/>
              </a:pPr>
              <a:t>August 11, 2018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01BD0-A2DB-44B5-906E-7B9C407137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pPr>
                <a:defRPr/>
              </a:pPr>
              <a:t>August 11, 2018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  <p:sldLayoutId id="2147483665" r:id="rId15"/>
    <p:sldLayoutId id="2147483666" r:id="rId16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5738109.htm" TargetMode="External"/><Relationship Id="rId2" Type="http://schemas.openxmlformats.org/officeDocument/2006/relationships/hyperlink" Target="http://baike.baidu.com/view/1018794.htm" TargetMode="Externa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83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image" Target="../media/image2.png"/><Relationship Id="rId7" Type="http://schemas.openxmlformats.org/officeDocument/2006/relationships/image" Target="../media/image87.e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6.emf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4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Lecture 5  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数据分析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</a:t>
            </a:r>
            <a:endParaRPr lang="en-US" altLang="zh-CN" sz="4000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sz="4000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十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大数据分析经典算法</a:t>
            </a:r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人工神经网络</a:t>
            </a:r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838200"/>
            <a:ext cx="5362575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标题 1"/>
          <p:cNvSpPr>
            <a:spLocks noGrp="1"/>
          </p:cNvSpPr>
          <p:nvPr>
            <p:ph type="title"/>
          </p:nvPr>
        </p:nvSpPr>
        <p:spPr>
          <a:xfrm>
            <a:off x="2057400" y="3657600"/>
            <a:ext cx="4953000" cy="1981200"/>
          </a:xfrm>
        </p:spPr>
        <p:txBody>
          <a:bodyPr/>
          <a:lstStyle/>
          <a:p>
            <a:pPr algn="l"/>
            <a:r>
              <a:rPr lang="zh-CN" altLang="en-US" sz="2400" smtClean="0">
                <a:ea typeface="宋体" charset="-122"/>
              </a:rPr>
              <a:t>在样本集中随机的选择两个中心点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762000"/>
            <a:ext cx="34194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762000"/>
            <a:ext cx="3276600" cy="332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标题 1"/>
          <p:cNvSpPr>
            <a:spLocks noGrp="1"/>
          </p:cNvSpPr>
          <p:nvPr>
            <p:ph type="title"/>
          </p:nvPr>
        </p:nvSpPr>
        <p:spPr>
          <a:xfrm>
            <a:off x="1524000" y="4191000"/>
            <a:ext cx="6172200" cy="1981200"/>
          </a:xfrm>
        </p:spPr>
        <p:txBody>
          <a:bodyPr/>
          <a:lstStyle/>
          <a:p>
            <a:pPr algn="l"/>
            <a:r>
              <a:rPr lang="zh-CN" altLang="en-US" sz="2400" smtClean="0">
                <a:ea typeface="宋体" charset="-122"/>
              </a:rPr>
              <a:t>计算到中心点的欧几里得距离，把离同一个中心点最近的点归到一类中，计算聚类中点的平均值，作为新的中心点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66800"/>
            <a:ext cx="5875338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1524000" y="4191000"/>
            <a:ext cx="6172200" cy="1981200"/>
          </a:xfrm>
        </p:spPr>
        <p:txBody>
          <a:bodyPr/>
          <a:lstStyle/>
          <a:p>
            <a:pPr algn="l"/>
            <a:r>
              <a:rPr lang="zh-CN" altLang="en-US" sz="2400" smtClean="0">
                <a:ea typeface="宋体" charset="-122"/>
              </a:rPr>
              <a:t>不停地迭代，直至中心点收敛为止，得到最终的聚类结果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需要提前估计</a:t>
            </a:r>
            <a:r>
              <a:rPr lang="en-US" altLang="zh-CN" smtClean="0">
                <a:ea typeface="宋体" charset="-122"/>
              </a:rPr>
              <a:t>K</a:t>
            </a:r>
            <a:r>
              <a:rPr lang="zh-CN" altLang="en-US" smtClean="0">
                <a:ea typeface="宋体" charset="-122"/>
              </a:rPr>
              <a:t>点，比较困难，选择的不好的话，聚类效果会受到一定的影响。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计算量大，时间消耗比较大。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ea typeface="宋体" charset="-122"/>
              </a:rPr>
              <a:t>KNN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>K</a:t>
            </a:r>
            <a:r>
              <a:rPr lang="zh-CN" altLang="en-US" smtClean="0">
                <a:ea typeface="宋体" charset="-122"/>
              </a:rPr>
              <a:t>最近邻分类法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一个样本空间里的样本分成很几个类型，然后，给定一个待分类的数据，通过计算接近自己最近的</a:t>
            </a:r>
            <a:r>
              <a:rPr lang="en-US" altLang="zh-CN" smtClean="0">
                <a:ea typeface="宋体" charset="-122"/>
              </a:rPr>
              <a:t>K</a:t>
            </a:r>
            <a:r>
              <a:rPr lang="zh-CN" altLang="en-US" smtClean="0">
                <a:ea typeface="宋体" charset="-122"/>
              </a:rPr>
              <a:t>个样本来判断这个待分类数据属于哪个分类。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3543300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495800" y="457200"/>
            <a:ext cx="4114800" cy="3124200"/>
          </a:xfrm>
        </p:spPr>
        <p:txBody>
          <a:bodyPr/>
          <a:lstStyle/>
          <a:p>
            <a:r>
              <a:rPr lang="zh-CN" altLang="en-US" sz="2800" smtClean="0">
                <a:ea typeface="宋体" charset="-122"/>
              </a:rPr>
              <a:t>一个数据放到测试数据中，</a:t>
            </a:r>
            <a:r>
              <a:rPr lang="en-US" altLang="zh-CN" sz="2800" smtClean="0">
                <a:ea typeface="宋体" charset="-122"/>
              </a:rPr>
              <a:t>k=3</a:t>
            </a:r>
            <a:r>
              <a:rPr lang="zh-CN" altLang="en-US" sz="2800" smtClean="0">
                <a:ea typeface="宋体" charset="-122"/>
              </a:rPr>
              <a:t>时，计算欧几里得距离，最靠近测试数据的有</a:t>
            </a:r>
            <a:r>
              <a:rPr lang="en-US" altLang="zh-CN" sz="2800" smtClean="0">
                <a:ea typeface="宋体" charset="-122"/>
              </a:rPr>
              <a:t>3</a:t>
            </a:r>
            <a:r>
              <a:rPr lang="zh-CN" altLang="en-US" sz="2800" smtClean="0">
                <a:ea typeface="宋体" charset="-122"/>
              </a:rPr>
              <a:t>个点，红的</a:t>
            </a:r>
            <a:r>
              <a:rPr lang="en-US" altLang="zh-CN" sz="2800" smtClean="0">
                <a:ea typeface="宋体" charset="-122"/>
              </a:rPr>
              <a:t>2</a:t>
            </a:r>
            <a:r>
              <a:rPr lang="zh-CN" altLang="en-US" sz="2800" smtClean="0">
                <a:ea typeface="宋体" charset="-122"/>
              </a:rPr>
              <a:t>个，蓝的一个，我们就把测试数据归到红色的类中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85800" y="3810000"/>
            <a:ext cx="7848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800"/>
              <a:t>k=5</a:t>
            </a:r>
            <a:r>
              <a:rPr lang="zh-CN" altLang="en-US" sz="2800"/>
              <a:t>时，计算欧几里得距离，最靠近测试数据的有</a:t>
            </a:r>
            <a:r>
              <a:rPr lang="en-US" altLang="zh-CN" sz="2800"/>
              <a:t>5</a:t>
            </a:r>
            <a:r>
              <a:rPr lang="zh-CN" altLang="en-US" sz="2800"/>
              <a:t>个点，红的</a:t>
            </a:r>
            <a:r>
              <a:rPr lang="en-US" altLang="zh-CN" sz="2800"/>
              <a:t>2</a:t>
            </a:r>
            <a:r>
              <a:rPr lang="zh-CN" altLang="en-US" sz="2800"/>
              <a:t>个，蓝的</a:t>
            </a:r>
            <a:r>
              <a:rPr lang="en-US" altLang="zh-CN" sz="2800"/>
              <a:t>3</a:t>
            </a:r>
            <a:r>
              <a:rPr lang="zh-CN" altLang="en-US" sz="2800"/>
              <a:t>个，我们就把测试数据归到蓝色色的类中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当一个数据</a:t>
            </a:r>
            <a:r>
              <a:rPr lang="en-US" altLang="zh-CN" smtClean="0">
                <a:ea typeface="宋体" charset="-122"/>
              </a:rPr>
              <a:t>v</a:t>
            </a:r>
            <a:r>
              <a:rPr lang="zh-CN" altLang="en-US" smtClean="0">
                <a:ea typeface="宋体" charset="-122"/>
              </a:rPr>
              <a:t>过大时，通过公式</a:t>
            </a:r>
            <a:endParaRPr lang="en-US" altLang="zh-CN" smtClean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mtClean="0">
                <a:ea typeface="宋体" charset="-122"/>
              </a:rPr>
              <a:t>    v`=(v-min(a))/(max(a)-min(a))</a:t>
            </a:r>
          </a:p>
          <a:p>
            <a:pPr>
              <a:buFontTx/>
              <a:buNone/>
            </a:pPr>
            <a:r>
              <a:rPr lang="en-US" altLang="zh-CN" smtClean="0">
                <a:ea typeface="宋体" charset="-122"/>
              </a:rPr>
              <a:t>	</a:t>
            </a:r>
            <a:r>
              <a:rPr lang="zh-CN" altLang="en-US" smtClean="0">
                <a:ea typeface="宋体" charset="-122"/>
              </a:rPr>
              <a:t>保证范围在</a:t>
            </a:r>
            <a:r>
              <a:rPr lang="en-US" altLang="zh-CN" smtClean="0">
                <a:ea typeface="宋体" charset="-122"/>
              </a:rPr>
              <a:t>[0-1]</a:t>
            </a:r>
            <a:r>
              <a:rPr lang="zh-CN" altLang="en-US" smtClean="0">
                <a:ea typeface="宋体" charset="-122"/>
              </a:rPr>
              <a:t>之间                       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pPr>
              <a:buFontTx/>
              <a:buNone/>
            </a:pP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计算量大，空间开销大，当样本不平衡时，在一定情况下，分类结果会出现误差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ea typeface="宋体" charset="-122"/>
              </a:rPr>
              <a:t>4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>Naïve Bayes</a:t>
            </a:r>
            <a:r>
              <a:rPr lang="zh-CN" altLang="en-US" smtClean="0">
                <a:ea typeface="宋体" charset="-122"/>
              </a:rPr>
              <a:t>朴素贝叶斯</a:t>
            </a:r>
          </a:p>
        </p:txBody>
      </p:sp>
      <p:pic>
        <p:nvPicPr>
          <p:cNvPr id="16387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1828800"/>
            <a:ext cx="6243638" cy="990600"/>
          </a:xfrm>
          <a:noFill/>
        </p:spPr>
      </p:pic>
      <p:sp>
        <p:nvSpPr>
          <p:cNvPr id="11" name="标题 1"/>
          <p:cNvSpPr txBox="1">
            <a:spLocks/>
          </p:cNvSpPr>
          <p:nvPr/>
        </p:nvSpPr>
        <p:spPr bwMode="auto">
          <a:xfrm>
            <a:off x="685800" y="31242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3200">
                <a:solidFill>
                  <a:schemeClr val="tx2"/>
                </a:solidFill>
              </a:rPr>
              <a:t>P(A|B,C)=P(B|A)* P(C|A)* P(A)/(P(B)*P(C)) </a:t>
            </a:r>
            <a:r>
              <a:rPr lang="en-US" altLang="zh-CN" sz="2400">
                <a:solidFill>
                  <a:schemeClr val="tx2"/>
                </a:solidFill>
              </a:rPr>
              <a:t>	</a:t>
            </a:r>
            <a:endParaRPr lang="zh-CN" alt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8051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888" y="5410200"/>
            <a:ext cx="86471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33400"/>
            <a:ext cx="63341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524000"/>
            <a:ext cx="7643813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685800" y="1219200"/>
            <a:ext cx="3795713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教学目标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认识常用的数据分析算法的原理，并比较不同数据分析算法之间的区别</a:t>
            </a:r>
            <a:endParaRPr lang="en-US" altLang="zh-CN" dirty="0" smtClean="0"/>
          </a:p>
          <a:p>
            <a:pPr eaLnBrk="1" hangingPunct="1">
              <a:buNone/>
            </a:pPr>
            <a:endParaRPr lang="zh-CN" altLang="en-US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eaLnBrk="1" hangingPunct="1"/>
            <a:r>
              <a:rPr lang="zh-CN" altLang="en-US" dirty="0" smtClean="0"/>
              <a:t>掌握各种数据分析方法的原理，并能够选择适当的方法解决数据科学中的问题</a:t>
            </a:r>
            <a:endParaRPr lang="zh-CN" altLang="en-US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4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830263"/>
          </a:xfrm>
        </p:spPr>
        <p:txBody>
          <a:bodyPr>
            <a:spAutoFit/>
          </a:bodyPr>
          <a:lstStyle/>
          <a:p>
            <a:r>
              <a:rPr lang="zh-CN" altLang="en-US" sz="2400" smtClean="0">
                <a:ea typeface="宋体" charset="-122"/>
              </a:rPr>
              <a:t>在计算概率的时候，如果某个属性出现的次数</a:t>
            </a:r>
            <a:r>
              <a:rPr lang="en-US" altLang="zh-CN" sz="2400" smtClean="0">
                <a:ea typeface="宋体" charset="-122"/>
              </a:rPr>
              <a:t>0</a:t>
            </a:r>
            <a:r>
              <a:rPr lang="zh-CN" altLang="en-US" sz="2400" smtClean="0">
                <a:ea typeface="宋体" charset="-122"/>
              </a:rPr>
              <a:t>，则在对应得属性出现次数上都加上</a:t>
            </a:r>
            <a:r>
              <a:rPr lang="en-US" altLang="zh-CN" sz="2400" smtClean="0">
                <a:ea typeface="宋体" charset="-122"/>
              </a:rPr>
              <a:t>1</a:t>
            </a:r>
            <a:endParaRPr lang="zh-CN" altLang="en-US" sz="2400" smtClean="0">
              <a:ea typeface="宋体" charset="-122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81000"/>
            <a:ext cx="740886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ea typeface="宋体" charset="-122"/>
              </a:rPr>
              <a:t>5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>CART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是基于决策树的一种算法，将当前样本集分为两个样本集，使得每个没叶子节点都有两个分支，所以</a:t>
            </a:r>
            <a:r>
              <a:rPr lang="en-US" altLang="zh-CN" smtClean="0">
                <a:ea typeface="宋体" charset="-122"/>
              </a:rPr>
              <a:t>CART</a:t>
            </a:r>
            <a:r>
              <a:rPr lang="zh-CN" altLang="en-US" smtClean="0">
                <a:ea typeface="宋体" charset="-122"/>
              </a:rPr>
              <a:t>算法生成的决策树都是二叉树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60356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8600"/>
            <a:ext cx="4953000" cy="16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733800"/>
            <a:ext cx="44831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4048125" cy="650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457200"/>
            <a:ext cx="36242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1338" y="1905000"/>
            <a:ext cx="479266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3352800"/>
            <a:ext cx="46482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4800" y="4800600"/>
            <a:ext cx="48021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38625" y="6019800"/>
            <a:ext cx="4905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09600"/>
            <a:ext cx="77009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752600"/>
            <a:ext cx="7848600" cy="186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733800"/>
            <a:ext cx="71564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4343400"/>
            <a:ext cx="75565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04800"/>
            <a:ext cx="5148263" cy="544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ea typeface="宋体" charset="-122"/>
              </a:rPr>
              <a:t>6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>C4.5</a:t>
            </a:r>
            <a:endParaRPr lang="zh-CN" altLang="en-US" smtClean="0">
              <a:ea typeface="宋体" charset="-122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0"/>
            <a:ext cx="2254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971800"/>
            <a:ext cx="27209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886200"/>
            <a:ext cx="2590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295400" y="4953000"/>
            <a:ext cx="3389313" cy="457200"/>
          </a:xfrm>
          <a:noFill/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2286000"/>
            <a:ext cx="23098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0600" y="3124200"/>
            <a:ext cx="31019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53000" y="4114800"/>
            <a:ext cx="33591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685800"/>
            <a:ext cx="671036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8445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613" y="1066800"/>
            <a:ext cx="8942387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819400"/>
            <a:ext cx="81962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4038600"/>
            <a:ext cx="8451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4724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5410200"/>
            <a:ext cx="7988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5943600"/>
            <a:ext cx="85439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883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905000"/>
            <a:ext cx="4957763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471613"/>
            <a:ext cx="8382000" cy="5386387"/>
          </a:xfrm>
        </p:spPr>
        <p:txBody>
          <a:bodyPr/>
          <a:lstStyle/>
          <a:p>
            <a:pPr algn="just"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十大经典算法，它们是国际权威的学术组织</a:t>
            </a:r>
            <a:r>
              <a:rPr lang="en-US" dirty="0" smtClean="0"/>
              <a:t>IEEE</a:t>
            </a:r>
            <a:r>
              <a:rPr lang="zh-CN" altLang="en-US" dirty="0" smtClean="0"/>
              <a:t>于</a:t>
            </a:r>
            <a:r>
              <a:rPr lang="en-US" dirty="0" smtClean="0"/>
              <a:t>2006</a:t>
            </a:r>
            <a:r>
              <a:rPr lang="zh-CN" altLang="en-US" dirty="0" smtClean="0"/>
              <a:t>年</a:t>
            </a:r>
            <a:r>
              <a:rPr lang="en-US" dirty="0" smtClean="0"/>
              <a:t>12</a:t>
            </a:r>
            <a:r>
              <a:rPr lang="zh-CN" altLang="en-US" dirty="0" smtClean="0"/>
              <a:t>月在香港召开的</a:t>
            </a:r>
            <a:r>
              <a:rPr lang="en-US" dirty="0" smtClean="0"/>
              <a:t>IEEE International Conference on Data Mining (ICDM) </a:t>
            </a:r>
            <a:r>
              <a:rPr lang="zh-CN" altLang="en-US" dirty="0" smtClean="0"/>
              <a:t>会议中评选出的算法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算法包括：</a:t>
            </a:r>
            <a:r>
              <a:rPr lang="en-US" dirty="0" smtClean="0"/>
              <a:t>C4.5</a:t>
            </a:r>
            <a:r>
              <a:rPr lang="zh-CN" altLang="en-US" dirty="0" smtClean="0"/>
              <a:t>算法、</a:t>
            </a:r>
            <a:r>
              <a:rPr lang="en-US" dirty="0" smtClean="0"/>
              <a:t>k-</a:t>
            </a:r>
            <a:r>
              <a:rPr lang="zh-CN" altLang="en-US" dirty="0" smtClean="0"/>
              <a:t>均值算法、支持向量机、</a:t>
            </a:r>
            <a:r>
              <a:rPr lang="en-US" dirty="0" err="1" smtClean="0"/>
              <a:t>Apriori</a:t>
            </a:r>
            <a:r>
              <a:rPr lang="zh-CN" altLang="en-US" dirty="0" smtClean="0"/>
              <a:t>算法、</a:t>
            </a:r>
            <a:r>
              <a:rPr lang="en-US" dirty="0" smtClean="0"/>
              <a:t>EM</a:t>
            </a:r>
            <a:r>
              <a:rPr lang="zh-CN" altLang="en-US" dirty="0" smtClean="0"/>
              <a:t>算法、</a:t>
            </a:r>
            <a:r>
              <a:rPr lang="en-US" dirty="0" err="1" smtClean="0"/>
              <a:t>PageRank</a:t>
            </a:r>
            <a:r>
              <a:rPr lang="zh-CN" altLang="en-US" dirty="0" smtClean="0"/>
              <a:t>算法、</a:t>
            </a:r>
            <a:r>
              <a:rPr lang="en-US" dirty="0" err="1" smtClean="0"/>
              <a:t>AdaBoost</a:t>
            </a:r>
            <a:r>
              <a:rPr lang="zh-CN" altLang="en-US" dirty="0" smtClean="0"/>
              <a:t>算法、</a:t>
            </a:r>
            <a:r>
              <a:rPr lang="en-US" dirty="0" smtClean="0"/>
              <a:t>k-</a:t>
            </a:r>
            <a:r>
              <a:rPr lang="zh-CN" altLang="en-US" dirty="0" smtClean="0"/>
              <a:t>临近算法、朴素贝叶斯算法和回归树算法</a:t>
            </a:r>
            <a:endParaRPr lang="zh-CN" altLang="en-US" dirty="0" smtClean="0">
              <a:latin typeface="宋体" charset="-122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0" y="11430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十大数据分析经典算法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ea typeface="宋体" charset="-122"/>
              </a:rPr>
              <a:t>7,Adaboost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是一种迭代算法，核心是针对同一个训练集训练成不同的弱分类器，再把弱分类器组合成一个最终分类器。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787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" y="1752600"/>
            <a:ext cx="8890000" cy="358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257800"/>
            <a:ext cx="63341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7162800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0041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00200"/>
            <a:ext cx="83693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438400"/>
            <a:ext cx="5032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76900" y="2514600"/>
            <a:ext cx="3467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895600"/>
            <a:ext cx="88963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4800600"/>
            <a:ext cx="810101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6400800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52600"/>
            <a:ext cx="849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400" y="2338388"/>
            <a:ext cx="9182100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953000"/>
            <a:ext cx="43132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4953000"/>
            <a:ext cx="215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5334000"/>
            <a:ext cx="386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"/>
            <a:ext cx="68056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85800"/>
            <a:ext cx="875506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200400"/>
            <a:ext cx="59118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5257800"/>
            <a:ext cx="622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5867400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95400" y="5943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ea typeface="宋体" charset="-122"/>
              </a:rPr>
              <a:t>8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>PageRank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>
                <a:ea typeface="宋体" charset="-122"/>
              </a:rPr>
              <a:t>PageRank</a:t>
            </a:r>
            <a:r>
              <a:rPr lang="zh-CN" altLang="en-US" sz="2800" smtClean="0">
                <a:ea typeface="宋体" charset="-122"/>
              </a:rPr>
              <a:t>算法计算每一个网页的</a:t>
            </a:r>
            <a:r>
              <a:rPr lang="en-US" altLang="zh-CN" sz="2800" smtClean="0">
                <a:ea typeface="宋体" charset="-122"/>
              </a:rPr>
              <a:t>PageRank</a:t>
            </a:r>
            <a:r>
              <a:rPr lang="zh-CN" altLang="en-US" sz="2800" smtClean="0">
                <a:ea typeface="宋体" charset="-122"/>
              </a:rPr>
              <a:t>值，然后根据这个值的大小对网页的重要性进行排序。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819400"/>
            <a:ext cx="782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733800"/>
            <a:ext cx="35687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537" y="609600"/>
            <a:ext cx="35687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5737" y="1066800"/>
            <a:ext cx="311626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267200"/>
            <a:ext cx="5867400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533400"/>
            <a:ext cx="5257800" cy="218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矩形 4"/>
          <p:cNvSpPr>
            <a:spLocks noChangeArrowheads="1"/>
          </p:cNvSpPr>
          <p:nvPr/>
        </p:nvSpPr>
        <p:spPr bwMode="auto">
          <a:xfrm>
            <a:off x="914400" y="3048000"/>
            <a:ext cx="7315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dirty="0"/>
              <a:t>一个网页</a:t>
            </a:r>
            <a:r>
              <a:rPr lang="zh-CN" altLang="en-US" dirty="0" smtClean="0"/>
              <a:t>可能只有入链，没有出链，</a:t>
            </a:r>
            <a:r>
              <a:rPr lang="zh-CN" altLang="en-US" dirty="0"/>
              <a:t>这就可能导致最终迭代结果是该页面的</a:t>
            </a:r>
            <a:r>
              <a:rPr lang="en-US" altLang="zh-CN" dirty="0" err="1"/>
              <a:t>pagerank</a:t>
            </a:r>
            <a:r>
              <a:rPr lang="zh-CN" altLang="en-US" dirty="0"/>
              <a:t>值为</a:t>
            </a:r>
            <a:r>
              <a:rPr lang="en-US" altLang="zh-CN" dirty="0"/>
              <a:t>1</a:t>
            </a:r>
            <a:r>
              <a:rPr lang="zh-CN" altLang="en-US" dirty="0"/>
              <a:t>，其他为</a:t>
            </a:r>
            <a:r>
              <a:rPr lang="en-US" altLang="zh-CN" dirty="0"/>
              <a:t>0</a:t>
            </a:r>
          </a:p>
          <a:p>
            <a:pPr eaLnBrk="0" hangingPunct="0"/>
            <a:r>
              <a:rPr lang="zh-CN" altLang="en-US" dirty="0"/>
              <a:t>一个网页可能</a:t>
            </a:r>
            <a:r>
              <a:rPr lang="zh-CN" altLang="en-US" dirty="0" smtClean="0"/>
              <a:t>只有出链</a:t>
            </a:r>
            <a:r>
              <a:rPr lang="zh-CN" altLang="en-US" dirty="0"/>
              <a:t>，</a:t>
            </a:r>
            <a:r>
              <a:rPr lang="zh-CN" altLang="en-US" dirty="0" smtClean="0"/>
              <a:t>没有入链</a:t>
            </a:r>
            <a:r>
              <a:rPr lang="zh-CN" altLang="en-US" dirty="0"/>
              <a:t>，这就可能导致最终迭代结果是所有页面的</a:t>
            </a:r>
            <a:r>
              <a:rPr lang="en-US" altLang="zh-CN" dirty="0" err="1"/>
              <a:t>pagerank</a:t>
            </a:r>
            <a:r>
              <a:rPr lang="zh-CN" altLang="en-US" dirty="0"/>
              <a:t>值为</a:t>
            </a:r>
            <a:r>
              <a:rPr lang="en-US" altLang="zh-CN" dirty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2514600"/>
          </a:xfrm>
        </p:spPr>
        <p:txBody>
          <a:bodyPr/>
          <a:lstStyle/>
          <a:p>
            <a:r>
              <a:rPr lang="zh-CN" altLang="en-US" sz="2400" smtClean="0">
                <a:ea typeface="宋体" charset="-122"/>
              </a:rPr>
              <a:t>每一步，上网者可能都不想看当前网页了，不看当前网页也就不会点击上面的连接，而上悄悄地在地址栏输入另外一个地址，而在地址栏输入而跳转到各个网页的概率是</a:t>
            </a:r>
            <a:r>
              <a:rPr lang="en-US" altLang="zh-CN" sz="2400" smtClean="0">
                <a:ea typeface="宋体" charset="-122"/>
              </a:rPr>
              <a:t>1/n</a:t>
            </a:r>
            <a:r>
              <a:rPr lang="zh-CN" altLang="en-US" sz="2400" smtClean="0">
                <a:ea typeface="宋体" charset="-122"/>
              </a:rPr>
              <a:t>。假设上网者每一步查看当前网页的概率为</a:t>
            </a:r>
            <a:r>
              <a:rPr lang="en-US" altLang="zh-CN" sz="2400" smtClean="0">
                <a:ea typeface="宋体" charset="-122"/>
              </a:rPr>
              <a:t>a</a:t>
            </a:r>
            <a:r>
              <a:rPr lang="zh-CN" altLang="en-US" sz="2400" smtClean="0">
                <a:ea typeface="宋体" charset="-122"/>
              </a:rPr>
              <a:t>，那么他从浏览器地址栏跳转的概率为</a:t>
            </a:r>
            <a:r>
              <a:rPr lang="en-US" altLang="zh-CN" sz="2400" smtClean="0">
                <a:ea typeface="宋体" charset="-122"/>
              </a:rPr>
              <a:t>(1-a)</a:t>
            </a:r>
            <a:r>
              <a:rPr lang="zh-CN" altLang="en-US" sz="2400" smtClean="0">
                <a:ea typeface="宋体" charset="-122"/>
              </a:rPr>
              <a:t>，于是原来的迭代公式转化为：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124200"/>
            <a:ext cx="329088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>Apriori</a:t>
            </a:r>
            <a:r>
              <a:rPr lang="zh-CN" altLang="en-US" smtClean="0">
                <a:ea typeface="宋体" charset="-122"/>
              </a:rPr>
              <a:t>算法</a:t>
            </a: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Apriori</a:t>
            </a:r>
            <a:r>
              <a:rPr lang="zh-CN" altLang="en-US" smtClean="0">
                <a:ea typeface="宋体" charset="-122"/>
              </a:rPr>
              <a:t>算法使用的是一种逐层搜索的迭代是方法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首先，通过扫描数据库，累计每个项的个数，并搜集满足最小支持度的项，形成频繁</a:t>
            </a:r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项集</a:t>
            </a:r>
            <a:r>
              <a:rPr lang="en-US" altLang="zh-CN" smtClean="0">
                <a:ea typeface="宋体" charset="-122"/>
              </a:rPr>
              <a:t>L1</a:t>
            </a:r>
            <a:r>
              <a:rPr lang="zh-CN" altLang="en-US" smtClean="0">
                <a:ea typeface="宋体" charset="-122"/>
              </a:rPr>
              <a:t>。通过</a:t>
            </a:r>
            <a:r>
              <a:rPr lang="en-US" altLang="zh-CN" smtClean="0">
                <a:ea typeface="宋体" charset="-122"/>
              </a:rPr>
              <a:t>L1</a:t>
            </a:r>
            <a:r>
              <a:rPr lang="zh-CN" altLang="en-US" smtClean="0">
                <a:ea typeface="宋体" charset="-122"/>
              </a:rPr>
              <a:t>，在数据库中寻找频繁</a:t>
            </a:r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项集</a:t>
            </a:r>
            <a:r>
              <a:rPr lang="en-US" altLang="zh-CN" smtClean="0">
                <a:ea typeface="宋体" charset="-122"/>
              </a:rPr>
              <a:t>L2</a:t>
            </a:r>
            <a:r>
              <a:rPr lang="zh-CN" altLang="en-US" smtClean="0">
                <a:ea typeface="宋体" charset="-122"/>
              </a:rPr>
              <a:t>，直至不能找到更多项的平凡项集。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ea typeface="宋体" charset="-122"/>
              </a:rPr>
              <a:t>9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SVM</a:t>
            </a:r>
            <a:r>
              <a:rPr lang="zh-CN" altLang="en-US" dirty="0" smtClean="0">
                <a:ea typeface="宋体" charset="-122"/>
              </a:rPr>
              <a:t>支持向量机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支持向量机将向量映射到一个更高维的空间里，在这个空间里建立有一个最大间隔超平面。在分开数据的</a:t>
            </a:r>
            <a:r>
              <a:rPr lang="zh-CN" altLang="en-US" smtClean="0">
                <a:ea typeface="宋体" charset="-122"/>
                <a:hlinkClick r:id="rId2"/>
              </a:rPr>
              <a:t>超平面</a:t>
            </a:r>
            <a:r>
              <a:rPr lang="zh-CN" altLang="en-US" smtClean="0">
                <a:ea typeface="宋体" charset="-122"/>
              </a:rPr>
              <a:t>的两边建有两个</a:t>
            </a:r>
            <a:r>
              <a:rPr lang="zh-CN" altLang="en-US" smtClean="0">
                <a:ea typeface="宋体" charset="-122"/>
                <a:hlinkClick r:id="rId3"/>
              </a:rPr>
              <a:t>互相平行</a:t>
            </a:r>
            <a:r>
              <a:rPr lang="zh-CN" altLang="en-US" smtClean="0">
                <a:ea typeface="宋体" charset="-122"/>
              </a:rPr>
              <a:t>的超平面。建立方向合适的分隔</a:t>
            </a:r>
            <a:r>
              <a:rPr lang="zh-CN" altLang="en-US" smtClean="0">
                <a:ea typeface="宋体" charset="-122"/>
                <a:hlinkClick r:id="rId2"/>
              </a:rPr>
              <a:t>超平面</a:t>
            </a:r>
            <a:r>
              <a:rPr lang="zh-CN" altLang="en-US" smtClean="0">
                <a:ea typeface="宋体" charset="-122"/>
              </a:rPr>
              <a:t>使两个与之平行的超平面间的距离最大化。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143000"/>
            <a:ext cx="6478588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1143000"/>
            <a:ext cx="53340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2060"/>
                </a:solidFill>
              </a:rPr>
              <a:t>10, 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人工神经网络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219200"/>
            <a:ext cx="9144000" cy="1447800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dirty="0" smtClean="0"/>
              <a:t>人工神经元：生物神经元的简化模拟。</a:t>
            </a:r>
            <a:endParaRPr lang="en-US" altLang="zh-CN" dirty="0" smtClean="0"/>
          </a:p>
          <a:p>
            <a:r>
              <a:rPr lang="zh-CN" altLang="en-US" dirty="0" smtClean="0"/>
              <a:t>包括输入层、隐藏层、输出层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71" name="AutoShape 3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2" name="AutoShape 4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3" name="AutoShape 5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4" name="AutoShape 6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5" name="AutoShape 7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8377" name="Picture 9" descr="https://upload.wikimedia.org/wikipedia/commons/thumb/4/46/Colored_neural_network.svg/296px-Colored_neural_network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124200"/>
            <a:ext cx="4374224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1143000"/>
            <a:ext cx="33528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z="4000" b="1" dirty="0" smtClean="0">
                <a:solidFill>
                  <a:srgbClr val="002060"/>
                </a:solidFill>
              </a:rPr>
              <a:t>人工神经网络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" y="1143000"/>
            <a:ext cx="9144000" cy="1447800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dirty="0" smtClean="0"/>
              <a:t>感知器结构：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71" name="AutoShape 3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2" name="AutoShape 4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3" name="AutoShape 5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4" name="AutoShape 6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5" name="AutoShape 7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6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2438400"/>
            <a:ext cx="5020440" cy="32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2111453" y="5562600"/>
          <a:ext cx="4822747" cy="1143000"/>
        </p:xfrm>
        <a:graphic>
          <a:graphicData uri="http://schemas.openxmlformats.org/presentationml/2006/ole">
            <p:oleObj spid="_x0000_s65538" r:id="rId5" imgW="1803717" imgH="43211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1143000"/>
            <a:ext cx="33528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人工神经网络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6200" y="1219200"/>
            <a:ext cx="9144000" cy="1447800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dirty="0" smtClean="0"/>
              <a:t>神经元的动作：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输出函数 </a:t>
            </a:r>
            <a:r>
              <a:rPr lang="zh-CN" altLang="zh-CN" i="1" dirty="0" smtClean="0"/>
              <a:t>f</a:t>
            </a:r>
            <a:r>
              <a:rPr lang="zh-CN" altLang="en-US" i="1" dirty="0" smtClean="0"/>
              <a:t>：</a:t>
            </a:r>
            <a:r>
              <a:rPr lang="zh-CN" altLang="en-US" dirty="0" smtClean="0"/>
              <a:t>也称作用函数，非线性。 </a:t>
            </a:r>
          </a:p>
          <a:p>
            <a:pPr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71" name="AutoShape 3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2" name="AutoShape 4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3" name="AutoShape 5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4" name="AutoShape 6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5" name="AutoShape 7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2030413" y="2632075"/>
          <a:ext cx="1700212" cy="863600"/>
        </p:xfrm>
        <a:graphic>
          <a:graphicData uri="http://schemas.openxmlformats.org/presentationml/2006/ole">
            <p:oleObj spid="_x0000_s59394" r:id="rId4" imgW="853068" imgH="433056" progId="">
              <p:embed/>
            </p:oleObj>
          </a:graphicData>
        </a:graphic>
      </p:graphicFrame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4343400" y="2895600"/>
          <a:ext cx="1420813" cy="406400"/>
        </p:xfrm>
        <a:graphic>
          <a:graphicData uri="http://schemas.openxmlformats.org/presentationml/2006/ole">
            <p:oleObj spid="_x0000_s59395" r:id="rId5" imgW="713064" imgH="203959" progId="">
              <p:embed/>
            </p:oleObj>
          </a:graphicData>
        </a:graphic>
      </p:graphicFrame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33463" y="4402137"/>
            <a:ext cx="2214562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32175" y="4411662"/>
            <a:ext cx="2776538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03975" y="4479925"/>
            <a:ext cx="2306638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1460500" y="638492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sz="2000"/>
              <a:t>阈值型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4541838" y="638175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000" i="1"/>
              <a:t>S</a:t>
            </a:r>
            <a:r>
              <a:rPr lang="zh-CN" sz="2000"/>
              <a:t>型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6818313" y="6384925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sz="2000"/>
              <a:t>伪线性型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24" grpId="0" autoUpdateAnimBg="0"/>
      <p:bldP spid="2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1143000"/>
            <a:ext cx="33528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z="4000" b="1" dirty="0" smtClean="0">
                <a:solidFill>
                  <a:srgbClr val="002060"/>
                </a:solidFill>
              </a:rPr>
              <a:t>前馈神经网络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6200" y="1143000"/>
            <a:ext cx="9144000" cy="1447800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zh-CN" altLang="zh-CN" i="1" dirty="0" smtClean="0"/>
              <a:t>M</a:t>
            </a:r>
            <a:r>
              <a:rPr lang="zh-CN" altLang="en-US" dirty="0" smtClean="0"/>
              <a:t>类问题判决规则</a:t>
            </a:r>
            <a:r>
              <a:rPr lang="zh-CN" altLang="zh-CN" dirty="0" smtClean="0"/>
              <a:t>( </a:t>
            </a:r>
            <a:r>
              <a:rPr lang="zh-CN" altLang="en-US" dirty="0" smtClean="0"/>
              <a:t>神经元的输出函数</a:t>
            </a:r>
            <a:r>
              <a:rPr lang="zh-CN" altLang="zh-CN" dirty="0" smtClean="0"/>
              <a:t>) </a:t>
            </a:r>
            <a:r>
              <a:rPr lang="zh-CN" altLang="en-US" dirty="0" smtClean="0"/>
              <a:t>为：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输出层每个神经元必须有一组合适的权值，确定权值的算法描述如下：</a:t>
            </a:r>
            <a:endParaRPr lang="en-US" altLang="zh-CN" dirty="0" smtClean="0"/>
          </a:p>
          <a:p>
            <a:pPr marL="702000">
              <a:buFont typeface="Wingdings" pitchFamily="2" charset="2"/>
              <a:buChar char="Ø"/>
            </a:pPr>
            <a:r>
              <a:rPr lang="zh-CN" altLang="en-US" dirty="0" smtClean="0"/>
              <a:t>第一步：设置初始权值</a:t>
            </a:r>
            <a:r>
              <a:rPr lang="zh-CN" altLang="zh-CN" i="1" dirty="0" smtClean="0"/>
              <a:t>w</a:t>
            </a:r>
            <a:r>
              <a:rPr lang="zh-CN" altLang="zh-CN" i="1" baseline="-25000" dirty="0" smtClean="0"/>
              <a:t>ij</a:t>
            </a:r>
            <a:r>
              <a:rPr lang="zh-CN" altLang="zh-CN" dirty="0" smtClean="0"/>
              <a:t>(1)</a:t>
            </a:r>
            <a:r>
              <a:rPr lang="zh-CN" altLang="en-US" dirty="0" smtClean="0"/>
              <a:t> 。</a:t>
            </a:r>
          </a:p>
          <a:p>
            <a:pPr marL="702000">
              <a:buFont typeface="Wingdings" pitchFamily="2" charset="2"/>
              <a:buChar char="Ø"/>
            </a:pPr>
            <a:r>
              <a:rPr lang="zh-CN" altLang="en-US" dirty="0" smtClean="0"/>
              <a:t>第二步：输入新的模式向量</a:t>
            </a:r>
            <a:r>
              <a:rPr lang="zh-CN" altLang="zh-CN" i="1" dirty="0" smtClean="0"/>
              <a:t>w</a:t>
            </a:r>
            <a:r>
              <a:rPr lang="zh-CN" altLang="en-US" dirty="0" smtClean="0"/>
              <a:t>。</a:t>
            </a:r>
          </a:p>
          <a:p>
            <a:pPr marL="702000">
              <a:buFont typeface="Wingdings" pitchFamily="2" charset="2"/>
              <a:buChar char="Ø"/>
            </a:pPr>
            <a:r>
              <a:rPr lang="zh-CN" altLang="en-US" dirty="0" smtClean="0"/>
              <a:t>第三步：计算神经元的实际输出。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71" name="AutoShape 3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2" name="AutoShape 4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3" name="AutoShape 5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4" name="AutoShape 6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5" name="AutoShape 7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1403349" y="2768599"/>
          <a:ext cx="2229155" cy="594937"/>
        </p:xfrm>
        <a:graphic>
          <a:graphicData uri="http://schemas.openxmlformats.org/presentationml/2006/ole">
            <p:oleObj spid="_x0000_s62467" r:id="rId4" imgW="954889" imgH="254869" progId="">
              <p:embed/>
            </p:oleObj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3710541" y="2514599"/>
          <a:ext cx="2766459" cy="1189875"/>
        </p:xfrm>
        <a:graphic>
          <a:graphicData uri="http://schemas.openxmlformats.org/presentationml/2006/ole">
            <p:oleObj spid="_x0000_s62468" r:id="rId5" imgW="1184501" imgH="509643" progId="">
              <p:embed/>
            </p:oleObj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6850062" y="2819400"/>
          <a:ext cx="1455738" cy="475950"/>
        </p:xfrm>
        <a:graphic>
          <a:graphicData uri="http://schemas.openxmlformats.org/presentationml/2006/ole">
            <p:oleObj spid="_x0000_s62469" r:id="rId6" imgW="623970" imgH="20395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1143000"/>
            <a:ext cx="33528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z="4000" b="1" dirty="0" smtClean="0">
                <a:solidFill>
                  <a:srgbClr val="002060"/>
                </a:solidFill>
              </a:rPr>
              <a:t>前馈神经网络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6200" y="762000"/>
            <a:ext cx="9144000" cy="1447800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endParaRPr lang="en-US" altLang="zh-CN" dirty="0" smtClean="0"/>
          </a:p>
          <a:p>
            <a:pPr marL="702000">
              <a:buFont typeface="Wingdings" pitchFamily="2" charset="2"/>
              <a:buChar char="Ø"/>
            </a:pPr>
            <a:r>
              <a:rPr lang="zh-CN" altLang="en-US" dirty="0" smtClean="0"/>
              <a:t>第四步：修正权值</a:t>
            </a:r>
            <a:endParaRPr lang="en-US" altLang="zh-CN" dirty="0" smtClean="0"/>
          </a:p>
          <a:p>
            <a:pPr marL="702000">
              <a:buNone/>
            </a:pPr>
            <a:endParaRPr lang="en-US" altLang="zh-CN" i="1" dirty="0" smtClean="0"/>
          </a:p>
          <a:p>
            <a:pPr marL="702000">
              <a:buNone/>
            </a:pPr>
            <a:r>
              <a:rPr lang="en-US" altLang="zh-CN" i="1" dirty="0" smtClean="0"/>
              <a:t>        </a:t>
            </a:r>
            <a:r>
              <a:rPr lang="zh-CN" altLang="en-US" dirty="0" smtClean="0"/>
              <a:t>其中，</a:t>
            </a:r>
            <a:r>
              <a:rPr lang="zh-CN" altLang="zh-CN" i="1" dirty="0" smtClean="0"/>
              <a:t>d</a:t>
            </a:r>
            <a:r>
              <a:rPr lang="zh-CN" altLang="zh-CN" i="1" baseline="-25000" dirty="0" smtClean="0"/>
              <a:t>j</a:t>
            </a:r>
            <a:r>
              <a:rPr lang="zh-CN" altLang="en-US" dirty="0" smtClean="0"/>
              <a:t>：第</a:t>
            </a:r>
            <a:r>
              <a:rPr lang="zh-CN" altLang="zh-CN" i="1" dirty="0" smtClean="0"/>
              <a:t>j</a:t>
            </a:r>
            <a:r>
              <a:rPr lang="zh-CN" altLang="en-US" dirty="0" smtClean="0"/>
              <a:t>个神经元的期望输出。</a:t>
            </a:r>
          </a:p>
          <a:p>
            <a:pPr marL="702000">
              <a:buNone/>
            </a:pPr>
            <a:r>
              <a:rPr lang="en-US" altLang="zh-CN" dirty="0" smtClean="0"/>
              <a:t>                                        </a:t>
            </a:r>
            <a:r>
              <a:rPr lang="zh-CN" altLang="en-US" dirty="0" smtClean="0"/>
              <a:t>为</a:t>
            </a:r>
            <a:r>
              <a:rPr lang="zh-CN" altLang="zh-CN" i="1" dirty="0" smtClean="0"/>
              <a:t>j</a:t>
            </a:r>
            <a:r>
              <a:rPr lang="zh-CN" altLang="en-US" dirty="0" smtClean="0"/>
              <a:t>个神经元的实际输出。</a:t>
            </a:r>
            <a:endParaRPr lang="en-US" altLang="zh-CN" dirty="0" smtClean="0"/>
          </a:p>
          <a:p>
            <a:pPr marL="702000">
              <a:buFont typeface="Wingdings" pitchFamily="2" charset="2"/>
              <a:buChar char="Ø"/>
            </a:pPr>
            <a:r>
              <a:rPr lang="zh-CN" altLang="en-US" dirty="0" smtClean="0"/>
              <a:t>第五步：当全部学习样本都能正确分类时，学习过程结束。否则，转到第二步。</a:t>
            </a:r>
            <a:endParaRPr lang="en-US" altLang="zh-CN" dirty="0" smtClean="0"/>
          </a:p>
          <a:p>
            <a:pPr marL="70200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经验证明，当</a:t>
            </a:r>
            <a:r>
              <a:rPr lang="zh-CN" altLang="zh-CN" i="1" dirty="0" smtClean="0">
                <a:solidFill>
                  <a:srgbClr val="FF0000"/>
                </a:solidFill>
              </a:rPr>
              <a:t>η</a:t>
            </a:r>
            <a:r>
              <a:rPr lang="zh-CN" altLang="en-US" dirty="0" smtClean="0">
                <a:solidFill>
                  <a:srgbClr val="FF0000"/>
                </a:solidFill>
              </a:rPr>
              <a:t>随</a:t>
            </a:r>
            <a:r>
              <a:rPr lang="zh-CN" altLang="zh-CN" i="1" dirty="0" smtClean="0">
                <a:solidFill>
                  <a:srgbClr val="FF0000"/>
                </a:solidFill>
              </a:rPr>
              <a:t>k</a:t>
            </a:r>
            <a:r>
              <a:rPr lang="zh-CN" altLang="en-US" dirty="0" smtClean="0">
                <a:solidFill>
                  <a:srgbClr val="FF0000"/>
                </a:solidFill>
              </a:rPr>
              <a:t>的增加而减小时，算法收敛。</a:t>
            </a:r>
          </a:p>
          <a:p>
            <a:pPr marL="702000">
              <a:buNone/>
            </a:pPr>
            <a:endParaRPr lang="en-US" altLang="zh-CN" dirty="0" smtClean="0"/>
          </a:p>
          <a:p>
            <a:pPr marL="702000">
              <a:buNone/>
            </a:pPr>
            <a:endParaRPr lang="en-US" altLang="zh-CN" dirty="0" smtClean="0"/>
          </a:p>
          <a:p>
            <a:pPr marL="702000">
              <a:buFont typeface="Wingdings" pitchFamily="2" charset="2"/>
              <a:buChar char="Ø"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71" name="AutoShape 3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2" name="AutoShape 4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3" name="AutoShape 5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4" name="AutoShape 6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5" name="AutoShape 7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1219200" y="2590800"/>
          <a:ext cx="6573754" cy="685800"/>
        </p:xfrm>
        <a:graphic>
          <a:graphicData uri="http://schemas.openxmlformats.org/presentationml/2006/ole">
            <p:oleObj spid="_x0000_s64517" r:id="rId4" imgW="2247242" imgH="241512" progId="">
              <p:embed/>
            </p:oleObj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1295400" y="3759200"/>
          <a:ext cx="2792413" cy="660400"/>
        </p:xfrm>
        <a:graphic>
          <a:graphicData uri="http://schemas.openxmlformats.org/presentationml/2006/ole">
            <p:oleObj spid="_x0000_s64518" r:id="rId5" imgW="1400355" imgH="25486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838200"/>
            <a:ext cx="76962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z="4000" b="1" dirty="0" smtClean="0">
                <a:solidFill>
                  <a:srgbClr val="002060"/>
                </a:solidFill>
              </a:rPr>
              <a:t>BP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（</a:t>
            </a:r>
            <a:r>
              <a:rPr lang="zh-CN" altLang="zh-CN" sz="4000" b="1" dirty="0" smtClean="0">
                <a:solidFill>
                  <a:srgbClr val="002060"/>
                </a:solidFill>
              </a:rPr>
              <a:t> Back-Propagation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）算法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1447800"/>
            <a:ext cx="9144000" cy="1447800"/>
          </a:xfrm>
        </p:spPr>
        <p:txBody>
          <a:bodyPr/>
          <a:lstStyle/>
          <a:p>
            <a:pPr>
              <a:lnSpc>
                <a:spcPct val="125000"/>
              </a:lnSpc>
              <a:buNone/>
            </a:pPr>
            <a:r>
              <a:rPr lang="zh-CN" altLang="en-US" dirty="0" smtClean="0"/>
              <a:t>两个阶段：</a:t>
            </a:r>
            <a:endParaRPr lang="en-US" altLang="zh-CN" dirty="0" smtClean="0"/>
          </a:p>
          <a:p>
            <a:pPr marL="702000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 smtClean="0"/>
              <a:t>正向传播阶段：逐层状态更新</a:t>
            </a:r>
          </a:p>
          <a:p>
            <a:pPr marL="702000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 smtClean="0"/>
              <a:t>反向传播阶段：误差</a:t>
            </a:r>
          </a:p>
          <a:p>
            <a:pPr>
              <a:lnSpc>
                <a:spcPct val="125000"/>
              </a:lnSpc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71" name="AutoShape 3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2" name="AutoShape 4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3" name="AutoShape 5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4" name="AutoShape 6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5" name="AutoShape 7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352800"/>
            <a:ext cx="5715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1143000"/>
            <a:ext cx="33528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z="4000" b="1" dirty="0" smtClean="0">
                <a:solidFill>
                  <a:srgbClr val="002060"/>
                </a:solidFill>
              </a:rPr>
              <a:t>BP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算法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" y="1219200"/>
            <a:ext cx="9144000" cy="1447800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dirty="0" smtClean="0"/>
              <a:t>输出层每个神经元必须有一组合适的权值，确定权值的算法描述如下：</a:t>
            </a:r>
            <a:endParaRPr lang="en-US" altLang="zh-CN" dirty="0" smtClean="0"/>
          </a:p>
          <a:p>
            <a:pPr marL="702000">
              <a:buFont typeface="Wingdings" pitchFamily="2" charset="2"/>
              <a:buChar char="Ø"/>
            </a:pPr>
            <a:r>
              <a:rPr lang="zh-CN" altLang="en-US" dirty="0" smtClean="0"/>
              <a:t>第一步：对权值和神经元阈值初始化：</a:t>
            </a:r>
            <a:r>
              <a:rPr lang="zh-CN" altLang="zh-CN" dirty="0" smtClean="0"/>
              <a:t>(0</a:t>
            </a:r>
            <a:r>
              <a:rPr lang="zh-CN" altLang="en-US" dirty="0" smtClean="0"/>
              <a:t>，</a:t>
            </a:r>
            <a:r>
              <a:rPr lang="zh-CN" altLang="zh-CN" dirty="0" smtClean="0"/>
              <a:t>1)</a:t>
            </a:r>
            <a:r>
              <a:rPr lang="zh-CN" altLang="en-US" dirty="0" smtClean="0"/>
              <a:t>上分布的随机数。</a:t>
            </a:r>
          </a:p>
          <a:p>
            <a:pPr marL="702000">
              <a:buFont typeface="Wingdings" pitchFamily="2" charset="2"/>
              <a:buChar char="Ø"/>
            </a:pPr>
            <a:r>
              <a:rPr lang="zh-CN" altLang="en-US" dirty="0" smtClean="0"/>
              <a:t>第二步：输入样本，指定输出层各神经元的期望输出值。 </a:t>
            </a:r>
          </a:p>
          <a:p>
            <a:pPr marL="702000">
              <a:buFont typeface="Wingdings" pitchFamily="2" charset="2"/>
              <a:buChar char="Ø"/>
            </a:pPr>
            <a:r>
              <a:rPr lang="zh-CN" altLang="en-US" dirty="0" smtClean="0"/>
              <a:t>第三步：依次计算每层神经元的实际输出，直到输出层。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71" name="AutoShape 3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2" name="AutoShape 4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3" name="AutoShape 5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4" name="AutoShape 6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5" name="AutoShape 7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1143000"/>
            <a:ext cx="33528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z="4000" b="1" dirty="0" smtClean="0">
                <a:solidFill>
                  <a:srgbClr val="002060"/>
                </a:solidFill>
              </a:rPr>
              <a:t>BP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算法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6200" y="609600"/>
            <a:ext cx="9144000" cy="1447800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endParaRPr lang="en-US" altLang="zh-CN" dirty="0" smtClean="0"/>
          </a:p>
          <a:p>
            <a:pPr marL="702000">
              <a:buFont typeface="Wingdings" pitchFamily="2" charset="2"/>
              <a:buChar char="Ø"/>
            </a:pPr>
            <a:r>
              <a:rPr lang="zh-CN" altLang="en-US" dirty="0" smtClean="0"/>
              <a:t>第四步：从输出层开始修正每个权值，直到第一隐层</a:t>
            </a:r>
            <a:endParaRPr lang="en-US" altLang="zh-CN" dirty="0" smtClean="0"/>
          </a:p>
          <a:p>
            <a:pPr marL="702000">
              <a:buNone/>
            </a:pPr>
            <a:endParaRPr lang="en-US" altLang="zh-CN" i="1" dirty="0" smtClean="0"/>
          </a:p>
          <a:p>
            <a:pPr marL="702000">
              <a:buNone/>
            </a:pPr>
            <a:r>
              <a:rPr lang="en-US" altLang="zh-CN" i="1" dirty="0" smtClean="0"/>
              <a:t>    </a:t>
            </a:r>
            <a:r>
              <a:rPr lang="zh-CN" altLang="en-US" dirty="0" smtClean="0"/>
              <a:t>若</a:t>
            </a:r>
            <a:r>
              <a:rPr lang="zh-CN" altLang="zh-CN" i="1" dirty="0" smtClean="0"/>
              <a:t>j</a:t>
            </a:r>
            <a:r>
              <a:rPr lang="zh-CN" altLang="en-US" dirty="0" smtClean="0"/>
              <a:t>是输出层神经元，则：</a:t>
            </a:r>
            <a:endParaRPr lang="en-US" altLang="zh-CN" dirty="0" smtClean="0"/>
          </a:p>
          <a:p>
            <a:pPr marL="702000">
              <a:buNone/>
            </a:pPr>
            <a:r>
              <a:rPr lang="zh-CN" altLang="en-US" dirty="0" smtClean="0"/>
              <a:t>    若</a:t>
            </a:r>
            <a:r>
              <a:rPr lang="zh-CN" altLang="zh-CN" i="1" dirty="0" smtClean="0"/>
              <a:t>j</a:t>
            </a:r>
            <a:r>
              <a:rPr lang="zh-CN" altLang="en-US" dirty="0" smtClean="0"/>
              <a:t>是隐层神经元，则：</a:t>
            </a:r>
          </a:p>
          <a:p>
            <a:pPr marL="702000">
              <a:buFont typeface="Wingdings" pitchFamily="2" charset="2"/>
              <a:buChar char="Ø"/>
            </a:pPr>
            <a:r>
              <a:rPr lang="zh-CN" altLang="en-US" dirty="0" smtClean="0"/>
              <a:t>第五步：转到第二步，循环至权值稳定为止。</a:t>
            </a:r>
          </a:p>
          <a:p>
            <a:pPr marL="702000">
              <a:buNone/>
            </a:pPr>
            <a:endParaRPr lang="en-US" altLang="zh-CN" dirty="0" smtClean="0"/>
          </a:p>
          <a:p>
            <a:pPr marL="702000">
              <a:buNone/>
            </a:pPr>
            <a:endParaRPr lang="en-US" altLang="zh-CN" dirty="0" smtClean="0"/>
          </a:p>
          <a:p>
            <a:pPr marL="702000">
              <a:buFont typeface="Wingdings" pitchFamily="2" charset="2"/>
              <a:buChar char="Ø"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71" name="AutoShape 3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2" name="AutoShape 4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3" name="AutoShape 5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4" name="AutoShape 6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5" name="AutoShape 7" descr="C:\Users\hp\AppData\Roaming\Tencent\Users\69160019\QQ\WinTemp\RichOle\5BTQ}WOA0[b`AW$L_9`9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1981200" y="2895600"/>
          <a:ext cx="5085849" cy="762000"/>
        </p:xfrm>
        <a:graphic>
          <a:graphicData uri="http://schemas.openxmlformats.org/presentationml/2006/ole">
            <p:oleObj spid="_x0000_s67588" r:id="rId3" imgW="1575117" imgH="241617" progId="">
              <p:embed/>
            </p:oleObj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5303920" y="3657600"/>
          <a:ext cx="3687680" cy="609600"/>
        </p:xfrm>
        <a:graphic>
          <a:graphicData uri="http://schemas.openxmlformats.org/presentationml/2006/ole">
            <p:oleObj spid="_x0000_s67589" r:id="rId4" imgW="1460183" imgH="241512" progId="">
              <p:embed/>
            </p:oleObj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4953000" y="4114800"/>
          <a:ext cx="3505200" cy="795715"/>
        </p:xfrm>
        <a:graphic>
          <a:graphicData uri="http://schemas.openxmlformats.org/presentationml/2006/ole">
            <p:oleObj spid="_x0000_s67590" r:id="rId5" imgW="1511617" imgH="34321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71600" y="457200"/>
            <a:ext cx="6400800" cy="4419600"/>
          </a:xfrm>
          <a:noFill/>
        </p:spPr>
      </p:pic>
      <p:sp>
        <p:nvSpPr>
          <p:cNvPr id="4099" name="标题 1"/>
          <p:cNvSpPr>
            <a:spLocks noGrp="1"/>
          </p:cNvSpPr>
          <p:nvPr>
            <p:ph type="title"/>
          </p:nvPr>
        </p:nvSpPr>
        <p:spPr>
          <a:xfrm>
            <a:off x="1447800" y="4953000"/>
            <a:ext cx="6324600" cy="1447800"/>
          </a:xfrm>
        </p:spPr>
        <p:txBody>
          <a:bodyPr/>
          <a:lstStyle/>
          <a:p>
            <a:pPr algn="l"/>
            <a:r>
              <a:rPr lang="zh-CN" altLang="en-US" sz="2400" smtClean="0">
                <a:ea typeface="宋体" charset="-122"/>
              </a:rPr>
              <a:t>最小支持度为</a:t>
            </a:r>
            <a:r>
              <a:rPr lang="en-US" altLang="zh-CN" sz="2400" smtClean="0">
                <a:ea typeface="宋体" charset="-122"/>
              </a:rPr>
              <a:t>22%</a:t>
            </a:r>
            <a:br>
              <a:rPr lang="en-US" altLang="zh-CN" sz="2400" smtClean="0">
                <a:ea typeface="宋体" charset="-122"/>
              </a:rPr>
            </a:br>
            <a:r>
              <a:rPr lang="en-US" altLang="zh-CN" sz="2400" smtClean="0">
                <a:ea typeface="宋体" charset="-122"/>
              </a:rPr>
              <a:t/>
            </a:r>
            <a:br>
              <a:rPr lang="en-US" altLang="zh-CN" sz="2400" smtClean="0">
                <a:ea typeface="宋体" charset="-122"/>
              </a:rPr>
            </a:br>
            <a:r>
              <a:rPr lang="zh-CN" altLang="en-US" sz="2400" smtClean="0">
                <a:ea typeface="宋体" charset="-122"/>
              </a:rPr>
              <a:t>数据库中有</a:t>
            </a:r>
            <a:r>
              <a:rPr lang="en-US" altLang="zh-CN" sz="2400" smtClean="0">
                <a:ea typeface="宋体" charset="-122"/>
              </a:rPr>
              <a:t>9</a:t>
            </a:r>
            <a:r>
              <a:rPr lang="zh-CN" altLang="en-US" sz="2400" smtClean="0">
                <a:ea typeface="宋体" charset="-122"/>
              </a:rPr>
              <a:t>条数据，最小支持度就是</a:t>
            </a:r>
            <a:r>
              <a:rPr lang="en-US" altLang="zh-CN" sz="2400" smtClean="0">
                <a:ea typeface="宋体" charset="-122"/>
              </a:rPr>
              <a:t>9</a:t>
            </a:r>
            <a:r>
              <a:rPr lang="zh-CN" altLang="en-US" sz="2400" smtClean="0">
                <a:ea typeface="宋体" charset="-122"/>
              </a:rPr>
              <a:t>*</a:t>
            </a:r>
            <a:r>
              <a:rPr lang="en-US" altLang="zh-CN" sz="2400" smtClean="0">
                <a:ea typeface="宋体" charset="-122"/>
              </a:rPr>
              <a:t>22%=2</a:t>
            </a:r>
            <a:endParaRPr lang="zh-CN" altLang="en-US" sz="240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38200" y="304800"/>
            <a:ext cx="2819400" cy="2255838"/>
          </a:xfrm>
          <a:noFill/>
        </p:spPr>
      </p:pic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667000"/>
            <a:ext cx="2667000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0"/>
            <a:ext cx="24384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标题 1"/>
          <p:cNvSpPr>
            <a:spLocks noGrp="1"/>
          </p:cNvSpPr>
          <p:nvPr>
            <p:ph type="title"/>
          </p:nvPr>
        </p:nvSpPr>
        <p:spPr>
          <a:xfrm>
            <a:off x="4267200" y="3124200"/>
            <a:ext cx="4572000" cy="3048000"/>
          </a:xfrm>
        </p:spPr>
        <p:txBody>
          <a:bodyPr/>
          <a:lstStyle/>
          <a:p>
            <a:pPr algn="l"/>
            <a:r>
              <a:rPr lang="zh-CN" altLang="en-US" sz="2400" smtClean="0">
                <a:ea typeface="宋体" charset="-122"/>
              </a:rPr>
              <a:t>扫描数据库根究最小支持度，得出频繁</a:t>
            </a:r>
            <a:r>
              <a:rPr lang="en-US" altLang="zh-CN" sz="2400" smtClean="0">
                <a:ea typeface="宋体" charset="-122"/>
              </a:rPr>
              <a:t>1</a:t>
            </a:r>
            <a:r>
              <a:rPr lang="zh-CN" altLang="en-US" sz="2400" smtClean="0">
                <a:ea typeface="宋体" charset="-122"/>
              </a:rPr>
              <a:t>项集</a:t>
            </a:r>
            <a:r>
              <a:rPr lang="en-US" altLang="zh-CN" sz="2400" smtClean="0">
                <a:ea typeface="宋体" charset="-122"/>
              </a:rPr>
              <a:t>C1.</a:t>
            </a:r>
            <a:br>
              <a:rPr lang="en-US" altLang="zh-CN" sz="2400" smtClean="0">
                <a:ea typeface="宋体" charset="-122"/>
              </a:rPr>
            </a:br>
            <a:r>
              <a:rPr lang="zh-CN" altLang="en-US" sz="2400" smtClean="0">
                <a:ea typeface="宋体" charset="-122"/>
              </a:rPr>
              <a:t>根据</a:t>
            </a:r>
            <a:r>
              <a:rPr lang="en-US" altLang="zh-CN" sz="2400" smtClean="0">
                <a:ea typeface="宋体" charset="-122"/>
              </a:rPr>
              <a:t>C1</a:t>
            </a:r>
            <a:r>
              <a:rPr lang="zh-CN" altLang="en-US" sz="2400" smtClean="0">
                <a:ea typeface="宋体" charset="-122"/>
              </a:rPr>
              <a:t>扫描数据库得到</a:t>
            </a:r>
            <a:r>
              <a:rPr lang="en-US" altLang="zh-CN" sz="2400" smtClean="0">
                <a:ea typeface="宋体" charset="-122"/>
              </a:rPr>
              <a:t>2</a:t>
            </a:r>
            <a:r>
              <a:rPr lang="zh-CN" altLang="en-US" sz="2400" smtClean="0">
                <a:ea typeface="宋体" charset="-122"/>
              </a:rPr>
              <a:t>项集</a:t>
            </a:r>
            <a:r>
              <a:rPr lang="en-US" altLang="zh-CN" sz="2400" smtClean="0">
                <a:ea typeface="宋体" charset="-122"/>
              </a:rPr>
              <a:t>C2</a:t>
            </a:r>
            <a:r>
              <a:rPr lang="zh-CN" altLang="en-US" sz="2400" smtClean="0">
                <a:ea typeface="宋体" charset="-122"/>
              </a:rPr>
              <a:t>，比较最小支持度，删除不频繁项，得到频繁</a:t>
            </a:r>
            <a:r>
              <a:rPr lang="en-US" altLang="zh-CN" sz="2400" smtClean="0">
                <a:ea typeface="宋体" charset="-122"/>
              </a:rPr>
              <a:t>2</a:t>
            </a:r>
            <a:r>
              <a:rPr lang="zh-CN" altLang="en-US" sz="2400" smtClean="0">
                <a:ea typeface="宋体" charset="-122"/>
              </a:rPr>
              <a:t>项集</a:t>
            </a:r>
            <a:r>
              <a:rPr lang="en-US" altLang="zh-CN" sz="2400" smtClean="0">
                <a:ea typeface="宋体" charset="-122"/>
              </a:rPr>
              <a:t>L2.</a:t>
            </a:r>
            <a:endParaRPr lang="zh-CN" altLang="en-US" sz="240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15240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838200"/>
            <a:ext cx="1924050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838200"/>
            <a:ext cx="31575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标题 1"/>
          <p:cNvSpPr>
            <a:spLocks noGrp="1"/>
          </p:cNvSpPr>
          <p:nvPr>
            <p:ph type="title"/>
          </p:nvPr>
        </p:nvSpPr>
        <p:spPr>
          <a:xfrm>
            <a:off x="685800" y="3810000"/>
            <a:ext cx="8001000" cy="2667000"/>
          </a:xfrm>
        </p:spPr>
        <p:txBody>
          <a:bodyPr/>
          <a:lstStyle/>
          <a:p>
            <a:pPr algn="l"/>
            <a:r>
              <a:rPr lang="zh-CN" altLang="en-US" sz="2400" smtClean="0">
                <a:ea typeface="宋体" charset="-122"/>
              </a:rPr>
              <a:t>根据排列组合，</a:t>
            </a:r>
            <a:r>
              <a:rPr lang="en-US" altLang="zh-CN" sz="2400" smtClean="0">
                <a:ea typeface="宋体" charset="-122"/>
              </a:rPr>
              <a:t>3</a:t>
            </a:r>
            <a:r>
              <a:rPr lang="zh-CN" altLang="en-US" sz="2400" smtClean="0">
                <a:ea typeface="宋体" charset="-122"/>
              </a:rPr>
              <a:t>项集应该如第一个集合显示的。如果基数很大的话，组合的数目应该很大。</a:t>
            </a:r>
            <a:r>
              <a:rPr lang="en-US" altLang="zh-CN" sz="2400" smtClean="0">
                <a:ea typeface="宋体" charset="-122"/>
              </a:rPr>
              <a:t>Apriori</a:t>
            </a:r>
            <a:r>
              <a:rPr lang="zh-CN" altLang="en-US" sz="2400" smtClean="0">
                <a:ea typeface="宋体" charset="-122"/>
              </a:rPr>
              <a:t>算法有个规则，如果一个</a:t>
            </a:r>
            <a:r>
              <a:rPr lang="en-US" altLang="zh-CN" sz="2400" smtClean="0">
                <a:ea typeface="宋体" charset="-122"/>
              </a:rPr>
              <a:t>k</a:t>
            </a:r>
            <a:r>
              <a:rPr lang="zh-CN" altLang="en-US" sz="2400" smtClean="0">
                <a:ea typeface="宋体" charset="-122"/>
              </a:rPr>
              <a:t>项集不是频繁项集，那么</a:t>
            </a:r>
            <a:r>
              <a:rPr lang="en-US" altLang="zh-CN" sz="2400" smtClean="0">
                <a:ea typeface="宋体" charset="-122"/>
              </a:rPr>
              <a:t>k+1</a:t>
            </a:r>
            <a:r>
              <a:rPr lang="zh-CN" altLang="en-US" sz="2400" smtClean="0">
                <a:ea typeface="宋体" charset="-122"/>
              </a:rPr>
              <a:t>项集也就不是频繁项集。根据频繁</a:t>
            </a:r>
            <a:r>
              <a:rPr lang="en-US" altLang="zh-CN" sz="2400" smtClean="0">
                <a:ea typeface="宋体" charset="-122"/>
              </a:rPr>
              <a:t>2</a:t>
            </a:r>
            <a:r>
              <a:rPr lang="zh-CN" altLang="en-US" sz="2400" smtClean="0">
                <a:ea typeface="宋体" charset="-122"/>
              </a:rPr>
              <a:t>项集排列组合得出中间的集合，然后扫描数据库，得出频繁</a:t>
            </a:r>
            <a:r>
              <a:rPr lang="en-US" altLang="zh-CN" sz="2400" smtClean="0">
                <a:ea typeface="宋体" charset="-122"/>
              </a:rPr>
              <a:t>3</a:t>
            </a:r>
            <a:r>
              <a:rPr lang="zh-CN" altLang="en-US" sz="2400" smtClean="0">
                <a:ea typeface="宋体" charset="-122"/>
              </a:rPr>
              <a:t>项集。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>
                <a:ea typeface="宋体" charset="-122"/>
              </a:rPr>
              <a:t>每找一次频繁</a:t>
            </a:r>
            <a:r>
              <a:rPr lang="en-US" altLang="zh-CN" smtClean="0">
                <a:ea typeface="宋体" charset="-122"/>
              </a:rPr>
              <a:t>k</a:t>
            </a:r>
            <a:r>
              <a:rPr lang="zh-CN" altLang="en-US" smtClean="0">
                <a:ea typeface="宋体" charset="-122"/>
              </a:rPr>
              <a:t>项集就要扫描一次数据库，每次都会生成大量的候选项集。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>k-means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选取</a:t>
            </a:r>
            <a:r>
              <a:rPr lang="en-US" altLang="zh-CN" smtClean="0">
                <a:ea typeface="宋体" charset="-122"/>
              </a:rPr>
              <a:t>k</a:t>
            </a:r>
            <a:r>
              <a:rPr lang="zh-CN" altLang="en-US" smtClean="0">
                <a:ea typeface="宋体" charset="-122"/>
              </a:rPr>
              <a:t>个中心点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计算所有数据到中心点的距离（欧几里得距离），并把距某个中心点最近的点归到一类。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计算一个聚类里面的点的平均值，然后把平均值作为新的中心点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重复上面两步，直至收敛。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1569</TotalTime>
  <Words>1304</Words>
  <Application>Microsoft Office PowerPoint</Application>
  <PresentationFormat>全屏显示(4:3)</PresentationFormat>
  <Paragraphs>137</Paragraphs>
  <Slides>49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Office 主题</vt:lpstr>
      <vt:lpstr>幻灯片 1</vt:lpstr>
      <vt:lpstr>教学目标</vt:lpstr>
      <vt:lpstr>十大数据分析经典算法</vt:lpstr>
      <vt:lpstr>1，Apriori算法</vt:lpstr>
      <vt:lpstr>最小支持度为22%  数据库中有9条数据，最小支持度就是9*22%=2</vt:lpstr>
      <vt:lpstr>扫描数据库根究最小支持度，得出频繁1项集C1. 根据C1扫描数据库得到2项集C2，比较最小支持度，删除不频繁项，得到频繁2项集L2.</vt:lpstr>
      <vt:lpstr>根据排列组合，3项集应该如第一个集合显示的。如果基数很大的话，组合的数目应该很大。Apriori算法有个规则，如果一个k项集不是频繁项集，那么k+1项集也就不是频繁项集。根据频繁2项集排列组合得出中间的集合，然后扫描数据库，得出频繁3项集。</vt:lpstr>
      <vt:lpstr>幻灯片 8</vt:lpstr>
      <vt:lpstr>2，k-means</vt:lpstr>
      <vt:lpstr>在样本集中随机的选择两个中心点</vt:lpstr>
      <vt:lpstr>计算到中心点的欧几里得距离，把离同一个中心点最近的点归到一类中，计算聚类中点的平均值，作为新的中心点</vt:lpstr>
      <vt:lpstr>不停地迭代，直至中心点收敛为止，得到最终的聚类结果</vt:lpstr>
      <vt:lpstr>幻灯片 13</vt:lpstr>
      <vt:lpstr>KNN，K最近邻分类法</vt:lpstr>
      <vt:lpstr>幻灯片 15</vt:lpstr>
      <vt:lpstr>幻灯片 16</vt:lpstr>
      <vt:lpstr>4，Naïve Bayes朴素贝叶斯</vt:lpstr>
      <vt:lpstr>幻灯片 18</vt:lpstr>
      <vt:lpstr>幻灯片 19</vt:lpstr>
      <vt:lpstr>幻灯片 20</vt:lpstr>
      <vt:lpstr>5，CART</vt:lpstr>
      <vt:lpstr>幻灯片 22</vt:lpstr>
      <vt:lpstr>幻灯片 23</vt:lpstr>
      <vt:lpstr>幻灯片 24</vt:lpstr>
      <vt:lpstr>幻灯片 25</vt:lpstr>
      <vt:lpstr>6，C4.5</vt:lpstr>
      <vt:lpstr>幻灯片 27</vt:lpstr>
      <vt:lpstr>幻灯片 28</vt:lpstr>
      <vt:lpstr>幻灯片 29</vt:lpstr>
      <vt:lpstr>7,Adaboost</vt:lpstr>
      <vt:lpstr>幻灯片 31</vt:lpstr>
      <vt:lpstr>幻灯片 32</vt:lpstr>
      <vt:lpstr>幻灯片 33</vt:lpstr>
      <vt:lpstr>幻灯片 34</vt:lpstr>
      <vt:lpstr>幻灯片 35</vt:lpstr>
      <vt:lpstr>8，PageRank</vt:lpstr>
      <vt:lpstr>幻灯片 37</vt:lpstr>
      <vt:lpstr>幻灯片 38</vt:lpstr>
      <vt:lpstr>幻灯片 39</vt:lpstr>
      <vt:lpstr>9，SVM支持向量机</vt:lpstr>
      <vt:lpstr>幻灯片 41</vt:lpstr>
      <vt:lpstr>10, 人工神经网络</vt:lpstr>
      <vt:lpstr>人工神经网络</vt:lpstr>
      <vt:lpstr>人工神经网络</vt:lpstr>
      <vt:lpstr>前馈神经网络</vt:lpstr>
      <vt:lpstr>前馈神经网络</vt:lpstr>
      <vt:lpstr>BP（ Back-Propagation）算法</vt:lpstr>
      <vt:lpstr>BP算法</vt:lpstr>
      <vt:lpstr>BP算法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Lindi</cp:lastModifiedBy>
  <cp:revision>203</cp:revision>
  <dcterms:created xsi:type="dcterms:W3CDTF">2010-07-16T22:48:55Z</dcterms:created>
  <dcterms:modified xsi:type="dcterms:W3CDTF">2018-08-10T22:55:36Z</dcterms:modified>
</cp:coreProperties>
</file>