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318" r:id="rId2"/>
    <p:sldId id="260" r:id="rId3"/>
    <p:sldId id="262" r:id="rId4"/>
    <p:sldId id="319" r:id="rId5"/>
    <p:sldId id="338" r:id="rId6"/>
    <p:sldId id="362" r:id="rId7"/>
    <p:sldId id="363" r:id="rId8"/>
    <p:sldId id="365" r:id="rId9"/>
    <p:sldId id="366" r:id="rId10"/>
    <p:sldId id="367" r:id="rId11"/>
    <p:sldId id="368" r:id="rId12"/>
    <p:sldId id="369" r:id="rId13"/>
    <p:sldId id="370" r:id="rId14"/>
    <p:sldId id="371" r:id="rId15"/>
    <p:sldId id="372" r:id="rId16"/>
    <p:sldId id="373" r:id="rId17"/>
    <p:sldId id="374" r:id="rId18"/>
    <p:sldId id="375" r:id="rId19"/>
    <p:sldId id="376" r:id="rId20"/>
    <p:sldId id="377" r:id="rId21"/>
    <p:sldId id="378" r:id="rId22"/>
    <p:sldId id="379" r:id="rId23"/>
    <p:sldId id="380" r:id="rId24"/>
    <p:sldId id="381" r:id="rId25"/>
    <p:sldId id="382" r:id="rId26"/>
    <p:sldId id="383" r:id="rId27"/>
    <p:sldId id="384" r:id="rId28"/>
    <p:sldId id="385" r:id="rId29"/>
    <p:sldId id="386" r:id="rId30"/>
    <p:sldId id="387" r:id="rId31"/>
    <p:sldId id="388" r:id="rId3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23A8"/>
    <a:srgbClr val="3F21F1"/>
    <a:srgbClr val="0046D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876" y="-90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519A841-229C-4536-9187-C2ADFE99B617}" type="datetimeFigureOut">
              <a:rPr lang="zh-CN" altLang="en-US"/>
              <a:pPr>
                <a:defRPr/>
              </a:pPr>
              <a:t>2018/10/23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95BE26F-04B8-415D-B1CD-C9BB604760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7AC1450-904E-4FA6-8761-E4FAC0837620}" type="datetimeFigureOut">
              <a:rPr lang="zh-CN" altLang="en-US"/>
              <a:pPr>
                <a:defRPr/>
              </a:pPr>
              <a:t>2018/10/23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0564BA8-0B8C-47CD-BCA4-1448C8AFB81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rgbClr val="0046D2"/>
                </a:solidFill>
              </a:defRPr>
            </a:lvl1pPr>
          </a:lstStyle>
          <a:p>
            <a:pPr>
              <a:defRPr/>
            </a:pPr>
            <a:r>
              <a:rPr lang="en-US" altLang="zh-CN" smtClean="0"/>
              <a:t>Big Data Computing Technology, 2017 Fall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>
                <a:solidFill>
                  <a:srgbClr val="0046D2"/>
                </a:solidFill>
              </a:defRPr>
            </a:lvl1pPr>
          </a:lstStyle>
          <a:p>
            <a:pPr>
              <a:defRPr/>
            </a:pPr>
            <a:fld id="{88020851-DCD7-4232-B0C3-461CB7087348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rgbClr val="0046D2"/>
                </a:solidFill>
              </a:defRPr>
            </a:lvl1pPr>
          </a:lstStyle>
          <a:p>
            <a:pPr>
              <a:defRPr/>
            </a:pPr>
            <a:fld id="{48AE39C6-15C2-4807-8E1B-3C327B9D5887}" type="datetime4">
              <a:rPr lang="en-US" altLang="zh-CN" smtClean="0"/>
              <a:pPr>
                <a:defRPr/>
              </a:pPr>
              <a:t>October 23, 2018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D9EECB-3C99-4366-A15A-BA97BD83FED8}" type="datetime4">
              <a:rPr lang="en-US" altLang="zh-CN"/>
              <a:pPr>
                <a:defRPr/>
              </a:pPr>
              <a:t>October 23, 2018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D5D659-05D9-490A-B3D0-FD33CD1664C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9F8ABE-C3CE-4473-8B56-462A72AD3100}" type="datetime4">
              <a:rPr lang="en-US" altLang="zh-CN"/>
              <a:pPr>
                <a:defRPr/>
              </a:pPr>
              <a:t>October 23, 2018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9E6B4-3356-4539-B2D7-DEC7EBC03C8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685A8B-1B23-4E5F-9616-BD125CD45E96}" type="datetime4">
              <a:rPr lang="en-US" altLang="zh-CN"/>
              <a:pPr>
                <a:defRPr/>
              </a:pPr>
              <a:t>October 23, 2018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C252-56B2-46B1-9A0D-824C8FB492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" y="142875"/>
            <a:ext cx="30099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8153400" cy="44989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F2AAAF-8AA8-4465-94F4-AC95E791CF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" y="142875"/>
            <a:ext cx="30099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8153400" cy="44989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F2AAAF-8AA8-4465-94F4-AC95E791CF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" y="142875"/>
            <a:ext cx="30099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8153400" cy="44989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F2AAAF-8AA8-4465-94F4-AC95E791CF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96BF03-17DF-474C-986B-8CCF910A89B1}" type="datetime4">
              <a:rPr lang="en-US" altLang="zh-CN"/>
              <a:pPr>
                <a:defRPr/>
              </a:pPr>
              <a:t>October 23, 2018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A1FFB0-C415-44D1-9D5D-2AB1F317462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20811-0F58-4E0C-8718-BCDEA892BC40}" type="datetime4">
              <a:rPr lang="en-US" altLang="zh-CN"/>
              <a:pPr>
                <a:defRPr/>
              </a:pPr>
              <a:t>October 23, 2018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3F6D99-58DA-4C6D-866B-384BA8B4FA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20811-0F58-4E0C-8718-BCDEA892BC40}" type="datetime4">
              <a:rPr lang="en-US" altLang="zh-CN"/>
              <a:pPr>
                <a:defRPr/>
              </a:pPr>
              <a:t>October 23, 2018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3F6D99-58DA-4C6D-866B-384BA8B4FA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D055D0-3F6E-4525-9940-3A04C76C7FFD}" type="datetime4">
              <a:rPr lang="en-US" altLang="zh-CN"/>
              <a:pPr>
                <a:defRPr/>
              </a:pPr>
              <a:t>October 23, 2018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07E696-B69E-41C6-BBEC-3D2FC3C1BF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AA7719-E8D0-47BA-8FD9-E16012AF59CB}" type="datetime4">
              <a:rPr lang="en-US" altLang="zh-CN"/>
              <a:pPr>
                <a:defRPr/>
              </a:pPr>
              <a:t>October 23, 2018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90CC04-7929-45ED-A5EA-D1085C2BAB4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D9CC61-F3E2-4166-AD97-E4B62E12A2CA}" type="datetime4">
              <a:rPr lang="en-US" altLang="zh-CN"/>
              <a:pPr>
                <a:defRPr/>
              </a:pPr>
              <a:t>October 23, 2018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ECD03-C8D5-4708-B29F-BDFE1BD729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28A5F5-8CD0-4877-B434-7421E7CB31A3}" type="datetime4">
              <a:rPr lang="en-US" altLang="zh-CN"/>
              <a:pPr>
                <a:defRPr/>
              </a:pPr>
              <a:t>October 23, 2018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0D3C4F-D2AC-402C-B720-14708FC93B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7A08E2-5DF4-4FD2-9167-CA839EDD21B1}" type="datetime4">
              <a:rPr lang="en-US" altLang="zh-CN"/>
              <a:pPr>
                <a:defRPr/>
              </a:pPr>
              <a:t>October 23, 2018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D8A050-2F7F-4890-A49B-FEF7D667FF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rgbClr val="3F21F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E0D7108-400D-483F-B44C-D44F85D334A8}" type="datetime4">
              <a:rPr lang="en-US" altLang="zh-CN" smtClean="0"/>
              <a:pPr>
                <a:defRPr/>
              </a:pPr>
              <a:t>October 23, 2018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95600" y="6356350"/>
            <a:ext cx="342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rgbClr val="3F21F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 dirty="0" smtClean="0"/>
              <a:t>Big Data Computing Technology, 2017 Fall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40B1466-B9A4-434F-A814-9913A65E28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2" r:id="rId13"/>
    <p:sldLayoutId id="2147483663" r:id="rId14"/>
    <p:sldLayoutId id="2147483665" r:id="rId15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5.xml"/><Relationship Id="rId1" Type="http://schemas.openxmlformats.org/officeDocument/2006/relationships/themeOverride" Target="../theme/themeOverrid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spcBef>
                <a:spcPct val="0"/>
              </a:spcBef>
              <a:buNone/>
            </a:pPr>
            <a:endParaRPr lang="en-US" altLang="zh-CN" b="1" dirty="0" smtClean="0">
              <a:solidFill>
                <a:srgbClr val="002060"/>
              </a:solidFill>
              <a:latin typeface="Calibri" pitchFamily="34" charset="0"/>
              <a:ea typeface="宋体" charset="-122"/>
            </a:endParaRPr>
          </a:p>
          <a:p>
            <a:pPr algn="ctr" eaLnBrk="1" hangingPunct="1">
              <a:spcBef>
                <a:spcPct val="0"/>
              </a:spcBef>
              <a:buNone/>
            </a:pPr>
            <a:endParaRPr lang="en-US" altLang="zh-CN" b="1" dirty="0" smtClean="0">
              <a:solidFill>
                <a:srgbClr val="002060"/>
              </a:solidFill>
              <a:latin typeface="Calibri" pitchFamily="34" charset="0"/>
              <a:ea typeface="宋体" charset="-122"/>
            </a:endParaRPr>
          </a:p>
          <a:p>
            <a:pPr algn="ctr" eaLnBrk="1" hangingPunct="1">
              <a:spcBef>
                <a:spcPct val="0"/>
              </a:spcBef>
              <a:buNone/>
            </a:pPr>
            <a:r>
              <a:rPr lang="en-US" altLang="zh-CN" sz="40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Lecture 6  </a:t>
            </a:r>
            <a:r>
              <a:rPr lang="zh-CN" altLang="en-US" sz="4000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文本读写技术</a:t>
            </a:r>
            <a:endParaRPr lang="en-US" altLang="zh-CN" sz="4000" b="1" dirty="0" smtClean="0">
              <a:solidFill>
                <a:srgbClr val="002060"/>
              </a:solidFill>
              <a:latin typeface="Calibri" pitchFamily="34" charset="0"/>
              <a:ea typeface="宋体" charset="-122"/>
            </a:endParaRPr>
          </a:p>
          <a:p>
            <a:pPr algn="ctr" eaLnBrk="1" hangingPunct="1">
              <a:spcBef>
                <a:spcPct val="0"/>
              </a:spcBef>
              <a:buNone/>
            </a:pPr>
            <a:endParaRPr lang="en-US" altLang="zh-CN" sz="4000" b="1" dirty="0" smtClean="0">
              <a:solidFill>
                <a:srgbClr val="002060"/>
              </a:solidFill>
              <a:latin typeface="Calibri" pitchFamily="34" charset="0"/>
              <a:ea typeface="宋体" charset="-122"/>
            </a:endParaRPr>
          </a:p>
          <a:p>
            <a:pPr lvl="5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32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zh-CN" altLang="en-US" sz="32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读取文本文件</a:t>
            </a:r>
            <a:endParaRPr lang="en-US" altLang="zh-CN" sz="32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pPr lvl="5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3200" b="1" smtClean="0">
                <a:solidFill>
                  <a:srgbClr val="002060"/>
                </a:solidFill>
                <a:latin typeface="Calibri" panose="020F0502020204030204" pitchFamily="34" charset="0"/>
              </a:rPr>
              <a:t> 写入文本文件</a:t>
            </a:r>
            <a:endParaRPr lang="en-US" altLang="zh-CN" sz="40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pPr algn="ctr" eaLnBrk="1" hangingPunct="1">
              <a:spcBef>
                <a:spcPct val="0"/>
              </a:spcBef>
              <a:buNone/>
            </a:pPr>
            <a:endParaRPr lang="en-US" altLang="zh-CN" sz="4000" b="1" dirty="0" smtClean="0">
              <a:solidFill>
                <a:srgbClr val="002060"/>
              </a:solidFill>
              <a:latin typeface="Calibri" pitchFamily="34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76200" y="1143000"/>
            <a:ext cx="3810000" cy="8969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z="4000" b="1" dirty="0" smtClean="0">
                <a:solidFill>
                  <a:srgbClr val="002060"/>
                </a:solidFill>
              </a:rPr>
              <a:t>读取</a:t>
            </a:r>
            <a:r>
              <a:rPr lang="en-US" altLang="zh-CN" sz="4000" b="1" dirty="0" smtClean="0">
                <a:solidFill>
                  <a:srgbClr val="002060"/>
                </a:solidFill>
              </a:rPr>
              <a:t>CSV</a:t>
            </a:r>
            <a:r>
              <a:rPr lang="zh-CN" altLang="en-US" sz="4000" b="1" dirty="0" smtClean="0">
                <a:solidFill>
                  <a:srgbClr val="002060"/>
                </a:solidFill>
              </a:rPr>
              <a:t>文件</a:t>
            </a:r>
          </a:p>
        </p:txBody>
      </p:sp>
      <p:sp>
        <p:nvSpPr>
          <p:cNvPr id="225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00062" y="1090613"/>
            <a:ext cx="8643937" cy="5386387"/>
          </a:xfrm>
        </p:spPr>
        <p:txBody>
          <a:bodyPr/>
          <a:lstStyle/>
          <a:p>
            <a:pPr algn="just" eaLnBrk="1" hangingPunct="1"/>
            <a:endParaRPr lang="en-US" altLang="zh-CN" sz="4000" b="1" dirty="0" smtClean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  <a:p>
            <a:pPr algn="just" eaLnBrk="1" hangingPunct="1"/>
            <a:r>
              <a:rPr lang="zh-CN" altLang="en-US" sz="4000" dirty="0" smtClean="0"/>
              <a:t>可以采用上节中读取</a:t>
            </a:r>
            <a:r>
              <a:rPr lang="en-US" altLang="en-US" sz="4000" dirty="0" smtClean="0"/>
              <a:t>txt</a:t>
            </a:r>
            <a:r>
              <a:rPr lang="zh-CN" altLang="en-US" sz="4000" dirty="0" smtClean="0"/>
              <a:t>文件的所有常用函数。</a:t>
            </a:r>
            <a:endParaRPr lang="en-US" altLang="zh-CN" sz="4000" dirty="0" smtClean="0"/>
          </a:p>
          <a:p>
            <a:pPr algn="just" eaLnBrk="1" hangingPunct="1"/>
            <a:r>
              <a:rPr lang="zh-CN" altLang="en-US" sz="4000" dirty="0" smtClean="0"/>
              <a:t>还可以采用</a:t>
            </a:r>
            <a:r>
              <a:rPr lang="en-US" sz="4000" dirty="0" smtClean="0"/>
              <a:t>pandas</a:t>
            </a:r>
            <a:r>
              <a:rPr lang="zh-CN" altLang="en-US" sz="4000" dirty="0" smtClean="0"/>
              <a:t>中提供的一些函数，将</a:t>
            </a:r>
            <a:r>
              <a:rPr lang="en-US" sz="4000" dirty="0" err="1" smtClean="0"/>
              <a:t>csv</a:t>
            </a:r>
            <a:r>
              <a:rPr lang="zh-CN" altLang="en-US" sz="4000" dirty="0" smtClean="0"/>
              <a:t>等表格型文件直接读取到一个</a:t>
            </a:r>
            <a:r>
              <a:rPr lang="en-US" sz="4000" dirty="0" smtClean="0"/>
              <a:t>Python</a:t>
            </a:r>
            <a:r>
              <a:rPr lang="zh-CN" altLang="en-US" sz="4000" dirty="0" smtClean="0"/>
              <a:t>的</a:t>
            </a:r>
            <a:r>
              <a:rPr lang="en-US" sz="4000" dirty="0" err="1" smtClean="0"/>
              <a:t>DataFrame</a:t>
            </a:r>
            <a:r>
              <a:rPr lang="zh-CN" altLang="en-US" sz="4000" dirty="0" smtClean="0"/>
              <a:t>对象里面。</a:t>
            </a:r>
            <a:endParaRPr lang="en-US" altLang="zh-CN" sz="4000" dirty="0" smtClean="0"/>
          </a:p>
          <a:p>
            <a:pPr algn="just" eaLnBrk="1" hangingPunct="1"/>
            <a:r>
              <a:rPr lang="zh-CN" altLang="en-US" sz="4000" dirty="0" smtClean="0"/>
              <a:t>最常用的函数包括</a:t>
            </a:r>
            <a:r>
              <a:rPr lang="en-US" sz="4000" dirty="0" err="1" smtClean="0"/>
              <a:t>read_csv</a:t>
            </a:r>
            <a:r>
              <a:rPr lang="zh-CN" altLang="en-US" sz="4000" dirty="0" smtClean="0"/>
              <a:t>和</a:t>
            </a:r>
            <a:r>
              <a:rPr lang="en-US" sz="4000" dirty="0" err="1" smtClean="0"/>
              <a:t>read_table</a:t>
            </a:r>
            <a:r>
              <a:rPr lang="zh-CN" altLang="en-US" sz="4000" dirty="0" smtClean="0"/>
              <a:t>函数</a:t>
            </a:r>
            <a:endParaRPr lang="en-US" altLang="zh-CN" sz="4000" b="1" dirty="0" smtClean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2532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" y="142875"/>
            <a:ext cx="30099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76200" y="1143000"/>
            <a:ext cx="3657600" cy="8969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lvl="0" eaLnBrk="1" hangingPunct="1"/>
            <a:r>
              <a:rPr lang="en-US" altLang="en-US" sz="4000" b="1" dirty="0" err="1" smtClean="0">
                <a:solidFill>
                  <a:srgbClr val="002060"/>
                </a:solidFill>
              </a:rPr>
              <a:t>read_csv</a:t>
            </a:r>
            <a:r>
              <a:rPr lang="zh-CN" altLang="en-US" sz="4000" b="1" dirty="0" smtClean="0">
                <a:solidFill>
                  <a:srgbClr val="002060"/>
                </a:solidFill>
              </a:rPr>
              <a:t>函数</a:t>
            </a:r>
            <a:br>
              <a:rPr lang="zh-CN" altLang="en-US" sz="4000" b="1" dirty="0" smtClean="0">
                <a:solidFill>
                  <a:srgbClr val="002060"/>
                </a:solidFill>
              </a:rPr>
            </a:br>
            <a:endParaRPr lang="zh-CN" altLang="en-US" sz="4000" b="1" dirty="0" smtClean="0">
              <a:solidFill>
                <a:srgbClr val="002060"/>
              </a:solidFill>
            </a:endParaRPr>
          </a:p>
        </p:txBody>
      </p:sp>
      <p:sp>
        <p:nvSpPr>
          <p:cNvPr id="225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81000" y="1090613"/>
            <a:ext cx="8643937" cy="5386387"/>
          </a:xfrm>
        </p:spPr>
        <p:txBody>
          <a:bodyPr/>
          <a:lstStyle/>
          <a:p>
            <a:pPr algn="just" eaLnBrk="1" hangingPunct="1"/>
            <a:endParaRPr lang="en-US" altLang="zh-CN" sz="4000" b="1" dirty="0" smtClean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  <a:p>
            <a:r>
              <a:rPr lang="zh-CN" altLang="en-US" sz="4000" dirty="0" smtClean="0"/>
              <a:t>首先导入</a:t>
            </a:r>
            <a:r>
              <a:rPr lang="en-US" sz="4000" dirty="0" smtClean="0"/>
              <a:t>pandas</a:t>
            </a:r>
            <a:r>
              <a:rPr lang="zh-CN" altLang="en-US" sz="4000" dirty="0" smtClean="0"/>
              <a:t>库</a:t>
            </a:r>
            <a:r>
              <a:rPr lang="en-US" sz="4000" i="1" dirty="0" smtClean="0"/>
              <a:t>&gt;&gt;&gt; import pandas as pd </a:t>
            </a:r>
          </a:p>
          <a:p>
            <a:endParaRPr lang="zh-CN" altLang="en-US" sz="4000" dirty="0" smtClean="0"/>
          </a:p>
          <a:p>
            <a:r>
              <a:rPr lang="zh-CN" altLang="en-US" sz="4000" dirty="0" smtClean="0"/>
              <a:t>然后通过</a:t>
            </a:r>
            <a:r>
              <a:rPr lang="en-US" sz="4000" i="1" dirty="0" smtClean="0"/>
              <a:t>&gt;&gt;&gt; </a:t>
            </a:r>
            <a:r>
              <a:rPr lang="en-US" sz="4000" i="1" dirty="0" err="1" smtClean="0"/>
              <a:t>df</a:t>
            </a:r>
            <a:r>
              <a:rPr lang="en-US" sz="4000" i="1" dirty="0" smtClean="0"/>
              <a:t>=</a:t>
            </a:r>
            <a:r>
              <a:rPr lang="en-US" sz="4000" i="1" dirty="0" err="1" smtClean="0"/>
              <a:t>pd.read_csv</a:t>
            </a:r>
            <a:r>
              <a:rPr lang="en-US" sz="4000" i="1" dirty="0" smtClean="0"/>
              <a:t>('test.csv')</a:t>
            </a:r>
            <a:endParaRPr lang="zh-CN" altLang="en-US" sz="4000" dirty="0" smtClean="0"/>
          </a:p>
          <a:p>
            <a:pPr>
              <a:buNone/>
            </a:pPr>
            <a:r>
              <a:rPr lang="zh-CN" altLang="en-US" sz="4000" dirty="0" smtClean="0"/>
              <a:t>   将</a:t>
            </a:r>
            <a:r>
              <a:rPr lang="en-US" sz="4000" dirty="0" smtClean="0"/>
              <a:t>test.csv</a:t>
            </a:r>
            <a:r>
              <a:rPr lang="zh-CN" altLang="en-US" sz="4000" dirty="0" smtClean="0"/>
              <a:t>存储</a:t>
            </a:r>
            <a:r>
              <a:rPr lang="en-US" sz="4000" dirty="0" err="1" smtClean="0"/>
              <a:t>df</a:t>
            </a:r>
            <a:r>
              <a:rPr lang="zh-CN" altLang="en-US" sz="4000" dirty="0" smtClean="0"/>
              <a:t>这个</a:t>
            </a:r>
            <a:r>
              <a:rPr lang="en-US" sz="4000" dirty="0" err="1" smtClean="0"/>
              <a:t>DataFrame</a:t>
            </a:r>
            <a:r>
              <a:rPr lang="zh-CN" altLang="en-US" sz="4000" dirty="0" smtClean="0"/>
              <a:t>面。</a:t>
            </a:r>
          </a:p>
        </p:txBody>
      </p:sp>
      <p:pic>
        <p:nvPicPr>
          <p:cNvPr id="22532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" y="142875"/>
            <a:ext cx="30099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76200" y="1143000"/>
            <a:ext cx="3657600" cy="8969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lvl="0" eaLnBrk="1" hangingPunct="1"/>
            <a:r>
              <a:rPr lang="en-US" altLang="en-US" sz="4000" b="1" dirty="0" err="1" smtClean="0">
                <a:solidFill>
                  <a:srgbClr val="002060"/>
                </a:solidFill>
              </a:rPr>
              <a:t>read_csv</a:t>
            </a:r>
            <a:r>
              <a:rPr lang="zh-CN" altLang="en-US" sz="4000" b="1" dirty="0" smtClean="0">
                <a:solidFill>
                  <a:srgbClr val="002060"/>
                </a:solidFill>
              </a:rPr>
              <a:t>函数</a:t>
            </a:r>
            <a:br>
              <a:rPr lang="zh-CN" altLang="en-US" sz="4000" b="1" dirty="0" smtClean="0">
                <a:solidFill>
                  <a:srgbClr val="002060"/>
                </a:solidFill>
              </a:rPr>
            </a:br>
            <a:endParaRPr lang="zh-CN" altLang="en-US" sz="4000" b="1" dirty="0" smtClean="0">
              <a:solidFill>
                <a:srgbClr val="002060"/>
              </a:solidFill>
            </a:endParaRPr>
          </a:p>
        </p:txBody>
      </p:sp>
      <p:sp>
        <p:nvSpPr>
          <p:cNvPr id="225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81000" y="1090613"/>
            <a:ext cx="8643937" cy="5386387"/>
          </a:xfrm>
        </p:spPr>
        <p:txBody>
          <a:bodyPr/>
          <a:lstStyle/>
          <a:p>
            <a:pPr algn="just" eaLnBrk="1" hangingPunct="1"/>
            <a:endParaRPr lang="en-US" altLang="zh-CN" sz="4000" b="1" dirty="0" smtClean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  <a:p>
            <a:r>
              <a:rPr lang="zh-CN" altLang="en-US" sz="4000" dirty="0" smtClean="0"/>
              <a:t>查看</a:t>
            </a:r>
            <a:r>
              <a:rPr lang="en-US" sz="4000" dirty="0" smtClean="0"/>
              <a:t>d</a:t>
            </a:r>
            <a:r>
              <a:rPr lang="zh-CN" altLang="en-US" sz="4000" dirty="0" smtClean="0"/>
              <a:t>的命令</a:t>
            </a:r>
            <a:r>
              <a:rPr lang="en-US" sz="4000" dirty="0" smtClean="0"/>
              <a:t>&gt;&gt;&gt; </a:t>
            </a:r>
            <a:r>
              <a:rPr lang="en-US" sz="4000" dirty="0" err="1" smtClean="0"/>
              <a:t>df</a:t>
            </a:r>
            <a:endParaRPr lang="zh-CN" altLang="en-US" sz="4000" dirty="0" smtClean="0"/>
          </a:p>
        </p:txBody>
      </p:sp>
      <p:pic>
        <p:nvPicPr>
          <p:cNvPr id="22532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" y="142875"/>
            <a:ext cx="30099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31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438400"/>
            <a:ext cx="8011812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76200" y="1143000"/>
            <a:ext cx="3657600" cy="8969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lvl="0" eaLnBrk="1" hangingPunct="1"/>
            <a:r>
              <a:rPr lang="en-US" altLang="en-US" sz="4000" b="1" dirty="0" err="1" smtClean="0">
                <a:solidFill>
                  <a:srgbClr val="002060"/>
                </a:solidFill>
              </a:rPr>
              <a:t>read_</a:t>
            </a:r>
            <a:r>
              <a:rPr lang="en-US" altLang="zh-CN" sz="4000" b="1" dirty="0" err="1" smtClean="0">
                <a:solidFill>
                  <a:srgbClr val="002060"/>
                </a:solidFill>
              </a:rPr>
              <a:t>table</a:t>
            </a:r>
            <a:r>
              <a:rPr lang="zh-CN" altLang="en-US" sz="4000" b="1" dirty="0" smtClean="0">
                <a:solidFill>
                  <a:srgbClr val="002060"/>
                </a:solidFill>
              </a:rPr>
              <a:t>函数</a:t>
            </a:r>
            <a:br>
              <a:rPr lang="zh-CN" altLang="en-US" sz="4000" b="1" dirty="0" smtClean="0">
                <a:solidFill>
                  <a:srgbClr val="002060"/>
                </a:solidFill>
              </a:rPr>
            </a:br>
            <a:endParaRPr lang="zh-CN" altLang="en-US" sz="4000" b="1" dirty="0" smtClean="0">
              <a:solidFill>
                <a:srgbClr val="002060"/>
              </a:solidFill>
            </a:endParaRPr>
          </a:p>
        </p:txBody>
      </p:sp>
      <p:sp>
        <p:nvSpPr>
          <p:cNvPr id="225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52400" y="1295400"/>
            <a:ext cx="8643937" cy="5386387"/>
          </a:xfrm>
        </p:spPr>
        <p:txBody>
          <a:bodyPr/>
          <a:lstStyle/>
          <a:p>
            <a:pPr algn="just" eaLnBrk="1" hangingPunct="1"/>
            <a:endParaRPr lang="en-US" altLang="zh-CN" sz="4000" b="1" dirty="0" smtClean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  <a:p>
            <a:r>
              <a:rPr lang="zh-CN" altLang="en-US" sz="4000" dirty="0" smtClean="0"/>
              <a:t>首先导入</a:t>
            </a:r>
            <a:r>
              <a:rPr lang="en-US" sz="4000" dirty="0" smtClean="0"/>
              <a:t>pandas</a:t>
            </a:r>
            <a:r>
              <a:rPr lang="zh-CN" altLang="en-US" sz="4000" dirty="0" smtClean="0"/>
              <a:t>库</a:t>
            </a:r>
            <a:r>
              <a:rPr lang="en-US" sz="4000" i="1" dirty="0" smtClean="0"/>
              <a:t>&gt;&gt;&gt; import pandas as pd </a:t>
            </a:r>
          </a:p>
          <a:p>
            <a:endParaRPr lang="zh-CN" altLang="en-US" sz="4000" dirty="0" smtClean="0"/>
          </a:p>
          <a:p>
            <a:r>
              <a:rPr lang="zh-CN" altLang="en-US" sz="4000" dirty="0" smtClean="0"/>
              <a:t>然后通过</a:t>
            </a:r>
            <a:endParaRPr lang="en-US" altLang="zh-CN" sz="4000" dirty="0" smtClean="0"/>
          </a:p>
          <a:p>
            <a:pPr>
              <a:buNone/>
            </a:pPr>
            <a:r>
              <a:rPr lang="en-US" sz="4000" i="1" dirty="0" smtClean="0"/>
              <a:t>   &gt;&gt;&gt; </a:t>
            </a:r>
            <a:r>
              <a:rPr lang="en-US" sz="4000" i="1" dirty="0" err="1" smtClean="0"/>
              <a:t>df</a:t>
            </a:r>
            <a:r>
              <a:rPr lang="en-US" sz="4000" i="1" dirty="0" smtClean="0"/>
              <a:t>=</a:t>
            </a:r>
            <a:r>
              <a:rPr lang="en-US" sz="4000" i="1" dirty="0" err="1" smtClean="0"/>
              <a:t>pd.read_table</a:t>
            </a:r>
            <a:r>
              <a:rPr lang="en-US" sz="4000" i="1" dirty="0" smtClean="0"/>
              <a:t>('test.csv'</a:t>
            </a:r>
            <a:r>
              <a:rPr lang="en-CA" sz="4000" i="1" dirty="0" smtClean="0"/>
              <a:t>, </a:t>
            </a:r>
            <a:r>
              <a:rPr lang="en-US" sz="4000" i="1" dirty="0" smtClean="0"/>
              <a:t>sep=',')</a:t>
            </a:r>
            <a:endParaRPr lang="zh-CN" altLang="en-US" sz="4000" dirty="0" smtClean="0"/>
          </a:p>
          <a:p>
            <a:pPr>
              <a:buNone/>
            </a:pPr>
            <a:r>
              <a:rPr lang="zh-CN" altLang="en-US" sz="4000" dirty="0" smtClean="0"/>
              <a:t>   将</a:t>
            </a:r>
            <a:r>
              <a:rPr lang="en-US" sz="4000" dirty="0" smtClean="0"/>
              <a:t>test.csv</a:t>
            </a:r>
            <a:r>
              <a:rPr lang="zh-CN" altLang="en-US" sz="4000" dirty="0" smtClean="0"/>
              <a:t>存储</a:t>
            </a:r>
            <a:r>
              <a:rPr lang="en-US" sz="4000" dirty="0" err="1" smtClean="0"/>
              <a:t>df</a:t>
            </a:r>
            <a:r>
              <a:rPr lang="zh-CN" altLang="en-US" sz="4000" dirty="0" smtClean="0"/>
              <a:t>这个</a:t>
            </a:r>
            <a:r>
              <a:rPr lang="en-US" sz="4000" dirty="0" err="1" smtClean="0"/>
              <a:t>DataFrame</a:t>
            </a:r>
            <a:r>
              <a:rPr lang="zh-CN" altLang="en-US" sz="4000" dirty="0" smtClean="0"/>
              <a:t>面。</a:t>
            </a:r>
          </a:p>
        </p:txBody>
      </p:sp>
      <p:pic>
        <p:nvPicPr>
          <p:cNvPr id="22532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" y="142875"/>
            <a:ext cx="30099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76200" y="1143000"/>
            <a:ext cx="3657600" cy="8969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lvl="0" eaLnBrk="1" hangingPunct="1"/>
            <a:r>
              <a:rPr lang="en-US" altLang="en-US" sz="4000" b="1" dirty="0" err="1" smtClean="0">
                <a:solidFill>
                  <a:srgbClr val="002060"/>
                </a:solidFill>
              </a:rPr>
              <a:t>read_csv</a:t>
            </a:r>
            <a:r>
              <a:rPr lang="zh-CN" altLang="en-US" sz="4000" b="1" dirty="0" smtClean="0">
                <a:solidFill>
                  <a:srgbClr val="002060"/>
                </a:solidFill>
              </a:rPr>
              <a:t>函数</a:t>
            </a:r>
            <a:br>
              <a:rPr lang="zh-CN" altLang="en-US" sz="4000" b="1" dirty="0" smtClean="0">
                <a:solidFill>
                  <a:srgbClr val="002060"/>
                </a:solidFill>
              </a:rPr>
            </a:br>
            <a:endParaRPr lang="zh-CN" altLang="en-US" sz="4000" b="1" dirty="0" smtClean="0">
              <a:solidFill>
                <a:srgbClr val="002060"/>
              </a:solidFill>
            </a:endParaRPr>
          </a:p>
        </p:txBody>
      </p:sp>
      <p:sp>
        <p:nvSpPr>
          <p:cNvPr id="225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81000" y="1090613"/>
            <a:ext cx="8643937" cy="5386387"/>
          </a:xfrm>
        </p:spPr>
        <p:txBody>
          <a:bodyPr/>
          <a:lstStyle/>
          <a:p>
            <a:pPr algn="just" eaLnBrk="1" hangingPunct="1"/>
            <a:endParaRPr lang="en-US" altLang="zh-CN" sz="4000" b="1" dirty="0" smtClean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  <a:p>
            <a:r>
              <a:rPr lang="zh-CN" altLang="en-US" sz="4000" dirty="0" smtClean="0"/>
              <a:t>查看</a:t>
            </a:r>
            <a:r>
              <a:rPr lang="en-US" sz="4000" dirty="0" smtClean="0"/>
              <a:t>d</a:t>
            </a:r>
            <a:r>
              <a:rPr lang="zh-CN" altLang="en-US" sz="4000" dirty="0" smtClean="0"/>
              <a:t>的命令</a:t>
            </a:r>
            <a:r>
              <a:rPr lang="en-US" sz="4000" dirty="0" smtClean="0"/>
              <a:t>&gt;&gt;&gt; </a:t>
            </a:r>
            <a:r>
              <a:rPr lang="en-US" sz="4000" dirty="0" err="1" smtClean="0"/>
              <a:t>df</a:t>
            </a:r>
            <a:endParaRPr lang="zh-CN" altLang="en-US" sz="4000" dirty="0" smtClean="0"/>
          </a:p>
        </p:txBody>
      </p:sp>
      <p:pic>
        <p:nvPicPr>
          <p:cNvPr id="22532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" y="142875"/>
            <a:ext cx="30099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31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438400"/>
            <a:ext cx="8011812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76200" y="1143000"/>
            <a:ext cx="4800600" cy="8969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lvl="0" eaLnBrk="1" hangingPunct="1"/>
            <a:r>
              <a:rPr lang="zh-CN" altLang="en-US" sz="4000" b="1" dirty="0" smtClean="0">
                <a:solidFill>
                  <a:srgbClr val="002060"/>
                </a:solidFill>
              </a:rPr>
              <a:t>逐块读取文本文件</a:t>
            </a:r>
          </a:p>
        </p:txBody>
      </p:sp>
      <p:sp>
        <p:nvSpPr>
          <p:cNvPr id="225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143000"/>
            <a:ext cx="8839200" cy="5386387"/>
          </a:xfrm>
        </p:spPr>
        <p:txBody>
          <a:bodyPr/>
          <a:lstStyle/>
          <a:p>
            <a:pPr algn="just" eaLnBrk="1" hangingPunct="1"/>
            <a:endParaRPr lang="en-US" altLang="zh-CN" sz="4000" b="1" dirty="0" smtClean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  <a:p>
            <a:r>
              <a:rPr lang="zh-CN" altLang="en-US" sz="4000" dirty="0" smtClean="0"/>
              <a:t>如果只想读取其中的几行（避免读取整个文件），就可以通过</a:t>
            </a:r>
            <a:r>
              <a:rPr lang="en-US" sz="4000" dirty="0" err="1" smtClean="0"/>
              <a:t>nrows</a:t>
            </a:r>
            <a:r>
              <a:rPr lang="zh-CN" altLang="en-US" sz="4000" dirty="0" smtClean="0"/>
              <a:t>来进行指定：</a:t>
            </a:r>
            <a:endParaRPr lang="en-US" altLang="zh-CN" sz="4000" dirty="0" smtClean="0"/>
          </a:p>
          <a:p>
            <a:pPr>
              <a:buNone/>
            </a:pPr>
            <a:r>
              <a:rPr lang="en-US" sz="4000" i="1" dirty="0" smtClean="0"/>
              <a:t>   &gt;&gt;&gt; df5=</a:t>
            </a:r>
            <a:r>
              <a:rPr lang="en-US" sz="4000" i="1" dirty="0" err="1" smtClean="0"/>
              <a:t>pd.read_table</a:t>
            </a:r>
            <a:r>
              <a:rPr lang="en-US" sz="4000" i="1" dirty="0" smtClean="0"/>
              <a:t>('test.csv', </a:t>
            </a:r>
            <a:r>
              <a:rPr lang="en-US" sz="4000" i="1" dirty="0" err="1" smtClean="0"/>
              <a:t>nrows</a:t>
            </a:r>
            <a:r>
              <a:rPr lang="en-US" sz="4000" i="1" dirty="0" smtClean="0"/>
              <a:t>=5)</a:t>
            </a:r>
            <a:endParaRPr lang="zh-CN" altLang="en-US" sz="4000" dirty="0" smtClean="0"/>
          </a:p>
        </p:txBody>
      </p:sp>
      <p:pic>
        <p:nvPicPr>
          <p:cNvPr id="22532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" y="142875"/>
            <a:ext cx="30099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76200" y="1143000"/>
            <a:ext cx="4800600" cy="8969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lvl="0" eaLnBrk="1" hangingPunct="1"/>
            <a:r>
              <a:rPr lang="zh-CN" altLang="en-US" sz="4000" b="1" dirty="0" smtClean="0">
                <a:solidFill>
                  <a:srgbClr val="002060"/>
                </a:solidFill>
              </a:rPr>
              <a:t>逐块读取文本文件</a:t>
            </a:r>
          </a:p>
        </p:txBody>
      </p:sp>
      <p:sp>
        <p:nvSpPr>
          <p:cNvPr id="225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143000"/>
            <a:ext cx="8839200" cy="5386387"/>
          </a:xfrm>
        </p:spPr>
        <p:txBody>
          <a:bodyPr/>
          <a:lstStyle/>
          <a:p>
            <a:pPr algn="just" eaLnBrk="1" hangingPunct="1"/>
            <a:endParaRPr lang="en-US" altLang="zh-CN" sz="4000" b="1" dirty="0" smtClean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  <a:p>
            <a:r>
              <a:rPr lang="zh-CN" altLang="en-US" sz="4000" dirty="0" smtClean="0"/>
              <a:t>当我们要逐块读取文件时，还有一种办法是设置</a:t>
            </a:r>
            <a:r>
              <a:rPr lang="en-US" sz="4000" dirty="0" err="1" smtClean="0"/>
              <a:t>chunksize</a:t>
            </a:r>
            <a:r>
              <a:rPr lang="zh-CN" altLang="en-US" sz="4000" dirty="0" smtClean="0"/>
              <a:t>（行数）：</a:t>
            </a:r>
          </a:p>
          <a:p>
            <a:pPr>
              <a:buNone/>
            </a:pPr>
            <a:r>
              <a:rPr lang="en-US" sz="4000" i="1" dirty="0" smtClean="0"/>
              <a:t>   &gt;&gt;&gt; </a:t>
            </a:r>
            <a:r>
              <a:rPr lang="en-US" sz="4000" i="1" dirty="0" err="1" smtClean="0"/>
              <a:t>chunck</a:t>
            </a:r>
            <a:r>
              <a:rPr lang="en-US" sz="4000" i="1" dirty="0" smtClean="0"/>
              <a:t>=</a:t>
            </a:r>
            <a:r>
              <a:rPr lang="en-US" sz="4000" i="1" dirty="0" err="1" smtClean="0"/>
              <a:t>pd.read_csv</a:t>
            </a:r>
            <a:r>
              <a:rPr lang="en-US" sz="4000" i="1" dirty="0" smtClean="0"/>
              <a:t>('</a:t>
            </a:r>
            <a:r>
              <a:rPr lang="en-US" sz="4000" i="1" dirty="0" err="1" smtClean="0"/>
              <a:t>test.csv',chunksize</a:t>
            </a:r>
            <a:r>
              <a:rPr lang="en-US" sz="4000" i="1" dirty="0" smtClean="0"/>
              <a:t>=5)</a:t>
            </a:r>
            <a:endParaRPr lang="zh-CN" altLang="en-US" sz="4000" dirty="0" smtClean="0"/>
          </a:p>
        </p:txBody>
      </p:sp>
      <p:pic>
        <p:nvPicPr>
          <p:cNvPr id="22532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" y="142875"/>
            <a:ext cx="30099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76200" y="1143000"/>
            <a:ext cx="4800600" cy="8969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lvl="0" eaLnBrk="1" hangingPunct="1"/>
            <a:r>
              <a:rPr lang="zh-CN" altLang="en-US" sz="4000" b="1" dirty="0" smtClean="0">
                <a:solidFill>
                  <a:srgbClr val="002060"/>
                </a:solidFill>
              </a:rPr>
              <a:t>逐块读取文本文件</a:t>
            </a:r>
          </a:p>
        </p:txBody>
      </p:sp>
      <p:sp>
        <p:nvSpPr>
          <p:cNvPr id="225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143000"/>
            <a:ext cx="8839200" cy="5386387"/>
          </a:xfrm>
        </p:spPr>
        <p:txBody>
          <a:bodyPr/>
          <a:lstStyle/>
          <a:p>
            <a:pPr algn="just" eaLnBrk="1" hangingPunct="1"/>
            <a:endParaRPr lang="en-US" altLang="zh-CN" sz="4000" b="1" dirty="0" smtClean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  <a:p>
            <a:r>
              <a:rPr lang="zh-CN" altLang="en-US" sz="4000" dirty="0" smtClean="0"/>
              <a:t>迭代处理</a:t>
            </a:r>
            <a:r>
              <a:rPr lang="en-US" sz="4000" dirty="0" smtClean="0"/>
              <a:t>test.csv</a:t>
            </a:r>
            <a:r>
              <a:rPr lang="zh-CN" altLang="en-US" sz="4000" dirty="0" smtClean="0"/>
              <a:t>文件，统计该文件中的行数，我们可以用下面的操作：</a:t>
            </a:r>
          </a:p>
          <a:p>
            <a:pPr>
              <a:buNone/>
            </a:pPr>
            <a:r>
              <a:rPr lang="en-US" sz="4000" i="1" dirty="0" smtClean="0"/>
              <a:t>    &gt;&gt;&gt; tot=0</a:t>
            </a:r>
            <a:endParaRPr lang="zh-CN" altLang="en-US" sz="4000" dirty="0" smtClean="0"/>
          </a:p>
          <a:p>
            <a:pPr>
              <a:buNone/>
            </a:pPr>
            <a:r>
              <a:rPr lang="en-US" sz="4000" i="1" dirty="0" smtClean="0"/>
              <a:t>    &gt;&gt;&gt; for piece in </a:t>
            </a:r>
            <a:r>
              <a:rPr lang="en-US" sz="4000" i="1" dirty="0" err="1" smtClean="0"/>
              <a:t>chunck</a:t>
            </a:r>
            <a:r>
              <a:rPr lang="en-US" sz="4000" i="1" dirty="0" smtClean="0"/>
              <a:t>:</a:t>
            </a:r>
            <a:endParaRPr lang="zh-CN" altLang="en-US" sz="4000" dirty="0" smtClean="0"/>
          </a:p>
          <a:p>
            <a:pPr>
              <a:buNone/>
            </a:pPr>
            <a:r>
              <a:rPr lang="en-US" sz="4000" i="1" dirty="0" smtClean="0"/>
              <a:t>            tot=tot+1</a:t>
            </a:r>
            <a:endParaRPr lang="zh-CN" altLang="en-US" sz="4000" dirty="0" smtClean="0"/>
          </a:p>
          <a:p>
            <a:r>
              <a:rPr lang="zh-CN" altLang="en-US" sz="4000" dirty="0" smtClean="0"/>
              <a:t>统计每一块的数据行数后，迭代求出整个</a:t>
            </a:r>
            <a:r>
              <a:rPr lang="en-US" sz="4000" dirty="0" smtClean="0"/>
              <a:t>test.csv</a:t>
            </a:r>
            <a:r>
              <a:rPr lang="zh-CN" altLang="en-US" sz="4000" dirty="0" smtClean="0"/>
              <a:t>文件中的数据总行数。</a:t>
            </a:r>
            <a:endParaRPr lang="zh-CN" altLang="en-US" sz="4000" dirty="0"/>
          </a:p>
        </p:txBody>
      </p:sp>
      <p:pic>
        <p:nvPicPr>
          <p:cNvPr id="22532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" y="142875"/>
            <a:ext cx="30099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76200" y="1143000"/>
            <a:ext cx="3886200" cy="8969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lvl="0" eaLnBrk="1" hangingPunct="1"/>
            <a:r>
              <a:rPr lang="zh-CN" altLang="en-US" sz="4000" b="1" dirty="0" smtClean="0">
                <a:solidFill>
                  <a:srgbClr val="002060"/>
                </a:solidFill>
              </a:rPr>
              <a:t>写入文本文件</a:t>
            </a:r>
          </a:p>
        </p:txBody>
      </p:sp>
      <p:sp>
        <p:nvSpPr>
          <p:cNvPr id="225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28600" y="1243013"/>
            <a:ext cx="8839200" cy="5386387"/>
          </a:xfrm>
        </p:spPr>
        <p:txBody>
          <a:bodyPr/>
          <a:lstStyle/>
          <a:p>
            <a:pPr algn="just" eaLnBrk="1" hangingPunct="1"/>
            <a:endParaRPr lang="en-US" altLang="zh-CN" sz="4000" b="1" dirty="0" smtClean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  <a:p>
            <a:r>
              <a:rPr lang="zh-CN" altLang="en-US" sz="4000" dirty="0" smtClean="0"/>
              <a:t>要把数据写入</a:t>
            </a:r>
            <a:r>
              <a:rPr lang="en-US" sz="4000" dirty="0" smtClean="0"/>
              <a:t>txt</a:t>
            </a:r>
            <a:r>
              <a:rPr lang="zh-CN" altLang="en-US" sz="4000" dirty="0" smtClean="0"/>
              <a:t>文件，我们就必须先创建</a:t>
            </a:r>
            <a:r>
              <a:rPr lang="en-US" sz="4000" dirty="0" smtClean="0"/>
              <a:t> file </a:t>
            </a:r>
            <a:r>
              <a:rPr lang="zh-CN" altLang="en-US" sz="4000" dirty="0" smtClean="0"/>
              <a:t>对象。</a:t>
            </a:r>
            <a:endParaRPr lang="en-US" altLang="zh-CN" sz="4000" dirty="0" smtClean="0"/>
          </a:p>
          <a:p>
            <a:endParaRPr lang="en-US" altLang="zh-CN" sz="4000" dirty="0" smtClean="0"/>
          </a:p>
          <a:p>
            <a:r>
              <a:rPr lang="zh-CN" altLang="en-US" sz="4000" dirty="0" smtClean="0"/>
              <a:t>在这情况下，必须用</a:t>
            </a:r>
            <a:r>
              <a:rPr lang="en-US" sz="4000" dirty="0" smtClean="0"/>
              <a:t> ‘w’ </a:t>
            </a:r>
            <a:r>
              <a:rPr lang="zh-CN" altLang="en-US" sz="4000" dirty="0" smtClean="0"/>
              <a:t>模式标记指定要写入的文件。</a:t>
            </a:r>
            <a:endParaRPr lang="en-US" altLang="zh-CN" sz="4000" dirty="0" smtClean="0"/>
          </a:p>
        </p:txBody>
      </p:sp>
      <p:pic>
        <p:nvPicPr>
          <p:cNvPr id="22532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" y="142875"/>
            <a:ext cx="30099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76200" y="1143000"/>
            <a:ext cx="3886200" cy="8969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lvl="0" eaLnBrk="1" hangingPunct="1"/>
            <a:r>
              <a:rPr lang="zh-CN" altLang="en-US" sz="4000" b="1" dirty="0" smtClean="0">
                <a:solidFill>
                  <a:srgbClr val="002060"/>
                </a:solidFill>
              </a:rPr>
              <a:t>写入文本文件</a:t>
            </a:r>
          </a:p>
        </p:txBody>
      </p:sp>
      <p:sp>
        <p:nvSpPr>
          <p:cNvPr id="225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28600" y="1243013"/>
            <a:ext cx="8839200" cy="5386387"/>
          </a:xfrm>
        </p:spPr>
        <p:txBody>
          <a:bodyPr/>
          <a:lstStyle/>
          <a:p>
            <a:pPr algn="just" eaLnBrk="1" hangingPunct="1"/>
            <a:endParaRPr lang="en-US" altLang="zh-CN" sz="4000" b="1" dirty="0" smtClean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  <a:p>
            <a:r>
              <a:rPr lang="zh-CN" altLang="en-US" sz="4000" dirty="0" smtClean="0"/>
              <a:t>我们创建一个名叫</a:t>
            </a:r>
            <a:r>
              <a:rPr lang="en-CA" sz="4000" dirty="0" err="1" smtClean="0"/>
              <a:t>myfile</a:t>
            </a:r>
            <a:r>
              <a:rPr lang="zh-CN" altLang="en-US" sz="4000" dirty="0" smtClean="0"/>
              <a:t>的文件</a:t>
            </a:r>
          </a:p>
          <a:p>
            <a:pPr>
              <a:buNone/>
            </a:pPr>
            <a:r>
              <a:rPr lang="en-US" sz="4000" i="1" dirty="0" smtClean="0"/>
              <a:t>   &gt;&gt;&gt; </a:t>
            </a:r>
            <a:r>
              <a:rPr lang="en-US" sz="4000" i="1" dirty="0" err="1" smtClean="0"/>
              <a:t>mydata</a:t>
            </a:r>
            <a:r>
              <a:rPr lang="en-US" sz="4000" i="1" dirty="0" smtClean="0"/>
              <a:t> = ['Date', 'Time']</a:t>
            </a:r>
            <a:endParaRPr lang="zh-CN" altLang="en-US" sz="4000" dirty="0" smtClean="0"/>
          </a:p>
          <a:p>
            <a:pPr>
              <a:buNone/>
            </a:pPr>
            <a:r>
              <a:rPr lang="en-US" sz="4000" i="1" dirty="0" smtClean="0"/>
              <a:t>   &gt;&gt;&gt; </a:t>
            </a:r>
            <a:r>
              <a:rPr lang="en-US" sz="4000" i="1" dirty="0" err="1" smtClean="0"/>
              <a:t>myfile</a:t>
            </a:r>
            <a:r>
              <a:rPr lang="en-US" sz="4000" i="1" dirty="0" smtClean="0"/>
              <a:t> = open('testit.txt', 'w')</a:t>
            </a:r>
            <a:endParaRPr lang="zh-CN" altLang="en-US" sz="4000" dirty="0" smtClean="0"/>
          </a:p>
          <a:p>
            <a:pPr>
              <a:buNone/>
            </a:pPr>
            <a:r>
              <a:rPr lang="en-US" sz="4000" i="1" dirty="0" smtClean="0"/>
              <a:t>   &gt;&gt;&gt; for line in </a:t>
            </a:r>
            <a:r>
              <a:rPr lang="en-US" sz="4000" i="1" dirty="0" err="1" smtClean="0"/>
              <a:t>mydata</a:t>
            </a:r>
            <a:r>
              <a:rPr lang="en-US" sz="4000" i="1" dirty="0" smtClean="0"/>
              <a:t>:</a:t>
            </a:r>
            <a:endParaRPr lang="zh-CN" altLang="en-US" sz="4000" dirty="0" smtClean="0"/>
          </a:p>
          <a:p>
            <a:pPr>
              <a:buNone/>
            </a:pPr>
            <a:r>
              <a:rPr lang="en-US" sz="4000" i="1" dirty="0" smtClean="0"/>
              <a:t>                 </a:t>
            </a:r>
            <a:r>
              <a:rPr lang="en-US" sz="4000" i="1" dirty="0" err="1" smtClean="0"/>
              <a:t>myfile.write</a:t>
            </a:r>
            <a:r>
              <a:rPr lang="en-US" sz="4000" i="1" dirty="0" smtClean="0"/>
              <a:t>(line + '\n')</a:t>
            </a:r>
          </a:p>
          <a:p>
            <a:pPr>
              <a:buNone/>
            </a:pPr>
            <a:r>
              <a:rPr lang="en-US" sz="4000" i="1" dirty="0" smtClean="0"/>
              <a:t>   &gt;&gt;&gt; </a:t>
            </a:r>
            <a:r>
              <a:rPr lang="en-US" sz="4000" i="1" dirty="0" err="1" smtClean="0"/>
              <a:t>myfile.close</a:t>
            </a:r>
            <a:r>
              <a:rPr lang="en-US" sz="4000" i="1" dirty="0" smtClean="0"/>
              <a:t>()</a:t>
            </a:r>
            <a:endParaRPr lang="zh-CN" altLang="en-US" sz="4000" dirty="0" smtClean="0"/>
          </a:p>
        </p:txBody>
      </p:sp>
      <p:pic>
        <p:nvPicPr>
          <p:cNvPr id="22532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" y="142875"/>
            <a:ext cx="30099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685800" y="1219200"/>
            <a:ext cx="3795713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教学目标</a:t>
            </a: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认识常见的文本读写技术的特点</a:t>
            </a:r>
            <a:endParaRPr lang="en-US" altLang="zh-CN" dirty="0" smtClean="0"/>
          </a:p>
          <a:p>
            <a:pPr eaLnBrk="1" hangingPunct="1">
              <a:buNone/>
            </a:pPr>
            <a:endParaRPr lang="zh-CN" altLang="en-US" dirty="0" smtClean="0">
              <a:solidFill>
                <a:srgbClr val="002060"/>
              </a:solidFill>
              <a:latin typeface="Calibri" pitchFamily="34" charset="0"/>
              <a:ea typeface="宋体" charset="-122"/>
            </a:endParaRPr>
          </a:p>
          <a:p>
            <a:pPr eaLnBrk="1" hangingPunct="1"/>
            <a:r>
              <a:rPr lang="zh-CN" altLang="en-US" dirty="0" smtClean="0"/>
              <a:t>掌握读取文件、写入文件、连接数据库的方法等</a:t>
            </a:r>
            <a:endParaRPr lang="zh-CN" altLang="en-US" dirty="0" smtClean="0">
              <a:solidFill>
                <a:srgbClr val="002060"/>
              </a:solidFill>
              <a:latin typeface="Calibri" pitchFamily="34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76200" y="1143000"/>
            <a:ext cx="3886200" cy="8969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lvl="0" eaLnBrk="1" hangingPunct="1"/>
            <a:r>
              <a:rPr lang="zh-CN" altLang="en-US" sz="4000" b="1" dirty="0" smtClean="0">
                <a:solidFill>
                  <a:srgbClr val="002060"/>
                </a:solidFill>
              </a:rPr>
              <a:t>写入文本文件</a:t>
            </a:r>
          </a:p>
        </p:txBody>
      </p:sp>
      <p:sp>
        <p:nvSpPr>
          <p:cNvPr id="225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0" y="1090613"/>
            <a:ext cx="8839200" cy="5386387"/>
          </a:xfrm>
        </p:spPr>
        <p:txBody>
          <a:bodyPr/>
          <a:lstStyle/>
          <a:p>
            <a:pPr algn="just" eaLnBrk="1" hangingPunct="1"/>
            <a:endParaRPr lang="en-US" altLang="zh-CN" sz="4000" b="1" dirty="0" smtClean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  <a:p>
            <a:r>
              <a:rPr lang="zh-CN" altLang="en-US" sz="4000" dirty="0" smtClean="0"/>
              <a:t>我们首先把</a:t>
            </a:r>
            <a:r>
              <a:rPr lang="en-US" sz="4000" dirty="0" smtClean="0"/>
              <a:t> </a:t>
            </a:r>
            <a:r>
              <a:rPr lang="en-US" sz="4000" dirty="0" err="1" smtClean="0"/>
              <a:t>mydata</a:t>
            </a:r>
            <a:r>
              <a:rPr lang="en-US" sz="4000" dirty="0" smtClean="0"/>
              <a:t> list</a:t>
            </a:r>
            <a:r>
              <a:rPr lang="zh-CN" altLang="en-US" sz="4000" dirty="0" smtClean="0"/>
              <a:t>的内容写入文件，关闭文件，然后重新打开文件，就可以读取文件内容了。</a:t>
            </a:r>
          </a:p>
          <a:p>
            <a:pPr>
              <a:buNone/>
            </a:pPr>
            <a:r>
              <a:rPr lang="en-US" sz="4000" i="1" dirty="0" smtClean="0"/>
              <a:t>    &gt;&gt;&gt; </a:t>
            </a:r>
            <a:r>
              <a:rPr lang="en-US" sz="4000" i="1" dirty="0" err="1" smtClean="0"/>
              <a:t>myfile</a:t>
            </a:r>
            <a:r>
              <a:rPr lang="en-US" sz="4000" i="1" dirty="0" smtClean="0"/>
              <a:t> = open("testit.txt")</a:t>
            </a:r>
            <a:endParaRPr lang="zh-CN" altLang="en-US" sz="4000" dirty="0" smtClean="0"/>
          </a:p>
          <a:p>
            <a:pPr>
              <a:buNone/>
            </a:pPr>
            <a:r>
              <a:rPr lang="zh-CN" altLang="en-US" sz="4000" i="1" dirty="0" smtClean="0"/>
              <a:t>    </a:t>
            </a:r>
            <a:r>
              <a:rPr lang="en-US" sz="4000" i="1" dirty="0" smtClean="0"/>
              <a:t>&gt;&gt;&gt; </a:t>
            </a:r>
            <a:r>
              <a:rPr lang="en-US" sz="4000" i="1" dirty="0" err="1" smtClean="0"/>
              <a:t>myfile.read</a:t>
            </a:r>
            <a:r>
              <a:rPr lang="en-US" sz="4000" i="1" dirty="0" smtClean="0"/>
              <a:t>()</a:t>
            </a:r>
            <a:endParaRPr lang="zh-CN" altLang="en-US" sz="4000" dirty="0" smtClean="0"/>
          </a:p>
          <a:p>
            <a:pPr>
              <a:buNone/>
            </a:pPr>
            <a:r>
              <a:rPr lang="en-US" sz="4000" i="1" dirty="0" smtClean="0"/>
              <a:t>           'Date\</a:t>
            </a:r>
            <a:r>
              <a:rPr lang="en-US" sz="4000" i="1" dirty="0" err="1" smtClean="0"/>
              <a:t>nTime</a:t>
            </a:r>
            <a:r>
              <a:rPr lang="en-US" sz="4000" i="1" dirty="0" smtClean="0"/>
              <a:t>\n'</a:t>
            </a:r>
            <a:endParaRPr lang="zh-CN" altLang="en-US" sz="4000" dirty="0" smtClean="0"/>
          </a:p>
          <a:p>
            <a:pPr>
              <a:buNone/>
            </a:pPr>
            <a:r>
              <a:rPr lang="en-US" sz="4000" dirty="0" smtClean="0"/>
              <a:t>    &gt;&gt;&gt; </a:t>
            </a:r>
            <a:r>
              <a:rPr lang="en-US" sz="4000" dirty="0" err="1" smtClean="0"/>
              <a:t>myfile.close</a:t>
            </a:r>
            <a:r>
              <a:rPr lang="en-US" sz="4000" dirty="0" smtClean="0"/>
              <a:t>()</a:t>
            </a:r>
            <a:endParaRPr lang="zh-CN" altLang="en-US" sz="4000" dirty="0"/>
          </a:p>
        </p:txBody>
      </p:sp>
      <p:pic>
        <p:nvPicPr>
          <p:cNvPr id="22532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" y="142875"/>
            <a:ext cx="30099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76200" y="1143000"/>
            <a:ext cx="4876800" cy="8969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z="4000" b="1" dirty="0" smtClean="0">
                <a:solidFill>
                  <a:srgbClr val="002060"/>
                </a:solidFill>
              </a:rPr>
              <a:t>同时读取和写入文件</a:t>
            </a:r>
          </a:p>
        </p:txBody>
      </p:sp>
      <p:sp>
        <p:nvSpPr>
          <p:cNvPr id="225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0" y="1143000"/>
            <a:ext cx="8839200" cy="5386387"/>
          </a:xfrm>
        </p:spPr>
        <p:txBody>
          <a:bodyPr/>
          <a:lstStyle/>
          <a:p>
            <a:pPr algn="just" eaLnBrk="1" hangingPunct="1"/>
            <a:endParaRPr lang="en-US" altLang="zh-CN" sz="4000" b="1" dirty="0" smtClean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  <a:p>
            <a:r>
              <a:rPr lang="zh-CN" altLang="en-US" sz="4000" dirty="0" smtClean="0"/>
              <a:t>我们用</a:t>
            </a:r>
            <a:r>
              <a:rPr lang="en-US" sz="4000" dirty="0" smtClean="0"/>
              <a:t> ‘r+’ </a:t>
            </a:r>
            <a:r>
              <a:rPr lang="zh-CN" altLang="en-US" sz="4000" dirty="0" smtClean="0"/>
              <a:t>模式重新打开了文件。</a:t>
            </a:r>
          </a:p>
          <a:p>
            <a:pPr>
              <a:buNone/>
            </a:pPr>
            <a:r>
              <a:rPr lang="en-US" sz="4000" i="1" dirty="0" smtClean="0"/>
              <a:t>   &gt;&gt;&gt; </a:t>
            </a:r>
            <a:r>
              <a:rPr lang="en-US" sz="4000" i="1" dirty="0" err="1" smtClean="0"/>
              <a:t>myfile</a:t>
            </a:r>
            <a:r>
              <a:rPr lang="en-US" sz="4000" i="1" dirty="0" smtClean="0"/>
              <a:t> = open("testit.txt", "</a:t>
            </a:r>
            <a:r>
              <a:rPr lang="en-US" sz="4000" i="1" dirty="0" err="1" smtClean="0"/>
              <a:t>r+a</a:t>
            </a:r>
            <a:r>
              <a:rPr lang="en-US" sz="4000" i="1" dirty="0" smtClean="0"/>
              <a:t>")</a:t>
            </a:r>
            <a:endParaRPr lang="zh-CN" altLang="en-US" sz="4000" dirty="0" smtClean="0"/>
          </a:p>
          <a:p>
            <a:pPr>
              <a:buNone/>
            </a:pPr>
            <a:r>
              <a:rPr lang="en-US" sz="4000" i="1" dirty="0" smtClean="0"/>
              <a:t>   &gt;&gt;&gt; </a:t>
            </a:r>
            <a:r>
              <a:rPr lang="en-US" sz="4000" i="1" dirty="0" err="1" smtClean="0"/>
              <a:t>myfile.read</a:t>
            </a:r>
            <a:r>
              <a:rPr lang="en-US" sz="4000" i="1" dirty="0" smtClean="0"/>
              <a:t>()</a:t>
            </a:r>
            <a:r>
              <a:rPr lang="zh-CN" altLang="en-US" sz="4000" i="1" dirty="0" smtClean="0"/>
              <a:t>  显示</a:t>
            </a:r>
            <a:r>
              <a:rPr lang="en-US" sz="4000" i="1" dirty="0" smtClean="0"/>
              <a:t>'Date\</a:t>
            </a:r>
            <a:r>
              <a:rPr lang="en-US" sz="4000" i="1" dirty="0" err="1" smtClean="0"/>
              <a:t>nTime</a:t>
            </a:r>
            <a:r>
              <a:rPr lang="en-US" sz="4000" i="1" dirty="0" smtClean="0"/>
              <a:t>\n'</a:t>
            </a:r>
            <a:endParaRPr lang="zh-CN" altLang="en-US" sz="4000" dirty="0" smtClean="0"/>
          </a:p>
          <a:p>
            <a:pPr>
              <a:buNone/>
            </a:pPr>
            <a:r>
              <a:rPr lang="en-US" sz="4000" i="1" dirty="0" smtClean="0"/>
              <a:t>   &gt;&gt;&gt; for line in </a:t>
            </a:r>
            <a:r>
              <a:rPr lang="en-US" sz="4000" i="1" dirty="0" err="1" smtClean="0"/>
              <a:t>my</a:t>
            </a:r>
            <a:r>
              <a:rPr lang="en-US" altLang="zh-CN" sz="4000" i="1" dirty="0" err="1" smtClean="0"/>
              <a:t>file</a:t>
            </a:r>
            <a:r>
              <a:rPr lang="en-US" sz="4000" i="1" dirty="0" smtClean="0"/>
              <a:t>:</a:t>
            </a:r>
            <a:endParaRPr lang="zh-CN" altLang="en-US" sz="4000" dirty="0" smtClean="0"/>
          </a:p>
          <a:p>
            <a:pPr>
              <a:buNone/>
            </a:pPr>
            <a:r>
              <a:rPr lang="en-US" sz="4000" i="1" dirty="0" smtClean="0"/>
              <a:t>          </a:t>
            </a:r>
            <a:r>
              <a:rPr lang="en-US" sz="4000" i="1" dirty="0" err="1" smtClean="0"/>
              <a:t>myfile.write</a:t>
            </a:r>
            <a:r>
              <a:rPr lang="en-US" sz="4000" i="1" dirty="0" smtClean="0"/>
              <a:t>(line + '\n‘)</a:t>
            </a:r>
            <a:endParaRPr lang="zh-CN" altLang="en-US" sz="4000" dirty="0"/>
          </a:p>
        </p:txBody>
      </p:sp>
      <p:pic>
        <p:nvPicPr>
          <p:cNvPr id="22532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" y="142875"/>
            <a:ext cx="30099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76200" y="1143000"/>
            <a:ext cx="4876800" cy="8969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z="4000" b="1" dirty="0" smtClean="0">
                <a:solidFill>
                  <a:srgbClr val="002060"/>
                </a:solidFill>
              </a:rPr>
              <a:t>同时读取和写入文件</a:t>
            </a:r>
          </a:p>
        </p:txBody>
      </p:sp>
      <p:sp>
        <p:nvSpPr>
          <p:cNvPr id="225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-76200" y="1143000"/>
            <a:ext cx="8839200" cy="5386387"/>
          </a:xfrm>
        </p:spPr>
        <p:txBody>
          <a:bodyPr/>
          <a:lstStyle/>
          <a:p>
            <a:pPr algn="just" eaLnBrk="1" hangingPunct="1"/>
            <a:endParaRPr lang="en-US" altLang="zh-CN" sz="4000" b="1" dirty="0" smtClean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  <a:p>
            <a:pPr>
              <a:buNone/>
            </a:pPr>
            <a:r>
              <a:rPr lang="en-US" sz="4000" i="1" dirty="0" smtClean="0"/>
              <a:t>   &gt;&gt;&gt; </a:t>
            </a:r>
            <a:r>
              <a:rPr lang="en-US" sz="4000" i="1" dirty="0" err="1" smtClean="0"/>
              <a:t>myfile.seek</a:t>
            </a:r>
            <a:r>
              <a:rPr lang="en-US" sz="4000" i="1" dirty="0" smtClean="0"/>
              <a:t>(0)</a:t>
            </a:r>
            <a:endParaRPr lang="zh-CN" altLang="en-US" sz="4000" dirty="0" smtClean="0"/>
          </a:p>
          <a:p>
            <a:pPr>
              <a:buNone/>
            </a:pPr>
            <a:r>
              <a:rPr lang="en-US" sz="4000" i="1" dirty="0" smtClean="0"/>
              <a:t>   &gt;&gt;&gt; </a:t>
            </a:r>
            <a:r>
              <a:rPr lang="en-US" sz="4000" i="1" dirty="0" err="1" smtClean="0"/>
              <a:t>myfile.read</a:t>
            </a:r>
            <a:r>
              <a:rPr lang="en-US" sz="4000" i="1" dirty="0" smtClean="0"/>
              <a:t>()  </a:t>
            </a:r>
            <a:r>
              <a:rPr lang="zh-CN" altLang="en-US" sz="4000" i="1" dirty="0" smtClean="0"/>
              <a:t>显示  </a:t>
            </a:r>
            <a:r>
              <a:rPr lang="en-US" sz="4000" i="1" dirty="0" smtClean="0"/>
              <a:t>'Date\</a:t>
            </a:r>
            <a:r>
              <a:rPr lang="en-US" sz="4000" i="1" dirty="0" err="1" smtClean="0"/>
              <a:t>nTime</a:t>
            </a:r>
            <a:r>
              <a:rPr lang="en-US" sz="4000" i="1" dirty="0" smtClean="0"/>
              <a:t>\</a:t>
            </a:r>
            <a:r>
              <a:rPr lang="en-US" sz="4000" i="1" dirty="0" err="1" smtClean="0"/>
              <a:t>nDate</a:t>
            </a:r>
            <a:r>
              <a:rPr lang="en-US" sz="4000" i="1" dirty="0" smtClean="0"/>
              <a:t>\</a:t>
            </a:r>
            <a:r>
              <a:rPr lang="en-US" sz="4000" i="1" dirty="0" err="1" smtClean="0"/>
              <a:t>nTime</a:t>
            </a:r>
            <a:r>
              <a:rPr lang="en-US" sz="4000" i="1" dirty="0" smtClean="0"/>
              <a:t>\n'</a:t>
            </a:r>
            <a:endParaRPr lang="zh-CN" altLang="en-US" sz="4000" dirty="0" smtClean="0"/>
          </a:p>
          <a:p>
            <a:pPr>
              <a:buNone/>
            </a:pPr>
            <a:r>
              <a:rPr lang="en-US" sz="4000" i="1" dirty="0" smtClean="0"/>
              <a:t>   &gt;&gt;&gt; </a:t>
            </a:r>
            <a:r>
              <a:rPr lang="en-US" sz="4000" i="1" dirty="0" err="1" smtClean="0"/>
              <a:t>myfile.close</a:t>
            </a:r>
            <a:r>
              <a:rPr lang="en-US" sz="4000" i="1" dirty="0" smtClean="0"/>
              <a:t>()</a:t>
            </a:r>
            <a:endParaRPr lang="zh-CN" altLang="en-US" sz="4000" dirty="0"/>
          </a:p>
        </p:txBody>
      </p:sp>
      <p:pic>
        <p:nvPicPr>
          <p:cNvPr id="22532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" y="142875"/>
            <a:ext cx="30099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76200" y="931863"/>
            <a:ext cx="3429000" cy="8969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z="4000" b="1" dirty="0" smtClean="0">
                <a:solidFill>
                  <a:srgbClr val="002060"/>
                </a:solidFill>
              </a:rPr>
              <a:t>数据库的连接</a:t>
            </a:r>
          </a:p>
        </p:txBody>
      </p:sp>
      <p:sp>
        <p:nvSpPr>
          <p:cNvPr id="225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28600" y="914400"/>
            <a:ext cx="8839200" cy="5386387"/>
          </a:xfrm>
        </p:spPr>
        <p:txBody>
          <a:bodyPr/>
          <a:lstStyle/>
          <a:p>
            <a:pPr algn="just" eaLnBrk="1" hangingPunct="1"/>
            <a:endParaRPr lang="en-US" altLang="zh-CN" sz="4000" b="1" dirty="0" smtClean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  <a:p>
            <a:r>
              <a:rPr lang="zh-CN" altLang="en-US" sz="4000" dirty="0" smtClean="0"/>
              <a:t>引入数据处理模块之后，我们就需要和数据库进行连接了。</a:t>
            </a:r>
          </a:p>
          <a:p>
            <a:r>
              <a:rPr lang="en-US" sz="4000" dirty="0" smtClean="0"/>
              <a:t>db = </a:t>
            </a:r>
            <a:r>
              <a:rPr lang="en-US" sz="4000" dirty="0" err="1" smtClean="0"/>
              <a:t>MySQLdb.connect</a:t>
            </a:r>
            <a:endParaRPr lang="en-US" sz="4000" dirty="0" smtClean="0"/>
          </a:p>
          <a:p>
            <a:pPr>
              <a:buNone/>
            </a:pPr>
            <a:r>
              <a:rPr lang="en-US" sz="4000" dirty="0" smtClean="0"/>
              <a:t>   ("localhost","root","123456","myciti" )</a:t>
            </a:r>
          </a:p>
          <a:p>
            <a:pPr>
              <a:buNone/>
            </a:pPr>
            <a:r>
              <a:rPr lang="zh-CN" altLang="en-US" sz="4000" dirty="0" smtClean="0"/>
              <a:t>  上述代码中四个关键的参数：第一个参数是服务器的地址；第二个参数是用户名；第三个参数是</a:t>
            </a:r>
            <a:r>
              <a:rPr lang="en-US" sz="4000" dirty="0" err="1" smtClean="0"/>
              <a:t>dbms</a:t>
            </a:r>
            <a:r>
              <a:rPr lang="zh-CN" altLang="en-US" sz="4000" dirty="0" smtClean="0"/>
              <a:t>密码；第四个参数是需要访问的数据库名称。</a:t>
            </a:r>
            <a:endParaRPr lang="zh-CN" altLang="en-US" sz="4000" dirty="0"/>
          </a:p>
        </p:txBody>
      </p:sp>
      <p:pic>
        <p:nvPicPr>
          <p:cNvPr id="22532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" y="142875"/>
            <a:ext cx="30099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76200" y="931863"/>
            <a:ext cx="3429000" cy="8969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z="4000" b="1" dirty="0" smtClean="0">
                <a:solidFill>
                  <a:srgbClr val="002060"/>
                </a:solidFill>
              </a:rPr>
              <a:t>执行</a:t>
            </a:r>
            <a:r>
              <a:rPr lang="en-US" altLang="en-US" sz="4000" b="1" dirty="0" err="1" smtClean="0">
                <a:solidFill>
                  <a:srgbClr val="002060"/>
                </a:solidFill>
              </a:rPr>
              <a:t>sql</a:t>
            </a:r>
            <a:r>
              <a:rPr lang="zh-CN" altLang="en-US" sz="4000" b="1" dirty="0" smtClean="0">
                <a:solidFill>
                  <a:srgbClr val="002060"/>
                </a:solidFill>
              </a:rPr>
              <a:t>语句</a:t>
            </a:r>
          </a:p>
        </p:txBody>
      </p:sp>
      <p:sp>
        <p:nvSpPr>
          <p:cNvPr id="225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914400"/>
            <a:ext cx="8839200" cy="5386387"/>
          </a:xfrm>
        </p:spPr>
        <p:txBody>
          <a:bodyPr/>
          <a:lstStyle/>
          <a:p>
            <a:pPr algn="just" eaLnBrk="1" hangingPunct="1"/>
            <a:endParaRPr lang="en-US" altLang="zh-CN" sz="4000" b="1" dirty="0" smtClean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  <a:p>
            <a:r>
              <a:rPr lang="zh-CN" altLang="en-US" sz="4000" dirty="0" smtClean="0"/>
              <a:t>连接上数据库之后，我们就需要开始执行</a:t>
            </a:r>
            <a:r>
              <a:rPr lang="en-US" sz="4000" dirty="0" err="1" smtClean="0"/>
              <a:t>sql</a:t>
            </a:r>
            <a:r>
              <a:rPr lang="zh-CN" altLang="en-US" sz="4000" dirty="0" smtClean="0"/>
              <a:t>语句了。</a:t>
            </a:r>
          </a:p>
          <a:p>
            <a:r>
              <a:rPr lang="en-US" sz="4000" i="1" dirty="0" smtClean="0"/>
              <a:t>import </a:t>
            </a:r>
            <a:r>
              <a:rPr lang="en-US" sz="4000" i="1" dirty="0" err="1" smtClean="0"/>
              <a:t>MySQLdb</a:t>
            </a:r>
            <a:r>
              <a:rPr lang="en-US" sz="4000" i="1" dirty="0" smtClean="0"/>
              <a:t/>
            </a:r>
            <a:br>
              <a:rPr lang="en-US" sz="4000" i="1" dirty="0" smtClean="0"/>
            </a:br>
            <a:r>
              <a:rPr lang="en-US" sz="4000" i="1" dirty="0" smtClean="0"/>
              <a:t>db = </a:t>
            </a:r>
            <a:r>
              <a:rPr lang="en-US" sz="4000" i="1" dirty="0" err="1" smtClean="0"/>
              <a:t>MySQLdb.connect</a:t>
            </a:r>
            <a:r>
              <a:rPr lang="en-US" sz="4000" i="1" dirty="0" smtClean="0"/>
              <a:t>("localhost","root","123456","myciti" )</a:t>
            </a:r>
            <a:br>
              <a:rPr lang="en-US" sz="4000" i="1" dirty="0" smtClean="0"/>
            </a:br>
            <a:r>
              <a:rPr lang="en-US" sz="4000" i="1" dirty="0" smtClean="0"/>
              <a:t>cursor = </a:t>
            </a:r>
            <a:r>
              <a:rPr lang="en-US" sz="4000" i="1" dirty="0" err="1" smtClean="0"/>
              <a:t>db.cursor</a:t>
            </a:r>
            <a:r>
              <a:rPr lang="en-US" sz="4000" i="1" dirty="0" smtClean="0"/>
              <a:t>()</a:t>
            </a:r>
            <a:endParaRPr lang="zh-CN" altLang="en-US" sz="4000" dirty="0"/>
          </a:p>
        </p:txBody>
      </p:sp>
      <p:pic>
        <p:nvPicPr>
          <p:cNvPr id="22532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" y="142875"/>
            <a:ext cx="30099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76200" y="931863"/>
            <a:ext cx="3429000" cy="8969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z="4000" b="1" dirty="0" smtClean="0">
                <a:solidFill>
                  <a:srgbClr val="002060"/>
                </a:solidFill>
              </a:rPr>
              <a:t>执行</a:t>
            </a:r>
            <a:r>
              <a:rPr lang="en-US" altLang="en-US" sz="4000" b="1" dirty="0" err="1" smtClean="0">
                <a:solidFill>
                  <a:srgbClr val="002060"/>
                </a:solidFill>
              </a:rPr>
              <a:t>sql</a:t>
            </a:r>
            <a:r>
              <a:rPr lang="zh-CN" altLang="en-US" sz="4000" b="1" dirty="0" smtClean="0">
                <a:solidFill>
                  <a:srgbClr val="002060"/>
                </a:solidFill>
              </a:rPr>
              <a:t>语句</a:t>
            </a:r>
          </a:p>
        </p:txBody>
      </p:sp>
      <p:sp>
        <p:nvSpPr>
          <p:cNvPr id="225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685800"/>
            <a:ext cx="8839200" cy="5386387"/>
          </a:xfrm>
        </p:spPr>
        <p:txBody>
          <a:bodyPr/>
          <a:lstStyle/>
          <a:p>
            <a:pPr algn="just" eaLnBrk="1" hangingPunct="1"/>
            <a:endParaRPr lang="en-US" altLang="zh-CN" sz="4000" b="1" dirty="0" smtClean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  <a:p>
            <a:pPr>
              <a:buNone/>
            </a:pPr>
            <a:r>
              <a:rPr lang="en-US" sz="4000" i="1" dirty="0" smtClean="0"/>
              <a:t>   </a:t>
            </a:r>
            <a:r>
              <a:rPr lang="en-US" sz="4000" i="1" dirty="0" err="1" smtClean="0"/>
              <a:t>sql</a:t>
            </a:r>
            <a:r>
              <a:rPr lang="en-US" sz="4000" i="1" dirty="0" smtClean="0"/>
              <a:t>="""insert into article values (0,"woainimahah","http://</a:t>
            </a:r>
            <a:r>
              <a:rPr lang="en-US" sz="4000" i="1" dirty="0" err="1" smtClean="0"/>
              <a:t>www.aa.com</a:t>
            </a:r>
            <a:r>
              <a:rPr lang="en-US" sz="4000" i="1" dirty="0" smtClean="0"/>
              <a:t>")"""</a:t>
            </a:r>
            <a:br>
              <a:rPr lang="en-US" sz="4000" i="1" dirty="0" smtClean="0"/>
            </a:br>
            <a:r>
              <a:rPr lang="en-US" sz="4000" i="1" dirty="0" smtClean="0"/>
              <a:t>try:</a:t>
            </a:r>
            <a:br>
              <a:rPr lang="en-US" sz="4000" i="1" dirty="0" smtClean="0"/>
            </a:br>
            <a:r>
              <a:rPr lang="en-US" sz="4000" i="1" dirty="0" smtClean="0"/>
              <a:t>    </a:t>
            </a:r>
            <a:r>
              <a:rPr lang="en-US" sz="4000" i="1" dirty="0" err="1" smtClean="0"/>
              <a:t>cursor.execute</a:t>
            </a:r>
            <a:r>
              <a:rPr lang="en-US" sz="4000" i="1" dirty="0" smtClean="0"/>
              <a:t>(</a:t>
            </a:r>
            <a:r>
              <a:rPr lang="en-US" sz="4000" i="1" dirty="0" err="1" smtClean="0"/>
              <a:t>sql</a:t>
            </a:r>
            <a:r>
              <a:rPr lang="en-US" sz="4000" i="1" dirty="0" smtClean="0"/>
              <a:t>)</a:t>
            </a:r>
            <a:br>
              <a:rPr lang="en-US" sz="4000" i="1" dirty="0" smtClean="0"/>
            </a:br>
            <a:r>
              <a:rPr lang="en-US" sz="4000" i="1" dirty="0" smtClean="0"/>
              <a:t>    </a:t>
            </a:r>
            <a:r>
              <a:rPr lang="en-US" sz="4000" i="1" dirty="0" err="1" smtClean="0">
                <a:solidFill>
                  <a:srgbClr val="FF0000"/>
                </a:solidFill>
              </a:rPr>
              <a:t>db.commit</a:t>
            </a:r>
            <a:r>
              <a:rPr lang="en-US" sz="4000" i="1" dirty="0" smtClean="0">
                <a:solidFill>
                  <a:srgbClr val="FF0000"/>
                </a:solidFill>
              </a:rPr>
              <a:t>()</a:t>
            </a:r>
            <a:r>
              <a:rPr lang="en-US" sz="4000" i="1" dirty="0" smtClean="0"/>
              <a:t/>
            </a:r>
            <a:br>
              <a:rPr lang="en-US" sz="4000" i="1" dirty="0" smtClean="0"/>
            </a:br>
            <a:r>
              <a:rPr lang="en-US" sz="4000" i="1" dirty="0" smtClean="0"/>
              <a:t>except:</a:t>
            </a:r>
            <a:br>
              <a:rPr lang="en-US" sz="4000" i="1" dirty="0" smtClean="0"/>
            </a:br>
            <a:r>
              <a:rPr lang="en-US" sz="4000" i="1" dirty="0" smtClean="0"/>
              <a:t>    </a:t>
            </a:r>
            <a:r>
              <a:rPr lang="en-US" sz="4000" i="1" dirty="0" err="1" smtClean="0"/>
              <a:t>db.rollback</a:t>
            </a:r>
            <a:r>
              <a:rPr lang="en-US" sz="4000" i="1" dirty="0" smtClean="0"/>
              <a:t>()</a:t>
            </a:r>
            <a:br>
              <a:rPr lang="en-US" sz="4000" i="1" dirty="0" smtClean="0"/>
            </a:br>
            <a:r>
              <a:rPr lang="en-US" sz="4000" i="1" dirty="0" err="1" smtClean="0"/>
              <a:t>db.close</a:t>
            </a:r>
            <a:endParaRPr lang="zh-CN" altLang="en-US" sz="4000" dirty="0"/>
          </a:p>
        </p:txBody>
      </p:sp>
      <p:pic>
        <p:nvPicPr>
          <p:cNvPr id="22532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" y="142875"/>
            <a:ext cx="30099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76200" y="931863"/>
            <a:ext cx="3429000" cy="8969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z="4000" b="1" dirty="0" smtClean="0">
                <a:solidFill>
                  <a:srgbClr val="002060"/>
                </a:solidFill>
              </a:rPr>
              <a:t>选择和打印</a:t>
            </a:r>
          </a:p>
        </p:txBody>
      </p:sp>
      <p:sp>
        <p:nvSpPr>
          <p:cNvPr id="225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914400"/>
            <a:ext cx="9067800" cy="5386387"/>
          </a:xfrm>
        </p:spPr>
        <p:txBody>
          <a:bodyPr/>
          <a:lstStyle/>
          <a:p>
            <a:pPr algn="just" eaLnBrk="1" hangingPunct="1"/>
            <a:endParaRPr lang="en-US" altLang="zh-CN" sz="4000" b="1" dirty="0" smtClean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  <a:p>
            <a:r>
              <a:rPr lang="zh-CN" altLang="en-US" sz="4000" dirty="0" smtClean="0"/>
              <a:t>连接数据库后，获取数据库中的数据信息，并对信息进行展示和打印。</a:t>
            </a:r>
          </a:p>
          <a:p>
            <a:pPr>
              <a:buNone/>
            </a:pPr>
            <a:r>
              <a:rPr lang="en-US" sz="4000" i="1" dirty="0" smtClean="0"/>
              <a:t>   import </a:t>
            </a:r>
            <a:r>
              <a:rPr lang="en-US" sz="4000" i="1" dirty="0" err="1" smtClean="0"/>
              <a:t>MySQLdb</a:t>
            </a:r>
            <a:r>
              <a:rPr lang="en-US" sz="4000" i="1" dirty="0" smtClean="0"/>
              <a:t/>
            </a:r>
            <a:br>
              <a:rPr lang="en-US" sz="4000" i="1" dirty="0" smtClean="0"/>
            </a:br>
            <a:r>
              <a:rPr lang="en-US" sz="4000" i="1" dirty="0" smtClean="0"/>
              <a:t>db = </a:t>
            </a:r>
            <a:r>
              <a:rPr lang="en-US" sz="4000" i="1" dirty="0" err="1" smtClean="0"/>
              <a:t>MySQLdb.connect</a:t>
            </a:r>
            <a:r>
              <a:rPr lang="en-US" sz="4000" i="1" dirty="0" smtClean="0"/>
              <a:t>("localhost","root","123456","myciti" )</a:t>
            </a:r>
            <a:br>
              <a:rPr lang="en-US" sz="4000" i="1" dirty="0" smtClean="0"/>
            </a:br>
            <a:r>
              <a:rPr lang="en-US" sz="4000" i="1" dirty="0" smtClean="0"/>
              <a:t>cursor = </a:t>
            </a:r>
            <a:r>
              <a:rPr lang="en-US" sz="4000" i="1" dirty="0" err="1" smtClean="0"/>
              <a:t>db.cursor</a:t>
            </a:r>
            <a:r>
              <a:rPr lang="en-US" sz="4000" i="1" dirty="0" smtClean="0"/>
              <a:t>()</a:t>
            </a:r>
            <a:br>
              <a:rPr lang="en-US" sz="4000" i="1" dirty="0" smtClean="0"/>
            </a:br>
            <a:r>
              <a:rPr lang="en-US" sz="4000" i="1" dirty="0" err="1" smtClean="0"/>
              <a:t>cursor.execute</a:t>
            </a:r>
            <a:r>
              <a:rPr lang="en-US" sz="4000" i="1" dirty="0" smtClean="0"/>
              <a:t>("select * from article“)</a:t>
            </a:r>
            <a:endParaRPr lang="zh-CN" altLang="en-US" sz="4000" dirty="0"/>
          </a:p>
        </p:txBody>
      </p:sp>
      <p:pic>
        <p:nvPicPr>
          <p:cNvPr id="22532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" y="142875"/>
            <a:ext cx="30099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76200" y="931863"/>
            <a:ext cx="3429000" cy="8969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z="4000" b="1" dirty="0" smtClean="0">
                <a:solidFill>
                  <a:srgbClr val="002060"/>
                </a:solidFill>
              </a:rPr>
              <a:t>选择和打印</a:t>
            </a:r>
          </a:p>
        </p:txBody>
      </p:sp>
      <p:sp>
        <p:nvSpPr>
          <p:cNvPr id="225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914400"/>
            <a:ext cx="9067800" cy="5386387"/>
          </a:xfrm>
        </p:spPr>
        <p:txBody>
          <a:bodyPr/>
          <a:lstStyle/>
          <a:p>
            <a:pPr algn="just" eaLnBrk="1" hangingPunct="1"/>
            <a:endParaRPr lang="en-US" altLang="zh-CN" sz="4000" b="1" dirty="0" smtClean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  <a:p>
            <a:pPr>
              <a:buNone/>
            </a:pPr>
            <a:r>
              <a:rPr lang="en-US" sz="4000" i="1" dirty="0" smtClean="0"/>
              <a:t>   </a:t>
            </a:r>
            <a:r>
              <a:rPr lang="en-US" sz="4000" i="1" dirty="0" err="1" smtClean="0"/>
              <a:t>datas</a:t>
            </a:r>
            <a:r>
              <a:rPr lang="en-US" sz="4000" i="1" dirty="0" smtClean="0"/>
              <a:t> = </a:t>
            </a:r>
            <a:r>
              <a:rPr lang="en-US" sz="4000" i="1" dirty="0" err="1" smtClean="0"/>
              <a:t>cursor.fetchall</a:t>
            </a:r>
            <a:r>
              <a:rPr lang="en-US" sz="4000" i="1" dirty="0" smtClean="0"/>
              <a:t>()</a:t>
            </a:r>
            <a:br>
              <a:rPr lang="en-US" sz="4000" i="1" dirty="0" smtClean="0"/>
            </a:br>
            <a:r>
              <a:rPr lang="en-US" sz="4000" i="1" dirty="0" smtClean="0"/>
              <a:t>for data in </a:t>
            </a:r>
            <a:r>
              <a:rPr lang="en-US" sz="4000" i="1" dirty="0" err="1" smtClean="0"/>
              <a:t>datas</a:t>
            </a:r>
            <a:r>
              <a:rPr lang="en-US" sz="4000" i="1" dirty="0" smtClean="0"/>
              <a:t>:</a:t>
            </a:r>
            <a:br>
              <a:rPr lang="en-US" sz="4000" i="1" dirty="0" smtClean="0"/>
            </a:br>
            <a:r>
              <a:rPr lang="en-US" sz="4000" i="1" dirty="0" smtClean="0"/>
              <a:t>    print data[1]</a:t>
            </a:r>
            <a:br>
              <a:rPr lang="en-US" sz="4000" i="1" dirty="0" smtClean="0"/>
            </a:br>
            <a:r>
              <a:rPr lang="en-US" sz="4000" i="1" dirty="0" smtClean="0"/>
              <a:t>print </a:t>
            </a:r>
            <a:r>
              <a:rPr lang="en-US" sz="4000" i="1" dirty="0" err="1" smtClean="0"/>
              <a:t>cursor.rowcount,"rows</a:t>
            </a:r>
            <a:r>
              <a:rPr lang="en-US" sz="4000" i="1" dirty="0" smtClean="0"/>
              <a:t> in </a:t>
            </a:r>
            <a:r>
              <a:rPr lang="en-US" sz="4000" i="1" dirty="0" err="1" smtClean="0"/>
              <a:t>tatal</a:t>
            </a:r>
            <a:r>
              <a:rPr lang="en-US" sz="4000" i="1" dirty="0" smtClean="0"/>
              <a:t>"</a:t>
            </a:r>
            <a:br>
              <a:rPr lang="en-US" sz="4000" i="1" dirty="0" smtClean="0"/>
            </a:br>
            <a:r>
              <a:rPr lang="en-US" sz="4000" i="1" dirty="0" err="1" smtClean="0"/>
              <a:t>db.close</a:t>
            </a:r>
            <a:endParaRPr lang="en-US" sz="4000" i="1" dirty="0" smtClean="0"/>
          </a:p>
          <a:p>
            <a:pPr>
              <a:buNone/>
            </a:pPr>
            <a:r>
              <a:rPr lang="en-US" sz="4000" dirty="0" err="1" smtClean="0"/>
              <a:t>Fetchall</a:t>
            </a:r>
            <a:r>
              <a:rPr lang="zh-CN" altLang="en-US" sz="4000" dirty="0" smtClean="0"/>
              <a:t>是取出数据库表中的所有行数据</a:t>
            </a:r>
            <a:endParaRPr lang="en-US" altLang="zh-CN" sz="4000" dirty="0" smtClean="0"/>
          </a:p>
          <a:p>
            <a:pPr>
              <a:buNone/>
            </a:pPr>
            <a:r>
              <a:rPr lang="en-US" sz="4000" dirty="0" err="1" smtClean="0"/>
              <a:t>rowcount</a:t>
            </a:r>
            <a:r>
              <a:rPr lang="zh-CN" altLang="en-US" sz="4000" dirty="0" smtClean="0"/>
              <a:t>是读出数据库表中的行数</a:t>
            </a:r>
            <a:endParaRPr lang="zh-CN" altLang="en-US" sz="4000" dirty="0"/>
          </a:p>
        </p:txBody>
      </p:sp>
      <p:pic>
        <p:nvPicPr>
          <p:cNvPr id="22532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" y="142875"/>
            <a:ext cx="30099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76200" y="931863"/>
            <a:ext cx="3124200" cy="8969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z="4000" b="1" dirty="0" smtClean="0">
                <a:solidFill>
                  <a:srgbClr val="002060"/>
                </a:solidFill>
              </a:rPr>
              <a:t>动态插入</a:t>
            </a:r>
          </a:p>
        </p:txBody>
      </p:sp>
      <p:sp>
        <p:nvSpPr>
          <p:cNvPr id="225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81000" y="990600"/>
            <a:ext cx="9067800" cy="5386387"/>
          </a:xfrm>
        </p:spPr>
        <p:txBody>
          <a:bodyPr/>
          <a:lstStyle/>
          <a:p>
            <a:pPr algn="just" eaLnBrk="1" hangingPunct="1"/>
            <a:endParaRPr lang="en-US" altLang="zh-CN" sz="4000" b="1" dirty="0" smtClean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  <a:p>
            <a:r>
              <a:rPr lang="zh-CN" altLang="en-US" sz="4000" dirty="0" smtClean="0"/>
              <a:t>动态插入是用占位符来实现的</a:t>
            </a:r>
          </a:p>
          <a:p>
            <a:pPr>
              <a:buNone/>
            </a:pPr>
            <a:r>
              <a:rPr lang="en-US" sz="4000" i="1" dirty="0" smtClean="0"/>
              <a:t>   import </a:t>
            </a:r>
            <a:r>
              <a:rPr lang="en-US" sz="4000" i="1" dirty="0" err="1" smtClean="0"/>
              <a:t>MySQLdb</a:t>
            </a:r>
            <a:r>
              <a:rPr lang="en-US" sz="4000" i="1" dirty="0" smtClean="0"/>
              <a:t/>
            </a:r>
            <a:br>
              <a:rPr lang="en-US" sz="4000" i="1" dirty="0" smtClean="0"/>
            </a:br>
            <a:r>
              <a:rPr lang="en-US" sz="4000" i="1" dirty="0" smtClean="0"/>
              <a:t>title = "title"</a:t>
            </a:r>
            <a:br>
              <a:rPr lang="en-US" sz="4000" i="1" dirty="0" smtClean="0"/>
            </a:br>
            <a:r>
              <a:rPr lang="en-US" sz="4000" i="1" dirty="0" err="1" smtClean="0"/>
              <a:t>url</a:t>
            </a:r>
            <a:r>
              <a:rPr lang="en-US" sz="4000" i="1" dirty="0" smtClean="0"/>
              <a:t> = "</a:t>
            </a:r>
            <a:r>
              <a:rPr lang="en-US" sz="4000" i="1" dirty="0" err="1" smtClean="0"/>
              <a:t>urlofwebpage</a:t>
            </a:r>
            <a:r>
              <a:rPr lang="en-US" sz="4000" i="1" dirty="0" smtClean="0"/>
              <a:t> "</a:t>
            </a:r>
            <a:br>
              <a:rPr lang="en-US" sz="4000" i="1" dirty="0" smtClean="0"/>
            </a:br>
            <a:r>
              <a:rPr lang="en-US" sz="4000" i="1" dirty="0" smtClean="0"/>
              <a:t>db = </a:t>
            </a:r>
            <a:r>
              <a:rPr lang="en-US" sz="4000" i="1" dirty="0" err="1" smtClean="0"/>
              <a:t>MySQLdb.connect</a:t>
            </a:r>
            <a:r>
              <a:rPr lang="en-US" sz="4000" i="1" dirty="0" smtClean="0"/>
              <a:t>("localhost","root","123456","myciti" )</a:t>
            </a:r>
            <a:br>
              <a:rPr lang="en-US" sz="4000" i="1" dirty="0" smtClean="0"/>
            </a:br>
            <a:r>
              <a:rPr lang="en-US" sz="4000" i="1" dirty="0" smtClean="0"/>
              <a:t>cursor = </a:t>
            </a:r>
            <a:r>
              <a:rPr lang="en-US" sz="4000" i="1" dirty="0" err="1" smtClean="0"/>
              <a:t>db.cursor</a:t>
            </a:r>
            <a:r>
              <a:rPr lang="en-US" sz="4000" i="1" dirty="0" smtClean="0"/>
              <a:t>()</a:t>
            </a:r>
            <a:endParaRPr lang="zh-CN" altLang="en-US" sz="4000" dirty="0"/>
          </a:p>
        </p:txBody>
      </p:sp>
      <p:pic>
        <p:nvPicPr>
          <p:cNvPr id="22532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" y="142875"/>
            <a:ext cx="30099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76200" y="931863"/>
            <a:ext cx="3124200" cy="8969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z="4000" b="1" dirty="0" smtClean="0">
                <a:solidFill>
                  <a:srgbClr val="002060"/>
                </a:solidFill>
              </a:rPr>
              <a:t>动态插入</a:t>
            </a:r>
          </a:p>
        </p:txBody>
      </p:sp>
      <p:sp>
        <p:nvSpPr>
          <p:cNvPr id="225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52400" y="685800"/>
            <a:ext cx="9067800" cy="5386387"/>
          </a:xfrm>
        </p:spPr>
        <p:txBody>
          <a:bodyPr/>
          <a:lstStyle/>
          <a:p>
            <a:pPr algn="just" eaLnBrk="1" hangingPunct="1"/>
            <a:endParaRPr lang="en-US" altLang="zh-CN" sz="4000" b="1" dirty="0" smtClean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  <a:p>
            <a:pPr>
              <a:buNone/>
            </a:pPr>
            <a:r>
              <a:rPr lang="en-US" sz="4000" i="1" dirty="0" smtClean="0"/>
              <a:t>   </a:t>
            </a:r>
            <a:r>
              <a:rPr lang="en-US" altLang="zh-CN" sz="4000" i="1" dirty="0" err="1" smtClean="0"/>
              <a:t>s</a:t>
            </a:r>
            <a:r>
              <a:rPr lang="en-US" sz="4000" i="1" dirty="0" err="1" smtClean="0"/>
              <a:t>ql</a:t>
            </a:r>
            <a:r>
              <a:rPr lang="en-US" sz="4000" i="1" dirty="0" smtClean="0"/>
              <a:t> = """insert into article values (0,"%s","%s","2012-9-8","wo","qq","skjfasklfj","2019","up")"""</a:t>
            </a:r>
            <a:br>
              <a:rPr lang="en-US" sz="4000" i="1" dirty="0" smtClean="0"/>
            </a:br>
            <a:r>
              <a:rPr lang="en-US" sz="4000" i="1" dirty="0" smtClean="0"/>
              <a:t>try:</a:t>
            </a:r>
            <a:br>
              <a:rPr lang="en-US" sz="4000" i="1" dirty="0" smtClean="0"/>
            </a:br>
            <a:r>
              <a:rPr lang="en-US" sz="4000" i="1" dirty="0" smtClean="0"/>
              <a:t>    </a:t>
            </a:r>
            <a:r>
              <a:rPr lang="en-US" sz="4000" i="1" dirty="0" err="1" smtClean="0"/>
              <a:t>cursor.execute</a:t>
            </a:r>
            <a:r>
              <a:rPr lang="en-US" sz="4000" i="1" dirty="0" smtClean="0"/>
              <a:t>(</a:t>
            </a:r>
            <a:r>
              <a:rPr lang="en-US" sz="4000" i="1" dirty="0" err="1" smtClean="0"/>
              <a:t>sql</a:t>
            </a:r>
            <a:r>
              <a:rPr lang="en-US" sz="4000" i="1" dirty="0" smtClean="0"/>
              <a:t>%(</a:t>
            </a:r>
            <a:r>
              <a:rPr lang="en-US" sz="4000" i="1" dirty="0" err="1" smtClean="0"/>
              <a:t>title,url</a:t>
            </a:r>
            <a:r>
              <a:rPr lang="en-US" sz="4000" i="1" dirty="0" smtClean="0"/>
              <a:t>))</a:t>
            </a:r>
            <a:br>
              <a:rPr lang="en-US" sz="4000" i="1" dirty="0" smtClean="0"/>
            </a:br>
            <a:r>
              <a:rPr lang="en-US" sz="4000" i="1" dirty="0" smtClean="0"/>
              <a:t>    </a:t>
            </a:r>
            <a:r>
              <a:rPr lang="en-US" sz="4000" i="1" dirty="0" err="1" smtClean="0"/>
              <a:t>db.commit</a:t>
            </a:r>
            <a:r>
              <a:rPr lang="en-US" sz="4000" i="1" dirty="0" smtClean="0"/>
              <a:t>()</a:t>
            </a:r>
            <a:br>
              <a:rPr lang="en-US" sz="4000" i="1" dirty="0" smtClean="0"/>
            </a:br>
            <a:r>
              <a:rPr lang="en-US" sz="4000" i="1" dirty="0" smtClean="0"/>
              <a:t>except:</a:t>
            </a:r>
            <a:br>
              <a:rPr lang="en-US" sz="4000" i="1" dirty="0" smtClean="0"/>
            </a:br>
            <a:r>
              <a:rPr lang="en-US" sz="4000" i="1" dirty="0" smtClean="0"/>
              <a:t>    </a:t>
            </a:r>
            <a:r>
              <a:rPr lang="en-US" sz="4000" i="1" dirty="0" err="1" smtClean="0"/>
              <a:t>db.rollback</a:t>
            </a:r>
            <a:r>
              <a:rPr lang="en-US" sz="4000" i="1" dirty="0" smtClean="0"/>
              <a:t>()</a:t>
            </a:r>
            <a:br>
              <a:rPr lang="en-US" sz="4000" i="1" dirty="0" smtClean="0"/>
            </a:br>
            <a:r>
              <a:rPr lang="en-US" sz="4000" i="1" dirty="0" err="1" smtClean="0"/>
              <a:t>db.close</a:t>
            </a:r>
            <a:endParaRPr lang="zh-CN" altLang="en-US" sz="4000" dirty="0"/>
          </a:p>
        </p:txBody>
      </p:sp>
      <p:pic>
        <p:nvPicPr>
          <p:cNvPr id="22532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" y="142875"/>
            <a:ext cx="30099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500063" y="1471613"/>
            <a:ext cx="8382000" cy="5386387"/>
          </a:xfrm>
        </p:spPr>
        <p:txBody>
          <a:bodyPr/>
          <a:lstStyle/>
          <a:p>
            <a:pPr algn="just"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本堂课内容涉及到文本读写的技术实现，都是采用</a:t>
            </a:r>
            <a:r>
              <a:rPr lang="en-US" dirty="0" smtClean="0"/>
              <a:t>Python</a:t>
            </a:r>
            <a:r>
              <a:rPr lang="zh-CN" altLang="en-US" dirty="0" smtClean="0"/>
              <a:t>语言完成的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用到了</a:t>
            </a:r>
            <a:r>
              <a:rPr lang="en-US" dirty="0" smtClean="0"/>
              <a:t>Python</a:t>
            </a:r>
            <a:r>
              <a:rPr lang="zh-CN" altLang="en-US" dirty="0" smtClean="0"/>
              <a:t>语言中的</a:t>
            </a:r>
            <a:r>
              <a:rPr lang="en-US" dirty="0" smtClean="0"/>
              <a:t>Pandas</a:t>
            </a:r>
            <a:r>
              <a:rPr lang="zh-CN" altLang="en-US" dirty="0" smtClean="0"/>
              <a:t>库，请大家在学习本课前安装</a:t>
            </a:r>
            <a:r>
              <a:rPr lang="en-US" dirty="0" smtClean="0"/>
              <a:t>Python</a:t>
            </a:r>
            <a:r>
              <a:rPr lang="zh-CN" altLang="en-US" dirty="0" smtClean="0"/>
              <a:t>及其</a:t>
            </a:r>
            <a:r>
              <a:rPr lang="en-US" dirty="0" smtClean="0"/>
              <a:t>Pandas</a:t>
            </a:r>
            <a:r>
              <a:rPr lang="zh-CN" altLang="en-US" dirty="0" smtClean="0"/>
              <a:t>库</a:t>
            </a:r>
            <a:endParaRPr lang="zh-CN" altLang="en-US" dirty="0" smtClean="0">
              <a:latin typeface="宋体" charset="-122"/>
            </a:endParaRPr>
          </a:p>
        </p:txBody>
      </p:sp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0" y="1143000"/>
            <a:ext cx="5562600" cy="8969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z="4000" b="1" dirty="0" smtClean="0">
                <a:solidFill>
                  <a:srgbClr val="002060"/>
                </a:solidFill>
              </a:rPr>
              <a:t>文本读写技术实现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76200" y="931863"/>
            <a:ext cx="3124200" cy="8969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sz="4000" b="1" dirty="0" smtClean="0">
                <a:solidFill>
                  <a:srgbClr val="002060"/>
                </a:solidFill>
              </a:rPr>
              <a:t>update</a:t>
            </a:r>
            <a:r>
              <a:rPr lang="zh-CN" altLang="en-US" sz="4000" b="1" dirty="0" smtClean="0">
                <a:solidFill>
                  <a:srgbClr val="002060"/>
                </a:solidFill>
              </a:rPr>
              <a:t>操作</a:t>
            </a:r>
          </a:p>
        </p:txBody>
      </p:sp>
      <p:sp>
        <p:nvSpPr>
          <p:cNvPr id="225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76200" y="990600"/>
            <a:ext cx="9067800" cy="5386387"/>
          </a:xfrm>
        </p:spPr>
        <p:txBody>
          <a:bodyPr/>
          <a:lstStyle/>
          <a:p>
            <a:pPr algn="just" eaLnBrk="1" hangingPunct="1"/>
            <a:endParaRPr lang="en-US" altLang="zh-CN" sz="4000" b="1" dirty="0" smtClean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  <a:p>
            <a:r>
              <a:rPr lang="zh-CN" altLang="en-US" sz="4000" dirty="0" smtClean="0"/>
              <a:t>在</a:t>
            </a:r>
            <a:r>
              <a:rPr lang="en-US" sz="4000" dirty="0" smtClean="0"/>
              <a:t>update</a:t>
            </a:r>
            <a:r>
              <a:rPr lang="zh-CN" altLang="en-US" sz="4000" dirty="0" smtClean="0"/>
              <a:t>的操作中，占位符的使用和上面是一样的</a:t>
            </a:r>
          </a:p>
          <a:p>
            <a:pPr>
              <a:buNone/>
            </a:pPr>
            <a:r>
              <a:rPr lang="en-US" sz="4000" i="1" dirty="0" smtClean="0"/>
              <a:t>   import </a:t>
            </a:r>
            <a:r>
              <a:rPr lang="en-US" sz="4000" i="1" dirty="0" err="1" smtClean="0"/>
              <a:t>MySQLdb</a:t>
            </a:r>
            <a:r>
              <a:rPr lang="en-US" sz="4000" i="1" dirty="0" smtClean="0"/>
              <a:t/>
            </a:r>
            <a:br>
              <a:rPr lang="en-US" sz="4000" i="1" dirty="0" smtClean="0"/>
            </a:br>
            <a:r>
              <a:rPr lang="en-US" sz="4000" i="1" dirty="0" smtClean="0"/>
              <a:t>title = "title"</a:t>
            </a:r>
            <a:br>
              <a:rPr lang="en-US" sz="4000" i="1" dirty="0" smtClean="0"/>
            </a:br>
            <a:r>
              <a:rPr lang="en-US" sz="4000" i="1" dirty="0" smtClean="0"/>
              <a:t>id=11</a:t>
            </a:r>
            <a:br>
              <a:rPr lang="en-US" sz="4000" i="1" dirty="0" smtClean="0"/>
            </a:br>
            <a:r>
              <a:rPr lang="en-US" sz="4000" i="1" dirty="0" smtClean="0"/>
              <a:t>db = </a:t>
            </a:r>
            <a:r>
              <a:rPr lang="en-US" sz="4000" i="1" dirty="0" err="1" smtClean="0"/>
              <a:t>MySQLdb.connect</a:t>
            </a:r>
            <a:r>
              <a:rPr lang="en-US" sz="4000" i="1" dirty="0" smtClean="0"/>
              <a:t>("localhost","root","123456","myciti" )</a:t>
            </a:r>
            <a:endParaRPr lang="zh-CN" altLang="en-US" sz="4000" dirty="0"/>
          </a:p>
        </p:txBody>
      </p:sp>
      <p:pic>
        <p:nvPicPr>
          <p:cNvPr id="22532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" y="142875"/>
            <a:ext cx="30099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76200" y="931863"/>
            <a:ext cx="3124200" cy="8969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sz="4000" b="1" dirty="0" smtClean="0">
                <a:solidFill>
                  <a:srgbClr val="002060"/>
                </a:solidFill>
              </a:rPr>
              <a:t>update</a:t>
            </a:r>
            <a:r>
              <a:rPr lang="zh-CN" altLang="en-US" sz="4000" b="1" dirty="0" smtClean="0">
                <a:solidFill>
                  <a:srgbClr val="002060"/>
                </a:solidFill>
              </a:rPr>
              <a:t>操作</a:t>
            </a:r>
          </a:p>
        </p:txBody>
      </p:sp>
      <p:sp>
        <p:nvSpPr>
          <p:cNvPr id="225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-76200" y="685800"/>
            <a:ext cx="9067800" cy="5386387"/>
          </a:xfrm>
        </p:spPr>
        <p:txBody>
          <a:bodyPr/>
          <a:lstStyle/>
          <a:p>
            <a:pPr algn="just" eaLnBrk="1" hangingPunct="1"/>
            <a:endParaRPr lang="en-US" altLang="zh-CN" sz="4000" b="1" dirty="0" smtClean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  <a:p>
            <a:pPr>
              <a:buNone/>
            </a:pPr>
            <a:r>
              <a:rPr lang="en-US" sz="4000" i="1" dirty="0" smtClean="0"/>
              <a:t>   cursor = </a:t>
            </a:r>
            <a:r>
              <a:rPr lang="en-US" sz="4000" i="1" dirty="0" err="1" smtClean="0"/>
              <a:t>db.cursor</a:t>
            </a:r>
            <a:r>
              <a:rPr lang="en-US" sz="4000" i="1" dirty="0" smtClean="0"/>
              <a:t>()</a:t>
            </a:r>
            <a:br>
              <a:rPr lang="en-US" sz="4000" i="1" dirty="0" smtClean="0"/>
            </a:br>
            <a:r>
              <a:rPr lang="en-US" sz="4000" i="1" dirty="0" err="1" smtClean="0"/>
              <a:t>sql</a:t>
            </a:r>
            <a:r>
              <a:rPr lang="en-US" sz="4000" i="1" dirty="0" smtClean="0"/>
              <a:t> = """update article set title = "%s" where id = "%d" """</a:t>
            </a:r>
            <a:br>
              <a:rPr lang="en-US" sz="4000" i="1" dirty="0" smtClean="0"/>
            </a:br>
            <a:r>
              <a:rPr lang="en-US" sz="4000" i="1" dirty="0" smtClean="0"/>
              <a:t>try:</a:t>
            </a:r>
            <a:br>
              <a:rPr lang="en-US" sz="4000" i="1" dirty="0" smtClean="0"/>
            </a:br>
            <a:r>
              <a:rPr lang="en-US" sz="4000" i="1" dirty="0" smtClean="0"/>
              <a:t>    </a:t>
            </a:r>
            <a:r>
              <a:rPr lang="en-US" sz="4000" i="1" dirty="0" err="1" smtClean="0"/>
              <a:t>cursor.execute</a:t>
            </a:r>
            <a:r>
              <a:rPr lang="en-US" sz="4000" i="1" dirty="0" smtClean="0"/>
              <a:t>(</a:t>
            </a:r>
            <a:r>
              <a:rPr lang="en-US" sz="4000" i="1" dirty="0" err="1" smtClean="0"/>
              <a:t>sql</a:t>
            </a:r>
            <a:r>
              <a:rPr lang="en-US" sz="4000" i="1" dirty="0" smtClean="0"/>
              <a:t>%(</a:t>
            </a:r>
            <a:r>
              <a:rPr lang="en-US" sz="4000" i="1" dirty="0" err="1" smtClean="0"/>
              <a:t>title,id</a:t>
            </a:r>
            <a:r>
              <a:rPr lang="en-US" sz="4000" i="1" dirty="0" smtClean="0"/>
              <a:t>))</a:t>
            </a:r>
            <a:br>
              <a:rPr lang="en-US" sz="4000" i="1" dirty="0" smtClean="0"/>
            </a:br>
            <a:r>
              <a:rPr lang="en-US" sz="4000" i="1" dirty="0" smtClean="0"/>
              <a:t>    </a:t>
            </a:r>
            <a:r>
              <a:rPr lang="en-US" sz="4000" i="1" dirty="0" err="1" smtClean="0"/>
              <a:t>db.commit</a:t>
            </a:r>
            <a:r>
              <a:rPr lang="en-US" sz="4000" i="1" dirty="0" smtClean="0"/>
              <a:t>()</a:t>
            </a:r>
            <a:br>
              <a:rPr lang="en-US" sz="4000" i="1" dirty="0" smtClean="0"/>
            </a:br>
            <a:r>
              <a:rPr lang="en-US" sz="4000" i="1" dirty="0" smtClean="0"/>
              <a:t>except:</a:t>
            </a:r>
            <a:br>
              <a:rPr lang="en-US" sz="4000" i="1" dirty="0" smtClean="0"/>
            </a:br>
            <a:r>
              <a:rPr lang="en-US" sz="4000" i="1" dirty="0" smtClean="0"/>
              <a:t>    </a:t>
            </a:r>
            <a:r>
              <a:rPr lang="en-US" sz="4000" i="1" dirty="0" err="1" smtClean="0"/>
              <a:t>db.rollback</a:t>
            </a:r>
            <a:r>
              <a:rPr lang="en-US" sz="4000" i="1" dirty="0" smtClean="0"/>
              <a:t>()</a:t>
            </a:r>
            <a:br>
              <a:rPr lang="en-US" sz="4000" i="1" dirty="0" smtClean="0"/>
            </a:br>
            <a:r>
              <a:rPr lang="en-US" sz="4000" i="1" dirty="0" err="1" smtClean="0"/>
              <a:t>db.close</a:t>
            </a:r>
            <a:endParaRPr lang="zh-CN" altLang="en-US" sz="4000" dirty="0"/>
          </a:p>
        </p:txBody>
      </p:sp>
      <p:pic>
        <p:nvPicPr>
          <p:cNvPr id="22532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" y="142875"/>
            <a:ext cx="30099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76200" y="1143000"/>
            <a:ext cx="4267200" cy="8969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z="4000" b="1" dirty="0" smtClean="0">
                <a:solidFill>
                  <a:srgbClr val="002060"/>
                </a:solidFill>
              </a:rPr>
              <a:t>读取文本文件</a:t>
            </a:r>
          </a:p>
        </p:txBody>
      </p:sp>
      <p:sp>
        <p:nvSpPr>
          <p:cNvPr id="225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00063" y="1471613"/>
            <a:ext cx="8382000" cy="1576387"/>
          </a:xfrm>
        </p:spPr>
        <p:txBody>
          <a:bodyPr/>
          <a:lstStyle/>
          <a:p>
            <a:pPr algn="just" eaLnBrk="1" hangingPunct="1"/>
            <a:endParaRPr lang="en-US" altLang="zh-CN" dirty="0" smtClean="0"/>
          </a:p>
          <a:p>
            <a:r>
              <a:rPr lang="zh-CN" altLang="en-US" dirty="0" smtClean="0"/>
              <a:t>用户访问在线商城的系统日志数据，存储在一个文本文件中，源数据的前几行：</a:t>
            </a:r>
            <a:endParaRPr lang="zh-CN" altLang="en-US" dirty="0" smtClean="0">
              <a:latin typeface="宋体" charset="-122"/>
            </a:endParaRPr>
          </a:p>
        </p:txBody>
      </p:sp>
      <p:pic>
        <p:nvPicPr>
          <p:cNvPr id="22532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" y="142875"/>
            <a:ext cx="30099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 descr="(V1T{3P(H{3W)H}V6U[DR3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3124200"/>
            <a:ext cx="76962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76200" y="1143000"/>
            <a:ext cx="3810000" cy="8969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z="4000" b="1" dirty="0" smtClean="0">
                <a:solidFill>
                  <a:srgbClr val="002060"/>
                </a:solidFill>
              </a:rPr>
              <a:t>读取</a:t>
            </a:r>
            <a:r>
              <a:rPr lang="en-US" altLang="en-US" sz="4000" b="1" dirty="0" smtClean="0">
                <a:solidFill>
                  <a:srgbClr val="002060"/>
                </a:solidFill>
              </a:rPr>
              <a:t>txt</a:t>
            </a:r>
            <a:r>
              <a:rPr lang="zh-CN" altLang="en-US" sz="4000" b="1" dirty="0" smtClean="0">
                <a:solidFill>
                  <a:srgbClr val="002060"/>
                </a:solidFill>
              </a:rPr>
              <a:t>文件</a:t>
            </a:r>
          </a:p>
        </p:txBody>
      </p:sp>
      <p:sp>
        <p:nvSpPr>
          <p:cNvPr id="225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00062" y="1090613"/>
            <a:ext cx="8643937" cy="5386387"/>
          </a:xfrm>
        </p:spPr>
        <p:txBody>
          <a:bodyPr/>
          <a:lstStyle/>
          <a:p>
            <a:pPr algn="just" eaLnBrk="1" hangingPunct="1"/>
            <a:endParaRPr lang="en-US" altLang="zh-CN" sz="4000" b="1" dirty="0" smtClean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  <a:p>
            <a:pPr algn="just" eaLnBrk="1" hangingPunct="1"/>
            <a:r>
              <a:rPr lang="zh-CN" altLang="en-US" sz="4000" dirty="0" smtClean="0"/>
              <a:t>读取</a:t>
            </a:r>
            <a:r>
              <a:rPr lang="en-US" altLang="zh-CN" sz="4000" dirty="0" smtClean="0"/>
              <a:t>txt</a:t>
            </a:r>
            <a:r>
              <a:rPr lang="zh-CN" altLang="en-US" sz="4000" dirty="0" smtClean="0"/>
              <a:t>文件的步骤</a:t>
            </a:r>
            <a:endParaRPr lang="en-US" altLang="zh-CN" sz="4000" dirty="0" smtClean="0"/>
          </a:p>
          <a:p>
            <a:pPr marL="702000" algn="just" eaLnBrk="1" hangingPunct="1">
              <a:buFont typeface="Wingdings" pitchFamily="2" charset="2"/>
              <a:buChar char="Ø"/>
            </a:pPr>
            <a:r>
              <a:rPr lang="zh-CN" altLang="en-US" sz="4000" dirty="0" smtClean="0"/>
              <a:t>打开</a:t>
            </a:r>
            <a:r>
              <a:rPr lang="en-US" sz="4000" dirty="0" smtClean="0"/>
              <a:t>test.txt</a:t>
            </a:r>
            <a:r>
              <a:rPr lang="zh-CN" altLang="en-US" sz="4000" dirty="0" smtClean="0"/>
              <a:t>文档需要的操作是</a:t>
            </a:r>
          </a:p>
          <a:p>
            <a:pPr marL="702000">
              <a:buNone/>
            </a:pPr>
            <a:r>
              <a:rPr lang="en-US" sz="4000" i="1" dirty="0" smtClean="0"/>
              <a:t>    &gt;&gt;&gt; </a:t>
            </a:r>
            <a:r>
              <a:rPr lang="en-US" sz="4000" i="1" dirty="0" err="1" smtClean="0"/>
              <a:t>fp</a:t>
            </a:r>
            <a:r>
              <a:rPr lang="en-US" sz="4000" i="1" dirty="0" smtClean="0"/>
              <a:t> = open('</a:t>
            </a:r>
            <a:r>
              <a:rPr lang="en-US" sz="4000" i="1" dirty="0" err="1" smtClean="0"/>
              <a:t>test.txt','r</a:t>
            </a:r>
            <a:r>
              <a:rPr lang="en-US" sz="4000" i="1" dirty="0" smtClean="0"/>
              <a:t>')</a:t>
            </a:r>
            <a:endParaRPr lang="zh-CN" altLang="en-US" sz="4000" dirty="0" smtClean="0"/>
          </a:p>
          <a:p>
            <a:pPr marL="702000">
              <a:buFont typeface="Wingdings" pitchFamily="2" charset="2"/>
              <a:buChar char="Ø"/>
            </a:pPr>
            <a:r>
              <a:rPr lang="zh-CN" altLang="en-US" sz="4000" dirty="0" smtClean="0"/>
              <a:t>当我们输入</a:t>
            </a:r>
            <a:r>
              <a:rPr lang="en-US" sz="4000" i="1" dirty="0" smtClean="0"/>
              <a:t>&gt;&gt;&gt; </a:t>
            </a:r>
            <a:r>
              <a:rPr lang="en-US" sz="4000" i="1" dirty="0" err="1" smtClean="0"/>
              <a:t>fp</a:t>
            </a:r>
            <a:endParaRPr lang="zh-CN" altLang="en-US" sz="4000" dirty="0" smtClean="0"/>
          </a:p>
          <a:p>
            <a:pPr marL="702000">
              <a:buFont typeface="Wingdings" pitchFamily="2" charset="2"/>
              <a:buChar char="Ø"/>
            </a:pPr>
            <a:r>
              <a:rPr lang="en-US" sz="4000" dirty="0" smtClean="0"/>
              <a:t>Python Shell</a:t>
            </a:r>
            <a:r>
              <a:rPr lang="zh-CN" altLang="en-US" sz="4000" dirty="0" smtClean="0"/>
              <a:t>中会显示</a:t>
            </a:r>
          </a:p>
          <a:p>
            <a:pPr marL="702000">
              <a:buNone/>
            </a:pPr>
            <a:r>
              <a:rPr lang="en-US" sz="4000" i="1" dirty="0" smtClean="0"/>
              <a:t>   &lt;open file ‘test.txt’, mode ‘r’ at 0x02BB0E38&gt;</a:t>
            </a:r>
            <a:endParaRPr lang="en-US" altLang="zh-CN" sz="4000" b="1" dirty="0" smtClean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2532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" y="142875"/>
            <a:ext cx="30099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76200" y="914400"/>
            <a:ext cx="3810000" cy="8969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z="4000" b="1" dirty="0" smtClean="0">
                <a:solidFill>
                  <a:srgbClr val="002060"/>
                </a:solidFill>
              </a:rPr>
              <a:t>读取</a:t>
            </a:r>
            <a:r>
              <a:rPr lang="en-US" altLang="en-US" sz="4000" b="1" dirty="0" smtClean="0">
                <a:solidFill>
                  <a:srgbClr val="002060"/>
                </a:solidFill>
              </a:rPr>
              <a:t>txt</a:t>
            </a:r>
            <a:r>
              <a:rPr lang="zh-CN" altLang="en-US" sz="4000" b="1" dirty="0" smtClean="0">
                <a:solidFill>
                  <a:srgbClr val="002060"/>
                </a:solidFill>
              </a:rPr>
              <a:t>文件</a:t>
            </a:r>
          </a:p>
        </p:txBody>
      </p:sp>
      <p:sp>
        <p:nvSpPr>
          <p:cNvPr id="225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23863" y="862013"/>
            <a:ext cx="8643937" cy="5386387"/>
          </a:xfrm>
        </p:spPr>
        <p:txBody>
          <a:bodyPr/>
          <a:lstStyle/>
          <a:p>
            <a:pPr algn="just" eaLnBrk="1" hangingPunct="1"/>
            <a:endParaRPr lang="en-US" altLang="zh-CN" sz="4000" b="1" dirty="0" smtClean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  <a:p>
            <a:pPr algn="just" eaLnBrk="1" hangingPunct="1"/>
            <a:r>
              <a:rPr lang="zh-CN" altLang="en-US" sz="4000" dirty="0" smtClean="0"/>
              <a:t>读取</a:t>
            </a:r>
            <a:r>
              <a:rPr lang="en-US" altLang="zh-CN" sz="4000" dirty="0" smtClean="0"/>
              <a:t>txt</a:t>
            </a:r>
            <a:r>
              <a:rPr lang="zh-CN" altLang="en-US" sz="4000" dirty="0" smtClean="0"/>
              <a:t>文件的说明</a:t>
            </a:r>
            <a:endParaRPr lang="en-US" altLang="zh-CN" sz="4000" dirty="0" smtClean="0"/>
          </a:p>
          <a:p>
            <a:pPr marL="702000" algn="just" eaLnBrk="1" hangingPunct="1">
              <a:buFont typeface="Wingdings" pitchFamily="2" charset="2"/>
              <a:buChar char="Ø"/>
            </a:pPr>
            <a:r>
              <a:rPr lang="en-US" sz="4000" i="1" dirty="0" smtClean="0"/>
              <a:t>&lt;open file ‘test.txt’, mode ‘r’ at 0x02BB0E38&gt;</a:t>
            </a:r>
            <a:r>
              <a:rPr lang="zh-CN" altLang="en-US" sz="4000" dirty="0" smtClean="0"/>
              <a:t>表示</a:t>
            </a:r>
            <a:r>
              <a:rPr lang="en-US" altLang="zh-CN" sz="4000" dirty="0" smtClean="0"/>
              <a:t>txt</a:t>
            </a:r>
            <a:r>
              <a:rPr lang="zh-CN" altLang="en-US" sz="4000" dirty="0" smtClean="0"/>
              <a:t>文件已经成功打开</a:t>
            </a:r>
            <a:endParaRPr lang="en-US" altLang="zh-CN" sz="4000" dirty="0" smtClean="0"/>
          </a:p>
          <a:p>
            <a:pPr marL="702000" algn="just" eaLnBrk="1" hangingPunct="1">
              <a:buFont typeface="Wingdings" pitchFamily="2" charset="2"/>
              <a:buChar char="Ø"/>
            </a:pPr>
            <a:r>
              <a:rPr lang="en-US" sz="4000" dirty="0" smtClean="0"/>
              <a:t>open</a:t>
            </a:r>
            <a:r>
              <a:rPr lang="zh-CN" altLang="en-US" sz="4000" dirty="0" smtClean="0"/>
              <a:t>函数的第一个参数是需要打开文本的存储路径，第二个参数‘</a:t>
            </a:r>
            <a:r>
              <a:rPr lang="en-US" sz="4000" dirty="0" smtClean="0"/>
              <a:t>r</a:t>
            </a:r>
            <a:r>
              <a:rPr lang="zh-CN" altLang="en-US" sz="4000" dirty="0" smtClean="0"/>
              <a:t>’指</a:t>
            </a:r>
            <a:r>
              <a:rPr lang="en-US" sz="4000" dirty="0" smtClean="0"/>
              <a:t>open</a:t>
            </a:r>
            <a:r>
              <a:rPr lang="zh-CN" altLang="en-US" sz="4000" dirty="0" smtClean="0"/>
              <a:t>函数采用的模式为“读取模式”。</a:t>
            </a:r>
          </a:p>
          <a:p>
            <a:pPr marL="702000" algn="just" eaLnBrk="1" hangingPunct="1">
              <a:buFont typeface="Wingdings" pitchFamily="2" charset="2"/>
              <a:buChar char="Ø"/>
            </a:pPr>
            <a:endParaRPr lang="en-US" altLang="zh-CN" sz="4000" dirty="0" smtClean="0"/>
          </a:p>
        </p:txBody>
      </p:sp>
      <p:pic>
        <p:nvPicPr>
          <p:cNvPr id="22532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" y="142875"/>
            <a:ext cx="30099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76200" y="914400"/>
            <a:ext cx="7391400" cy="8969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342900" indent="-342900" algn="just" eaLnBrk="1" hangingPunct="1">
              <a:spcBef>
                <a:spcPct val="20000"/>
              </a:spcBef>
            </a:pPr>
            <a:r>
              <a:rPr lang="zh-CN" altLang="en-US" sz="4000" b="1" dirty="0" smtClean="0">
                <a:solidFill>
                  <a:srgbClr val="002060"/>
                </a:solidFill>
              </a:rPr>
              <a:t>  读取</a:t>
            </a:r>
            <a:r>
              <a:rPr lang="en-US" altLang="en-US" sz="4000" b="1" dirty="0" smtClean="0">
                <a:solidFill>
                  <a:srgbClr val="002060"/>
                </a:solidFill>
              </a:rPr>
              <a:t>test.txt</a:t>
            </a:r>
            <a:r>
              <a:rPr lang="zh-CN" altLang="en-US" sz="4000" b="1" dirty="0" smtClean="0">
                <a:solidFill>
                  <a:srgbClr val="002060"/>
                </a:solidFill>
              </a:rPr>
              <a:t>文档中的某几行</a:t>
            </a:r>
          </a:p>
        </p:txBody>
      </p:sp>
      <p:sp>
        <p:nvSpPr>
          <p:cNvPr id="225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47663" y="862013"/>
            <a:ext cx="8643937" cy="5386387"/>
          </a:xfrm>
        </p:spPr>
        <p:txBody>
          <a:bodyPr/>
          <a:lstStyle/>
          <a:p>
            <a:pPr algn="just" eaLnBrk="1" hangingPunct="1"/>
            <a:endParaRPr lang="en-US" altLang="zh-CN" sz="4000" b="1" dirty="0" smtClean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  <a:p>
            <a:pPr algn="just" eaLnBrk="1" hangingPunct="1"/>
            <a:r>
              <a:rPr lang="zh-CN" altLang="en-US" sz="4000" dirty="0" smtClean="0"/>
              <a:t>读取</a:t>
            </a:r>
            <a:r>
              <a:rPr lang="en-US" altLang="zh-CN" sz="4000" dirty="0" smtClean="0"/>
              <a:t>txt</a:t>
            </a:r>
            <a:r>
              <a:rPr lang="zh-CN" altLang="en-US" sz="4000" dirty="0" smtClean="0"/>
              <a:t>文件的某几行</a:t>
            </a:r>
            <a:endParaRPr lang="en-US" altLang="zh-CN" sz="4000" dirty="0" smtClean="0"/>
          </a:p>
          <a:p>
            <a:pPr marL="702000" algn="just" eaLnBrk="1" hangingPunct="1">
              <a:buFont typeface="Wingdings" pitchFamily="2" charset="2"/>
              <a:buChar char="Ø"/>
            </a:pPr>
            <a:r>
              <a:rPr lang="zh-CN" altLang="en-US" sz="4000" dirty="0" smtClean="0"/>
              <a:t>我们想要读取一个文档中的某一行或几行，可以采用下面的一组命令： </a:t>
            </a:r>
            <a:endParaRPr lang="en-US" altLang="zh-CN" sz="4000" dirty="0" smtClean="0"/>
          </a:p>
          <a:p>
            <a:pPr marL="702000" algn="just" eaLnBrk="1" hangingPunct="1">
              <a:buNone/>
            </a:pPr>
            <a:r>
              <a:rPr lang="en-US" sz="4000" i="1" dirty="0" smtClean="0"/>
              <a:t>    &gt;&gt;&gt; </a:t>
            </a:r>
            <a:r>
              <a:rPr lang="en-US" sz="4000" i="1" dirty="0" err="1" smtClean="0"/>
              <a:t>fp.readline</a:t>
            </a:r>
            <a:r>
              <a:rPr lang="en-US" sz="4000" i="1" dirty="0" smtClean="0"/>
              <a:t>()   </a:t>
            </a:r>
            <a:r>
              <a:rPr lang="zh-CN" altLang="en-US" sz="4000" dirty="0" smtClean="0"/>
              <a:t>显示一行</a:t>
            </a:r>
            <a:endParaRPr lang="en-US" altLang="zh-CN" sz="4000" dirty="0" smtClean="0"/>
          </a:p>
          <a:p>
            <a:pPr marL="702000" algn="just" eaLnBrk="1" hangingPunct="1">
              <a:buNone/>
            </a:pPr>
            <a:r>
              <a:rPr lang="en-US" sz="4000" dirty="0" smtClean="0"/>
              <a:t>    </a:t>
            </a:r>
            <a:r>
              <a:rPr lang="en-US" sz="4000" i="1" dirty="0" smtClean="0"/>
              <a:t>&gt;&gt;&gt; </a:t>
            </a:r>
            <a:r>
              <a:rPr lang="en-US" sz="4000" i="1" dirty="0" err="1" smtClean="0"/>
              <a:t>fp.readline</a:t>
            </a:r>
            <a:r>
              <a:rPr lang="en-US" altLang="zh-CN" sz="4000" i="1" dirty="0" err="1" smtClean="0"/>
              <a:t>s</a:t>
            </a:r>
            <a:r>
              <a:rPr lang="en-US" sz="4000" i="1" dirty="0" smtClean="0"/>
              <a:t>()  </a:t>
            </a:r>
            <a:r>
              <a:rPr lang="zh-CN" altLang="en-US" sz="4000" dirty="0" smtClean="0"/>
              <a:t>显示所有行</a:t>
            </a:r>
            <a:endParaRPr lang="en-US" altLang="en-US" sz="4000" dirty="0" smtClean="0"/>
          </a:p>
          <a:p>
            <a:pPr marL="702000" algn="just" eaLnBrk="1" hangingPunct="1">
              <a:buNone/>
            </a:pPr>
            <a:endParaRPr lang="zh-CN" altLang="en-US" sz="4000" dirty="0" smtClean="0"/>
          </a:p>
          <a:p>
            <a:pPr marL="702000" algn="just" eaLnBrk="1" hangingPunct="1">
              <a:buFont typeface="Wingdings" pitchFamily="2" charset="2"/>
              <a:buChar char="Ø"/>
            </a:pPr>
            <a:endParaRPr lang="en-US" altLang="zh-CN" sz="4000" dirty="0" smtClean="0"/>
          </a:p>
        </p:txBody>
      </p:sp>
      <p:pic>
        <p:nvPicPr>
          <p:cNvPr id="22532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" y="142875"/>
            <a:ext cx="30099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76200" y="914400"/>
            <a:ext cx="7391400" cy="8969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342900" indent="-342900" algn="just" eaLnBrk="1" hangingPunct="1">
              <a:spcBef>
                <a:spcPct val="20000"/>
              </a:spcBef>
            </a:pPr>
            <a:r>
              <a:rPr lang="zh-CN" altLang="en-US" sz="4000" b="1" dirty="0" smtClean="0">
                <a:solidFill>
                  <a:srgbClr val="002060"/>
                </a:solidFill>
              </a:rPr>
              <a:t>  读取文本常用函数</a:t>
            </a:r>
          </a:p>
        </p:txBody>
      </p:sp>
      <p:sp>
        <p:nvSpPr>
          <p:cNvPr id="225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71463" y="1014413"/>
            <a:ext cx="8643937" cy="5386387"/>
          </a:xfrm>
        </p:spPr>
        <p:txBody>
          <a:bodyPr/>
          <a:lstStyle/>
          <a:p>
            <a:pPr algn="just" eaLnBrk="1" hangingPunct="1"/>
            <a:endParaRPr lang="en-US" altLang="zh-CN" sz="4000" b="1" dirty="0" smtClean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  <a:p>
            <a:pPr marL="702000">
              <a:buFont typeface="Wingdings" pitchFamily="2" charset="2"/>
              <a:buChar char="Ø"/>
            </a:pPr>
            <a:r>
              <a:rPr lang="en-US" sz="4000" dirty="0" smtClean="0"/>
              <a:t>open()</a:t>
            </a:r>
            <a:r>
              <a:rPr lang="zh-CN" altLang="en-US" sz="4000" dirty="0" smtClean="0"/>
              <a:t>函数中的第一个参数是打开文本文件的路径，第二个参数</a:t>
            </a:r>
            <a:r>
              <a:rPr lang="en-US" sz="4000" dirty="0" smtClean="0"/>
              <a:t>r</a:t>
            </a:r>
            <a:r>
              <a:rPr lang="zh-CN" altLang="en-US" sz="4000" dirty="0" smtClean="0"/>
              <a:t>代表读取模式，</a:t>
            </a:r>
            <a:r>
              <a:rPr lang="en-US" sz="4000" dirty="0" smtClean="0"/>
              <a:t>w</a:t>
            </a:r>
            <a:r>
              <a:rPr lang="zh-CN" altLang="en-US" sz="4000" dirty="0" smtClean="0"/>
              <a:t>代表写入模式，</a:t>
            </a:r>
            <a:r>
              <a:rPr lang="en-US" sz="4000" dirty="0" smtClean="0"/>
              <a:t>a</a:t>
            </a:r>
            <a:r>
              <a:rPr lang="zh-CN" altLang="en-US" sz="4000" dirty="0" smtClean="0"/>
              <a:t>代表追加模式，</a:t>
            </a:r>
            <a:r>
              <a:rPr lang="en-US" sz="4000" dirty="0" smtClean="0"/>
              <a:t>r+</a:t>
            </a:r>
            <a:r>
              <a:rPr lang="zh-CN" altLang="en-US" sz="4000" dirty="0" smtClean="0"/>
              <a:t>代表读写模式</a:t>
            </a:r>
          </a:p>
          <a:p>
            <a:pPr marL="702000">
              <a:buFont typeface="Wingdings" pitchFamily="2" charset="2"/>
              <a:buChar char="Ø"/>
            </a:pPr>
            <a:r>
              <a:rPr lang="en-US" sz="4000" dirty="0" smtClean="0"/>
              <a:t>read()</a:t>
            </a:r>
            <a:r>
              <a:rPr lang="zh-CN" altLang="en-US" sz="4000" dirty="0" smtClean="0"/>
              <a:t>表示读取到文件尾，</a:t>
            </a:r>
            <a:r>
              <a:rPr lang="en-US" sz="4000" dirty="0" smtClean="0"/>
              <a:t>size</a:t>
            </a:r>
            <a:r>
              <a:rPr lang="zh-CN" altLang="en-US" sz="4000" dirty="0" smtClean="0"/>
              <a:t>表示读取大小。</a:t>
            </a:r>
          </a:p>
          <a:p>
            <a:pPr marL="702000" algn="just" eaLnBrk="1" hangingPunct="1">
              <a:buNone/>
            </a:pPr>
            <a:endParaRPr lang="zh-CN" altLang="en-US" sz="4000" dirty="0" smtClean="0"/>
          </a:p>
          <a:p>
            <a:pPr marL="702000" algn="just" eaLnBrk="1" hangingPunct="1">
              <a:buFont typeface="Wingdings" pitchFamily="2" charset="2"/>
              <a:buChar char="Ø"/>
            </a:pPr>
            <a:endParaRPr lang="en-US" altLang="zh-CN" sz="4000" dirty="0" smtClean="0"/>
          </a:p>
        </p:txBody>
      </p:sp>
      <p:pic>
        <p:nvPicPr>
          <p:cNvPr id="22532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" y="142875"/>
            <a:ext cx="30099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76200" y="914400"/>
            <a:ext cx="7391400" cy="8969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342900" indent="-342900" algn="just" eaLnBrk="1" hangingPunct="1">
              <a:spcBef>
                <a:spcPct val="20000"/>
              </a:spcBef>
            </a:pPr>
            <a:r>
              <a:rPr lang="zh-CN" altLang="en-US" sz="4000" b="1" dirty="0" smtClean="0">
                <a:solidFill>
                  <a:srgbClr val="002060"/>
                </a:solidFill>
              </a:rPr>
              <a:t>  读取文本常用函数</a:t>
            </a:r>
          </a:p>
        </p:txBody>
      </p:sp>
      <p:sp>
        <p:nvSpPr>
          <p:cNvPr id="225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71463" y="1014413"/>
            <a:ext cx="8643937" cy="5386387"/>
          </a:xfrm>
        </p:spPr>
        <p:txBody>
          <a:bodyPr/>
          <a:lstStyle/>
          <a:p>
            <a:pPr algn="just" eaLnBrk="1" hangingPunct="1"/>
            <a:endParaRPr lang="en-US" altLang="zh-CN" sz="4000" b="1" dirty="0" smtClean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  <a:p>
            <a:pPr marL="702000">
              <a:buFont typeface="Wingdings" pitchFamily="2" charset="2"/>
              <a:buChar char="Ø"/>
            </a:pPr>
            <a:r>
              <a:rPr lang="en-US" sz="4000" dirty="0" smtClean="0"/>
              <a:t>seek(0)</a:t>
            </a:r>
            <a:r>
              <a:rPr lang="zh-CN" altLang="en-US" sz="4000" dirty="0" smtClean="0"/>
              <a:t>表示跳到文件开始位置。</a:t>
            </a:r>
          </a:p>
          <a:p>
            <a:pPr marL="702000">
              <a:buFont typeface="Wingdings" pitchFamily="2" charset="2"/>
              <a:buChar char="Ø"/>
            </a:pPr>
            <a:r>
              <a:rPr lang="en-US" sz="4000" dirty="0" err="1" smtClean="0"/>
              <a:t>readline</a:t>
            </a:r>
            <a:r>
              <a:rPr lang="en-US" sz="4000" dirty="0" smtClean="0"/>
              <a:t>()</a:t>
            </a:r>
            <a:r>
              <a:rPr lang="zh-CN" altLang="en-US" sz="4000" dirty="0" smtClean="0"/>
              <a:t>逐行读取文本文件。</a:t>
            </a:r>
          </a:p>
          <a:p>
            <a:pPr marL="702000">
              <a:buFont typeface="Wingdings" pitchFamily="2" charset="2"/>
              <a:buChar char="Ø"/>
            </a:pPr>
            <a:r>
              <a:rPr lang="en-US" sz="4000" dirty="0" err="1" smtClean="0"/>
              <a:t>readlines</a:t>
            </a:r>
            <a:r>
              <a:rPr lang="en-US" sz="4000" dirty="0" smtClean="0"/>
              <a:t>()</a:t>
            </a:r>
            <a:r>
              <a:rPr lang="zh-CN" altLang="en-US" sz="4000" dirty="0" smtClean="0"/>
              <a:t>读取所有行到列表中，通过</a:t>
            </a:r>
            <a:r>
              <a:rPr lang="en-US" sz="4000" dirty="0" smtClean="0"/>
              <a:t>for</a:t>
            </a:r>
            <a:r>
              <a:rPr lang="zh-CN" altLang="en-US" sz="4000" dirty="0" smtClean="0"/>
              <a:t>循环可以读出数据。</a:t>
            </a:r>
          </a:p>
          <a:p>
            <a:pPr marL="702000">
              <a:buFont typeface="Wingdings" pitchFamily="2" charset="2"/>
              <a:buChar char="Ø"/>
            </a:pPr>
            <a:r>
              <a:rPr lang="en-US" sz="4000" dirty="0" smtClean="0"/>
              <a:t>close()</a:t>
            </a:r>
            <a:r>
              <a:rPr lang="zh-CN" altLang="en-US" sz="4000" dirty="0" smtClean="0"/>
              <a:t>关闭文件。</a:t>
            </a:r>
          </a:p>
          <a:p>
            <a:pPr marL="702000" algn="just" eaLnBrk="1" hangingPunct="1">
              <a:buNone/>
            </a:pPr>
            <a:endParaRPr lang="zh-CN" altLang="en-US" sz="4000" dirty="0" smtClean="0"/>
          </a:p>
          <a:p>
            <a:pPr marL="702000" algn="just" eaLnBrk="1" hangingPunct="1">
              <a:buFont typeface="Wingdings" pitchFamily="2" charset="2"/>
              <a:buChar char="Ø"/>
            </a:pPr>
            <a:endParaRPr lang="en-US" altLang="zh-CN" sz="4000" dirty="0" smtClean="0"/>
          </a:p>
        </p:txBody>
      </p:sp>
      <p:pic>
        <p:nvPicPr>
          <p:cNvPr id="22532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" y="142875"/>
            <a:ext cx="30099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1587</TotalTime>
  <Words>916</Words>
  <Application>Microsoft Office PowerPoint</Application>
  <PresentationFormat>全屏显示(4:3)</PresentationFormat>
  <Paragraphs>155</Paragraphs>
  <Slides>31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Office 主题</vt:lpstr>
      <vt:lpstr>幻灯片 1</vt:lpstr>
      <vt:lpstr>教学目标</vt:lpstr>
      <vt:lpstr>文本读写技术实现</vt:lpstr>
      <vt:lpstr>读取文本文件</vt:lpstr>
      <vt:lpstr>读取txt文件</vt:lpstr>
      <vt:lpstr>读取txt文件</vt:lpstr>
      <vt:lpstr>  读取test.txt文档中的某几行</vt:lpstr>
      <vt:lpstr>  读取文本常用函数</vt:lpstr>
      <vt:lpstr>  读取文本常用函数</vt:lpstr>
      <vt:lpstr>读取CSV文件</vt:lpstr>
      <vt:lpstr>read_csv函数 </vt:lpstr>
      <vt:lpstr>read_csv函数 </vt:lpstr>
      <vt:lpstr>read_table函数 </vt:lpstr>
      <vt:lpstr>read_csv函数 </vt:lpstr>
      <vt:lpstr>逐块读取文本文件</vt:lpstr>
      <vt:lpstr>逐块读取文本文件</vt:lpstr>
      <vt:lpstr>逐块读取文本文件</vt:lpstr>
      <vt:lpstr>写入文本文件</vt:lpstr>
      <vt:lpstr>写入文本文件</vt:lpstr>
      <vt:lpstr>写入文本文件</vt:lpstr>
      <vt:lpstr>同时读取和写入文件</vt:lpstr>
      <vt:lpstr>同时读取和写入文件</vt:lpstr>
      <vt:lpstr>数据库的连接</vt:lpstr>
      <vt:lpstr>执行sql语句</vt:lpstr>
      <vt:lpstr>执行sql语句</vt:lpstr>
      <vt:lpstr>选择和打印</vt:lpstr>
      <vt:lpstr>选择和打印</vt:lpstr>
      <vt:lpstr>动态插入</vt:lpstr>
      <vt:lpstr>动态插入</vt:lpstr>
      <vt:lpstr>update操作</vt:lpstr>
      <vt:lpstr>update操作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abc</dc:creator>
  <cp:lastModifiedBy>Lindi</cp:lastModifiedBy>
  <cp:revision>216</cp:revision>
  <dcterms:created xsi:type="dcterms:W3CDTF">2010-07-16T22:48:55Z</dcterms:created>
  <dcterms:modified xsi:type="dcterms:W3CDTF">2018-10-23T11:44:46Z</dcterms:modified>
</cp:coreProperties>
</file>