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18" r:id="rId2"/>
    <p:sldId id="260" r:id="rId3"/>
    <p:sldId id="262" r:id="rId4"/>
    <p:sldId id="389" r:id="rId5"/>
    <p:sldId id="390" r:id="rId6"/>
    <p:sldId id="391" r:id="rId7"/>
    <p:sldId id="395" r:id="rId8"/>
    <p:sldId id="392" r:id="rId9"/>
    <p:sldId id="394" r:id="rId10"/>
    <p:sldId id="396" r:id="rId11"/>
    <p:sldId id="397" r:id="rId12"/>
    <p:sldId id="399" r:id="rId13"/>
    <p:sldId id="400" r:id="rId14"/>
    <p:sldId id="401" r:id="rId15"/>
    <p:sldId id="402" r:id="rId16"/>
    <p:sldId id="404" r:id="rId17"/>
    <p:sldId id="405" r:id="rId18"/>
    <p:sldId id="406" r:id="rId19"/>
    <p:sldId id="408" r:id="rId20"/>
    <p:sldId id="409" r:id="rId21"/>
    <p:sldId id="410" r:id="rId22"/>
    <p:sldId id="411" r:id="rId23"/>
    <p:sldId id="412" r:id="rId24"/>
    <p:sldId id="413" r:id="rId25"/>
    <p:sldId id="414" r:id="rId26"/>
    <p:sldId id="415" r:id="rId27"/>
    <p:sldId id="416" r:id="rId28"/>
    <p:sldId id="417" r:id="rId29"/>
    <p:sldId id="418" r:id="rId30"/>
    <p:sldId id="419" r:id="rId31"/>
    <p:sldId id="420" r:id="rId32"/>
    <p:sldId id="422" r:id="rId33"/>
    <p:sldId id="423" r:id="rId34"/>
    <p:sldId id="424" r:id="rId35"/>
    <p:sldId id="425" r:id="rId36"/>
    <p:sldId id="426" r:id="rId37"/>
    <p:sldId id="427" r:id="rId38"/>
    <p:sldId id="428" r:id="rId39"/>
    <p:sldId id="429" r:id="rId40"/>
    <p:sldId id="430" r:id="rId41"/>
    <p:sldId id="431" r:id="rId42"/>
    <p:sldId id="432"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23A8"/>
    <a:srgbClr val="3F21F1"/>
    <a:srgbClr val="0046D2"/>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2018/10/23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2018/10/23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October 23, 2018</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October 23,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October 23,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October 23,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October 23,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October 23,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October 23,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October 23,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October 23,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October 23,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October 23,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October 23,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October 23, 2018</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5" r:id="rId15"/>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7  </a:t>
            </a:r>
            <a:r>
              <a:rPr lang="zh-CN" altLang="en-US" sz="4000" b="1" dirty="0" smtClean="0">
                <a:solidFill>
                  <a:srgbClr val="002060"/>
                </a:solidFill>
                <a:latin typeface="Calibri" pitchFamily="34" charset="0"/>
                <a:ea typeface="宋体" charset="-122"/>
              </a:rPr>
              <a:t>数据处理技术</a:t>
            </a:r>
            <a:endParaRPr lang="en-US" altLang="zh-CN" sz="4000" b="1" dirty="0" smtClean="0">
              <a:solidFill>
                <a:srgbClr val="002060"/>
              </a:solidFill>
              <a:latin typeface="Calibri" pitchFamily="34" charset="0"/>
              <a:ea typeface="宋体" charset="-122"/>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a:p>
            <a:pPr lvl="5">
              <a:lnSpc>
                <a:spcPct val="150000"/>
              </a:lnSpc>
              <a:buFont typeface="Wingdings" pitchFamily="2" charset="2"/>
              <a:buChar char="n"/>
            </a:pPr>
            <a:r>
              <a:rPr lang="en-US" altLang="zh-CN"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合并数据集</a:t>
            </a:r>
            <a:endParaRPr lang="en-US" altLang="zh-CN" sz="3200" b="1" dirty="0" smtClean="0">
              <a:solidFill>
                <a:srgbClr val="002060"/>
              </a:solidFill>
              <a:latin typeface="Calibri" panose="020F0502020204030204" pitchFamily="34" charset="0"/>
            </a:endParaRPr>
          </a:p>
          <a:p>
            <a:pPr lvl="5">
              <a:lnSpc>
                <a:spcPct val="150000"/>
              </a:lnSpc>
              <a:buFont typeface="Wingdings" pitchFamily="2" charset="2"/>
              <a:buChar char="n"/>
            </a:pPr>
            <a:r>
              <a:rPr lang="zh-CN" altLang="en-US" sz="3200" b="1" smtClean="0">
                <a:solidFill>
                  <a:srgbClr val="002060"/>
                </a:solidFill>
                <a:latin typeface="Calibri" panose="020F0502020204030204" pitchFamily="34" charset="0"/>
              </a:rPr>
              <a:t> 数据转换</a:t>
            </a:r>
            <a:endParaRPr lang="en-US" altLang="zh-CN" sz="4000" b="1" dirty="0" smtClean="0">
              <a:solidFill>
                <a:srgbClr val="002060"/>
              </a:solidFill>
              <a:latin typeface="Calibri" panose="020F0502020204030204" pitchFamily="34" charset="0"/>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sp>
        <p:nvSpPr>
          <p:cNvPr id="7" name="矩形 6"/>
          <p:cNvSpPr/>
          <p:nvPr/>
        </p:nvSpPr>
        <p:spPr>
          <a:xfrm>
            <a:off x="609600" y="1447800"/>
            <a:ext cx="8305800" cy="5509200"/>
          </a:xfrm>
          <a:prstGeom prst="rect">
            <a:avLst/>
          </a:prstGeom>
        </p:spPr>
        <p:txBody>
          <a:bodyPr wrap="square">
            <a:spAutoFit/>
          </a:bodyPr>
          <a:lstStyle/>
          <a:p>
            <a:r>
              <a:rPr lang="zh-CN" altLang="en-US" sz="3200" dirty="0" smtClean="0"/>
              <a:t>下面我们再来看一种比较复杂的情况，即某个表中的</a:t>
            </a:r>
            <a:r>
              <a:rPr lang="en-US" sz="3200" dirty="0" smtClean="0"/>
              <a:t>index</a:t>
            </a:r>
            <a:r>
              <a:rPr lang="zh-CN" altLang="en-US" sz="3200" dirty="0" smtClean="0"/>
              <a:t>是复合键进行索引的：</a:t>
            </a:r>
          </a:p>
          <a:p>
            <a:r>
              <a:rPr lang="en-US" sz="3200" i="1" dirty="0" err="1" smtClean="0"/>
              <a:t>lefth</a:t>
            </a:r>
            <a:r>
              <a:rPr lang="en-US" sz="3200" i="1" dirty="0" smtClean="0"/>
              <a:t> = </a:t>
            </a:r>
            <a:r>
              <a:rPr lang="en-US" sz="3200" i="1" dirty="0" err="1" smtClean="0"/>
              <a:t>pd.DataFrame</a:t>
            </a:r>
            <a:r>
              <a:rPr lang="en-US" sz="3200" i="1" dirty="0" smtClean="0"/>
              <a:t>({'key1': ['Ohio', 'Ohio', 'Ohio', 'Nevada', 'Nevada'],</a:t>
            </a:r>
            <a:endParaRPr lang="zh-CN" altLang="en-US" sz="3200" dirty="0" smtClean="0"/>
          </a:p>
          <a:p>
            <a:r>
              <a:rPr lang="en-US" sz="3200" i="1" dirty="0" smtClean="0"/>
              <a:t>'key2': [2000, 2001, 2002, 2001, 2002],</a:t>
            </a:r>
            <a:endParaRPr lang="zh-CN" altLang="en-US" sz="3200" dirty="0" smtClean="0"/>
          </a:p>
          <a:p>
            <a:r>
              <a:rPr lang="en-US" altLang="zh-CN" sz="3200" i="1" dirty="0" smtClean="0"/>
              <a:t>'</a:t>
            </a:r>
            <a:r>
              <a:rPr lang="en-US" sz="3200" i="1" dirty="0" smtClean="0"/>
              <a:t>data</a:t>
            </a:r>
            <a:r>
              <a:rPr lang="en-US" altLang="zh-CN" sz="3200" i="1" dirty="0" smtClean="0"/>
              <a:t>'</a:t>
            </a:r>
            <a:r>
              <a:rPr lang="en-US" sz="3200" i="1" dirty="0" smtClean="0"/>
              <a:t>: </a:t>
            </a:r>
            <a:r>
              <a:rPr lang="en-US" sz="3200" i="1" dirty="0" err="1" smtClean="0"/>
              <a:t>np.arange</a:t>
            </a:r>
            <a:r>
              <a:rPr lang="en-US" sz="3200" i="1" dirty="0" smtClean="0"/>
              <a:t>(5.)})  </a:t>
            </a:r>
            <a:endParaRPr lang="zh-CN" altLang="en-US" sz="3200" dirty="0" smtClean="0"/>
          </a:p>
          <a:p>
            <a:r>
              <a:rPr lang="en-US" sz="3200" i="1" dirty="0" err="1" smtClean="0"/>
              <a:t>righth</a:t>
            </a:r>
            <a:r>
              <a:rPr lang="en-US" sz="3200" i="1" dirty="0" smtClean="0"/>
              <a:t> = </a:t>
            </a:r>
            <a:r>
              <a:rPr lang="en-US" altLang="zh-CN" sz="3200" i="1" dirty="0" err="1" smtClean="0"/>
              <a:t>p</a:t>
            </a:r>
            <a:r>
              <a:rPr lang="en-US" sz="3200" i="1" dirty="0" err="1" smtClean="0"/>
              <a:t>d.DataFrame</a:t>
            </a:r>
            <a:r>
              <a:rPr lang="en-US" sz="3200" i="1" dirty="0" smtClean="0"/>
              <a:t>(</a:t>
            </a:r>
            <a:r>
              <a:rPr lang="en-US" sz="3200" i="1" dirty="0" err="1" smtClean="0"/>
              <a:t>np.arange</a:t>
            </a:r>
            <a:r>
              <a:rPr lang="en-US" sz="3200" i="1" dirty="0" smtClean="0"/>
              <a:t>(12).reshape((6, 2)),</a:t>
            </a:r>
            <a:r>
              <a:rPr lang="zh-CN" altLang="en-US" sz="3200" dirty="0" smtClean="0"/>
              <a:t> </a:t>
            </a:r>
            <a:r>
              <a:rPr lang="en-US" sz="3200" i="1" dirty="0" smtClean="0"/>
              <a:t>index=[['Nevada', 'Nevada', 'Ohio', 'Ohio', 'Ohio', 'Ohio'], [2001, 2000, 2000, 2000, 2001, 2002]], columns=['event1', 'event2'])</a:t>
            </a:r>
            <a:endParaRPr lang="zh-CN" alt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pic>
        <p:nvPicPr>
          <p:cNvPr id="5122" name="Picture 2"/>
          <p:cNvPicPr>
            <a:picLocks noChangeAspect="1" noChangeArrowheads="1"/>
          </p:cNvPicPr>
          <p:nvPr/>
        </p:nvPicPr>
        <p:blipFill>
          <a:blip r:embed="rId2" cstate="print"/>
          <a:srcRect/>
          <a:stretch>
            <a:fillRect/>
          </a:stretch>
        </p:blipFill>
        <p:spPr bwMode="auto">
          <a:xfrm>
            <a:off x="609600" y="1752600"/>
            <a:ext cx="3810000" cy="4495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4648200" y="1752600"/>
            <a:ext cx="39624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sp>
        <p:nvSpPr>
          <p:cNvPr id="7" name="矩形 6"/>
          <p:cNvSpPr/>
          <p:nvPr/>
        </p:nvSpPr>
        <p:spPr>
          <a:xfrm>
            <a:off x="609600" y="1447800"/>
            <a:ext cx="8305800" cy="2554545"/>
          </a:xfrm>
          <a:prstGeom prst="rect">
            <a:avLst/>
          </a:prstGeom>
        </p:spPr>
        <p:txBody>
          <a:bodyPr wrap="square">
            <a:spAutoFit/>
          </a:bodyPr>
          <a:lstStyle/>
          <a:p>
            <a:r>
              <a:rPr lang="en-US" sz="3200" i="1" dirty="0" err="1" smtClean="0"/>
              <a:t>righth</a:t>
            </a:r>
            <a:r>
              <a:rPr lang="zh-CN" altLang="en-US" sz="3200" dirty="0" smtClean="0"/>
              <a:t>表中的</a:t>
            </a:r>
            <a:r>
              <a:rPr lang="en-US" sz="3200" dirty="0" smtClean="0"/>
              <a:t>index</a:t>
            </a:r>
            <a:r>
              <a:rPr lang="zh-CN" altLang="en-US" sz="3200" dirty="0" smtClean="0"/>
              <a:t>是由</a:t>
            </a:r>
            <a:r>
              <a:rPr lang="en-US" sz="3200" dirty="0" smtClean="0"/>
              <a:t>key1</a:t>
            </a:r>
            <a:r>
              <a:rPr lang="zh-CN" altLang="en-US" sz="3200" dirty="0" smtClean="0"/>
              <a:t>和</a:t>
            </a:r>
            <a:r>
              <a:rPr lang="en-US" sz="3200" dirty="0" smtClean="0"/>
              <a:t>key2</a:t>
            </a:r>
            <a:r>
              <a:rPr lang="zh-CN" altLang="en-US" sz="3200" dirty="0" smtClean="0"/>
              <a:t>两个键的复合键组成的，必须以列表的形式指明用作合并键的多个列：</a:t>
            </a:r>
            <a:endParaRPr lang="en-US" altLang="zh-CN" sz="3200" dirty="0" smtClean="0"/>
          </a:p>
          <a:p>
            <a:r>
              <a:rPr lang="en-US" sz="3200" i="1" dirty="0" err="1" smtClean="0"/>
              <a:t>pd.merge</a:t>
            </a:r>
            <a:r>
              <a:rPr lang="en-US" sz="3200" i="1" dirty="0" smtClean="0"/>
              <a:t>(</a:t>
            </a:r>
            <a:r>
              <a:rPr lang="en-US" sz="3200" i="1" dirty="0" err="1" smtClean="0"/>
              <a:t>lefth</a:t>
            </a:r>
            <a:r>
              <a:rPr lang="en-US" sz="3200" i="1" dirty="0" smtClean="0"/>
              <a:t>, </a:t>
            </a:r>
            <a:r>
              <a:rPr lang="en-US" sz="3200" i="1" dirty="0" err="1" smtClean="0"/>
              <a:t>righth</a:t>
            </a:r>
            <a:r>
              <a:rPr lang="en-US" sz="3200" i="1" dirty="0" smtClean="0"/>
              <a:t>, </a:t>
            </a:r>
            <a:r>
              <a:rPr lang="en-US" sz="3200" i="1" dirty="0" err="1" smtClean="0"/>
              <a:t>left_on</a:t>
            </a:r>
            <a:r>
              <a:rPr lang="en-US" sz="3200" i="1" dirty="0" smtClean="0"/>
              <a:t>=['key1', 'key2'], </a:t>
            </a:r>
            <a:r>
              <a:rPr lang="en-US" sz="3200" i="1" dirty="0" err="1" smtClean="0"/>
              <a:t>right_index</a:t>
            </a:r>
            <a:r>
              <a:rPr lang="en-US" sz="3200" i="1" dirty="0" smtClean="0"/>
              <a:t>=True)</a:t>
            </a:r>
            <a:endParaRPr lang="zh-CN" altLang="en-US" sz="3200" dirty="0"/>
          </a:p>
        </p:txBody>
      </p:sp>
      <p:pic>
        <p:nvPicPr>
          <p:cNvPr id="6147" name="Picture 3"/>
          <p:cNvPicPr>
            <a:picLocks noChangeAspect="1" noChangeArrowheads="1"/>
          </p:cNvPicPr>
          <p:nvPr/>
        </p:nvPicPr>
        <p:blipFill>
          <a:blip r:embed="rId2" cstate="print"/>
          <a:srcRect/>
          <a:stretch>
            <a:fillRect/>
          </a:stretch>
        </p:blipFill>
        <p:spPr bwMode="auto">
          <a:xfrm>
            <a:off x="762000" y="3962400"/>
            <a:ext cx="7696200" cy="28033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sp>
        <p:nvSpPr>
          <p:cNvPr id="7" name="矩形 6"/>
          <p:cNvSpPr/>
          <p:nvPr/>
        </p:nvSpPr>
        <p:spPr>
          <a:xfrm>
            <a:off x="609600" y="1447800"/>
            <a:ext cx="8305800" cy="1077218"/>
          </a:xfrm>
          <a:prstGeom prst="rect">
            <a:avLst/>
          </a:prstGeom>
        </p:spPr>
        <p:txBody>
          <a:bodyPr wrap="square">
            <a:spAutoFit/>
          </a:bodyPr>
          <a:lstStyle/>
          <a:p>
            <a:r>
              <a:rPr lang="en-US" sz="3200" i="1" dirty="0" err="1" smtClean="0"/>
              <a:t>pd.merge</a:t>
            </a:r>
            <a:r>
              <a:rPr lang="en-US" sz="3200" i="1" dirty="0" smtClean="0"/>
              <a:t>(</a:t>
            </a:r>
            <a:r>
              <a:rPr lang="en-US" sz="3200" i="1" dirty="0" err="1" smtClean="0"/>
              <a:t>lefth</a:t>
            </a:r>
            <a:r>
              <a:rPr lang="en-US" sz="3200" i="1" dirty="0" smtClean="0"/>
              <a:t>, </a:t>
            </a:r>
            <a:r>
              <a:rPr lang="en-US" sz="3200" i="1" dirty="0" err="1" smtClean="0"/>
              <a:t>righth</a:t>
            </a:r>
            <a:r>
              <a:rPr lang="en-US" sz="3200" i="1" dirty="0" smtClean="0"/>
              <a:t>, </a:t>
            </a:r>
            <a:r>
              <a:rPr lang="en-US" sz="3200" i="1" dirty="0" err="1" smtClean="0"/>
              <a:t>left_on</a:t>
            </a:r>
            <a:r>
              <a:rPr lang="en-US" sz="3200" i="1" dirty="0" smtClean="0"/>
              <a:t>=['key1', 'key2'], </a:t>
            </a:r>
            <a:r>
              <a:rPr lang="en-US" sz="3200" i="1" dirty="0" err="1" smtClean="0"/>
              <a:t>right_index</a:t>
            </a:r>
            <a:r>
              <a:rPr lang="en-US" sz="3200" i="1" dirty="0" smtClean="0"/>
              <a:t>=True, how='outer')</a:t>
            </a:r>
            <a:endParaRPr lang="zh-CN" altLang="en-US" sz="3200" dirty="0"/>
          </a:p>
        </p:txBody>
      </p:sp>
      <p:pic>
        <p:nvPicPr>
          <p:cNvPr id="7170" name="Picture 2"/>
          <p:cNvPicPr>
            <a:picLocks noChangeAspect="1" noChangeArrowheads="1"/>
          </p:cNvPicPr>
          <p:nvPr/>
        </p:nvPicPr>
        <p:blipFill>
          <a:blip r:embed="rId2" cstate="print"/>
          <a:srcRect/>
          <a:stretch>
            <a:fillRect/>
          </a:stretch>
        </p:blipFill>
        <p:spPr bwMode="auto">
          <a:xfrm>
            <a:off x="685800" y="2590800"/>
            <a:ext cx="7010400" cy="40262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sp>
        <p:nvSpPr>
          <p:cNvPr id="7" name="矩形 6"/>
          <p:cNvSpPr/>
          <p:nvPr/>
        </p:nvSpPr>
        <p:spPr>
          <a:xfrm>
            <a:off x="609600" y="1447800"/>
            <a:ext cx="8305800" cy="4524315"/>
          </a:xfrm>
          <a:prstGeom prst="rect">
            <a:avLst/>
          </a:prstGeom>
        </p:spPr>
        <p:txBody>
          <a:bodyPr wrap="square">
            <a:spAutoFit/>
          </a:bodyPr>
          <a:lstStyle/>
          <a:p>
            <a:r>
              <a:rPr lang="zh-CN" altLang="en-US" sz="3200" dirty="0" smtClean="0"/>
              <a:t>可以采用合并双方的索引，实现多个表之间的关联</a:t>
            </a:r>
            <a:endParaRPr lang="en-US" altLang="zh-CN" sz="3200" dirty="0" smtClean="0"/>
          </a:p>
          <a:p>
            <a:r>
              <a:rPr lang="en-US" sz="3200" i="1" dirty="0" smtClean="0"/>
              <a:t>left2 = </a:t>
            </a:r>
            <a:r>
              <a:rPr lang="en-US" sz="3200" i="1" dirty="0" err="1" smtClean="0"/>
              <a:t>pd.DataFrame</a:t>
            </a:r>
            <a:r>
              <a:rPr lang="en-US" sz="3200" i="1" dirty="0" smtClean="0"/>
              <a:t>([[1., 2.], [3., 4.], [5., 6.]], index=[‘a’, ‘c’, ‘e’], columns=[‘Ohio’, ‘Nevada’])</a:t>
            </a:r>
            <a:endParaRPr lang="zh-CN" altLang="en-US" sz="3200" dirty="0" smtClean="0"/>
          </a:p>
          <a:p>
            <a:endParaRPr lang="en-US" sz="3200" i="1" dirty="0" smtClean="0"/>
          </a:p>
          <a:p>
            <a:r>
              <a:rPr lang="en-US" sz="3200" i="1" dirty="0" smtClean="0"/>
              <a:t>right2 = </a:t>
            </a:r>
            <a:r>
              <a:rPr lang="en-US" sz="3200" i="1" dirty="0" err="1" smtClean="0"/>
              <a:t>pd.DataFrame</a:t>
            </a:r>
            <a:r>
              <a:rPr lang="en-US" sz="3200" i="1" dirty="0" smtClean="0"/>
              <a:t>([[7., 8.], [9., 10.], [11., 12.], [13, 14]],</a:t>
            </a:r>
            <a:r>
              <a:rPr lang="zh-CN" altLang="en-US" sz="3200" dirty="0" smtClean="0"/>
              <a:t> </a:t>
            </a:r>
            <a:r>
              <a:rPr lang="en-US" sz="3200" i="1" dirty="0" smtClean="0"/>
              <a:t>index=['b', 'c', 'd', 'e'], columns=['Missouri', 'Alabama'])</a:t>
            </a:r>
            <a:endParaRPr lang="zh-CN" altLang="en-US" sz="3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pic>
        <p:nvPicPr>
          <p:cNvPr id="8194" name="Picture 2"/>
          <p:cNvPicPr>
            <a:picLocks noChangeAspect="1" noChangeArrowheads="1"/>
          </p:cNvPicPr>
          <p:nvPr/>
        </p:nvPicPr>
        <p:blipFill>
          <a:blip r:embed="rId2" cstate="print"/>
          <a:srcRect/>
          <a:stretch>
            <a:fillRect/>
          </a:stretch>
        </p:blipFill>
        <p:spPr bwMode="auto">
          <a:xfrm>
            <a:off x="533400" y="1752600"/>
            <a:ext cx="3962400" cy="453794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4620108" y="1752600"/>
            <a:ext cx="4371492"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sp>
        <p:nvSpPr>
          <p:cNvPr id="7" name="矩形 6"/>
          <p:cNvSpPr/>
          <p:nvPr/>
        </p:nvSpPr>
        <p:spPr>
          <a:xfrm>
            <a:off x="609600" y="1447800"/>
            <a:ext cx="8305800" cy="1077218"/>
          </a:xfrm>
          <a:prstGeom prst="rect">
            <a:avLst/>
          </a:prstGeom>
        </p:spPr>
        <p:txBody>
          <a:bodyPr wrap="square">
            <a:spAutoFit/>
          </a:bodyPr>
          <a:lstStyle/>
          <a:p>
            <a:r>
              <a:rPr lang="en-US" sz="3200" i="1" dirty="0" err="1" smtClean="0"/>
              <a:t>pd.merge</a:t>
            </a:r>
            <a:r>
              <a:rPr lang="en-US" sz="3200" i="1" dirty="0" smtClean="0"/>
              <a:t>(left2, right2, how='outer', </a:t>
            </a:r>
            <a:r>
              <a:rPr lang="en-US" sz="3200" i="1" dirty="0" err="1" smtClean="0"/>
              <a:t>left_index</a:t>
            </a:r>
            <a:r>
              <a:rPr lang="en-US" sz="3200" i="1" dirty="0" smtClean="0"/>
              <a:t>=True, </a:t>
            </a:r>
            <a:r>
              <a:rPr lang="en-US" sz="3200" i="1" dirty="0" err="1" smtClean="0"/>
              <a:t>right_index</a:t>
            </a:r>
            <a:r>
              <a:rPr lang="en-US" sz="3200" i="1" dirty="0" smtClean="0"/>
              <a:t>=True)</a:t>
            </a:r>
            <a:endParaRPr lang="zh-CN" altLang="en-US" sz="3200" dirty="0" smtClean="0"/>
          </a:p>
        </p:txBody>
      </p:sp>
      <p:pic>
        <p:nvPicPr>
          <p:cNvPr id="9218" name="Picture 2"/>
          <p:cNvPicPr>
            <a:picLocks noChangeAspect="1" noChangeArrowheads="1"/>
          </p:cNvPicPr>
          <p:nvPr/>
        </p:nvPicPr>
        <p:blipFill>
          <a:blip r:embed="rId2" cstate="print"/>
          <a:srcRect/>
          <a:stretch>
            <a:fillRect/>
          </a:stretch>
        </p:blipFill>
        <p:spPr bwMode="auto">
          <a:xfrm>
            <a:off x="762000" y="2743200"/>
            <a:ext cx="71628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sp>
        <p:nvSpPr>
          <p:cNvPr id="7" name="矩形 6"/>
          <p:cNvSpPr/>
          <p:nvPr/>
        </p:nvSpPr>
        <p:spPr>
          <a:xfrm>
            <a:off x="609600" y="1447800"/>
            <a:ext cx="8305800" cy="2062103"/>
          </a:xfrm>
          <a:prstGeom prst="rect">
            <a:avLst/>
          </a:prstGeom>
        </p:spPr>
        <p:txBody>
          <a:bodyPr wrap="square">
            <a:spAutoFit/>
          </a:bodyPr>
          <a:lstStyle/>
          <a:p>
            <a:r>
              <a:rPr lang="en-US" sz="3200" dirty="0" smtClean="0"/>
              <a:t>join</a:t>
            </a:r>
            <a:r>
              <a:rPr lang="zh-CN" altLang="en-US" sz="3200" dirty="0" smtClean="0"/>
              <a:t>函数还可用于合并多个带有相同或相似索引的</a:t>
            </a:r>
            <a:r>
              <a:rPr lang="en-US" sz="3200" dirty="0" err="1" smtClean="0"/>
              <a:t>DataFrame</a:t>
            </a:r>
            <a:r>
              <a:rPr lang="zh-CN" altLang="en-US" sz="3200" dirty="0" smtClean="0"/>
              <a:t>对象，而不管它们之间有没有重叠的列。</a:t>
            </a:r>
            <a:endParaRPr lang="en-US" altLang="zh-CN" sz="3200" dirty="0" smtClean="0"/>
          </a:p>
          <a:p>
            <a:r>
              <a:rPr lang="en-US" sz="3200" i="1" dirty="0" smtClean="0"/>
              <a:t>left2.join(right2, how='outer')</a:t>
            </a:r>
            <a:endParaRPr lang="zh-CN" altLang="en-US" sz="3200" dirty="0" smtClean="0"/>
          </a:p>
        </p:txBody>
      </p:sp>
      <p:pic>
        <p:nvPicPr>
          <p:cNvPr id="10242" name="Picture 2"/>
          <p:cNvPicPr>
            <a:picLocks noChangeAspect="1" noChangeArrowheads="1"/>
          </p:cNvPicPr>
          <p:nvPr/>
        </p:nvPicPr>
        <p:blipFill>
          <a:blip r:embed="rId2" cstate="print"/>
          <a:srcRect/>
          <a:stretch>
            <a:fillRect/>
          </a:stretch>
        </p:blipFill>
        <p:spPr bwMode="auto">
          <a:xfrm>
            <a:off x="762000" y="3505200"/>
            <a:ext cx="7162800" cy="31437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sp>
        <p:nvSpPr>
          <p:cNvPr id="7" name="矩形 6"/>
          <p:cNvSpPr/>
          <p:nvPr/>
        </p:nvSpPr>
        <p:spPr>
          <a:xfrm>
            <a:off x="609600" y="1447800"/>
            <a:ext cx="8305800" cy="2062103"/>
          </a:xfrm>
          <a:prstGeom prst="rect">
            <a:avLst/>
          </a:prstGeom>
        </p:spPr>
        <p:txBody>
          <a:bodyPr wrap="square">
            <a:spAutoFit/>
          </a:bodyPr>
          <a:lstStyle/>
          <a:p>
            <a:r>
              <a:rPr lang="zh-CN" altLang="en-US" sz="3200" dirty="0" smtClean="0"/>
              <a:t>由于一些历史原因（早期版本的</a:t>
            </a:r>
            <a:r>
              <a:rPr lang="en-US" sz="3200" dirty="0" smtClean="0"/>
              <a:t>pandas</a:t>
            </a:r>
            <a:r>
              <a:rPr lang="zh-CN" altLang="en-US" sz="3200" dirty="0" smtClean="0"/>
              <a:t>规定的），</a:t>
            </a:r>
            <a:r>
              <a:rPr lang="en-US" sz="3200" dirty="0" err="1" smtClean="0"/>
              <a:t>DataFrame</a:t>
            </a:r>
            <a:r>
              <a:rPr lang="zh-CN" altLang="en-US" sz="3200" dirty="0" smtClean="0"/>
              <a:t>的</a:t>
            </a:r>
            <a:r>
              <a:rPr lang="en-US" sz="3200" dirty="0" smtClean="0"/>
              <a:t>join</a:t>
            </a:r>
            <a:r>
              <a:rPr lang="zh-CN" altLang="en-US" sz="3200" dirty="0" smtClean="0"/>
              <a:t>函数默认是通过连接键上做左连接，对多个表进行关联的</a:t>
            </a:r>
            <a:r>
              <a:rPr lang="en-US" sz="3200" i="1" dirty="0" smtClean="0"/>
              <a:t>left1.join(right1, on='key')</a:t>
            </a:r>
            <a:endParaRPr lang="zh-CN" altLang="en-US" sz="3200" dirty="0" smtClean="0"/>
          </a:p>
        </p:txBody>
      </p:sp>
      <p:pic>
        <p:nvPicPr>
          <p:cNvPr id="11266" name="Picture 2"/>
          <p:cNvPicPr>
            <a:picLocks noChangeAspect="1" noChangeArrowheads="1"/>
          </p:cNvPicPr>
          <p:nvPr/>
        </p:nvPicPr>
        <p:blipFill>
          <a:blip r:embed="rId2" cstate="print"/>
          <a:srcRect/>
          <a:stretch>
            <a:fillRect/>
          </a:stretch>
        </p:blipFill>
        <p:spPr bwMode="auto">
          <a:xfrm>
            <a:off x="685800" y="3581400"/>
            <a:ext cx="73152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轴向连接</a:t>
            </a:r>
          </a:p>
        </p:txBody>
      </p:sp>
      <p:sp>
        <p:nvSpPr>
          <p:cNvPr id="7" name="矩形 6"/>
          <p:cNvSpPr/>
          <p:nvPr/>
        </p:nvSpPr>
        <p:spPr>
          <a:xfrm>
            <a:off x="609600" y="1447800"/>
            <a:ext cx="8305800" cy="2554545"/>
          </a:xfrm>
          <a:prstGeom prst="rect">
            <a:avLst/>
          </a:prstGeom>
        </p:spPr>
        <p:txBody>
          <a:bodyPr wrap="square">
            <a:spAutoFit/>
          </a:bodyPr>
          <a:lstStyle/>
          <a:p>
            <a:r>
              <a:rPr lang="zh-CN" altLang="en-US" sz="3200" dirty="0" smtClean="0"/>
              <a:t>另一种数据合并运算也被称作连接（</a:t>
            </a:r>
            <a:r>
              <a:rPr lang="en-US" sz="3200" dirty="0" smtClean="0"/>
              <a:t>concatenation</a:t>
            </a:r>
            <a:r>
              <a:rPr lang="zh-CN" altLang="en-US" sz="3200" dirty="0" smtClean="0"/>
              <a:t>）、绑定（</a:t>
            </a:r>
            <a:r>
              <a:rPr lang="en-US" sz="3200" dirty="0" smtClean="0"/>
              <a:t>binding</a:t>
            </a:r>
            <a:r>
              <a:rPr lang="zh-CN" altLang="en-US" sz="3200" dirty="0" smtClean="0"/>
              <a:t>）或堆叠（</a:t>
            </a:r>
            <a:r>
              <a:rPr lang="en-US" sz="3200" dirty="0" smtClean="0"/>
              <a:t>stacking</a:t>
            </a:r>
            <a:r>
              <a:rPr lang="zh-CN" altLang="en-US" sz="3200" dirty="0" smtClean="0"/>
              <a:t>）。</a:t>
            </a:r>
            <a:r>
              <a:rPr lang="en-US" sz="3200" dirty="0" err="1" smtClean="0"/>
              <a:t>NumPy</a:t>
            </a:r>
            <a:r>
              <a:rPr lang="zh-CN" altLang="en-US" sz="3200" dirty="0" smtClean="0"/>
              <a:t>有一个用于合并原始</a:t>
            </a:r>
            <a:r>
              <a:rPr lang="en-US" sz="3200" dirty="0" err="1" smtClean="0"/>
              <a:t>NumPy</a:t>
            </a:r>
            <a:r>
              <a:rPr lang="zh-CN" altLang="en-US" sz="3200" dirty="0" smtClean="0"/>
              <a:t>数组的</a:t>
            </a:r>
            <a:r>
              <a:rPr lang="en-US" sz="3200" dirty="0" smtClean="0"/>
              <a:t>concatenation</a:t>
            </a:r>
            <a:r>
              <a:rPr lang="zh-CN" altLang="en-US" sz="3200" dirty="0" smtClean="0"/>
              <a:t>函数</a:t>
            </a:r>
            <a:endParaRPr lang="en-US" altLang="zh-CN" sz="3200" dirty="0" smtClean="0"/>
          </a:p>
          <a:p>
            <a:r>
              <a:rPr lang="en-US" sz="3200" i="1" dirty="0" err="1" smtClean="0"/>
              <a:t>arr</a:t>
            </a:r>
            <a:r>
              <a:rPr lang="en-US" sz="3200" i="1" dirty="0" smtClean="0"/>
              <a:t> = </a:t>
            </a:r>
            <a:r>
              <a:rPr lang="en-US" sz="3200" i="1" dirty="0" err="1" smtClean="0"/>
              <a:t>np.arange</a:t>
            </a:r>
            <a:r>
              <a:rPr lang="en-US" sz="3200" i="1" dirty="0" smtClean="0"/>
              <a:t>(12).reshape((3, 4))</a:t>
            </a:r>
          </a:p>
        </p:txBody>
      </p:sp>
      <p:pic>
        <p:nvPicPr>
          <p:cNvPr id="12290" name="Picture 2"/>
          <p:cNvPicPr>
            <a:picLocks noChangeAspect="1" noChangeArrowheads="1"/>
          </p:cNvPicPr>
          <p:nvPr/>
        </p:nvPicPr>
        <p:blipFill>
          <a:blip r:embed="rId2" cstate="print"/>
          <a:srcRect/>
          <a:stretch>
            <a:fillRect/>
          </a:stretch>
        </p:blipFill>
        <p:spPr bwMode="auto">
          <a:xfrm>
            <a:off x="609600" y="4114800"/>
            <a:ext cx="70866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headEnd/>
            <a:tailEnd/>
          </a:ln>
        </p:spPr>
        <p:txBody>
          <a:bodyPr/>
          <a:lstStyle/>
          <a:p>
            <a:pPr algn="l" eaLnBrk="1" hangingPunct="1"/>
            <a:r>
              <a:rPr lang="zh-CN" altLang="en-US" sz="4000" b="1" dirty="0" smtClean="0">
                <a:solidFill>
                  <a:srgbClr val="002060"/>
                </a:solidFill>
                <a:latin typeface="Calibri" pitchFamily="34" charset="0"/>
                <a:ea typeface="宋体"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t>了解数据处理技术的概念和特点</a:t>
            </a:r>
            <a:endParaRPr lang="en-US" altLang="zh-CN" dirty="0" smtClean="0"/>
          </a:p>
          <a:p>
            <a:pPr eaLnBrk="1" hangingPunct="1"/>
            <a:endParaRPr lang="en-US" altLang="zh-CN" dirty="0" smtClean="0"/>
          </a:p>
          <a:p>
            <a:pPr eaLnBrk="1" hangingPunct="1"/>
            <a:r>
              <a:rPr lang="zh-CN" altLang="en-US" dirty="0" smtClean="0"/>
              <a:t>了解其基本原理、主要功能特点</a:t>
            </a:r>
            <a:endParaRPr lang="en-US" altLang="zh-CN" dirty="0" smtClean="0"/>
          </a:p>
          <a:p>
            <a:pPr eaLnBrk="1" hangingPunct="1"/>
            <a:endParaRPr lang="en-US" altLang="zh-CN" dirty="0" smtClean="0"/>
          </a:p>
          <a:p>
            <a:pPr eaLnBrk="1" hangingPunct="1"/>
            <a:r>
              <a:rPr lang="zh-CN" altLang="en-US" dirty="0" smtClean="0"/>
              <a:t>让学生对数据处理技术有一个初步理解</a:t>
            </a:r>
            <a:endParaRPr lang="zh-CN" altLang="en-US" dirty="0" smtClean="0">
              <a:solidFill>
                <a:srgbClr val="002060"/>
              </a:solidFill>
              <a:latin typeface="Calibri" pitchFamily="34" charset="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轴向连接</a:t>
            </a:r>
          </a:p>
        </p:txBody>
      </p:sp>
      <p:sp>
        <p:nvSpPr>
          <p:cNvPr id="7" name="矩形 6"/>
          <p:cNvSpPr/>
          <p:nvPr/>
        </p:nvSpPr>
        <p:spPr>
          <a:xfrm>
            <a:off x="609600" y="1447800"/>
            <a:ext cx="8305800" cy="584775"/>
          </a:xfrm>
          <a:prstGeom prst="rect">
            <a:avLst/>
          </a:prstGeom>
        </p:spPr>
        <p:txBody>
          <a:bodyPr wrap="square">
            <a:spAutoFit/>
          </a:bodyPr>
          <a:lstStyle/>
          <a:p>
            <a:r>
              <a:rPr lang="en-US" sz="3200" i="1" dirty="0" err="1" smtClean="0"/>
              <a:t>np.concatenate</a:t>
            </a:r>
            <a:r>
              <a:rPr lang="en-US" sz="3200" i="1" dirty="0" smtClean="0"/>
              <a:t>([</a:t>
            </a:r>
            <a:r>
              <a:rPr lang="en-US" sz="3200" i="1" dirty="0" err="1" smtClean="0"/>
              <a:t>arr</a:t>
            </a:r>
            <a:r>
              <a:rPr lang="en-US" sz="3200" i="1" dirty="0" smtClean="0"/>
              <a:t>, </a:t>
            </a:r>
            <a:r>
              <a:rPr lang="en-US" sz="3200" i="1" dirty="0" err="1" smtClean="0"/>
              <a:t>arr</a:t>
            </a:r>
            <a:r>
              <a:rPr lang="en-US" sz="3200" i="1" dirty="0" smtClean="0"/>
              <a:t>], axis=1)</a:t>
            </a:r>
            <a:endParaRPr lang="en-US" altLang="zh-CN" sz="3200" i="1" dirty="0" smtClean="0"/>
          </a:p>
        </p:txBody>
      </p:sp>
      <p:pic>
        <p:nvPicPr>
          <p:cNvPr id="12291" name="Picture 3"/>
          <p:cNvPicPr>
            <a:picLocks noChangeAspect="1" noChangeArrowheads="1"/>
          </p:cNvPicPr>
          <p:nvPr/>
        </p:nvPicPr>
        <p:blipFill>
          <a:blip r:embed="rId2" cstate="print"/>
          <a:srcRect/>
          <a:stretch>
            <a:fillRect/>
          </a:stretch>
        </p:blipFill>
        <p:spPr bwMode="auto">
          <a:xfrm>
            <a:off x="685800" y="2209800"/>
            <a:ext cx="70104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合并重叠数据</a:t>
            </a:r>
          </a:p>
        </p:txBody>
      </p:sp>
      <p:sp>
        <p:nvSpPr>
          <p:cNvPr id="7" name="矩形 6"/>
          <p:cNvSpPr/>
          <p:nvPr/>
        </p:nvSpPr>
        <p:spPr>
          <a:xfrm>
            <a:off x="609600" y="1447800"/>
            <a:ext cx="8305800" cy="5016758"/>
          </a:xfrm>
          <a:prstGeom prst="rect">
            <a:avLst/>
          </a:prstGeom>
        </p:spPr>
        <p:txBody>
          <a:bodyPr wrap="square">
            <a:spAutoFit/>
          </a:bodyPr>
          <a:lstStyle/>
          <a:p>
            <a:r>
              <a:rPr lang="zh-CN" altLang="en-US" sz="3200" dirty="0" smtClean="0"/>
              <a:t>当两个数据集的索引全部或部分重叠时，它们的数据组合问题就不能用简单的合并（</a:t>
            </a:r>
            <a:r>
              <a:rPr lang="en-US" sz="3200" dirty="0" smtClean="0"/>
              <a:t>merge</a:t>
            </a:r>
            <a:r>
              <a:rPr lang="zh-CN" altLang="en-US" sz="3200" dirty="0" smtClean="0"/>
              <a:t>）或连接（</a:t>
            </a:r>
            <a:r>
              <a:rPr lang="en-US" sz="3200" dirty="0" smtClean="0"/>
              <a:t>concatenation</a:t>
            </a:r>
            <a:r>
              <a:rPr lang="zh-CN" altLang="en-US" sz="3200" dirty="0" smtClean="0"/>
              <a:t>）运算来处理</a:t>
            </a:r>
            <a:endParaRPr lang="en-US" altLang="zh-CN" sz="3200" dirty="0" smtClean="0"/>
          </a:p>
          <a:p>
            <a:r>
              <a:rPr lang="en-US" sz="3200" i="1" dirty="0" smtClean="0"/>
              <a:t>a = </a:t>
            </a:r>
            <a:r>
              <a:rPr lang="en-US" sz="3200" i="1" dirty="0" err="1" smtClean="0"/>
              <a:t>pd.Series</a:t>
            </a:r>
            <a:r>
              <a:rPr lang="en-US" sz="3200" i="1" dirty="0" smtClean="0"/>
              <a:t>([np.nan, 2.5, np.nan, 3.5, 4.5, np.nan], index=['f', 'e', 'd', 'c', 'b', 'a'])</a:t>
            </a:r>
          </a:p>
          <a:p>
            <a:endParaRPr lang="en-US" sz="3200" i="1" dirty="0" smtClean="0"/>
          </a:p>
          <a:p>
            <a:r>
              <a:rPr lang="en-US" sz="3200" i="1" dirty="0" smtClean="0"/>
              <a:t>b = </a:t>
            </a:r>
            <a:r>
              <a:rPr lang="en-US" sz="3200" i="1" dirty="0" err="1" smtClean="0"/>
              <a:t>pd.Series</a:t>
            </a:r>
            <a:r>
              <a:rPr lang="en-US" sz="3200" i="1" dirty="0" smtClean="0"/>
              <a:t>(</a:t>
            </a:r>
            <a:r>
              <a:rPr lang="en-US" sz="3200" i="1" dirty="0" err="1" smtClean="0"/>
              <a:t>np.arange</a:t>
            </a:r>
            <a:r>
              <a:rPr lang="en-US" sz="3200" i="1" dirty="0" smtClean="0"/>
              <a:t>(</a:t>
            </a:r>
            <a:r>
              <a:rPr lang="en-US" sz="3200" i="1" dirty="0" err="1" smtClean="0"/>
              <a:t>len</a:t>
            </a:r>
            <a:r>
              <a:rPr lang="en-US" sz="3200" i="1" dirty="0" smtClean="0"/>
              <a:t>(a), </a:t>
            </a:r>
            <a:r>
              <a:rPr lang="en-US" sz="3200" i="1" dirty="0" err="1" smtClean="0"/>
              <a:t>dtype</a:t>
            </a:r>
            <a:r>
              <a:rPr lang="en-US" sz="3200" i="1" dirty="0" smtClean="0"/>
              <a:t>=np.float64), index=['f', 'e', 'd', 'c', 'b', 'a'])</a:t>
            </a:r>
            <a:endParaRPr lang="en-US" altLang="zh-CN" sz="3200" i="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合并重叠数据</a:t>
            </a:r>
            <a:endParaRPr lang="zh-CN" altLang="en-US" sz="4000" b="1" kern="1200" dirty="0" smtClean="0">
              <a:solidFill>
                <a:srgbClr val="002060"/>
              </a:solidFill>
              <a:cs typeface="+mn-cs"/>
            </a:endParaRPr>
          </a:p>
        </p:txBody>
      </p:sp>
      <p:sp>
        <p:nvSpPr>
          <p:cNvPr id="7" name="矩形 6"/>
          <p:cNvSpPr/>
          <p:nvPr/>
        </p:nvSpPr>
        <p:spPr>
          <a:xfrm>
            <a:off x="609600" y="1447800"/>
            <a:ext cx="8305800" cy="1569660"/>
          </a:xfrm>
          <a:prstGeom prst="rect">
            <a:avLst/>
          </a:prstGeom>
        </p:spPr>
        <p:txBody>
          <a:bodyPr wrap="square">
            <a:spAutoFit/>
          </a:bodyPr>
          <a:lstStyle/>
          <a:p>
            <a:r>
              <a:rPr lang="zh-CN" altLang="en-US" sz="3200" dirty="0" smtClean="0"/>
              <a:t>下面实现完全重叠的两个数据集的合并，当第一个数据集非空时，取第一个数据集的值，否则取第二个数据集的值</a:t>
            </a:r>
            <a:endParaRPr lang="en-US" altLang="zh-CN" sz="3200" i="1" dirty="0" smtClean="0"/>
          </a:p>
        </p:txBody>
      </p:sp>
      <p:pic>
        <p:nvPicPr>
          <p:cNvPr id="14338" name="Picture 2"/>
          <p:cNvPicPr>
            <a:picLocks noChangeAspect="1" noChangeArrowheads="1"/>
          </p:cNvPicPr>
          <p:nvPr/>
        </p:nvPicPr>
        <p:blipFill>
          <a:blip r:embed="rId2" cstate="print"/>
          <a:srcRect/>
          <a:stretch>
            <a:fillRect/>
          </a:stretch>
        </p:blipFill>
        <p:spPr bwMode="auto">
          <a:xfrm>
            <a:off x="4495800" y="2971800"/>
            <a:ext cx="3048000" cy="38862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3" cstate="print"/>
          <a:srcRect/>
          <a:stretch>
            <a:fillRect/>
          </a:stretch>
        </p:blipFill>
        <p:spPr bwMode="auto">
          <a:xfrm>
            <a:off x="762000" y="2971799"/>
            <a:ext cx="3124200" cy="38565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合并重叠数据</a:t>
            </a:r>
            <a:endParaRPr lang="zh-CN" altLang="en-US" sz="4000" b="1" kern="1200" dirty="0" smtClean="0">
              <a:solidFill>
                <a:srgbClr val="002060"/>
              </a:solidFill>
              <a:cs typeface="+mn-cs"/>
            </a:endParaRPr>
          </a:p>
        </p:txBody>
      </p:sp>
      <p:sp>
        <p:nvSpPr>
          <p:cNvPr id="7" name="矩形 6"/>
          <p:cNvSpPr/>
          <p:nvPr/>
        </p:nvSpPr>
        <p:spPr>
          <a:xfrm>
            <a:off x="609600" y="1447800"/>
            <a:ext cx="8305800" cy="2062103"/>
          </a:xfrm>
          <a:prstGeom prst="rect">
            <a:avLst/>
          </a:prstGeom>
        </p:spPr>
        <p:txBody>
          <a:bodyPr wrap="square">
            <a:spAutoFit/>
          </a:bodyPr>
          <a:lstStyle/>
          <a:p>
            <a:endParaRPr lang="en-US" sz="3200" i="1" dirty="0" smtClean="0"/>
          </a:p>
          <a:p>
            <a:r>
              <a:rPr lang="en-US" sz="3200" i="1" dirty="0" err="1" smtClean="0"/>
              <a:t>np.where</a:t>
            </a:r>
            <a:r>
              <a:rPr lang="en-US" sz="3200" i="1" dirty="0" smtClean="0"/>
              <a:t>(</a:t>
            </a:r>
            <a:r>
              <a:rPr lang="en-US" sz="3200" i="1" dirty="0" err="1" smtClean="0"/>
              <a:t>pd.isnull</a:t>
            </a:r>
            <a:r>
              <a:rPr lang="en-US" sz="3200" i="1" dirty="0" smtClean="0"/>
              <a:t>(a), b, a)</a:t>
            </a:r>
          </a:p>
          <a:p>
            <a:endParaRPr lang="en-US" altLang="zh-CN" sz="3200" i="1" dirty="0" smtClean="0"/>
          </a:p>
          <a:p>
            <a:r>
              <a:rPr lang="en-US" sz="3200" i="1" dirty="0" smtClean="0"/>
              <a:t>array([ 0.,  2.5,  2. ,  3.5,  4.5,  </a:t>
            </a:r>
            <a:r>
              <a:rPr lang="en-US" sz="3200" i="1" dirty="0" err="1" smtClean="0"/>
              <a:t>nan</a:t>
            </a:r>
            <a:r>
              <a:rPr lang="en-US" sz="3200" i="1" dirty="0" smtClean="0"/>
              <a:t>])</a:t>
            </a:r>
            <a:endParaRPr lang="en-US" altLang="zh-CN" sz="3200" i="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数据转换</a:t>
            </a:r>
          </a:p>
        </p:txBody>
      </p:sp>
      <p:sp>
        <p:nvSpPr>
          <p:cNvPr id="7" name="矩形 6"/>
          <p:cNvSpPr/>
          <p:nvPr/>
        </p:nvSpPr>
        <p:spPr>
          <a:xfrm>
            <a:off x="609600" y="1447800"/>
            <a:ext cx="8305800" cy="4031873"/>
          </a:xfrm>
          <a:prstGeom prst="rect">
            <a:avLst/>
          </a:prstGeom>
        </p:spPr>
        <p:txBody>
          <a:bodyPr wrap="square">
            <a:spAutoFit/>
          </a:bodyPr>
          <a:lstStyle/>
          <a:p>
            <a:r>
              <a:rPr lang="zh-CN" altLang="en-US" sz="3200" dirty="0" smtClean="0"/>
              <a:t>除了数据合并以外，数据处理工作还包括对数据进行转换。具体的工作包括对数据进行过滤、清理以及其它的转换工作</a:t>
            </a:r>
            <a:endParaRPr lang="en-US" altLang="zh-CN" sz="3200" dirty="0" smtClean="0"/>
          </a:p>
          <a:p>
            <a:endParaRPr lang="en-US" altLang="zh-CN" sz="3200" i="1" dirty="0" smtClean="0"/>
          </a:p>
          <a:p>
            <a:r>
              <a:rPr lang="zh-CN" altLang="en-US" sz="3200" dirty="0" smtClean="0"/>
              <a:t>在数据转换工作中，最常见的是移除重复数据的工作。通常来说，数据集中总会出现重复的数据行。</a:t>
            </a:r>
          </a:p>
          <a:p>
            <a:endParaRPr lang="en-US" altLang="zh-CN" sz="3200" i="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数据转换</a:t>
            </a:r>
          </a:p>
        </p:txBody>
      </p:sp>
      <p:pic>
        <p:nvPicPr>
          <p:cNvPr id="15362" name="Picture 2"/>
          <p:cNvPicPr>
            <a:picLocks noChangeAspect="1" noChangeArrowheads="1"/>
          </p:cNvPicPr>
          <p:nvPr/>
        </p:nvPicPr>
        <p:blipFill>
          <a:blip r:embed="rId2" cstate="print"/>
          <a:srcRect/>
          <a:stretch>
            <a:fillRect/>
          </a:stretch>
        </p:blipFill>
        <p:spPr bwMode="auto">
          <a:xfrm>
            <a:off x="2590800" y="2498124"/>
            <a:ext cx="3048000" cy="4283676"/>
          </a:xfrm>
          <a:prstGeom prst="rect">
            <a:avLst/>
          </a:prstGeom>
          <a:noFill/>
          <a:ln w="9525">
            <a:noFill/>
            <a:miter lim="800000"/>
            <a:headEnd/>
            <a:tailEnd/>
          </a:ln>
          <a:effectLst/>
        </p:spPr>
      </p:pic>
      <p:sp>
        <p:nvSpPr>
          <p:cNvPr id="5" name="矩形 4"/>
          <p:cNvSpPr/>
          <p:nvPr/>
        </p:nvSpPr>
        <p:spPr>
          <a:xfrm>
            <a:off x="762000" y="1447800"/>
            <a:ext cx="7620000" cy="1077218"/>
          </a:xfrm>
          <a:prstGeom prst="rect">
            <a:avLst/>
          </a:prstGeom>
        </p:spPr>
        <p:txBody>
          <a:bodyPr wrap="square">
            <a:spAutoFit/>
          </a:bodyPr>
          <a:lstStyle/>
          <a:p>
            <a:r>
              <a:rPr lang="en-US" sz="3200" i="1" dirty="0" smtClean="0"/>
              <a:t>In [4]: data = </a:t>
            </a:r>
            <a:r>
              <a:rPr lang="en-US" sz="3200" i="1" dirty="0" err="1" smtClean="0"/>
              <a:t>pd.DataFrame</a:t>
            </a:r>
            <a:r>
              <a:rPr lang="en-US" sz="3200" i="1" dirty="0" smtClean="0"/>
              <a:t>({'k1':['one'] * 3 + ['two'] * 4,</a:t>
            </a:r>
            <a:r>
              <a:rPr lang="zh-CN" altLang="en-US" sz="3200" i="1" dirty="0" smtClean="0"/>
              <a:t> </a:t>
            </a:r>
            <a:r>
              <a:rPr lang="en-US" sz="3200" i="1" dirty="0" smtClean="0"/>
              <a:t>k2':[1, 1, 2, 3, 3, 4, 4]})</a:t>
            </a:r>
            <a:endParaRPr lang="zh-CN" altLang="en-US" sz="3200" i="1" dirty="0" err="1"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数据转换</a:t>
            </a:r>
          </a:p>
        </p:txBody>
      </p:sp>
      <p:sp>
        <p:nvSpPr>
          <p:cNvPr id="7" name="矩形 6"/>
          <p:cNvSpPr/>
          <p:nvPr/>
        </p:nvSpPr>
        <p:spPr>
          <a:xfrm>
            <a:off x="609600" y="1447800"/>
            <a:ext cx="8305800" cy="2554545"/>
          </a:xfrm>
          <a:prstGeom prst="rect">
            <a:avLst/>
          </a:prstGeom>
        </p:spPr>
        <p:txBody>
          <a:bodyPr wrap="square">
            <a:spAutoFit/>
          </a:bodyPr>
          <a:lstStyle/>
          <a:p>
            <a:r>
              <a:rPr lang="zh-CN" altLang="en-US" sz="3200" dirty="0" smtClean="0"/>
              <a:t>上面的</a:t>
            </a:r>
            <a:r>
              <a:rPr lang="en-US" sz="3200" dirty="0" err="1" smtClean="0"/>
              <a:t>DataFrame</a:t>
            </a:r>
            <a:r>
              <a:rPr lang="zh-CN" altLang="en-US" sz="3200" dirty="0" smtClean="0"/>
              <a:t>中存在</a:t>
            </a:r>
            <a:r>
              <a:rPr lang="en-US" sz="3200" dirty="0" smtClean="0"/>
              <a:t>6</a:t>
            </a:r>
            <a:r>
              <a:rPr lang="zh-CN" altLang="en-US" sz="3200" dirty="0" smtClean="0"/>
              <a:t>个数据行，其中一部分是重复的。通常来说，我们可以通过</a:t>
            </a:r>
            <a:r>
              <a:rPr lang="en-US" sz="3200" dirty="0" smtClean="0"/>
              <a:t>duplicated</a:t>
            </a:r>
            <a:r>
              <a:rPr lang="zh-CN" altLang="en-US" sz="3200" dirty="0" smtClean="0"/>
              <a:t>方法返回一个布尔型</a:t>
            </a:r>
            <a:r>
              <a:rPr lang="en-US" sz="3200" dirty="0" smtClean="0"/>
              <a:t>Series</a:t>
            </a:r>
            <a:r>
              <a:rPr lang="zh-CN" altLang="en-US" sz="3200" dirty="0" smtClean="0"/>
              <a:t>，每行中的布尔值表示该行是否是重复的</a:t>
            </a:r>
            <a:endParaRPr lang="en-US" altLang="zh-CN" sz="3200" dirty="0" smtClean="0"/>
          </a:p>
          <a:p>
            <a:r>
              <a:rPr lang="en-US" sz="3200" i="1" dirty="0" err="1" smtClean="0"/>
              <a:t>data.duplicated</a:t>
            </a:r>
            <a:r>
              <a:rPr lang="en-US" sz="3200" i="1" dirty="0" smtClean="0"/>
              <a:t>()</a:t>
            </a:r>
            <a:endParaRPr lang="en-US" altLang="zh-CN" sz="3200" i="1" dirty="0" smtClean="0"/>
          </a:p>
        </p:txBody>
      </p:sp>
      <p:pic>
        <p:nvPicPr>
          <p:cNvPr id="16386" name="Picture 2"/>
          <p:cNvPicPr>
            <a:picLocks noChangeAspect="1" noChangeArrowheads="1"/>
          </p:cNvPicPr>
          <p:nvPr/>
        </p:nvPicPr>
        <p:blipFill>
          <a:blip r:embed="rId2" cstate="print"/>
          <a:srcRect/>
          <a:stretch>
            <a:fillRect/>
          </a:stretch>
        </p:blipFill>
        <p:spPr bwMode="auto">
          <a:xfrm>
            <a:off x="4038600" y="3474244"/>
            <a:ext cx="2209800" cy="33837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数据转换</a:t>
            </a:r>
          </a:p>
        </p:txBody>
      </p:sp>
      <p:sp>
        <p:nvSpPr>
          <p:cNvPr id="7" name="矩形 6"/>
          <p:cNvSpPr/>
          <p:nvPr/>
        </p:nvSpPr>
        <p:spPr>
          <a:xfrm>
            <a:off x="609600" y="1447800"/>
            <a:ext cx="8305800" cy="2554545"/>
          </a:xfrm>
          <a:prstGeom prst="rect">
            <a:avLst/>
          </a:prstGeom>
        </p:spPr>
        <p:txBody>
          <a:bodyPr wrap="square">
            <a:spAutoFit/>
          </a:bodyPr>
          <a:lstStyle/>
          <a:p>
            <a:r>
              <a:rPr lang="zh-CN" altLang="en-US" sz="3200" dirty="0" smtClean="0"/>
              <a:t>第</a:t>
            </a:r>
            <a:r>
              <a:rPr lang="en-US" sz="3200" dirty="0" smtClean="0"/>
              <a:t>1</a:t>
            </a:r>
            <a:r>
              <a:rPr lang="zh-CN" altLang="en-US" sz="3200" dirty="0" smtClean="0"/>
              <a:t>、</a:t>
            </a:r>
            <a:r>
              <a:rPr lang="en-US" sz="3200" dirty="0" smtClean="0"/>
              <a:t>4</a:t>
            </a:r>
            <a:r>
              <a:rPr lang="zh-CN" altLang="en-US" sz="3200" dirty="0" smtClean="0"/>
              <a:t>、</a:t>
            </a:r>
            <a:r>
              <a:rPr lang="en-US" sz="3200" dirty="0" smtClean="0"/>
              <a:t>6</a:t>
            </a:r>
            <a:r>
              <a:rPr lang="zh-CN" altLang="en-US" sz="3200" dirty="0" smtClean="0"/>
              <a:t>行不是第一次出现的数据行，在后面的去重工作中可以考虑去除。如果想要直接去除数据中的重复行，可以考虑使用</a:t>
            </a:r>
            <a:r>
              <a:rPr lang="en-US" sz="3200" dirty="0" err="1" smtClean="0"/>
              <a:t>drop_duplicates</a:t>
            </a:r>
            <a:r>
              <a:rPr lang="zh-CN" altLang="en-US" sz="3200" dirty="0" smtClean="0"/>
              <a:t>方法，它用于返回一个移除了重复行的</a:t>
            </a:r>
            <a:r>
              <a:rPr lang="en-US" sz="3200" i="1" dirty="0" err="1" smtClean="0"/>
              <a:t>data.drop_duplicates</a:t>
            </a:r>
            <a:r>
              <a:rPr lang="en-US" sz="3200" i="1" dirty="0" smtClean="0"/>
              <a:t>()</a:t>
            </a:r>
            <a:endParaRPr lang="en-US" altLang="zh-CN" sz="3200" i="1" dirty="0" smtClean="0"/>
          </a:p>
        </p:txBody>
      </p:sp>
      <p:pic>
        <p:nvPicPr>
          <p:cNvPr id="17410" name="Picture 2"/>
          <p:cNvPicPr>
            <a:picLocks noChangeAspect="1" noChangeArrowheads="1"/>
          </p:cNvPicPr>
          <p:nvPr/>
        </p:nvPicPr>
        <p:blipFill>
          <a:blip r:embed="rId2" cstate="print"/>
          <a:srcRect/>
          <a:stretch>
            <a:fillRect/>
          </a:stretch>
        </p:blipFill>
        <p:spPr bwMode="auto">
          <a:xfrm>
            <a:off x="1981200" y="4038600"/>
            <a:ext cx="4495800" cy="26536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数据转换</a:t>
            </a:r>
          </a:p>
        </p:txBody>
      </p:sp>
      <p:sp>
        <p:nvSpPr>
          <p:cNvPr id="7" name="矩形 6"/>
          <p:cNvSpPr/>
          <p:nvPr/>
        </p:nvSpPr>
        <p:spPr>
          <a:xfrm>
            <a:off x="609600" y="1447800"/>
            <a:ext cx="8305800" cy="2062103"/>
          </a:xfrm>
          <a:prstGeom prst="rect">
            <a:avLst/>
          </a:prstGeom>
        </p:spPr>
        <p:txBody>
          <a:bodyPr wrap="square">
            <a:spAutoFit/>
          </a:bodyPr>
          <a:lstStyle/>
          <a:p>
            <a:r>
              <a:rPr lang="zh-CN" altLang="en-US" sz="3200" dirty="0" smtClean="0"/>
              <a:t>上面的结果显示，重复的数据行的全部列都已经被移除。在实际的数据处理案例中，可能只希望根据某一列来过滤重复项：</a:t>
            </a:r>
            <a:endParaRPr lang="en-US" altLang="zh-CN" sz="3200" dirty="0" smtClean="0"/>
          </a:p>
          <a:p>
            <a:r>
              <a:rPr lang="en-US" sz="3200" i="1" dirty="0" smtClean="0"/>
              <a:t>data['v1'] = range(7)</a:t>
            </a:r>
            <a:endParaRPr lang="zh-CN" altLang="en-US" sz="3200" dirty="0"/>
          </a:p>
        </p:txBody>
      </p:sp>
      <p:pic>
        <p:nvPicPr>
          <p:cNvPr id="18434" name="Picture 2"/>
          <p:cNvPicPr>
            <a:picLocks noChangeAspect="1" noChangeArrowheads="1"/>
          </p:cNvPicPr>
          <p:nvPr/>
        </p:nvPicPr>
        <p:blipFill>
          <a:blip r:embed="rId2" cstate="print"/>
          <a:srcRect/>
          <a:stretch>
            <a:fillRect/>
          </a:stretch>
        </p:blipFill>
        <p:spPr bwMode="auto">
          <a:xfrm>
            <a:off x="1905000" y="3505200"/>
            <a:ext cx="4800600" cy="32717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数据转换</a:t>
            </a:r>
          </a:p>
        </p:txBody>
      </p:sp>
      <p:sp>
        <p:nvSpPr>
          <p:cNvPr id="7" name="矩形 6"/>
          <p:cNvSpPr/>
          <p:nvPr/>
        </p:nvSpPr>
        <p:spPr>
          <a:xfrm>
            <a:off x="609600" y="1447800"/>
            <a:ext cx="8305800" cy="5509200"/>
          </a:xfrm>
          <a:prstGeom prst="rect">
            <a:avLst/>
          </a:prstGeom>
        </p:spPr>
        <p:txBody>
          <a:bodyPr wrap="square">
            <a:spAutoFit/>
          </a:bodyPr>
          <a:lstStyle/>
          <a:p>
            <a:r>
              <a:rPr lang="en-US" sz="3200" i="1" dirty="0" err="1" smtClean="0"/>
              <a:t>data.drop_duplicates</a:t>
            </a:r>
            <a:r>
              <a:rPr lang="en-US" sz="3200" i="1" dirty="0" smtClean="0"/>
              <a:t>(['k1'])</a:t>
            </a:r>
          </a:p>
          <a:p>
            <a:endParaRPr lang="en-US" altLang="zh-CN" sz="3200" i="1" dirty="0" smtClean="0"/>
          </a:p>
          <a:p>
            <a:endParaRPr lang="en-US" altLang="zh-CN" sz="3200" i="1" dirty="0" smtClean="0"/>
          </a:p>
          <a:p>
            <a:endParaRPr lang="en-US" altLang="zh-CN" sz="3200" i="1" dirty="0" smtClean="0"/>
          </a:p>
          <a:p>
            <a:endParaRPr lang="en-US" altLang="zh-CN" sz="3200" i="1" dirty="0" smtClean="0"/>
          </a:p>
          <a:p>
            <a:endParaRPr lang="en-US" altLang="zh-CN" sz="3200" i="1" dirty="0" smtClean="0"/>
          </a:p>
          <a:p>
            <a:r>
              <a:rPr lang="zh-CN" altLang="en-US" sz="3200" dirty="0" smtClean="0"/>
              <a:t>上面的方法中，通过</a:t>
            </a:r>
            <a:r>
              <a:rPr lang="en-US" sz="3200" dirty="0" err="1" smtClean="0"/>
              <a:t>drop_duplicates</a:t>
            </a:r>
            <a:r>
              <a:rPr lang="en-US" sz="3200" dirty="0" smtClean="0"/>
              <a:t>([‘k1’])</a:t>
            </a:r>
            <a:r>
              <a:rPr lang="zh-CN" altLang="en-US" sz="3200" dirty="0" smtClean="0"/>
              <a:t>可以将</a:t>
            </a:r>
            <a:r>
              <a:rPr lang="en-US" sz="3200" dirty="0" smtClean="0"/>
              <a:t>k1</a:t>
            </a:r>
            <a:r>
              <a:rPr lang="zh-CN" altLang="en-US" sz="3200" dirty="0" smtClean="0"/>
              <a:t>中的重复值去掉。此外，</a:t>
            </a:r>
            <a:r>
              <a:rPr lang="en-US" sz="3200" dirty="0" smtClean="0"/>
              <a:t>duplicated</a:t>
            </a:r>
            <a:r>
              <a:rPr lang="zh-CN" altLang="en-US" sz="3200" dirty="0" smtClean="0"/>
              <a:t>和</a:t>
            </a:r>
            <a:r>
              <a:rPr lang="en-US" sz="3200" dirty="0" err="1" smtClean="0"/>
              <a:t>drop_duplicates</a:t>
            </a:r>
            <a:r>
              <a:rPr lang="zh-CN" altLang="en-US" sz="3200" dirty="0" smtClean="0"/>
              <a:t>还可以通过多列的联合取值来筛选数据，并且通过</a:t>
            </a:r>
            <a:r>
              <a:rPr lang="en-US" sz="3200" dirty="0" err="1" smtClean="0"/>
              <a:t>take_last</a:t>
            </a:r>
            <a:r>
              <a:rPr lang="en-US" sz="3200" dirty="0" smtClean="0"/>
              <a:t>=True</a:t>
            </a:r>
            <a:r>
              <a:rPr lang="zh-CN" altLang="en-US" sz="3200" dirty="0" smtClean="0"/>
              <a:t>保留重复数据中的最后一个。</a:t>
            </a:r>
            <a:endParaRPr lang="zh-CN" altLang="en-US" sz="3200" dirty="0"/>
          </a:p>
        </p:txBody>
      </p:sp>
      <p:pic>
        <p:nvPicPr>
          <p:cNvPr id="19458" name="Picture 2"/>
          <p:cNvPicPr>
            <a:picLocks noChangeAspect="1" noChangeArrowheads="1"/>
          </p:cNvPicPr>
          <p:nvPr/>
        </p:nvPicPr>
        <p:blipFill>
          <a:blip r:embed="rId2" cstate="print"/>
          <a:srcRect/>
          <a:stretch>
            <a:fillRect/>
          </a:stretch>
        </p:blipFill>
        <p:spPr bwMode="auto">
          <a:xfrm>
            <a:off x="762000" y="2133600"/>
            <a:ext cx="5943600" cy="2113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t>存放在文件或者数据库中的原始数据并不总能满足数据分析应用的要求。</a:t>
            </a:r>
            <a:endParaRPr lang="en-US" altLang="zh-CN" dirty="0" smtClean="0"/>
          </a:p>
          <a:p>
            <a:pPr eaLnBrk="1" hangingPunct="1"/>
            <a:endParaRPr lang="en-US" altLang="zh-CN" dirty="0" smtClean="0"/>
          </a:p>
          <a:p>
            <a:pPr eaLnBrk="1" hangingPunct="1"/>
            <a:r>
              <a:rPr lang="zh-CN" altLang="en-US" dirty="0" smtClean="0"/>
              <a:t>通常，原始数据中存在不符合规范的数据格式，或者存在数据缺失的情况。</a:t>
            </a:r>
            <a:endParaRPr lang="en-US" altLang="zh-CN" dirty="0" smtClean="0"/>
          </a:p>
          <a:p>
            <a:pPr eaLnBrk="1" hangingPunct="1"/>
            <a:endParaRPr lang="en-US" altLang="zh-CN" dirty="0" smtClean="0"/>
          </a:p>
          <a:p>
            <a:pPr eaLnBrk="1" hangingPunct="1"/>
            <a:r>
              <a:rPr lang="zh-CN" altLang="en-US" dirty="0" smtClean="0"/>
              <a:t>在这些情况下，必须对原始数据进行包括加载、清理、转换和重塑等处理。</a:t>
            </a:r>
            <a:endParaRPr lang="en-US" altLang="zh-CN" dirty="0" smtClean="0"/>
          </a:p>
        </p:txBody>
      </p:sp>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Calibri" pitchFamily="34" charset="0"/>
                <a:ea typeface="宋体" charset="-122"/>
                <a:cs typeface="+mn-cs"/>
              </a:rPr>
              <a:t>数据处理技术</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数据转换</a:t>
            </a:r>
          </a:p>
        </p:txBody>
      </p:sp>
      <p:sp>
        <p:nvSpPr>
          <p:cNvPr id="7" name="矩形 6"/>
          <p:cNvSpPr/>
          <p:nvPr/>
        </p:nvSpPr>
        <p:spPr>
          <a:xfrm>
            <a:off x="609600" y="1447800"/>
            <a:ext cx="8305800" cy="1569660"/>
          </a:xfrm>
          <a:prstGeom prst="rect">
            <a:avLst/>
          </a:prstGeom>
        </p:spPr>
        <p:txBody>
          <a:bodyPr wrap="square">
            <a:spAutoFit/>
          </a:bodyPr>
          <a:lstStyle/>
          <a:p>
            <a:r>
              <a:rPr lang="en-US" sz="3200" i="1" dirty="0" smtClean="0"/>
              <a:t>In [11]: </a:t>
            </a:r>
            <a:r>
              <a:rPr lang="en-US" sz="3200" i="1" dirty="0" err="1" smtClean="0"/>
              <a:t>data.drop_duplicates</a:t>
            </a:r>
            <a:r>
              <a:rPr lang="en-US" sz="3200" i="1" dirty="0" smtClean="0"/>
              <a:t>(['k1', 'k2'], </a:t>
            </a:r>
            <a:r>
              <a:rPr lang="en-US" sz="3200" i="1" dirty="0" err="1" smtClean="0"/>
              <a:t>take_last</a:t>
            </a:r>
            <a:r>
              <a:rPr lang="en-US" sz="3200" i="1" dirty="0" smtClean="0"/>
              <a:t>=True)</a:t>
            </a:r>
            <a:endParaRPr lang="zh-CN" altLang="en-US" sz="3200" dirty="0" smtClean="0"/>
          </a:p>
          <a:p>
            <a:endParaRPr lang="zh-CN" altLang="en-US" sz="3200" dirty="0"/>
          </a:p>
        </p:txBody>
      </p:sp>
      <p:pic>
        <p:nvPicPr>
          <p:cNvPr id="20482" name="Picture 2"/>
          <p:cNvPicPr>
            <a:picLocks noChangeAspect="1" noChangeArrowheads="1"/>
          </p:cNvPicPr>
          <p:nvPr/>
        </p:nvPicPr>
        <p:blipFill>
          <a:blip r:embed="rId2" cstate="print"/>
          <a:srcRect/>
          <a:stretch>
            <a:fillRect/>
          </a:stretch>
        </p:blipFill>
        <p:spPr bwMode="auto">
          <a:xfrm>
            <a:off x="762000" y="2514600"/>
            <a:ext cx="5943600" cy="412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替换值</a:t>
            </a:r>
          </a:p>
        </p:txBody>
      </p:sp>
      <p:sp>
        <p:nvSpPr>
          <p:cNvPr id="7" name="矩形 6"/>
          <p:cNvSpPr/>
          <p:nvPr/>
        </p:nvSpPr>
        <p:spPr>
          <a:xfrm>
            <a:off x="609600" y="1447800"/>
            <a:ext cx="8305800" cy="4031873"/>
          </a:xfrm>
          <a:prstGeom prst="rect">
            <a:avLst/>
          </a:prstGeom>
        </p:spPr>
        <p:txBody>
          <a:bodyPr wrap="square">
            <a:spAutoFit/>
          </a:bodyPr>
          <a:lstStyle/>
          <a:p>
            <a:r>
              <a:rPr lang="zh-CN" altLang="en-US" sz="3200" dirty="0" smtClean="0"/>
              <a:t>利用</a:t>
            </a:r>
            <a:r>
              <a:rPr lang="en-US" sz="3200" dirty="0" err="1" smtClean="0"/>
              <a:t>fillna</a:t>
            </a:r>
            <a:r>
              <a:rPr lang="zh-CN" altLang="en-US" sz="3200" dirty="0" smtClean="0"/>
              <a:t>方法填充缺失数据可以看做值替换的一种特殊情况。在通常的值替换时，往往采用</a:t>
            </a:r>
            <a:r>
              <a:rPr lang="en-US" sz="3200" dirty="0" smtClean="0"/>
              <a:t>replace</a:t>
            </a:r>
            <a:r>
              <a:rPr lang="zh-CN" altLang="en-US" sz="3200" dirty="0" smtClean="0"/>
              <a:t>方法，它提供了一种实现替换功能的简单、灵活的方式。我们来看看下面这个</a:t>
            </a:r>
            <a:r>
              <a:rPr lang="en-US" sz="3200" dirty="0" smtClean="0"/>
              <a:t>Series</a:t>
            </a:r>
            <a:r>
              <a:rPr lang="zh-CN" altLang="en-US" sz="3200" dirty="0" smtClean="0"/>
              <a:t>：</a:t>
            </a:r>
          </a:p>
          <a:p>
            <a:r>
              <a:rPr lang="en-US" sz="3200" i="1" dirty="0" smtClean="0"/>
              <a:t>In [18]: data = </a:t>
            </a:r>
            <a:r>
              <a:rPr lang="en-US" sz="3200" i="1" dirty="0" err="1" smtClean="0"/>
              <a:t>pd.Series</a:t>
            </a:r>
            <a:r>
              <a:rPr lang="en-US" sz="3200" i="1" dirty="0" smtClean="0"/>
              <a:t>([1., -999, 2., -999, -1000., 3.])</a:t>
            </a:r>
            <a:endParaRPr lang="zh-CN" altLang="en-US" sz="3200" dirty="0" smtClean="0"/>
          </a:p>
          <a:p>
            <a:endParaRPr lang="zh-CN" alt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替换值</a:t>
            </a:r>
          </a:p>
        </p:txBody>
      </p:sp>
      <p:sp>
        <p:nvSpPr>
          <p:cNvPr id="7" name="矩形 6"/>
          <p:cNvSpPr/>
          <p:nvPr/>
        </p:nvSpPr>
        <p:spPr>
          <a:xfrm>
            <a:off x="609600" y="1447800"/>
            <a:ext cx="8305800" cy="1077218"/>
          </a:xfrm>
          <a:prstGeom prst="rect">
            <a:avLst/>
          </a:prstGeom>
        </p:spPr>
        <p:txBody>
          <a:bodyPr wrap="square">
            <a:spAutoFit/>
          </a:bodyPr>
          <a:lstStyle/>
          <a:p>
            <a:r>
              <a:rPr lang="en-US" sz="3200" i="1" dirty="0" smtClean="0"/>
              <a:t>In [18]: data = </a:t>
            </a:r>
            <a:r>
              <a:rPr lang="en-US" sz="3200" i="1" dirty="0" err="1" smtClean="0"/>
              <a:t>pd.Series</a:t>
            </a:r>
            <a:r>
              <a:rPr lang="en-US" sz="3200" i="1" dirty="0" smtClean="0"/>
              <a:t>([1., -999, 2., -999, -1000., 3.])</a:t>
            </a:r>
            <a:endParaRPr lang="zh-CN" altLang="en-US" sz="3200" dirty="0"/>
          </a:p>
        </p:txBody>
      </p:sp>
      <p:pic>
        <p:nvPicPr>
          <p:cNvPr id="4" name="Picture 2"/>
          <p:cNvPicPr>
            <a:picLocks noChangeAspect="1" noChangeArrowheads="1"/>
          </p:cNvPicPr>
          <p:nvPr/>
        </p:nvPicPr>
        <p:blipFill>
          <a:blip r:embed="rId2" cstate="print"/>
          <a:srcRect/>
          <a:stretch>
            <a:fillRect/>
          </a:stretch>
        </p:blipFill>
        <p:spPr bwMode="auto">
          <a:xfrm>
            <a:off x="2514600" y="2514600"/>
            <a:ext cx="3886200" cy="42745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替换值</a:t>
            </a:r>
          </a:p>
        </p:txBody>
      </p:sp>
      <p:sp>
        <p:nvSpPr>
          <p:cNvPr id="7" name="矩形 6"/>
          <p:cNvSpPr/>
          <p:nvPr/>
        </p:nvSpPr>
        <p:spPr>
          <a:xfrm>
            <a:off x="609600" y="1447800"/>
            <a:ext cx="8305800" cy="2062103"/>
          </a:xfrm>
          <a:prstGeom prst="rect">
            <a:avLst/>
          </a:prstGeom>
        </p:spPr>
        <p:txBody>
          <a:bodyPr wrap="square">
            <a:spAutoFit/>
          </a:bodyPr>
          <a:lstStyle/>
          <a:p>
            <a:r>
              <a:rPr lang="en-US" sz="3200" dirty="0" smtClean="0"/>
              <a:t>-999</a:t>
            </a:r>
            <a:r>
              <a:rPr lang="zh-CN" altLang="en-US" sz="3200" dirty="0" smtClean="0"/>
              <a:t>这个值是一个表示缺失数据的标记值。要将其替换为</a:t>
            </a:r>
            <a:r>
              <a:rPr lang="en-US" sz="3200" dirty="0" smtClean="0"/>
              <a:t>pandas</a:t>
            </a:r>
            <a:r>
              <a:rPr lang="zh-CN" altLang="en-US" sz="3200" dirty="0" smtClean="0"/>
              <a:t>能够理解的</a:t>
            </a:r>
            <a:r>
              <a:rPr lang="en-US" sz="3200" dirty="0" smtClean="0"/>
              <a:t>NA</a:t>
            </a:r>
            <a:r>
              <a:rPr lang="zh-CN" altLang="en-US" sz="3200" dirty="0" smtClean="0"/>
              <a:t>值，我们可以利用</a:t>
            </a:r>
            <a:r>
              <a:rPr lang="en-US" sz="3200" dirty="0" smtClean="0"/>
              <a:t>replace</a:t>
            </a:r>
            <a:r>
              <a:rPr lang="zh-CN" altLang="en-US" sz="3200" dirty="0" smtClean="0"/>
              <a:t>来产生一个新的</a:t>
            </a:r>
            <a:r>
              <a:rPr lang="en-US" sz="3200" dirty="0" smtClean="0"/>
              <a:t>Series</a:t>
            </a:r>
            <a:r>
              <a:rPr lang="zh-CN" altLang="en-US" sz="3200" dirty="0" smtClean="0"/>
              <a:t>：</a:t>
            </a:r>
          </a:p>
          <a:p>
            <a:r>
              <a:rPr lang="en-US" sz="3200" i="1" dirty="0" err="1" smtClean="0"/>
              <a:t>data.replace</a:t>
            </a:r>
            <a:r>
              <a:rPr lang="en-US" sz="3200" i="1" dirty="0" smtClean="0"/>
              <a:t>(-999, np.nan)</a:t>
            </a:r>
            <a:endParaRPr lang="zh-CN" altLang="en-US" sz="3200" dirty="0"/>
          </a:p>
        </p:txBody>
      </p:sp>
      <p:pic>
        <p:nvPicPr>
          <p:cNvPr id="2" name="Picture 2"/>
          <p:cNvPicPr>
            <a:picLocks noChangeAspect="1" noChangeArrowheads="1"/>
          </p:cNvPicPr>
          <p:nvPr/>
        </p:nvPicPr>
        <p:blipFill>
          <a:blip r:embed="rId2" cstate="print"/>
          <a:srcRect/>
          <a:stretch>
            <a:fillRect/>
          </a:stretch>
        </p:blipFill>
        <p:spPr bwMode="auto">
          <a:xfrm>
            <a:off x="2438400" y="3423684"/>
            <a:ext cx="4114800" cy="34343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替换值</a:t>
            </a:r>
          </a:p>
        </p:txBody>
      </p:sp>
      <p:sp>
        <p:nvSpPr>
          <p:cNvPr id="7" name="矩形 6"/>
          <p:cNvSpPr/>
          <p:nvPr/>
        </p:nvSpPr>
        <p:spPr>
          <a:xfrm>
            <a:off x="609600" y="1447800"/>
            <a:ext cx="8305800" cy="2062103"/>
          </a:xfrm>
          <a:prstGeom prst="rect">
            <a:avLst/>
          </a:prstGeom>
        </p:spPr>
        <p:txBody>
          <a:bodyPr wrap="square">
            <a:spAutoFit/>
          </a:bodyPr>
          <a:lstStyle/>
          <a:p>
            <a:r>
              <a:rPr lang="zh-CN" altLang="en-US" sz="3200" dirty="0" smtClean="0"/>
              <a:t>当然，如果希望一次性替换多个值（例如</a:t>
            </a:r>
            <a:r>
              <a:rPr lang="en-US" sz="3200" dirty="0" smtClean="0"/>
              <a:t>-999</a:t>
            </a:r>
            <a:r>
              <a:rPr lang="zh-CN" altLang="en-US" sz="3200" dirty="0" smtClean="0"/>
              <a:t>和</a:t>
            </a:r>
            <a:r>
              <a:rPr lang="en-US" sz="3200" dirty="0" smtClean="0"/>
              <a:t>-1000</a:t>
            </a:r>
            <a:r>
              <a:rPr lang="zh-CN" altLang="en-US" sz="3200" dirty="0" smtClean="0"/>
              <a:t>替换为</a:t>
            </a:r>
            <a:r>
              <a:rPr lang="en-US" sz="3200" dirty="0" err="1" smtClean="0"/>
              <a:t>NaN</a:t>
            </a:r>
            <a:r>
              <a:rPr lang="zh-CN" altLang="en-US" sz="3200" dirty="0" smtClean="0"/>
              <a:t>），可以传入一个由待替换值组成的列表以及一个替换值：</a:t>
            </a:r>
          </a:p>
          <a:p>
            <a:r>
              <a:rPr lang="en-US" sz="3200" i="1" dirty="0" err="1" smtClean="0"/>
              <a:t>data.replace</a:t>
            </a:r>
            <a:r>
              <a:rPr lang="en-US" sz="3200" i="1" dirty="0" smtClean="0"/>
              <a:t>([-999, -1000], np.nan)</a:t>
            </a:r>
            <a:endParaRPr lang="zh-CN" altLang="en-US" sz="3200" dirty="0"/>
          </a:p>
        </p:txBody>
      </p:sp>
      <p:pic>
        <p:nvPicPr>
          <p:cNvPr id="23554" name="Picture 2"/>
          <p:cNvPicPr>
            <a:picLocks noChangeAspect="1" noChangeArrowheads="1"/>
          </p:cNvPicPr>
          <p:nvPr/>
        </p:nvPicPr>
        <p:blipFill>
          <a:blip r:embed="rId2" cstate="print"/>
          <a:srcRect/>
          <a:stretch>
            <a:fillRect/>
          </a:stretch>
        </p:blipFill>
        <p:spPr bwMode="auto">
          <a:xfrm>
            <a:off x="2209800" y="3581400"/>
            <a:ext cx="4419600" cy="321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替换值</a:t>
            </a:r>
          </a:p>
        </p:txBody>
      </p:sp>
      <p:sp>
        <p:nvSpPr>
          <p:cNvPr id="7" name="矩形 6"/>
          <p:cNvSpPr/>
          <p:nvPr/>
        </p:nvSpPr>
        <p:spPr>
          <a:xfrm>
            <a:off x="609600" y="1447800"/>
            <a:ext cx="8305800" cy="2062103"/>
          </a:xfrm>
          <a:prstGeom prst="rect">
            <a:avLst/>
          </a:prstGeom>
        </p:spPr>
        <p:txBody>
          <a:bodyPr wrap="square">
            <a:spAutoFit/>
          </a:bodyPr>
          <a:lstStyle/>
          <a:p>
            <a:r>
              <a:rPr lang="zh-CN" altLang="en-US" sz="3200" dirty="0" smtClean="0"/>
              <a:t>如果希望对不同的值进行不同的替换（例如</a:t>
            </a:r>
            <a:r>
              <a:rPr lang="en-US" sz="3200" dirty="0" smtClean="0"/>
              <a:t>-999</a:t>
            </a:r>
            <a:r>
              <a:rPr lang="zh-CN" altLang="en-US" sz="3200" dirty="0" smtClean="0"/>
              <a:t>替换为</a:t>
            </a:r>
            <a:r>
              <a:rPr lang="en-US" sz="3200" dirty="0" err="1" smtClean="0"/>
              <a:t>NaN</a:t>
            </a:r>
            <a:r>
              <a:rPr lang="zh-CN" altLang="en-US" sz="3200" dirty="0" smtClean="0"/>
              <a:t>，</a:t>
            </a:r>
            <a:r>
              <a:rPr lang="en-US" sz="3200" dirty="0" smtClean="0"/>
              <a:t>-1000</a:t>
            </a:r>
            <a:r>
              <a:rPr lang="zh-CN" altLang="en-US" sz="3200" dirty="0" smtClean="0"/>
              <a:t>替换为</a:t>
            </a:r>
            <a:r>
              <a:rPr lang="en-US" sz="3200" dirty="0" smtClean="0"/>
              <a:t>0</a:t>
            </a:r>
            <a:r>
              <a:rPr lang="zh-CN" altLang="en-US" sz="3200" dirty="0" smtClean="0"/>
              <a:t>），则传入一个由替换关系组成的列表即可：</a:t>
            </a:r>
          </a:p>
          <a:p>
            <a:r>
              <a:rPr lang="en-US" sz="3200" i="1" dirty="0" err="1" smtClean="0"/>
              <a:t>data.replace</a:t>
            </a:r>
            <a:r>
              <a:rPr lang="en-US" sz="3200" i="1" dirty="0" smtClean="0"/>
              <a:t>([-999, -1000], [np.nan, 0])</a:t>
            </a:r>
            <a:endParaRPr lang="zh-CN" altLang="en-US" sz="3200" dirty="0"/>
          </a:p>
        </p:txBody>
      </p:sp>
      <p:pic>
        <p:nvPicPr>
          <p:cNvPr id="24578" name="Picture 2"/>
          <p:cNvPicPr>
            <a:picLocks noChangeAspect="1" noChangeArrowheads="1"/>
          </p:cNvPicPr>
          <p:nvPr/>
        </p:nvPicPr>
        <p:blipFill>
          <a:blip r:embed="rId2" cstate="print"/>
          <a:srcRect/>
          <a:stretch>
            <a:fillRect/>
          </a:stretch>
        </p:blipFill>
        <p:spPr bwMode="auto">
          <a:xfrm>
            <a:off x="2286000" y="3505200"/>
            <a:ext cx="4495800" cy="32801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检测异常值</a:t>
            </a:r>
          </a:p>
        </p:txBody>
      </p:sp>
      <p:sp>
        <p:nvSpPr>
          <p:cNvPr id="7" name="矩形 6"/>
          <p:cNvSpPr/>
          <p:nvPr/>
        </p:nvSpPr>
        <p:spPr>
          <a:xfrm>
            <a:off x="609600" y="1447800"/>
            <a:ext cx="8305800" cy="4524315"/>
          </a:xfrm>
          <a:prstGeom prst="rect">
            <a:avLst/>
          </a:prstGeom>
        </p:spPr>
        <p:txBody>
          <a:bodyPr wrap="square">
            <a:spAutoFit/>
          </a:bodyPr>
          <a:lstStyle/>
          <a:p>
            <a:r>
              <a:rPr lang="zh-CN" altLang="en-US" sz="3200" dirty="0" smtClean="0"/>
              <a:t>异常值（</a:t>
            </a:r>
            <a:r>
              <a:rPr lang="en-US" sz="3200" dirty="0" smtClean="0"/>
              <a:t>outlier</a:t>
            </a:r>
            <a:r>
              <a:rPr lang="zh-CN" altLang="en-US" sz="3200" dirty="0" smtClean="0"/>
              <a:t>）的过滤或变换运算在很大程度上其实就是数组运算。我们首先来看一个含有正态分布数据的</a:t>
            </a:r>
            <a:r>
              <a:rPr lang="en-US" sz="3200" dirty="0" err="1" smtClean="0"/>
              <a:t>DataFrame</a:t>
            </a:r>
            <a:r>
              <a:rPr lang="zh-CN" altLang="en-US" sz="3200" dirty="0" smtClean="0"/>
              <a:t>：</a:t>
            </a:r>
          </a:p>
          <a:p>
            <a:r>
              <a:rPr lang="en-US" sz="3200" i="1" dirty="0" err="1" smtClean="0"/>
              <a:t>np.random.seed</a:t>
            </a:r>
            <a:r>
              <a:rPr lang="en-US" sz="3200" i="1" dirty="0" smtClean="0"/>
              <a:t>(12345)</a:t>
            </a:r>
          </a:p>
          <a:p>
            <a:endParaRPr lang="en-US" altLang="zh-CN" sz="3200" i="1" dirty="0" smtClean="0"/>
          </a:p>
          <a:p>
            <a:r>
              <a:rPr lang="en-US" sz="3200" i="1" dirty="0" smtClean="0"/>
              <a:t>data = </a:t>
            </a:r>
            <a:r>
              <a:rPr lang="en-US" sz="3200" i="1" dirty="0" err="1" smtClean="0"/>
              <a:t>pd.DataFrame</a:t>
            </a:r>
            <a:r>
              <a:rPr lang="en-US" sz="3200" i="1" dirty="0" smtClean="0"/>
              <a:t>(</a:t>
            </a:r>
            <a:r>
              <a:rPr lang="en-US" sz="3200" i="1" dirty="0" err="1" smtClean="0"/>
              <a:t>np.random.randn</a:t>
            </a:r>
            <a:r>
              <a:rPr lang="en-US" sz="3200" i="1" dirty="0" smtClean="0"/>
              <a:t>(1000, 4))</a:t>
            </a:r>
          </a:p>
          <a:p>
            <a:endParaRPr lang="en-US" altLang="zh-CN" sz="3200" i="1" dirty="0" smtClean="0"/>
          </a:p>
          <a:p>
            <a:endParaRPr lang="zh-CN" altLang="en-US"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检测异常值</a:t>
            </a:r>
          </a:p>
        </p:txBody>
      </p:sp>
      <p:sp>
        <p:nvSpPr>
          <p:cNvPr id="7" name="矩形 6"/>
          <p:cNvSpPr/>
          <p:nvPr/>
        </p:nvSpPr>
        <p:spPr>
          <a:xfrm>
            <a:off x="609600" y="1447800"/>
            <a:ext cx="8305800" cy="584775"/>
          </a:xfrm>
          <a:prstGeom prst="rect">
            <a:avLst/>
          </a:prstGeom>
        </p:spPr>
        <p:txBody>
          <a:bodyPr wrap="square">
            <a:spAutoFit/>
          </a:bodyPr>
          <a:lstStyle/>
          <a:p>
            <a:r>
              <a:rPr lang="en-US" sz="3200" i="1" dirty="0" err="1" smtClean="0"/>
              <a:t>data.describe</a:t>
            </a:r>
            <a:r>
              <a:rPr lang="en-US" sz="3200" i="1" dirty="0" smtClean="0"/>
              <a:t>()</a:t>
            </a:r>
            <a:endParaRPr lang="zh-CN" altLang="en-US" sz="3200" dirty="0"/>
          </a:p>
        </p:txBody>
      </p:sp>
      <p:pic>
        <p:nvPicPr>
          <p:cNvPr id="25602" name="Picture 2"/>
          <p:cNvPicPr>
            <a:picLocks noChangeAspect="1" noChangeArrowheads="1"/>
          </p:cNvPicPr>
          <p:nvPr/>
        </p:nvPicPr>
        <p:blipFill>
          <a:blip r:embed="rId2" cstate="print"/>
          <a:srcRect/>
          <a:stretch>
            <a:fillRect/>
          </a:stretch>
        </p:blipFill>
        <p:spPr bwMode="auto">
          <a:xfrm>
            <a:off x="838200" y="2133599"/>
            <a:ext cx="7467600" cy="35662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检测异常值</a:t>
            </a:r>
          </a:p>
        </p:txBody>
      </p:sp>
      <p:sp>
        <p:nvSpPr>
          <p:cNvPr id="7" name="矩形 6"/>
          <p:cNvSpPr/>
          <p:nvPr/>
        </p:nvSpPr>
        <p:spPr>
          <a:xfrm>
            <a:off x="609600" y="1447800"/>
            <a:ext cx="8305800" cy="1569660"/>
          </a:xfrm>
          <a:prstGeom prst="rect">
            <a:avLst/>
          </a:prstGeom>
        </p:spPr>
        <p:txBody>
          <a:bodyPr wrap="square">
            <a:spAutoFit/>
          </a:bodyPr>
          <a:lstStyle/>
          <a:p>
            <a:r>
              <a:rPr lang="zh-CN" altLang="en-US" sz="3200" dirty="0" smtClean="0"/>
              <a:t>下面我们要选出全部含有“超过</a:t>
            </a:r>
            <a:r>
              <a:rPr lang="en-US" sz="3200" dirty="0" smtClean="0"/>
              <a:t>3</a:t>
            </a:r>
            <a:r>
              <a:rPr lang="zh-CN" altLang="en-US" sz="3200" dirty="0" smtClean="0"/>
              <a:t>或</a:t>
            </a:r>
            <a:r>
              <a:rPr lang="en-US" sz="3200" dirty="0" smtClean="0"/>
              <a:t>-3</a:t>
            </a:r>
            <a:r>
              <a:rPr lang="zh-CN" altLang="en-US" sz="3200" dirty="0" smtClean="0"/>
              <a:t>的值”的行，可以利用布尔型</a:t>
            </a:r>
            <a:r>
              <a:rPr lang="en-US" sz="3200" dirty="0" err="1" smtClean="0"/>
              <a:t>DataFrame</a:t>
            </a:r>
            <a:r>
              <a:rPr lang="zh-CN" altLang="en-US" sz="3200" dirty="0" smtClean="0"/>
              <a:t>及</a:t>
            </a:r>
            <a:r>
              <a:rPr lang="en-US" sz="3200" dirty="0" smtClean="0"/>
              <a:t>any</a:t>
            </a:r>
            <a:r>
              <a:rPr lang="zh-CN" altLang="en-US" sz="3200" dirty="0" smtClean="0"/>
              <a:t>方法：</a:t>
            </a:r>
          </a:p>
          <a:p>
            <a:r>
              <a:rPr lang="en-US" sz="3200" i="1" dirty="0" smtClean="0"/>
              <a:t>data[(np.abs(data) &gt; 3).any(1)]</a:t>
            </a:r>
            <a:endParaRPr lang="zh-CN" altLang="en-US" sz="3200" dirty="0"/>
          </a:p>
        </p:txBody>
      </p:sp>
      <p:pic>
        <p:nvPicPr>
          <p:cNvPr id="26626" name="Picture 2"/>
          <p:cNvPicPr>
            <a:picLocks noChangeAspect="1" noChangeArrowheads="1"/>
          </p:cNvPicPr>
          <p:nvPr/>
        </p:nvPicPr>
        <p:blipFill>
          <a:blip r:embed="rId2" cstate="print"/>
          <a:srcRect/>
          <a:stretch>
            <a:fillRect/>
          </a:stretch>
        </p:blipFill>
        <p:spPr bwMode="auto">
          <a:xfrm>
            <a:off x="762000" y="3048000"/>
            <a:ext cx="77724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检测异常值</a:t>
            </a:r>
          </a:p>
        </p:txBody>
      </p:sp>
      <p:sp>
        <p:nvSpPr>
          <p:cNvPr id="7" name="矩形 6"/>
          <p:cNvSpPr/>
          <p:nvPr/>
        </p:nvSpPr>
        <p:spPr>
          <a:xfrm>
            <a:off x="609600" y="1447800"/>
            <a:ext cx="8305800" cy="2062103"/>
          </a:xfrm>
          <a:prstGeom prst="rect">
            <a:avLst/>
          </a:prstGeom>
        </p:spPr>
        <p:txBody>
          <a:bodyPr wrap="square">
            <a:spAutoFit/>
          </a:bodyPr>
          <a:lstStyle/>
          <a:p>
            <a:r>
              <a:rPr lang="zh-CN" altLang="en-US" sz="3200" dirty="0" smtClean="0"/>
              <a:t>根据这些条件，我们可以轻松地对值进行设置。下面的代码将值限制在区间</a:t>
            </a:r>
            <a:r>
              <a:rPr lang="en-US" sz="3200" dirty="0" smtClean="0"/>
              <a:t>-3</a:t>
            </a:r>
            <a:r>
              <a:rPr lang="zh-CN" altLang="en-US" sz="3200" dirty="0" smtClean="0"/>
              <a:t>到</a:t>
            </a:r>
            <a:r>
              <a:rPr lang="en-US" sz="3200" dirty="0" smtClean="0"/>
              <a:t>3</a:t>
            </a:r>
            <a:r>
              <a:rPr lang="zh-CN" altLang="en-US" sz="3200" dirty="0" smtClean="0"/>
              <a:t>以内：</a:t>
            </a:r>
          </a:p>
          <a:p>
            <a:r>
              <a:rPr lang="en-US" sz="3200" i="1" dirty="0" smtClean="0"/>
              <a:t>data[np.abs(data) &gt; 3] = </a:t>
            </a:r>
            <a:r>
              <a:rPr lang="en-US" sz="3200" i="1" dirty="0" err="1" smtClean="0"/>
              <a:t>np.sign</a:t>
            </a:r>
            <a:r>
              <a:rPr lang="en-US" sz="3200" i="1" dirty="0" smtClean="0"/>
              <a:t>(data) * 3</a:t>
            </a:r>
          </a:p>
          <a:p>
            <a:r>
              <a:rPr lang="en-US" sz="3200" i="1" dirty="0" err="1" smtClean="0"/>
              <a:t>data.describe</a:t>
            </a:r>
            <a:r>
              <a:rPr lang="en-US" sz="3200" i="1" dirty="0" smtClean="0"/>
              <a:t>()</a:t>
            </a:r>
            <a:endParaRPr lang="zh-CN" altLang="en-US" sz="3200" dirty="0"/>
          </a:p>
        </p:txBody>
      </p:sp>
      <p:pic>
        <p:nvPicPr>
          <p:cNvPr id="27650" name="Picture 2"/>
          <p:cNvPicPr>
            <a:picLocks noChangeAspect="1" noChangeArrowheads="1"/>
          </p:cNvPicPr>
          <p:nvPr/>
        </p:nvPicPr>
        <p:blipFill>
          <a:blip r:embed="rId2" cstate="print"/>
          <a:srcRect/>
          <a:stretch>
            <a:fillRect/>
          </a:stretch>
        </p:blipFill>
        <p:spPr bwMode="auto">
          <a:xfrm>
            <a:off x="685800" y="3505200"/>
            <a:ext cx="78486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t>数据存储时，往往会按照数据的物理含义，将数据分别存储在不同的表中，以便于管理和操作。</a:t>
            </a:r>
            <a:endParaRPr lang="en-US" altLang="zh-CN" dirty="0" smtClean="0"/>
          </a:p>
          <a:p>
            <a:pPr eaLnBrk="1" hangingPunct="1"/>
            <a:endParaRPr lang="en-US" altLang="zh-CN" dirty="0" smtClean="0"/>
          </a:p>
          <a:p>
            <a:pPr eaLnBrk="1" hangingPunct="1"/>
            <a:r>
              <a:rPr lang="zh-CN" altLang="en-US" dirty="0" smtClean="0"/>
              <a:t>在数据分析和数据建模时，往往需要将不同的数据表进行关联或合并，从而找出不同数据项之间的内在关联。</a:t>
            </a:r>
            <a:endParaRPr lang="en-US" altLang="zh-CN" dirty="0" smtClean="0"/>
          </a:p>
        </p:txBody>
      </p:sp>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排列和随机采样</a:t>
            </a:r>
          </a:p>
        </p:txBody>
      </p:sp>
      <p:sp>
        <p:nvSpPr>
          <p:cNvPr id="7" name="矩形 6"/>
          <p:cNvSpPr/>
          <p:nvPr/>
        </p:nvSpPr>
        <p:spPr>
          <a:xfrm>
            <a:off x="609600" y="1447800"/>
            <a:ext cx="8305800" cy="5016758"/>
          </a:xfrm>
          <a:prstGeom prst="rect">
            <a:avLst/>
          </a:prstGeom>
        </p:spPr>
        <p:txBody>
          <a:bodyPr wrap="square">
            <a:spAutoFit/>
          </a:bodyPr>
          <a:lstStyle/>
          <a:p>
            <a:r>
              <a:rPr lang="zh-CN" altLang="en-US" sz="3200" dirty="0" smtClean="0"/>
              <a:t>利用</a:t>
            </a:r>
            <a:r>
              <a:rPr lang="en-US" sz="3200" dirty="0" err="1" smtClean="0"/>
              <a:t>numpy.random.permutation</a:t>
            </a:r>
            <a:r>
              <a:rPr lang="zh-CN" altLang="en-US" sz="3200" dirty="0" smtClean="0"/>
              <a:t>函数可以实现对</a:t>
            </a:r>
            <a:r>
              <a:rPr lang="en-US" sz="3200" dirty="0" smtClean="0"/>
              <a:t>Series</a:t>
            </a:r>
            <a:r>
              <a:rPr lang="zh-CN" altLang="en-US" sz="3200" dirty="0" smtClean="0"/>
              <a:t>或</a:t>
            </a:r>
            <a:r>
              <a:rPr lang="en-US" sz="3200" dirty="0" err="1" smtClean="0"/>
              <a:t>DataFrame</a:t>
            </a:r>
            <a:r>
              <a:rPr lang="zh-CN" altLang="en-US" sz="3200" dirty="0" smtClean="0"/>
              <a:t>的排列工作。通过需要排列的轴的长度调用</a:t>
            </a:r>
            <a:r>
              <a:rPr lang="en-US" sz="3200" dirty="0" smtClean="0"/>
              <a:t>permutation</a:t>
            </a:r>
            <a:r>
              <a:rPr lang="zh-CN" altLang="en-US" sz="3200" dirty="0" smtClean="0"/>
              <a:t>，可产生一个表示新顺序的整数数组：</a:t>
            </a:r>
          </a:p>
          <a:p>
            <a:r>
              <a:rPr lang="en-US" sz="3200" i="1" dirty="0" err="1" smtClean="0"/>
              <a:t>df</a:t>
            </a:r>
            <a:r>
              <a:rPr lang="en-US" sz="3200" i="1" dirty="0" smtClean="0"/>
              <a:t> = </a:t>
            </a:r>
            <a:r>
              <a:rPr lang="en-US" sz="3200" i="1" dirty="0" err="1" smtClean="0"/>
              <a:t>pd.DataFrame</a:t>
            </a:r>
            <a:r>
              <a:rPr lang="en-US" sz="3200" i="1" dirty="0" smtClean="0"/>
              <a:t>(</a:t>
            </a:r>
            <a:r>
              <a:rPr lang="en-US" sz="3200" i="1" dirty="0" err="1" smtClean="0"/>
              <a:t>np.arange</a:t>
            </a:r>
            <a:r>
              <a:rPr lang="en-US" sz="3200" i="1" dirty="0" smtClean="0"/>
              <a:t>(5 * 4).reshape(5, 4))</a:t>
            </a:r>
            <a:endParaRPr lang="zh-CN" altLang="en-US" sz="3200" dirty="0" smtClean="0"/>
          </a:p>
          <a:p>
            <a:r>
              <a:rPr lang="en-US" sz="3200" i="1" dirty="0" smtClean="0"/>
              <a:t> </a:t>
            </a:r>
            <a:endParaRPr lang="zh-CN" altLang="en-US" sz="3200" dirty="0" smtClean="0"/>
          </a:p>
          <a:p>
            <a:r>
              <a:rPr lang="en-US" sz="3200" i="1" dirty="0" smtClean="0"/>
              <a:t>sampler = </a:t>
            </a:r>
            <a:r>
              <a:rPr lang="en-US" sz="3200" i="1" dirty="0" err="1" smtClean="0"/>
              <a:t>np.random.permutation</a:t>
            </a:r>
            <a:r>
              <a:rPr lang="en-US" sz="3200" i="1" dirty="0" smtClean="0"/>
              <a:t>(5)</a:t>
            </a:r>
            <a:endParaRPr lang="zh-CN" altLang="en-US" sz="3200" dirty="0" smtClean="0"/>
          </a:p>
          <a:p>
            <a:r>
              <a:rPr lang="en-US" sz="3200" i="1" dirty="0" smtClean="0"/>
              <a:t> </a:t>
            </a:r>
            <a:endParaRPr lang="zh-CN" altLang="en-US" sz="3200" dirty="0" smtClean="0"/>
          </a:p>
          <a:p>
            <a:r>
              <a:rPr lang="en-US" sz="3200" i="1" dirty="0" smtClean="0"/>
              <a:t>Sampler </a:t>
            </a:r>
            <a:r>
              <a:rPr lang="zh-CN" altLang="en-US" sz="3200" dirty="0" smtClean="0"/>
              <a:t>显示</a:t>
            </a:r>
            <a:r>
              <a:rPr lang="zh-CN" altLang="en-US" sz="3200" i="1" dirty="0" smtClean="0"/>
              <a:t>  </a:t>
            </a:r>
            <a:r>
              <a:rPr lang="en-US" sz="3200" i="1" dirty="0" smtClean="0"/>
              <a:t>array([1, 0, 2, 3, 4])</a:t>
            </a:r>
            <a:endParaRPr lang="zh-CN" altLang="en-US" sz="3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排列和随机采样</a:t>
            </a:r>
          </a:p>
        </p:txBody>
      </p:sp>
      <p:sp>
        <p:nvSpPr>
          <p:cNvPr id="7" name="矩形 6"/>
          <p:cNvSpPr/>
          <p:nvPr/>
        </p:nvSpPr>
        <p:spPr>
          <a:xfrm>
            <a:off x="609600" y="1447800"/>
            <a:ext cx="8305800" cy="1569660"/>
          </a:xfrm>
          <a:prstGeom prst="rect">
            <a:avLst/>
          </a:prstGeom>
        </p:spPr>
        <p:txBody>
          <a:bodyPr wrap="square">
            <a:spAutoFit/>
          </a:bodyPr>
          <a:lstStyle/>
          <a:p>
            <a:r>
              <a:rPr lang="zh-CN" altLang="en-US" sz="3200" dirty="0" smtClean="0"/>
              <a:t>我们可以采用</a:t>
            </a:r>
            <a:r>
              <a:rPr lang="en-US" sz="3200" dirty="0" smtClean="0"/>
              <a:t>take</a:t>
            </a:r>
            <a:r>
              <a:rPr lang="zh-CN" altLang="en-US" sz="3200" dirty="0" smtClean="0"/>
              <a:t>函数操作来完成原数组的行调换</a:t>
            </a:r>
            <a:endParaRPr lang="en-US" altLang="zh-CN" sz="3200" dirty="0" smtClean="0"/>
          </a:p>
          <a:p>
            <a:r>
              <a:rPr lang="en-US" sz="3200" i="1" dirty="0" err="1" smtClean="0"/>
              <a:t>df.take</a:t>
            </a:r>
            <a:r>
              <a:rPr lang="en-US" sz="3200" i="1" dirty="0" smtClean="0"/>
              <a:t>(sampler)</a:t>
            </a:r>
            <a:endParaRPr lang="zh-CN" altLang="en-US" sz="3200" dirty="0"/>
          </a:p>
        </p:txBody>
      </p:sp>
      <p:pic>
        <p:nvPicPr>
          <p:cNvPr id="28674" name="Picture 2"/>
          <p:cNvPicPr>
            <a:picLocks noChangeAspect="1" noChangeArrowheads="1"/>
          </p:cNvPicPr>
          <p:nvPr/>
        </p:nvPicPr>
        <p:blipFill>
          <a:blip r:embed="rId2" cstate="print"/>
          <a:srcRect/>
          <a:stretch>
            <a:fillRect/>
          </a:stretch>
        </p:blipFill>
        <p:spPr bwMode="auto">
          <a:xfrm>
            <a:off x="762000" y="2971800"/>
            <a:ext cx="7010400" cy="38119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609600" y="8382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排列和随机采样</a:t>
            </a:r>
          </a:p>
        </p:txBody>
      </p:sp>
      <p:sp>
        <p:nvSpPr>
          <p:cNvPr id="7" name="矩形 6"/>
          <p:cNvSpPr/>
          <p:nvPr/>
        </p:nvSpPr>
        <p:spPr>
          <a:xfrm>
            <a:off x="609600" y="1447800"/>
            <a:ext cx="8305800" cy="2062103"/>
          </a:xfrm>
          <a:prstGeom prst="rect">
            <a:avLst/>
          </a:prstGeom>
        </p:spPr>
        <p:txBody>
          <a:bodyPr wrap="square">
            <a:spAutoFit/>
          </a:bodyPr>
          <a:lstStyle/>
          <a:p>
            <a:r>
              <a:rPr lang="zh-CN" altLang="en-US" sz="3200" dirty="0" smtClean="0"/>
              <a:t>如果不想用替换的方式选取随机子集，则可以使用</a:t>
            </a:r>
            <a:r>
              <a:rPr lang="en-US" sz="3200" dirty="0" smtClean="0"/>
              <a:t>permutation</a:t>
            </a:r>
            <a:r>
              <a:rPr lang="zh-CN" altLang="en-US" sz="3200" dirty="0" smtClean="0"/>
              <a:t>：从</a:t>
            </a:r>
            <a:r>
              <a:rPr lang="en-US" sz="3200" dirty="0" smtClean="0"/>
              <a:t>permutation</a:t>
            </a:r>
            <a:r>
              <a:rPr lang="zh-CN" altLang="en-US" sz="3200" dirty="0" smtClean="0"/>
              <a:t>返回的数组中切下前</a:t>
            </a:r>
            <a:r>
              <a:rPr lang="en-US" sz="3200" dirty="0" smtClean="0"/>
              <a:t>k</a:t>
            </a:r>
            <a:r>
              <a:rPr lang="zh-CN" altLang="en-US" sz="3200" dirty="0" smtClean="0"/>
              <a:t>个元素，</a:t>
            </a:r>
            <a:r>
              <a:rPr lang="en-US" sz="3200" dirty="0" smtClean="0"/>
              <a:t>k</a:t>
            </a:r>
            <a:r>
              <a:rPr lang="zh-CN" altLang="en-US" sz="3200" dirty="0" smtClean="0"/>
              <a:t>为期望的子集大小</a:t>
            </a:r>
            <a:endParaRPr lang="en-US" altLang="zh-CN" sz="3200" dirty="0" smtClean="0"/>
          </a:p>
          <a:p>
            <a:r>
              <a:rPr lang="en-US" sz="3200" i="1" dirty="0" smtClean="0"/>
              <a:t> </a:t>
            </a:r>
            <a:r>
              <a:rPr lang="en-US" sz="3200" i="1" dirty="0" err="1" smtClean="0"/>
              <a:t>df.take</a:t>
            </a:r>
            <a:r>
              <a:rPr lang="en-US" sz="3200" i="1" dirty="0" smtClean="0"/>
              <a:t>(</a:t>
            </a:r>
            <a:r>
              <a:rPr lang="en-US" sz="3200" i="1" dirty="0" err="1" smtClean="0"/>
              <a:t>np.random.permutation</a:t>
            </a:r>
            <a:r>
              <a:rPr lang="en-US" sz="3200" i="1" dirty="0" smtClean="0"/>
              <a:t>(</a:t>
            </a:r>
            <a:r>
              <a:rPr lang="en-US" sz="3200" i="1" dirty="0" err="1" smtClean="0"/>
              <a:t>len</a:t>
            </a:r>
            <a:r>
              <a:rPr lang="en-US" sz="3200" i="1" dirty="0" smtClean="0"/>
              <a:t>(</a:t>
            </a:r>
            <a:r>
              <a:rPr lang="en-US" sz="3200" i="1" dirty="0" err="1" smtClean="0"/>
              <a:t>df</a:t>
            </a:r>
            <a:r>
              <a:rPr lang="en-US" sz="3200" i="1" dirty="0" smtClean="0"/>
              <a:t>))[:3])</a:t>
            </a:r>
            <a:endParaRPr lang="zh-CN" altLang="en-US" sz="3200" dirty="0" smtClean="0"/>
          </a:p>
        </p:txBody>
      </p:sp>
      <p:pic>
        <p:nvPicPr>
          <p:cNvPr id="29698" name="Picture 2"/>
          <p:cNvPicPr>
            <a:picLocks noChangeAspect="1" noChangeArrowheads="1"/>
          </p:cNvPicPr>
          <p:nvPr/>
        </p:nvPicPr>
        <p:blipFill>
          <a:blip r:embed="rId2" cstate="print"/>
          <a:srcRect/>
          <a:stretch>
            <a:fillRect/>
          </a:stretch>
        </p:blipFill>
        <p:spPr bwMode="auto">
          <a:xfrm>
            <a:off x="838200" y="3505200"/>
            <a:ext cx="7010400" cy="32425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algn="just" eaLnBrk="1" hangingPunct="1"/>
            <a:endParaRPr lang="en-US" altLang="zh-CN" dirty="0" smtClean="0"/>
          </a:p>
          <a:p>
            <a:r>
              <a:rPr lang="zh-CN" altLang="en-US" dirty="0" smtClean="0"/>
              <a:t>在</a:t>
            </a:r>
            <a:r>
              <a:rPr lang="en-US" dirty="0" err="1" smtClean="0"/>
              <a:t>DataFrame</a:t>
            </a:r>
            <a:r>
              <a:rPr lang="zh-CN" altLang="en-US" dirty="0" smtClean="0"/>
              <a:t>中，两个或多个表的连接键有时会位于其索引中。在这种情况下，需要传入</a:t>
            </a:r>
            <a:r>
              <a:rPr lang="en-US" dirty="0" err="1" smtClean="0"/>
              <a:t>left_index</a:t>
            </a:r>
            <a:r>
              <a:rPr lang="en-US" dirty="0" smtClean="0"/>
              <a:t> = True</a:t>
            </a:r>
            <a:r>
              <a:rPr lang="zh-CN" altLang="en-US" dirty="0" smtClean="0"/>
              <a:t>或</a:t>
            </a:r>
            <a:r>
              <a:rPr lang="en-US" dirty="0" err="1" smtClean="0"/>
              <a:t>right_index</a:t>
            </a:r>
            <a:r>
              <a:rPr lang="en-US" dirty="0" smtClean="0"/>
              <a:t> = True</a:t>
            </a:r>
            <a:r>
              <a:rPr lang="zh-CN" altLang="en-US" dirty="0" smtClean="0"/>
              <a:t>（或两个都传）以说明索引应该被用作连接键：</a:t>
            </a:r>
          </a:p>
        </p:txBody>
      </p:sp>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sp>
        <p:nvSpPr>
          <p:cNvPr id="6" name="矩形 5"/>
          <p:cNvSpPr/>
          <p:nvPr/>
        </p:nvSpPr>
        <p:spPr>
          <a:xfrm>
            <a:off x="838200" y="4151055"/>
            <a:ext cx="8001000" cy="2554545"/>
          </a:xfrm>
          <a:prstGeom prst="rect">
            <a:avLst/>
          </a:prstGeom>
        </p:spPr>
        <p:txBody>
          <a:bodyPr wrap="square">
            <a:spAutoFit/>
          </a:bodyPr>
          <a:lstStyle/>
          <a:p>
            <a:r>
              <a:rPr lang="en-US" sz="3200" i="1" dirty="0" smtClean="0"/>
              <a:t>left1 = </a:t>
            </a:r>
            <a:r>
              <a:rPr lang="en-US" sz="3200" i="1" dirty="0" err="1" smtClean="0"/>
              <a:t>pd.DataFrame</a:t>
            </a:r>
            <a:r>
              <a:rPr lang="en-US" sz="3200" i="1" dirty="0" smtClean="0"/>
              <a:t>({'key': ['a', 'b', 'a', 'a', 'b', 'c'], '</a:t>
            </a:r>
            <a:r>
              <a:rPr lang="en-US" sz="3200" i="1" dirty="0" err="1" smtClean="0"/>
              <a:t>value':range</a:t>
            </a:r>
            <a:r>
              <a:rPr lang="en-US" sz="3200" i="1" dirty="0" smtClean="0"/>
              <a:t>(6)})</a:t>
            </a:r>
          </a:p>
          <a:p>
            <a:endParaRPr lang="zh-CN" altLang="en-US" sz="3200" dirty="0" smtClean="0"/>
          </a:p>
          <a:p>
            <a:r>
              <a:rPr lang="en-US" sz="3200" i="1" dirty="0" smtClean="0"/>
              <a:t>right1 = </a:t>
            </a:r>
            <a:r>
              <a:rPr lang="en-US" sz="3200" i="1" dirty="0" err="1" smtClean="0"/>
              <a:t>pd.DataFrame</a:t>
            </a:r>
            <a:r>
              <a:rPr lang="en-US" sz="3200" i="1" dirty="0" smtClean="0"/>
              <a:t>({'</a:t>
            </a:r>
            <a:r>
              <a:rPr lang="en-US" sz="3200" i="1" dirty="0" err="1" smtClean="0"/>
              <a:t>group_val</a:t>
            </a:r>
            <a:r>
              <a:rPr lang="en-US" sz="3200" i="1" dirty="0" smtClean="0"/>
              <a:t>':[3.5, 7]}, index=['a', 'b'])</a:t>
            </a:r>
            <a:endParaRPr lang="zh-CN" alt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pic>
        <p:nvPicPr>
          <p:cNvPr id="2050" name="Picture 2"/>
          <p:cNvPicPr>
            <a:picLocks noChangeAspect="1" noChangeArrowheads="1"/>
          </p:cNvPicPr>
          <p:nvPr/>
        </p:nvPicPr>
        <p:blipFill>
          <a:blip r:embed="rId2" cstate="print"/>
          <a:srcRect/>
          <a:stretch>
            <a:fillRect/>
          </a:stretch>
        </p:blipFill>
        <p:spPr bwMode="auto">
          <a:xfrm>
            <a:off x="609600" y="2057400"/>
            <a:ext cx="3581400" cy="4572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4648200" y="2057400"/>
            <a:ext cx="35814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sp>
        <p:nvSpPr>
          <p:cNvPr id="7" name="矩形 6"/>
          <p:cNvSpPr/>
          <p:nvPr/>
        </p:nvSpPr>
        <p:spPr>
          <a:xfrm>
            <a:off x="609600" y="1905000"/>
            <a:ext cx="7620000" cy="3145476"/>
          </a:xfrm>
          <a:prstGeom prst="rect">
            <a:avLst/>
          </a:prstGeom>
        </p:spPr>
        <p:txBody>
          <a:bodyPr wrap="square">
            <a:spAutoFit/>
          </a:bodyPr>
          <a:lstStyle/>
          <a:p>
            <a:pPr marL="342900" indent="-342900" eaLnBrk="0" hangingPunct="0">
              <a:spcBef>
                <a:spcPct val="20000"/>
              </a:spcBef>
              <a:buFont typeface="Arial" charset="0"/>
              <a:buChar char="•"/>
            </a:pPr>
            <a:r>
              <a:rPr lang="zh-CN" altLang="en-US" sz="3200" dirty="0" smtClean="0">
                <a:latin typeface="+mn-lt"/>
                <a:ea typeface="+mn-ea"/>
              </a:rPr>
              <a:t>默认的</a:t>
            </a:r>
            <a:r>
              <a:rPr lang="en-US" altLang="en-US" sz="3200" dirty="0" smtClean="0">
                <a:latin typeface="+mn-lt"/>
                <a:ea typeface="+mn-ea"/>
              </a:rPr>
              <a:t>merge</a:t>
            </a:r>
            <a:r>
              <a:rPr lang="zh-CN" altLang="en-US" sz="3200" dirty="0" smtClean="0">
                <a:latin typeface="+mn-lt"/>
                <a:ea typeface="+mn-ea"/>
              </a:rPr>
              <a:t>方法是求取两张关联表  的交集部分。</a:t>
            </a:r>
            <a:endParaRPr lang="en-US" altLang="zh-CN" sz="3200" dirty="0" smtClean="0">
              <a:latin typeface="+mn-lt"/>
              <a:ea typeface="+mn-ea"/>
            </a:endParaRPr>
          </a:p>
          <a:p>
            <a:pPr marL="342900" indent="-342900" eaLnBrk="0" hangingPunct="0">
              <a:spcBef>
                <a:spcPct val="20000"/>
              </a:spcBef>
              <a:buFont typeface="Arial" charset="0"/>
              <a:buChar char="•"/>
            </a:pPr>
            <a:r>
              <a:rPr lang="zh-CN" altLang="en-US" sz="3200" dirty="0" smtClean="0">
                <a:latin typeface="+mn-lt"/>
                <a:ea typeface="+mn-ea"/>
              </a:rPr>
              <a:t>如果需要求取关联表的并集部分，可以通过外连接的方式得到它们的并集：</a:t>
            </a:r>
          </a:p>
          <a:p>
            <a:r>
              <a:rPr lang="en-US" sz="3200" i="1" dirty="0" smtClean="0"/>
              <a:t>   </a:t>
            </a:r>
            <a:r>
              <a:rPr lang="en-US" sz="3200" i="1" dirty="0" err="1" smtClean="0"/>
              <a:t>pd.merge</a:t>
            </a:r>
            <a:r>
              <a:rPr lang="en-US" sz="3200" i="1" dirty="0" smtClean="0"/>
              <a:t>(left1, right1, </a:t>
            </a:r>
            <a:r>
              <a:rPr lang="en-US" sz="3200" i="1" dirty="0" err="1" smtClean="0"/>
              <a:t>left_on</a:t>
            </a:r>
            <a:r>
              <a:rPr lang="en-US" sz="3200" i="1" dirty="0" smtClean="0"/>
              <a:t>='key',   </a:t>
            </a:r>
          </a:p>
          <a:p>
            <a:r>
              <a:rPr lang="en-US" sz="3200" i="1" dirty="0" smtClean="0"/>
              <a:t>   </a:t>
            </a:r>
            <a:r>
              <a:rPr lang="en-US" sz="3200" i="1" dirty="0" err="1" smtClean="0"/>
              <a:t>right_index</a:t>
            </a:r>
            <a:r>
              <a:rPr lang="en-US" sz="3200" i="1" dirty="0" smtClean="0"/>
              <a:t>=True, how='outer')</a:t>
            </a:r>
            <a:endParaRPr lang="zh-CN" alt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pic>
        <p:nvPicPr>
          <p:cNvPr id="3074" name="Picture 2"/>
          <p:cNvPicPr>
            <a:picLocks noChangeAspect="1" noChangeArrowheads="1"/>
          </p:cNvPicPr>
          <p:nvPr/>
        </p:nvPicPr>
        <p:blipFill>
          <a:blip r:embed="rId2" cstate="print"/>
          <a:srcRect/>
          <a:stretch>
            <a:fillRect/>
          </a:stretch>
        </p:blipFill>
        <p:spPr bwMode="auto">
          <a:xfrm>
            <a:off x="685800" y="3048000"/>
            <a:ext cx="7391400" cy="3514436"/>
          </a:xfrm>
          <a:prstGeom prst="rect">
            <a:avLst/>
          </a:prstGeom>
          <a:noFill/>
          <a:ln w="9525">
            <a:noFill/>
            <a:miter lim="800000"/>
            <a:headEnd/>
            <a:tailEnd/>
          </a:ln>
          <a:effectLst/>
        </p:spPr>
      </p:pic>
      <p:sp>
        <p:nvSpPr>
          <p:cNvPr id="7" name="矩形 6"/>
          <p:cNvSpPr/>
          <p:nvPr/>
        </p:nvSpPr>
        <p:spPr>
          <a:xfrm>
            <a:off x="609600" y="1905000"/>
            <a:ext cx="7620000" cy="1077218"/>
          </a:xfrm>
          <a:prstGeom prst="rect">
            <a:avLst/>
          </a:prstGeom>
        </p:spPr>
        <p:txBody>
          <a:bodyPr wrap="square">
            <a:spAutoFit/>
          </a:bodyPr>
          <a:lstStyle/>
          <a:p>
            <a:pPr marL="342900" indent="-342900" eaLnBrk="0" hangingPunct="0">
              <a:spcBef>
                <a:spcPct val="20000"/>
              </a:spcBef>
              <a:buFont typeface="Arial" charset="0"/>
              <a:buChar char="•"/>
            </a:pPr>
            <a:r>
              <a:rPr lang="en-US" altLang="en-US" sz="3200" dirty="0" err="1" smtClean="0">
                <a:latin typeface="+mn-lt"/>
                <a:ea typeface="+mn-ea"/>
              </a:rPr>
              <a:t>pd.merge</a:t>
            </a:r>
            <a:r>
              <a:rPr lang="en-US" altLang="en-US" sz="3200" dirty="0" smtClean="0">
                <a:latin typeface="+mn-lt"/>
                <a:ea typeface="+mn-ea"/>
              </a:rPr>
              <a:t>(left1, right1, </a:t>
            </a:r>
            <a:r>
              <a:rPr lang="en-US" altLang="en-US" sz="3200" dirty="0" err="1" smtClean="0">
                <a:latin typeface="+mn-lt"/>
                <a:ea typeface="+mn-ea"/>
              </a:rPr>
              <a:t>left_on</a:t>
            </a:r>
            <a:r>
              <a:rPr lang="en-US" altLang="en-US" sz="3200" dirty="0" smtClean="0">
                <a:latin typeface="+mn-lt"/>
                <a:ea typeface="+mn-ea"/>
              </a:rPr>
              <a:t>='key', </a:t>
            </a:r>
            <a:r>
              <a:rPr lang="en-US" altLang="en-US" sz="3200" dirty="0" err="1" smtClean="0">
                <a:latin typeface="+mn-lt"/>
                <a:ea typeface="+mn-ea"/>
              </a:rPr>
              <a:t>right_index</a:t>
            </a:r>
            <a:r>
              <a:rPr lang="en-US" altLang="en-US" sz="3200" dirty="0" smtClean="0">
                <a:latin typeface="+mn-lt"/>
                <a:ea typeface="+mn-ea"/>
              </a:rPr>
              <a:t>=True)</a:t>
            </a:r>
            <a:endParaRPr lang="zh-CN" altLang="en-US" sz="3200" dirty="0" smtClean="0">
              <a:latin typeface="+mn-lt"/>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cs typeface="+mn-cs"/>
              </a:rPr>
              <a:t>合并数据集</a:t>
            </a:r>
          </a:p>
        </p:txBody>
      </p:sp>
      <p:pic>
        <p:nvPicPr>
          <p:cNvPr id="4098" name="Picture 2"/>
          <p:cNvPicPr>
            <a:picLocks noChangeAspect="1" noChangeArrowheads="1"/>
          </p:cNvPicPr>
          <p:nvPr/>
        </p:nvPicPr>
        <p:blipFill>
          <a:blip r:embed="rId2" cstate="print"/>
          <a:srcRect/>
          <a:stretch>
            <a:fillRect/>
          </a:stretch>
        </p:blipFill>
        <p:spPr bwMode="auto">
          <a:xfrm>
            <a:off x="1676400" y="1981200"/>
            <a:ext cx="5486400" cy="44907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1755</TotalTime>
  <Words>1678</Words>
  <Application>Microsoft Office PowerPoint</Application>
  <PresentationFormat>全屏显示(4:3)</PresentationFormat>
  <Paragraphs>147</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幻灯片 1</vt:lpstr>
      <vt:lpstr>教学目标</vt:lpstr>
      <vt:lpstr>数据处理技术</vt:lpstr>
      <vt:lpstr>合并数据集</vt:lpstr>
      <vt:lpstr>合并数据集</vt:lpstr>
      <vt:lpstr>合并数据集</vt:lpstr>
      <vt:lpstr>合并数据集</vt:lpstr>
      <vt:lpstr>合并数据集</vt:lpstr>
      <vt:lpstr>合并数据集</vt:lpstr>
      <vt:lpstr>合并数据集</vt:lpstr>
      <vt:lpstr>合并数据集</vt:lpstr>
      <vt:lpstr>合并数据集</vt:lpstr>
      <vt:lpstr>合并数据集</vt:lpstr>
      <vt:lpstr>合并数据集</vt:lpstr>
      <vt:lpstr>合并数据集</vt:lpstr>
      <vt:lpstr>合并数据集</vt:lpstr>
      <vt:lpstr>合并数据集</vt:lpstr>
      <vt:lpstr>合并数据集</vt:lpstr>
      <vt:lpstr>轴向连接</vt:lpstr>
      <vt:lpstr>轴向连接</vt:lpstr>
      <vt:lpstr>合并重叠数据</vt:lpstr>
      <vt:lpstr>合并重叠数据</vt:lpstr>
      <vt:lpstr>合并重叠数据</vt:lpstr>
      <vt:lpstr>数据转换</vt:lpstr>
      <vt:lpstr>数据转换</vt:lpstr>
      <vt:lpstr>数据转换</vt:lpstr>
      <vt:lpstr>数据转换</vt:lpstr>
      <vt:lpstr>数据转换</vt:lpstr>
      <vt:lpstr>数据转换</vt:lpstr>
      <vt:lpstr>数据转换</vt:lpstr>
      <vt:lpstr>替换值</vt:lpstr>
      <vt:lpstr>替换值</vt:lpstr>
      <vt:lpstr>替换值</vt:lpstr>
      <vt:lpstr>替换值</vt:lpstr>
      <vt:lpstr>替换值</vt:lpstr>
      <vt:lpstr>检测异常值</vt:lpstr>
      <vt:lpstr>检测异常值</vt:lpstr>
      <vt:lpstr>检测异常值</vt:lpstr>
      <vt:lpstr>检测异常值</vt:lpstr>
      <vt:lpstr>排列和随机采样</vt:lpstr>
      <vt:lpstr>排列和随机采样</vt:lpstr>
      <vt:lpstr>排列和随机采样</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Lindi</cp:lastModifiedBy>
  <cp:revision>239</cp:revision>
  <dcterms:created xsi:type="dcterms:W3CDTF">2010-07-16T22:48:55Z</dcterms:created>
  <dcterms:modified xsi:type="dcterms:W3CDTF">2018-10-23T11:48:12Z</dcterms:modified>
</cp:coreProperties>
</file>