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18" r:id="rId2"/>
    <p:sldId id="260" r:id="rId3"/>
    <p:sldId id="26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A8"/>
    <a:srgbClr val="3F21F1"/>
    <a:srgbClr val="0046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11, 2018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11, 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8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技术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Numpy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Pandas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600200"/>
            <a:ext cx="8872538" cy="5386387"/>
          </a:xfrm>
        </p:spPr>
        <p:txBody>
          <a:bodyPr/>
          <a:lstStyle/>
          <a:p>
            <a:r>
              <a:rPr lang="zh-CN" altLang="en-US" dirty="0" smtClean="0"/>
              <a:t>下面的例子中，我们用函数</a:t>
            </a:r>
            <a:r>
              <a:rPr lang="en-US" dirty="0" smtClean="0"/>
              <a:t>zeros</a:t>
            </a:r>
            <a:r>
              <a:rPr lang="zh-CN" altLang="en-US" dirty="0" smtClean="0"/>
              <a:t>创建了一个全</a:t>
            </a:r>
            <a:r>
              <a:rPr lang="en-US" dirty="0" smtClean="0"/>
              <a:t>0</a:t>
            </a:r>
            <a:r>
              <a:rPr lang="zh-CN" altLang="en-US" dirty="0" smtClean="0"/>
              <a:t>数组，用函数</a:t>
            </a:r>
            <a:r>
              <a:rPr lang="en-US" dirty="0" smtClean="0"/>
              <a:t>ones</a:t>
            </a:r>
            <a:r>
              <a:rPr lang="zh-CN" altLang="en-US" dirty="0" smtClean="0"/>
              <a:t>创建了一个全</a:t>
            </a:r>
            <a:r>
              <a:rPr lang="en-US" dirty="0" smtClean="0"/>
              <a:t>1</a:t>
            </a:r>
            <a:r>
              <a:rPr lang="zh-CN" altLang="en-US" dirty="0" smtClean="0"/>
              <a:t>的数组，用函数</a:t>
            </a:r>
            <a:r>
              <a:rPr lang="en-US" dirty="0" smtClean="0"/>
              <a:t>empty</a:t>
            </a:r>
            <a:r>
              <a:rPr lang="zh-CN" altLang="en-US" dirty="0" smtClean="0"/>
              <a:t>创建了一个内容随机产生的数组。</a:t>
            </a:r>
          </a:p>
          <a:p>
            <a:pPr>
              <a:buNone/>
            </a:pPr>
            <a:r>
              <a:rPr lang="en-US" i="1" dirty="0" smtClean="0"/>
              <a:t>    &gt;&gt;&gt; zeros( (3,4)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array([[0.,  0.,  0.,  0.],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     [0.,  0.,  0.,  0.],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     [0.,  0.,  0.,  0.]])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ones( (2,3,4), </a:t>
            </a:r>
            <a:r>
              <a:rPr lang="en-US" i="1" dirty="0" err="1" smtClean="0"/>
              <a:t>dtype</a:t>
            </a:r>
            <a:r>
              <a:rPr lang="en-US" i="1" dirty="0" smtClean="0"/>
              <a:t>=int16 )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28600" y="8382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319213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array([[[ 1, 1, 1, 1],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[ 1, 1, 1, 1],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[ 1, 1, 1, 1]],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[[ 1, 1, 1, 1],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[ 1, 1, 1, 1],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[ 1, 1, 1, 1]]], </a:t>
            </a:r>
            <a:r>
              <a:rPr lang="en-US" i="1" dirty="0" err="1" smtClean="0"/>
              <a:t>dtype</a:t>
            </a:r>
            <a:r>
              <a:rPr lang="en-US" i="1" dirty="0" smtClean="0"/>
              <a:t>=int16)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empty( (2,3)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 3.73603959e-262,   6.02658058e-154,   6.55490914e-260],  [  5.30498948e-313,   3.14673309e-307,   1.00000000e+000]]) </a:t>
            </a:r>
            <a:endParaRPr lang="zh-CN" altLang="en-US" dirty="0" smtClean="0"/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7794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00213"/>
            <a:ext cx="8339138" cy="4548187"/>
          </a:xfrm>
        </p:spPr>
        <p:txBody>
          <a:bodyPr/>
          <a:lstStyle/>
          <a:p>
            <a:r>
              <a:rPr lang="zh-CN" altLang="en-US" dirty="0" smtClean="0"/>
              <a:t>为了创建一个数组，</a:t>
            </a:r>
            <a:r>
              <a:rPr lang="en-US" dirty="0" err="1" smtClean="0"/>
              <a:t>NumPy</a:t>
            </a:r>
            <a:r>
              <a:rPr lang="zh-CN" altLang="en-US" dirty="0" smtClean="0"/>
              <a:t>还提供了</a:t>
            </a:r>
            <a:r>
              <a:rPr lang="en-US" dirty="0" err="1" smtClean="0"/>
              <a:t>arange</a:t>
            </a:r>
            <a:r>
              <a:rPr lang="zh-CN" altLang="en-US" dirty="0" smtClean="0"/>
              <a:t>函数，它返回的数组中是按照一定规则排列的数组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/>
              <a:t>arange</a:t>
            </a:r>
            <a:r>
              <a:rPr lang="en-US" i="1" dirty="0" smtClean="0"/>
              <a:t>( 10, 30, 5 )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array([10, 15, 20, 25])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/>
              <a:t>arange</a:t>
            </a:r>
            <a:r>
              <a:rPr lang="en-US" i="1" dirty="0" smtClean="0"/>
              <a:t>( 0, 2, 0.3 )                 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array([ 0. ,  0.3,  0.6,  0.9,  1.2,  1.5,  1.8])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00213"/>
            <a:ext cx="8339138" cy="4548187"/>
          </a:xfrm>
        </p:spPr>
        <p:txBody>
          <a:bodyPr/>
          <a:lstStyle/>
          <a:p>
            <a:r>
              <a:rPr lang="zh-CN" altLang="en-US" dirty="0" smtClean="0"/>
              <a:t>在打印一个数组时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的展示形式类似于嵌套列表，但呈现出以下特点的布局：</a:t>
            </a:r>
          </a:p>
          <a:p>
            <a:pPr marL="702000" lvl="0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从左到右打印最后的轴</a:t>
            </a:r>
          </a:p>
          <a:p>
            <a:pPr marL="702000" lvl="0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从顶向下打印次后的轴</a:t>
            </a:r>
          </a:p>
          <a:p>
            <a:pPr marL="702000" lvl="0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从顶向下打印剩下的轴，每个切片通过一个空行与下一个切片隔开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一维数组以行的形式打印出来，二维数组以矩阵的形式打印出来，三维数以矩阵列表的形式打印出来。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打印数组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24013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a = </a:t>
            </a:r>
            <a:r>
              <a:rPr lang="en-US" i="1" dirty="0" err="1" smtClean="0"/>
              <a:t>arange</a:t>
            </a:r>
            <a:r>
              <a:rPr lang="en-US" i="1" dirty="0" smtClean="0"/>
              <a:t>(6)                       # 1d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print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[0 1 2 3 4 5]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arange</a:t>
            </a:r>
            <a:r>
              <a:rPr lang="en-US" i="1" dirty="0" smtClean="0"/>
              <a:t>(12).reshape(4,3)           # 2d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print 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[[ 0  1  2]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[ 3  4  5]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[ 6  7  8]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[ 9 10 11]]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打印数组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00213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c = </a:t>
            </a:r>
            <a:r>
              <a:rPr lang="en-US" i="1" dirty="0" err="1" smtClean="0"/>
              <a:t>arange</a:t>
            </a:r>
            <a:r>
              <a:rPr lang="en-US" i="1" dirty="0" smtClean="0"/>
              <a:t>(24).reshape(2,3,4)         # 3d array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print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[[[ 0  1  2  3]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[ 4  5  6  7]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[ 8  9 10 11]]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[[12 13 14 15]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[16 17 18 19]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[20 21 22 23]]] </a:t>
            </a:r>
            <a:endParaRPr lang="zh-CN" altLang="en-US" dirty="0" smtClean="0"/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打印数组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002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数组是按元素进行算术运算的。因而，新的数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组将会被创建，并且得到的结果会被填充。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&gt;&gt;&gt; a = array( [20,30,40,50]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arange</a:t>
            </a:r>
            <a:r>
              <a:rPr lang="en-US" i="1" dirty="0" smtClean="0"/>
              <a:t>( 4 )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array([0, 1, 2, 3])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 = a-b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array([20, 29, 38, 47])</a:t>
            </a:r>
            <a:r>
              <a:rPr lang="zh-CN" altLang="en-US" dirty="0" smtClean="0"/>
              <a:t>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bool</a:t>
            </a:r>
            <a:r>
              <a:rPr lang="en-US" i="1" dirty="0" smtClean="0"/>
              <a:t>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00213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b**2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array([0, 1, 4, 9])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10*sin(a)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array([ 9.12945251, -9.88031624,  7.4511316 , -2.62374854])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a&lt;35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array([True, True, False, False],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bool</a:t>
            </a:r>
            <a:r>
              <a:rPr lang="en-US" i="1" dirty="0" smtClean="0"/>
              <a:t>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002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NumPy</a:t>
            </a:r>
            <a:r>
              <a:rPr lang="zh-CN" altLang="en-US" dirty="0" smtClean="0"/>
              <a:t>乘法运算符</a:t>
            </a:r>
            <a:r>
              <a:rPr lang="en-US" dirty="0" smtClean="0"/>
              <a:t>*</a:t>
            </a:r>
            <a:r>
              <a:rPr lang="zh-CN" altLang="en-US" dirty="0" smtClean="0"/>
              <a:t>是按元素进行计算的，而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矩阵乘法则是可以通过</a:t>
            </a:r>
            <a:r>
              <a:rPr lang="en-US" dirty="0" smtClean="0"/>
              <a:t>dot</a:t>
            </a:r>
            <a:r>
              <a:rPr lang="zh-CN" altLang="en-US" dirty="0" smtClean="0"/>
              <a:t>函数或创建矩阵对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象来实现的。</a:t>
            </a:r>
          </a:p>
          <a:p>
            <a:pPr>
              <a:buNone/>
            </a:pPr>
            <a:r>
              <a:rPr lang="en-US" i="1" dirty="0" smtClean="0"/>
              <a:t>&gt;&gt;&gt; A = array( [[1,1],</a:t>
            </a:r>
            <a:r>
              <a:rPr lang="zh-CN" altLang="en-US" i="1" dirty="0" smtClean="0"/>
              <a:t> </a:t>
            </a:r>
            <a:r>
              <a:rPr lang="en-US" i="1" dirty="0" smtClean="0"/>
              <a:t>[0,1]] )</a:t>
            </a:r>
          </a:p>
          <a:p>
            <a:pPr>
              <a:buNone/>
            </a:pPr>
            <a:r>
              <a:rPr lang="en-US" i="1" dirty="0" smtClean="0"/>
              <a:t>&gt;&gt;&gt; B = array( [[2,0],</a:t>
            </a:r>
            <a:r>
              <a:rPr lang="zh-CN" altLang="en-US" i="1" dirty="0" smtClean="0"/>
              <a:t> </a:t>
            </a:r>
            <a:r>
              <a:rPr lang="en-US" i="1" dirty="0" smtClean="0"/>
              <a:t>[3,4]]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A*B                        # </a:t>
            </a:r>
            <a:r>
              <a:rPr lang="zh-CN" altLang="en-US" i="1" dirty="0" smtClean="0"/>
              <a:t>矩阵元素乘积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array([[2, 0],</a:t>
            </a:r>
            <a:r>
              <a:rPr lang="zh-CN" altLang="en-US" i="1" dirty="0" smtClean="0"/>
              <a:t> </a:t>
            </a:r>
            <a:r>
              <a:rPr lang="en-US" i="1" dirty="0" smtClean="0"/>
              <a:t>[0, 4]])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dot(A,B)                # </a:t>
            </a:r>
            <a:r>
              <a:rPr lang="zh-CN" altLang="en-US" i="1" dirty="0" smtClean="0"/>
              <a:t>矩阵乘积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array([[5, 4],</a:t>
            </a:r>
            <a:r>
              <a:rPr lang="zh-CN" altLang="en-US" i="1" dirty="0" smtClean="0"/>
              <a:t> </a:t>
            </a:r>
            <a:r>
              <a:rPr lang="en-US" i="1" dirty="0" smtClean="0"/>
              <a:t>[3, 4]]) 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526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还有一些操作符，例如</a:t>
            </a:r>
            <a:r>
              <a:rPr lang="en-US" dirty="0" smtClean="0"/>
              <a:t>+=</a:t>
            </a:r>
            <a:r>
              <a:rPr lang="zh-CN" altLang="en-US" dirty="0" smtClean="0"/>
              <a:t>和</a:t>
            </a:r>
            <a:r>
              <a:rPr lang="en-US" dirty="0" smtClean="0"/>
              <a:t>*=</a:t>
            </a:r>
            <a:r>
              <a:rPr lang="zh-CN" altLang="en-US" dirty="0" smtClean="0"/>
              <a:t>，是用来更改现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有的数组，而不是创建一个新的数组。</a:t>
            </a:r>
          </a:p>
          <a:p>
            <a:pPr>
              <a:buNone/>
            </a:pPr>
            <a:r>
              <a:rPr lang="en-US" i="1" dirty="0" smtClean="0"/>
              <a:t>&gt;&gt;&gt; a = ones((2,3), </a:t>
            </a:r>
            <a:r>
              <a:rPr lang="en-US" i="1" dirty="0" err="1" smtClean="0"/>
              <a:t>dtype</a:t>
            </a:r>
            <a:r>
              <a:rPr lang="en-US" i="1" dirty="0" smtClean="0"/>
              <a:t>=</a:t>
            </a:r>
            <a:r>
              <a:rPr lang="en-US" i="1" dirty="0" err="1" smtClean="0"/>
              <a:t>int</a:t>
            </a:r>
            <a:r>
              <a:rPr lang="en-US" i="1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random.random</a:t>
            </a:r>
            <a:r>
              <a:rPr lang="en-US" i="1" dirty="0" smtClean="0"/>
              <a:t>((2,3))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 *= 3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array([[3, 3, 3],</a:t>
            </a:r>
            <a:r>
              <a:rPr lang="zh-CN" altLang="en-US" i="1" dirty="0" smtClean="0"/>
              <a:t> </a:t>
            </a:r>
            <a:r>
              <a:rPr lang="en-US" i="1" dirty="0" smtClean="0"/>
              <a:t>[3, 3, 3]])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+= a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了解数据分析技术的概念和特点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了解其原理、算法、应用场景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对数据分析算法体系有一个初步理解</a:t>
            </a:r>
            <a:endParaRPr lang="zh-CN" altLang="en-US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002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array([[ 3.69092703,  3.8324276 ,  3.0114541 ],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[ 3.18679111,  3.3039349 ,  3.37600289]])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 += b                                  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array([[6, 6, 6],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   [6, 6, 6]]) 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002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当多种类型数组进行计算时，结果得到的数组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通常采用更精确的值，这种行为叫做</a:t>
            </a:r>
            <a:r>
              <a:rPr lang="en-US" dirty="0" err="1" smtClean="0"/>
              <a:t>upcast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&gt;&gt;&gt; a = ones(3, </a:t>
            </a:r>
            <a:r>
              <a:rPr lang="en-US" i="1" dirty="0" err="1" smtClean="0"/>
              <a:t>dtype</a:t>
            </a:r>
            <a:r>
              <a:rPr lang="en-US" i="1" dirty="0" smtClean="0"/>
              <a:t>=int32)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 = </a:t>
            </a:r>
            <a:r>
              <a:rPr lang="en-US" i="1" dirty="0" err="1" smtClean="0"/>
              <a:t>linspace</a:t>
            </a:r>
            <a:r>
              <a:rPr lang="en-US" i="1" dirty="0" smtClean="0"/>
              <a:t>(0,pi,3)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b.dtype.name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'float64'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 = </a:t>
            </a:r>
            <a:r>
              <a:rPr lang="en-US" i="1" dirty="0" err="1" smtClean="0"/>
              <a:t>a+b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array([ 1., 2.57079633, 4.14159265])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002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在处理数组时，我们需要将数据拷贝到新的数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组中。通常来说，有三种处理情况。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完全不拷贝</a:t>
            </a:r>
            <a:endParaRPr lang="en-US" altLang="zh-CN" b="1" dirty="0" smtClean="0"/>
          </a:p>
          <a:p>
            <a:r>
              <a:rPr lang="zh-CN" altLang="en-US" dirty="0" smtClean="0"/>
              <a:t>在这种情况中，我们可以简单地对数组进行赋值，而不需要拷贝数组对象的数据。</a:t>
            </a:r>
          </a:p>
          <a:p>
            <a:pPr>
              <a:buNone/>
            </a:pPr>
            <a:r>
              <a:rPr lang="en-US" i="1" dirty="0" smtClean="0"/>
              <a:t>    &gt;&gt;&gt; a = </a:t>
            </a:r>
            <a:r>
              <a:rPr lang="en-US" i="1" dirty="0" err="1" smtClean="0"/>
              <a:t>arange</a:t>
            </a:r>
            <a:r>
              <a:rPr lang="en-US" i="1" dirty="0" smtClean="0"/>
              <a:t>(12)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b = a          # </a:t>
            </a:r>
            <a:r>
              <a:rPr lang="zh-CN" altLang="en-US" i="1" dirty="0" smtClean="0"/>
              <a:t>没有创建新的</a:t>
            </a:r>
            <a:r>
              <a:rPr lang="en-US" i="1" dirty="0" smtClean="0"/>
              <a:t>object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b is a         # a</a:t>
            </a:r>
            <a:r>
              <a:rPr lang="zh-CN" altLang="en-US" i="1" dirty="0" smtClean="0"/>
              <a:t>和</a:t>
            </a:r>
            <a:r>
              <a:rPr lang="en-US" i="1" dirty="0" smtClean="0"/>
              <a:t>b</a:t>
            </a:r>
            <a:r>
              <a:rPr lang="zh-CN" altLang="en-US" i="1" dirty="0" smtClean="0"/>
              <a:t>是相同</a:t>
            </a:r>
            <a:r>
              <a:rPr lang="en-US" i="1" dirty="0" smtClean="0"/>
              <a:t>object</a:t>
            </a:r>
            <a:r>
              <a:rPr lang="zh-CN" altLang="en-US" i="1" dirty="0" smtClean="0"/>
              <a:t>的两个名字</a:t>
            </a:r>
            <a:endParaRPr lang="zh-CN" altLang="en-US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852613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True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b.shape</a:t>
            </a:r>
            <a:r>
              <a:rPr lang="en-US" i="1" dirty="0" smtClean="0"/>
              <a:t> = 3,4    # b</a:t>
            </a:r>
            <a:r>
              <a:rPr lang="zh-CN" altLang="en-US" i="1" dirty="0" smtClean="0"/>
              <a:t>的形状改变后，</a:t>
            </a:r>
            <a:r>
              <a:rPr lang="en-US" i="1" dirty="0" smtClean="0"/>
              <a:t>a</a:t>
            </a:r>
            <a:r>
              <a:rPr lang="zh-CN" altLang="en-US" i="1" dirty="0" smtClean="0"/>
              <a:t>的形状也跟着改变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a.shape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(3, 4) 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002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视图和浅复制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在这种情况中，不同的数组对象可以共同分享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一组数据。视图方法可以构建一个新的数组对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象，并指向同一组数据。</a:t>
            </a:r>
          </a:p>
          <a:p>
            <a:pPr>
              <a:buNone/>
            </a:pPr>
            <a:r>
              <a:rPr lang="en-US" i="1" dirty="0" smtClean="0"/>
              <a:t>&gt;&gt;&gt; c = </a:t>
            </a:r>
            <a:r>
              <a:rPr lang="en-US" i="1" dirty="0" err="1" smtClean="0"/>
              <a:t>a.view</a:t>
            </a:r>
            <a:r>
              <a:rPr lang="en-US" i="1" dirty="0" smtClean="0"/>
              <a:t>()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 is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c.base</a:t>
            </a:r>
            <a:r>
              <a:rPr lang="en-US" i="1" dirty="0" smtClean="0"/>
              <a:t> is a            # c</a:t>
            </a:r>
            <a:r>
              <a:rPr lang="zh-CN" altLang="en-US" i="1" dirty="0" smtClean="0"/>
              <a:t>是数据</a:t>
            </a:r>
            <a:r>
              <a:rPr lang="en-US" i="1" dirty="0" smtClean="0"/>
              <a:t>a</a:t>
            </a:r>
            <a:r>
              <a:rPr lang="zh-CN" altLang="en-US" i="1" dirty="0" smtClean="0"/>
              <a:t>的一个视图</a:t>
            </a:r>
            <a:endParaRPr lang="zh-CN" altLang="en-US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6002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True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c.shape</a:t>
            </a:r>
            <a:r>
              <a:rPr lang="en-US" i="1" dirty="0" smtClean="0"/>
              <a:t> = 2,6                 # a</a:t>
            </a:r>
            <a:r>
              <a:rPr lang="zh-CN" altLang="en-US" i="1" dirty="0" smtClean="0"/>
              <a:t>的形状不会改变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a.shape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(3, 4)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c[0,4] = 1234                 # a</a:t>
            </a:r>
            <a:r>
              <a:rPr lang="zh-CN" altLang="en-US" i="1" dirty="0" smtClean="0"/>
              <a:t>的数据会改变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  0,    1,    2,    3],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[1234,    5,    6,    7],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  8,    9,   10,   11]])</a:t>
            </a:r>
            <a:endParaRPr lang="zh-CN" altLang="en-US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00213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深复制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在这种情况下，该方法可以完全复制数组以及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它的数据，创建一个新的数组，而不是分享共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同的数据。</a:t>
            </a:r>
          </a:p>
          <a:p>
            <a:pPr>
              <a:buNone/>
            </a:pPr>
            <a:r>
              <a:rPr lang="en-US" i="1" dirty="0" smtClean="0"/>
              <a:t>&gt;&gt;&gt; d = </a:t>
            </a:r>
            <a:r>
              <a:rPr lang="en-US" i="1" dirty="0" err="1" smtClean="0"/>
              <a:t>a.copy</a:t>
            </a:r>
            <a:r>
              <a:rPr lang="en-US" i="1" dirty="0" smtClean="0"/>
              <a:t>()                # </a:t>
            </a:r>
            <a:r>
              <a:rPr lang="zh-CN" altLang="en-US" i="1" dirty="0" smtClean="0"/>
              <a:t>创建了一个新的数组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created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d is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700213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/>
              <a:t>深复制</a:t>
            </a:r>
            <a:endParaRPr lang="en-US" altLang="zh-CN" b="1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d.base</a:t>
            </a:r>
            <a:r>
              <a:rPr lang="en-US" i="1" dirty="0" smtClean="0"/>
              <a:t> is a             # d</a:t>
            </a:r>
            <a:r>
              <a:rPr lang="zh-CN" altLang="en-US" i="1" dirty="0" smtClean="0"/>
              <a:t>和</a:t>
            </a:r>
            <a:r>
              <a:rPr lang="en-US" i="1" dirty="0" smtClean="0"/>
              <a:t>a</a:t>
            </a:r>
            <a:r>
              <a:rPr lang="zh-CN" altLang="en-US" i="1" dirty="0" smtClean="0"/>
              <a:t>不分享任何数据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False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d[0,0] = 9999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  0,   10,   10,    3],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[1234,   10,   10,    7],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   [   8,   10,   10,   11]]) 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0080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eaLnBrk="1" hangingPunct="1"/>
            <a:r>
              <a:rPr lang="en-US" dirty="0" smtClean="0"/>
              <a:t>Pandas</a:t>
            </a:r>
            <a:r>
              <a:rPr lang="zh-CN" altLang="en-US" dirty="0" smtClean="0"/>
              <a:t>工具包的数据结构可以按轴自动地或显式地对齐数据。</a:t>
            </a:r>
            <a:r>
              <a:rPr lang="en-US" dirty="0" smtClean="0"/>
              <a:t>Pandas</a:t>
            </a:r>
            <a:r>
              <a:rPr lang="zh-CN" altLang="en-US" dirty="0" smtClean="0"/>
              <a:t>的这种特性可以防止许多由数据未对齐而导致的常见错误。</a:t>
            </a:r>
            <a:endParaRPr lang="en-US" altLang="zh-CN" dirty="0" smtClean="0"/>
          </a:p>
          <a:p>
            <a:pPr eaLnBrk="1" hangingPunct="1"/>
            <a:r>
              <a:rPr lang="en-US" dirty="0" smtClean="0"/>
              <a:t>Pandas</a:t>
            </a:r>
            <a:r>
              <a:rPr lang="zh-CN" altLang="en-US" dirty="0" smtClean="0"/>
              <a:t>还可以集成其他功能，例如时间序列功能。这使得</a:t>
            </a:r>
            <a:r>
              <a:rPr lang="en-US" dirty="0" smtClean="0"/>
              <a:t>Pandas</a:t>
            </a:r>
            <a:r>
              <a:rPr lang="zh-CN" altLang="en-US" dirty="0" smtClean="0"/>
              <a:t>既能处理按照时间序列排列的数据，也能处理非时间序列排列的数据。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sz="9600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dirty="0" smtClean="0"/>
              <a:t>Pandas</a:t>
            </a:r>
            <a:r>
              <a:rPr lang="zh-CN" altLang="en-US" dirty="0" smtClean="0"/>
              <a:t>时，可以采用两种方式导入工具包：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 from pandas import Series, </a:t>
            </a:r>
            <a:r>
              <a:rPr lang="en-US" i="1" dirty="0" err="1" smtClean="0"/>
              <a:t>DataFrame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import pandas as pd</a:t>
            </a:r>
            <a:endParaRPr lang="zh-CN" altLang="en-US" dirty="0" smtClean="0"/>
          </a:p>
          <a:p>
            <a:r>
              <a:rPr lang="zh-CN" altLang="en-US" dirty="0" smtClean="0"/>
              <a:t>通常来说，但我们在一段代码中看到</a:t>
            </a:r>
            <a:r>
              <a:rPr lang="en-US" dirty="0" smtClean="0"/>
              <a:t>pd</a:t>
            </a:r>
            <a:r>
              <a:rPr lang="zh-CN" altLang="en-US" dirty="0" smtClean="0"/>
              <a:t>这一关键字时，就要考虑使用了</a:t>
            </a:r>
            <a:r>
              <a:rPr lang="en-US" dirty="0" smtClean="0"/>
              <a:t>Pandas</a:t>
            </a:r>
            <a:r>
              <a:rPr lang="zh-CN" altLang="en-US" dirty="0" smtClean="0"/>
              <a:t>这个工具包。要使用</a:t>
            </a:r>
            <a:r>
              <a:rPr lang="en-US" dirty="0" smtClean="0"/>
              <a:t>Pandas</a:t>
            </a:r>
            <a:r>
              <a:rPr lang="zh-CN" altLang="en-US" dirty="0" smtClean="0"/>
              <a:t>，我们先得熟悉它的两个主要数据结构</a:t>
            </a:r>
            <a:r>
              <a:rPr lang="en-US" dirty="0" smtClean="0"/>
              <a:t>Series</a:t>
            </a:r>
            <a:r>
              <a:rPr lang="zh-CN" altLang="en-US" dirty="0" smtClean="0"/>
              <a:t>和</a:t>
            </a:r>
            <a:r>
              <a:rPr lang="en-US" dirty="0" err="1" smtClean="0"/>
              <a:t>DataFrame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endParaRPr lang="zh-CN" altLang="en-US" sz="9600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eaLnBrk="1" hangingPunct="1"/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zh-CN" altLang="en-US" dirty="0" smtClean="0"/>
              <a:t>的主要对象是同种元素的多维数组。在多维数组中，所有的元素都是一种类型的元素表格，且通过一个正整数下标进行索引。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具体来说，</a:t>
            </a:r>
            <a:r>
              <a:rPr lang="en-US" dirty="0" err="1" smtClean="0"/>
              <a:t>ndarray</a:t>
            </a:r>
            <a:r>
              <a:rPr lang="zh-CN" altLang="en-US" dirty="0" smtClean="0"/>
              <a:t>对象中的属性有</a:t>
            </a:r>
            <a:endParaRPr lang="en-US" altLang="zh-CN" dirty="0" smtClean="0"/>
          </a:p>
          <a:p>
            <a:pPr marL="874800" lvl="0" indent="-514350">
              <a:buFont typeface="Wingdings" pitchFamily="2" charset="2"/>
              <a:buChar char="Ø"/>
            </a:pPr>
            <a:r>
              <a:rPr lang="en-US" dirty="0" err="1" smtClean="0"/>
              <a:t>ndarray.ndim</a:t>
            </a:r>
            <a:r>
              <a:rPr lang="zh-CN" altLang="en-US" dirty="0" smtClean="0"/>
              <a:t>：该属性表示数组轴的个数。而在</a:t>
            </a:r>
            <a:r>
              <a:rPr lang="en-US" dirty="0" smtClean="0"/>
              <a:t>python</a:t>
            </a:r>
            <a:r>
              <a:rPr lang="zh-CN" altLang="en-US" dirty="0" smtClean="0"/>
              <a:t>语言中，轴的个数被称作秩。</a:t>
            </a:r>
          </a:p>
          <a:p>
            <a:pPr marL="874800" lvl="0" indent="-514350">
              <a:buFont typeface="Wingdings" pitchFamily="2" charset="2"/>
              <a:buChar char="Ø"/>
            </a:pPr>
            <a:r>
              <a:rPr lang="en-US" dirty="0" err="1" smtClean="0"/>
              <a:t>ndarray.shape</a:t>
            </a:r>
            <a:r>
              <a:rPr lang="zh-CN" altLang="en-US" dirty="0" smtClean="0"/>
              <a:t>：该属性表示数组的维度，用来表示一个数组中各个维度上的大小。对于一个</a:t>
            </a:r>
            <a:r>
              <a:rPr lang="en-US" dirty="0" smtClean="0"/>
              <a:t>n</a:t>
            </a:r>
            <a:r>
              <a:rPr lang="zh-CN" altLang="en-US" dirty="0" smtClean="0"/>
              <a:t>行</a:t>
            </a:r>
            <a:r>
              <a:rPr lang="en-US" dirty="0" smtClean="0"/>
              <a:t>m</a:t>
            </a:r>
            <a:r>
              <a:rPr lang="zh-CN" altLang="en-US" dirty="0" smtClean="0"/>
              <a:t>列的矩阵，该属性的值为</a:t>
            </a:r>
            <a:r>
              <a:rPr lang="en-US" dirty="0" smtClean="0"/>
              <a:t>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en-US" altLang="en-US" dirty="0" smtClean="0"/>
              <a:t>Series</a:t>
            </a:r>
            <a:r>
              <a:rPr lang="zh-CN" altLang="en-US" dirty="0" smtClean="0"/>
              <a:t>类似于一维数组，它由一组数据以及对应的数据标签（即索引）组成。通常来说，仅由一组数据就可以产生最基本的</a:t>
            </a:r>
            <a:r>
              <a:rPr lang="en-US" altLang="en-US" dirty="0" smtClean="0"/>
              <a:t>Series</a:t>
            </a:r>
          </a:p>
          <a:p>
            <a:r>
              <a:rPr lang="en-US" altLang="en-US" dirty="0" smtClean="0"/>
              <a:t>Series</a:t>
            </a:r>
            <a:r>
              <a:rPr lang="zh-CN" altLang="en-US" dirty="0" smtClean="0"/>
              <a:t>的字符串由两部分组成：左边是字符串的索引，右边是字符串的值。如果我们没有指定数据索引，</a:t>
            </a:r>
            <a:r>
              <a:rPr lang="en-US" altLang="en-US" dirty="0" smtClean="0"/>
              <a:t>Series</a:t>
            </a:r>
            <a:r>
              <a:rPr lang="zh-CN" altLang="en-US" dirty="0" smtClean="0"/>
              <a:t>就会自动地创建一个从</a:t>
            </a:r>
            <a:r>
              <a:rPr lang="en-US" altLang="en-US" dirty="0" smtClean="0"/>
              <a:t>0</a:t>
            </a:r>
            <a:r>
              <a:rPr lang="zh-CN" altLang="en-US" dirty="0" smtClean="0"/>
              <a:t>到</a:t>
            </a:r>
            <a:r>
              <a:rPr lang="en-US" altLang="en-US" dirty="0" smtClean="0"/>
              <a:t>N-1</a:t>
            </a:r>
            <a:r>
              <a:rPr lang="zh-CN" altLang="en-US" dirty="0" smtClean="0"/>
              <a:t>（</a:t>
            </a:r>
            <a:r>
              <a:rPr lang="en-US" altLang="en-US" dirty="0" smtClean="0"/>
              <a:t>N</a:t>
            </a:r>
            <a:r>
              <a:rPr lang="zh-CN" altLang="en-US" dirty="0" smtClean="0"/>
              <a:t>为数据的长度）的整型索引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Series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en-US" dirty="0" smtClean="0"/>
              <a:t>Series</a:t>
            </a:r>
            <a:r>
              <a:rPr lang="zh-CN" altLang="en-US" dirty="0" smtClean="0"/>
              <a:t>中，我们可以使用</a:t>
            </a:r>
            <a:r>
              <a:rPr lang="en-US" altLang="en-US" dirty="0" smtClean="0"/>
              <a:t>values</a:t>
            </a:r>
            <a:r>
              <a:rPr lang="zh-CN" altLang="en-US" dirty="0" smtClean="0"/>
              <a:t>和</a:t>
            </a:r>
            <a:r>
              <a:rPr lang="en-US" altLang="en-US" dirty="0" smtClean="0"/>
              <a:t>index</a:t>
            </a:r>
            <a:r>
              <a:rPr lang="zh-CN" altLang="en-US" dirty="0" smtClean="0"/>
              <a:t>这两个属性获取数组的值和索引对象：</a:t>
            </a:r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/>
              <a:t>obj.values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array([ 4,  7, -5,  3], </a:t>
            </a:r>
            <a:r>
              <a:rPr lang="en-US" i="1" dirty="0" err="1" smtClean="0"/>
              <a:t>dtype</a:t>
            </a:r>
            <a:r>
              <a:rPr lang="en-US" i="1" dirty="0" smtClean="0"/>
              <a:t>=int64)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/>
              <a:t>obj.index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Int64Index([0, 1, 2, 3], </a:t>
            </a:r>
            <a:r>
              <a:rPr lang="en-US" i="1" dirty="0" err="1" smtClean="0"/>
              <a:t>dtype</a:t>
            </a:r>
            <a:r>
              <a:rPr lang="en-US" i="1" dirty="0" smtClean="0"/>
              <a:t>='int64‘)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Series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en-US" dirty="0" smtClean="0"/>
              <a:t>Series</a:t>
            </a:r>
            <a:r>
              <a:rPr lang="zh-CN" altLang="en-US" dirty="0" smtClean="0"/>
              <a:t>中，我们总是希望所有一个可以对各个数据点进行标记的索引：</a:t>
            </a:r>
          </a:p>
          <a:p>
            <a:pPr>
              <a:buNone/>
            </a:pPr>
            <a:r>
              <a:rPr lang="en-US" i="1" dirty="0" smtClean="0"/>
              <a:t>    &gt;&gt;&gt; obj2 = </a:t>
            </a:r>
            <a:r>
              <a:rPr lang="en-US" i="1" dirty="0" err="1" smtClean="0"/>
              <a:t>pd.Series</a:t>
            </a:r>
            <a:r>
              <a:rPr lang="en-US" i="1" dirty="0" smtClean="0"/>
              <a:t>([4, 7, -5, 3], </a:t>
            </a:r>
            <a:r>
              <a:rPr lang="en-US" altLang="zh-CN" i="1" dirty="0" smtClean="0"/>
              <a:t>i</a:t>
            </a:r>
            <a:r>
              <a:rPr lang="en-US" i="1" dirty="0" smtClean="0"/>
              <a:t>ndex=['d', 'b', 'a', 'c'])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</a:t>
            </a:r>
            <a:r>
              <a:rPr lang="en-US" i="1" dirty="0" err="1" smtClean="0"/>
              <a:t>obj.index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altLang="zh-CN" i="1" dirty="0" smtClean="0"/>
              <a:t>i</a:t>
            </a:r>
            <a:r>
              <a:rPr lang="en-US" i="1" dirty="0" smtClean="0"/>
              <a:t>ndex([</a:t>
            </a:r>
            <a:r>
              <a:rPr lang="en-US" i="1" dirty="0" err="1" smtClean="0"/>
              <a:t>u'd</a:t>
            </a:r>
            <a:r>
              <a:rPr lang="en-US" i="1" dirty="0" smtClean="0"/>
              <a:t>', </a:t>
            </a:r>
            <a:r>
              <a:rPr lang="en-US" i="1" dirty="0" err="1" smtClean="0"/>
              <a:t>u'b</a:t>
            </a:r>
            <a:r>
              <a:rPr lang="en-US" i="1" dirty="0" smtClean="0"/>
              <a:t>', </a:t>
            </a:r>
            <a:r>
              <a:rPr lang="en-US" i="1" dirty="0" err="1" smtClean="0"/>
              <a:t>u'a</a:t>
            </a:r>
            <a:r>
              <a:rPr lang="en-US" i="1" dirty="0" smtClean="0"/>
              <a:t>', </a:t>
            </a:r>
            <a:r>
              <a:rPr lang="en-US" i="1" dirty="0" err="1" smtClean="0"/>
              <a:t>u'c</a:t>
            </a:r>
            <a:r>
              <a:rPr lang="en-US" i="1" dirty="0" smtClean="0"/>
              <a:t>'], </a:t>
            </a:r>
            <a:r>
              <a:rPr lang="en-US" i="1" dirty="0" err="1" smtClean="0"/>
              <a:t>dtype</a:t>
            </a:r>
            <a:r>
              <a:rPr lang="en-US" i="1" dirty="0" smtClean="0"/>
              <a:t>='object')</a:t>
            </a:r>
          </a:p>
          <a:p>
            <a:pPr>
              <a:buNone/>
            </a:pPr>
            <a:r>
              <a:rPr lang="en-US" altLang="zh-CN" i="1" dirty="0" smtClean="0"/>
              <a:t>    </a:t>
            </a:r>
            <a:r>
              <a:rPr lang="en-US" i="1" dirty="0" smtClean="0"/>
              <a:t>&gt;&gt;&gt; obj2['a']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altLang="zh-CN" i="1" dirty="0" smtClean="0"/>
              <a:t>-5</a:t>
            </a:r>
            <a:endParaRPr lang="en-US" i="1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Series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    &gt;&gt;&gt; obj2['d'] = 6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    &gt;&gt;&gt; obj2[['c', 'a', 'd']]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</a:t>
            </a: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Series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435" y="3200400"/>
            <a:ext cx="340976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en-US" dirty="0" err="1" smtClean="0"/>
              <a:t>DataFrame</a:t>
            </a:r>
            <a:r>
              <a:rPr lang="zh-CN" altLang="en-US" dirty="0" smtClean="0"/>
              <a:t>是一种表格类型的数据结构，它含有一组有序的列。</a:t>
            </a:r>
            <a:endParaRPr lang="en-US" altLang="zh-CN" dirty="0" smtClean="0"/>
          </a:p>
          <a:p>
            <a:r>
              <a:rPr lang="zh-CN" altLang="en-US" dirty="0" smtClean="0"/>
              <a:t>每一列可以是不同类型的值（例如数值、字符串、布尔值等）。</a:t>
            </a:r>
            <a:endParaRPr lang="en-US" altLang="zh-CN" dirty="0" smtClean="0"/>
          </a:p>
          <a:p>
            <a:r>
              <a:rPr lang="en-US" dirty="0" err="1" smtClean="0"/>
              <a:t>DataFrame</a:t>
            </a:r>
            <a:r>
              <a:rPr lang="zh-CN" altLang="en-US" dirty="0" smtClean="0"/>
              <a:t>既可以按行索引，也可以按列索引，因而可以被视为由</a:t>
            </a:r>
            <a:r>
              <a:rPr lang="en-US" dirty="0" smtClean="0"/>
              <a:t>Series</a:t>
            </a:r>
            <a:r>
              <a:rPr lang="zh-CN" altLang="en-US" dirty="0" smtClean="0"/>
              <a:t>组成的字典。</a:t>
            </a:r>
            <a:endParaRPr lang="en-US" altLang="zh-CN" dirty="0" smtClean="0"/>
          </a:p>
          <a:p>
            <a:r>
              <a:rPr lang="zh-CN" altLang="en-US" dirty="0" smtClean="0"/>
              <a:t>与其他数据结构相比，</a:t>
            </a:r>
            <a:r>
              <a:rPr lang="en-US" dirty="0" err="1" smtClean="0"/>
              <a:t>DataFrame</a:t>
            </a:r>
            <a:r>
              <a:rPr lang="zh-CN" altLang="en-US" dirty="0" smtClean="0"/>
              <a:t>中对行操作和对列操作基本上是平衡的。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构建</a:t>
            </a:r>
            <a:r>
              <a:rPr lang="en-US" dirty="0" err="1" smtClean="0"/>
              <a:t>DataFrame</a:t>
            </a:r>
            <a:r>
              <a:rPr lang="zh-CN" altLang="en-US" dirty="0" smtClean="0"/>
              <a:t>的办法有很多种，其中最常用的办法就是直接传入一个字典</a:t>
            </a:r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data = {‘state’:[‘Ohio’, ‘Ohio’, ‘Ohio’, ‘Nevada’, ‘Nevada’],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    ‘year’:[2000, 2001, 2002, 2001, 2002],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    ‘pop’:[1.5, 1.7, 3.6, 2.4, 2.9]}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 frame = </a:t>
            </a:r>
            <a:r>
              <a:rPr lang="en-US" i="1" dirty="0" err="1" smtClean="0"/>
              <a:t>pd.DataFrame</a:t>
            </a:r>
            <a:r>
              <a:rPr lang="en-US" i="1" dirty="0" smtClean="0"/>
              <a:t>(data)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en-US" dirty="0" err="1" smtClean="0"/>
              <a:t>DataFrame</a:t>
            </a:r>
            <a:r>
              <a:rPr lang="zh-CN" altLang="en-US" dirty="0" smtClean="0"/>
              <a:t>从而可以自动加上索引（跟</a:t>
            </a:r>
            <a:r>
              <a:rPr lang="en-US" dirty="0" smtClean="0"/>
              <a:t>Series</a:t>
            </a:r>
            <a:r>
              <a:rPr lang="zh-CN" altLang="en-US" dirty="0" smtClean="0"/>
              <a:t>一样），且全部的列都会进行有序地排列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   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971800"/>
            <a:ext cx="4953000" cy="373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当我们指定了列序列以后，</a:t>
            </a:r>
            <a:r>
              <a:rPr lang="en-US" dirty="0" err="1" smtClean="0"/>
              <a:t>DataFrame</a:t>
            </a:r>
            <a:r>
              <a:rPr lang="zh-CN" altLang="en-US" dirty="0" smtClean="0"/>
              <a:t>的列就会根据特定的顺序进行排列</a:t>
            </a:r>
            <a:endParaRPr lang="en-US" altLang="zh-CN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pd.DataFrame</a:t>
            </a:r>
            <a:r>
              <a:rPr lang="en-US" i="1" dirty="0" smtClean="0"/>
              <a:t>(data, columns=['year', 'state', 'pop'])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57600"/>
            <a:ext cx="5029200" cy="309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zh-CN" altLang="en-US" dirty="0" smtClean="0"/>
              <a:t>是由</a:t>
            </a:r>
            <a:r>
              <a:rPr lang="en-US" dirty="0" err="1" smtClean="0"/>
              <a:t>DavidCournapeau</a:t>
            </a:r>
            <a:r>
              <a:rPr lang="en-US" dirty="0" smtClean="0"/>
              <a:t> </a:t>
            </a:r>
            <a:r>
              <a:rPr lang="zh-CN" altLang="en-US" dirty="0" smtClean="0"/>
              <a:t>在</a:t>
            </a:r>
            <a:r>
              <a:rPr lang="en-US" dirty="0" smtClean="0"/>
              <a:t>2007 </a:t>
            </a:r>
            <a:r>
              <a:rPr lang="zh-CN" altLang="en-US" dirty="0" smtClean="0"/>
              <a:t>年发起的项目，是一种基于</a:t>
            </a:r>
            <a:r>
              <a:rPr lang="en-US" dirty="0" smtClean="0"/>
              <a:t>python</a:t>
            </a:r>
            <a:r>
              <a:rPr lang="zh-CN" altLang="en-US" dirty="0" smtClean="0"/>
              <a:t>的机器学习模块。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zh-CN" altLang="en-US" dirty="0" smtClean="0"/>
              <a:t>库已经实现了几乎所有常用的机器学习算法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决策树是直观运用概率分析的一种图解法。由于这种决策分支画成图形很像一棵树的枝干，故称决策树。决策树代表一类算法，</a:t>
            </a:r>
            <a:r>
              <a:rPr lang="en-US" dirty="0" smtClean="0"/>
              <a:t>C4.5</a:t>
            </a:r>
            <a:r>
              <a:rPr lang="zh-CN" altLang="en-US" dirty="0" smtClean="0"/>
              <a:t>是其中比较典型的一种算法。</a:t>
            </a:r>
            <a:r>
              <a:rPr lang="en-US" dirty="0" smtClean="0"/>
              <a:t>C4.5</a:t>
            </a:r>
            <a:r>
              <a:rPr lang="zh-CN" altLang="en-US" dirty="0" smtClean="0"/>
              <a:t>算法采用熵来选择属性，以构成决策分支；并采用后剪枝以抑制不必要的决策分支的生长。</a:t>
            </a:r>
          </a:p>
          <a:p>
            <a:pPr marL="702000">
              <a:buNone/>
            </a:pPr>
            <a:r>
              <a:rPr lang="en-US" i="1" dirty="0" smtClean="0"/>
              <a:t>from </a:t>
            </a:r>
            <a:r>
              <a:rPr lang="en-US" i="1" dirty="0" err="1" smtClean="0"/>
              <a:t>sklearn</a:t>
            </a:r>
            <a:r>
              <a:rPr lang="en-US" i="1" dirty="0" smtClean="0"/>
              <a:t> import metrics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from </a:t>
            </a:r>
            <a:r>
              <a:rPr lang="en-US" i="1" dirty="0" err="1" smtClean="0"/>
              <a:t>sklearn.tree</a:t>
            </a:r>
            <a:r>
              <a:rPr lang="en-US" i="1" dirty="0" smtClean="0"/>
              <a:t> import </a:t>
            </a:r>
            <a:r>
              <a:rPr lang="en-US" i="1" dirty="0" err="1" smtClean="0"/>
              <a:t>DecisionTreeClassifier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model = </a:t>
            </a:r>
            <a:r>
              <a:rPr lang="en-US" i="1" dirty="0" err="1" smtClean="0"/>
              <a:t>DecisionTreeClassifier</a:t>
            </a:r>
            <a:r>
              <a:rPr lang="en-US" i="1" dirty="0" smtClean="0"/>
              <a:t>()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逻辑回归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lvl="0">
              <a:buFont typeface="Wingdings" pitchFamily="2" charset="2"/>
              <a:buChar char="Ø"/>
            </a:pPr>
            <a:r>
              <a:rPr lang="en-US" dirty="0" err="1" smtClean="0"/>
              <a:t>ndarray.size</a:t>
            </a:r>
            <a:r>
              <a:rPr lang="zh-CN" altLang="en-US" dirty="0" smtClean="0"/>
              <a:t>：该属性表示数组元素的总个数，等于属性中每个维度上元素个数的乘积。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err="1" smtClean="0"/>
              <a:t>ndarray.dtype</a:t>
            </a:r>
            <a:r>
              <a:rPr lang="zh-CN" altLang="en-US" dirty="0" smtClean="0"/>
              <a:t>：该属性表示数组中的元素类型，可以通过</a:t>
            </a:r>
            <a:r>
              <a:rPr lang="en-US" dirty="0" err="1" smtClean="0"/>
              <a:t>dtype</a:t>
            </a:r>
            <a:r>
              <a:rPr lang="zh-CN" altLang="en-US" dirty="0" smtClean="0"/>
              <a:t>来指定使用哪一种</a:t>
            </a:r>
            <a:r>
              <a:rPr lang="en-US" dirty="0" smtClean="0"/>
              <a:t>Python</a:t>
            </a:r>
            <a:r>
              <a:rPr lang="zh-CN" altLang="en-US" dirty="0" smtClean="0"/>
              <a:t>类型。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err="1" smtClean="0"/>
              <a:t>ndarray.itemsize</a:t>
            </a:r>
            <a:r>
              <a:rPr lang="zh-CN" altLang="en-US" dirty="0" smtClean="0"/>
              <a:t>：该属性表示数组每个元素的字节大小。例如，当一个元素的类型为</a:t>
            </a:r>
            <a:r>
              <a:rPr lang="en-US" dirty="0" smtClean="0"/>
              <a:t>float64</a:t>
            </a:r>
            <a:r>
              <a:rPr lang="zh-CN" altLang="en-US" dirty="0" smtClean="0"/>
              <a:t>时，数组</a:t>
            </a:r>
            <a:r>
              <a:rPr lang="en-US" dirty="0" err="1" smtClean="0"/>
              <a:t>itemsize</a:t>
            </a:r>
            <a:r>
              <a:rPr lang="zh-CN" altLang="en-US" dirty="0" smtClean="0"/>
              <a:t>的属性值即为</a:t>
            </a:r>
            <a:r>
              <a:rPr lang="en-US" dirty="0" smtClean="0"/>
              <a:t>8</a:t>
            </a:r>
            <a:r>
              <a:rPr lang="zh-CN" altLang="en-US" dirty="0" smtClean="0"/>
              <a:t>。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954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marL="702000">
              <a:buNone/>
            </a:pPr>
            <a:r>
              <a:rPr lang="en-US" i="1" dirty="0" smtClean="0"/>
              <a:t>model.fit(X, y)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print(model)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# make predictions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expected = y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predicted = </a:t>
            </a:r>
            <a:r>
              <a:rPr lang="en-US" i="1" dirty="0" err="1" smtClean="0"/>
              <a:t>model.predict</a:t>
            </a:r>
            <a:r>
              <a:rPr lang="en-US" i="1" dirty="0" smtClean="0"/>
              <a:t>(X)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# summarize the fit of the model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print(</a:t>
            </a:r>
            <a:r>
              <a:rPr lang="en-US" i="1" dirty="0" err="1" smtClean="0"/>
              <a:t>metrics.classification_report</a:t>
            </a:r>
            <a:r>
              <a:rPr lang="en-US" i="1" dirty="0" smtClean="0"/>
              <a:t>(expected, predicted))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28600" y="1160462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逻辑回归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支持向量机是当下最流行的机器学习算法之一，它主要用于多分类问题。</a:t>
            </a:r>
          </a:p>
          <a:p>
            <a:pPr marL="702000">
              <a:buNone/>
            </a:pPr>
            <a:r>
              <a:rPr lang="en-US" i="1" dirty="0" smtClean="0"/>
              <a:t>from </a:t>
            </a:r>
            <a:r>
              <a:rPr lang="en-US" i="1" dirty="0" err="1" smtClean="0"/>
              <a:t>sklearn</a:t>
            </a:r>
            <a:r>
              <a:rPr lang="en-US" i="1" dirty="0" smtClean="0"/>
              <a:t> import metrics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from sklearn.svm import SVC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# fit a SVM model to the data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model = SVC()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model.fit(X, y)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print(model)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支持向量机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marL="702000">
              <a:buNone/>
            </a:pPr>
            <a:r>
              <a:rPr lang="en-US" i="1" dirty="0" smtClean="0"/>
              <a:t># make predictions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expected = y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predicted = </a:t>
            </a:r>
            <a:r>
              <a:rPr lang="en-US" i="1" dirty="0" err="1" smtClean="0"/>
              <a:t>model.predict</a:t>
            </a:r>
            <a:r>
              <a:rPr lang="en-US" i="1" dirty="0" smtClean="0"/>
              <a:t>(X)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# summarize the fit of the model</a:t>
            </a:r>
            <a:endParaRPr lang="zh-CN" altLang="en-US" dirty="0" smtClean="0"/>
          </a:p>
          <a:p>
            <a:pPr marL="702000">
              <a:buNone/>
            </a:pPr>
            <a:r>
              <a:rPr lang="en-US" i="1" dirty="0" smtClean="0"/>
              <a:t>print(</a:t>
            </a:r>
            <a:r>
              <a:rPr lang="en-US" i="1" dirty="0" err="1" smtClean="0"/>
              <a:t>metrics.classification_report</a:t>
            </a:r>
            <a:r>
              <a:rPr lang="en-US" i="1" dirty="0" smtClean="0"/>
              <a:t>(expected, predicted))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支持向量机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r>
              <a:rPr lang="zh-CN" altLang="en-US" dirty="0" smtClean="0"/>
              <a:t>通过正确地选择参数，可以高效地编写算法。</a:t>
            </a:r>
            <a:endParaRPr lang="en-US" altLang="zh-CN" dirty="0" smtClean="0"/>
          </a:p>
          <a:p>
            <a:r>
              <a:rPr lang="en-US" altLang="en-US" dirty="0" err="1" smtClean="0"/>
              <a:t>Scikit</a:t>
            </a:r>
            <a:r>
              <a:rPr lang="en-US" altLang="en-US" dirty="0" smtClean="0"/>
              <a:t>-Learn</a:t>
            </a:r>
            <a:r>
              <a:rPr lang="zh-CN" altLang="en-US" dirty="0" smtClean="0"/>
              <a:t>提供了很多函数以正确地选择参数</a:t>
            </a:r>
            <a:endParaRPr lang="en-US" altLang="zh-CN" dirty="0" smtClean="0"/>
          </a:p>
          <a:p>
            <a:r>
              <a:rPr lang="zh-CN" altLang="en-US" dirty="0" smtClean="0"/>
              <a:t>通过规则化的选择参数，很多参数的数值都相继地搜索出来了：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import </a:t>
            </a:r>
            <a:r>
              <a:rPr lang="en-US" i="1" dirty="0" err="1" smtClean="0"/>
              <a:t>numpy</a:t>
            </a:r>
            <a:r>
              <a:rPr lang="en-US" i="1" dirty="0" smtClean="0"/>
              <a:t> as </a:t>
            </a:r>
            <a:r>
              <a:rPr lang="en-US" i="1" dirty="0" err="1" smtClean="0"/>
              <a:t>np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from </a:t>
            </a:r>
            <a:r>
              <a:rPr lang="en-US" i="1" dirty="0" err="1" smtClean="0"/>
              <a:t>sklearn.linear_model</a:t>
            </a:r>
            <a:r>
              <a:rPr lang="en-US" i="1" dirty="0" smtClean="0"/>
              <a:t> import Ridge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from </a:t>
            </a:r>
            <a:r>
              <a:rPr lang="en-US" i="1" dirty="0" err="1" smtClean="0"/>
              <a:t>sklearn.grid_search</a:t>
            </a:r>
            <a:r>
              <a:rPr lang="en-US" i="1" dirty="0" smtClean="0"/>
              <a:t> import </a:t>
            </a:r>
            <a:r>
              <a:rPr lang="en-US" i="1" dirty="0" err="1" smtClean="0"/>
              <a:t>GridSearchCV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# prepare a range of alpha values to test</a:t>
            </a:r>
            <a:endParaRPr lang="zh-CN" altLang="en-US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优化算法参数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alphas = </a:t>
            </a:r>
            <a:r>
              <a:rPr lang="en-US" i="1" dirty="0" err="1" smtClean="0"/>
              <a:t>np.array</a:t>
            </a:r>
            <a:r>
              <a:rPr lang="en-US" i="1" dirty="0" smtClean="0"/>
              <a:t>([1,0.1,0.01,0.001,0.0001,0])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# create and fit a ridge regression model, testing each alpha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model = Ridge()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grid = </a:t>
            </a:r>
            <a:r>
              <a:rPr lang="en-US" i="1" dirty="0" err="1" smtClean="0"/>
              <a:t>GridSearchCV</a:t>
            </a:r>
            <a:r>
              <a:rPr lang="en-US" i="1" dirty="0" smtClean="0"/>
              <a:t>(estimator=model, </a:t>
            </a:r>
            <a:r>
              <a:rPr lang="en-US" i="1" dirty="0" err="1" smtClean="0"/>
              <a:t>param_grid</a:t>
            </a:r>
            <a:r>
              <a:rPr lang="en-US" i="1" dirty="0" smtClean="0"/>
              <a:t>=</a:t>
            </a:r>
            <a:r>
              <a:rPr lang="en-US" i="1" dirty="0" err="1" smtClean="0"/>
              <a:t>dict</a:t>
            </a:r>
            <a:r>
              <a:rPr lang="en-US" i="1" dirty="0" smtClean="0"/>
              <a:t>(alpha=alphas))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grid.fit(X, y)</a:t>
            </a:r>
            <a:endParaRPr lang="zh-CN" altLang="en-US" dirty="0" smtClean="0"/>
          </a:p>
          <a:p>
            <a:pPr marL="702000">
              <a:buFont typeface="Wingdings" pitchFamily="2" charset="2"/>
              <a:buChar char="Ø"/>
            </a:pPr>
            <a:r>
              <a:rPr lang="en-US" i="1" dirty="0" smtClean="0"/>
              <a:t>print(grid)</a:t>
            </a:r>
            <a:endParaRPr lang="zh-CN" altLang="en-US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优化算法参数</a:t>
            </a:r>
            <a:br>
              <a:rPr lang="zh-CN" alt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algn="just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通过下面的例子来具体说明上述属性：</a:t>
            </a:r>
          </a:p>
          <a:p>
            <a:pPr>
              <a:buNone/>
            </a:pPr>
            <a:r>
              <a:rPr lang="en-US" i="1" dirty="0" smtClean="0"/>
              <a:t>&gt;&gt;&gt; from </a:t>
            </a:r>
            <a:r>
              <a:rPr lang="en-US" i="1" dirty="0" err="1" smtClean="0"/>
              <a:t>numpy</a:t>
            </a:r>
            <a:r>
              <a:rPr lang="en-US" i="1" dirty="0" smtClean="0"/>
              <a:t>  import *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 = </a:t>
            </a:r>
            <a:r>
              <a:rPr lang="en-US" i="1" dirty="0" err="1" smtClean="0"/>
              <a:t>arange</a:t>
            </a:r>
            <a:r>
              <a:rPr lang="en-US" i="1" dirty="0" smtClean="0"/>
              <a:t>(15).reshape(3, 5)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en-US" altLang="zh-CN" dirty="0" smtClean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11430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495800"/>
            <a:ext cx="6400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47800"/>
            <a:ext cx="8382000" cy="5386387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reshape(3, 5)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列的二维数组，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表示允许取值的范围从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a.shape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(3, 5)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a.shape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含有行和列的数量。上述的结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果显示，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是一个含有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列的二维数组，这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与我们对数组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的定义是完全一致的。</a:t>
            </a:r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a.ndim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8382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47800"/>
            <a:ext cx="8382000" cy="5386387"/>
          </a:xfrm>
        </p:spPr>
        <p:txBody>
          <a:bodyPr/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a.ndim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表示数组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的维数。上述的结果显示，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是一个二维数组，这与我们上面对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的定义是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完全一致的。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&gt;&gt;&gt; a.dtype.name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'int32‘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a.itemsize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a.size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8382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 err="1" smtClean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dirty="0" smtClean="0"/>
              <a:t>Python</a:t>
            </a:r>
            <a:r>
              <a:rPr lang="zh-CN" altLang="en-US" dirty="0" smtClean="0"/>
              <a:t>语言中，有多种创建数组的方法。首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先，可以通过</a:t>
            </a:r>
            <a:r>
              <a:rPr lang="en-US" dirty="0" smtClean="0"/>
              <a:t>array</a:t>
            </a:r>
            <a:r>
              <a:rPr lang="zh-CN" altLang="en-US" dirty="0" smtClean="0"/>
              <a:t>函数创建一个新的数组。</a:t>
            </a:r>
          </a:p>
          <a:p>
            <a:pPr>
              <a:buNone/>
            </a:pPr>
            <a:r>
              <a:rPr lang="en-US" i="1" dirty="0" smtClean="0"/>
              <a:t>&gt;&gt;&gt; from </a:t>
            </a:r>
            <a:r>
              <a:rPr lang="en-US" i="1" dirty="0" err="1" smtClean="0"/>
              <a:t>numpy</a:t>
            </a:r>
            <a:r>
              <a:rPr lang="en-US" i="1" dirty="0" smtClean="0"/>
              <a:t>  import *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 = array( [2,3,4]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a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array([2, 3, 4])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a.dtype</a:t>
            </a:r>
            <a:endParaRPr lang="zh-CN" altLang="en-US" dirty="0" smtClean="0"/>
          </a:p>
          <a:p>
            <a:pPr>
              <a:buNone/>
            </a:pPr>
            <a:r>
              <a:rPr lang="en-US" i="1" dirty="0" err="1" smtClean="0"/>
              <a:t>dtype</a:t>
            </a:r>
            <a:r>
              <a:rPr lang="en-US" i="1" dirty="0" smtClean="0"/>
              <a:t>('int32‘)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8382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&gt;&gt;&gt; b = array([1.2, 3.5, 5.1])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</a:t>
            </a:r>
            <a:r>
              <a:rPr lang="en-US" i="1" dirty="0" err="1" smtClean="0"/>
              <a:t>b.dtype</a:t>
            </a:r>
            <a:endParaRPr lang="zh-CN" altLang="en-US" dirty="0" smtClean="0"/>
          </a:p>
          <a:p>
            <a:pPr>
              <a:buNone/>
            </a:pPr>
            <a:r>
              <a:rPr lang="en-US" i="1" dirty="0" err="1" smtClean="0"/>
              <a:t>dtype</a:t>
            </a:r>
            <a:r>
              <a:rPr lang="en-US" i="1" dirty="0" smtClean="0"/>
              <a:t>('float64') </a:t>
            </a:r>
          </a:p>
          <a:p>
            <a:pPr>
              <a:buNone/>
            </a:pPr>
            <a:r>
              <a:rPr lang="zh-CN" altLang="en-US" dirty="0" smtClean="0"/>
              <a:t>除此之外，我们还可以在创建数组类型时，按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照特定的格式进行显示。例如，下面的例子中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，数组可以按照复数形式展示：</a:t>
            </a:r>
          </a:p>
          <a:p>
            <a:pPr>
              <a:buNone/>
            </a:pPr>
            <a:r>
              <a:rPr lang="en-US" i="1" dirty="0" smtClean="0"/>
              <a:t>&gt;&gt;&gt; c = array( [ [1,2], [3,4] ], </a:t>
            </a:r>
            <a:r>
              <a:rPr lang="en-US" i="1" dirty="0" err="1" smtClean="0"/>
              <a:t>dtype</a:t>
            </a:r>
            <a:r>
              <a:rPr lang="en-US" i="1" dirty="0" smtClean="0"/>
              <a:t>=complex )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&gt;&gt;&gt; c</a:t>
            </a:r>
            <a:endParaRPr lang="zh-CN" altLang="en-US" dirty="0" smtClean="0"/>
          </a:p>
          <a:p>
            <a:pPr>
              <a:buNone/>
            </a:pPr>
            <a:r>
              <a:rPr lang="en-US" i="1" dirty="0" smtClean="0"/>
              <a:t>array([[ 1.+0.j,  2.+0.j],</a:t>
            </a:r>
            <a:r>
              <a:rPr lang="zh-CN" altLang="en-US" i="1" dirty="0" smtClean="0"/>
              <a:t> </a:t>
            </a:r>
            <a:r>
              <a:rPr lang="en-US" i="1" dirty="0" smtClean="0"/>
              <a:t>[ 3.+0.j,  4.+0.j]])</a:t>
            </a:r>
            <a:endParaRPr lang="zh-CN" altLang="en-US" dirty="0" smtClean="0"/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57200" y="8382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2428</Words>
  <Application>Microsoft Office PowerPoint</Application>
  <PresentationFormat>全屏显示(4:3)</PresentationFormat>
  <Paragraphs>329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幻灯片 1</vt:lpstr>
      <vt:lpstr>教学目标</vt:lpstr>
      <vt:lpstr>Numpy工具包</vt:lpstr>
      <vt:lpstr>Numpy工具包</vt:lpstr>
      <vt:lpstr>Numpy工具包</vt:lpstr>
      <vt:lpstr>Numpy工具包</vt:lpstr>
      <vt:lpstr>Numpy工具包</vt:lpstr>
      <vt:lpstr>创建数组</vt:lpstr>
      <vt:lpstr>创建数组</vt:lpstr>
      <vt:lpstr>创建数组</vt:lpstr>
      <vt:lpstr>创建数组</vt:lpstr>
      <vt:lpstr>创建数组</vt:lpstr>
      <vt:lpstr>打印数组</vt:lpstr>
      <vt:lpstr>打印数组</vt:lpstr>
      <vt:lpstr>打印数组</vt:lpstr>
      <vt:lpstr>基本运算</vt:lpstr>
      <vt:lpstr>基本运算</vt:lpstr>
      <vt:lpstr>基本运算</vt:lpstr>
      <vt:lpstr>基本运算</vt:lpstr>
      <vt:lpstr>基本运算</vt:lpstr>
      <vt:lpstr>基本运算</vt:lpstr>
      <vt:lpstr>复制和视图</vt:lpstr>
      <vt:lpstr>复制和视图</vt:lpstr>
      <vt:lpstr>复制和视图</vt:lpstr>
      <vt:lpstr>复制和视图</vt:lpstr>
      <vt:lpstr>复制和视图</vt:lpstr>
      <vt:lpstr>复制和视图</vt:lpstr>
      <vt:lpstr>Pandas工具包 </vt:lpstr>
      <vt:lpstr>Pandas工具包 </vt:lpstr>
      <vt:lpstr>Series  </vt:lpstr>
      <vt:lpstr>Series  </vt:lpstr>
      <vt:lpstr>Series  </vt:lpstr>
      <vt:lpstr>Series  </vt:lpstr>
      <vt:lpstr>DataFrame  </vt:lpstr>
      <vt:lpstr>DataFrame  </vt:lpstr>
      <vt:lpstr>DataFrame  </vt:lpstr>
      <vt:lpstr>DataFrame  </vt:lpstr>
      <vt:lpstr>Scikit-Learn工具包 </vt:lpstr>
      <vt:lpstr>逻辑回归 </vt:lpstr>
      <vt:lpstr>逻辑回归 </vt:lpstr>
      <vt:lpstr>支持向量机 </vt:lpstr>
      <vt:lpstr>支持向量机 </vt:lpstr>
      <vt:lpstr>优化算法参数 </vt:lpstr>
      <vt:lpstr>优化算法参数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Lindi</cp:lastModifiedBy>
  <cp:revision>270</cp:revision>
  <dcterms:created xsi:type="dcterms:W3CDTF">2010-07-16T22:48:55Z</dcterms:created>
  <dcterms:modified xsi:type="dcterms:W3CDTF">2018-08-10T22:57:24Z</dcterms:modified>
</cp:coreProperties>
</file>