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18" r:id="rId2"/>
    <p:sldId id="260" r:id="rId3"/>
    <p:sldId id="262" r:id="rId4"/>
    <p:sldId id="475" r:id="rId5"/>
    <p:sldId id="476" r:id="rId6"/>
    <p:sldId id="477" r:id="rId7"/>
    <p:sldId id="478" r:id="rId8"/>
    <p:sldId id="479" r:id="rId9"/>
    <p:sldId id="480" r:id="rId10"/>
    <p:sldId id="481" r:id="rId11"/>
    <p:sldId id="483" r:id="rId12"/>
    <p:sldId id="484" r:id="rId13"/>
    <p:sldId id="486" r:id="rId14"/>
    <p:sldId id="487" r:id="rId15"/>
    <p:sldId id="488" r:id="rId16"/>
    <p:sldId id="489" r:id="rId17"/>
    <p:sldId id="490" r:id="rId18"/>
    <p:sldId id="491" r:id="rId19"/>
    <p:sldId id="493" r:id="rId20"/>
    <p:sldId id="494" r:id="rId21"/>
    <p:sldId id="495" r:id="rId22"/>
    <p:sldId id="496" r:id="rId23"/>
    <p:sldId id="497" r:id="rId24"/>
    <p:sldId id="498" r:id="rId25"/>
    <p:sldId id="499" r:id="rId26"/>
    <p:sldId id="501" r:id="rId27"/>
    <p:sldId id="502" r:id="rId28"/>
    <p:sldId id="504" r:id="rId29"/>
    <p:sldId id="503" r:id="rId30"/>
    <p:sldId id="505" r:id="rId31"/>
    <p:sldId id="506" r:id="rId32"/>
    <p:sldId id="507" r:id="rId33"/>
    <p:sldId id="508" r:id="rId34"/>
    <p:sldId id="509" r:id="rId35"/>
    <p:sldId id="510"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23A8"/>
    <a:srgbClr val="3F21F1"/>
    <a:srgbClr val="0046D2"/>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2018/8/11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2018/8/11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August 11, 2018</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August 11,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August 11,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August 11, 2018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August 11, 2018</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August 11, 2018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August 11,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August 11, 2018</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5" r:id="rId15"/>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hyperlink" Target="http://code.enthought.com/chaco/" TargetMode="External"/><Relationship Id="rId2" Type="http://schemas.openxmlformats.org/officeDocument/2006/relationships/hyperlink" Target="http://linil.wordpress.com/2008/09/16/cairoplot-11/" TargetMode="External"/><Relationship Id="rId1" Type="http://schemas.openxmlformats.org/officeDocument/2006/relationships/slideLayout" Target="../slideLayouts/slideLayout15.xml"/><Relationship Id="rId4" Type="http://schemas.openxmlformats.org/officeDocument/2006/relationships/hyperlink" Target="http://hyry.dip.jp/pydoc/chaco_intro.html"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bitbucket.org/lgs/pycha/wiki/Home" TargetMode="External"/><Relationship Id="rId2" Type="http://schemas.openxmlformats.org/officeDocument/2006/relationships/hyperlink" Target="http://pygooglechart.slowchop.com/" TargetMode="External"/><Relationship Id="rId1" Type="http://schemas.openxmlformats.org/officeDocument/2006/relationships/slideLayout" Target="../slideLayouts/slideLayout15.xml"/><Relationship Id="rId5" Type="http://schemas.openxmlformats.org/officeDocument/2006/relationships/hyperlink" Target="http://btbytes.github.com/pyofc2/" TargetMode="External"/><Relationship Id="rId4" Type="http://schemas.openxmlformats.org/officeDocument/2006/relationships/hyperlink" Target="http://www.cairographics.or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plplot.sourceforge.net/" TargetMode="External"/><Relationship Id="rId2" Type="http://schemas.openxmlformats.org/officeDocument/2006/relationships/hyperlink" Target="http://home.gna.org/pychart/&#12290;PyChart" TargetMode="External"/><Relationship Id="rId1" Type="http://schemas.openxmlformats.org/officeDocument/2006/relationships/slideLayout" Target="../slideLayouts/slideLayout15.xml"/><Relationship Id="rId6" Type="http://schemas.openxmlformats.org/officeDocument/2006/relationships/hyperlink" Target="http://www.vpython.org/index.html" TargetMode="External"/><Relationship Id="rId5" Type="http://schemas.openxmlformats.org/officeDocument/2006/relationships/hyperlink" Target="http://www.codecho.com/installation-and-example-of-reportlab-in-python/" TargetMode="External"/><Relationship Id="rId4" Type="http://schemas.openxmlformats.org/officeDocument/2006/relationships/hyperlink" Target="http://www.reportlab.com/software/opensourc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codecho.com/installation-and-example-of-reportlab-in-python/" TargetMode="External"/><Relationship Id="rId2" Type="http://schemas.openxmlformats.org/officeDocument/2006/relationships/hyperlink" Target="http://www.reportlab.com/software/opensource/" TargetMode="External"/><Relationship Id="rId1" Type="http://schemas.openxmlformats.org/officeDocument/2006/relationships/slideLayout" Target="../slideLayouts/slideLayout15.xml"/><Relationship Id="rId4" Type="http://schemas.openxmlformats.org/officeDocument/2006/relationships/hyperlink" Target="http://www.vpython.org/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r>
              <a:rPr lang="en-US" altLang="zh-CN" sz="4000" b="1" dirty="0" smtClean="0">
                <a:solidFill>
                  <a:srgbClr val="002060"/>
                </a:solidFill>
                <a:latin typeface="Calibri" panose="020F0502020204030204" pitchFamily="34" charset="0"/>
              </a:rPr>
              <a:t>Lecture 9</a:t>
            </a:r>
            <a:r>
              <a:rPr lang="zh-CN" altLang="en-US" sz="4000" b="1" dirty="0" smtClean="0">
                <a:solidFill>
                  <a:srgbClr val="002060"/>
                </a:solidFill>
                <a:latin typeface="Calibri" pitchFamily="34" charset="0"/>
                <a:ea typeface="宋体" charset="-122"/>
              </a:rPr>
              <a:t>  数据可视化</a:t>
            </a:r>
            <a:r>
              <a:rPr lang="zh-CN" altLang="en-US" sz="4000" b="1" dirty="0" smtClean="0">
                <a:solidFill>
                  <a:srgbClr val="002060"/>
                </a:solidFill>
                <a:latin typeface="Calibri" pitchFamily="34" charset="0"/>
                <a:ea typeface="宋体" charset="-122"/>
              </a:rPr>
              <a:t>技术</a:t>
            </a:r>
            <a:endParaRPr lang="en-US" altLang="zh-CN" sz="4000" b="1" dirty="0" smtClean="0">
              <a:solidFill>
                <a:srgbClr val="002060"/>
              </a:solidFill>
              <a:latin typeface="Calibri" pitchFamily="34" charset="0"/>
              <a:ea typeface="宋体" charset="-122"/>
            </a:endParaRPr>
          </a:p>
          <a:p>
            <a:pPr algn="ctr" eaLnBrk="1" hangingPunct="1">
              <a:spcBef>
                <a:spcPct val="0"/>
              </a:spcBef>
              <a:buNone/>
            </a:pPr>
            <a:endParaRPr lang="en-US" altLang="zh-CN" sz="4000" b="1" dirty="0" smtClean="0">
              <a:solidFill>
                <a:srgbClr val="002060"/>
              </a:solidFill>
              <a:latin typeface="Calibri" pitchFamily="34" charset="0"/>
              <a:ea typeface="宋体" charset="-122"/>
            </a:endParaRPr>
          </a:p>
          <a:p>
            <a:pPr lvl="5">
              <a:lnSpc>
                <a:spcPct val="150000"/>
              </a:lnSpc>
              <a:buFont typeface="Wingdings" pitchFamily="2" charset="2"/>
              <a:buChar char="n"/>
            </a:pPr>
            <a:r>
              <a:rPr lang="zh-CN" altLang="en-US" sz="3200" b="1" dirty="0" smtClean="0">
                <a:solidFill>
                  <a:srgbClr val="002060"/>
                </a:solidFill>
                <a:latin typeface="Calibri" panose="020F0502020204030204" pitchFamily="34" charset="0"/>
              </a:rPr>
              <a:t> </a:t>
            </a:r>
            <a:r>
              <a:rPr lang="en-US" altLang="zh-CN" sz="3200" b="1" dirty="0" err="1" smtClean="0">
                <a:solidFill>
                  <a:srgbClr val="002060"/>
                </a:solidFill>
                <a:latin typeface="Calibri" panose="020F0502020204030204" pitchFamily="34" charset="0"/>
              </a:rPr>
              <a:t>Matplotlib</a:t>
            </a:r>
            <a:r>
              <a:rPr lang="zh-CN" altLang="en-US" sz="3200" b="1" dirty="0" smtClean="0">
                <a:solidFill>
                  <a:srgbClr val="002060"/>
                </a:solidFill>
                <a:latin typeface="Calibri" panose="020F0502020204030204" pitchFamily="34" charset="0"/>
              </a:rPr>
              <a:t>绘图工具</a:t>
            </a:r>
            <a:endParaRPr lang="en-US" altLang="zh-CN" sz="3200" b="1" dirty="0" smtClean="0">
              <a:solidFill>
                <a:srgbClr val="002060"/>
              </a:solidFill>
              <a:latin typeface="Calibri" panose="020F0502020204030204" pitchFamily="34" charset="0"/>
            </a:endParaRPr>
          </a:p>
          <a:p>
            <a:pPr lvl="5">
              <a:lnSpc>
                <a:spcPct val="150000"/>
              </a:lnSpc>
              <a:buFont typeface="Wingdings" pitchFamily="2" charset="2"/>
              <a:buChar char="n"/>
            </a:pPr>
            <a:r>
              <a:rPr lang="zh-CN" altLang="en-US" sz="3200" b="1" dirty="0" smtClean="0">
                <a:solidFill>
                  <a:srgbClr val="002060"/>
                </a:solidFill>
                <a:latin typeface="Calibri" panose="020F0502020204030204" pitchFamily="34" charset="0"/>
              </a:rPr>
              <a:t> </a:t>
            </a:r>
            <a:r>
              <a:rPr lang="en-US" altLang="zh-CN" sz="3200" b="1" dirty="0" err="1" smtClean="0">
                <a:solidFill>
                  <a:srgbClr val="002060"/>
                </a:solidFill>
                <a:latin typeface="Calibri" panose="020F0502020204030204" pitchFamily="34" charset="0"/>
              </a:rPr>
              <a:t>Mayavi</a:t>
            </a:r>
            <a:r>
              <a:rPr lang="zh-CN" altLang="en-US" sz="3200" b="1" dirty="0" smtClean="0">
                <a:solidFill>
                  <a:srgbClr val="002060"/>
                </a:solidFill>
                <a:latin typeface="Calibri" panose="020F0502020204030204" pitchFamily="34" charset="0"/>
              </a:rPr>
              <a:t>绘图工具</a:t>
            </a:r>
            <a:endParaRPr lang="en-US" altLang="zh-CN" sz="4000" b="1" dirty="0" smtClean="0">
              <a:solidFill>
                <a:srgbClr val="002060"/>
              </a:solidFill>
              <a:latin typeface="Calibri" panose="020F0502020204030204" pitchFamily="34" charset="0"/>
            </a:endParaRPr>
          </a:p>
          <a:p>
            <a:pPr algn="ctr" eaLnBrk="1" hangingPunct="1">
              <a:spcBef>
                <a:spcPct val="0"/>
              </a:spcBef>
              <a:buNone/>
            </a:pPr>
            <a:endParaRPr lang="en-US" altLang="zh-CN" sz="4000" b="1" dirty="0" smtClean="0">
              <a:solidFill>
                <a:srgbClr val="002060"/>
              </a:solidFill>
              <a:latin typeface="Calibri" pitchFamily="34" charset="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Times New Roman" pitchFamily="18" charset="0"/>
                <a:ea typeface="宋体" charset="-122"/>
                <a:cs typeface="Times New Roman" pitchFamily="18" charset="0"/>
              </a:rPr>
              <a:t>调整</a:t>
            </a:r>
            <a:r>
              <a:rPr lang="en-US" altLang="en-US" sz="4000" b="1" dirty="0" smtClean="0">
                <a:solidFill>
                  <a:srgbClr val="002060"/>
                </a:solidFill>
                <a:latin typeface="Times New Roman" pitchFamily="18" charset="0"/>
                <a:ea typeface="宋体" charset="-122"/>
                <a:cs typeface="Times New Roman" pitchFamily="18" charset="0"/>
              </a:rPr>
              <a:t>subplot</a:t>
            </a:r>
            <a:r>
              <a:rPr lang="zh-CN" altLang="en-US" sz="4000" b="1" dirty="0" smtClean="0">
                <a:solidFill>
                  <a:srgbClr val="002060"/>
                </a:solidFill>
                <a:latin typeface="Times New Roman" pitchFamily="18" charset="0"/>
                <a:ea typeface="宋体" charset="-122"/>
                <a:cs typeface="Times New Roman" pitchFamily="18" charset="0"/>
              </a:rPr>
              <a:t>周围的间距</a:t>
            </a:r>
          </a:p>
        </p:txBody>
      </p:sp>
      <p:sp>
        <p:nvSpPr>
          <p:cNvPr id="4" name="Rectangle 3"/>
          <p:cNvSpPr>
            <a:spLocks noGrp="1" noRot="1" noChangeArrowheads="1"/>
          </p:cNvSpPr>
          <p:nvPr>
            <p:ph idx="1"/>
          </p:nvPr>
        </p:nvSpPr>
        <p:spPr>
          <a:xfrm>
            <a:off x="76200" y="1471613"/>
            <a:ext cx="9143999" cy="5386387"/>
          </a:xfrm>
        </p:spPr>
        <p:txBody>
          <a:bodyPr/>
          <a:lstStyle/>
          <a:p>
            <a:pPr algn="just" eaLnBrk="1" hangingPunct="1"/>
            <a:endParaRPr lang="en-US" altLang="zh-CN" dirty="0" smtClean="0"/>
          </a:p>
          <a:p>
            <a:r>
              <a:rPr lang="en-US" dirty="0" err="1" smtClean="0"/>
              <a:t>Matplotlib</a:t>
            </a:r>
            <a:r>
              <a:rPr lang="zh-CN" altLang="en-US" dirty="0" smtClean="0"/>
              <a:t>在默认情况下会在</a:t>
            </a:r>
            <a:r>
              <a:rPr lang="en-US" dirty="0" smtClean="0"/>
              <a:t>subplot</a:t>
            </a:r>
            <a:r>
              <a:rPr lang="zh-CN" altLang="en-US" dirty="0" smtClean="0"/>
              <a:t>周围和多个</a:t>
            </a:r>
            <a:r>
              <a:rPr lang="en-US" dirty="0" smtClean="0"/>
              <a:t>subplot</a:t>
            </a:r>
            <a:r>
              <a:rPr lang="zh-CN" altLang="en-US" dirty="0" smtClean="0"/>
              <a:t>之间留下一定的空白边距，此间距跟图像的高度和宽度相关。</a:t>
            </a:r>
            <a:endParaRPr lang="en-US" altLang="zh-CN" dirty="0" smtClean="0"/>
          </a:p>
          <a:p>
            <a:r>
              <a:rPr lang="zh-CN" altLang="en-US" dirty="0" smtClean="0"/>
              <a:t>如果我们调整了图像的尺寸，空白间距也会自动随之调整。其中，</a:t>
            </a:r>
            <a:r>
              <a:rPr lang="en-US" dirty="0" err="1" smtClean="0"/>
              <a:t>wspace</a:t>
            </a:r>
            <a:r>
              <a:rPr lang="zh-CN" altLang="en-US" dirty="0" smtClean="0"/>
              <a:t>和</a:t>
            </a:r>
            <a:r>
              <a:rPr lang="en-US" dirty="0" err="1" smtClean="0"/>
              <a:t>hspace</a:t>
            </a:r>
            <a:r>
              <a:rPr lang="zh-CN" altLang="en-US" dirty="0" smtClean="0"/>
              <a:t>可以用来控制宽度和高度的比例，也可以用作调整多个</a:t>
            </a:r>
            <a:r>
              <a:rPr lang="en-US" dirty="0" smtClean="0"/>
              <a:t>subplot</a:t>
            </a:r>
            <a:r>
              <a:rPr lang="zh-CN" altLang="en-US" dirty="0" smtClean="0"/>
              <a:t>之间的空白间距。</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Times New Roman" pitchFamily="18" charset="0"/>
                <a:ea typeface="宋体" charset="-122"/>
                <a:cs typeface="Times New Roman" pitchFamily="18" charset="0"/>
              </a:rPr>
              <a:t>调整</a:t>
            </a:r>
            <a:r>
              <a:rPr lang="en-US" altLang="en-US" sz="4000" b="1" dirty="0" smtClean="0">
                <a:solidFill>
                  <a:srgbClr val="002060"/>
                </a:solidFill>
                <a:latin typeface="Times New Roman" pitchFamily="18" charset="0"/>
                <a:ea typeface="宋体" charset="-122"/>
                <a:cs typeface="Times New Roman" pitchFamily="18" charset="0"/>
              </a:rPr>
              <a:t>subplot</a:t>
            </a:r>
            <a:r>
              <a:rPr lang="zh-CN" altLang="en-US" sz="4000" b="1" dirty="0" smtClean="0">
                <a:solidFill>
                  <a:srgbClr val="002060"/>
                </a:solidFill>
                <a:latin typeface="Times New Roman" pitchFamily="18" charset="0"/>
                <a:ea typeface="宋体" charset="-122"/>
                <a:cs typeface="Times New Roman" pitchFamily="18" charset="0"/>
              </a:rPr>
              <a:t>周围的间距</a:t>
            </a:r>
          </a:p>
        </p:txBody>
      </p:sp>
      <p:sp>
        <p:nvSpPr>
          <p:cNvPr id="4" name="Rectangle 3"/>
          <p:cNvSpPr>
            <a:spLocks noGrp="1" noRot="1" noChangeArrowheads="1"/>
          </p:cNvSpPr>
          <p:nvPr>
            <p:ph idx="1"/>
          </p:nvPr>
        </p:nvSpPr>
        <p:spPr>
          <a:xfrm>
            <a:off x="-76199" y="1090613"/>
            <a:ext cx="9143999" cy="5386387"/>
          </a:xfrm>
        </p:spPr>
        <p:txBody>
          <a:bodyPr/>
          <a:lstStyle/>
          <a:p>
            <a:pPr algn="just" eaLnBrk="1" hangingPunct="1"/>
            <a:endParaRPr lang="en-US" altLang="zh-CN" dirty="0" smtClean="0"/>
          </a:p>
          <a:p>
            <a:pPr>
              <a:buNone/>
            </a:pPr>
            <a:r>
              <a:rPr lang="en-US" i="1" dirty="0" smtClean="0"/>
              <a:t>    </a:t>
            </a:r>
            <a:r>
              <a:rPr lang="en-US" i="1" dirty="0" err="1" smtClean="0"/>
              <a:t>subplots_adjust</a:t>
            </a:r>
            <a:r>
              <a:rPr lang="en-US" i="1" dirty="0" smtClean="0"/>
              <a:t>(left=None, bottom=None, right=None, top=None, </a:t>
            </a:r>
            <a:r>
              <a:rPr lang="en-US" i="1" dirty="0" err="1" smtClean="0"/>
              <a:t>wspace</a:t>
            </a:r>
            <a:r>
              <a:rPr lang="en-US" i="1" dirty="0" smtClean="0"/>
              <a:t>=None, </a:t>
            </a:r>
            <a:r>
              <a:rPr lang="en-US" i="1" dirty="0" err="1" smtClean="0"/>
              <a:t>hspace</a:t>
            </a:r>
            <a:r>
              <a:rPr lang="en-US" i="1" dirty="0" smtClean="0"/>
              <a:t>=None)</a:t>
            </a:r>
            <a:endParaRPr lang="zh-CN" altLang="en-US" dirty="0" smtClean="0"/>
          </a:p>
          <a:p>
            <a:endParaRPr lang="zh-CN" altLang="en-US" dirty="0"/>
          </a:p>
        </p:txBody>
      </p:sp>
      <p:pic>
        <p:nvPicPr>
          <p:cNvPr id="5" name="图片 4" descr="20140415120344718"/>
          <p:cNvPicPr/>
          <p:nvPr/>
        </p:nvPicPr>
        <p:blipFill>
          <a:blip r:embed="rId2" cstate="print"/>
          <a:srcRect/>
          <a:stretch>
            <a:fillRect/>
          </a:stretch>
        </p:blipFill>
        <p:spPr bwMode="auto">
          <a:xfrm>
            <a:off x="1524000" y="3200400"/>
            <a:ext cx="60960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Times New Roman" pitchFamily="18" charset="0"/>
                <a:ea typeface="宋体" charset="-122"/>
                <a:cs typeface="Times New Roman" pitchFamily="18" charset="0"/>
              </a:rPr>
              <a:t>颜色、标记和线型的设置</a:t>
            </a:r>
          </a:p>
        </p:txBody>
      </p:sp>
      <p:sp>
        <p:nvSpPr>
          <p:cNvPr id="4" name="Rectangle 3"/>
          <p:cNvSpPr>
            <a:spLocks noGrp="1" noRot="1" noChangeArrowheads="1"/>
          </p:cNvSpPr>
          <p:nvPr>
            <p:ph idx="1"/>
          </p:nvPr>
        </p:nvSpPr>
        <p:spPr>
          <a:xfrm>
            <a:off x="-152399" y="1395413"/>
            <a:ext cx="9143999" cy="5386387"/>
          </a:xfrm>
        </p:spPr>
        <p:txBody>
          <a:bodyPr/>
          <a:lstStyle/>
          <a:p>
            <a:pPr algn="just" eaLnBrk="1" hangingPunct="1"/>
            <a:endParaRPr lang="en-US" altLang="zh-CN" dirty="0" smtClean="0"/>
          </a:p>
          <a:p>
            <a:pPr>
              <a:buNone/>
            </a:pPr>
            <a:r>
              <a:rPr lang="en-US" i="1" dirty="0" smtClean="0"/>
              <a:t>    </a:t>
            </a:r>
            <a:r>
              <a:rPr lang="en-US" dirty="0" smtClean="0"/>
              <a:t>plot</a:t>
            </a:r>
            <a:r>
              <a:rPr lang="zh-CN" altLang="en-US" dirty="0" smtClean="0"/>
              <a:t>函数可以用来接收一组</a:t>
            </a:r>
            <a:r>
              <a:rPr lang="en-US" dirty="0" smtClean="0"/>
              <a:t>X</a:t>
            </a:r>
            <a:r>
              <a:rPr lang="zh-CN" altLang="en-US" dirty="0" smtClean="0"/>
              <a:t>和</a:t>
            </a:r>
            <a:r>
              <a:rPr lang="en-US" dirty="0" smtClean="0"/>
              <a:t>Y</a:t>
            </a:r>
            <a:r>
              <a:rPr lang="zh-CN" altLang="en-US" dirty="0" smtClean="0"/>
              <a:t>坐标值，也可以接收一组颜色和线型的字符串缩写。例如，要根据</a:t>
            </a:r>
            <a:r>
              <a:rPr lang="en-US" dirty="0" smtClean="0"/>
              <a:t>X</a:t>
            </a:r>
            <a:r>
              <a:rPr lang="zh-CN" altLang="en-US" dirty="0" smtClean="0"/>
              <a:t>和</a:t>
            </a:r>
            <a:r>
              <a:rPr lang="en-US" dirty="0" smtClean="0"/>
              <a:t>Y</a:t>
            </a:r>
            <a:r>
              <a:rPr lang="zh-CN" altLang="en-US" dirty="0" smtClean="0"/>
              <a:t>绘制绿色虚线，可以执行如下代码</a:t>
            </a:r>
            <a:endParaRPr lang="en-US" altLang="zh-CN" dirty="0" smtClean="0"/>
          </a:p>
          <a:p>
            <a:pPr>
              <a:buNone/>
            </a:pPr>
            <a:r>
              <a:rPr lang="en-US" i="1" dirty="0" smtClean="0"/>
              <a:t>    </a:t>
            </a:r>
            <a:r>
              <a:rPr lang="en-US" i="1" dirty="0" err="1" smtClean="0"/>
              <a:t>ax.plot</a:t>
            </a:r>
            <a:r>
              <a:rPr lang="en-US" i="1" dirty="0" smtClean="0"/>
              <a:t>(x, y, 'g--')</a:t>
            </a:r>
          </a:p>
          <a:p>
            <a:pPr>
              <a:buNone/>
            </a:pPr>
            <a:r>
              <a:rPr lang="zh-CN" altLang="en-US" dirty="0" smtClean="0"/>
              <a:t>   在</a:t>
            </a:r>
            <a:r>
              <a:rPr lang="en-US" dirty="0" err="1" smtClean="0"/>
              <a:t>Matplotlib</a:t>
            </a:r>
            <a:r>
              <a:rPr lang="zh-CN" altLang="en-US" dirty="0" smtClean="0"/>
              <a:t>中，常用的颜色都会有一个对应的缩写词，而要使用其他的颜色时，则可以通过该颜色对应的</a:t>
            </a:r>
            <a:r>
              <a:rPr lang="en-US" dirty="0" smtClean="0"/>
              <a:t>RGB</a:t>
            </a:r>
            <a:r>
              <a:rPr lang="zh-CN" altLang="en-US" dirty="0" smtClean="0"/>
              <a:t>值使用。</a:t>
            </a:r>
            <a:endParaRPr lang="en-US" altLang="zh-CN" dirty="0" smtClean="0"/>
          </a:p>
          <a:p>
            <a:pPr>
              <a:buNone/>
            </a:pP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Times New Roman" pitchFamily="18" charset="0"/>
                <a:ea typeface="宋体" charset="-122"/>
                <a:cs typeface="Times New Roman" pitchFamily="18" charset="0"/>
              </a:rPr>
              <a:t>颜色、标记和线型的设置</a:t>
            </a:r>
          </a:p>
        </p:txBody>
      </p:sp>
      <p:sp>
        <p:nvSpPr>
          <p:cNvPr id="4" name="Rectangle 3"/>
          <p:cNvSpPr>
            <a:spLocks noGrp="1" noRot="1" noChangeArrowheads="1"/>
          </p:cNvSpPr>
          <p:nvPr>
            <p:ph idx="1"/>
          </p:nvPr>
        </p:nvSpPr>
        <p:spPr>
          <a:xfrm>
            <a:off x="-152399" y="1166813"/>
            <a:ext cx="9143999" cy="5386387"/>
          </a:xfrm>
        </p:spPr>
        <p:txBody>
          <a:bodyPr/>
          <a:lstStyle/>
          <a:p>
            <a:pPr algn="just" eaLnBrk="1" hangingPunct="1"/>
            <a:endParaRPr lang="en-US" altLang="zh-CN" dirty="0" smtClean="0"/>
          </a:p>
          <a:p>
            <a:pPr>
              <a:buNone/>
            </a:pPr>
            <a:r>
              <a:rPr lang="zh-CN" altLang="en-US" dirty="0" smtClean="0"/>
              <a:t>    线型图上还可以添加一些标记，用来强调某些数据点。例如，标记也可以在格式字符串中使用，但标记的类型和线型都必须排在颜色之后。</a:t>
            </a:r>
          </a:p>
          <a:p>
            <a:pPr marL="702000">
              <a:buFont typeface="Wingdings" pitchFamily="2" charset="2"/>
              <a:buChar char="Ø"/>
            </a:pPr>
            <a:r>
              <a:rPr lang="en-US" i="1" dirty="0" smtClean="0"/>
              <a:t>In [20]: </a:t>
            </a:r>
            <a:r>
              <a:rPr lang="en-US" i="1" dirty="0" err="1" smtClean="0"/>
              <a:t>plt.plot</a:t>
            </a:r>
            <a:r>
              <a:rPr lang="en-US" i="1" dirty="0" smtClean="0"/>
              <a:t>(</a:t>
            </a:r>
            <a:r>
              <a:rPr lang="en-US" i="1" dirty="0" err="1" smtClean="0"/>
              <a:t>randn</a:t>
            </a:r>
            <a:r>
              <a:rPr lang="en-US" i="1" dirty="0" smtClean="0"/>
              <a:t>(30).</a:t>
            </a:r>
            <a:r>
              <a:rPr lang="en-US" i="1" dirty="0" err="1" smtClean="0"/>
              <a:t>cumsum</a:t>
            </a:r>
            <a:r>
              <a:rPr lang="en-US" i="1" dirty="0" smtClean="0"/>
              <a:t>(), '</a:t>
            </a:r>
            <a:r>
              <a:rPr lang="en-US" i="1" dirty="0" err="1" smtClean="0"/>
              <a:t>ko</a:t>
            </a:r>
            <a:r>
              <a:rPr lang="en-US" i="1" dirty="0" smtClean="0"/>
              <a:t>--')  </a:t>
            </a:r>
            <a:endParaRPr lang="zh-CN" altLang="en-US" dirty="0"/>
          </a:p>
        </p:txBody>
      </p:sp>
      <p:pic>
        <p:nvPicPr>
          <p:cNvPr id="6" name="图片 5" descr="20140415121630312"/>
          <p:cNvPicPr/>
          <p:nvPr/>
        </p:nvPicPr>
        <p:blipFill>
          <a:blip r:embed="rId2" cstate="print"/>
          <a:srcRect/>
          <a:stretch>
            <a:fillRect/>
          </a:stretch>
        </p:blipFill>
        <p:spPr bwMode="auto">
          <a:xfrm>
            <a:off x="1828800" y="3962400"/>
            <a:ext cx="51054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Times New Roman" pitchFamily="18" charset="0"/>
                <a:ea typeface="宋体" charset="-122"/>
                <a:cs typeface="Times New Roman" pitchFamily="18" charset="0"/>
              </a:rPr>
              <a:t>颜色、标记和线型的设置</a:t>
            </a:r>
          </a:p>
        </p:txBody>
      </p:sp>
      <p:sp>
        <p:nvSpPr>
          <p:cNvPr id="4" name="Rectangle 3"/>
          <p:cNvSpPr>
            <a:spLocks noGrp="1" noRot="1" noChangeArrowheads="1"/>
          </p:cNvSpPr>
          <p:nvPr>
            <p:ph idx="1"/>
          </p:nvPr>
        </p:nvSpPr>
        <p:spPr>
          <a:xfrm>
            <a:off x="-152399" y="1166813"/>
            <a:ext cx="9143999" cy="5386387"/>
          </a:xfrm>
        </p:spPr>
        <p:txBody>
          <a:bodyPr/>
          <a:lstStyle/>
          <a:p>
            <a:pPr algn="just" eaLnBrk="1" hangingPunct="1"/>
            <a:endParaRPr lang="en-US" altLang="zh-CN" dirty="0" smtClean="0"/>
          </a:p>
          <a:p>
            <a:pPr>
              <a:buNone/>
            </a:pPr>
            <a:r>
              <a:rPr lang="zh-CN" altLang="en-US" dirty="0" smtClean="0"/>
              <a:t>    在线型图中，数据点默认是通过线性方式实现的，也可以通过</a:t>
            </a:r>
            <a:r>
              <a:rPr lang="en-US" dirty="0" err="1" smtClean="0"/>
              <a:t>drawstyle</a:t>
            </a:r>
            <a:r>
              <a:rPr lang="zh-CN" altLang="en-US" dirty="0" smtClean="0"/>
              <a:t>来进行修改。</a:t>
            </a:r>
          </a:p>
          <a:p>
            <a:pPr marL="702000">
              <a:buFont typeface="Wingdings" pitchFamily="2" charset="2"/>
              <a:buChar char="Ø"/>
            </a:pPr>
            <a:r>
              <a:rPr lang="en-US" i="1" dirty="0" err="1" smtClean="0"/>
              <a:t>plt.plot</a:t>
            </a:r>
            <a:r>
              <a:rPr lang="en-US" i="1" dirty="0" smtClean="0"/>
              <a:t>(data, 'k--', </a:t>
            </a:r>
            <a:r>
              <a:rPr lang="en-US" i="1" dirty="0" err="1" smtClean="0"/>
              <a:t>drawstyle</a:t>
            </a:r>
            <a:r>
              <a:rPr lang="en-US" i="1" dirty="0" smtClean="0"/>
              <a:t>='steps-post', label='steps-post')  </a:t>
            </a:r>
            <a:endParaRPr lang="zh-CN" altLang="en-US" dirty="0"/>
          </a:p>
        </p:txBody>
      </p:sp>
      <p:pic>
        <p:nvPicPr>
          <p:cNvPr id="6" name="图片 5" descr="20140415122144750"/>
          <p:cNvPicPr/>
          <p:nvPr/>
        </p:nvPicPr>
        <p:blipFill>
          <a:blip r:embed="rId2" cstate="print"/>
          <a:srcRect/>
          <a:stretch>
            <a:fillRect/>
          </a:stretch>
        </p:blipFill>
        <p:spPr bwMode="auto">
          <a:xfrm>
            <a:off x="1752600" y="3841750"/>
            <a:ext cx="5257800" cy="294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Times New Roman" pitchFamily="18" charset="0"/>
                <a:ea typeface="宋体" charset="-122"/>
                <a:cs typeface="Times New Roman" pitchFamily="18" charset="0"/>
              </a:rPr>
              <a:t>刻度、标签和图例</a:t>
            </a:r>
          </a:p>
        </p:txBody>
      </p:sp>
      <p:sp>
        <p:nvSpPr>
          <p:cNvPr id="4" name="Rectangle 3"/>
          <p:cNvSpPr>
            <a:spLocks noGrp="1" noRot="1" noChangeArrowheads="1"/>
          </p:cNvSpPr>
          <p:nvPr>
            <p:ph idx="1"/>
          </p:nvPr>
        </p:nvSpPr>
        <p:spPr>
          <a:xfrm>
            <a:off x="228600" y="1471613"/>
            <a:ext cx="8763000" cy="5386387"/>
          </a:xfrm>
        </p:spPr>
        <p:txBody>
          <a:bodyPr/>
          <a:lstStyle/>
          <a:p>
            <a:pPr algn="just" eaLnBrk="1" hangingPunct="1"/>
            <a:endParaRPr lang="en-US" altLang="zh-CN" dirty="0" smtClean="0"/>
          </a:p>
          <a:p>
            <a:pPr>
              <a:buFont typeface="Arial" pitchFamily="34" charset="0"/>
              <a:buChar char="•"/>
            </a:pPr>
            <a:r>
              <a:rPr lang="zh-CN" altLang="en-US" dirty="0" smtClean="0"/>
              <a:t>大多数图表的实现方式有二：一是使用</a:t>
            </a:r>
            <a:r>
              <a:rPr lang="en-US" dirty="0" err="1" smtClean="0"/>
              <a:t>pyplot</a:t>
            </a:r>
            <a:r>
              <a:rPr lang="zh-CN" altLang="en-US" dirty="0" smtClean="0"/>
              <a:t>接口实现更为面向对象的原生</a:t>
            </a:r>
            <a:r>
              <a:rPr lang="en-US" dirty="0" err="1" smtClean="0"/>
              <a:t>Matplotlib</a:t>
            </a:r>
            <a:r>
              <a:rPr lang="en-US" dirty="0" smtClean="0"/>
              <a:t> API</a:t>
            </a:r>
            <a:r>
              <a:rPr lang="zh-CN" altLang="en-US" dirty="0" smtClean="0"/>
              <a:t>。</a:t>
            </a:r>
            <a:endParaRPr lang="en-US" altLang="zh-CN" dirty="0" smtClean="0"/>
          </a:p>
          <a:p>
            <a:pPr>
              <a:buFont typeface="Arial" pitchFamily="34" charset="0"/>
              <a:buChar char="•"/>
            </a:pPr>
            <a:r>
              <a:rPr lang="zh-CN" altLang="en-US" dirty="0" smtClean="0"/>
              <a:t>二是通过</a:t>
            </a:r>
            <a:r>
              <a:rPr lang="en-US" dirty="0" err="1" smtClean="0"/>
              <a:t>pyplot</a:t>
            </a:r>
            <a:r>
              <a:rPr lang="zh-CN" altLang="en-US" dirty="0" smtClean="0"/>
              <a:t>接口实现交互式作用，需要采用诸如</a:t>
            </a:r>
            <a:r>
              <a:rPr lang="en-US" dirty="0" err="1" smtClean="0"/>
              <a:t>xlim</a:t>
            </a:r>
            <a:r>
              <a:rPr lang="zh-CN" altLang="en-US" dirty="0" smtClean="0"/>
              <a:t>、</a:t>
            </a:r>
            <a:r>
              <a:rPr lang="en-US" dirty="0" err="1" smtClean="0"/>
              <a:t>xticks</a:t>
            </a:r>
            <a:r>
              <a:rPr lang="zh-CN" altLang="en-US" dirty="0" smtClean="0"/>
              <a:t>和</a:t>
            </a:r>
            <a:r>
              <a:rPr lang="en-US" dirty="0" err="1" smtClean="0"/>
              <a:t>xticklabels</a:t>
            </a:r>
            <a:r>
              <a:rPr lang="zh-CN" altLang="en-US" dirty="0" smtClean="0"/>
              <a:t>之类的方法。</a:t>
            </a:r>
            <a:endParaRPr lang="en-US" altLang="zh-CN" dirty="0" smtClean="0"/>
          </a:p>
          <a:p>
            <a:pPr>
              <a:buFont typeface="Arial" pitchFamily="34" charset="0"/>
              <a:buChar char="•"/>
            </a:pPr>
            <a:r>
              <a:rPr lang="zh-CN" altLang="en-US" dirty="0" smtClean="0"/>
              <a:t>这些方法分别控制图表的范围、刻度的位置、刻度的标签等。</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Times New Roman" pitchFamily="18" charset="0"/>
                <a:ea typeface="宋体" charset="-122"/>
                <a:cs typeface="Times New Roman" pitchFamily="18" charset="0"/>
              </a:rPr>
              <a:t>刻度、标签和图例</a:t>
            </a:r>
          </a:p>
        </p:txBody>
      </p:sp>
      <p:sp>
        <p:nvSpPr>
          <p:cNvPr id="4" name="Rectangle 3"/>
          <p:cNvSpPr>
            <a:spLocks noGrp="1" noRot="1" noChangeArrowheads="1"/>
          </p:cNvSpPr>
          <p:nvPr>
            <p:ph idx="1"/>
          </p:nvPr>
        </p:nvSpPr>
        <p:spPr>
          <a:xfrm>
            <a:off x="228600" y="1471613"/>
            <a:ext cx="8763000" cy="5386387"/>
          </a:xfrm>
        </p:spPr>
        <p:txBody>
          <a:bodyPr/>
          <a:lstStyle/>
          <a:p>
            <a:pPr algn="just" eaLnBrk="1" hangingPunct="1"/>
            <a:endParaRPr lang="en-US" altLang="zh-CN" dirty="0" smtClean="0"/>
          </a:p>
          <a:p>
            <a:r>
              <a:rPr lang="zh-CN" altLang="en-US" dirty="0" smtClean="0"/>
              <a:t>具体的实现方式有以下两种：</a:t>
            </a:r>
          </a:p>
          <a:p>
            <a:pPr marL="702000" lvl="0">
              <a:buFont typeface="Wingdings" pitchFamily="2" charset="2"/>
              <a:buChar char="Ø"/>
            </a:pPr>
            <a:r>
              <a:rPr lang="zh-CN" altLang="en-US" dirty="0" smtClean="0"/>
              <a:t>不带参数调用时，则返回当前的参数值。例如，</a:t>
            </a:r>
            <a:r>
              <a:rPr lang="en-US" dirty="0" err="1" smtClean="0"/>
              <a:t>plt.xlim</a:t>
            </a:r>
            <a:r>
              <a:rPr lang="en-US" dirty="0" smtClean="0"/>
              <a:t> () </a:t>
            </a:r>
            <a:r>
              <a:rPr lang="zh-CN" altLang="en-US" dirty="0" smtClean="0"/>
              <a:t>返回当前的</a:t>
            </a:r>
            <a:r>
              <a:rPr lang="en-US" dirty="0" smtClean="0"/>
              <a:t>X</a:t>
            </a:r>
            <a:r>
              <a:rPr lang="zh-CN" altLang="en-US" dirty="0" smtClean="0"/>
              <a:t>轴范围。</a:t>
            </a:r>
          </a:p>
          <a:p>
            <a:pPr marL="702000" lvl="0">
              <a:buFont typeface="Wingdings" pitchFamily="2" charset="2"/>
              <a:buChar char="Ø"/>
            </a:pPr>
            <a:r>
              <a:rPr lang="zh-CN" altLang="en-US" dirty="0" smtClean="0"/>
              <a:t>带参数调用时，则需要设置参数。例如，</a:t>
            </a:r>
            <a:r>
              <a:rPr lang="en-US" dirty="0" err="1" smtClean="0"/>
              <a:t>plt.xlim</a:t>
            </a:r>
            <a:r>
              <a:rPr lang="en-US" dirty="0" smtClean="0"/>
              <a:t> ([0, 10]) </a:t>
            </a:r>
            <a:r>
              <a:rPr lang="zh-CN" altLang="en-US" dirty="0" smtClean="0"/>
              <a:t>将</a:t>
            </a:r>
            <a:r>
              <a:rPr lang="en-US" dirty="0" smtClean="0"/>
              <a:t>X</a:t>
            </a:r>
            <a:r>
              <a:rPr lang="zh-CN" altLang="en-US" dirty="0" smtClean="0"/>
              <a:t>轴的范围设置为</a:t>
            </a:r>
            <a:r>
              <a:rPr lang="en-US" dirty="0" smtClean="0"/>
              <a:t>0</a:t>
            </a:r>
            <a:r>
              <a:rPr lang="zh-CN" altLang="en-US" dirty="0" smtClean="0"/>
              <a:t>到</a:t>
            </a:r>
            <a:r>
              <a:rPr lang="en-US" dirty="0" smtClean="0"/>
              <a:t>10</a:t>
            </a:r>
            <a:r>
              <a:rPr lang="zh-CN" altLang="en-US" dirty="0" smtClean="0"/>
              <a:t>。</a:t>
            </a:r>
          </a:p>
          <a:p>
            <a:r>
              <a:rPr lang="zh-CN" altLang="en-US" dirty="0" smtClean="0"/>
              <a:t>以上方法仅对当前或最新创建的</a:t>
            </a:r>
            <a:r>
              <a:rPr lang="en-US" dirty="0" err="1" smtClean="0"/>
              <a:t>AxesSubplot</a:t>
            </a:r>
            <a:r>
              <a:rPr lang="zh-CN" altLang="en-US" dirty="0" smtClean="0"/>
              <a:t>起作用，它们对应</a:t>
            </a:r>
            <a:r>
              <a:rPr lang="en-US" dirty="0" smtClean="0"/>
              <a:t>subplot</a:t>
            </a:r>
            <a:r>
              <a:rPr lang="zh-CN" altLang="en-US" dirty="0" smtClean="0"/>
              <a:t>对象上的两个方法。以</a:t>
            </a:r>
            <a:r>
              <a:rPr lang="en-US" dirty="0" err="1" smtClean="0"/>
              <a:t>xlim</a:t>
            </a:r>
            <a:r>
              <a:rPr lang="zh-CN" altLang="en-US" dirty="0" smtClean="0"/>
              <a:t>为例，对应的方法就是</a:t>
            </a:r>
            <a:r>
              <a:rPr lang="en-US" dirty="0" err="1" smtClean="0"/>
              <a:t>ax.get_xlim</a:t>
            </a:r>
            <a:r>
              <a:rPr lang="zh-CN" altLang="en-US" dirty="0" smtClean="0"/>
              <a:t>和</a:t>
            </a:r>
            <a:r>
              <a:rPr lang="en-US" dirty="0" err="1" smtClean="0"/>
              <a:t>ax.set_xlim</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Times New Roman" pitchFamily="18" charset="0"/>
                <a:ea typeface="宋体" charset="-122"/>
                <a:cs typeface="Times New Roman" pitchFamily="18" charset="0"/>
              </a:rPr>
              <a:t>刻度、标签和图例</a:t>
            </a:r>
          </a:p>
        </p:txBody>
      </p:sp>
      <p:sp>
        <p:nvSpPr>
          <p:cNvPr id="4" name="Rectangle 3"/>
          <p:cNvSpPr>
            <a:spLocks noGrp="1" noRot="1" noChangeArrowheads="1"/>
          </p:cNvSpPr>
          <p:nvPr>
            <p:ph idx="1"/>
          </p:nvPr>
        </p:nvSpPr>
        <p:spPr>
          <a:xfrm>
            <a:off x="228600" y="1471613"/>
            <a:ext cx="8763000" cy="5386387"/>
          </a:xfrm>
        </p:spPr>
        <p:txBody>
          <a:bodyPr/>
          <a:lstStyle/>
          <a:p>
            <a:pPr algn="just" eaLnBrk="1" hangingPunct="1"/>
            <a:endParaRPr lang="en-US" altLang="zh-CN" dirty="0" smtClean="0"/>
          </a:p>
          <a:p>
            <a:r>
              <a:rPr lang="zh-CN" altLang="en-US" dirty="0" smtClean="0"/>
              <a:t>我们通过下面的随机漫步的例子，说明轴的自定义：</a:t>
            </a:r>
          </a:p>
          <a:p>
            <a:pPr marL="702000">
              <a:buFont typeface="Wingdings" pitchFamily="2" charset="2"/>
              <a:buChar char="Ø"/>
            </a:pPr>
            <a:r>
              <a:rPr lang="en-US" i="1" dirty="0" smtClean="0"/>
              <a:t>In [23]: fig = </a:t>
            </a:r>
            <a:r>
              <a:rPr lang="en-US" i="1" dirty="0" err="1" smtClean="0"/>
              <a:t>plt.figure</a:t>
            </a:r>
            <a:r>
              <a:rPr lang="en-US" i="1" dirty="0" smtClean="0"/>
              <a:t>();  </a:t>
            </a:r>
            <a:endParaRPr lang="zh-CN" altLang="en-US" dirty="0" smtClean="0"/>
          </a:p>
          <a:p>
            <a:pPr marL="702000">
              <a:buFont typeface="Wingdings" pitchFamily="2" charset="2"/>
              <a:buChar char="Ø"/>
            </a:pPr>
            <a:r>
              <a:rPr lang="en-US" i="1" dirty="0" smtClean="0"/>
              <a:t> In [24]: ax = </a:t>
            </a:r>
            <a:r>
              <a:rPr lang="en-US" i="1" dirty="0" err="1" smtClean="0"/>
              <a:t>fig.add_subplot</a:t>
            </a:r>
            <a:r>
              <a:rPr lang="en-US" i="1" dirty="0" smtClean="0"/>
              <a:t>(1, 1, 1)  </a:t>
            </a:r>
            <a:endParaRPr lang="zh-CN" altLang="en-US" dirty="0" smtClean="0"/>
          </a:p>
          <a:p>
            <a:pPr marL="702000">
              <a:buFont typeface="Wingdings" pitchFamily="2" charset="2"/>
              <a:buChar char="Ø"/>
            </a:pPr>
            <a:r>
              <a:rPr lang="en-US" i="1" dirty="0" smtClean="0"/>
              <a:t> In [25]: </a:t>
            </a:r>
            <a:r>
              <a:rPr lang="en-US" i="1" dirty="0" err="1" smtClean="0"/>
              <a:t>ax.plot</a:t>
            </a:r>
            <a:r>
              <a:rPr lang="en-US" i="1" dirty="0" smtClean="0"/>
              <a:t>(</a:t>
            </a:r>
            <a:r>
              <a:rPr lang="en-US" i="1" dirty="0" err="1" smtClean="0"/>
              <a:t>randn</a:t>
            </a:r>
            <a:r>
              <a:rPr lang="en-US" i="1" dirty="0" smtClean="0"/>
              <a:t>(1000).</a:t>
            </a:r>
            <a:r>
              <a:rPr lang="en-US" i="1" dirty="0" err="1" smtClean="0"/>
              <a:t>cumsum</a:t>
            </a:r>
            <a:r>
              <a:rPr lang="en-US" i="1" dirty="0" smtClean="0"/>
              <a:t>())  </a:t>
            </a:r>
            <a:endParaRPr lang="zh-CN" altLang="en-US" dirty="0" smtClean="0"/>
          </a:p>
          <a:p>
            <a:pPr marL="702000">
              <a:buFont typeface="Wingdings" pitchFamily="2" charset="2"/>
              <a:buChar char="Ø"/>
            </a:pPr>
            <a:r>
              <a:rPr lang="en-US" i="1" dirty="0" smtClean="0"/>
              <a:t>Out[25]: [&lt;matplotlib.lines.Line2D at 0xbc4da6c&gt;]  </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Times New Roman" pitchFamily="18" charset="0"/>
                <a:ea typeface="宋体" charset="-122"/>
                <a:cs typeface="Times New Roman" pitchFamily="18" charset="0"/>
              </a:rPr>
              <a:t>刻度、标签和图例</a:t>
            </a:r>
          </a:p>
        </p:txBody>
      </p:sp>
      <p:sp>
        <p:nvSpPr>
          <p:cNvPr id="4" name="Rectangle 3"/>
          <p:cNvSpPr>
            <a:spLocks noGrp="1" noRot="1" noChangeArrowheads="1"/>
          </p:cNvSpPr>
          <p:nvPr>
            <p:ph idx="1"/>
          </p:nvPr>
        </p:nvSpPr>
        <p:spPr>
          <a:xfrm>
            <a:off x="228600" y="1471613"/>
            <a:ext cx="8915400" cy="5386387"/>
          </a:xfrm>
        </p:spPr>
        <p:txBody>
          <a:bodyPr/>
          <a:lstStyle/>
          <a:p>
            <a:pPr algn="just" eaLnBrk="1" hangingPunct="1"/>
            <a:endParaRPr lang="en-US" altLang="zh-CN" dirty="0" smtClean="0"/>
          </a:p>
          <a:p>
            <a:r>
              <a:rPr lang="zh-CN" altLang="en-US" dirty="0" smtClean="0"/>
              <a:t>在这个案例中，生成</a:t>
            </a:r>
            <a:r>
              <a:rPr lang="en-US" dirty="0" smtClean="0"/>
              <a:t>1</a:t>
            </a:r>
            <a:r>
              <a:rPr lang="zh-CN" altLang="en-US" dirty="0" smtClean="0"/>
              <a:t>到</a:t>
            </a:r>
            <a:r>
              <a:rPr lang="en-US" dirty="0" smtClean="0"/>
              <a:t>1000</a:t>
            </a:r>
            <a:r>
              <a:rPr lang="zh-CN" altLang="en-US" dirty="0" smtClean="0"/>
              <a:t>的正态分布的随机漫步，而轴的数值范围也自定义为</a:t>
            </a:r>
            <a:r>
              <a:rPr lang="en-US" dirty="0" smtClean="0"/>
              <a:t>1</a:t>
            </a:r>
            <a:r>
              <a:rPr lang="zh-CN" altLang="en-US" dirty="0" smtClean="0"/>
              <a:t>到</a:t>
            </a:r>
            <a:r>
              <a:rPr lang="en-US" dirty="0" smtClean="0"/>
              <a:t>1000</a:t>
            </a:r>
            <a:r>
              <a:rPr lang="zh-CN" altLang="en-US" dirty="0" smtClean="0"/>
              <a:t>。</a:t>
            </a:r>
            <a:endParaRPr lang="en-US" altLang="zh-CN" dirty="0" smtClean="0"/>
          </a:p>
          <a:p>
            <a:r>
              <a:rPr lang="zh-CN" altLang="en-US" dirty="0" smtClean="0"/>
              <a:t>如果我们不希望自定义轴刻度，而想要修改</a:t>
            </a:r>
            <a:r>
              <a:rPr lang="en-US" dirty="0" smtClean="0"/>
              <a:t>X</a:t>
            </a:r>
            <a:r>
              <a:rPr lang="zh-CN" altLang="en-US" dirty="0" smtClean="0"/>
              <a:t>轴的刻度，可以通过设置</a:t>
            </a:r>
            <a:r>
              <a:rPr lang="en-US" dirty="0" err="1" smtClean="0"/>
              <a:t>set_xticks</a:t>
            </a:r>
            <a:r>
              <a:rPr lang="zh-CN" altLang="en-US" dirty="0" smtClean="0"/>
              <a:t>和</a:t>
            </a:r>
            <a:r>
              <a:rPr lang="en-US" dirty="0" err="1" smtClean="0"/>
              <a:t>set_xticklabels</a:t>
            </a:r>
            <a:r>
              <a:rPr lang="zh-CN" altLang="en-US" dirty="0" smtClean="0"/>
              <a:t>的数值来实现。</a:t>
            </a:r>
            <a:endParaRPr lang="en-US" altLang="zh-CN" dirty="0" smtClean="0"/>
          </a:p>
          <a:p>
            <a:r>
              <a:rPr lang="zh-CN" altLang="en-US" dirty="0" smtClean="0"/>
              <a:t>前一种方法是通过设置</a:t>
            </a:r>
            <a:r>
              <a:rPr lang="en-US" dirty="0" err="1" smtClean="0"/>
              <a:t>Matplotlib</a:t>
            </a:r>
            <a:r>
              <a:rPr lang="zh-CN" altLang="en-US" dirty="0" smtClean="0"/>
              <a:t>的刻度标签来实现的，而后一种方法则可以设置任意刻度标签：</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Times New Roman" pitchFamily="18" charset="0"/>
                <a:ea typeface="宋体" charset="-122"/>
                <a:cs typeface="Times New Roman" pitchFamily="18" charset="0"/>
              </a:rPr>
              <a:t>刻度、标签和图例</a:t>
            </a:r>
          </a:p>
        </p:txBody>
      </p:sp>
      <p:sp>
        <p:nvSpPr>
          <p:cNvPr id="4" name="Rectangle 3"/>
          <p:cNvSpPr>
            <a:spLocks noGrp="1" noRot="1" noChangeArrowheads="1"/>
          </p:cNvSpPr>
          <p:nvPr>
            <p:ph idx="1"/>
          </p:nvPr>
        </p:nvSpPr>
        <p:spPr>
          <a:xfrm>
            <a:off x="228600" y="1471613"/>
            <a:ext cx="8915400" cy="5386387"/>
          </a:xfrm>
        </p:spPr>
        <p:txBody>
          <a:bodyPr/>
          <a:lstStyle/>
          <a:p>
            <a:pPr algn="just" eaLnBrk="1" hangingPunct="1"/>
            <a:endParaRPr lang="en-US" altLang="zh-CN" dirty="0" smtClean="0"/>
          </a:p>
          <a:p>
            <a:pPr>
              <a:buNone/>
            </a:pPr>
            <a:r>
              <a:rPr lang="en-US" i="1" dirty="0" smtClean="0"/>
              <a:t>fig = </a:t>
            </a:r>
            <a:r>
              <a:rPr lang="en-US" i="1" dirty="0" err="1" smtClean="0"/>
              <a:t>plt.figure</a:t>
            </a:r>
            <a:r>
              <a:rPr lang="en-US" i="1" dirty="0" smtClean="0"/>
              <a:t>(); ax = </a:t>
            </a:r>
            <a:r>
              <a:rPr lang="en-US" i="1" dirty="0" err="1" smtClean="0"/>
              <a:t>fig.add_subplot</a:t>
            </a:r>
            <a:r>
              <a:rPr lang="en-US" i="1" dirty="0" smtClean="0"/>
              <a:t>(1, 1, 1)  </a:t>
            </a:r>
            <a:endParaRPr lang="zh-CN" altLang="en-US" dirty="0" smtClean="0"/>
          </a:p>
          <a:p>
            <a:pPr>
              <a:buNone/>
            </a:pPr>
            <a:r>
              <a:rPr lang="en-US" i="1" dirty="0" err="1" smtClean="0"/>
              <a:t>ax.plot</a:t>
            </a:r>
            <a:r>
              <a:rPr lang="en-US" i="1" dirty="0" smtClean="0"/>
              <a:t>(</a:t>
            </a:r>
            <a:r>
              <a:rPr lang="en-US" i="1" dirty="0" err="1" smtClean="0"/>
              <a:t>randn</a:t>
            </a:r>
            <a:r>
              <a:rPr lang="en-US" i="1" dirty="0" smtClean="0"/>
              <a:t>(1000).</a:t>
            </a:r>
            <a:r>
              <a:rPr lang="en-US" i="1" dirty="0" err="1" smtClean="0"/>
              <a:t>cumsum</a:t>
            </a:r>
            <a:r>
              <a:rPr lang="en-US" i="1" dirty="0" smtClean="0"/>
              <a:t>(), ‘k’, label=‘one’)  </a:t>
            </a:r>
            <a:endParaRPr lang="zh-CN" altLang="en-US" dirty="0" smtClean="0"/>
          </a:p>
          <a:p>
            <a:pPr>
              <a:buNone/>
            </a:pPr>
            <a:r>
              <a:rPr lang="en-US" i="1" dirty="0" err="1" smtClean="0"/>
              <a:t>ax.plot</a:t>
            </a:r>
            <a:r>
              <a:rPr lang="en-US" i="1" dirty="0" smtClean="0"/>
              <a:t>(</a:t>
            </a:r>
            <a:r>
              <a:rPr lang="en-US" i="1" dirty="0" err="1" smtClean="0"/>
              <a:t>randn</a:t>
            </a:r>
            <a:r>
              <a:rPr lang="en-US" i="1" dirty="0" smtClean="0"/>
              <a:t>(1000).</a:t>
            </a:r>
            <a:r>
              <a:rPr lang="en-US" i="1" dirty="0" err="1" smtClean="0"/>
              <a:t>cumsum</a:t>
            </a:r>
            <a:r>
              <a:rPr lang="en-US" i="1" dirty="0" smtClean="0"/>
              <a:t>(), ‘k--’, label=‘two’)  </a:t>
            </a:r>
            <a:endParaRPr lang="zh-CN" altLang="en-US" dirty="0" smtClean="0"/>
          </a:p>
          <a:p>
            <a:pPr>
              <a:buNone/>
            </a:pPr>
            <a:r>
              <a:rPr lang="en-US" i="1" dirty="0" err="1" smtClean="0"/>
              <a:t>ax.plot</a:t>
            </a:r>
            <a:r>
              <a:rPr lang="en-US" i="1" dirty="0" smtClean="0"/>
              <a:t>(</a:t>
            </a:r>
            <a:r>
              <a:rPr lang="en-US" i="1" dirty="0" err="1" smtClean="0"/>
              <a:t>randn</a:t>
            </a:r>
            <a:r>
              <a:rPr lang="en-US" i="1" dirty="0" smtClean="0"/>
              <a:t>(1000).</a:t>
            </a:r>
            <a:r>
              <a:rPr lang="en-US" i="1" dirty="0" err="1" smtClean="0"/>
              <a:t>cumsum</a:t>
            </a:r>
            <a:r>
              <a:rPr lang="en-US" i="1" dirty="0" smtClean="0"/>
              <a:t>(), ‘k.’, label=‘three’)  </a:t>
            </a:r>
            <a:endParaRPr lang="zh-CN" altLang="en-US" dirty="0" smtClean="0"/>
          </a:p>
          <a:p>
            <a:pPr>
              <a:buNone/>
            </a:pPr>
            <a:r>
              <a:rPr lang="zh-CN" altLang="en-US" dirty="0" smtClean="0"/>
              <a:t>除此之外，我们还可以通过调用</a:t>
            </a:r>
            <a:r>
              <a:rPr lang="en-US" dirty="0" err="1" smtClean="0"/>
              <a:t>ax.legend</a:t>
            </a:r>
            <a:r>
              <a:rPr lang="en-US" dirty="0" smtClean="0"/>
              <a:t>()</a:t>
            </a:r>
            <a:r>
              <a:rPr lang="zh-CN" altLang="en-US" dirty="0" smtClean="0"/>
              <a:t>或</a:t>
            </a:r>
            <a:endParaRPr lang="en-US" altLang="zh-CN" dirty="0" smtClean="0"/>
          </a:p>
          <a:p>
            <a:pPr>
              <a:buNone/>
            </a:pPr>
            <a:r>
              <a:rPr lang="en-US" dirty="0" err="1" smtClean="0"/>
              <a:t>plt.legend</a:t>
            </a:r>
            <a:r>
              <a:rPr lang="en-US" dirty="0" smtClean="0"/>
              <a:t>()</a:t>
            </a:r>
            <a:r>
              <a:rPr lang="zh-CN" altLang="en-US" dirty="0" smtClean="0"/>
              <a:t>来创建图例：</a:t>
            </a:r>
          </a:p>
          <a:p>
            <a:pPr>
              <a:buNone/>
            </a:pPr>
            <a:r>
              <a:rPr lang="en-US" i="1" dirty="0" err="1" smtClean="0"/>
              <a:t>ax.legend</a:t>
            </a:r>
            <a:r>
              <a:rPr lang="en-US" i="1" dirty="0" smtClean="0"/>
              <a:t>(loc='best')  </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headEnd/>
            <a:tailEnd/>
          </a:ln>
        </p:spPr>
        <p:txBody>
          <a:bodyPr/>
          <a:lstStyle/>
          <a:p>
            <a:pPr algn="l" eaLnBrk="1" hangingPunct="1"/>
            <a:r>
              <a:rPr lang="zh-CN" altLang="en-US" sz="4000" b="1" dirty="0" smtClean="0">
                <a:solidFill>
                  <a:srgbClr val="002060"/>
                </a:solidFill>
                <a:latin typeface="Calibri" pitchFamily="34" charset="0"/>
                <a:ea typeface="宋体" charset="-122"/>
                <a:cs typeface="+mn-cs"/>
              </a:rPr>
              <a:t>教学目标</a:t>
            </a:r>
          </a:p>
        </p:txBody>
      </p:sp>
      <p:sp>
        <p:nvSpPr>
          <p:cNvPr id="20483"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t>了解数据可视化技术的基本原理和主要功能</a:t>
            </a:r>
            <a:endParaRPr lang="en-US" altLang="zh-CN" dirty="0" smtClean="0"/>
          </a:p>
          <a:p>
            <a:pPr eaLnBrk="1" hangingPunct="1"/>
            <a:endParaRPr lang="en-US" altLang="zh-CN" dirty="0" smtClean="0"/>
          </a:p>
          <a:p>
            <a:pPr eaLnBrk="1" hangingPunct="1"/>
            <a:r>
              <a:rPr lang="zh-CN" altLang="en-US" dirty="0" smtClean="0"/>
              <a:t>理解数据可视化技术的应用场景</a:t>
            </a:r>
            <a:endParaRPr lang="zh-CN" altLang="en-US" dirty="0" smtClean="0">
              <a:solidFill>
                <a:srgbClr val="002060"/>
              </a:solidFill>
              <a:latin typeface="Calibri" pitchFamily="34" charset="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zh-CN" altLang="en-US" sz="4000" b="1" dirty="0" smtClean="0">
                <a:solidFill>
                  <a:srgbClr val="002060"/>
                </a:solidFill>
                <a:latin typeface="Times New Roman" pitchFamily="18" charset="0"/>
                <a:ea typeface="宋体" charset="-122"/>
                <a:cs typeface="Times New Roman" pitchFamily="18" charset="0"/>
              </a:rPr>
              <a:t>添加图例</a:t>
            </a:r>
          </a:p>
        </p:txBody>
      </p:sp>
      <p:pic>
        <p:nvPicPr>
          <p:cNvPr id="6" name="图片 5" descr="20140415133338281"/>
          <p:cNvPicPr/>
          <p:nvPr/>
        </p:nvPicPr>
        <p:blipFill>
          <a:blip r:embed="rId2" cstate="print"/>
          <a:srcRect/>
          <a:stretch>
            <a:fillRect/>
          </a:stretch>
        </p:blipFill>
        <p:spPr bwMode="auto">
          <a:xfrm>
            <a:off x="1295400" y="1905000"/>
            <a:ext cx="68580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471613"/>
            <a:ext cx="9143999" cy="5386387"/>
          </a:xfrm>
        </p:spPr>
        <p:txBody>
          <a:bodyPr/>
          <a:lstStyle/>
          <a:p>
            <a:pPr algn="just" eaLnBrk="1" hangingPunct="1"/>
            <a:endParaRPr lang="en-US" altLang="zh-CN" dirty="0" smtClean="0"/>
          </a:p>
          <a:p>
            <a:r>
              <a:rPr lang="en-US" dirty="0" smtClean="0"/>
              <a:t>Mayavi2</a:t>
            </a:r>
            <a:r>
              <a:rPr lang="zh-CN" altLang="en-US" dirty="0" smtClean="0"/>
              <a:t>可以使用</a:t>
            </a:r>
            <a:r>
              <a:rPr lang="en-US" dirty="0" smtClean="0"/>
              <a:t>Python</a:t>
            </a:r>
            <a:r>
              <a:rPr lang="zh-CN" altLang="en-US" dirty="0" smtClean="0"/>
              <a:t>语言编写，因此</a:t>
            </a:r>
            <a:r>
              <a:rPr lang="en-US" dirty="0" smtClean="0"/>
              <a:t>Mayavi2</a:t>
            </a:r>
            <a:r>
              <a:rPr lang="zh-CN" altLang="en-US" dirty="0" smtClean="0"/>
              <a:t>既是一个便捷的可视化软件，又是一个可以通过</a:t>
            </a:r>
            <a:r>
              <a:rPr lang="en-US" dirty="0" smtClean="0"/>
              <a:t>Python</a:t>
            </a:r>
            <a:r>
              <a:rPr lang="zh-CN" altLang="en-US" dirty="0" smtClean="0"/>
              <a:t>编写扩展的工具。</a:t>
            </a:r>
            <a:endParaRPr lang="en-US" altLang="zh-CN" dirty="0" smtClean="0"/>
          </a:p>
          <a:p>
            <a:r>
              <a:rPr lang="zh-CN" altLang="en-US" dirty="0" smtClean="0"/>
              <a:t>它可以自动嵌入到用户自主编写的</a:t>
            </a:r>
            <a:r>
              <a:rPr lang="en-US" dirty="0" smtClean="0"/>
              <a:t>Python</a:t>
            </a:r>
            <a:r>
              <a:rPr lang="zh-CN" altLang="en-US" dirty="0" smtClean="0"/>
              <a:t>程序中，又可以直接使用脚本的</a:t>
            </a:r>
            <a:r>
              <a:rPr lang="en-US" dirty="0" smtClean="0"/>
              <a:t>API</a:t>
            </a:r>
            <a:r>
              <a:rPr lang="zh-CN" altLang="en-US" dirty="0" smtClean="0"/>
              <a:t>来实现快速绘图。</a:t>
            </a:r>
          </a:p>
          <a:p>
            <a:pPr eaLnBrk="1" hangingPunct="1"/>
            <a:r>
              <a:rPr lang="en-US" dirty="0" smtClean="0"/>
              <a:t>Mayavi2</a:t>
            </a:r>
            <a:r>
              <a:rPr lang="zh-CN" altLang="en-US" dirty="0" smtClean="0"/>
              <a:t>的</a:t>
            </a:r>
            <a:r>
              <a:rPr lang="en-US" dirty="0" err="1" smtClean="0"/>
              <a:t>mlab</a:t>
            </a:r>
            <a:r>
              <a:rPr lang="zh-CN" altLang="en-US" dirty="0" smtClean="0"/>
              <a:t>模块提供了便捷的绘图函数。数据准备好之后，通过调用一次</a:t>
            </a:r>
            <a:r>
              <a:rPr lang="en-US" dirty="0" err="1" smtClean="0"/>
              <a:t>mlab</a:t>
            </a:r>
            <a:r>
              <a:rPr lang="zh-CN" altLang="en-US" dirty="0" smtClean="0"/>
              <a:t>的函数就可以呈现数据的显示效果图。</a:t>
            </a:r>
            <a:endParaRPr lang="en-US" altLang="zh-CN" dirty="0" smtClean="0"/>
          </a:p>
        </p:txBody>
      </p:sp>
      <p:sp>
        <p:nvSpPr>
          <p:cNvPr id="22530" name="Rectangle 2"/>
          <p:cNvSpPr>
            <a:spLocks noGrp="1" noRot="1" noChangeArrowheads="1"/>
          </p:cNvSpPr>
          <p:nvPr>
            <p:ph type="title" idx="4294967295"/>
          </p:nvPr>
        </p:nvSpPr>
        <p:spPr bwMode="auto">
          <a:xfrm>
            <a:off x="76200" y="1143000"/>
            <a:ext cx="78486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Mayavi2</a:t>
            </a:r>
            <a:r>
              <a:rPr lang="zh-CN" altLang="en-US" sz="4000" b="1" dirty="0" smtClean="0">
                <a:solidFill>
                  <a:srgbClr val="002060"/>
                </a:solidFill>
                <a:latin typeface="Times New Roman" pitchFamily="18" charset="0"/>
                <a:ea typeface="宋体" charset="-122"/>
                <a:cs typeface="Times New Roman" pitchFamily="18" charset="0"/>
              </a:rPr>
              <a:t>绘图</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471613"/>
            <a:ext cx="9143999" cy="5386387"/>
          </a:xfrm>
        </p:spPr>
        <p:txBody>
          <a:bodyPr/>
          <a:lstStyle/>
          <a:p>
            <a:pPr algn="just" eaLnBrk="1" hangingPunct="1"/>
            <a:endParaRPr lang="en-US" altLang="zh-CN" dirty="0" smtClean="0"/>
          </a:p>
          <a:p>
            <a:r>
              <a:rPr lang="zh-CN" altLang="en-US" dirty="0" smtClean="0"/>
              <a:t>下面的案例，展示了如何使用</a:t>
            </a:r>
            <a:r>
              <a:rPr lang="en-US" dirty="0" err="1" smtClean="0"/>
              <a:t>mlab</a:t>
            </a:r>
            <a:r>
              <a:rPr lang="zh-CN" altLang="en-US" dirty="0" smtClean="0"/>
              <a:t>进行绘图：</a:t>
            </a:r>
          </a:p>
          <a:p>
            <a:pPr marL="702000">
              <a:buFont typeface="Wingdings" pitchFamily="2" charset="2"/>
              <a:buChar char="Ø"/>
            </a:pPr>
            <a:r>
              <a:rPr lang="en-US" i="1" dirty="0" smtClean="0"/>
              <a:t>import </a:t>
            </a:r>
            <a:r>
              <a:rPr lang="en-US" i="1" dirty="0" err="1" smtClean="0"/>
              <a:t>numpy</a:t>
            </a:r>
            <a:r>
              <a:rPr lang="en-US" i="1" dirty="0" smtClean="0"/>
              <a:t> as </a:t>
            </a:r>
            <a:r>
              <a:rPr lang="en-US" i="1" dirty="0" err="1" smtClean="0"/>
              <a:t>np</a:t>
            </a:r>
            <a:endParaRPr lang="zh-CN" altLang="en-US" dirty="0" smtClean="0"/>
          </a:p>
          <a:p>
            <a:pPr marL="702000">
              <a:buFont typeface="Wingdings" pitchFamily="2" charset="2"/>
              <a:buChar char="Ø"/>
            </a:pPr>
            <a:r>
              <a:rPr lang="en-US" i="1" dirty="0" smtClean="0"/>
              <a:t>from </a:t>
            </a:r>
            <a:r>
              <a:rPr lang="en-US" i="1" dirty="0" err="1" smtClean="0"/>
              <a:t>enthought.mayavi</a:t>
            </a:r>
            <a:r>
              <a:rPr lang="en-US" i="1" dirty="0" smtClean="0"/>
              <a:t> import </a:t>
            </a:r>
            <a:r>
              <a:rPr lang="en-US" i="1" dirty="0" err="1" smtClean="0"/>
              <a:t>mlab</a:t>
            </a:r>
            <a:endParaRPr lang="zh-CN" altLang="en-US" dirty="0" smtClean="0"/>
          </a:p>
          <a:p>
            <a:pPr marL="702000">
              <a:buFont typeface="Wingdings" pitchFamily="2" charset="2"/>
              <a:buChar char="Ø"/>
            </a:pPr>
            <a:r>
              <a:rPr lang="en-US" i="1" dirty="0" smtClean="0"/>
              <a:t> x, y = </a:t>
            </a:r>
            <a:r>
              <a:rPr lang="en-US" i="1" dirty="0" err="1" smtClean="0"/>
              <a:t>np.ogrid</a:t>
            </a:r>
            <a:r>
              <a:rPr lang="en-US" i="1" dirty="0" smtClean="0"/>
              <a:t>[-2:2:20j, -2:2:20j]</a:t>
            </a:r>
            <a:endParaRPr lang="zh-CN" altLang="en-US" dirty="0" smtClean="0"/>
          </a:p>
          <a:p>
            <a:pPr marL="702000">
              <a:buFont typeface="Wingdings" pitchFamily="2" charset="2"/>
              <a:buChar char="Ø"/>
            </a:pPr>
            <a:r>
              <a:rPr lang="en-US" i="1" dirty="0" smtClean="0"/>
              <a:t>z = x * np.exp( - x**2 - y**2)</a:t>
            </a:r>
            <a:endParaRPr lang="zh-CN" altLang="en-US" dirty="0" smtClean="0"/>
          </a:p>
          <a:p>
            <a:pPr marL="702000">
              <a:buFont typeface="Wingdings" pitchFamily="2" charset="2"/>
              <a:buChar char="Ø"/>
            </a:pPr>
            <a:r>
              <a:rPr lang="en-US" i="1" dirty="0" smtClean="0"/>
              <a:t> pl = </a:t>
            </a:r>
            <a:r>
              <a:rPr lang="en-US" i="1" dirty="0" err="1" smtClean="0"/>
              <a:t>mlab.surf</a:t>
            </a:r>
            <a:r>
              <a:rPr lang="en-US" i="1" dirty="0" smtClean="0"/>
              <a:t>(x, y, z, </a:t>
            </a:r>
            <a:r>
              <a:rPr lang="en-US" i="1" dirty="0" err="1" smtClean="0"/>
              <a:t>warp_scale</a:t>
            </a:r>
            <a:r>
              <a:rPr lang="en-US" i="1" dirty="0" smtClean="0"/>
              <a:t>="auto")</a:t>
            </a:r>
            <a:endParaRPr lang="zh-CN" altLang="en-US" dirty="0" smtClean="0"/>
          </a:p>
          <a:p>
            <a:pPr marL="702000">
              <a:buFont typeface="Wingdings" pitchFamily="2" charset="2"/>
              <a:buChar char="Ø"/>
            </a:pPr>
            <a:r>
              <a:rPr lang="en-US" i="1" dirty="0" err="1" smtClean="0"/>
              <a:t>mlab.axes</a:t>
            </a:r>
            <a:r>
              <a:rPr lang="en-US" i="1" dirty="0" smtClean="0"/>
              <a:t>(</a:t>
            </a:r>
            <a:r>
              <a:rPr lang="en-US" i="1" dirty="0" err="1" smtClean="0"/>
              <a:t>xlabel</a:t>
            </a:r>
            <a:r>
              <a:rPr lang="en-US" i="1" dirty="0" smtClean="0"/>
              <a:t>='x', </a:t>
            </a:r>
            <a:r>
              <a:rPr lang="en-US" i="1" dirty="0" err="1" smtClean="0"/>
              <a:t>ylabel</a:t>
            </a:r>
            <a:r>
              <a:rPr lang="en-US" i="1" dirty="0" smtClean="0"/>
              <a:t>='y', </a:t>
            </a:r>
            <a:r>
              <a:rPr lang="en-US" i="1" dirty="0" err="1" smtClean="0"/>
              <a:t>zlabel</a:t>
            </a:r>
            <a:r>
              <a:rPr lang="en-US" i="1" dirty="0" smtClean="0"/>
              <a:t>='z')</a:t>
            </a:r>
            <a:endParaRPr lang="zh-CN" altLang="en-US" dirty="0" smtClean="0"/>
          </a:p>
          <a:p>
            <a:pPr marL="702000">
              <a:buFont typeface="Wingdings" pitchFamily="2" charset="2"/>
              <a:buChar char="Ø"/>
            </a:pPr>
            <a:r>
              <a:rPr lang="en-US" i="1" dirty="0" err="1" smtClean="0"/>
              <a:t>mlab.outline</a:t>
            </a:r>
            <a:r>
              <a:rPr lang="en-US" i="1" dirty="0" smtClean="0"/>
              <a:t>(pl)</a:t>
            </a:r>
            <a:endParaRPr lang="en-US" altLang="zh-CN" dirty="0" smtClean="0"/>
          </a:p>
        </p:txBody>
      </p:sp>
      <p:sp>
        <p:nvSpPr>
          <p:cNvPr id="22530" name="Rectangle 2"/>
          <p:cNvSpPr>
            <a:spLocks noGrp="1" noRot="1" noChangeArrowheads="1"/>
          </p:cNvSpPr>
          <p:nvPr>
            <p:ph type="title" idx="4294967295"/>
          </p:nvPr>
        </p:nvSpPr>
        <p:spPr bwMode="auto">
          <a:xfrm>
            <a:off x="76200" y="1143000"/>
            <a:ext cx="78486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Mayavi2</a:t>
            </a:r>
            <a:r>
              <a:rPr lang="zh-CN" altLang="en-US" sz="4000" b="1" dirty="0" smtClean="0">
                <a:solidFill>
                  <a:srgbClr val="002060"/>
                </a:solidFill>
                <a:latin typeface="Times New Roman" pitchFamily="18" charset="0"/>
                <a:ea typeface="宋体" charset="-122"/>
                <a:cs typeface="Times New Roman" pitchFamily="18" charset="0"/>
              </a:rPr>
              <a:t>绘图</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471613"/>
            <a:ext cx="9143999" cy="5386387"/>
          </a:xfrm>
        </p:spPr>
        <p:txBody>
          <a:bodyPr/>
          <a:lstStyle/>
          <a:p>
            <a:pPr algn="just" eaLnBrk="1" hangingPunct="1"/>
            <a:endParaRPr lang="en-US" altLang="zh-CN" dirty="0" smtClean="0"/>
          </a:p>
          <a:p>
            <a:r>
              <a:rPr lang="zh-CN" altLang="en-US" dirty="0" smtClean="0"/>
              <a:t>上述案例实现了绘制三维曲面的图，图中展示了如何完成三维的网格图</a:t>
            </a:r>
            <a:endParaRPr lang="en-US" altLang="zh-CN" dirty="0" smtClean="0"/>
          </a:p>
        </p:txBody>
      </p:sp>
      <p:sp>
        <p:nvSpPr>
          <p:cNvPr id="22530" name="Rectangle 2"/>
          <p:cNvSpPr>
            <a:spLocks noGrp="1" noRot="1" noChangeArrowheads="1"/>
          </p:cNvSpPr>
          <p:nvPr>
            <p:ph type="title" idx="4294967295"/>
          </p:nvPr>
        </p:nvSpPr>
        <p:spPr bwMode="auto">
          <a:xfrm>
            <a:off x="76200" y="1143000"/>
            <a:ext cx="78486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Mayavi2</a:t>
            </a:r>
            <a:r>
              <a:rPr lang="zh-CN" altLang="en-US" sz="4000" b="1" dirty="0" smtClean="0">
                <a:solidFill>
                  <a:srgbClr val="002060"/>
                </a:solidFill>
                <a:latin typeface="Times New Roman" pitchFamily="18" charset="0"/>
                <a:ea typeface="宋体" charset="-122"/>
                <a:cs typeface="Times New Roman" pitchFamily="18" charset="0"/>
              </a:rPr>
              <a:t>绘图</a:t>
            </a:r>
          </a:p>
        </p:txBody>
      </p:sp>
      <p:pic>
        <p:nvPicPr>
          <p:cNvPr id="4" name="图片 3" descr="_images/numpy_intro_04.png"/>
          <p:cNvPicPr/>
          <p:nvPr/>
        </p:nvPicPr>
        <p:blipFill>
          <a:blip r:embed="rId2" cstate="print"/>
          <a:srcRect/>
          <a:stretch>
            <a:fillRect/>
          </a:stretch>
        </p:blipFill>
        <p:spPr bwMode="auto">
          <a:xfrm>
            <a:off x="1981200" y="3048000"/>
            <a:ext cx="54864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471613"/>
            <a:ext cx="9143999" cy="5386387"/>
          </a:xfrm>
        </p:spPr>
        <p:txBody>
          <a:bodyPr/>
          <a:lstStyle/>
          <a:p>
            <a:pPr algn="just" eaLnBrk="1" hangingPunct="1"/>
            <a:endParaRPr lang="en-US" altLang="zh-CN" dirty="0" smtClean="0"/>
          </a:p>
          <a:p>
            <a:r>
              <a:rPr lang="zh-CN" altLang="en-US" dirty="0" smtClean="0"/>
              <a:t>完成三维的网格图在上述代码中，我们要先通过一条语句载入</a:t>
            </a:r>
            <a:r>
              <a:rPr lang="en-US" dirty="0" err="1" smtClean="0"/>
              <a:t>mlab</a:t>
            </a:r>
            <a:r>
              <a:rPr lang="zh-CN" altLang="en-US" dirty="0" smtClean="0"/>
              <a:t>库：</a:t>
            </a:r>
          </a:p>
          <a:p>
            <a:pPr>
              <a:buNone/>
            </a:pPr>
            <a:r>
              <a:rPr lang="en-US" i="1" dirty="0" smtClean="0"/>
              <a:t>    from </a:t>
            </a:r>
            <a:r>
              <a:rPr lang="en-US" i="1" dirty="0" err="1" smtClean="0"/>
              <a:t>enthought.mayavi</a:t>
            </a:r>
            <a:r>
              <a:rPr lang="en-US" i="1" dirty="0" smtClean="0"/>
              <a:t> import </a:t>
            </a:r>
            <a:r>
              <a:rPr lang="en-US" i="1" dirty="0" err="1" smtClean="0"/>
              <a:t>mlab</a:t>
            </a:r>
            <a:endParaRPr lang="zh-CN" altLang="en-US" dirty="0" smtClean="0"/>
          </a:p>
          <a:p>
            <a:r>
              <a:rPr lang="en-US" dirty="0" err="1" smtClean="0"/>
              <a:t>mlab</a:t>
            </a:r>
            <a:r>
              <a:rPr lang="zh-CN" altLang="en-US" dirty="0" smtClean="0"/>
              <a:t>载入后，可以通过调用</a:t>
            </a:r>
            <a:r>
              <a:rPr lang="en-US" dirty="0" err="1" smtClean="0"/>
              <a:t>mlab.surf</a:t>
            </a:r>
            <a:r>
              <a:rPr lang="zh-CN" altLang="en-US" dirty="0" smtClean="0"/>
              <a:t>来绘制三维空间中的曲面。曲面上的每个点，可以由</a:t>
            </a:r>
            <a:r>
              <a:rPr lang="en-US" dirty="0" smtClean="0"/>
              <a:t>surf</a:t>
            </a:r>
            <a:r>
              <a:rPr lang="zh-CN" altLang="en-US" dirty="0" smtClean="0"/>
              <a:t>函数中的三个数组参数</a:t>
            </a:r>
            <a:r>
              <a:rPr lang="en-US" dirty="0" err="1" smtClean="0"/>
              <a:t>x,y,z</a:t>
            </a:r>
            <a:r>
              <a:rPr lang="zh-CN" altLang="en-US" dirty="0" smtClean="0"/>
              <a:t>给出。</a:t>
            </a:r>
            <a:endParaRPr lang="en-US" altLang="zh-CN" dirty="0" smtClean="0"/>
          </a:p>
        </p:txBody>
      </p:sp>
      <p:sp>
        <p:nvSpPr>
          <p:cNvPr id="22530" name="Rectangle 2"/>
          <p:cNvSpPr>
            <a:spLocks noGrp="1" noRot="1" noChangeArrowheads="1"/>
          </p:cNvSpPr>
          <p:nvPr>
            <p:ph type="title" idx="4294967295"/>
          </p:nvPr>
        </p:nvSpPr>
        <p:spPr bwMode="auto">
          <a:xfrm>
            <a:off x="76200" y="1143000"/>
            <a:ext cx="78486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Mayavi2</a:t>
            </a:r>
            <a:r>
              <a:rPr lang="zh-CN" altLang="en-US" sz="4000" b="1" dirty="0" smtClean="0">
                <a:solidFill>
                  <a:srgbClr val="002060"/>
                </a:solidFill>
                <a:latin typeface="Times New Roman" pitchFamily="18" charset="0"/>
                <a:ea typeface="宋体" charset="-122"/>
                <a:cs typeface="Times New Roman" pitchFamily="18" charset="0"/>
              </a:rPr>
              <a:t>绘图</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471613"/>
            <a:ext cx="9143999" cy="5386387"/>
          </a:xfrm>
        </p:spPr>
        <p:txBody>
          <a:bodyPr/>
          <a:lstStyle/>
          <a:p>
            <a:pPr algn="just" eaLnBrk="1" hangingPunct="1"/>
            <a:endParaRPr lang="en-US" altLang="zh-CN" dirty="0" smtClean="0"/>
          </a:p>
          <a:p>
            <a:r>
              <a:rPr lang="zh-CN" altLang="en-US" dirty="0" smtClean="0"/>
              <a:t>需要注意的是，数组</a:t>
            </a:r>
            <a:r>
              <a:rPr lang="en-US" dirty="0" err="1" smtClean="0"/>
              <a:t>x,y</a:t>
            </a:r>
            <a:r>
              <a:rPr lang="zh-CN" altLang="en-US" dirty="0" smtClean="0"/>
              <a:t>是由</a:t>
            </a:r>
            <a:r>
              <a:rPr lang="en-US" dirty="0" err="1" smtClean="0"/>
              <a:t>ogrid</a:t>
            </a:r>
            <a:r>
              <a:rPr lang="zh-CN" altLang="en-US" dirty="0" smtClean="0"/>
              <a:t>对象计算得出的，因此分别是大小为</a:t>
            </a:r>
            <a:r>
              <a:rPr lang="en-US" dirty="0" smtClean="0"/>
              <a:t>n*1</a:t>
            </a:r>
            <a:r>
              <a:rPr lang="zh-CN" altLang="en-US" dirty="0" smtClean="0"/>
              <a:t>和</a:t>
            </a:r>
            <a:r>
              <a:rPr lang="en-US" dirty="0" smtClean="0"/>
              <a:t>1*n</a:t>
            </a:r>
            <a:r>
              <a:rPr lang="zh-CN" altLang="en-US" dirty="0" smtClean="0"/>
              <a:t>的数组，而</a:t>
            </a:r>
            <a:r>
              <a:rPr lang="en-US" dirty="0" smtClean="0"/>
              <a:t>z</a:t>
            </a:r>
            <a:r>
              <a:rPr lang="zh-CN" altLang="en-US" dirty="0" smtClean="0"/>
              <a:t>则是一个</a:t>
            </a:r>
            <a:r>
              <a:rPr lang="en-US" dirty="0" smtClean="0"/>
              <a:t>n*n</a:t>
            </a:r>
            <a:r>
              <a:rPr lang="zh-CN" altLang="en-US" dirty="0" smtClean="0"/>
              <a:t>的数组。</a:t>
            </a:r>
            <a:endParaRPr lang="en-US" altLang="zh-CN" dirty="0" smtClean="0"/>
          </a:p>
          <a:p>
            <a:r>
              <a:rPr lang="zh-CN" altLang="en-US" dirty="0" smtClean="0"/>
              <a:t>而</a:t>
            </a:r>
            <a:r>
              <a:rPr lang="en-US" dirty="0" err="1" smtClean="0"/>
              <a:t>mlab.axes</a:t>
            </a:r>
            <a:r>
              <a:rPr lang="zh-CN" altLang="en-US" dirty="0" smtClean="0"/>
              <a:t>和</a:t>
            </a:r>
            <a:r>
              <a:rPr lang="en-US" dirty="0" err="1" smtClean="0"/>
              <a:t>mlab.outline</a:t>
            </a:r>
            <a:r>
              <a:rPr lang="zh-CN" altLang="en-US" dirty="0" smtClean="0"/>
              <a:t>函数，则分别用于在三维空间中添加坐标轴以及曲面图形的外框。而</a:t>
            </a:r>
            <a:r>
              <a:rPr lang="en-US" dirty="0" smtClean="0"/>
              <a:t>surf</a:t>
            </a:r>
            <a:r>
              <a:rPr lang="zh-CN" altLang="en-US" dirty="0" smtClean="0"/>
              <a:t>函数绘制的曲面，向</a:t>
            </a:r>
            <a:r>
              <a:rPr lang="en-US" dirty="0" smtClean="0"/>
              <a:t>X-Y</a:t>
            </a:r>
            <a:r>
              <a:rPr lang="zh-CN" altLang="en-US" dirty="0" smtClean="0"/>
              <a:t>二维平面的投影则是一个等宽度的网格。</a:t>
            </a:r>
            <a:endParaRPr lang="en-US" altLang="zh-CN" dirty="0" smtClean="0"/>
          </a:p>
        </p:txBody>
      </p:sp>
      <p:sp>
        <p:nvSpPr>
          <p:cNvPr id="22530" name="Rectangle 2"/>
          <p:cNvSpPr>
            <a:spLocks noGrp="1" noRot="1" noChangeArrowheads="1"/>
          </p:cNvSpPr>
          <p:nvPr>
            <p:ph type="title" idx="4294967295"/>
          </p:nvPr>
        </p:nvSpPr>
        <p:spPr bwMode="auto">
          <a:xfrm>
            <a:off x="76200" y="1143000"/>
            <a:ext cx="78486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Mayavi2</a:t>
            </a:r>
            <a:r>
              <a:rPr lang="zh-CN" altLang="en-US" sz="4000" b="1" dirty="0" smtClean="0">
                <a:solidFill>
                  <a:srgbClr val="002060"/>
                </a:solidFill>
                <a:latin typeface="Times New Roman" pitchFamily="18" charset="0"/>
                <a:ea typeface="宋体" charset="-122"/>
                <a:cs typeface="Times New Roman" pitchFamily="18" charset="0"/>
              </a:rPr>
              <a:t>绘图</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381000" y="1166813"/>
            <a:ext cx="9601200" cy="5386387"/>
          </a:xfrm>
        </p:spPr>
        <p:txBody>
          <a:bodyPr/>
          <a:lstStyle/>
          <a:p>
            <a:pPr algn="just" eaLnBrk="1" hangingPunct="1"/>
            <a:endParaRPr lang="en-US" altLang="zh-CN" dirty="0" smtClean="0"/>
          </a:p>
          <a:p>
            <a:pPr>
              <a:buNone/>
            </a:pPr>
            <a:r>
              <a:rPr lang="zh-CN" altLang="en-US" dirty="0" smtClean="0"/>
              <a:t>    当我们绘制更为复杂的三维曲面时，可以采用</a:t>
            </a:r>
            <a:r>
              <a:rPr lang="en-US" dirty="0" smtClean="0"/>
              <a:t>mesh</a:t>
            </a:r>
            <a:r>
              <a:rPr lang="zh-CN" altLang="en-US" dirty="0" smtClean="0"/>
              <a:t>函数实现，下面的这一个</a:t>
            </a:r>
            <a:r>
              <a:rPr lang="en-US" dirty="0" smtClean="0"/>
              <a:t>mesh</a:t>
            </a:r>
            <a:r>
              <a:rPr lang="zh-CN" altLang="en-US" dirty="0" smtClean="0"/>
              <a:t>函数可以实现三维旋转体：</a:t>
            </a:r>
          </a:p>
          <a:p>
            <a:pPr marL="702000">
              <a:buFont typeface="Wingdings" pitchFamily="2" charset="2"/>
              <a:buChar char="Ø"/>
            </a:pPr>
            <a:r>
              <a:rPr lang="en-US" dirty="0" smtClean="0"/>
              <a:t># -*- coding: utf-8 -*-</a:t>
            </a:r>
            <a:endParaRPr lang="zh-CN" altLang="en-US" dirty="0" smtClean="0"/>
          </a:p>
          <a:p>
            <a:pPr marL="702000">
              <a:buFont typeface="Wingdings" pitchFamily="2" charset="2"/>
              <a:buChar char="Ø"/>
            </a:pPr>
            <a:r>
              <a:rPr lang="en-US" i="1" dirty="0" smtClean="0"/>
              <a:t>from </a:t>
            </a:r>
            <a:r>
              <a:rPr lang="en-US" i="1" dirty="0" err="1" smtClean="0"/>
              <a:t>numpy</a:t>
            </a:r>
            <a:r>
              <a:rPr lang="en-US" i="1" dirty="0" smtClean="0"/>
              <a:t> import *</a:t>
            </a:r>
            <a:endParaRPr lang="zh-CN" altLang="en-US" dirty="0" smtClean="0"/>
          </a:p>
          <a:p>
            <a:pPr marL="702000">
              <a:buFont typeface="Wingdings" pitchFamily="2" charset="2"/>
              <a:buChar char="Ø"/>
            </a:pPr>
            <a:r>
              <a:rPr lang="en-US" i="1" dirty="0" smtClean="0"/>
              <a:t>from </a:t>
            </a:r>
            <a:r>
              <a:rPr lang="en-US" i="1" dirty="0" err="1" smtClean="0"/>
              <a:t>enthought.mayavi</a:t>
            </a:r>
            <a:r>
              <a:rPr lang="en-US" i="1" dirty="0" smtClean="0"/>
              <a:t> import </a:t>
            </a:r>
            <a:r>
              <a:rPr lang="en-US" i="1" dirty="0" err="1" smtClean="0"/>
              <a:t>mlab</a:t>
            </a:r>
            <a:endParaRPr lang="zh-CN" altLang="en-US" dirty="0" smtClean="0"/>
          </a:p>
          <a:p>
            <a:pPr marL="702000">
              <a:buFont typeface="Wingdings" pitchFamily="2" charset="2"/>
              <a:buChar char="Ø"/>
            </a:pPr>
            <a:r>
              <a:rPr lang="en-US" i="1" dirty="0" err="1" smtClean="0"/>
              <a:t>dphi</a:t>
            </a:r>
            <a:r>
              <a:rPr lang="en-US" i="1" dirty="0" smtClean="0"/>
              <a:t>, </a:t>
            </a:r>
            <a:r>
              <a:rPr lang="en-US" i="1" dirty="0" err="1" smtClean="0"/>
              <a:t>dtheta</a:t>
            </a:r>
            <a:r>
              <a:rPr lang="en-US" i="1" dirty="0" smtClean="0"/>
              <a:t> = pi/20.0, pi/20.0</a:t>
            </a:r>
            <a:endParaRPr lang="zh-CN" altLang="en-US" dirty="0" smtClean="0"/>
          </a:p>
          <a:p>
            <a:pPr marL="702000">
              <a:buFont typeface="Wingdings" pitchFamily="2" charset="2"/>
              <a:buChar char="Ø"/>
            </a:pPr>
            <a:r>
              <a:rPr lang="en-US" i="1" dirty="0" smtClean="0"/>
              <a:t>[</a:t>
            </a:r>
            <a:r>
              <a:rPr lang="en-US" i="1" dirty="0" err="1" smtClean="0"/>
              <a:t>phi,theta</a:t>
            </a:r>
            <a:r>
              <a:rPr lang="en-US" i="1" dirty="0" smtClean="0"/>
              <a:t>] = </a:t>
            </a:r>
            <a:r>
              <a:rPr lang="en-US" i="1" dirty="0" err="1" smtClean="0"/>
              <a:t>mgrid</a:t>
            </a:r>
            <a:r>
              <a:rPr lang="en-US" i="1" dirty="0" smtClean="0"/>
              <a:t>[0:pi+dphi*1.5:dphi,0:2*</a:t>
            </a:r>
            <a:r>
              <a:rPr lang="en-US" i="1" dirty="0" err="1" smtClean="0"/>
              <a:t>pi+dtheta</a:t>
            </a:r>
            <a:r>
              <a:rPr lang="en-US" i="1" dirty="0" smtClean="0"/>
              <a:t>*1.5:dtheta]</a:t>
            </a:r>
            <a:endParaRPr lang="zh-CN" altLang="en-US" dirty="0"/>
          </a:p>
        </p:txBody>
      </p:sp>
      <p:sp>
        <p:nvSpPr>
          <p:cNvPr id="22530" name="Rectangle 2"/>
          <p:cNvSpPr>
            <a:spLocks noGrp="1" noRot="1" noChangeArrowheads="1"/>
          </p:cNvSpPr>
          <p:nvPr>
            <p:ph type="title" idx="4294967295"/>
          </p:nvPr>
        </p:nvSpPr>
        <p:spPr bwMode="auto">
          <a:xfrm>
            <a:off x="0" y="990600"/>
            <a:ext cx="78486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Mayavi2</a:t>
            </a:r>
            <a:r>
              <a:rPr lang="zh-CN" altLang="en-US" sz="4000" b="1" dirty="0" smtClean="0">
                <a:solidFill>
                  <a:srgbClr val="002060"/>
                </a:solidFill>
                <a:latin typeface="Times New Roman" pitchFamily="18" charset="0"/>
                <a:ea typeface="宋体" charset="-122"/>
                <a:cs typeface="Times New Roman" pitchFamily="18" charset="0"/>
              </a:rPr>
              <a:t>绘图</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252413"/>
            <a:ext cx="8763000" cy="5386387"/>
          </a:xfrm>
        </p:spPr>
        <p:txBody>
          <a:bodyPr/>
          <a:lstStyle/>
          <a:p>
            <a:pPr algn="just" eaLnBrk="1" hangingPunct="1"/>
            <a:endParaRPr lang="en-US" altLang="zh-CN" dirty="0" smtClean="0"/>
          </a:p>
          <a:p>
            <a:pPr>
              <a:buNone/>
            </a:pPr>
            <a:endParaRPr lang="zh-CN" altLang="en-US" dirty="0" smtClean="0"/>
          </a:p>
          <a:p>
            <a:pPr>
              <a:buFont typeface="Wingdings" pitchFamily="2" charset="2"/>
              <a:buChar char="Ø"/>
            </a:pPr>
            <a:r>
              <a:rPr lang="en-US" i="1" dirty="0" smtClean="0"/>
              <a:t>m0 = 4; m1 = 3; m2 = 2; m3 = 3; m4 = 6; m5 = 2; m6 = 6; m7 = 4;</a:t>
            </a:r>
            <a:endParaRPr lang="zh-CN" altLang="en-US" dirty="0" smtClean="0"/>
          </a:p>
          <a:p>
            <a:pPr>
              <a:buFont typeface="Wingdings" pitchFamily="2" charset="2"/>
              <a:buChar char="Ø"/>
            </a:pPr>
            <a:r>
              <a:rPr lang="en-US" i="1" dirty="0" smtClean="0"/>
              <a:t>r = sin(m0*phi)**m1 + </a:t>
            </a:r>
            <a:r>
              <a:rPr lang="en-US" i="1" dirty="0" err="1" smtClean="0"/>
              <a:t>cos</a:t>
            </a:r>
            <a:r>
              <a:rPr lang="en-US" i="1" dirty="0" smtClean="0"/>
              <a:t>(m2*phi)**m3 + sin(m4*theta)**m5 + </a:t>
            </a:r>
            <a:r>
              <a:rPr lang="en-US" i="1" dirty="0" err="1" smtClean="0"/>
              <a:t>cos</a:t>
            </a:r>
            <a:r>
              <a:rPr lang="en-US" i="1" dirty="0" smtClean="0"/>
              <a:t>(m6*theta)**m7</a:t>
            </a:r>
            <a:endParaRPr lang="zh-CN" altLang="en-US" dirty="0" smtClean="0"/>
          </a:p>
          <a:p>
            <a:pPr>
              <a:buFont typeface="Wingdings" pitchFamily="2" charset="2"/>
              <a:buChar char="Ø"/>
            </a:pPr>
            <a:r>
              <a:rPr lang="en-US" i="1" dirty="0" smtClean="0"/>
              <a:t>x = r*sin(phi)*</a:t>
            </a:r>
            <a:r>
              <a:rPr lang="en-US" i="1" dirty="0" err="1" smtClean="0"/>
              <a:t>cos</a:t>
            </a:r>
            <a:r>
              <a:rPr lang="en-US" i="1" dirty="0" smtClean="0"/>
              <a:t>(theta)</a:t>
            </a:r>
            <a:endParaRPr lang="zh-CN" altLang="en-US" dirty="0" smtClean="0"/>
          </a:p>
          <a:p>
            <a:pPr>
              <a:buFont typeface="Wingdings" pitchFamily="2" charset="2"/>
              <a:buChar char="Ø"/>
            </a:pPr>
            <a:r>
              <a:rPr lang="en-US" i="1" dirty="0" smtClean="0"/>
              <a:t>y = r*</a:t>
            </a:r>
            <a:r>
              <a:rPr lang="en-US" i="1" dirty="0" err="1" smtClean="0"/>
              <a:t>cos</a:t>
            </a:r>
            <a:r>
              <a:rPr lang="en-US" i="1" dirty="0" smtClean="0"/>
              <a:t>(phi)</a:t>
            </a:r>
            <a:endParaRPr lang="zh-CN" altLang="en-US" dirty="0" smtClean="0"/>
          </a:p>
          <a:p>
            <a:pPr>
              <a:buFont typeface="Wingdings" pitchFamily="2" charset="2"/>
              <a:buChar char="Ø"/>
            </a:pPr>
            <a:r>
              <a:rPr lang="en-US" i="1" dirty="0" smtClean="0"/>
              <a:t>z = r*sin(phi)*sin(theta)</a:t>
            </a:r>
            <a:endParaRPr lang="zh-CN" altLang="en-US" dirty="0" smtClean="0"/>
          </a:p>
          <a:p>
            <a:pPr>
              <a:buFont typeface="Wingdings" pitchFamily="2" charset="2"/>
              <a:buChar char="Ø"/>
            </a:pPr>
            <a:r>
              <a:rPr lang="en-US" i="1" dirty="0" smtClean="0"/>
              <a:t> s = </a:t>
            </a:r>
            <a:r>
              <a:rPr lang="en-US" i="1" dirty="0" err="1" smtClean="0"/>
              <a:t>mlab.mesh</a:t>
            </a:r>
            <a:r>
              <a:rPr lang="en-US" i="1" dirty="0" smtClean="0"/>
              <a:t>(x, y, z, representation="wireframe", </a:t>
            </a:r>
            <a:r>
              <a:rPr lang="en-US" i="1" dirty="0" err="1" smtClean="0"/>
              <a:t>line_width</a:t>
            </a:r>
            <a:r>
              <a:rPr lang="en-US" i="1" dirty="0" smtClean="0"/>
              <a:t>=1.0 )</a:t>
            </a:r>
            <a:endParaRPr lang="zh-CN" altLang="en-US" dirty="0" smtClean="0"/>
          </a:p>
          <a:p>
            <a:pPr>
              <a:buFont typeface="Wingdings" pitchFamily="2" charset="2"/>
              <a:buChar char="Ø"/>
            </a:pPr>
            <a:r>
              <a:rPr lang="en-US" i="1" dirty="0" err="1" smtClean="0"/>
              <a:t>mlab.show</a:t>
            </a:r>
            <a:r>
              <a:rPr lang="en-US" i="1" dirty="0" smtClean="0"/>
              <a:t>()</a:t>
            </a:r>
            <a:endParaRPr lang="zh-CN" altLang="en-US" dirty="0"/>
          </a:p>
        </p:txBody>
      </p:sp>
      <p:sp>
        <p:nvSpPr>
          <p:cNvPr id="22530" name="Rectangle 2"/>
          <p:cNvSpPr>
            <a:spLocks noGrp="1" noRot="1" noChangeArrowheads="1"/>
          </p:cNvSpPr>
          <p:nvPr>
            <p:ph type="title" idx="4294967295"/>
          </p:nvPr>
        </p:nvSpPr>
        <p:spPr bwMode="auto">
          <a:xfrm>
            <a:off x="0" y="838200"/>
            <a:ext cx="78486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Mayavi2</a:t>
            </a:r>
            <a:r>
              <a:rPr lang="zh-CN" altLang="en-US" sz="4000" b="1" dirty="0" smtClean="0">
                <a:solidFill>
                  <a:srgbClr val="002060"/>
                </a:solidFill>
                <a:latin typeface="Times New Roman" pitchFamily="18" charset="0"/>
                <a:ea typeface="宋体" charset="-122"/>
                <a:cs typeface="Times New Roman" pitchFamily="18" charset="0"/>
              </a:rPr>
              <a:t>绘图</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78486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Mayavi2</a:t>
            </a:r>
            <a:r>
              <a:rPr lang="zh-CN" altLang="en-US" sz="4000" b="1" dirty="0" smtClean="0">
                <a:solidFill>
                  <a:srgbClr val="002060"/>
                </a:solidFill>
                <a:latin typeface="Times New Roman" pitchFamily="18" charset="0"/>
                <a:ea typeface="宋体" charset="-122"/>
                <a:cs typeface="Times New Roman" pitchFamily="18" charset="0"/>
              </a:rPr>
              <a:t>绘图</a:t>
            </a:r>
          </a:p>
        </p:txBody>
      </p:sp>
      <p:pic>
        <p:nvPicPr>
          <p:cNvPr id="5" name="图片 4" descr="_images/mayavi2_01.png"/>
          <p:cNvPicPr/>
          <p:nvPr/>
        </p:nvPicPr>
        <p:blipFill>
          <a:blip r:embed="rId2" cstate="print"/>
          <a:srcRect/>
          <a:stretch>
            <a:fillRect/>
          </a:stretch>
        </p:blipFill>
        <p:spPr bwMode="auto">
          <a:xfrm>
            <a:off x="1295400" y="2057400"/>
            <a:ext cx="67818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471613"/>
            <a:ext cx="9143999" cy="5386387"/>
          </a:xfrm>
        </p:spPr>
        <p:txBody>
          <a:bodyPr/>
          <a:lstStyle/>
          <a:p>
            <a:pPr algn="just" eaLnBrk="1" hangingPunct="1"/>
            <a:endParaRPr lang="en-US" altLang="zh-CN" dirty="0" smtClean="0"/>
          </a:p>
          <a:p>
            <a:r>
              <a:rPr lang="zh-CN" altLang="en-US" dirty="0" smtClean="0"/>
              <a:t>与</a:t>
            </a:r>
            <a:r>
              <a:rPr lang="en-US" dirty="0" smtClean="0"/>
              <a:t>surf</a:t>
            </a:r>
            <a:r>
              <a:rPr lang="zh-CN" altLang="en-US" dirty="0" smtClean="0"/>
              <a:t>类似，</a:t>
            </a:r>
            <a:r>
              <a:rPr lang="en-US" dirty="0" smtClean="0"/>
              <a:t>mesh</a:t>
            </a:r>
            <a:r>
              <a:rPr lang="zh-CN" altLang="en-US" dirty="0" smtClean="0"/>
              <a:t>函数中的三个数组参数</a:t>
            </a:r>
            <a:r>
              <a:rPr lang="en-US" dirty="0" smtClean="0"/>
              <a:t>x, y, z</a:t>
            </a:r>
            <a:r>
              <a:rPr lang="zh-CN" altLang="en-US" dirty="0" smtClean="0"/>
              <a:t>也是二维数组，三个数组中相同下标对应的三个元素正好组成曲面上一个点的三维坐标。</a:t>
            </a:r>
            <a:endParaRPr lang="en-US" altLang="zh-CN" dirty="0" smtClean="0"/>
          </a:p>
          <a:p>
            <a:r>
              <a:rPr lang="zh-CN" altLang="en-US" dirty="0" smtClean="0"/>
              <a:t>不同点之间的连接关系是由边和面实现的，它们由其在数组中的相对位置关系来决定。</a:t>
            </a:r>
          </a:p>
          <a:p>
            <a:r>
              <a:rPr lang="zh-CN" altLang="en-US" dirty="0" smtClean="0"/>
              <a:t>上述程序绘制得到的曲面是一个三维的旋转体，曲面中各个点的三维坐标是通过球面坐标系来计算的。</a:t>
            </a:r>
            <a:endParaRPr lang="zh-CN" altLang="en-US" dirty="0"/>
          </a:p>
        </p:txBody>
      </p:sp>
      <p:sp>
        <p:nvSpPr>
          <p:cNvPr id="22530" name="Rectangle 2"/>
          <p:cNvSpPr>
            <a:spLocks noGrp="1" noRot="1" noChangeArrowheads="1"/>
          </p:cNvSpPr>
          <p:nvPr>
            <p:ph type="title" idx="4294967295"/>
          </p:nvPr>
        </p:nvSpPr>
        <p:spPr bwMode="auto">
          <a:xfrm>
            <a:off x="76200" y="1143000"/>
            <a:ext cx="78486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Mayavi2</a:t>
            </a:r>
            <a:r>
              <a:rPr lang="zh-CN" altLang="en-US" sz="4000" b="1" dirty="0" smtClean="0">
                <a:solidFill>
                  <a:srgbClr val="002060"/>
                </a:solidFill>
                <a:latin typeface="Times New Roman" pitchFamily="18" charset="0"/>
                <a:ea typeface="宋体" charset="-122"/>
                <a:cs typeface="Times New Roman" pitchFamily="18" charset="0"/>
              </a:rPr>
              <a:t>绘图</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471613"/>
            <a:ext cx="9143999" cy="5386387"/>
          </a:xfrm>
        </p:spPr>
        <p:txBody>
          <a:bodyPr/>
          <a:lstStyle/>
          <a:p>
            <a:pPr algn="just" eaLnBrk="1" hangingPunct="1"/>
            <a:endParaRPr lang="en-US" altLang="zh-CN" dirty="0" smtClean="0"/>
          </a:p>
          <a:p>
            <a:pPr eaLnBrk="1" hangingPunct="1"/>
            <a:r>
              <a:rPr lang="en-US" dirty="0" err="1" smtClean="0"/>
              <a:t>Matplotlib</a:t>
            </a:r>
            <a:r>
              <a:rPr lang="zh-CN" altLang="en-US" dirty="0" smtClean="0"/>
              <a:t>来自于由</a:t>
            </a:r>
            <a:r>
              <a:rPr lang="en-US" dirty="0" smtClean="0"/>
              <a:t>John Hunter</a:t>
            </a:r>
            <a:r>
              <a:rPr lang="zh-CN" altLang="en-US" dirty="0" smtClean="0"/>
              <a:t>在</a:t>
            </a:r>
            <a:r>
              <a:rPr lang="en-US" dirty="0" smtClean="0"/>
              <a:t>2002</a:t>
            </a:r>
            <a:r>
              <a:rPr lang="zh-CN" altLang="en-US" dirty="0" smtClean="0"/>
              <a:t>年启动的一个用于创建图表的绘图项目，其目的是为</a:t>
            </a:r>
            <a:r>
              <a:rPr lang="en-US" dirty="0" smtClean="0"/>
              <a:t>Python</a:t>
            </a:r>
            <a:r>
              <a:rPr lang="zh-CN" altLang="en-US" dirty="0" smtClean="0"/>
              <a:t>构建一个与</a:t>
            </a:r>
            <a:r>
              <a:rPr lang="en-US" dirty="0" err="1" smtClean="0"/>
              <a:t>Matlab</a:t>
            </a:r>
            <a:r>
              <a:rPr lang="zh-CN" altLang="en-US" dirty="0" smtClean="0"/>
              <a:t>之间进行交互的绘图接口。</a:t>
            </a:r>
            <a:endParaRPr lang="en-US" altLang="zh-CN" dirty="0" smtClean="0"/>
          </a:p>
          <a:p>
            <a:pPr eaLnBrk="1" hangingPunct="1"/>
            <a:r>
              <a:rPr lang="en-US" dirty="0" err="1" smtClean="0"/>
              <a:t>Matplotlib</a:t>
            </a:r>
            <a:r>
              <a:rPr lang="zh-CN" altLang="en-US" dirty="0" smtClean="0"/>
              <a:t>可以支持各类操作系统上的</a:t>
            </a:r>
            <a:r>
              <a:rPr lang="en-US" dirty="0" smtClean="0"/>
              <a:t>GUI</a:t>
            </a:r>
            <a:r>
              <a:rPr lang="zh-CN" altLang="en-US" dirty="0" smtClean="0"/>
              <a:t>后端，也可以将图片存储为各类格式的图片：包括</a:t>
            </a:r>
            <a:r>
              <a:rPr lang="en-US" dirty="0" smtClean="0"/>
              <a:t>PDF</a:t>
            </a:r>
            <a:r>
              <a:rPr lang="zh-CN" altLang="en-US" dirty="0" smtClean="0"/>
              <a:t>、</a:t>
            </a:r>
            <a:r>
              <a:rPr lang="en-US" dirty="0" smtClean="0"/>
              <a:t>JPG</a:t>
            </a:r>
            <a:r>
              <a:rPr lang="zh-CN" altLang="en-US" dirty="0" smtClean="0"/>
              <a:t>、</a:t>
            </a:r>
            <a:r>
              <a:rPr lang="en-US" dirty="0" smtClean="0"/>
              <a:t>PNG</a:t>
            </a:r>
            <a:r>
              <a:rPr lang="zh-CN" altLang="en-US" dirty="0" smtClean="0"/>
              <a:t>、</a:t>
            </a:r>
            <a:r>
              <a:rPr lang="en-US" dirty="0" smtClean="0"/>
              <a:t>GIF</a:t>
            </a:r>
            <a:r>
              <a:rPr lang="zh-CN" altLang="en-US" dirty="0" smtClean="0"/>
              <a:t>等。</a:t>
            </a:r>
            <a:endParaRPr lang="en-US" altLang="zh-CN" dirty="0" smtClean="0"/>
          </a:p>
          <a:p>
            <a:pPr eaLnBrk="1" hangingPunct="1"/>
            <a:r>
              <a:rPr lang="en-US" dirty="0" err="1" smtClean="0"/>
              <a:t>Matplotlib</a:t>
            </a:r>
            <a:r>
              <a:rPr lang="zh-CN" altLang="en-US" dirty="0" smtClean="0"/>
              <a:t>还支持许多插件工具，包括用于</a:t>
            </a:r>
            <a:r>
              <a:rPr lang="en-US" dirty="0" smtClean="0"/>
              <a:t>3D</a:t>
            </a:r>
            <a:r>
              <a:rPr lang="zh-CN" altLang="en-US" dirty="0" smtClean="0"/>
              <a:t>绘图的</a:t>
            </a:r>
            <a:r>
              <a:rPr lang="en-US" dirty="0" smtClean="0"/>
              <a:t>mplot3d</a:t>
            </a:r>
            <a:r>
              <a:rPr lang="zh-CN" altLang="en-US" dirty="0" smtClean="0"/>
              <a:t>，用于地图描绘的</a:t>
            </a:r>
            <a:r>
              <a:rPr lang="en-US" dirty="0" err="1" smtClean="0"/>
              <a:t>basemap</a:t>
            </a:r>
            <a:r>
              <a:rPr lang="zh-CN" altLang="en-US" dirty="0" smtClean="0"/>
              <a:t>等</a:t>
            </a:r>
            <a:endParaRPr lang="en-US" altLang="zh-CN" dirty="0" smtClean="0"/>
          </a:p>
        </p:txBody>
      </p:sp>
      <p:sp>
        <p:nvSpPr>
          <p:cNvPr id="22530" name="Rectangle 2"/>
          <p:cNvSpPr>
            <a:spLocks noGrp="1" noRot="1" noChangeArrowheads="1"/>
          </p:cNvSpPr>
          <p:nvPr>
            <p:ph type="title" idx="4294967295"/>
          </p:nvPr>
        </p:nvSpPr>
        <p:spPr bwMode="auto">
          <a:xfrm>
            <a:off x="76200" y="1143000"/>
            <a:ext cx="5562600" cy="896938"/>
          </a:xfrm>
          <a:prstGeom prst="rect">
            <a:avLst/>
          </a:prstGeom>
          <a:noFill/>
          <a:ln>
            <a:miter lim="800000"/>
            <a:headEnd/>
            <a:tailEnd/>
          </a:ln>
        </p:spPr>
        <p:txBody>
          <a:bodyPr/>
          <a:lstStyle/>
          <a:p>
            <a:pPr algn="l" eaLnBrk="1" hangingPunct="1"/>
            <a:r>
              <a:rPr lang="en-US" altLang="en-US" sz="4000" b="1" dirty="0" err="1" smtClean="0">
                <a:solidFill>
                  <a:srgbClr val="002060"/>
                </a:solidFill>
                <a:latin typeface="Times New Roman" pitchFamily="18" charset="0"/>
                <a:ea typeface="宋体" charset="-122"/>
                <a:cs typeface="Times New Roman" pitchFamily="18" charset="0"/>
              </a:rPr>
              <a:t>Matplotlib</a:t>
            </a:r>
            <a:r>
              <a:rPr lang="zh-CN" altLang="en-US" sz="4000" b="1" dirty="0" smtClean="0">
                <a:solidFill>
                  <a:srgbClr val="002060"/>
                </a:solidFill>
                <a:latin typeface="Times New Roman" pitchFamily="18" charset="0"/>
                <a:ea typeface="宋体" charset="-122"/>
                <a:cs typeface="Times New Roman" pitchFamily="18" charset="0"/>
              </a:rPr>
              <a:t>绘图</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914400"/>
            <a:ext cx="9143999" cy="5386387"/>
          </a:xfrm>
        </p:spPr>
        <p:txBody>
          <a:bodyPr/>
          <a:lstStyle/>
          <a:p>
            <a:pPr algn="just" eaLnBrk="1" hangingPunct="1"/>
            <a:endParaRPr lang="en-US" altLang="zh-CN" dirty="0" smtClean="0"/>
          </a:p>
          <a:p>
            <a:r>
              <a:rPr lang="zh-CN" altLang="en-US" dirty="0" smtClean="0"/>
              <a:t>如果我们需要指定绘制曲线的表现形式，可以通过传递特定的参数给</a:t>
            </a:r>
            <a:r>
              <a:rPr lang="en-US" dirty="0" smtClean="0"/>
              <a:t>mesh</a:t>
            </a:r>
            <a:r>
              <a:rPr lang="zh-CN" altLang="en-US" dirty="0" smtClean="0"/>
              <a:t>函数：</a:t>
            </a:r>
          </a:p>
          <a:p>
            <a:pPr marL="702000" lvl="0">
              <a:buFont typeface="Wingdings" pitchFamily="2" charset="2"/>
              <a:buChar char="Ø"/>
            </a:pPr>
            <a:r>
              <a:rPr lang="en-US" b="1" dirty="0" smtClean="0"/>
              <a:t>surface</a:t>
            </a:r>
            <a:r>
              <a:rPr lang="en-US" dirty="0" smtClean="0"/>
              <a:t> </a:t>
            </a:r>
            <a:r>
              <a:rPr lang="zh-CN" altLang="en-US" dirty="0" smtClean="0"/>
              <a:t>：该参数代表默认值，在绘制曲面时代表默认参数；</a:t>
            </a:r>
          </a:p>
          <a:p>
            <a:pPr marL="702000" lvl="0">
              <a:buFont typeface="Wingdings" pitchFamily="2" charset="2"/>
              <a:buChar char="Ø"/>
            </a:pPr>
            <a:r>
              <a:rPr lang="en-US" b="1" dirty="0" smtClean="0"/>
              <a:t>wireframe</a:t>
            </a:r>
            <a:r>
              <a:rPr lang="en-US" dirty="0" smtClean="0"/>
              <a:t> </a:t>
            </a:r>
            <a:r>
              <a:rPr lang="zh-CN" altLang="en-US" dirty="0" smtClean="0"/>
              <a:t>：该参数代表绘制的边框，可以通过</a:t>
            </a:r>
            <a:r>
              <a:rPr lang="en-US" dirty="0" err="1" smtClean="0"/>
              <a:t>dphi</a:t>
            </a:r>
            <a:r>
              <a:rPr lang="zh-CN" altLang="en-US" dirty="0" smtClean="0"/>
              <a:t>和</a:t>
            </a:r>
            <a:r>
              <a:rPr lang="en-US" dirty="0" err="1" smtClean="0"/>
              <a:t>dtheta</a:t>
            </a:r>
            <a:r>
              <a:rPr lang="zh-CN" altLang="en-US" dirty="0" smtClean="0"/>
              <a:t>来修改线条的大小。例如我们可以通过调用下面的程序实现指定线条宽度的图形：</a:t>
            </a:r>
          </a:p>
          <a:p>
            <a:pPr>
              <a:buNone/>
            </a:pPr>
            <a:r>
              <a:rPr lang="en-US" i="1" dirty="0" smtClean="0"/>
              <a:t>    s = </a:t>
            </a:r>
            <a:r>
              <a:rPr lang="en-US" i="1" dirty="0" err="1" smtClean="0"/>
              <a:t>mlab.mesh</a:t>
            </a:r>
            <a:r>
              <a:rPr lang="en-US" i="1" dirty="0" smtClean="0"/>
              <a:t>(x, y, z, representation="wireframe", </a:t>
            </a:r>
            <a:r>
              <a:rPr lang="en-US" i="1" dirty="0" err="1" smtClean="0"/>
              <a:t>line_width</a:t>
            </a:r>
            <a:r>
              <a:rPr lang="en-US" i="1" dirty="0" smtClean="0"/>
              <a:t>=1.0 )</a:t>
            </a:r>
            <a:endParaRPr lang="zh-CN" altLang="en-US" dirty="0"/>
          </a:p>
        </p:txBody>
      </p:sp>
      <p:sp>
        <p:nvSpPr>
          <p:cNvPr id="22530" name="Rectangle 2"/>
          <p:cNvSpPr>
            <a:spLocks noGrp="1" noRot="1" noChangeArrowheads="1"/>
          </p:cNvSpPr>
          <p:nvPr>
            <p:ph type="title" idx="4294967295"/>
          </p:nvPr>
        </p:nvSpPr>
        <p:spPr bwMode="auto">
          <a:xfrm>
            <a:off x="0" y="855662"/>
            <a:ext cx="78486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Mayavi2</a:t>
            </a:r>
            <a:r>
              <a:rPr lang="zh-CN" altLang="en-US" sz="4000" b="1" dirty="0" smtClean="0">
                <a:solidFill>
                  <a:srgbClr val="002060"/>
                </a:solidFill>
                <a:latin typeface="Times New Roman" pitchFamily="18" charset="0"/>
                <a:ea typeface="宋体" charset="-122"/>
                <a:cs typeface="Times New Roman" pitchFamily="18" charset="0"/>
              </a:rPr>
              <a:t>绘图</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76200" y="1143000"/>
            <a:ext cx="78486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Mayavi2</a:t>
            </a:r>
            <a:r>
              <a:rPr lang="zh-CN" altLang="en-US" sz="4000" b="1" dirty="0" smtClean="0">
                <a:solidFill>
                  <a:srgbClr val="002060"/>
                </a:solidFill>
                <a:latin typeface="Times New Roman" pitchFamily="18" charset="0"/>
                <a:ea typeface="宋体" charset="-122"/>
                <a:cs typeface="Times New Roman" pitchFamily="18" charset="0"/>
              </a:rPr>
              <a:t>绘图</a:t>
            </a:r>
          </a:p>
        </p:txBody>
      </p:sp>
      <p:pic>
        <p:nvPicPr>
          <p:cNvPr id="4" name="图片 3" descr="_images/mayavi2_02.png"/>
          <p:cNvPicPr/>
          <p:nvPr/>
        </p:nvPicPr>
        <p:blipFill>
          <a:blip r:embed="rId2" cstate="print"/>
          <a:srcRect/>
          <a:stretch>
            <a:fillRect/>
          </a:stretch>
        </p:blipFill>
        <p:spPr bwMode="auto">
          <a:xfrm>
            <a:off x="1219200" y="2133600"/>
            <a:ext cx="67056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524000"/>
            <a:ext cx="9143999" cy="5386387"/>
          </a:xfrm>
        </p:spPr>
        <p:txBody>
          <a:bodyPr/>
          <a:lstStyle/>
          <a:p>
            <a:pPr>
              <a:buNone/>
            </a:pPr>
            <a:r>
              <a:rPr lang="zh-CN" altLang="en-US" dirty="0" smtClean="0"/>
              <a:t>除了</a:t>
            </a:r>
            <a:r>
              <a:rPr lang="en-US" dirty="0" err="1" smtClean="0"/>
              <a:t>matplotlib</a:t>
            </a:r>
            <a:r>
              <a:rPr lang="zh-CN" altLang="en-US" dirty="0" smtClean="0"/>
              <a:t>和</a:t>
            </a:r>
            <a:r>
              <a:rPr lang="en-US" dirty="0" err="1" smtClean="0"/>
              <a:t>Mayavi</a:t>
            </a:r>
            <a:r>
              <a:rPr lang="zh-CN" altLang="en-US" dirty="0" smtClean="0"/>
              <a:t>以外，</a:t>
            </a:r>
            <a:r>
              <a:rPr lang="en-US" dirty="0" smtClean="0"/>
              <a:t>Python</a:t>
            </a:r>
            <a:r>
              <a:rPr lang="zh-CN" altLang="en-US" dirty="0" smtClean="0"/>
              <a:t>中还可以采用</a:t>
            </a:r>
            <a:endParaRPr lang="en-US" altLang="zh-CN" dirty="0" smtClean="0"/>
          </a:p>
          <a:p>
            <a:pPr>
              <a:buNone/>
            </a:pPr>
            <a:r>
              <a:rPr lang="zh-CN" altLang="en-US" dirty="0" smtClean="0"/>
              <a:t>下列类库实现图表图形的绘制：</a:t>
            </a:r>
          </a:p>
          <a:p>
            <a:pPr>
              <a:buNone/>
            </a:pPr>
            <a:r>
              <a:rPr lang="en-US" dirty="0" smtClean="0"/>
              <a:t>1. </a:t>
            </a:r>
            <a:r>
              <a:rPr lang="en-US" dirty="0" err="1" smtClean="0"/>
              <a:t>Cairoplot</a:t>
            </a:r>
            <a:r>
              <a:rPr lang="zh-CN" altLang="en-US" dirty="0" smtClean="0"/>
              <a:t>：</a:t>
            </a:r>
            <a:r>
              <a:rPr lang="en-US" dirty="0" smtClean="0">
                <a:hlinkClick r:id="rId2"/>
              </a:rPr>
              <a:t>http://linil.wordpress.com/2008/09/16/cairoplot-11/</a:t>
            </a:r>
            <a:r>
              <a:rPr lang="zh-CN" altLang="en-US" dirty="0" smtClean="0"/>
              <a:t>。</a:t>
            </a:r>
            <a:r>
              <a:rPr lang="en-US" dirty="0" err="1" smtClean="0"/>
              <a:t>Cairoplot</a:t>
            </a:r>
            <a:r>
              <a:rPr lang="zh-CN" altLang="en-US" dirty="0" smtClean="0"/>
              <a:t>在网页上的展示效果强于</a:t>
            </a:r>
            <a:r>
              <a:rPr lang="en-US" dirty="0" smtClean="0"/>
              <a:t>flex</a:t>
            </a:r>
            <a:r>
              <a:rPr lang="zh-CN" altLang="en-US" dirty="0" smtClean="0"/>
              <a:t>中的图表实现能力，但此工具目前更多地在</a:t>
            </a:r>
            <a:r>
              <a:rPr lang="en-US" dirty="0" err="1" smtClean="0"/>
              <a:t>linux</a:t>
            </a:r>
            <a:r>
              <a:rPr lang="zh-CN" altLang="en-US" dirty="0" smtClean="0"/>
              <a:t>平台上使用，与</a:t>
            </a:r>
            <a:r>
              <a:rPr lang="en-US" dirty="0" smtClean="0"/>
              <a:t>windows</a:t>
            </a:r>
            <a:r>
              <a:rPr lang="zh-CN" altLang="en-US" dirty="0" smtClean="0"/>
              <a:t>平台兼容性较差。</a:t>
            </a:r>
          </a:p>
          <a:p>
            <a:pPr>
              <a:buNone/>
            </a:pPr>
            <a:r>
              <a:rPr lang="en-US" dirty="0" smtClean="0"/>
              <a:t>2. Chaco</a:t>
            </a:r>
            <a:r>
              <a:rPr lang="zh-CN" altLang="en-US" dirty="0" smtClean="0"/>
              <a:t>：</a:t>
            </a:r>
            <a:r>
              <a:rPr lang="en-US" dirty="0" smtClean="0">
                <a:hlinkClick r:id="rId3"/>
              </a:rPr>
              <a:t>http://code.enthought.com/chaco/</a:t>
            </a:r>
            <a:r>
              <a:rPr lang="zh-CN" altLang="en-US" dirty="0" smtClean="0"/>
              <a:t>。</a:t>
            </a:r>
            <a:r>
              <a:rPr lang="en-US" dirty="0" smtClean="0"/>
              <a:t>Chaco</a:t>
            </a:r>
            <a:r>
              <a:rPr lang="zh-CN" altLang="en-US" dirty="0" smtClean="0"/>
              <a:t>是一个二位的绘图工具，其中文教程可参考：</a:t>
            </a:r>
            <a:r>
              <a:rPr lang="en-US" dirty="0" smtClean="0">
                <a:hlinkClick r:id="rId4"/>
              </a:rPr>
              <a:t>http://hyry.dip.jp/pydoc/chaco_intro.html</a:t>
            </a:r>
            <a:r>
              <a:rPr lang="zh-CN" altLang="en-US" dirty="0" smtClean="0"/>
              <a:t>。</a:t>
            </a:r>
            <a:endParaRPr lang="en-US" altLang="zh-CN" dirty="0" smtClean="0"/>
          </a:p>
        </p:txBody>
      </p:sp>
      <p:sp>
        <p:nvSpPr>
          <p:cNvPr id="22530" name="Rectangle 2"/>
          <p:cNvSpPr>
            <a:spLocks noGrp="1" noRot="1" noChangeArrowheads="1"/>
          </p:cNvSpPr>
          <p:nvPr>
            <p:ph type="title" idx="4294967295"/>
          </p:nvPr>
        </p:nvSpPr>
        <p:spPr bwMode="auto">
          <a:xfrm>
            <a:off x="0" y="855662"/>
            <a:ext cx="7848600" cy="896938"/>
          </a:xfrm>
          <a:prstGeom prst="rect">
            <a:avLst/>
          </a:prstGeom>
          <a:noFill/>
          <a:ln>
            <a:miter lim="800000"/>
            <a:headEnd/>
            <a:tailEnd/>
          </a:ln>
        </p:spPr>
        <p:txBody>
          <a:bodyPr/>
          <a:lstStyle/>
          <a:p>
            <a:pPr lvl="1" algn="l" eaLnBrk="1" hangingPunct="1"/>
            <a:r>
              <a:rPr lang="zh-CN" altLang="en-US" sz="4000" b="1" dirty="0" smtClean="0">
                <a:solidFill>
                  <a:srgbClr val="002060"/>
                </a:solidFill>
                <a:latin typeface="Times New Roman" pitchFamily="18" charset="0"/>
                <a:cs typeface="Times New Roman" pitchFamily="18" charset="0"/>
              </a:rPr>
              <a:t>其他图形化工具</a:t>
            </a:r>
            <a:r>
              <a:rPr lang="zh-CN" altLang="en-US" sz="4800" b="1" dirty="0" smtClean="0"/>
              <a:t/>
            </a:r>
            <a:br>
              <a:rPr lang="zh-CN" altLang="en-US" sz="4800" b="1" dirty="0" smtClean="0"/>
            </a:br>
            <a:endParaRPr lang="zh-CN" altLang="en-US" sz="9600" b="1" dirty="0" smtClean="0">
              <a:solidFill>
                <a:srgbClr val="002060"/>
              </a:solidFill>
              <a:latin typeface="Times New Roman" pitchFamily="18" charset="0"/>
              <a:ea typeface="宋体" charset="-122"/>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295400"/>
            <a:ext cx="9143999" cy="5386387"/>
          </a:xfrm>
        </p:spPr>
        <p:txBody>
          <a:bodyPr/>
          <a:lstStyle/>
          <a:p>
            <a:pPr>
              <a:buNone/>
            </a:pPr>
            <a:r>
              <a:rPr lang="en-US" dirty="0" smtClean="0"/>
              <a:t>3. Python Google Chart</a:t>
            </a:r>
            <a:r>
              <a:rPr lang="zh-CN" altLang="en-US" dirty="0" smtClean="0"/>
              <a:t>：</a:t>
            </a:r>
            <a:r>
              <a:rPr lang="en-US" dirty="0" smtClean="0">
                <a:hlinkClick r:id="rId2"/>
              </a:rPr>
              <a:t>http://pygooglechart.slowchop.com/</a:t>
            </a:r>
            <a:r>
              <a:rPr lang="zh-CN" altLang="en-US" dirty="0" smtClean="0"/>
              <a:t>。</a:t>
            </a:r>
            <a:r>
              <a:rPr lang="en-US" dirty="0" smtClean="0"/>
              <a:t>Python Google Chart</a:t>
            </a:r>
            <a:r>
              <a:rPr lang="zh-CN" altLang="en-US" dirty="0" smtClean="0"/>
              <a:t>是</a:t>
            </a:r>
            <a:r>
              <a:rPr lang="en-US" dirty="0" smtClean="0"/>
              <a:t>Google chart API</a:t>
            </a:r>
            <a:r>
              <a:rPr lang="zh-CN" altLang="en-US" dirty="0" smtClean="0"/>
              <a:t>的一个完整封装。</a:t>
            </a:r>
          </a:p>
          <a:p>
            <a:pPr>
              <a:buNone/>
            </a:pPr>
            <a:r>
              <a:rPr lang="en-US" dirty="0" smtClean="0"/>
              <a:t>4. </a:t>
            </a:r>
            <a:r>
              <a:rPr lang="en-US" dirty="0" err="1" smtClean="0"/>
              <a:t>PyCha</a:t>
            </a:r>
            <a:r>
              <a:rPr lang="zh-CN" altLang="en-US" dirty="0" smtClean="0"/>
              <a:t>：</a:t>
            </a:r>
            <a:r>
              <a:rPr lang="en-US" dirty="0" smtClean="0">
                <a:hlinkClick r:id="rId3"/>
              </a:rPr>
              <a:t>https://bitbucket.org/lgs/pycha/wiki/Home</a:t>
            </a:r>
            <a:r>
              <a:rPr lang="zh-CN" altLang="en-US" dirty="0" smtClean="0"/>
              <a:t>。</a:t>
            </a:r>
            <a:r>
              <a:rPr lang="en-US" dirty="0" err="1" smtClean="0"/>
              <a:t>PyCha</a:t>
            </a:r>
            <a:r>
              <a:rPr lang="zh-CN" altLang="en-US" dirty="0" smtClean="0"/>
              <a:t>是</a:t>
            </a:r>
            <a:r>
              <a:rPr lang="en-US" dirty="0" err="1" smtClean="0">
                <a:hlinkClick r:id="rId4"/>
              </a:rPr>
              <a:t>Cairo类库</a:t>
            </a:r>
            <a:r>
              <a:rPr lang="zh-CN" altLang="en-US" dirty="0" smtClean="0"/>
              <a:t>的一种封装形式，它可以为实现轻量级的应用，还可以实现一系列的参数优化。</a:t>
            </a:r>
          </a:p>
          <a:p>
            <a:pPr>
              <a:buNone/>
            </a:pPr>
            <a:r>
              <a:rPr lang="en-US" dirty="0" smtClean="0"/>
              <a:t>5. PyOFC2</a:t>
            </a:r>
            <a:r>
              <a:rPr lang="zh-CN" altLang="en-US" dirty="0" smtClean="0"/>
              <a:t>：</a:t>
            </a:r>
            <a:r>
              <a:rPr lang="en-US" dirty="0" smtClean="0">
                <a:hlinkClick r:id="rId5"/>
              </a:rPr>
              <a:t>http://btbytes.github.com/pyofc2/</a:t>
            </a:r>
            <a:r>
              <a:rPr lang="zh-CN" altLang="en-US" dirty="0" smtClean="0"/>
              <a:t>。</a:t>
            </a:r>
            <a:r>
              <a:rPr lang="en-US" dirty="0" smtClean="0"/>
              <a:t>PyOFC2</a:t>
            </a:r>
            <a:r>
              <a:rPr lang="zh-CN" altLang="en-US" dirty="0" smtClean="0"/>
              <a:t>是</a:t>
            </a:r>
            <a:r>
              <a:rPr lang="en-US" dirty="0" smtClean="0"/>
              <a:t>Open </a:t>
            </a:r>
            <a:r>
              <a:rPr lang="en-US" dirty="0" err="1" smtClean="0"/>
              <a:t>Falsh</a:t>
            </a:r>
            <a:r>
              <a:rPr lang="en-US" dirty="0" smtClean="0"/>
              <a:t> Library</a:t>
            </a:r>
            <a:r>
              <a:rPr lang="zh-CN" altLang="en-US" dirty="0" smtClean="0"/>
              <a:t>的</a:t>
            </a:r>
            <a:r>
              <a:rPr lang="en-US" dirty="0" smtClean="0"/>
              <a:t>Python</a:t>
            </a:r>
            <a:r>
              <a:rPr lang="zh-CN" altLang="en-US" dirty="0" smtClean="0"/>
              <a:t>类库，其实现的图形具有</a:t>
            </a:r>
            <a:r>
              <a:rPr lang="en-US" dirty="0" smtClean="0"/>
              <a:t>Flash</a:t>
            </a:r>
            <a:r>
              <a:rPr lang="zh-CN" altLang="en-US" dirty="0" smtClean="0"/>
              <a:t>效果，可以通过鼠标拖动来动态地显示图标信息。</a:t>
            </a:r>
            <a:endParaRPr lang="en-US" altLang="zh-CN" dirty="0" smtClean="0"/>
          </a:p>
        </p:txBody>
      </p:sp>
      <p:sp>
        <p:nvSpPr>
          <p:cNvPr id="22530" name="Rectangle 2"/>
          <p:cNvSpPr>
            <a:spLocks noGrp="1" noRot="1" noChangeArrowheads="1"/>
          </p:cNvSpPr>
          <p:nvPr>
            <p:ph type="title" idx="4294967295"/>
          </p:nvPr>
        </p:nvSpPr>
        <p:spPr bwMode="auto">
          <a:xfrm>
            <a:off x="0" y="762000"/>
            <a:ext cx="7848600" cy="896938"/>
          </a:xfrm>
          <a:prstGeom prst="rect">
            <a:avLst/>
          </a:prstGeom>
          <a:noFill/>
          <a:ln>
            <a:miter lim="800000"/>
            <a:headEnd/>
            <a:tailEnd/>
          </a:ln>
        </p:spPr>
        <p:txBody>
          <a:bodyPr/>
          <a:lstStyle/>
          <a:p>
            <a:pPr lvl="1" algn="l" eaLnBrk="1" hangingPunct="1"/>
            <a:r>
              <a:rPr lang="zh-CN" altLang="en-US" sz="4000" b="1" dirty="0" smtClean="0">
                <a:solidFill>
                  <a:srgbClr val="002060"/>
                </a:solidFill>
                <a:latin typeface="Times New Roman" pitchFamily="18" charset="0"/>
                <a:cs typeface="Times New Roman" pitchFamily="18" charset="0"/>
              </a:rPr>
              <a:t>其他图形化工具</a:t>
            </a:r>
            <a:r>
              <a:rPr lang="zh-CN" altLang="en-US" sz="4800" b="1" dirty="0" smtClean="0"/>
              <a:t/>
            </a:r>
            <a:br>
              <a:rPr lang="zh-CN" altLang="en-US" sz="4800" b="1" dirty="0" smtClean="0"/>
            </a:br>
            <a:endParaRPr lang="zh-CN" altLang="en-US" sz="9600" b="1" dirty="0" smtClean="0">
              <a:solidFill>
                <a:srgbClr val="002060"/>
              </a:solidFill>
              <a:latin typeface="Times New Roman" pitchFamily="18" charset="0"/>
              <a:ea typeface="宋体" charset="-122"/>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700213"/>
            <a:ext cx="9143999" cy="5386387"/>
          </a:xfrm>
        </p:spPr>
        <p:txBody>
          <a:bodyPr/>
          <a:lstStyle/>
          <a:p>
            <a:pPr>
              <a:buNone/>
            </a:pPr>
            <a:r>
              <a:rPr lang="en-US" dirty="0" smtClean="0"/>
              <a:t>6. </a:t>
            </a:r>
            <a:r>
              <a:rPr lang="en-US" dirty="0" err="1" smtClean="0"/>
              <a:t>Pychart</a:t>
            </a:r>
            <a:r>
              <a:rPr lang="zh-CN" altLang="en-US" dirty="0" smtClean="0"/>
              <a:t>：</a:t>
            </a:r>
            <a:r>
              <a:rPr lang="en-US" dirty="0" smtClean="0">
                <a:hlinkClick r:id="rId2"/>
              </a:rPr>
              <a:t>http://home.gna.org/pychart/。</a:t>
            </a:r>
            <a:r>
              <a:rPr lang="en-US" dirty="0" err="1" smtClean="0">
                <a:hlinkClick r:id="rId2"/>
              </a:rPr>
              <a:t>PyChart</a:t>
            </a:r>
            <a:r>
              <a:rPr lang="zh-CN" altLang="en-US" dirty="0" smtClean="0"/>
              <a:t>可以用来创建高品质封装的图表库，包括</a:t>
            </a:r>
            <a:r>
              <a:rPr lang="en-US" dirty="0" smtClean="0"/>
              <a:t>PDF</a:t>
            </a:r>
            <a:r>
              <a:rPr lang="zh-CN" altLang="en-US" dirty="0" smtClean="0"/>
              <a:t>、</a:t>
            </a:r>
            <a:r>
              <a:rPr lang="en-US" dirty="0" smtClean="0"/>
              <a:t>PNG</a:t>
            </a:r>
            <a:r>
              <a:rPr lang="zh-CN" altLang="en-US" dirty="0" smtClean="0"/>
              <a:t>、</a:t>
            </a:r>
            <a:r>
              <a:rPr lang="en-US" dirty="0" smtClean="0"/>
              <a:t>SVG</a:t>
            </a:r>
            <a:r>
              <a:rPr lang="zh-CN" altLang="en-US" dirty="0" smtClean="0"/>
              <a:t>等格式的图表库。</a:t>
            </a:r>
          </a:p>
          <a:p>
            <a:pPr>
              <a:buNone/>
            </a:pPr>
            <a:r>
              <a:rPr lang="en-US" dirty="0" smtClean="0"/>
              <a:t>7. </a:t>
            </a:r>
            <a:r>
              <a:rPr lang="en-US" dirty="0" err="1" smtClean="0"/>
              <a:t>PLPlot</a:t>
            </a:r>
            <a:r>
              <a:rPr lang="zh-CN" altLang="en-US" dirty="0" smtClean="0"/>
              <a:t>：</a:t>
            </a:r>
            <a:r>
              <a:rPr lang="en-US" dirty="0" smtClean="0">
                <a:hlinkClick r:id="rId3"/>
              </a:rPr>
              <a:t>http://plplot.sourceforge.net/</a:t>
            </a:r>
            <a:r>
              <a:rPr lang="zh-CN" altLang="en-US" dirty="0" smtClean="0"/>
              <a:t>。</a:t>
            </a:r>
            <a:r>
              <a:rPr lang="en-US" dirty="0" err="1" smtClean="0"/>
              <a:t>PLPlot</a:t>
            </a:r>
            <a:r>
              <a:rPr lang="zh-CN" altLang="en-US" dirty="0" smtClean="0"/>
              <a:t>是一种可以用来创建科学图表的开源跨平台软件开发包。此开发包以</a:t>
            </a:r>
            <a:r>
              <a:rPr lang="en-US" dirty="0" smtClean="0"/>
              <a:t>C</a:t>
            </a:r>
            <a:r>
              <a:rPr lang="zh-CN" altLang="en-US" dirty="0" smtClean="0"/>
              <a:t>类库作为核心，支持</a:t>
            </a:r>
            <a:r>
              <a:rPr lang="en-US" dirty="0" smtClean="0"/>
              <a:t>C</a:t>
            </a:r>
            <a:r>
              <a:rPr lang="zh-CN" altLang="en-US" dirty="0" smtClean="0"/>
              <a:t>类库中的各种编程语言，包括</a:t>
            </a:r>
            <a:r>
              <a:rPr lang="en-US" dirty="0" smtClean="0"/>
              <a:t>C, C++, Fortran, Java, Python, Perl</a:t>
            </a:r>
            <a:r>
              <a:rPr lang="zh-CN" altLang="en-US" dirty="0" smtClean="0"/>
              <a:t>等。</a:t>
            </a:r>
          </a:p>
          <a:p>
            <a:r>
              <a:rPr lang="en-US" dirty="0" smtClean="0"/>
              <a:t>8. </a:t>
            </a:r>
            <a:r>
              <a:rPr lang="en-US" dirty="0" err="1" smtClean="0"/>
              <a:t>Reportlab</a:t>
            </a:r>
            <a:r>
              <a:rPr lang="zh-CN" altLang="en-US" dirty="0" smtClean="0"/>
              <a:t>：</a:t>
            </a:r>
            <a:r>
              <a:rPr lang="en-US" dirty="0" smtClean="0">
                <a:hlinkClick r:id="rId4"/>
              </a:rPr>
              <a:t>http://www.reportlab.com/software/opensource/</a:t>
            </a:r>
            <a:r>
              <a:rPr lang="zh-CN" altLang="en-US" dirty="0" smtClean="0"/>
              <a:t>。</a:t>
            </a:r>
            <a:r>
              <a:rPr lang="en-US" dirty="0" err="1" smtClean="0"/>
              <a:t>Reportlab</a:t>
            </a:r>
            <a:r>
              <a:rPr lang="zh-CN" altLang="en-US" dirty="0" smtClean="0"/>
              <a:t>支持在</a:t>
            </a:r>
            <a:r>
              <a:rPr lang="en-US" dirty="0" err="1" smtClean="0"/>
              <a:t>pdf</a:t>
            </a:r>
            <a:r>
              <a:rPr lang="zh-CN" altLang="en-US" dirty="0" smtClean="0"/>
              <a:t>中画图表，它的实现可以参考</a:t>
            </a:r>
            <a:r>
              <a:rPr lang="en-US" dirty="0" smtClean="0"/>
              <a:t>: </a:t>
            </a:r>
            <a:r>
              <a:rPr lang="en-US" dirty="0" smtClean="0">
                <a:hlinkClick r:id="rId5"/>
              </a:rPr>
              <a:t>http://www.codecho.com/installation-and-example-of-reportlab-in-python/</a:t>
            </a:r>
            <a:r>
              <a:rPr lang="zh-CN" altLang="en-US" dirty="0" smtClean="0"/>
              <a:t>。</a:t>
            </a:r>
          </a:p>
          <a:p>
            <a:r>
              <a:rPr lang="en-US" dirty="0" smtClean="0"/>
              <a:t>9. </a:t>
            </a:r>
            <a:r>
              <a:rPr lang="en-US" dirty="0" err="1" smtClean="0"/>
              <a:t>Vpython</a:t>
            </a:r>
            <a:r>
              <a:rPr lang="zh-CN" altLang="en-US" dirty="0" smtClean="0"/>
              <a:t>：</a:t>
            </a:r>
            <a:r>
              <a:rPr lang="en-US" dirty="0" smtClean="0">
                <a:hlinkClick r:id="rId6"/>
              </a:rPr>
              <a:t>http://www.vpython.org/index.html</a:t>
            </a:r>
            <a:r>
              <a:rPr lang="zh-CN" altLang="en-US" dirty="0" smtClean="0"/>
              <a:t>。</a:t>
            </a:r>
            <a:r>
              <a:rPr lang="en-US" dirty="0" err="1" smtClean="0"/>
              <a:t>VPython</a:t>
            </a:r>
            <a:r>
              <a:rPr lang="zh-CN" altLang="en-US" dirty="0" smtClean="0"/>
              <a:t>是</a:t>
            </a:r>
            <a:r>
              <a:rPr lang="en-US" dirty="0" smtClean="0"/>
              <a:t>Visual Python</a:t>
            </a:r>
            <a:r>
              <a:rPr lang="zh-CN" altLang="en-US" dirty="0" smtClean="0"/>
              <a:t>的简写，由卡耐基梅隆大学的在校学生</a:t>
            </a:r>
            <a:r>
              <a:rPr lang="en-US" dirty="0" smtClean="0"/>
              <a:t>David Scherer</a:t>
            </a:r>
            <a:r>
              <a:rPr lang="zh-CN" altLang="en-US" dirty="0" smtClean="0"/>
              <a:t>于</a:t>
            </a:r>
            <a:r>
              <a:rPr lang="en-US" dirty="0" smtClean="0"/>
              <a:t>2000</a:t>
            </a:r>
            <a:r>
              <a:rPr lang="zh-CN" altLang="en-US" dirty="0" smtClean="0"/>
              <a:t>年撰写的一个</a:t>
            </a:r>
            <a:r>
              <a:rPr lang="en-US" dirty="0" smtClean="0"/>
              <a:t>Python </a:t>
            </a:r>
            <a:r>
              <a:rPr lang="zh-CN" altLang="en-US" dirty="0" smtClean="0"/>
              <a:t>三维绘图模块。</a:t>
            </a:r>
          </a:p>
          <a:p>
            <a:pPr algn="just" eaLnBrk="1" hangingPunct="1"/>
            <a:endParaRPr lang="en-US" altLang="zh-CN" dirty="0" smtClean="0"/>
          </a:p>
        </p:txBody>
      </p:sp>
      <p:sp>
        <p:nvSpPr>
          <p:cNvPr id="22530" name="Rectangle 2"/>
          <p:cNvSpPr>
            <a:spLocks noGrp="1" noRot="1" noChangeArrowheads="1"/>
          </p:cNvSpPr>
          <p:nvPr>
            <p:ph type="title" idx="4294967295"/>
          </p:nvPr>
        </p:nvSpPr>
        <p:spPr bwMode="auto">
          <a:xfrm>
            <a:off x="0" y="931862"/>
            <a:ext cx="7848600" cy="896938"/>
          </a:xfrm>
          <a:prstGeom prst="rect">
            <a:avLst/>
          </a:prstGeom>
          <a:noFill/>
          <a:ln>
            <a:miter lim="800000"/>
            <a:headEnd/>
            <a:tailEnd/>
          </a:ln>
        </p:spPr>
        <p:txBody>
          <a:bodyPr/>
          <a:lstStyle/>
          <a:p>
            <a:pPr lvl="1" algn="l" eaLnBrk="1" hangingPunct="1"/>
            <a:r>
              <a:rPr lang="zh-CN" altLang="en-US" sz="4000" b="1" dirty="0" smtClean="0">
                <a:solidFill>
                  <a:srgbClr val="002060"/>
                </a:solidFill>
                <a:latin typeface="Times New Roman" pitchFamily="18" charset="0"/>
                <a:cs typeface="Times New Roman" pitchFamily="18" charset="0"/>
              </a:rPr>
              <a:t>其他图形化工具</a:t>
            </a:r>
            <a:r>
              <a:rPr lang="zh-CN" altLang="en-US" sz="4800" b="1" dirty="0" smtClean="0"/>
              <a:t/>
            </a:r>
            <a:br>
              <a:rPr lang="zh-CN" altLang="en-US" sz="4800" b="1" dirty="0" smtClean="0"/>
            </a:br>
            <a:endParaRPr lang="zh-CN" altLang="en-US" sz="9600" b="1" dirty="0" smtClean="0">
              <a:solidFill>
                <a:srgbClr val="002060"/>
              </a:solidFill>
              <a:latin typeface="Times New Roman" pitchFamily="18" charset="0"/>
              <a:ea typeface="宋体" charset="-122"/>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700213"/>
            <a:ext cx="9143999" cy="4852987"/>
          </a:xfrm>
        </p:spPr>
        <p:txBody>
          <a:bodyPr/>
          <a:lstStyle/>
          <a:p>
            <a:pPr>
              <a:buNone/>
            </a:pPr>
            <a:r>
              <a:rPr lang="en-US" dirty="0" smtClean="0"/>
              <a:t>8. </a:t>
            </a:r>
            <a:r>
              <a:rPr lang="en-US" dirty="0" err="1" smtClean="0"/>
              <a:t>Reportlab</a:t>
            </a:r>
            <a:r>
              <a:rPr lang="zh-CN" altLang="en-US" dirty="0" smtClean="0"/>
              <a:t>：</a:t>
            </a:r>
            <a:r>
              <a:rPr lang="en-US" dirty="0" smtClean="0">
                <a:hlinkClick r:id="rId2"/>
              </a:rPr>
              <a:t>http://www.reportlab.com/software/opensource/</a:t>
            </a:r>
            <a:r>
              <a:rPr lang="zh-CN" altLang="en-US" dirty="0" smtClean="0"/>
              <a:t>。</a:t>
            </a:r>
            <a:r>
              <a:rPr lang="en-US" dirty="0" err="1" smtClean="0"/>
              <a:t>Reportlab</a:t>
            </a:r>
            <a:r>
              <a:rPr lang="zh-CN" altLang="en-US" dirty="0" smtClean="0"/>
              <a:t>支持在</a:t>
            </a:r>
            <a:r>
              <a:rPr lang="en-US" dirty="0" err="1" smtClean="0"/>
              <a:t>pdf</a:t>
            </a:r>
            <a:r>
              <a:rPr lang="zh-CN" altLang="en-US" dirty="0" smtClean="0"/>
              <a:t>中画图表，它的实现可以参考</a:t>
            </a:r>
            <a:r>
              <a:rPr lang="en-US" dirty="0" smtClean="0"/>
              <a:t>: </a:t>
            </a:r>
            <a:r>
              <a:rPr lang="en-US" dirty="0" smtClean="0">
                <a:hlinkClick r:id="rId3"/>
              </a:rPr>
              <a:t>http://www.codecho.com/installation-and-example-of-reportlab-in-python/</a:t>
            </a:r>
            <a:r>
              <a:rPr lang="zh-CN" altLang="en-US" dirty="0" smtClean="0"/>
              <a:t>。</a:t>
            </a:r>
          </a:p>
          <a:p>
            <a:pPr>
              <a:buNone/>
            </a:pPr>
            <a:r>
              <a:rPr lang="en-US" dirty="0" smtClean="0"/>
              <a:t>9. </a:t>
            </a:r>
            <a:r>
              <a:rPr lang="en-US" dirty="0" err="1" smtClean="0"/>
              <a:t>Vpython</a:t>
            </a:r>
            <a:r>
              <a:rPr lang="zh-CN" altLang="en-US" dirty="0" smtClean="0"/>
              <a:t>：</a:t>
            </a:r>
            <a:r>
              <a:rPr lang="en-US" dirty="0" smtClean="0">
                <a:hlinkClick r:id="rId4"/>
              </a:rPr>
              <a:t>http://www.vpython.org/index.html</a:t>
            </a:r>
            <a:r>
              <a:rPr lang="zh-CN" altLang="en-US" dirty="0" smtClean="0"/>
              <a:t>。</a:t>
            </a:r>
            <a:r>
              <a:rPr lang="en-US" dirty="0" err="1" smtClean="0"/>
              <a:t>VPython</a:t>
            </a:r>
            <a:r>
              <a:rPr lang="zh-CN" altLang="en-US" dirty="0" smtClean="0"/>
              <a:t>是</a:t>
            </a:r>
            <a:r>
              <a:rPr lang="en-US" dirty="0" smtClean="0"/>
              <a:t>Visual Python</a:t>
            </a:r>
            <a:r>
              <a:rPr lang="zh-CN" altLang="en-US" dirty="0" smtClean="0"/>
              <a:t>的简写，由卡耐基梅隆大学的在校学生</a:t>
            </a:r>
            <a:r>
              <a:rPr lang="en-US" dirty="0" smtClean="0"/>
              <a:t>David Scherer</a:t>
            </a:r>
            <a:r>
              <a:rPr lang="zh-CN" altLang="en-US" dirty="0" smtClean="0"/>
              <a:t>于</a:t>
            </a:r>
            <a:r>
              <a:rPr lang="en-US" dirty="0" smtClean="0"/>
              <a:t>2000</a:t>
            </a:r>
            <a:r>
              <a:rPr lang="zh-CN" altLang="en-US" dirty="0" smtClean="0"/>
              <a:t>年撰写的一个</a:t>
            </a:r>
            <a:r>
              <a:rPr lang="en-US" dirty="0" smtClean="0"/>
              <a:t>Python </a:t>
            </a:r>
            <a:r>
              <a:rPr lang="zh-CN" altLang="en-US" dirty="0" smtClean="0"/>
              <a:t>三维绘图模块。</a:t>
            </a:r>
            <a:endParaRPr lang="en-US" altLang="zh-CN" dirty="0" smtClean="0"/>
          </a:p>
        </p:txBody>
      </p:sp>
      <p:sp>
        <p:nvSpPr>
          <p:cNvPr id="22530" name="Rectangle 2"/>
          <p:cNvSpPr>
            <a:spLocks noGrp="1" noRot="1" noChangeArrowheads="1"/>
          </p:cNvSpPr>
          <p:nvPr>
            <p:ph type="title" idx="4294967295"/>
          </p:nvPr>
        </p:nvSpPr>
        <p:spPr bwMode="auto">
          <a:xfrm>
            <a:off x="0" y="931862"/>
            <a:ext cx="7848600" cy="896938"/>
          </a:xfrm>
          <a:prstGeom prst="rect">
            <a:avLst/>
          </a:prstGeom>
          <a:noFill/>
          <a:ln>
            <a:miter lim="800000"/>
            <a:headEnd/>
            <a:tailEnd/>
          </a:ln>
        </p:spPr>
        <p:txBody>
          <a:bodyPr/>
          <a:lstStyle/>
          <a:p>
            <a:pPr lvl="1" algn="l" eaLnBrk="1" hangingPunct="1"/>
            <a:r>
              <a:rPr lang="zh-CN" altLang="en-US" sz="4000" b="1" dirty="0" smtClean="0">
                <a:solidFill>
                  <a:srgbClr val="002060"/>
                </a:solidFill>
                <a:latin typeface="Times New Roman" pitchFamily="18" charset="0"/>
                <a:cs typeface="Times New Roman" pitchFamily="18" charset="0"/>
              </a:rPr>
              <a:t>其他图形化工具</a:t>
            </a:r>
            <a:r>
              <a:rPr lang="zh-CN" altLang="en-US" sz="4800" b="1" dirty="0" smtClean="0"/>
              <a:t/>
            </a:r>
            <a:br>
              <a:rPr lang="zh-CN" altLang="en-US" sz="4800" b="1" dirty="0" smtClean="0"/>
            </a:br>
            <a:endParaRPr lang="zh-CN" altLang="en-US" sz="9600" b="1" dirty="0" smtClean="0">
              <a:solidFill>
                <a:srgbClr val="002060"/>
              </a:solidFill>
              <a:latin typeface="Times New Roman" pitchFamily="18" charset="0"/>
              <a:ea typeface="宋体" charset="-122"/>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471613"/>
            <a:ext cx="9143999" cy="5386387"/>
          </a:xfrm>
        </p:spPr>
        <p:txBody>
          <a:bodyPr/>
          <a:lstStyle/>
          <a:p>
            <a:pPr algn="just" eaLnBrk="1" hangingPunct="1"/>
            <a:endParaRPr lang="en-US" altLang="zh-CN" dirty="0" smtClean="0"/>
          </a:p>
          <a:p>
            <a:r>
              <a:rPr lang="zh-CN" altLang="en-US" dirty="0" smtClean="0"/>
              <a:t>在绘制一张图表时，如果一切准备就绪，就会弹出一个窗口。用户可以用鼠标或输入</a:t>
            </a:r>
            <a:r>
              <a:rPr lang="en-US" dirty="0" smtClean="0"/>
              <a:t>close()</a:t>
            </a:r>
            <a:r>
              <a:rPr lang="zh-CN" altLang="en-US" dirty="0" smtClean="0"/>
              <a:t>来关闭它。</a:t>
            </a:r>
            <a:endParaRPr lang="en-US" altLang="zh-CN" dirty="0" smtClean="0"/>
          </a:p>
          <a:p>
            <a:r>
              <a:rPr lang="en-US" dirty="0" err="1" smtClean="0"/>
              <a:t>Matplotlib</a:t>
            </a:r>
            <a:r>
              <a:rPr lang="en-US" dirty="0" smtClean="0"/>
              <a:t> API</a:t>
            </a:r>
            <a:r>
              <a:rPr lang="zh-CN" altLang="en-US" dirty="0" smtClean="0"/>
              <a:t>的所有函数都位于</a:t>
            </a:r>
            <a:r>
              <a:rPr lang="en-US" dirty="0" err="1" smtClean="0"/>
              <a:t>matplotlib.pyllot</a:t>
            </a:r>
            <a:r>
              <a:rPr lang="zh-CN" altLang="en-US" dirty="0" smtClean="0"/>
              <a:t>模块中，其通常的引入约定是：</a:t>
            </a:r>
          </a:p>
          <a:p>
            <a:pPr>
              <a:buNone/>
            </a:pPr>
            <a:r>
              <a:rPr lang="en-US" i="1" dirty="0" smtClean="0"/>
              <a:t>    import </a:t>
            </a:r>
            <a:r>
              <a:rPr lang="en-US" i="1" dirty="0" err="1" smtClean="0"/>
              <a:t>matplotlib.pyplot</a:t>
            </a:r>
            <a:r>
              <a:rPr lang="en-US" i="1" dirty="0" smtClean="0"/>
              <a:t> as </a:t>
            </a:r>
            <a:r>
              <a:rPr lang="en-US" i="1" dirty="0" err="1" smtClean="0"/>
              <a:t>plt</a:t>
            </a:r>
            <a:endParaRPr lang="zh-CN" altLang="en-US" dirty="0" smtClean="0"/>
          </a:p>
        </p:txBody>
      </p:sp>
      <p:sp>
        <p:nvSpPr>
          <p:cNvPr id="22530" name="Rectangle 2"/>
          <p:cNvSpPr>
            <a:spLocks noGrp="1" noRot="1" noChangeArrowheads="1"/>
          </p:cNvSpPr>
          <p:nvPr>
            <p:ph type="title" idx="4294967295"/>
          </p:nvPr>
        </p:nvSpPr>
        <p:spPr bwMode="auto">
          <a:xfrm>
            <a:off x="76200" y="1143000"/>
            <a:ext cx="5562600" cy="896938"/>
          </a:xfrm>
          <a:prstGeom prst="rect">
            <a:avLst/>
          </a:prstGeom>
          <a:noFill/>
          <a:ln>
            <a:miter lim="800000"/>
            <a:headEnd/>
            <a:tailEnd/>
          </a:ln>
        </p:spPr>
        <p:txBody>
          <a:bodyPr/>
          <a:lstStyle/>
          <a:p>
            <a:pPr algn="l" eaLnBrk="1" hangingPunct="1"/>
            <a:r>
              <a:rPr lang="en-US" altLang="en-US" sz="4000" b="1" dirty="0" err="1" smtClean="0">
                <a:solidFill>
                  <a:srgbClr val="002060"/>
                </a:solidFill>
                <a:latin typeface="Times New Roman" pitchFamily="18" charset="0"/>
                <a:ea typeface="宋体" charset="-122"/>
                <a:cs typeface="Times New Roman" pitchFamily="18" charset="0"/>
              </a:rPr>
              <a:t>Matplotlib</a:t>
            </a:r>
            <a:r>
              <a:rPr lang="en-US" altLang="en-US" sz="4000" b="1" dirty="0" smtClean="0">
                <a:solidFill>
                  <a:srgbClr val="002060"/>
                </a:solidFill>
                <a:latin typeface="Times New Roman" pitchFamily="18" charset="0"/>
                <a:ea typeface="宋体" charset="-122"/>
                <a:cs typeface="Times New Roman" pitchFamily="18" charset="0"/>
              </a:rPr>
              <a:t> API</a:t>
            </a:r>
            <a:r>
              <a:rPr lang="zh-CN" altLang="en-US" sz="4000" b="1" dirty="0" smtClean="0">
                <a:solidFill>
                  <a:srgbClr val="002060"/>
                </a:solidFill>
                <a:latin typeface="Times New Roman" pitchFamily="18" charset="0"/>
                <a:ea typeface="宋体" charset="-122"/>
                <a:cs typeface="Times New Roman" pitchFamily="18" charset="0"/>
              </a:rPr>
              <a:t>入门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471613"/>
            <a:ext cx="9143999" cy="5386387"/>
          </a:xfrm>
        </p:spPr>
        <p:txBody>
          <a:bodyPr/>
          <a:lstStyle/>
          <a:p>
            <a:pPr algn="just" eaLnBrk="1" hangingPunct="1"/>
            <a:endParaRPr lang="en-US" altLang="zh-CN" dirty="0" smtClean="0"/>
          </a:p>
          <a:p>
            <a:r>
              <a:rPr lang="zh-CN" altLang="en-US" dirty="0" smtClean="0"/>
              <a:t>作为一种面向对象的语言，所有</a:t>
            </a:r>
            <a:r>
              <a:rPr lang="en-US" dirty="0" err="1" smtClean="0"/>
              <a:t>Matplotlib</a:t>
            </a:r>
            <a:r>
              <a:rPr lang="zh-CN" altLang="en-US" dirty="0" smtClean="0"/>
              <a:t>的图像都位于</a:t>
            </a:r>
            <a:r>
              <a:rPr lang="en-US" dirty="0" smtClean="0"/>
              <a:t>Figure</a:t>
            </a:r>
            <a:r>
              <a:rPr lang="zh-CN" altLang="en-US" dirty="0" smtClean="0"/>
              <a:t>这类的对象中。我们可以用</a:t>
            </a:r>
            <a:r>
              <a:rPr lang="en-US" dirty="0" err="1" smtClean="0"/>
              <a:t>plt.figure</a:t>
            </a:r>
            <a:r>
              <a:rPr lang="zh-CN" altLang="en-US" dirty="0" smtClean="0"/>
              <a:t>这个函数来创建一个新的</a:t>
            </a:r>
            <a:r>
              <a:rPr lang="en-US" dirty="0" smtClean="0"/>
              <a:t>Figure</a:t>
            </a:r>
            <a:r>
              <a:rPr lang="zh-CN" altLang="en-US" dirty="0" smtClean="0"/>
              <a:t>对象：</a:t>
            </a:r>
          </a:p>
          <a:p>
            <a:pPr>
              <a:buNone/>
            </a:pPr>
            <a:r>
              <a:rPr lang="en-US" i="1" dirty="0" smtClean="0"/>
              <a:t>    fig = </a:t>
            </a:r>
            <a:r>
              <a:rPr lang="en-US" i="1" dirty="0" err="1" smtClean="0"/>
              <a:t>plt.figure</a:t>
            </a:r>
            <a:r>
              <a:rPr lang="en-US" i="1" dirty="0" smtClean="0"/>
              <a:t>()  </a:t>
            </a:r>
            <a:endParaRPr lang="zh-CN" altLang="en-US" dirty="0" smtClean="0"/>
          </a:p>
          <a:p>
            <a:r>
              <a:rPr lang="en-US" dirty="0" err="1" smtClean="0"/>
              <a:t>plt.figure</a:t>
            </a:r>
            <a:r>
              <a:rPr lang="zh-CN" altLang="en-US" dirty="0" smtClean="0"/>
              <a:t>有一些选项，用于确保图片的纵横比和尺寸。值得注意的是，</a:t>
            </a:r>
            <a:r>
              <a:rPr lang="en-US" dirty="0" smtClean="0"/>
              <a:t>python</a:t>
            </a:r>
            <a:r>
              <a:rPr lang="zh-CN" altLang="en-US" dirty="0" smtClean="0"/>
              <a:t>不允许通过空的</a:t>
            </a:r>
            <a:r>
              <a:rPr lang="en-US" dirty="0" smtClean="0"/>
              <a:t>Figure</a:t>
            </a:r>
            <a:r>
              <a:rPr lang="zh-CN" altLang="en-US" dirty="0" smtClean="0"/>
              <a:t>对象绘图，必须采用</a:t>
            </a:r>
            <a:r>
              <a:rPr lang="en-US" dirty="0" err="1" smtClean="0"/>
              <a:t>add_subplot</a:t>
            </a:r>
            <a:r>
              <a:rPr lang="zh-CN" altLang="en-US" dirty="0" smtClean="0"/>
              <a:t>创建</a:t>
            </a:r>
            <a:r>
              <a:rPr lang="en-US" dirty="0" smtClean="0"/>
              <a:t>subplot</a:t>
            </a:r>
            <a:r>
              <a:rPr lang="zh-CN" altLang="en-US" dirty="0" smtClean="0"/>
              <a:t>才行：</a:t>
            </a:r>
          </a:p>
          <a:p>
            <a:pPr>
              <a:buNone/>
            </a:pPr>
            <a:r>
              <a:rPr lang="en-US" i="1" dirty="0" smtClean="0"/>
              <a:t>    ax1 = </a:t>
            </a:r>
            <a:r>
              <a:rPr lang="en-US" i="1" dirty="0" err="1" smtClean="0"/>
              <a:t>fig.add_subplot</a:t>
            </a:r>
            <a:r>
              <a:rPr lang="en-US" i="1" dirty="0" smtClean="0"/>
              <a:t>(2, 2, 1)</a:t>
            </a:r>
            <a:endParaRPr lang="zh-CN" altLang="en-US" dirty="0"/>
          </a:p>
        </p:txBody>
      </p:sp>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Figure</a:t>
            </a:r>
            <a:r>
              <a:rPr lang="zh-CN" altLang="en-US" sz="4000" b="1" dirty="0" smtClean="0">
                <a:solidFill>
                  <a:srgbClr val="002060"/>
                </a:solidFill>
                <a:latin typeface="Times New Roman" pitchFamily="18" charset="0"/>
                <a:ea typeface="宋体" charset="-122"/>
                <a:cs typeface="Times New Roman" pitchFamily="18" charset="0"/>
              </a:rPr>
              <a:t>和</a:t>
            </a:r>
            <a:r>
              <a:rPr lang="en-US" altLang="en-US" sz="4000" b="1" dirty="0" smtClean="0">
                <a:solidFill>
                  <a:srgbClr val="002060"/>
                </a:solidFill>
                <a:latin typeface="Times New Roman" pitchFamily="18" charset="0"/>
                <a:ea typeface="宋体" charset="-122"/>
                <a:cs typeface="Times New Roman" pitchFamily="18" charset="0"/>
              </a:rPr>
              <a:t>Subplot</a:t>
            </a:r>
            <a:r>
              <a:rPr lang="zh-CN" altLang="en-US" sz="4000" b="1" dirty="0" smtClean="0">
                <a:solidFill>
                  <a:srgbClr val="002060"/>
                </a:solidFill>
                <a:latin typeface="Times New Roman" pitchFamily="18" charset="0"/>
                <a:ea typeface="宋体" charset="-122"/>
                <a:cs typeface="Times New Roman" pitchFamily="18" charset="0"/>
              </a:rPr>
              <a:t>的画图方法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471613"/>
            <a:ext cx="9143999" cy="5386387"/>
          </a:xfrm>
        </p:spPr>
        <p:txBody>
          <a:bodyPr/>
          <a:lstStyle/>
          <a:p>
            <a:pPr algn="just" eaLnBrk="1" hangingPunct="1"/>
            <a:endParaRPr lang="en-US" altLang="zh-CN" dirty="0" smtClean="0"/>
          </a:p>
          <a:p>
            <a:r>
              <a:rPr lang="zh-CN" altLang="en-US" dirty="0" smtClean="0"/>
              <a:t>图片的排列方式是</a:t>
            </a:r>
            <a:r>
              <a:rPr lang="en-US" dirty="0" smtClean="0"/>
              <a:t>2X2</a:t>
            </a:r>
            <a:r>
              <a:rPr lang="zh-CN" altLang="en-US" dirty="0" smtClean="0"/>
              <a:t>的，即上下左右各一个图片。此外，我们如果再分别把所有的</a:t>
            </a:r>
            <a:r>
              <a:rPr lang="en-US" dirty="0" smtClean="0"/>
              <a:t>subplot</a:t>
            </a:r>
            <a:r>
              <a:rPr lang="zh-CN" altLang="en-US" dirty="0" smtClean="0"/>
              <a:t>图片创建出来，就可以得到最终的图片：</a:t>
            </a:r>
          </a:p>
          <a:p>
            <a:endParaRPr lang="zh-CN" altLang="en-US" dirty="0"/>
          </a:p>
        </p:txBody>
      </p:sp>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Figure</a:t>
            </a:r>
            <a:r>
              <a:rPr lang="zh-CN" altLang="en-US" sz="4000" b="1" dirty="0" smtClean="0">
                <a:solidFill>
                  <a:srgbClr val="002060"/>
                </a:solidFill>
                <a:latin typeface="Times New Roman" pitchFamily="18" charset="0"/>
                <a:ea typeface="宋体" charset="-122"/>
                <a:cs typeface="Times New Roman" pitchFamily="18" charset="0"/>
              </a:rPr>
              <a:t>和</a:t>
            </a:r>
            <a:r>
              <a:rPr lang="en-US" altLang="en-US" sz="4000" b="1" dirty="0" smtClean="0">
                <a:solidFill>
                  <a:srgbClr val="002060"/>
                </a:solidFill>
                <a:latin typeface="Times New Roman" pitchFamily="18" charset="0"/>
                <a:ea typeface="宋体" charset="-122"/>
                <a:cs typeface="Times New Roman" pitchFamily="18" charset="0"/>
              </a:rPr>
              <a:t>Subplot</a:t>
            </a:r>
            <a:r>
              <a:rPr lang="zh-CN" altLang="en-US" sz="4000" b="1" dirty="0" smtClean="0">
                <a:solidFill>
                  <a:srgbClr val="002060"/>
                </a:solidFill>
                <a:latin typeface="Times New Roman" pitchFamily="18" charset="0"/>
                <a:ea typeface="宋体" charset="-122"/>
                <a:cs typeface="Times New Roman" pitchFamily="18" charset="0"/>
              </a:rPr>
              <a:t>的画图方法</a:t>
            </a:r>
          </a:p>
        </p:txBody>
      </p:sp>
      <p:pic>
        <p:nvPicPr>
          <p:cNvPr id="4" name="图片 3" descr="20140415114421765"/>
          <p:cNvPicPr/>
          <p:nvPr/>
        </p:nvPicPr>
        <p:blipFill>
          <a:blip r:embed="rId2" cstate="print"/>
          <a:srcRect/>
          <a:stretch>
            <a:fillRect/>
          </a:stretch>
        </p:blipFill>
        <p:spPr bwMode="auto">
          <a:xfrm>
            <a:off x="1752600" y="3657600"/>
            <a:ext cx="52578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471613"/>
            <a:ext cx="9143999" cy="5386387"/>
          </a:xfrm>
        </p:spPr>
        <p:txBody>
          <a:bodyPr/>
          <a:lstStyle/>
          <a:p>
            <a:pPr algn="just" eaLnBrk="1" hangingPunct="1"/>
            <a:endParaRPr lang="en-US" altLang="zh-CN" dirty="0" smtClean="0"/>
          </a:p>
          <a:p>
            <a:r>
              <a:rPr lang="zh-CN" altLang="en-US" dirty="0" smtClean="0"/>
              <a:t>下面这条绘图命令</a:t>
            </a:r>
            <a:r>
              <a:rPr lang="en-US" dirty="0" err="1" smtClean="0"/>
              <a:t>plt.plot</a:t>
            </a:r>
            <a:r>
              <a:rPr lang="en-US" dirty="0" smtClean="0"/>
              <a:t> ( [1.5, 3.5, -2, 1.6] ) </a:t>
            </a:r>
            <a:r>
              <a:rPr lang="zh-CN" altLang="en-US" dirty="0" smtClean="0"/>
              <a:t>就会在</a:t>
            </a:r>
            <a:r>
              <a:rPr lang="en-US" dirty="0" err="1" smtClean="0"/>
              <a:t>Matplotlib</a:t>
            </a:r>
            <a:r>
              <a:rPr lang="zh-CN" altLang="en-US" dirty="0" smtClean="0"/>
              <a:t>的最后一个用过的</a:t>
            </a:r>
            <a:r>
              <a:rPr lang="en-US" dirty="0" smtClean="0"/>
              <a:t>subplot</a:t>
            </a:r>
            <a:r>
              <a:rPr lang="zh-CN" altLang="en-US" dirty="0" smtClean="0"/>
              <a:t>（如果没有则创建一个）上进行绘制，得到如下的效果：</a:t>
            </a:r>
          </a:p>
          <a:p>
            <a:endParaRPr lang="zh-CN" altLang="en-US" dirty="0"/>
          </a:p>
        </p:txBody>
      </p:sp>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Figure</a:t>
            </a:r>
            <a:r>
              <a:rPr lang="zh-CN" altLang="en-US" sz="4000" b="1" dirty="0" smtClean="0">
                <a:solidFill>
                  <a:srgbClr val="002060"/>
                </a:solidFill>
                <a:latin typeface="Times New Roman" pitchFamily="18" charset="0"/>
                <a:ea typeface="宋体" charset="-122"/>
                <a:cs typeface="Times New Roman" pitchFamily="18" charset="0"/>
              </a:rPr>
              <a:t>和</a:t>
            </a:r>
            <a:r>
              <a:rPr lang="en-US" altLang="en-US" sz="4000" b="1" dirty="0" smtClean="0">
                <a:solidFill>
                  <a:srgbClr val="002060"/>
                </a:solidFill>
                <a:latin typeface="Times New Roman" pitchFamily="18" charset="0"/>
                <a:ea typeface="宋体" charset="-122"/>
                <a:cs typeface="Times New Roman" pitchFamily="18" charset="0"/>
              </a:rPr>
              <a:t>Subplot</a:t>
            </a:r>
            <a:r>
              <a:rPr lang="zh-CN" altLang="en-US" sz="4000" b="1" dirty="0" smtClean="0">
                <a:solidFill>
                  <a:srgbClr val="002060"/>
                </a:solidFill>
                <a:latin typeface="Times New Roman" pitchFamily="18" charset="0"/>
                <a:ea typeface="宋体" charset="-122"/>
                <a:cs typeface="Times New Roman" pitchFamily="18" charset="0"/>
              </a:rPr>
              <a:t>的画图方法</a:t>
            </a:r>
          </a:p>
        </p:txBody>
      </p:sp>
      <p:pic>
        <p:nvPicPr>
          <p:cNvPr id="5" name="图片 4" descr="20140415114431703"/>
          <p:cNvPicPr/>
          <p:nvPr/>
        </p:nvPicPr>
        <p:blipFill>
          <a:blip r:embed="rId2" cstate="print"/>
          <a:srcRect/>
          <a:stretch>
            <a:fillRect/>
          </a:stretch>
        </p:blipFill>
        <p:spPr bwMode="auto">
          <a:xfrm>
            <a:off x="1752600" y="3581400"/>
            <a:ext cx="52578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0" y="1471613"/>
            <a:ext cx="9143999" cy="5386387"/>
          </a:xfrm>
        </p:spPr>
        <p:txBody>
          <a:bodyPr/>
          <a:lstStyle/>
          <a:p>
            <a:pPr algn="just" eaLnBrk="1" hangingPunct="1"/>
            <a:endParaRPr lang="en-US" altLang="zh-CN" dirty="0" smtClean="0"/>
          </a:p>
          <a:p>
            <a:r>
              <a:rPr lang="en-US" dirty="0" err="1" smtClean="0"/>
              <a:t>fig.add_subplot</a:t>
            </a:r>
            <a:r>
              <a:rPr lang="zh-CN" altLang="en-US" dirty="0" smtClean="0"/>
              <a:t>返回的对象是</a:t>
            </a:r>
            <a:r>
              <a:rPr lang="en-US" dirty="0" err="1" smtClean="0"/>
              <a:t>AxesSubplot</a:t>
            </a:r>
            <a:r>
              <a:rPr lang="zh-CN" altLang="en-US" dirty="0" smtClean="0"/>
              <a:t>，它可以直接调用实例方法在其他空着的格子里面画图，如下所示：</a:t>
            </a:r>
          </a:p>
          <a:p>
            <a:pPr marL="702000">
              <a:buFont typeface="Wingdings" pitchFamily="2" charset="2"/>
              <a:buChar char="Ø"/>
            </a:pPr>
            <a:r>
              <a:rPr lang="en-US" i="1" dirty="0" smtClean="0"/>
              <a:t>In [9]: ax1.hist(</a:t>
            </a:r>
            <a:r>
              <a:rPr lang="en-US" i="1" dirty="0" err="1" smtClean="0"/>
              <a:t>randn</a:t>
            </a:r>
            <a:r>
              <a:rPr lang="en-US" i="1" dirty="0" smtClean="0"/>
              <a:t>(100), bins=20, color='k')  </a:t>
            </a:r>
            <a:endParaRPr lang="zh-CN" altLang="en-US" dirty="0" smtClean="0"/>
          </a:p>
          <a:p>
            <a:pPr marL="702000">
              <a:buFont typeface="Wingdings" pitchFamily="2" charset="2"/>
              <a:buChar char="Ø"/>
            </a:pPr>
            <a:r>
              <a:rPr lang="en-US" i="1" dirty="0" smtClean="0"/>
              <a:t> In [10]: ax2.scatter(</a:t>
            </a:r>
            <a:r>
              <a:rPr lang="en-US" i="1" dirty="0" err="1" smtClean="0"/>
              <a:t>np.arange</a:t>
            </a:r>
            <a:r>
              <a:rPr lang="en-US" i="1" dirty="0" smtClean="0"/>
              <a:t>(30), </a:t>
            </a:r>
            <a:r>
              <a:rPr lang="en-US" i="1" dirty="0" err="1" smtClean="0"/>
              <a:t>np.arange</a:t>
            </a:r>
            <a:r>
              <a:rPr lang="en-US" i="1" dirty="0" smtClean="0"/>
              <a:t>(30) + 3 * </a:t>
            </a:r>
            <a:r>
              <a:rPr lang="en-US" i="1" dirty="0" err="1" smtClean="0"/>
              <a:t>randn</a:t>
            </a:r>
            <a:r>
              <a:rPr lang="en-US" i="1" dirty="0" smtClean="0"/>
              <a:t>(30))  </a:t>
            </a:r>
            <a:endParaRPr lang="zh-CN" altLang="en-US" dirty="0" smtClean="0"/>
          </a:p>
          <a:p>
            <a:pPr marL="702000">
              <a:buFont typeface="Wingdings" pitchFamily="2" charset="2"/>
              <a:buChar char="Ø"/>
            </a:pPr>
            <a:r>
              <a:rPr lang="en-US" i="1" dirty="0" smtClean="0"/>
              <a:t>Out[10]: &lt;</a:t>
            </a:r>
            <a:r>
              <a:rPr lang="en-US" i="1" dirty="0" err="1" smtClean="0"/>
              <a:t>matplotlib.collections.PathCollection</a:t>
            </a:r>
            <a:r>
              <a:rPr lang="en-US" i="1" dirty="0" smtClean="0"/>
              <a:t> at 0xa8201cc&gt;  </a:t>
            </a:r>
            <a:endParaRPr lang="zh-CN" altLang="en-US" dirty="0" smtClean="0"/>
          </a:p>
          <a:p>
            <a:endParaRPr lang="zh-CN" altLang="en-US" dirty="0" smtClean="0"/>
          </a:p>
          <a:p>
            <a:endParaRPr lang="zh-CN" altLang="en-US" dirty="0"/>
          </a:p>
        </p:txBody>
      </p:sp>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Figure</a:t>
            </a:r>
            <a:r>
              <a:rPr lang="zh-CN" altLang="en-US" sz="4000" b="1" dirty="0" smtClean="0">
                <a:solidFill>
                  <a:srgbClr val="002060"/>
                </a:solidFill>
                <a:latin typeface="Times New Roman" pitchFamily="18" charset="0"/>
                <a:ea typeface="宋体" charset="-122"/>
                <a:cs typeface="Times New Roman" pitchFamily="18" charset="0"/>
              </a:rPr>
              <a:t>和</a:t>
            </a:r>
            <a:r>
              <a:rPr lang="en-US" altLang="en-US" sz="4000" b="1" dirty="0" smtClean="0">
                <a:solidFill>
                  <a:srgbClr val="002060"/>
                </a:solidFill>
                <a:latin typeface="Times New Roman" pitchFamily="18" charset="0"/>
                <a:ea typeface="宋体" charset="-122"/>
                <a:cs typeface="Times New Roman" pitchFamily="18" charset="0"/>
              </a:rPr>
              <a:t>Subplot</a:t>
            </a:r>
            <a:r>
              <a:rPr lang="zh-CN" altLang="en-US" sz="4000" b="1" dirty="0" smtClean="0">
                <a:solidFill>
                  <a:srgbClr val="002060"/>
                </a:solidFill>
                <a:latin typeface="Times New Roman" pitchFamily="18" charset="0"/>
                <a:ea typeface="宋体" charset="-122"/>
                <a:cs typeface="Times New Roman" pitchFamily="18" charset="0"/>
              </a:rPr>
              <a:t>的画图方法</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152400" y="1066800"/>
            <a:ext cx="7315200" cy="896938"/>
          </a:xfrm>
          <a:prstGeom prst="rect">
            <a:avLst/>
          </a:prstGeom>
          <a:noFill/>
          <a:ln>
            <a:miter lim="800000"/>
            <a:headEnd/>
            <a:tailEnd/>
          </a:ln>
        </p:spPr>
        <p:txBody>
          <a:bodyPr/>
          <a:lstStyle/>
          <a:p>
            <a:pPr algn="l" eaLnBrk="1" hangingPunct="1"/>
            <a:r>
              <a:rPr lang="en-US" altLang="en-US" sz="4000" b="1" dirty="0" smtClean="0">
                <a:solidFill>
                  <a:srgbClr val="002060"/>
                </a:solidFill>
                <a:latin typeface="Times New Roman" pitchFamily="18" charset="0"/>
                <a:ea typeface="宋体" charset="-122"/>
                <a:cs typeface="Times New Roman" pitchFamily="18" charset="0"/>
              </a:rPr>
              <a:t>Figure</a:t>
            </a:r>
            <a:r>
              <a:rPr lang="zh-CN" altLang="en-US" sz="4000" b="1" dirty="0" smtClean="0">
                <a:solidFill>
                  <a:srgbClr val="002060"/>
                </a:solidFill>
                <a:latin typeface="Times New Roman" pitchFamily="18" charset="0"/>
                <a:ea typeface="宋体" charset="-122"/>
                <a:cs typeface="Times New Roman" pitchFamily="18" charset="0"/>
              </a:rPr>
              <a:t>和</a:t>
            </a:r>
            <a:r>
              <a:rPr lang="en-US" altLang="en-US" sz="4000" b="1" dirty="0" smtClean="0">
                <a:solidFill>
                  <a:srgbClr val="002060"/>
                </a:solidFill>
                <a:latin typeface="Times New Roman" pitchFamily="18" charset="0"/>
                <a:ea typeface="宋体" charset="-122"/>
                <a:cs typeface="Times New Roman" pitchFamily="18" charset="0"/>
              </a:rPr>
              <a:t>Subplot</a:t>
            </a:r>
            <a:r>
              <a:rPr lang="zh-CN" altLang="en-US" sz="4000" b="1" dirty="0" smtClean="0">
                <a:solidFill>
                  <a:srgbClr val="002060"/>
                </a:solidFill>
                <a:latin typeface="Times New Roman" pitchFamily="18" charset="0"/>
                <a:ea typeface="宋体" charset="-122"/>
                <a:cs typeface="Times New Roman" pitchFamily="18" charset="0"/>
              </a:rPr>
              <a:t>的画图方法</a:t>
            </a:r>
          </a:p>
        </p:txBody>
      </p:sp>
      <p:pic>
        <p:nvPicPr>
          <p:cNvPr id="5" name="图片 4" descr="20140415114442968"/>
          <p:cNvPicPr/>
          <p:nvPr/>
        </p:nvPicPr>
        <p:blipFill>
          <a:blip r:embed="rId2" cstate="print"/>
          <a:srcRect/>
          <a:stretch>
            <a:fillRect/>
          </a:stretch>
        </p:blipFill>
        <p:spPr bwMode="auto">
          <a:xfrm>
            <a:off x="914400" y="1981200"/>
            <a:ext cx="6705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2007</TotalTime>
  <Words>1843</Words>
  <Application>Microsoft Office PowerPoint</Application>
  <PresentationFormat>全屏显示(4:3)</PresentationFormat>
  <Paragraphs>168</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幻灯片 1</vt:lpstr>
      <vt:lpstr>教学目标</vt:lpstr>
      <vt:lpstr>Matplotlib绘图</vt:lpstr>
      <vt:lpstr>Matplotlib API入门</vt:lpstr>
      <vt:lpstr>Figure和Subplot的画图方法</vt:lpstr>
      <vt:lpstr>Figure和Subplot的画图方法</vt:lpstr>
      <vt:lpstr>Figure和Subplot的画图方法</vt:lpstr>
      <vt:lpstr>Figure和Subplot的画图方法</vt:lpstr>
      <vt:lpstr>Figure和Subplot的画图方法</vt:lpstr>
      <vt:lpstr>调整subplot周围的间距</vt:lpstr>
      <vt:lpstr>调整subplot周围的间距</vt:lpstr>
      <vt:lpstr>颜色、标记和线型的设置</vt:lpstr>
      <vt:lpstr>颜色、标记和线型的设置</vt:lpstr>
      <vt:lpstr>颜色、标记和线型的设置</vt:lpstr>
      <vt:lpstr>刻度、标签和图例</vt:lpstr>
      <vt:lpstr>刻度、标签和图例</vt:lpstr>
      <vt:lpstr>刻度、标签和图例</vt:lpstr>
      <vt:lpstr>刻度、标签和图例</vt:lpstr>
      <vt:lpstr>刻度、标签和图例</vt:lpstr>
      <vt:lpstr>添加图例</vt:lpstr>
      <vt:lpstr>Mayavi2绘图</vt:lpstr>
      <vt:lpstr>Mayavi2绘图</vt:lpstr>
      <vt:lpstr>Mayavi2绘图</vt:lpstr>
      <vt:lpstr>Mayavi2绘图</vt:lpstr>
      <vt:lpstr>Mayavi2绘图</vt:lpstr>
      <vt:lpstr>Mayavi2绘图</vt:lpstr>
      <vt:lpstr>Mayavi2绘图</vt:lpstr>
      <vt:lpstr>Mayavi2绘图</vt:lpstr>
      <vt:lpstr>Mayavi2绘图</vt:lpstr>
      <vt:lpstr>Mayavi2绘图</vt:lpstr>
      <vt:lpstr>Mayavi2绘图</vt:lpstr>
      <vt:lpstr>其他图形化工具 </vt:lpstr>
      <vt:lpstr>其他图形化工具 </vt:lpstr>
      <vt:lpstr>其他图形化工具 </vt:lpstr>
      <vt:lpstr>其他图形化工具 </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Lindi</cp:lastModifiedBy>
  <cp:revision>288</cp:revision>
  <dcterms:created xsi:type="dcterms:W3CDTF">2010-07-16T22:48:55Z</dcterms:created>
  <dcterms:modified xsi:type="dcterms:W3CDTF">2018-08-10T22:58:15Z</dcterms:modified>
</cp:coreProperties>
</file>