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7" r:id="rId2"/>
    <p:sldId id="288" r:id="rId3"/>
    <p:sldId id="301" r:id="rId4"/>
    <p:sldId id="289" r:id="rId5"/>
    <p:sldId id="290" r:id="rId6"/>
    <p:sldId id="291" r:id="rId7"/>
    <p:sldId id="292" r:id="rId8"/>
    <p:sldId id="258" r:id="rId9"/>
    <p:sldId id="259" r:id="rId10"/>
    <p:sldId id="295" r:id="rId11"/>
    <p:sldId id="296" r:id="rId12"/>
    <p:sldId id="297" r:id="rId13"/>
    <p:sldId id="299" r:id="rId14"/>
    <p:sldId id="300" r:id="rId15"/>
    <p:sldId id="260" r:id="rId16"/>
    <p:sldId id="261" r:id="rId17"/>
    <p:sldId id="263" r:id="rId18"/>
    <p:sldId id="264" r:id="rId19"/>
    <p:sldId id="265" r:id="rId20"/>
    <p:sldId id="266" r:id="rId21"/>
    <p:sldId id="267" r:id="rId22"/>
    <p:sldId id="268" r:id="rId23"/>
    <p:sldId id="269" r:id="rId24"/>
    <p:sldId id="270" r:id="rId25"/>
    <p:sldId id="271" r:id="rId26"/>
    <p:sldId id="277" r:id="rId27"/>
    <p:sldId id="272" r:id="rId28"/>
    <p:sldId id="273" r:id="rId29"/>
    <p:sldId id="274" r:id="rId30"/>
    <p:sldId id="278" r:id="rId31"/>
    <p:sldId id="275" r:id="rId32"/>
    <p:sldId id="276" r:id="rId33"/>
    <p:sldId id="279" r:id="rId34"/>
    <p:sldId id="281" r:id="rId35"/>
    <p:sldId id="282" r:id="rId36"/>
    <p:sldId id="283" r:id="rId37"/>
    <p:sldId id="284" r:id="rId38"/>
    <p:sldId id="285" r:id="rId39"/>
    <p:sldId id="286" r:id="rId40"/>
    <p:sldId id="287"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3A8"/>
    <a:srgbClr val="3F21F1"/>
    <a:srgbClr val="0046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85" autoAdjust="0"/>
  </p:normalViewPr>
  <p:slideViewPr>
    <p:cSldViewPr>
      <p:cViewPr varScale="1">
        <p:scale>
          <a:sx n="85" d="100"/>
          <a:sy n="85" d="100"/>
        </p:scale>
        <p:origin x="-1378"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2018/8/27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a:ln>
            <a:round/>
            <a:headEnd/>
            <a:tailEnd/>
          </a:ln>
        </p:spPr>
        <p:txBody>
          <a:bodyPr/>
          <a:lstStyle/>
          <a:p>
            <a:pPr>
              <a:buFont typeface="Times New Roman" pitchFamily="18" charset="0"/>
              <a:buNone/>
            </a:pPr>
            <a:fld id="{6E053C4C-2B71-49EA-9B35-56A226F1F6E0}" type="slidenum">
              <a:rPr lang="en-US" altLang="zh-CN" smtClean="0">
                <a:latin typeface="Times New Roman" pitchFamily="18" charset="0"/>
                <a:ea typeface="宋体" pitchFamily="2" charset="-122"/>
              </a:rPr>
              <a:pPr>
                <a:buFont typeface="Times New Roman" pitchFamily="18" charset="0"/>
                <a:buNone/>
              </a:pPr>
              <a:t>12</a:t>
            </a:fld>
            <a:endParaRPr lang="en-US" altLang="zh-CN" smtClean="0">
              <a:latin typeface="Times New Roman" pitchFamily="18" charset="0"/>
              <a:ea typeface="宋体" pitchFamily="2" charset="-122"/>
            </a:endParaRPr>
          </a:p>
        </p:txBody>
      </p:sp>
      <p:sp>
        <p:nvSpPr>
          <p:cNvPr id="68611" name="Rectangle 1"/>
          <p:cNvSpPr>
            <a:spLocks noGrp="1" noChangeArrowheads="1"/>
          </p:cNvSpPr>
          <p:nvPr>
            <p:ph type="body"/>
          </p:nvPr>
        </p:nvSpPr>
        <p:spPr>
          <a:xfrm>
            <a:off x="0" y="0"/>
            <a:ext cx="1588" cy="1588"/>
          </a:xfrm>
          <a:noFill/>
        </p:spPr>
        <p:txBody>
          <a:bodyPr wrap="none" anchor="ctr"/>
          <a:lstStyle/>
          <a:p>
            <a:pPr eaLnBrk="1">
              <a:spcBef>
                <a:spcPct val="0"/>
              </a:spcBef>
            </a:pPr>
            <a:endParaRPr lang="en-US" altLang="zh-CN" sz="2000" smtClean="0">
              <a:latin typeface="Arial" pitchFamily="34" charset="0"/>
            </a:endParaRPr>
          </a:p>
        </p:txBody>
      </p:sp>
      <p:sp>
        <p:nvSpPr>
          <p:cNvPr id="68612"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F6767A84-4D10-4FA8-B94A-10059E41EF54}" type="slidenum">
              <a:rPr lang="en-US" altLang="zh-CN">
                <a:solidFill>
                  <a:srgbClr val="000000"/>
                </a:solidFill>
                <a:ea typeface="宋体" pitchFamily="2" charset="-122"/>
              </a:rPr>
              <a:pPr>
                <a:lnSpc>
                  <a:spcPct val="100000"/>
                </a:lnSpc>
              </a:pPr>
              <a:t>12</a:t>
            </a:fld>
            <a:endParaRPr lang="en-US" altLang="zh-CN">
              <a:solidFill>
                <a:srgbClr val="000000"/>
              </a:solidFill>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ln>
            <a:round/>
            <a:headEnd/>
            <a:tailEnd/>
          </a:ln>
        </p:spPr>
        <p:txBody>
          <a:bodyPr/>
          <a:lstStyle/>
          <a:p>
            <a:pPr>
              <a:buFont typeface="Times New Roman" pitchFamily="18" charset="0"/>
              <a:buNone/>
            </a:pPr>
            <a:fld id="{EFB984F7-73F4-4574-906A-1A08A284839D}" type="slidenum">
              <a:rPr lang="en-US" altLang="zh-CN" smtClean="0">
                <a:latin typeface="Times New Roman" pitchFamily="18" charset="0"/>
                <a:ea typeface="宋体" pitchFamily="2" charset="-122"/>
              </a:rPr>
              <a:pPr>
                <a:buFont typeface="Times New Roman" pitchFamily="18" charset="0"/>
                <a:buNone/>
              </a:pPr>
              <a:t>13</a:t>
            </a:fld>
            <a:endParaRPr lang="en-US" altLang="zh-CN" smtClean="0">
              <a:latin typeface="Times New Roman" pitchFamily="18" charset="0"/>
              <a:ea typeface="宋体" pitchFamily="2" charset="-122"/>
            </a:endParaRPr>
          </a:p>
        </p:txBody>
      </p:sp>
      <p:sp>
        <p:nvSpPr>
          <p:cNvPr id="70659" name="Rectangle 1"/>
          <p:cNvSpPr>
            <a:spLocks noGrp="1" noChangeArrowheads="1"/>
          </p:cNvSpPr>
          <p:nvPr>
            <p:ph type="body"/>
          </p:nvPr>
        </p:nvSpPr>
        <p:spPr>
          <a:xfrm>
            <a:off x="0" y="0"/>
            <a:ext cx="1588" cy="1588"/>
          </a:xfrm>
          <a:noFill/>
        </p:spPr>
        <p:txBody>
          <a:bodyPr wrap="none" anchor="ctr"/>
          <a:lstStyle/>
          <a:p>
            <a:pPr eaLnBrk="1">
              <a:spcBef>
                <a:spcPct val="0"/>
              </a:spcBef>
            </a:pPr>
            <a:endParaRPr lang="en-US" altLang="zh-CN" sz="2000" smtClean="0">
              <a:latin typeface="Arial" pitchFamily="34" charset="0"/>
            </a:endParaRPr>
          </a:p>
        </p:txBody>
      </p:sp>
      <p:sp>
        <p:nvSpPr>
          <p:cNvPr id="70660"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50C9F078-4895-46D4-A72B-6E5DE7605E56}" type="slidenum">
              <a:rPr lang="en-US" altLang="zh-CN">
                <a:solidFill>
                  <a:srgbClr val="000000"/>
                </a:solidFill>
                <a:ea typeface="宋体" pitchFamily="2" charset="-122"/>
              </a:rPr>
              <a:pPr>
                <a:lnSpc>
                  <a:spcPct val="100000"/>
                </a:lnSpc>
              </a:pPr>
              <a:t>13</a:t>
            </a:fld>
            <a:endParaRPr lang="en-US" altLang="zh-CN">
              <a:solidFill>
                <a:srgbClr val="000000"/>
              </a:solidFill>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a:ln>
            <a:round/>
            <a:headEnd/>
            <a:tailEnd/>
          </a:ln>
        </p:spPr>
        <p:txBody>
          <a:bodyPr/>
          <a:lstStyle/>
          <a:p>
            <a:pPr>
              <a:buFont typeface="Times New Roman" pitchFamily="18" charset="0"/>
              <a:buNone/>
            </a:pPr>
            <a:fld id="{B46B4A86-750F-495B-99D3-7AD452585F65}" type="slidenum">
              <a:rPr lang="en-US" altLang="zh-CN" smtClean="0">
                <a:latin typeface="Times New Roman" pitchFamily="18" charset="0"/>
                <a:ea typeface="宋体" pitchFamily="2" charset="-122"/>
              </a:rPr>
              <a:pPr>
                <a:buFont typeface="Times New Roman" pitchFamily="18" charset="0"/>
                <a:buNone/>
              </a:pPr>
              <a:t>14</a:t>
            </a:fld>
            <a:endParaRPr lang="en-US" altLang="zh-CN" smtClean="0">
              <a:latin typeface="Times New Roman" pitchFamily="18" charset="0"/>
              <a:ea typeface="宋体" pitchFamily="2" charset="-122"/>
            </a:endParaRPr>
          </a:p>
        </p:txBody>
      </p:sp>
      <p:sp>
        <p:nvSpPr>
          <p:cNvPr id="71683" name="Rectangle 1"/>
          <p:cNvSpPr>
            <a:spLocks noGrp="1" noChangeArrowheads="1"/>
          </p:cNvSpPr>
          <p:nvPr>
            <p:ph type="body"/>
          </p:nvPr>
        </p:nvSpPr>
        <p:spPr>
          <a:xfrm>
            <a:off x="0" y="0"/>
            <a:ext cx="1588" cy="1588"/>
          </a:xfrm>
          <a:noFill/>
        </p:spPr>
        <p:txBody>
          <a:bodyPr wrap="none" anchor="ctr"/>
          <a:lstStyle/>
          <a:p>
            <a:pPr eaLnBrk="1">
              <a:spcBef>
                <a:spcPct val="0"/>
              </a:spcBef>
            </a:pPr>
            <a:endParaRPr lang="en-US" altLang="zh-CN" sz="2000" smtClean="0">
              <a:latin typeface="Arial" pitchFamily="34" charset="0"/>
            </a:endParaRPr>
          </a:p>
        </p:txBody>
      </p:sp>
      <p:sp>
        <p:nvSpPr>
          <p:cNvPr id="71684"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4D3D3632-6CD9-4251-81F8-A0FA02094353}" type="slidenum">
              <a:rPr lang="en-US" altLang="zh-CN">
                <a:solidFill>
                  <a:srgbClr val="000000"/>
                </a:solidFill>
                <a:ea typeface="宋体" pitchFamily="2" charset="-122"/>
              </a:rPr>
              <a:pPr>
                <a:lnSpc>
                  <a:spcPct val="100000"/>
                </a:lnSpc>
              </a:pPr>
              <a:t>14</a:t>
            </a:fld>
            <a:endParaRPr lang="en-US" altLang="zh-CN">
              <a:solidFill>
                <a:srgbClr val="000000"/>
              </a:solidFill>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数据的基本定义</a:t>
            </a:r>
            <a:endParaRPr lang="en-US" altLang="zh-CN" dirty="0"/>
          </a:p>
          <a:p>
            <a:r>
              <a:rPr lang="zh-CN" altLang="zh-CN" sz="1200"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 (data)</a:t>
            </a:r>
            <a:r>
              <a:rPr lang="zh-CN" altLang="zh-CN" sz="1200" kern="1200" dirty="0">
                <a:solidFill>
                  <a:schemeClr val="tx1"/>
                </a:solidFill>
                <a:effectLst/>
                <a:latin typeface="+mn-lt"/>
                <a:ea typeface="+mn-ea"/>
                <a:cs typeface="+mn-cs"/>
              </a:rPr>
              <a:t>被看作是现实世界中自然现象和人类活动所留下的轨迹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计算机学科中数据的定义</a:t>
            </a:r>
            <a:endParaRPr lang="en-US" altLang="zh-CN" dirty="0"/>
          </a:p>
          <a:p>
            <a:r>
              <a:rPr lang="zh-CN" altLang="zh-CN" sz="1200" kern="1200" dirty="0">
                <a:solidFill>
                  <a:schemeClr val="tx1"/>
                </a:solidFill>
                <a:effectLst/>
                <a:latin typeface="+mn-lt"/>
                <a:ea typeface="+mn-ea"/>
                <a:cs typeface="+mn-cs"/>
              </a:rPr>
              <a:t>所有能输入到计算机并被计算机程序处理的符号的总称，是具有一定意义的数字、字母、符号和模拟量的通称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用于计算、分析或计划某种事物的事实或信息；由计算机产生或存储的信息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形式多样化，可以表现为数值、文字、图像、音频、视频或其他计算机可以识别和处理的形式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数据来源</a:t>
            </a:r>
            <a:r>
              <a:rPr lang="zh-CN" altLang="en-US" sz="1200" kern="1200" dirty="0">
                <a:solidFill>
                  <a:schemeClr val="tx1"/>
                </a:solidFill>
                <a:effectLst/>
                <a:latin typeface="+mn-lt"/>
                <a:ea typeface="+mn-ea"/>
                <a:cs typeface="+mn-cs"/>
              </a:rPr>
              <a:t>多样化，数据</a:t>
            </a:r>
            <a:r>
              <a:rPr lang="zh-CN" altLang="zh-CN" sz="1200" kern="1200" dirty="0">
                <a:solidFill>
                  <a:schemeClr val="tx1"/>
                </a:solidFill>
                <a:effectLst/>
                <a:latin typeface="+mn-lt"/>
                <a:ea typeface="+mn-ea"/>
                <a:cs typeface="+mn-cs"/>
              </a:rPr>
              <a:t>可以</a:t>
            </a:r>
            <a:r>
              <a:rPr lang="zh-CN" altLang="en-US" sz="1200" kern="1200" dirty="0">
                <a:solidFill>
                  <a:schemeClr val="tx1"/>
                </a:solidFill>
                <a:effectLst/>
                <a:latin typeface="+mn-lt"/>
                <a:ea typeface="+mn-ea"/>
                <a:cs typeface="+mn-cs"/>
              </a:rPr>
              <a:t>来源自</a:t>
            </a:r>
            <a:r>
              <a:rPr lang="zh-CN" altLang="zh-CN" sz="1200" kern="1200" dirty="0">
                <a:solidFill>
                  <a:schemeClr val="tx1"/>
                </a:solidFill>
                <a:effectLst/>
                <a:latin typeface="+mn-lt"/>
                <a:ea typeface="+mn-ea"/>
                <a:cs typeface="+mn-cs"/>
              </a:rPr>
              <a:t>社会数据（商业数据、生产数据、系统数据、媒体数据等）、个人数据（社交网络、个人消费）、政府数据（统计数据、人口普查、经济年报等）。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数据范围多样化，</a:t>
            </a:r>
            <a:r>
              <a:rPr lang="zh-CN" altLang="zh-CN" sz="1200" kern="1200" dirty="0">
                <a:solidFill>
                  <a:schemeClr val="tx1"/>
                </a:solidFill>
                <a:effectLst/>
                <a:latin typeface="+mn-lt"/>
                <a:ea typeface="+mn-ea"/>
                <a:cs typeface="+mn-cs"/>
              </a:rPr>
              <a:t>人类四千年历史所产生所有的文明记录，包括历史、文学、艺术、哲学、考古及一切的科学成就，都可以数据的形式存储和保留下来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数据转换过程</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(data)</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信息</a:t>
            </a:r>
            <a:r>
              <a:rPr lang="en-US" altLang="zh-CN" sz="1200" kern="1200" dirty="0">
                <a:solidFill>
                  <a:schemeClr val="tx1"/>
                </a:solidFill>
                <a:effectLst/>
                <a:latin typeface="+mn-lt"/>
                <a:ea typeface="+mn-ea"/>
                <a:cs typeface="+mn-cs"/>
              </a:rPr>
              <a:t>(information)</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知识</a:t>
            </a:r>
            <a:r>
              <a:rPr lang="en-US" altLang="zh-CN" sz="1200" kern="1200" dirty="0">
                <a:solidFill>
                  <a:schemeClr val="tx1"/>
                </a:solidFill>
                <a:effectLst/>
                <a:latin typeface="+mn-lt"/>
                <a:ea typeface="+mn-ea"/>
                <a:cs typeface="+mn-cs"/>
              </a:rPr>
              <a:t>(knowledge)</a:t>
            </a:r>
            <a:r>
              <a:rPr lang="zh-CN" altLang="zh-CN" sz="1200" kern="1200" dirty="0">
                <a:solidFill>
                  <a:schemeClr val="tx1"/>
                </a:solidFill>
                <a:effectLst/>
                <a:latin typeface="+mn-lt"/>
                <a:ea typeface="+mn-ea"/>
                <a:cs typeface="+mn-cs"/>
              </a:rPr>
              <a:t>与</a:t>
            </a:r>
            <a:r>
              <a:rPr lang="zh-CN" altLang="zh-CN" sz="1200" b="1" kern="1200" dirty="0">
                <a:solidFill>
                  <a:schemeClr val="tx1"/>
                </a:solidFill>
                <a:effectLst/>
                <a:latin typeface="+mn-lt"/>
                <a:ea typeface="+mn-ea"/>
                <a:cs typeface="+mn-cs"/>
              </a:rPr>
              <a:t>价值</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这四个词在信息科学中既相关联、又具有不同的含义。数据体现的是一种过程、状态或结果的记录，这类记录数字化（</a:t>
            </a:r>
            <a:r>
              <a:rPr lang="en-US" altLang="zh-CN" sz="1200" kern="1200" dirty="0">
                <a:solidFill>
                  <a:schemeClr val="tx1"/>
                </a:solidFill>
                <a:effectLst/>
                <a:latin typeface="+mn-lt"/>
                <a:ea typeface="+mn-ea"/>
                <a:cs typeface="+mn-cs"/>
              </a:rPr>
              <a:t>digitalized</a:t>
            </a:r>
            <a:r>
              <a:rPr lang="zh-CN" altLang="zh-CN" sz="1200" kern="1200" dirty="0">
                <a:solidFill>
                  <a:schemeClr val="tx1"/>
                </a:solidFill>
                <a:effectLst/>
                <a:latin typeface="+mn-lt"/>
                <a:ea typeface="+mn-ea"/>
                <a:cs typeface="+mn-cs"/>
              </a:rPr>
              <a:t>）后可以被计算机存储和处理。信息则是包含在数据之中的能够为人脑理解和思维推理和结论，比如，</a:t>
            </a:r>
            <a:r>
              <a:rPr lang="en-US" altLang="zh-CN" sz="1200" kern="1200" dirty="0">
                <a:solidFill>
                  <a:schemeClr val="tx1"/>
                </a:solidFill>
                <a:effectLst/>
                <a:latin typeface="+mn-lt"/>
                <a:ea typeface="+mn-ea"/>
                <a:cs typeface="+mn-cs"/>
              </a:rPr>
              <a:t>" 01001000 01100101 01101100 01101100 01101111 00100000 01110111 01101111 01110010 01101100 01100100 00100001"</a:t>
            </a:r>
            <a:r>
              <a:rPr lang="zh-CN" altLang="zh-CN" sz="1200" kern="1200" dirty="0">
                <a:solidFill>
                  <a:schemeClr val="tx1"/>
                </a:solidFill>
                <a:effectLst/>
                <a:latin typeface="+mn-lt"/>
                <a:ea typeface="+mn-ea"/>
                <a:cs typeface="+mn-cs"/>
              </a:rPr>
              <a:t>是一串二进制数值，是一组能被计算机识别、存储和处理的数据。经计算机程序识别转换（</a:t>
            </a:r>
            <a:r>
              <a:rPr lang="en-US" altLang="zh-CN" sz="1200" kern="1200" dirty="0">
                <a:solidFill>
                  <a:schemeClr val="tx1"/>
                </a:solidFill>
                <a:effectLst/>
                <a:latin typeface="+mn-lt"/>
                <a:ea typeface="+mn-ea"/>
                <a:cs typeface="+mn-cs"/>
              </a:rPr>
              <a:t>ASCII</a:t>
            </a:r>
            <a:r>
              <a:rPr lang="zh-CN" altLang="zh-CN" sz="1200" kern="1200" dirty="0">
                <a:solidFill>
                  <a:schemeClr val="tx1"/>
                </a:solidFill>
                <a:effectLst/>
                <a:latin typeface="+mn-lt"/>
                <a:ea typeface="+mn-ea"/>
                <a:cs typeface="+mn-cs"/>
              </a:rPr>
              <a:t>码值字符转换），我们知道它代表“</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！”这样一个字符串，包含了向世界问好的特殊信息。更进一步，在计算机编程语言世界，</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！实际上是一个约定俗成的机器或程序语言启动显示语句，这就上升为了知识。最终，如果有人把这一固有的显示方法拿去注册了专利并因此获利，于是就产生了价值。图</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表征了这一从数据到信息到知识到价值的过程。</a:t>
            </a:r>
          </a:p>
          <a:p>
            <a:endParaRPr lang="zh-CN" altLang="en-US" dirty="0"/>
          </a:p>
        </p:txBody>
      </p:sp>
    </p:spTree>
    <p:extLst>
      <p:ext uri="{BB962C8B-B14F-4D97-AF65-F5344CB8AC3E}">
        <p14:creationId xmlns:p14="http://schemas.microsoft.com/office/powerpoint/2010/main" xmlns="" val="83602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a:t>数据科学基本理解：</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dirty="0"/>
              <a:t>基于传统的数学和统计学理论和方法、运用计算机技术进行大规模数据计算、分析和应用的一门学科</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r>
            <a:br>
              <a:rPr lang="en-US" altLang="zh-CN" dirty="0"/>
            </a:br>
            <a:r>
              <a:rPr lang="zh-CN" altLang="en-US" dirty="0"/>
              <a:t>数据科学六大研究方面</a:t>
            </a:r>
            <a:endParaRPr lang="en-US" altLang="zh-CN" dirty="0"/>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）多学科研究（</a:t>
            </a:r>
            <a:r>
              <a:rPr lang="en-US" altLang="zh-CN" sz="1200" kern="1200" dirty="0">
                <a:solidFill>
                  <a:schemeClr val="tx1"/>
                </a:solidFill>
                <a:effectLst/>
                <a:latin typeface="+mn-lt"/>
                <a:ea typeface="+mn-ea"/>
                <a:cs typeface="+mn-cs"/>
              </a:rPr>
              <a:t>Multidisciplinary Investigations</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）数据模型与分析方法（</a:t>
            </a:r>
            <a:r>
              <a:rPr lang="en-US" altLang="zh-CN" sz="1200" kern="1200" dirty="0">
                <a:solidFill>
                  <a:schemeClr val="tx1"/>
                </a:solidFill>
                <a:effectLst/>
                <a:latin typeface="+mn-lt"/>
                <a:ea typeface="+mn-ea"/>
                <a:cs typeface="+mn-cs"/>
              </a:rPr>
              <a:t>Models and Methods for Data</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）数据计算（</a:t>
            </a:r>
            <a:r>
              <a:rPr lang="en-US" altLang="zh-CN" sz="1200" kern="1200" dirty="0">
                <a:solidFill>
                  <a:schemeClr val="tx1"/>
                </a:solidFill>
                <a:effectLst/>
                <a:latin typeface="+mn-lt"/>
                <a:ea typeface="+mn-ea"/>
                <a:cs typeface="+mn-cs"/>
              </a:rPr>
              <a:t>Computing with Data</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）数据学教程（</a:t>
            </a:r>
            <a:r>
              <a:rPr lang="en-US" altLang="zh-CN" sz="1200" kern="1200" dirty="0">
                <a:solidFill>
                  <a:schemeClr val="tx1"/>
                </a:solidFill>
                <a:effectLst/>
                <a:latin typeface="+mn-lt"/>
                <a:ea typeface="+mn-ea"/>
                <a:cs typeface="+mn-cs"/>
              </a:rPr>
              <a:t>Pedagogy</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）工具评估（</a:t>
            </a:r>
            <a:r>
              <a:rPr lang="en-US" altLang="zh-CN" sz="1200" kern="1200" dirty="0">
                <a:solidFill>
                  <a:schemeClr val="tx1"/>
                </a:solidFill>
                <a:effectLst/>
                <a:latin typeface="+mn-lt"/>
                <a:ea typeface="+mn-ea"/>
                <a:cs typeface="+mn-cs"/>
              </a:rPr>
              <a:t>Tool Evaluation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）理论（</a:t>
            </a:r>
            <a:r>
              <a:rPr lang="en-US" altLang="zh-CN" sz="1200" kern="1200" dirty="0">
                <a:solidFill>
                  <a:schemeClr val="tx1"/>
                </a:solidFill>
                <a:effectLst/>
                <a:latin typeface="+mn-lt"/>
                <a:ea typeface="+mn-ea"/>
                <a:cs typeface="+mn-cs"/>
              </a:rPr>
              <a:t>Theory</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数据科学知识结构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Math &amp; Statistics Knowledge</a:t>
            </a:r>
            <a:r>
              <a:rPr lang="zh-CN" altLang="zh-CN" sz="1200" kern="1200" dirty="0">
                <a:solidFill>
                  <a:schemeClr val="tx1"/>
                </a:solidFill>
                <a:effectLst/>
                <a:latin typeface="+mn-lt"/>
                <a:ea typeface="+mn-ea"/>
                <a:cs typeface="+mn-cs"/>
              </a:rPr>
              <a:t>指传统的数学和统计学理论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Hacking Skills</a:t>
            </a:r>
            <a:r>
              <a:rPr lang="zh-CN" altLang="zh-CN" sz="1200" kern="1200" dirty="0">
                <a:solidFill>
                  <a:schemeClr val="tx1"/>
                </a:solidFill>
                <a:effectLst/>
                <a:latin typeface="+mn-lt"/>
                <a:ea typeface="+mn-ea"/>
                <a:cs typeface="+mn-cs"/>
              </a:rPr>
              <a:t>可以理解为进行数据计算所需要的计算机知识和技术</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Substantive Expertise</a:t>
            </a:r>
            <a:r>
              <a:rPr lang="zh-CN" altLang="zh-CN" sz="1200" kern="1200" dirty="0">
                <a:solidFill>
                  <a:schemeClr val="tx1"/>
                </a:solidFill>
                <a:effectLst/>
                <a:latin typeface="+mn-lt"/>
                <a:ea typeface="+mn-ea"/>
                <a:cs typeface="+mn-cs"/>
              </a:rPr>
              <a:t>指实际行业经验。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将数学统计学理论应用于解决实际业务问题是传统的研究、数学统计学理论方法与计算机技术结合构成机器学习领域、将黑客技能（计算机技术）应用于行业领域则造成危险后果！而数学统计学理论、计算机技术、行业知识这三者的结合，就构成了数据科学体系。</a:t>
            </a:r>
          </a:p>
        </p:txBody>
      </p:sp>
    </p:spTree>
    <p:extLst>
      <p:ext uri="{BB962C8B-B14F-4D97-AF65-F5344CB8AC3E}">
        <p14:creationId xmlns:p14="http://schemas.microsoft.com/office/powerpoint/2010/main" xmlns="" val="83342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a:t>规模体现：</a:t>
            </a:r>
            <a:endParaRPr lang="en-US" altLang="zh-CN" dirty="0"/>
          </a:p>
          <a:p>
            <a:r>
              <a:rPr lang="zh-CN" altLang="zh-CN" sz="1200" kern="1200" dirty="0">
                <a:solidFill>
                  <a:schemeClr val="tx1"/>
                </a:solidFill>
                <a:effectLst/>
                <a:latin typeface="+mn-lt"/>
                <a:ea typeface="+mn-ea"/>
                <a:cs typeface="+mn-cs"/>
              </a:rPr>
              <a:t>大数据的超大规模</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Volume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特点使得它处理的数据量级超过了传统的</a:t>
            </a:r>
            <a:r>
              <a:rPr lang="en-US" altLang="zh-CN" sz="1200" kern="1200" dirty="0">
                <a:solidFill>
                  <a:schemeClr val="tx1"/>
                </a:solidFill>
                <a:effectLst/>
                <a:latin typeface="+mn-lt"/>
                <a:ea typeface="+mn-ea"/>
                <a:cs typeface="+mn-cs"/>
              </a:rPr>
              <a:t>GB (1GB=1000MB)</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TB (1TB=1000GB)</a:t>
            </a:r>
            <a:r>
              <a:rPr lang="zh-CN" altLang="zh-CN" sz="1200" kern="1200" dirty="0">
                <a:solidFill>
                  <a:schemeClr val="tx1"/>
                </a:solidFill>
                <a:effectLst/>
                <a:latin typeface="+mn-lt"/>
                <a:ea typeface="+mn-ea"/>
                <a:cs typeface="+mn-cs"/>
              </a:rPr>
              <a:t>规模，达到了</a:t>
            </a:r>
            <a:r>
              <a:rPr lang="en-US" altLang="zh-CN" sz="1200" kern="1200" dirty="0">
                <a:solidFill>
                  <a:schemeClr val="tx1"/>
                </a:solidFill>
                <a:effectLst/>
                <a:latin typeface="+mn-lt"/>
                <a:ea typeface="+mn-ea"/>
                <a:cs typeface="+mn-cs"/>
              </a:rPr>
              <a:t>PB (1PB=1000TB)</a:t>
            </a:r>
            <a:r>
              <a:rPr lang="zh-CN" altLang="zh-CN" sz="1200" kern="1200" dirty="0">
                <a:solidFill>
                  <a:schemeClr val="tx1"/>
                </a:solidFill>
                <a:effectLst/>
                <a:latin typeface="+mn-lt"/>
                <a:ea typeface="+mn-ea"/>
                <a:cs typeface="+mn-cs"/>
              </a:rPr>
              <a:t>甚至更高量级。以全球社交网站</a:t>
            </a:r>
            <a:r>
              <a:rPr lang="en-US" altLang="zh-CN" sz="1200" kern="1200" dirty="0">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为例，它后台服务器集群处理的数据量在</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年就达到了每天要处理</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亿条信息，要执行</a:t>
            </a:r>
            <a:r>
              <a:rPr lang="en-US" altLang="zh-CN" sz="1200" kern="1200" dirty="0">
                <a:solidFill>
                  <a:schemeClr val="tx1"/>
                </a:solidFill>
                <a:effectLst/>
                <a:latin typeface="+mn-lt"/>
                <a:ea typeface="+mn-ea"/>
                <a:cs typeface="+mn-cs"/>
              </a:rPr>
              <a:t>750</a:t>
            </a:r>
            <a:r>
              <a:rPr lang="zh-CN" altLang="zh-CN" sz="1200" kern="1200" dirty="0">
                <a:solidFill>
                  <a:schemeClr val="tx1"/>
                </a:solidFill>
                <a:effectLst/>
                <a:latin typeface="+mn-lt"/>
                <a:ea typeface="+mn-ea"/>
                <a:cs typeface="+mn-cs"/>
              </a:rPr>
              <a:t>亿次读写操作</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；全球搜索引擎</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每天需支持</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亿次搜索请求；中国的百度在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年的总数据量已超过</a:t>
            </a:r>
            <a:r>
              <a:rPr lang="en-US" altLang="zh-CN" sz="1200" kern="1200" dirty="0">
                <a:solidFill>
                  <a:schemeClr val="tx1"/>
                </a:solidFill>
                <a:effectLst/>
                <a:latin typeface="+mn-lt"/>
                <a:ea typeface="+mn-ea"/>
                <a:cs typeface="+mn-cs"/>
              </a:rPr>
              <a:t>1000PB</a:t>
            </a:r>
            <a:r>
              <a:rPr lang="zh-CN" altLang="zh-CN" sz="1200" kern="1200" dirty="0">
                <a:solidFill>
                  <a:schemeClr val="tx1"/>
                </a:solidFill>
                <a:effectLst/>
                <a:latin typeface="+mn-lt"/>
                <a:ea typeface="+mn-ea"/>
                <a:cs typeface="+mn-cs"/>
              </a:rPr>
              <a:t>；电商平台淘宝累计的交易数据量高达</a:t>
            </a:r>
            <a:r>
              <a:rPr lang="en-US" altLang="zh-CN" sz="1200" kern="1200" dirty="0">
                <a:solidFill>
                  <a:schemeClr val="tx1"/>
                </a:solidFill>
                <a:effectLst/>
                <a:latin typeface="+mn-lt"/>
                <a:ea typeface="+mn-ea"/>
                <a:cs typeface="+mn-cs"/>
              </a:rPr>
              <a:t>100PB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Twitter</a:t>
            </a:r>
            <a:r>
              <a:rPr lang="zh-CN" altLang="zh-CN" sz="1200" kern="1200" dirty="0">
                <a:solidFill>
                  <a:schemeClr val="tx1"/>
                </a:solidFill>
                <a:effectLst/>
                <a:latin typeface="+mn-lt"/>
                <a:ea typeface="+mn-ea"/>
                <a:cs typeface="+mn-cs"/>
              </a:rPr>
              <a:t>每天发布超过</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亿条消息；新浪微博每天发帖量达到</a:t>
            </a:r>
            <a:r>
              <a:rPr lang="en-US" altLang="zh-CN" sz="1200" kern="1200" dirty="0">
                <a:solidFill>
                  <a:schemeClr val="tx1"/>
                </a:solidFill>
                <a:effectLst/>
                <a:latin typeface="+mn-lt"/>
                <a:ea typeface="+mn-ea"/>
                <a:cs typeface="+mn-cs"/>
              </a:rPr>
              <a:t>8000</a:t>
            </a:r>
            <a:r>
              <a:rPr lang="zh-CN" altLang="zh-CN" sz="1200" kern="1200" dirty="0">
                <a:solidFill>
                  <a:schemeClr val="tx1"/>
                </a:solidFill>
                <a:effectLst/>
                <a:latin typeface="+mn-lt"/>
                <a:ea typeface="+mn-ea"/>
                <a:cs typeface="+mn-cs"/>
              </a:rPr>
              <a:t>万条；据世界权威</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信息咨询分析公司</a:t>
            </a:r>
            <a:r>
              <a:rPr lang="en-US" altLang="zh-CN" sz="1200" kern="1200" dirty="0">
                <a:solidFill>
                  <a:schemeClr val="tx1"/>
                </a:solidFill>
                <a:effectLst/>
                <a:latin typeface="+mn-lt"/>
                <a:ea typeface="+mn-ea"/>
                <a:cs typeface="+mn-cs"/>
              </a:rPr>
              <a:t>IDC</a:t>
            </a:r>
            <a:r>
              <a:rPr lang="zh-CN" altLang="zh-CN" sz="1200" kern="1200" dirty="0">
                <a:solidFill>
                  <a:schemeClr val="tx1"/>
                </a:solidFill>
                <a:effectLst/>
                <a:latin typeface="+mn-lt"/>
                <a:ea typeface="+mn-ea"/>
                <a:cs typeface="+mn-cs"/>
              </a:rPr>
              <a:t>报告预测：全世界数据量从</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0.8ZB</a:t>
            </a:r>
            <a:r>
              <a:rPr lang="zh-CN" altLang="zh-CN" sz="1200" kern="1200" dirty="0">
                <a:solidFill>
                  <a:schemeClr val="tx1"/>
                </a:solidFill>
                <a:effectLst/>
                <a:latin typeface="+mn-lt"/>
                <a:ea typeface="+mn-ea"/>
                <a:cs typeface="+mn-cs"/>
              </a:rPr>
              <a:t>将增长到</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35ZB (1ZB = 1000EB = 1000000 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年将增长</a:t>
            </a:r>
            <a:r>
              <a:rPr lang="en-US" altLang="zh-CN" sz="1200" kern="12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倍，年均增长</a:t>
            </a:r>
            <a:r>
              <a:rPr lang="en-US" altLang="zh-CN" sz="1200" kern="1200" dirty="0">
                <a:solidFill>
                  <a:schemeClr val="tx1"/>
                </a:solidFill>
                <a:effectLst/>
                <a:latin typeface="+mn-lt"/>
                <a:ea typeface="+mn-ea"/>
                <a:cs typeface="+mn-cs"/>
              </a:rPr>
              <a:t> 40%[13]</a:t>
            </a:r>
            <a:r>
              <a:rPr lang="zh-CN" altLang="zh-CN" sz="1200" kern="1200" dirty="0">
                <a:solidFill>
                  <a:schemeClr val="tx1"/>
                </a:solidFill>
                <a:effectLst/>
                <a:latin typeface="+mn-lt"/>
                <a:ea typeface="+mn-ea"/>
                <a:cs typeface="+mn-cs"/>
              </a:rPr>
              <a:t>，这导致需要处理的数据量达到惊人的规模。</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存储架构影响：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传统的基于行键</a:t>
            </a:r>
            <a:r>
              <a:rPr lang="en-US" altLang="zh-CN" sz="1200" kern="1200" dirty="0">
                <a:solidFill>
                  <a:schemeClr val="tx1"/>
                </a:solidFill>
                <a:effectLst/>
                <a:latin typeface="+mn-lt"/>
                <a:ea typeface="+mn-ea"/>
                <a:cs typeface="+mn-cs"/>
              </a:rPr>
              <a:t>(row key)</a:t>
            </a:r>
            <a:r>
              <a:rPr lang="zh-CN" altLang="zh-CN" sz="1200" kern="1200" dirty="0">
                <a:solidFill>
                  <a:schemeClr val="tx1"/>
                </a:solidFill>
                <a:effectLst/>
                <a:latin typeface="+mn-lt"/>
                <a:ea typeface="+mn-ea"/>
                <a:cs typeface="+mn-cs"/>
              </a:rPr>
              <a:t>表格存储格式的关系型数据库（</a:t>
            </a:r>
            <a:r>
              <a:rPr lang="en-US" altLang="zh-CN" sz="1200" kern="1200" dirty="0">
                <a:solidFill>
                  <a:schemeClr val="tx1"/>
                </a:solidFill>
                <a:effectLst/>
                <a:latin typeface="+mn-lt"/>
                <a:ea typeface="+mn-ea"/>
                <a:cs typeface="+mn-cs"/>
              </a:rPr>
              <a:t>RDBS</a:t>
            </a:r>
            <a:r>
              <a:rPr lang="zh-CN" altLang="zh-CN" sz="1200" kern="1200" dirty="0">
                <a:solidFill>
                  <a:schemeClr val="tx1"/>
                </a:solidFill>
                <a:effectLst/>
                <a:latin typeface="+mn-lt"/>
                <a:ea typeface="+mn-ea"/>
                <a:cs typeface="+mn-cs"/>
              </a:rPr>
              <a:t>）已很难适应大数据海量存储和快速检索查询的需要，基于分布式文件系统的分布式数据库设计越来越多地用于大数据存储与管理系统。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计算模型影响：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除了传统的离线批处理计算</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之外，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BSP (Bulk-Synchronous Parallel)</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的图并行计算框架</a:t>
            </a:r>
            <a:r>
              <a:rPr lang="en-US" altLang="zh-CN" sz="1200" kern="1200" dirty="0">
                <a:solidFill>
                  <a:schemeClr val="tx1"/>
                </a:solidFill>
                <a:effectLst/>
                <a:latin typeface="+mn-lt"/>
                <a:ea typeface="+mn-ea"/>
                <a:cs typeface="+mn-cs"/>
              </a:rPr>
              <a:t>Pregel[16]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Hama[17],</a:t>
            </a:r>
          </a:p>
          <a:p>
            <a:r>
              <a:rPr lang="zh-CN" altLang="zh-CN" sz="1200" kern="1200" dirty="0">
                <a:solidFill>
                  <a:schemeClr val="tx1"/>
                </a:solidFill>
                <a:effectLst/>
                <a:latin typeface="+mn-lt"/>
                <a:ea typeface="+mn-ea"/>
                <a:cs typeface="+mn-cs"/>
              </a:rPr>
              <a:t>基于列存储结构</a:t>
            </a:r>
            <a:r>
              <a:rPr lang="en-US" altLang="zh-CN" sz="1200" kern="1200" dirty="0">
                <a:solidFill>
                  <a:schemeClr val="tx1"/>
                </a:solidFill>
                <a:effectLst/>
                <a:latin typeface="+mn-lt"/>
                <a:ea typeface="+mn-ea"/>
                <a:cs typeface="+mn-cs"/>
              </a:rPr>
              <a:t> (columnar storage structure)</a:t>
            </a:r>
            <a:r>
              <a:rPr lang="zh-CN" altLang="zh-CN" sz="1200" kern="1200" dirty="0">
                <a:solidFill>
                  <a:schemeClr val="tx1"/>
                </a:solidFill>
                <a:effectLst/>
                <a:latin typeface="+mn-lt"/>
                <a:ea typeface="+mn-ea"/>
                <a:cs typeface="+mn-cs"/>
              </a:rPr>
              <a:t>和内存驻存</a:t>
            </a:r>
            <a:r>
              <a:rPr lang="en-US" altLang="zh-CN" sz="1200" kern="1200" dirty="0">
                <a:solidFill>
                  <a:schemeClr val="tx1"/>
                </a:solidFill>
                <a:effectLst/>
                <a:latin typeface="+mn-lt"/>
                <a:ea typeface="+mn-ea"/>
                <a:cs typeface="+mn-cs"/>
              </a:rPr>
              <a:t> (in-memory)</a:t>
            </a:r>
            <a:r>
              <a:rPr lang="zh-CN" altLang="zh-CN" sz="1200" kern="1200" dirty="0">
                <a:solidFill>
                  <a:schemeClr val="tx1"/>
                </a:solidFill>
                <a:effectLst/>
                <a:latin typeface="+mn-lt"/>
                <a:ea typeface="+mn-ea"/>
                <a:cs typeface="+mn-cs"/>
              </a:rPr>
              <a:t>技术的交互式计算模型</a:t>
            </a:r>
            <a:r>
              <a:rPr lang="en-US" altLang="zh-CN" sz="1200" kern="1200" dirty="0">
                <a:solidFill>
                  <a:schemeClr val="tx1"/>
                </a:solidFill>
                <a:effectLst/>
                <a:latin typeface="+mn-lt"/>
                <a:ea typeface="+mn-ea"/>
                <a:cs typeface="+mn-cs"/>
              </a:rPr>
              <a:t>[18],</a:t>
            </a:r>
          </a:p>
          <a:p>
            <a:r>
              <a:rPr lang="zh-CN" altLang="zh-CN" sz="1200" kern="1200" dirty="0">
                <a:solidFill>
                  <a:schemeClr val="tx1"/>
                </a:solidFill>
                <a:effectLst/>
                <a:latin typeface="+mn-lt"/>
                <a:ea typeface="+mn-ea"/>
                <a:cs typeface="+mn-cs"/>
              </a:rPr>
              <a:t>以及基于集中共享式内存结构的大内存计算系统</a:t>
            </a:r>
            <a:r>
              <a:rPr lang="en-US" altLang="zh-CN" sz="1200" kern="1200" dirty="0" err="1">
                <a:solidFill>
                  <a:schemeClr val="tx1"/>
                </a:solidFill>
                <a:effectLst/>
                <a:latin typeface="+mn-lt"/>
                <a:ea typeface="+mn-ea"/>
                <a:cs typeface="+mn-cs"/>
              </a:rPr>
              <a:t>MemCloud</a:t>
            </a:r>
            <a:r>
              <a:rPr lang="en-US" altLang="zh-CN" sz="1200" kern="1200" dirty="0">
                <a:solidFill>
                  <a:schemeClr val="tx1"/>
                </a:solidFill>
                <a:effectLst/>
                <a:latin typeface="+mn-lt"/>
                <a:ea typeface="+mn-ea"/>
                <a:cs typeface="+mn-cs"/>
              </a:rPr>
              <a:t>[19], HANA[20]</a:t>
            </a:r>
            <a:r>
              <a:rPr lang="zh-CN" altLang="zh-CN" sz="1200" kern="1200" dirty="0">
                <a:solidFill>
                  <a:schemeClr val="tx1"/>
                </a:solidFill>
                <a:effectLst/>
                <a:latin typeface="+mn-lt"/>
                <a:ea typeface="+mn-ea"/>
                <a:cs typeface="+mn-cs"/>
              </a:rPr>
              <a:t>都在研究探索之中。</a:t>
            </a:r>
            <a:endParaRPr lang="zh-CN" altLang="en-US" dirty="0"/>
          </a:p>
        </p:txBody>
      </p:sp>
    </p:spTree>
    <p:extLst>
      <p:ext uri="{BB962C8B-B14F-4D97-AF65-F5344CB8AC3E}">
        <p14:creationId xmlns:p14="http://schemas.microsoft.com/office/powerpoint/2010/main" xmlns="" val="1301834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对大规模数据统计问题时，受限于计算处理能力，统计学更倾向于采用基于抽样调查的随机分析方法，即从一个大数据集中合理抽取一个代表其特征的子集（随机抽样）进行计算分析，而分析结果的正确性就取决于随机抽样模型产生的数据集的代表性，而且在数据集之上所采用的统计计算模型是确定的。</a:t>
            </a:r>
          </a:p>
          <a:p>
            <a:r>
              <a:rPr lang="zh-CN" altLang="en-US" dirty="0"/>
              <a:t>	大数据分析计算则在两个方面区别于经典统计学。首先，大数据计算不受限于局部数据或数据子集，而是以数据整体或完整数据集作为处理对象，哪怕这个数据集达到超大规模的数据量。这就避免了统计学方法计算结果取决于其抽取样本集的合理性和代表性的弱点。其次，对这个超大规模数据集采用的计算模型与算法并不是一开始就已固定，而是引入了机器学习方法，即通过数据的积累来训练和改进算法和计算程序，即性能的改进是一个动态过程，处理数据量越大，</a:t>
            </a:r>
          </a:p>
          <a:p>
            <a:r>
              <a:rPr lang="zh-CN" altLang="en-US" dirty="0"/>
              <a:t>计算结果越越优化，这也是大数据计算只有在数据量达到一定规模后才呈现出价值的一个原因。</a:t>
            </a:r>
          </a:p>
          <a:p>
            <a:endParaRPr lang="zh-CN" altLang="en-US" dirty="0"/>
          </a:p>
        </p:txBody>
      </p:sp>
    </p:spTree>
    <p:extLst>
      <p:ext uri="{BB962C8B-B14F-4D97-AF65-F5344CB8AC3E}">
        <p14:creationId xmlns:p14="http://schemas.microsoft.com/office/powerpoint/2010/main" xmlns="" val="174563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lvl="0"/>
            <a:r>
              <a:rPr lang="zh-CN" altLang="zh-CN" sz="1200" b="1" kern="1200" dirty="0">
                <a:solidFill>
                  <a:schemeClr val="tx1"/>
                </a:solidFill>
                <a:effectLst/>
                <a:latin typeface="+mn-lt"/>
                <a:ea typeface="+mn-ea"/>
                <a:cs typeface="+mn-cs"/>
              </a:rPr>
              <a:t>统统计学是对样本空间基于独立同分布</a:t>
            </a:r>
            <a:r>
              <a:rPr lang="en-US" altLang="zh-CN" sz="1200" b="1" kern="1200" dirty="0">
                <a:solidFill>
                  <a:schemeClr val="tx1"/>
                </a:solidFill>
                <a:effectLst/>
                <a:latin typeface="+mn-lt"/>
                <a:ea typeface="+mn-ea"/>
                <a:cs typeface="+mn-cs"/>
              </a:rPr>
              <a:t>(independent and identically distributed)</a:t>
            </a:r>
            <a:r>
              <a:rPr lang="zh-CN" altLang="zh-CN" sz="1200" b="1" kern="1200" dirty="0">
                <a:solidFill>
                  <a:schemeClr val="tx1"/>
                </a:solidFill>
                <a:effectLst/>
                <a:latin typeface="+mn-lt"/>
                <a:ea typeface="+mn-ea"/>
                <a:cs typeface="+mn-cs"/>
              </a:rPr>
              <a:t>原理随机抽取一个样本集进行统计分析</a:t>
            </a:r>
            <a:r>
              <a:rPr lang="zh-CN" altLang="zh-CN" sz="1200" kern="1200" dirty="0">
                <a:solidFill>
                  <a:schemeClr val="tx1"/>
                </a:solidFill>
                <a:effectLst/>
                <a:latin typeface="+mn-lt"/>
                <a:ea typeface="+mn-ea"/>
                <a:cs typeface="+mn-cs"/>
              </a:rPr>
              <a:t>，而大数据计算是以样本空间整体或完整数据集（也可能不是完整数据集，而只是研究者手中现在掌握的全部数据）作为计算对象。</a:t>
            </a:r>
          </a:p>
          <a:p>
            <a:r>
              <a:rPr lang="zh-CN" altLang="zh-CN" sz="1200" kern="1200" dirty="0">
                <a:solidFill>
                  <a:schemeClr val="tx1"/>
                </a:solidFill>
                <a:effectLst/>
                <a:latin typeface="+mn-lt"/>
                <a:ea typeface="+mn-ea"/>
                <a:cs typeface="+mn-cs"/>
              </a:rPr>
              <a:t>所谓样本，是指在总体中选取的一个子集，用</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来表示。研究者记录下样本的观察数据，根据样本特征推断总体的情况。采样的方法多种多样，有些采样方法会存在偏差，使得样本失真，而不能被视为一个缩小版的总体，去推断总体的特征。当这种情况发生时，基于样本分析所推断出来的结论常常是失真或完全错误的。这表明传统统计分析方法的正确性和可信性很大程度上依赖于所选取样本集对整个样本空间的代表性，而这不是一个容易完成的任务。</a:t>
            </a:r>
          </a:p>
          <a:p>
            <a:pPr lvl="0"/>
            <a:r>
              <a:rPr lang="zh-CN" altLang="zh-CN" sz="1200" b="1" kern="1200" dirty="0">
                <a:solidFill>
                  <a:schemeClr val="tx1"/>
                </a:solidFill>
                <a:effectLst/>
                <a:latin typeface="+mn-lt"/>
                <a:ea typeface="+mn-ea"/>
                <a:cs typeface="+mn-cs"/>
              </a:rPr>
              <a:t>大数据计算可以处理整个数据集（或研究者手中现在掌握的全部数据）</a:t>
            </a:r>
            <a:r>
              <a:rPr lang="zh-CN" altLang="zh-CN" sz="1200" kern="1200" dirty="0">
                <a:solidFill>
                  <a:schemeClr val="tx1"/>
                </a:solidFill>
                <a:effectLst/>
                <a:latin typeface="+mn-lt"/>
                <a:ea typeface="+mn-ea"/>
                <a:cs typeface="+mn-cs"/>
              </a:rPr>
              <a:t>，这就避免了只计算一个数据子集（样本集）带来的缺陷，而可以专注于改进计算模型和算法，以提高计算结果的准确性、可靠性。</a:t>
            </a:r>
          </a:p>
          <a:p>
            <a:pPr lvl="0"/>
            <a:r>
              <a:rPr lang="zh-CN" altLang="zh-CN" sz="1200" b="1" kern="1200" dirty="0">
                <a:solidFill>
                  <a:schemeClr val="tx1"/>
                </a:solidFill>
                <a:effectLst/>
                <a:latin typeface="+mn-lt"/>
                <a:ea typeface="+mn-ea"/>
                <a:cs typeface="+mn-cs"/>
              </a:rPr>
              <a:t>传统统计分析所采用的计算公式或方法是固定的</a:t>
            </a:r>
            <a:r>
              <a:rPr lang="zh-CN" altLang="zh-CN" sz="1200" kern="1200" dirty="0">
                <a:solidFill>
                  <a:schemeClr val="tx1"/>
                </a:solidFill>
                <a:effectLst/>
                <a:latin typeface="+mn-lt"/>
                <a:ea typeface="+mn-ea"/>
                <a:cs typeface="+mn-cs"/>
              </a:rPr>
              <a:t>，即统计学家首先建立一个确定的数学模型，再通过选定的样本集测算模型的参数，然后用这个模型去预测总体空间的结果。在这一计算推测过程中，所采用的数学模型是确定的、不变的。</a:t>
            </a:r>
          </a:p>
          <a:p>
            <a:r>
              <a:rPr lang="zh-CN" altLang="zh-CN" sz="1200" b="1" kern="1200" dirty="0">
                <a:solidFill>
                  <a:schemeClr val="tx1"/>
                </a:solidFill>
                <a:effectLst/>
                <a:latin typeface="+mn-lt"/>
                <a:ea typeface="+mn-ea"/>
                <a:cs typeface="+mn-cs"/>
              </a:rPr>
              <a:t>大数据计算则主要采用机器学习方法</a:t>
            </a:r>
            <a:r>
              <a:rPr lang="en-US" altLang="zh-CN" sz="1200" b="1" kern="1200" dirty="0">
                <a:solidFill>
                  <a:schemeClr val="tx1"/>
                </a:solidFill>
                <a:effectLst/>
                <a:latin typeface="+mn-lt"/>
                <a:ea typeface="+mn-ea"/>
                <a:cs typeface="+mn-cs"/>
              </a:rPr>
              <a:t>(machine learning)</a:t>
            </a:r>
            <a:r>
              <a:rPr lang="zh-CN" altLang="zh-CN" sz="1200" b="1" kern="1200" dirty="0">
                <a:solidFill>
                  <a:schemeClr val="tx1"/>
                </a:solidFill>
                <a:effectLst/>
                <a:latin typeface="+mn-lt"/>
                <a:ea typeface="+mn-ea"/>
                <a:cs typeface="+mn-cs"/>
              </a:rPr>
              <a:t>，其特点是预测结果的精度改进是一个动态过程</a:t>
            </a:r>
            <a:r>
              <a:rPr lang="zh-CN" altLang="zh-CN" sz="1200" kern="1200" dirty="0">
                <a:solidFill>
                  <a:schemeClr val="tx1"/>
                </a:solidFill>
                <a:effectLst/>
                <a:latin typeface="+mn-lt"/>
                <a:ea typeface="+mn-ea"/>
                <a:cs typeface="+mn-cs"/>
              </a:rPr>
              <a:t>，需要一定规模的数据计算来训练和改进预测算法</a:t>
            </a:r>
            <a:r>
              <a:rPr lang="en-US" altLang="zh-CN" sz="1200" kern="1200" dirty="0">
                <a:solidFill>
                  <a:schemeClr val="tx1"/>
                </a:solidFill>
                <a:effectLst/>
                <a:latin typeface="+mn-lt"/>
                <a:ea typeface="+mn-ea"/>
                <a:cs typeface="+mn-cs"/>
              </a:rPr>
              <a:t>(prediction algorithm)</a:t>
            </a:r>
            <a:r>
              <a:rPr lang="zh-CN" altLang="zh-CN" sz="1200" kern="1200" dirty="0">
                <a:solidFill>
                  <a:schemeClr val="tx1"/>
                </a:solidFill>
                <a:effectLst/>
                <a:latin typeface="+mn-lt"/>
                <a:ea typeface="+mn-ea"/>
                <a:cs typeface="+mn-cs"/>
              </a:rPr>
              <a:t>，这与统计学一开始就确定数学模型不同。具体而言，机器学习是从输入数据集学习</a:t>
            </a:r>
            <a:r>
              <a:rPr lang="en-US" altLang="zh-CN" sz="1200" kern="1200" dirty="0">
                <a:solidFill>
                  <a:schemeClr val="tx1"/>
                </a:solidFill>
                <a:effectLst/>
                <a:latin typeface="+mn-lt"/>
                <a:ea typeface="+mn-ea"/>
                <a:cs typeface="+mn-cs"/>
              </a:rPr>
              <a:t>(learning)</a:t>
            </a:r>
            <a:r>
              <a:rPr lang="zh-CN" altLang="zh-CN" sz="1200" kern="1200" dirty="0">
                <a:solidFill>
                  <a:schemeClr val="tx1"/>
                </a:solidFill>
                <a:effectLst/>
                <a:latin typeface="+mn-lt"/>
                <a:ea typeface="+mn-ea"/>
                <a:cs typeface="+mn-cs"/>
              </a:rPr>
              <a:t>或训练</a:t>
            </a:r>
            <a:r>
              <a:rPr lang="en-US" altLang="zh-CN" sz="1200" kern="1200" dirty="0">
                <a:solidFill>
                  <a:schemeClr val="tx1"/>
                </a:solidFill>
                <a:effectLst/>
                <a:latin typeface="+mn-lt"/>
                <a:ea typeface="+mn-ea"/>
                <a:cs typeface="+mn-cs"/>
              </a:rPr>
              <a:t>(training)</a:t>
            </a:r>
            <a:r>
              <a:rPr lang="zh-CN" altLang="zh-CN" sz="1200" kern="1200" dirty="0">
                <a:solidFill>
                  <a:schemeClr val="tx1"/>
                </a:solidFill>
                <a:effectLst/>
                <a:latin typeface="+mn-lt"/>
                <a:ea typeface="+mn-ea"/>
                <a:cs typeface="+mn-cs"/>
              </a:rPr>
              <a:t>预测算法，通过训练数据集</a:t>
            </a:r>
            <a:r>
              <a:rPr lang="en-US" altLang="zh-CN" sz="1200" kern="1200" dirty="0">
                <a:solidFill>
                  <a:schemeClr val="tx1"/>
                </a:solidFill>
                <a:effectLst/>
                <a:latin typeface="+mn-lt"/>
                <a:ea typeface="+mn-ea"/>
                <a:cs typeface="+mn-cs"/>
              </a:rPr>
              <a:t>(training set)</a:t>
            </a:r>
            <a:r>
              <a:rPr lang="zh-CN" altLang="zh-CN" sz="1200" kern="1200" dirty="0">
                <a:solidFill>
                  <a:schemeClr val="tx1"/>
                </a:solidFill>
                <a:effectLst/>
                <a:latin typeface="+mn-lt"/>
                <a:ea typeface="+mn-ea"/>
                <a:cs typeface="+mn-cs"/>
              </a:rPr>
              <a:t>的大量计算来改进预测算法的性能，使其逐步逼近正确的结果。这一过程中另有一个学习算法</a:t>
            </a:r>
            <a:r>
              <a:rPr lang="en-US" altLang="zh-CN" sz="1200" kern="1200" dirty="0">
                <a:solidFill>
                  <a:schemeClr val="tx1"/>
                </a:solidFill>
                <a:effectLst/>
                <a:latin typeface="+mn-lt"/>
                <a:ea typeface="+mn-ea"/>
                <a:cs typeface="+mn-cs"/>
              </a:rPr>
              <a:t>(learning algorithm)</a:t>
            </a:r>
            <a:r>
              <a:rPr lang="zh-CN" altLang="zh-CN" sz="1200" kern="1200" dirty="0">
                <a:solidFill>
                  <a:schemeClr val="tx1"/>
                </a:solidFill>
                <a:effectLst/>
                <a:latin typeface="+mn-lt"/>
                <a:ea typeface="+mn-ea"/>
                <a:cs typeface="+mn-cs"/>
              </a:rPr>
              <a:t>来控制对预测模型的改进和测试。显然，大数据计算更看重预测算法的输出结果，并通过训练数据集的反复迭代计算来提高预测输出结果的精度。</a:t>
            </a:r>
            <a:endParaRPr lang="zh-CN" altLang="en-US" dirty="0"/>
          </a:p>
        </p:txBody>
      </p:sp>
    </p:spTree>
    <p:extLst>
      <p:ext uri="{BB962C8B-B14F-4D97-AF65-F5344CB8AC3E}">
        <p14:creationId xmlns:p14="http://schemas.microsoft.com/office/powerpoint/2010/main" xmlns="" val="407925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传统的关系型数据库系统</a:t>
            </a:r>
            <a:r>
              <a:rPr lang="en-US" altLang="zh-CN" sz="1200" b="1" kern="1200" dirty="0">
                <a:solidFill>
                  <a:schemeClr val="tx1"/>
                </a:solidFill>
                <a:effectLst/>
                <a:latin typeface="+mn-lt"/>
                <a:ea typeface="+mn-ea"/>
                <a:cs typeface="+mn-cs"/>
              </a:rPr>
              <a:t>(RDBS)</a:t>
            </a:r>
            <a:r>
              <a:rPr lang="zh-CN" altLang="zh-CN" sz="1200" b="1" kern="1200" dirty="0">
                <a:solidFill>
                  <a:schemeClr val="tx1"/>
                </a:solidFill>
                <a:effectLst/>
                <a:latin typeface="+mn-lt"/>
                <a:ea typeface="+mn-ea"/>
                <a:cs typeface="+mn-cs"/>
              </a:rPr>
              <a:t>主要围绕关系型模型构建</a:t>
            </a:r>
            <a:r>
              <a:rPr lang="zh-CN" altLang="zh-CN" sz="1200" kern="1200" dirty="0">
                <a:solidFill>
                  <a:schemeClr val="tx1"/>
                </a:solidFill>
                <a:effectLst/>
                <a:latin typeface="+mn-lt"/>
                <a:ea typeface="+mn-ea"/>
                <a:cs typeface="+mn-cs"/>
              </a:rPr>
              <a:t>，数据存储采用基于主键</a:t>
            </a:r>
            <a:r>
              <a:rPr lang="en-US" altLang="zh-CN" sz="1200" kern="1200" dirty="0">
                <a:solidFill>
                  <a:schemeClr val="tx1"/>
                </a:solidFill>
                <a:effectLst/>
                <a:latin typeface="+mn-lt"/>
                <a:ea typeface="+mn-ea"/>
                <a:cs typeface="+mn-cs"/>
              </a:rPr>
              <a:t>(primary key)</a:t>
            </a:r>
            <a:r>
              <a:rPr lang="zh-CN" altLang="zh-CN" sz="1200" kern="1200" dirty="0">
                <a:solidFill>
                  <a:schemeClr val="tx1"/>
                </a:solidFill>
                <a:effectLst/>
                <a:latin typeface="+mn-lt"/>
                <a:ea typeface="+mn-ea"/>
                <a:cs typeface="+mn-cs"/>
              </a:rPr>
              <a:t>的行存储格式</a:t>
            </a:r>
            <a:r>
              <a:rPr lang="en-US" altLang="zh-CN" sz="1200" kern="1200" dirty="0">
                <a:solidFill>
                  <a:schemeClr val="tx1"/>
                </a:solidFill>
                <a:effectLst/>
                <a:latin typeface="+mn-lt"/>
                <a:ea typeface="+mn-ea"/>
                <a:cs typeface="+mn-cs"/>
              </a:rPr>
              <a:t>(row-based storage structure)</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查询会涉及到多个（在大型数据库中会达到数百个）表单，这就限制了关系型数据库处理超大规模数据的能力，因为几十到数百个表单的连接</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是一个非常耗时的操作。关系型数据库遇到的另一个挑战是大量非结构性或异构数据的处理，关系型模型</a:t>
            </a:r>
            <a:r>
              <a:rPr lang="en-US" altLang="zh-CN" sz="1200" kern="1200" dirty="0">
                <a:solidFill>
                  <a:schemeClr val="tx1"/>
                </a:solidFill>
                <a:effectLst/>
                <a:latin typeface="+mn-lt"/>
                <a:ea typeface="+mn-ea"/>
                <a:cs typeface="+mn-cs"/>
              </a:rPr>
              <a:t>(RDBS schema)</a:t>
            </a:r>
            <a:r>
              <a:rPr lang="zh-CN" altLang="zh-CN" sz="1200" kern="1200" dirty="0">
                <a:solidFill>
                  <a:schemeClr val="tx1"/>
                </a:solidFill>
                <a:effectLst/>
                <a:latin typeface="+mn-lt"/>
                <a:ea typeface="+mn-ea"/>
                <a:cs typeface="+mn-cs"/>
              </a:rPr>
              <a:t>在构建这些没有统一数据格式的表格时会遇到很大困难。在医疗卫生信息系统，可以看到大量的这类非结构性或异构型数据类型，比如既有文字、又有音频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视频、还有各种格式的医学影像图片资料等。另外，尽管现代关系型数据库产品也支持分布式部署和计算，但关系型关联模型的特点决定了多数情况下仍然是集中部署，在支持分布式计算时进行数据集划分和数据同步都是高成本的开销。</a:t>
            </a:r>
          </a:p>
          <a:p>
            <a:r>
              <a:rPr lang="zh-CN" altLang="zh-CN" sz="1200" b="1" kern="1200" dirty="0">
                <a:solidFill>
                  <a:schemeClr val="tx1"/>
                </a:solidFill>
                <a:effectLst/>
                <a:latin typeface="+mn-lt"/>
                <a:ea typeface="+mn-ea"/>
                <a:cs typeface="+mn-cs"/>
              </a:rPr>
              <a:t>大数据计算采用的是分布式文件系统</a:t>
            </a:r>
            <a:r>
              <a:rPr lang="en-US" altLang="zh-CN" sz="1200" b="1" kern="1200" dirty="0">
                <a:solidFill>
                  <a:schemeClr val="tx1"/>
                </a:solidFill>
                <a:effectLst/>
                <a:latin typeface="+mn-lt"/>
                <a:ea typeface="+mn-ea"/>
                <a:cs typeface="+mn-cs"/>
              </a:rPr>
              <a:t>(distributed file system)</a:t>
            </a:r>
            <a:r>
              <a:rPr lang="zh-CN" altLang="zh-CN" sz="1200" b="1" kern="1200" dirty="0">
                <a:solidFill>
                  <a:schemeClr val="tx1"/>
                </a:solidFill>
                <a:effectLst/>
                <a:latin typeface="+mn-lt"/>
                <a:ea typeface="+mn-ea"/>
                <a:cs typeface="+mn-cs"/>
              </a:rPr>
              <a:t>及在此基础上构建的</a:t>
            </a:r>
            <a:r>
              <a:rPr lang="en-US" altLang="zh-CN" sz="1200" b="1" kern="1200" dirty="0">
                <a:solidFill>
                  <a:schemeClr val="tx1"/>
                </a:solidFill>
                <a:effectLst/>
                <a:latin typeface="+mn-lt"/>
                <a:ea typeface="+mn-ea"/>
                <a:cs typeface="+mn-cs"/>
              </a:rPr>
              <a:t>NoSQL (Not Only SQL) </a:t>
            </a:r>
            <a:r>
              <a:rPr lang="zh-CN" altLang="zh-CN" sz="1200" b="1" kern="1200" dirty="0">
                <a:solidFill>
                  <a:schemeClr val="tx1"/>
                </a:solidFill>
                <a:effectLst/>
                <a:latin typeface="+mn-lt"/>
                <a:ea typeface="+mn-ea"/>
                <a:cs typeface="+mn-cs"/>
              </a:rPr>
              <a:t>非关系型数据库</a:t>
            </a:r>
            <a:r>
              <a:rPr lang="zh-CN" altLang="zh-CN" sz="1200" kern="1200" dirty="0">
                <a:solidFill>
                  <a:schemeClr val="tx1"/>
                </a:solidFill>
                <a:effectLst/>
                <a:latin typeface="+mn-lt"/>
                <a:ea typeface="+mn-ea"/>
                <a:cs typeface="+mn-cs"/>
              </a:rPr>
              <a:t>，通常会在原始数据文件之上建立相关的索引表</a:t>
            </a:r>
            <a:r>
              <a:rPr lang="en-US" altLang="zh-CN" sz="1200" kern="1200" dirty="0">
                <a:solidFill>
                  <a:schemeClr val="tx1"/>
                </a:solidFill>
                <a:effectLst/>
                <a:latin typeface="+mn-lt"/>
                <a:ea typeface="+mn-ea"/>
                <a:cs typeface="+mn-cs"/>
              </a:rPr>
              <a:t>(index table), </a:t>
            </a:r>
            <a:r>
              <a:rPr lang="zh-CN" altLang="zh-CN" sz="1200" kern="1200" dirty="0">
                <a:solidFill>
                  <a:schemeClr val="tx1"/>
                </a:solidFill>
                <a:effectLst/>
                <a:latin typeface="+mn-lt"/>
                <a:ea typeface="+mn-ea"/>
                <a:cs typeface="+mn-cs"/>
              </a:rPr>
              <a:t>采用哈希表</a:t>
            </a:r>
            <a:r>
              <a:rPr lang="en-US" altLang="zh-CN" sz="1200" kern="1200" dirty="0">
                <a:solidFill>
                  <a:schemeClr val="tx1"/>
                </a:solidFill>
                <a:effectLst/>
                <a:latin typeface="+mn-lt"/>
                <a:ea typeface="+mn-ea"/>
                <a:cs typeface="+mn-cs"/>
              </a:rPr>
              <a:t>(Hash table) </a:t>
            </a:r>
            <a:r>
              <a:rPr lang="zh-CN" altLang="zh-CN" sz="1200" kern="1200" dirty="0">
                <a:solidFill>
                  <a:schemeClr val="tx1"/>
                </a:solidFill>
                <a:effectLst/>
                <a:latin typeface="+mn-lt"/>
                <a:ea typeface="+mn-ea"/>
                <a:cs typeface="+mn-cs"/>
              </a:rPr>
              <a:t>映射方法来支持快速查询。由于</a:t>
            </a:r>
            <a:r>
              <a:rPr lang="en-US" altLang="zh-CN" sz="1200" kern="1200" dirty="0">
                <a:solidFill>
                  <a:schemeClr val="tx1"/>
                </a:solidFill>
                <a:effectLst/>
                <a:latin typeface="+mn-lt"/>
                <a:ea typeface="+mn-ea"/>
                <a:cs typeface="+mn-cs"/>
              </a:rPr>
              <a:t>NoSQL </a:t>
            </a:r>
            <a:r>
              <a:rPr lang="zh-CN" altLang="zh-CN" sz="1200" kern="1200" dirty="0">
                <a:solidFill>
                  <a:schemeClr val="tx1"/>
                </a:solidFill>
                <a:effectLst/>
                <a:latin typeface="+mn-lt"/>
                <a:ea typeface="+mn-ea"/>
                <a:cs typeface="+mn-cs"/>
              </a:rPr>
              <a:t>数据库在原始数据存储文件（非结构化、异构数据）之上构建了统一格式的索引表（或检索目录数据库），因此能够很好地支持非结构化或异构数据的存储和处理。分布式数据库的特点也能够很好地支持分布式系统部署、对超大规模数据集完成快速查询操作。</a:t>
            </a:r>
          </a:p>
          <a:p>
            <a:r>
              <a:rPr lang="zh-CN" altLang="en-US" b="1" dirty="0"/>
              <a:t>存储格式特性见下页详述</a:t>
            </a:r>
          </a:p>
        </p:txBody>
      </p:sp>
    </p:spTree>
    <p:extLst>
      <p:ext uri="{BB962C8B-B14F-4D97-AF65-F5344CB8AC3E}">
        <p14:creationId xmlns:p14="http://schemas.microsoft.com/office/powerpoint/2010/main" xmlns="" val="392461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88102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zh-CN" sz="1200" kern="1200" dirty="0">
                <a:solidFill>
                  <a:schemeClr val="tx1"/>
                </a:solidFill>
                <a:effectLst/>
                <a:latin typeface="+mn-lt"/>
                <a:ea typeface="+mn-ea"/>
                <a:cs typeface="+mn-cs"/>
              </a:rPr>
              <a:t>对比图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两种技术架构可看出：</a:t>
            </a:r>
            <a:r>
              <a:rPr lang="zh-CN" altLang="zh-CN" sz="1200" b="1" kern="1200" dirty="0">
                <a:solidFill>
                  <a:schemeClr val="tx1"/>
                </a:solidFill>
                <a:effectLst/>
                <a:latin typeface="+mn-lt"/>
                <a:ea typeface="+mn-ea"/>
                <a:cs typeface="+mn-cs"/>
              </a:rPr>
              <a:t>传统技术架构是基于某一平台和某一标准的线性结构，即整个技术架构是围绕一个单一的开发技术和平台标准来构造</a:t>
            </a:r>
            <a:r>
              <a:rPr lang="zh-CN" altLang="zh-CN" sz="1200" kern="1200" dirty="0">
                <a:solidFill>
                  <a:schemeClr val="tx1"/>
                </a:solidFill>
                <a:effectLst/>
                <a:latin typeface="+mn-lt"/>
                <a:ea typeface="+mn-ea"/>
                <a:cs typeface="+mn-cs"/>
              </a:rPr>
              <a:t>。比如基于微软的架构主要就是基于</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操作系统以及微软的一系列开发技术（</a:t>
            </a:r>
            <a:r>
              <a:rPr lang="en-US" altLang="zh-CN" sz="1200" kern="1200" dirty="0">
                <a:solidFill>
                  <a:schemeClr val="tx1"/>
                </a:solidFill>
                <a:effectLst/>
                <a:latin typeface="+mn-lt"/>
                <a:ea typeface="+mn-ea"/>
                <a:cs typeface="+mn-cs"/>
              </a:rPr>
              <a:t>NTFS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FAT32</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.NET</a:t>
            </a:r>
            <a:r>
              <a:rPr lang="zh-CN" altLang="zh-CN" sz="1200" kern="1200" dirty="0">
                <a:solidFill>
                  <a:schemeClr val="tx1"/>
                </a:solidFill>
                <a:effectLst/>
                <a:latin typeface="+mn-lt"/>
                <a:ea typeface="+mn-ea"/>
                <a:cs typeface="+mn-cs"/>
              </a:rPr>
              <a:t>开发工具包、</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编程语言、</a:t>
            </a:r>
            <a:r>
              <a:rPr lang="en-US" altLang="zh-CN" sz="1200" kern="1200" dirty="0">
                <a:solidFill>
                  <a:schemeClr val="tx1"/>
                </a:solidFill>
                <a:effectLst/>
                <a:latin typeface="+mn-lt"/>
                <a:ea typeface="+mn-ea"/>
                <a:cs typeface="+mn-cs"/>
              </a:rPr>
              <a:t>MS SQL Server</a:t>
            </a:r>
            <a:r>
              <a:rPr lang="zh-CN" altLang="zh-CN" sz="1200" kern="1200" dirty="0">
                <a:solidFill>
                  <a:schemeClr val="tx1"/>
                </a:solidFill>
                <a:effectLst/>
                <a:latin typeface="+mn-lt"/>
                <a:ea typeface="+mn-ea"/>
                <a:cs typeface="+mn-cs"/>
              </a:rPr>
              <a:t>数据库等）来实现。不排除微软平台现在也试图兼容一些不同技术，但基本特点是围绕微软自己独有技术和标准来进行开发。另一例子就是苹果公司</a:t>
            </a:r>
            <a:r>
              <a:rPr lang="en-US" altLang="zh-CN" sz="1200" kern="1200" dirty="0">
                <a:solidFill>
                  <a:schemeClr val="tx1"/>
                </a:solidFill>
                <a:effectLst/>
                <a:latin typeface="+mn-lt"/>
                <a:ea typeface="+mn-ea"/>
                <a:cs typeface="+mn-cs"/>
              </a:rPr>
              <a:t>(Apple Inc.)</a:t>
            </a:r>
            <a:r>
              <a:rPr lang="zh-CN" altLang="zh-CN" sz="1200" kern="1200" dirty="0">
                <a:solidFill>
                  <a:schemeClr val="tx1"/>
                </a:solidFill>
                <a:effectLst/>
                <a:latin typeface="+mn-lt"/>
                <a:ea typeface="+mn-ea"/>
                <a:cs typeface="+mn-cs"/>
              </a:rPr>
              <a:t>的产品线，完全是基于自己特有的</a:t>
            </a:r>
            <a:r>
              <a:rPr lang="en-US" altLang="zh-CN" sz="1200" kern="1200" dirty="0">
                <a:solidFill>
                  <a:schemeClr val="tx1"/>
                </a:solidFill>
                <a:effectLst/>
                <a:latin typeface="+mn-lt"/>
                <a:ea typeface="+mn-ea"/>
                <a:cs typeface="+mn-cs"/>
              </a:rPr>
              <a:t>Mac OS X/iOS/Cocoa/XCode/Objective-C</a:t>
            </a:r>
            <a:r>
              <a:rPr lang="zh-CN" altLang="zh-CN" sz="1200" kern="1200" dirty="0">
                <a:solidFill>
                  <a:schemeClr val="tx1"/>
                </a:solidFill>
                <a:effectLst/>
                <a:latin typeface="+mn-lt"/>
                <a:ea typeface="+mn-ea"/>
                <a:cs typeface="+mn-cs"/>
              </a:rPr>
              <a:t>技术架构来开发，对其他标准和技术的兼容性很差。</a:t>
            </a:r>
          </a:p>
          <a:p>
            <a:r>
              <a:rPr lang="en-US" altLang="zh-CN" sz="1200"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而大数据计算的技术架构则呈现一种多层次的分层结构</a:t>
            </a:r>
            <a:r>
              <a:rPr lang="zh-CN" altLang="zh-CN" sz="1200" kern="1200" dirty="0">
                <a:solidFill>
                  <a:schemeClr val="tx1"/>
                </a:solidFill>
                <a:effectLst/>
                <a:latin typeface="+mn-lt"/>
                <a:ea typeface="+mn-ea"/>
                <a:cs typeface="+mn-cs"/>
              </a:rPr>
              <a:t>，即大数据采用的技术和标准是按照其功能和作用分别纳入不同的层级（在图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分为硬件层、操作系统层、平台层、数据库层、应用层），而在每一个层级上，大数据计算兼容水平方向扩展的多种技术和标准、而不是绑定于某一种特定技术。比如，在硬件层，大数据计算可采用英特尔处理器、</a:t>
            </a:r>
            <a:r>
              <a:rPr lang="en-US" altLang="zh-CN" sz="1200" kern="1200" dirty="0">
                <a:solidFill>
                  <a:schemeClr val="tx1"/>
                </a:solidFill>
                <a:effectLst/>
                <a:latin typeface="+mn-lt"/>
                <a:ea typeface="+mn-ea"/>
                <a:cs typeface="+mn-cs"/>
              </a:rPr>
              <a:t>AMD</a:t>
            </a:r>
            <a:r>
              <a:rPr lang="zh-CN" altLang="zh-CN" sz="1200" kern="1200" dirty="0">
                <a:solidFill>
                  <a:schemeClr val="tx1"/>
                </a:solidFill>
                <a:effectLst/>
                <a:latin typeface="+mn-lt"/>
                <a:ea typeface="+mn-ea"/>
                <a:cs typeface="+mn-cs"/>
              </a:rPr>
              <a:t>芯片或</a:t>
            </a:r>
            <a:r>
              <a:rPr lang="en-US" altLang="zh-CN" sz="1200" kern="1200" dirty="0">
                <a:solidFill>
                  <a:schemeClr val="tx1"/>
                </a:solidFill>
                <a:effectLst/>
                <a:latin typeface="+mn-lt"/>
                <a:ea typeface="+mn-ea"/>
                <a:cs typeface="+mn-cs"/>
              </a:rPr>
              <a:t>PowerPC</a:t>
            </a:r>
            <a:r>
              <a:rPr lang="zh-CN" altLang="zh-CN" sz="1200" kern="1200" dirty="0">
                <a:solidFill>
                  <a:schemeClr val="tx1"/>
                </a:solidFill>
                <a:effectLst/>
                <a:latin typeface="+mn-lt"/>
                <a:ea typeface="+mn-ea"/>
                <a:cs typeface="+mn-cs"/>
              </a:rPr>
              <a:t>处理器；在操作系统层面，可以</a:t>
            </a:r>
            <a:r>
              <a:rPr lang="en-US" altLang="zh-CN" sz="1200" kern="1200" dirty="0">
                <a:solidFill>
                  <a:schemeClr val="tx1"/>
                </a:solidFill>
                <a:effectLst/>
                <a:latin typeface="+mn-lt"/>
                <a:ea typeface="+mn-ea"/>
                <a:cs typeface="+mn-cs"/>
              </a:rPr>
              <a:t>Linux,  Linux, Windows</a:t>
            </a:r>
            <a:r>
              <a:rPr lang="zh-CN" altLang="zh-CN" sz="1200" kern="1200" dirty="0">
                <a:solidFill>
                  <a:schemeClr val="tx1"/>
                </a:solidFill>
                <a:effectLst/>
                <a:latin typeface="+mn-lt"/>
                <a:ea typeface="+mn-ea"/>
                <a:cs typeface="+mn-cs"/>
              </a:rPr>
              <a:t>共存；在平台层，可以选用开源平台</a:t>
            </a:r>
            <a:r>
              <a:rPr lang="en-US" altLang="zh-CN" sz="1200" kern="1200" dirty="0">
                <a:solidFill>
                  <a:schemeClr val="tx1"/>
                </a:solidFill>
                <a:effectLst/>
                <a:latin typeface="+mn-lt"/>
                <a:ea typeface="+mn-ea"/>
                <a:cs typeface="+mn-cs"/>
              </a:rPr>
              <a:t>Hadoop,  Spark, Cloudera</a:t>
            </a:r>
            <a:r>
              <a:rPr lang="zh-CN" altLang="zh-CN" sz="1200" kern="1200" dirty="0">
                <a:solidFill>
                  <a:schemeClr val="tx1"/>
                </a:solidFill>
                <a:effectLst/>
                <a:latin typeface="+mn-lt"/>
                <a:ea typeface="+mn-ea"/>
                <a:cs typeface="+mn-cs"/>
              </a:rPr>
              <a:t>，也可选用商业平台</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Dremel/Pregel/</a:t>
            </a:r>
            <a:r>
              <a:rPr lang="en-US" altLang="zh-CN" sz="1200" kern="1200" dirty="0" err="1">
                <a:solidFill>
                  <a:schemeClr val="tx1"/>
                </a:solidFill>
                <a:effectLst/>
                <a:latin typeface="+mn-lt"/>
                <a:ea typeface="+mn-ea"/>
                <a:cs typeface="+mn-cs"/>
              </a:rPr>
              <a:t>PoerDrill</a:t>
            </a:r>
            <a:r>
              <a:rPr lang="zh-CN" altLang="zh-CN" sz="1200" kern="1200" dirty="0">
                <a:solidFill>
                  <a:schemeClr val="tx1"/>
                </a:solidFill>
                <a:effectLst/>
                <a:latin typeface="+mn-lt"/>
                <a:ea typeface="+mn-ea"/>
                <a:cs typeface="+mn-cs"/>
              </a:rPr>
              <a:t>或是微软的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平台；在数据库层面和应用开发层面亦是如此。</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可以看出，大数据计算需要处理数据类型和数据源的复杂性和大数据应用的多样性，决定了大数据技术更多倾向于采用开放式标准和开放式架构</a:t>
            </a:r>
            <a:r>
              <a:rPr lang="en-US" altLang="zh-CN" sz="1200" kern="1200" dirty="0">
                <a:solidFill>
                  <a:schemeClr val="tx1"/>
                </a:solidFill>
                <a:effectLst/>
                <a:latin typeface="+mn-lt"/>
                <a:ea typeface="+mn-ea"/>
                <a:cs typeface="+mn-cs"/>
              </a:rPr>
              <a:t>(Open Standard and Open Architecture), </a:t>
            </a:r>
            <a:r>
              <a:rPr lang="zh-CN" altLang="zh-CN" sz="1200" kern="1200" dirty="0">
                <a:solidFill>
                  <a:schemeClr val="tx1"/>
                </a:solidFill>
                <a:effectLst/>
                <a:latin typeface="+mn-lt"/>
                <a:ea typeface="+mn-ea"/>
                <a:cs typeface="+mn-cs"/>
              </a:rPr>
              <a:t>在同一平台上尽可能多的兼容或集成不同的软件开发工具，这不是一个容易完成的任务。目前的大数据技术架构大致分为商业技术</a:t>
            </a:r>
            <a:r>
              <a:rPr lang="en-US" altLang="zh-CN" sz="1200" kern="1200" dirty="0">
                <a:solidFill>
                  <a:schemeClr val="tx1"/>
                </a:solidFill>
                <a:effectLst/>
                <a:latin typeface="+mn-lt"/>
                <a:ea typeface="+mn-ea"/>
                <a:cs typeface="+mn-cs"/>
              </a:rPr>
              <a:t>(commercial products)</a:t>
            </a:r>
            <a:r>
              <a:rPr lang="zh-CN" altLang="zh-CN" sz="1200" kern="1200" dirty="0">
                <a:solidFill>
                  <a:schemeClr val="tx1"/>
                </a:solidFill>
                <a:effectLst/>
                <a:latin typeface="+mn-lt"/>
                <a:ea typeface="+mn-ea"/>
                <a:cs typeface="+mn-cs"/>
              </a:rPr>
              <a:t>和开源技术</a:t>
            </a:r>
            <a:r>
              <a:rPr lang="en-US" altLang="zh-CN" sz="1200" kern="1200" dirty="0">
                <a:solidFill>
                  <a:schemeClr val="tx1"/>
                </a:solidFill>
                <a:effectLst/>
                <a:latin typeface="+mn-lt"/>
                <a:ea typeface="+mn-ea"/>
                <a:cs typeface="+mn-cs"/>
              </a:rPr>
              <a:t>(open source technology)</a:t>
            </a:r>
            <a:r>
              <a:rPr lang="zh-CN" altLang="zh-CN" sz="1200" kern="1200" dirty="0">
                <a:solidFill>
                  <a:schemeClr val="tx1"/>
                </a:solidFill>
                <a:effectLst/>
                <a:latin typeface="+mn-lt"/>
                <a:ea typeface="+mn-ea"/>
                <a:cs typeface="+mn-cs"/>
              </a:rPr>
              <a:t>两条主线，从技术架构的可扩展性、兼容性、跨平台移植性而言，基于开放标准的开源技术具有更好的前景。</a:t>
            </a:r>
          </a:p>
          <a:p>
            <a:endParaRPr lang="zh-CN" altLang="en-US" dirty="0"/>
          </a:p>
        </p:txBody>
      </p:sp>
    </p:spTree>
    <p:extLst>
      <p:ext uri="{BB962C8B-B14F-4D97-AF65-F5344CB8AC3E}">
        <p14:creationId xmlns:p14="http://schemas.microsoft.com/office/powerpoint/2010/main" xmlns="" val="4138514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b="1" dirty="0"/>
              <a:t>系统领导者（</a:t>
            </a:r>
            <a:r>
              <a:rPr lang="en-US" altLang="zh-CN" b="1" dirty="0"/>
              <a:t>System Orchestrator</a:t>
            </a:r>
            <a:r>
              <a:rPr lang="zh-CN" altLang="en-US" b="1" dirty="0"/>
              <a:t>）</a:t>
            </a:r>
          </a:p>
          <a:p>
            <a:r>
              <a:rPr lang="zh-CN" altLang="en-US" dirty="0"/>
              <a:t>其角色主要由商务领导人、咨询专家、数据科学家、信息系统架构师、软件架构师、安全及隐私系统架构师、网络架构师承担，其作用主要为制定策略、确定管控、架构、资源调配及商业需求，监督管理整个过程以保证上述需要得到满足。</a:t>
            </a:r>
          </a:p>
          <a:p>
            <a:r>
              <a:rPr lang="zh-CN" altLang="en-US" b="1" dirty="0"/>
              <a:t>数据提供者（</a:t>
            </a:r>
            <a:r>
              <a:rPr lang="en-US" altLang="zh-CN" b="1" dirty="0"/>
              <a:t>Data Provider</a:t>
            </a:r>
            <a:r>
              <a:rPr lang="zh-CN" altLang="en-US" b="1" dirty="0"/>
              <a:t>）</a:t>
            </a:r>
          </a:p>
          <a:p>
            <a:r>
              <a:rPr lang="zh-CN" altLang="en-US" dirty="0"/>
              <a:t>其角色主要由企业、公共机构、研究科学家、搜索引擎、各种互联网应用、网络操作员以及终端用户来承担，其作用主要为大数据计算系统外部的数据提供者或数据源。数据模块包含业务、感知、互联网和第三方数据四个种类。其中业务数据提供者提供传统信息系统中存在并动态产生的大量的结构化数据和异构数据；感知数据提供者提供由物联感知设备实时生成的大量数据；互联网数据提供者提供由互联网应用快速生成的大量的非结构化数据；而第三方数据提供者则是提供政府、学术界、商业机构逐步对外开放了一些可管理、可信的数据集。</a:t>
            </a:r>
          </a:p>
          <a:p>
            <a:r>
              <a:rPr lang="zh-CN" altLang="en-US" b="1" dirty="0"/>
              <a:t>大数据应用提供者（</a:t>
            </a:r>
            <a:r>
              <a:rPr lang="en-US" altLang="zh-CN" b="1" dirty="0"/>
              <a:t>Big Data Application Provider</a:t>
            </a:r>
            <a:r>
              <a:rPr lang="zh-CN" altLang="en-US" b="1" dirty="0"/>
              <a:t>）</a:t>
            </a:r>
          </a:p>
          <a:p>
            <a:r>
              <a:rPr lang="zh-CN" altLang="en-US" dirty="0"/>
              <a:t>其角色主要由应用系统专家、平台专家及咨询顾问来承担，其作用主要为完成系统领导者所定义的数据生命周期中的各个阶段任务及安全和隐私要求，他们需要把通用的大数据技术框架转化为针对实际的数据分析系统</a:t>
            </a:r>
          </a:p>
          <a:p>
            <a:r>
              <a:rPr lang="zh-CN" altLang="en-US" b="1" dirty="0"/>
              <a:t>大数据基础框架提供者（</a:t>
            </a:r>
            <a:r>
              <a:rPr lang="en-US" altLang="zh-CN" b="1" dirty="0"/>
              <a:t>Big Data Framework Provider</a:t>
            </a:r>
            <a:r>
              <a:rPr lang="zh-CN" altLang="en-US" b="1" dirty="0"/>
              <a:t>）</a:t>
            </a:r>
          </a:p>
          <a:p>
            <a:r>
              <a:rPr lang="zh-CN" altLang="en-US" dirty="0"/>
              <a:t>它包括室内计算机集群、数据中心、云平台提供者等，其作用主要为提供大数据计算系统所需要的各类资源，包括基础设施（处理器、网络带宽、存储空间、运维系统等）、数据平台（物理存储设备、文件系统）以及计算处理框架（各类数据建模、分析、计算处理、应用开发</a:t>
            </a:r>
            <a:r>
              <a:rPr lang="en-US" altLang="zh-CN" dirty="0"/>
              <a:t>SDK</a:t>
            </a:r>
            <a:r>
              <a:rPr lang="zh-CN" altLang="en-US" dirty="0"/>
              <a:t>或服务等）。</a:t>
            </a:r>
            <a:endParaRPr lang="en-US" altLang="zh-CN" dirty="0"/>
          </a:p>
          <a:p>
            <a:r>
              <a:rPr lang="zh-CN" altLang="en-US" b="1" dirty="0"/>
              <a:t>数据消费者（</a:t>
            </a:r>
            <a:r>
              <a:rPr lang="en-US" altLang="zh-CN" b="1" dirty="0"/>
              <a:t>Data Consumer</a:t>
            </a:r>
            <a:r>
              <a:rPr lang="zh-CN" altLang="en-US" b="1" dirty="0"/>
              <a:t>）</a:t>
            </a:r>
          </a:p>
          <a:p>
            <a:r>
              <a:rPr lang="zh-CN" altLang="en-US" dirty="0"/>
              <a:t>它包括终端用户、研究人员、其他应用及系统等从大数据处理获得价值输出的一方。在处理过程中，数据提供者把源数据输入给大数据应用提供者，后者完成对数据的计算处理后，把使用价值加入到输出结果中，这就是数据消费者获得的数据。数据消费模块可分解为业务应用和数据服务平台两个部分，其中业务应用主要是根据各个行业不同的数据需求进行相应的处理，形成符合业务需求的应用；而数据服务平台则是通过平台向数据需求者提供相应的数据服务。另外数据提供者和数据消费者在不同角度下可以相互转换，数据消费者在处理使用数据之后，会形成新的数据提供出来。而数据提供者在收集整理相关数据的时候，也会变成数据消费者。</a:t>
            </a:r>
          </a:p>
          <a:p>
            <a:r>
              <a:rPr lang="zh-CN" altLang="en-US" b="1" dirty="0"/>
              <a:t>管理角色（</a:t>
            </a:r>
            <a:r>
              <a:rPr lang="en-US" altLang="zh-CN" b="1" dirty="0"/>
              <a:t>Management Fabric</a:t>
            </a:r>
            <a:r>
              <a:rPr lang="zh-CN" altLang="en-US" b="1" dirty="0"/>
              <a:t>）</a:t>
            </a:r>
          </a:p>
          <a:p>
            <a:r>
              <a:rPr lang="zh-CN" altLang="en-US" dirty="0"/>
              <a:t>大数据的</a:t>
            </a:r>
            <a:r>
              <a:rPr lang="en-US" altLang="zh-CN" dirty="0"/>
              <a:t>4V</a:t>
            </a:r>
            <a:r>
              <a:rPr lang="zh-CN" altLang="en-US" dirty="0"/>
              <a:t>特点（</a:t>
            </a:r>
            <a:r>
              <a:rPr lang="en-US" altLang="zh-CN" dirty="0"/>
              <a:t>Volume, Velocity, </a:t>
            </a:r>
            <a:r>
              <a:rPr lang="en-US" altLang="zh-CN" dirty="0" err="1"/>
              <a:t>Variaty</a:t>
            </a:r>
            <a:r>
              <a:rPr lang="en-US" altLang="zh-CN" dirty="0"/>
              <a:t> and Value</a:t>
            </a:r>
            <a:r>
              <a:rPr lang="zh-CN" altLang="en-US" dirty="0"/>
              <a:t>）需要一个多功能的数据存储、处理及管理平台，以应对系统或数据相关的管理需求。具体而言，管理角色的任务分为系统管理和数据生命周期管理两类，具体包括：监控、配置、封装、软件管理、备份、性能、数据质量、资源管理等。数据质量贯穿整个数据生命周期，涉及从采集、存储、传输、分析、展现等各方面。数据质量关键因素包括数据一致性、数据完整性、数据准确性、数据新鲜度、数据约束性等。</a:t>
            </a:r>
          </a:p>
          <a:p>
            <a:r>
              <a:rPr lang="zh-CN" altLang="en-US" b="1" dirty="0"/>
              <a:t>安全及隐私管理角色（</a:t>
            </a:r>
            <a:r>
              <a:rPr lang="en-US" altLang="zh-CN" b="1" dirty="0"/>
              <a:t>Security and Privacy Management Fabric</a:t>
            </a:r>
            <a:r>
              <a:rPr lang="zh-CN" altLang="en-US" b="1" dirty="0"/>
              <a:t>）</a:t>
            </a:r>
          </a:p>
          <a:p>
            <a:r>
              <a:rPr lang="zh-CN" altLang="en-US" dirty="0"/>
              <a:t>安全及隐私管理涉及到大数据参考架构的各个方面，在系统领导者制定策略、定义需求、审查过程中都需要考虑安全和隐私需要，大数据应用提供者和基础框架提供者在开发、部署和运营过程中也必须考虑这一问题。</a:t>
            </a:r>
          </a:p>
        </p:txBody>
      </p:sp>
    </p:spTree>
    <p:extLst>
      <p:ext uri="{BB962C8B-B14F-4D97-AF65-F5344CB8AC3E}">
        <p14:creationId xmlns:p14="http://schemas.microsoft.com/office/powerpoint/2010/main" xmlns="" val="90157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kern="1200" dirty="0">
                <a:solidFill>
                  <a:schemeClr val="tx1"/>
                </a:solidFill>
                <a:effectLst/>
                <a:latin typeface="+mn-lt"/>
                <a:ea typeface="+mn-ea"/>
                <a:cs typeface="+mn-cs"/>
              </a:rPr>
              <a:t>1) </a:t>
            </a:r>
            <a:r>
              <a:rPr lang="zh-CN" altLang="zh-CN" sz="1200" b="1" kern="1200" dirty="0">
                <a:solidFill>
                  <a:schemeClr val="tx1"/>
                </a:solidFill>
                <a:effectLst/>
                <a:latin typeface="+mn-lt"/>
                <a:ea typeface="+mn-ea"/>
                <a:cs typeface="+mn-cs"/>
              </a:rPr>
              <a:t>基础标准</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为整个标准体系提供包括总则、术语和参考模型等基础性标准。</a:t>
            </a:r>
          </a:p>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数据处理标准</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处理类标准包含数据整理、数据分析和数据访问三种类型的标准。数据整理标准主要是针对数据在采集汇聚后的初步处理方式、方法的标准，包括数据表示、数据注册和数据清理三类标准。数据分析标准主要针对大数据环境下数据分析的性能、功能等要求进行规范。数据访问标准则是提供标准化的接口和共享方式，使数据能够被广泛的应用。</a:t>
            </a:r>
          </a:p>
          <a:p>
            <a:r>
              <a:rPr lang="en-US" altLang="zh-CN" sz="1200" b="1" kern="1200" dirty="0">
                <a:solidFill>
                  <a:schemeClr val="tx1"/>
                </a:solidFill>
                <a:effectLst/>
                <a:latin typeface="+mn-lt"/>
                <a:ea typeface="+mn-ea"/>
                <a:cs typeface="+mn-cs"/>
              </a:rPr>
              <a:t>3) </a:t>
            </a:r>
            <a:r>
              <a:rPr lang="zh-CN" altLang="zh-CN" sz="1200" b="1" kern="1200" dirty="0">
                <a:solidFill>
                  <a:schemeClr val="tx1"/>
                </a:solidFill>
                <a:effectLst/>
                <a:latin typeface="+mn-lt"/>
                <a:ea typeface="+mn-ea"/>
                <a:cs typeface="+mn-cs"/>
              </a:rPr>
              <a:t>数据安全标准</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数据安全作为数据标准的支撑体系，贯穿于数据整个生命周期的各个段。抛开传统的网络安全和系统安全，大数据时代下的数据安全标准主要包括通用要求、隐私保护两类标准。</a:t>
            </a:r>
          </a:p>
          <a:p>
            <a:r>
              <a:rPr lang="en-US" altLang="zh-CN" sz="1200" b="1" kern="1200" dirty="0">
                <a:solidFill>
                  <a:schemeClr val="tx1"/>
                </a:solidFill>
                <a:effectLst/>
                <a:latin typeface="+mn-lt"/>
                <a:ea typeface="+mn-ea"/>
                <a:cs typeface="+mn-cs"/>
              </a:rPr>
              <a:t>4) </a:t>
            </a:r>
            <a:r>
              <a:rPr lang="zh-CN" altLang="zh-CN" sz="1200" b="1" kern="1200" dirty="0">
                <a:solidFill>
                  <a:schemeClr val="tx1"/>
                </a:solidFill>
                <a:effectLst/>
                <a:latin typeface="+mn-lt"/>
                <a:ea typeface="+mn-ea"/>
                <a:cs typeface="+mn-cs"/>
              </a:rPr>
              <a:t>数据质量标准</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该类标准主要针对数据质量提出具体的管理要求和相应的指标要求，确保数据在产生、存储、交换和使用等各个环节中的质量，为大数据应用打下良好的基础。并对数据全生命周期进行规范化管理。主要包括元数据质量、质量评价和数据溯源三类标准。</a:t>
            </a:r>
          </a:p>
          <a:p>
            <a:r>
              <a:rPr lang="en-US" altLang="zh-CN" sz="1200" b="1" kern="1200" dirty="0">
                <a:solidFill>
                  <a:schemeClr val="tx1"/>
                </a:solidFill>
                <a:effectLst/>
                <a:latin typeface="+mn-lt"/>
                <a:ea typeface="+mn-ea"/>
                <a:cs typeface="+mn-cs"/>
              </a:rPr>
              <a:t>5) </a:t>
            </a:r>
            <a:r>
              <a:rPr lang="zh-CN" altLang="zh-CN" sz="1200" b="1" kern="1200" dirty="0">
                <a:solidFill>
                  <a:schemeClr val="tx1"/>
                </a:solidFill>
                <a:effectLst/>
                <a:latin typeface="+mn-lt"/>
                <a:ea typeface="+mn-ea"/>
                <a:cs typeface="+mn-cs"/>
              </a:rPr>
              <a:t>产品和平台标准</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该类标准主要针对大数据相关技术产品和应用平台进行规范。包括关系型数据库产品、非结构化数据管理产品、商务智能工具、可视化工具、数据处理平台和测试规范六类标准。其中关系型数据库产品标准针对存储和处理大数据的关系型数据库管理系统，从访问接口、技术要求、测试要求等方面进行规范，为关系型数据库管理系统进行大数据的高端事务处理和海量数据分析提供支持；非结构化数据管理产品标准针对存储和处理大数据的非结构化数据管理系统，从参考架构、数据表示、访问接口、技术要求、测试要求等方面进行规范；商务智能工具用来帮助用户对大数据进行分析决策，包括</a:t>
            </a:r>
            <a:r>
              <a:rPr lang="en-US" altLang="zh-CN" sz="1200" kern="1200" dirty="0">
                <a:solidFill>
                  <a:schemeClr val="tx1"/>
                </a:solidFill>
                <a:effectLst/>
                <a:latin typeface="+mn-lt"/>
                <a:ea typeface="+mn-ea"/>
                <a:cs typeface="+mn-cs"/>
              </a:rPr>
              <a:t>ETL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OLAP</a:t>
            </a:r>
            <a:r>
              <a:rPr lang="zh-CN" altLang="zh-CN" sz="1200" kern="1200" dirty="0">
                <a:solidFill>
                  <a:schemeClr val="tx1"/>
                </a:solidFill>
                <a:effectLst/>
                <a:latin typeface="+mn-lt"/>
                <a:ea typeface="+mn-ea"/>
                <a:cs typeface="+mn-cs"/>
              </a:rPr>
              <a:t>、数据挖掘等工具，商务智能工具标准对商务智能工具的技术及功能进行规范；可视化工具是对大数据处理应用过程中所需用到的可视化展现工具的技术和功能要求进行规范；数据处理平台标准是针对大数据处理平台从技术架构、建设方案、平台接口等方面进行规范；测试规范针对处理大数据的产品和平台给出测试方法和要求。</a:t>
            </a:r>
          </a:p>
          <a:p>
            <a:r>
              <a:rPr lang="en-US" altLang="zh-CN" sz="1200" b="1" kern="1200" dirty="0">
                <a:solidFill>
                  <a:schemeClr val="tx1"/>
                </a:solidFill>
                <a:effectLst/>
                <a:latin typeface="+mn-lt"/>
                <a:ea typeface="+mn-ea"/>
                <a:cs typeface="+mn-cs"/>
              </a:rPr>
              <a:t>6) </a:t>
            </a:r>
            <a:r>
              <a:rPr lang="zh-CN" altLang="zh-CN" sz="1200" b="1" kern="1200" dirty="0">
                <a:solidFill>
                  <a:schemeClr val="tx1"/>
                </a:solidFill>
                <a:effectLst/>
                <a:latin typeface="+mn-lt"/>
                <a:ea typeface="+mn-ea"/>
                <a:cs typeface="+mn-cs"/>
              </a:rPr>
              <a:t>应用和服务标准</a:t>
            </a:r>
          </a:p>
          <a:p>
            <a:r>
              <a:rPr lang="zh-CN" altLang="zh-CN" sz="1200" kern="1200" dirty="0">
                <a:solidFill>
                  <a:schemeClr val="tx1"/>
                </a:solidFill>
                <a:effectLst/>
                <a:latin typeface="+mn-lt"/>
                <a:ea typeface="+mn-ea"/>
                <a:cs typeface="+mn-cs"/>
              </a:rPr>
              <a:t>应用和服务类标准主要是针对大数据所能提供的应用和服务从技术、功能、开发、维护和管理等方面进行规范。主要包括开放数据集、数据服务平台和领域应用数据三类标准。其中开放数据集标准主要对向第三方提供的开放数据包中的内容、格式等进行规范；数据服务平台标准是针对大数据服务平台所提出的功能性、维护性和管理性的标准；领域应用数据指的是各领域根据其领域特性产生的专用数据标准。</a:t>
            </a:r>
          </a:p>
          <a:p>
            <a:endParaRPr lang="zh-CN" altLang="en-US" dirty="0"/>
          </a:p>
        </p:txBody>
      </p:sp>
    </p:spTree>
    <p:extLst>
      <p:ext uri="{BB962C8B-B14F-4D97-AF65-F5344CB8AC3E}">
        <p14:creationId xmlns:p14="http://schemas.microsoft.com/office/powerpoint/2010/main" xmlns="" val="2601454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作为一种不共享资源的海量数据实时分析架构，其每个处理节点运行自己的操作系统、文件系统和数据库等，节点之间信息交互只能通过网络连接实现</a:t>
            </a:r>
            <a:endParaRPr lang="zh-CN" altLang="en-US" dirty="0"/>
          </a:p>
        </p:txBody>
      </p:sp>
    </p:spTree>
    <p:extLst>
      <p:ext uri="{BB962C8B-B14F-4D97-AF65-F5344CB8AC3E}">
        <p14:creationId xmlns:p14="http://schemas.microsoft.com/office/powerpoint/2010/main" xmlns="" val="273623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461675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29182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ln>
            <a:round/>
            <a:headEnd/>
            <a:tailEnd/>
          </a:ln>
        </p:spPr>
        <p:txBody>
          <a:bodyPr/>
          <a:lstStyle/>
          <a:p>
            <a:pPr>
              <a:buFont typeface="Times New Roman" pitchFamily="18" charset="0"/>
              <a:buNone/>
            </a:pPr>
            <a:fld id="{A99868DD-8ED4-4665-8A6B-1637286FF684}" type="slidenum">
              <a:rPr lang="en-US" altLang="zh-CN" smtClean="0">
                <a:latin typeface="Times New Roman" pitchFamily="18" charset="0"/>
                <a:ea typeface="宋体" pitchFamily="2" charset="-122"/>
              </a:rPr>
              <a:pPr>
                <a:buFont typeface="Times New Roman" pitchFamily="18" charset="0"/>
                <a:buNone/>
              </a:pPr>
              <a:t>10</a:t>
            </a:fld>
            <a:endParaRPr lang="en-US" altLang="zh-CN" smtClean="0">
              <a:latin typeface="Times New Roman" pitchFamily="18" charset="0"/>
              <a:ea typeface="宋体" pitchFamily="2" charset="-122"/>
            </a:endParaRPr>
          </a:p>
        </p:txBody>
      </p:sp>
      <p:sp>
        <p:nvSpPr>
          <p:cNvPr id="66563" name="Rectangle 1"/>
          <p:cNvSpPr>
            <a:spLocks noGrp="1" noChangeArrowheads="1"/>
          </p:cNvSpPr>
          <p:nvPr>
            <p:ph type="body"/>
          </p:nvPr>
        </p:nvSpPr>
        <p:spPr>
          <a:xfrm>
            <a:off x="0" y="0"/>
            <a:ext cx="1588" cy="1588"/>
          </a:xfrm>
          <a:noFill/>
        </p:spPr>
        <p:txBody>
          <a:bodyPr wrap="none" anchor="ctr"/>
          <a:lstStyle/>
          <a:p>
            <a:pPr eaLnBrk="1">
              <a:spcBef>
                <a:spcPct val="0"/>
              </a:spcBef>
            </a:pPr>
            <a:endParaRPr lang="en-US" altLang="zh-CN" sz="2000" smtClean="0">
              <a:latin typeface="Arial" pitchFamily="34" charset="0"/>
            </a:endParaRPr>
          </a:p>
        </p:txBody>
      </p:sp>
      <p:sp>
        <p:nvSpPr>
          <p:cNvPr id="66564"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7383DE9C-E1A8-438E-8A76-9EF3666F5E7F}" type="slidenum">
              <a:rPr lang="en-US" altLang="zh-CN">
                <a:solidFill>
                  <a:srgbClr val="000000"/>
                </a:solidFill>
                <a:ea typeface="宋体" pitchFamily="2" charset="-122"/>
              </a:rPr>
              <a:pPr>
                <a:lnSpc>
                  <a:spcPct val="100000"/>
                </a:lnSpc>
              </a:pPr>
              <a:t>10</a:t>
            </a:fld>
            <a:endParaRPr lang="en-US" altLang="zh-CN">
              <a:solidFill>
                <a:srgbClr val="000000"/>
              </a:solidFill>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a:round/>
            <a:headEnd/>
            <a:tailEnd/>
          </a:ln>
        </p:spPr>
        <p:txBody>
          <a:bodyPr/>
          <a:lstStyle/>
          <a:p>
            <a:pPr>
              <a:buFont typeface="Times New Roman" pitchFamily="18" charset="0"/>
              <a:buNone/>
            </a:pPr>
            <a:fld id="{BF632177-87DD-4456-BD26-105FE8E8942E}" type="slidenum">
              <a:rPr lang="en-US" altLang="zh-CN" smtClean="0">
                <a:latin typeface="Times New Roman" pitchFamily="18" charset="0"/>
                <a:ea typeface="宋体" pitchFamily="2" charset="-122"/>
              </a:rPr>
              <a:pPr>
                <a:buFont typeface="Times New Roman" pitchFamily="18" charset="0"/>
                <a:buNone/>
              </a:pPr>
              <a:t>11</a:t>
            </a:fld>
            <a:endParaRPr lang="en-US" altLang="zh-CN" smtClean="0">
              <a:latin typeface="Times New Roman" pitchFamily="18" charset="0"/>
              <a:ea typeface="宋体" pitchFamily="2" charset="-122"/>
            </a:endParaRPr>
          </a:p>
        </p:txBody>
      </p:sp>
      <p:sp>
        <p:nvSpPr>
          <p:cNvPr id="67587" name="Rectangle 1"/>
          <p:cNvSpPr>
            <a:spLocks noGrp="1" noChangeArrowheads="1"/>
          </p:cNvSpPr>
          <p:nvPr>
            <p:ph type="body"/>
          </p:nvPr>
        </p:nvSpPr>
        <p:spPr>
          <a:xfrm>
            <a:off x="0" y="0"/>
            <a:ext cx="1588" cy="1588"/>
          </a:xfrm>
          <a:noFill/>
        </p:spPr>
        <p:txBody>
          <a:bodyPr wrap="none" anchor="ctr"/>
          <a:lstStyle/>
          <a:p>
            <a:pPr eaLnBrk="1">
              <a:spcBef>
                <a:spcPct val="0"/>
              </a:spcBef>
            </a:pPr>
            <a:endParaRPr lang="en-US" altLang="zh-CN" sz="2000" smtClean="0">
              <a:latin typeface="Arial" pitchFamily="34" charset="0"/>
            </a:endParaRPr>
          </a:p>
        </p:txBody>
      </p:sp>
      <p:sp>
        <p:nvSpPr>
          <p:cNvPr id="67588"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A2328044-3BCD-4ADC-B305-E5B8A302A7B3}" type="slidenum">
              <a:rPr lang="en-US" altLang="zh-CN">
                <a:solidFill>
                  <a:srgbClr val="000000"/>
                </a:solidFill>
                <a:ea typeface="宋体" pitchFamily="2" charset="-122"/>
              </a:rPr>
              <a:pPr>
                <a:lnSpc>
                  <a:spcPct val="100000"/>
                </a:lnSpc>
              </a:pPr>
              <a:t>11</a:t>
            </a:fld>
            <a:endParaRPr lang="en-US" altLang="zh-CN">
              <a:solidFill>
                <a:srgbClr val="000000"/>
              </a:solidFill>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0C1A282F-A273-4A98-98DE-EFE0B4C5428C}" type="datetime4">
              <a:rPr lang="en-US" altLang="zh-CN" smtClean="0"/>
              <a:pPr>
                <a:defRPr/>
              </a:pPr>
              <a:t>August 27,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69E425A-4C95-423E-A621-50FA6DB2542C}" type="datetime4">
              <a:rPr lang="en-US" altLang="zh-CN" smtClean="0"/>
              <a:pPr>
                <a:defRPr/>
              </a:pPr>
              <a:t>August 27,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E944F60-C4C3-4911-AF20-CFA832E617EE}" type="datetime4">
              <a:rPr lang="en-US" altLang="zh-CN" smtClean="0"/>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1C61C1-F4EA-4AF4-A488-68F7CD5809D5}" type="datetime4">
              <a:rPr lang="en-US" altLang="zh-CN" smtClean="0"/>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7717125-EEA4-4FDD-BCFB-FC5A5F4F471D}" type="datetime4">
              <a:rPr lang="en-US" altLang="zh-CN"/>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2CCB9B-4331-4001-BF08-8716A82EDDF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37B9F5F-59FD-46A0-AF45-A9D2D625777B}" type="datetime4">
              <a:rPr lang="en-US" altLang="zh-CN" smtClean="0"/>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DC7366E-B80A-4607-903C-ABCD5FBCE839}" type="datetime4">
              <a:rPr lang="en-US" altLang="zh-CN" smtClean="0"/>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5C38B43-7514-484E-8DB2-DADBB20B355A}" type="datetime4">
              <a:rPr lang="en-US" altLang="zh-CN" smtClean="0"/>
              <a:pPr>
                <a:defRPr/>
              </a:pPr>
              <a:t>August 27,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B95A438-A729-4199-9169-D31915BA2D58}" type="datetime4">
              <a:rPr lang="en-US" altLang="zh-CN" smtClean="0"/>
              <a:pPr>
                <a:defRPr/>
              </a:pPr>
              <a:t>August 27,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C64C56D-DFED-4C6F-B997-FB391267BF04}" type="datetime4">
              <a:rPr lang="en-US" altLang="zh-CN" smtClean="0"/>
              <a:pPr>
                <a:defRPr/>
              </a:pPr>
              <a:t>August 27,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5849564-FFB8-445E-B964-B8447FA5D8EF}" type="datetime4">
              <a:rPr lang="en-US" altLang="zh-CN" smtClean="0"/>
              <a:pPr>
                <a:defRPr/>
              </a:pPr>
              <a:t>August 27,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651C79-20E2-4793-88FC-B8353767C1DE}" type="datetime4">
              <a:rPr lang="en-US" altLang="zh-CN" smtClean="0"/>
              <a:pPr>
                <a:defRPr/>
              </a:pPr>
              <a:t>August 27,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1CA34C-C9A7-4AD4-A96C-78783EC87E95}" type="datetime4">
              <a:rPr lang="en-US" altLang="zh-CN" smtClean="0"/>
              <a:pPr>
                <a:defRPr/>
              </a:pPr>
              <a:t>August 27,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BA6B41A2-8692-42CE-B374-F1881AFA507F}" type="datetime4">
              <a:rPr lang="en-US" altLang="zh-CN" smtClean="0"/>
              <a:pPr>
                <a:defRPr/>
              </a:pPr>
              <a:t>August 27,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mailto:uestc_bdct@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lindi@uestc.edu.cn" TargetMode="External"/><Relationship Id="rId5" Type="http://schemas.openxmlformats.org/officeDocument/2006/relationships/hyperlink" Target="mailto:yutang@uestc.edu.cn"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http://revolution-computing.typepad.com/.a/6a010534b1db25970b0133f4dcb32b970b-320p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5" name="TextBox 11"/>
          <p:cNvSpPr txBox="1">
            <a:spLocks noChangeArrowheads="1"/>
          </p:cNvSpPr>
          <p:nvPr/>
        </p:nvSpPr>
        <p:spPr bwMode="auto">
          <a:xfrm>
            <a:off x="3276600" y="76200"/>
            <a:ext cx="5562600" cy="892552"/>
          </a:xfrm>
          <a:prstGeom prst="rect">
            <a:avLst/>
          </a:prstGeom>
          <a:noFill/>
          <a:ln w="9525">
            <a:noFill/>
            <a:miter lim="800000"/>
            <a:headEnd/>
            <a:tailEnd/>
          </a:ln>
        </p:spPr>
        <p:txBody>
          <a:bodyPr>
            <a:spAutoFit/>
          </a:bodyPr>
          <a:lstStyle/>
          <a:p>
            <a:r>
              <a:rPr lang="zh-CN" altLang="en-US" sz="2400" b="1" dirty="0">
                <a:solidFill>
                  <a:srgbClr val="002060"/>
                </a:solidFill>
                <a:latin typeface="Calibri" pitchFamily="34" charset="0"/>
              </a:rPr>
              <a:t>大数据计算技术 </a:t>
            </a:r>
            <a:endParaRPr lang="en-US" altLang="zh-CN" sz="2400" b="1" dirty="0">
              <a:solidFill>
                <a:srgbClr val="002060"/>
              </a:solidFill>
              <a:latin typeface="Calibri" pitchFamily="34" charset="0"/>
            </a:endParaRPr>
          </a:p>
          <a:p>
            <a:r>
              <a:rPr lang="en-US" altLang="zh-CN" sz="2800" b="1" dirty="0">
                <a:solidFill>
                  <a:srgbClr val="002060"/>
                </a:solidFill>
                <a:latin typeface="Calibri" pitchFamily="34" charset="0"/>
              </a:rPr>
              <a:t>Big Data Computing Technology</a:t>
            </a:r>
            <a:endParaRPr lang="zh-CN" altLang="en-US" sz="2800" b="1" dirty="0">
              <a:solidFill>
                <a:srgbClr val="002060"/>
              </a:solidFill>
              <a:latin typeface="Calibri" pitchFamily="34" charset="0"/>
            </a:endParaRPr>
          </a:p>
        </p:txBody>
      </p:sp>
      <p:sp>
        <p:nvSpPr>
          <p:cNvPr id="2056" name="TextBox 12"/>
          <p:cNvSpPr txBox="1">
            <a:spLocks noChangeArrowheads="1"/>
          </p:cNvSpPr>
          <p:nvPr/>
        </p:nvSpPr>
        <p:spPr bwMode="auto">
          <a:xfrm>
            <a:off x="685800" y="1447800"/>
            <a:ext cx="7924800" cy="4431983"/>
          </a:xfrm>
          <a:prstGeom prst="rect">
            <a:avLst/>
          </a:prstGeom>
          <a:noFill/>
          <a:ln w="9525">
            <a:noFill/>
            <a:miter lim="800000"/>
            <a:headEnd/>
            <a:tailEnd/>
          </a:ln>
        </p:spPr>
        <p:txBody>
          <a:bodyPr>
            <a:spAutoFit/>
          </a:bodyPr>
          <a:lstStyle/>
          <a:p>
            <a:pPr algn="ctr"/>
            <a:r>
              <a:rPr lang="zh-CN" altLang="en-US" sz="4000" b="1" dirty="0">
                <a:solidFill>
                  <a:srgbClr val="002060"/>
                </a:solidFill>
                <a:latin typeface="Calibri" pitchFamily="34" charset="0"/>
              </a:rPr>
              <a:t>大数据计算技术</a:t>
            </a:r>
            <a:endParaRPr lang="en-US" altLang="zh-CN" sz="4000" b="1" dirty="0">
              <a:solidFill>
                <a:srgbClr val="002060"/>
              </a:solidFill>
              <a:latin typeface="Calibri" pitchFamily="34" charset="0"/>
            </a:endParaRPr>
          </a:p>
          <a:p>
            <a:pPr algn="ctr"/>
            <a:r>
              <a:rPr lang="en-US" altLang="zh-CN" sz="3200" dirty="0">
                <a:solidFill>
                  <a:srgbClr val="002060"/>
                </a:solidFill>
                <a:latin typeface="Calibri" pitchFamily="34" charset="0"/>
              </a:rPr>
              <a:t>Fall </a:t>
            </a:r>
            <a:r>
              <a:rPr lang="en-US" altLang="zh-CN" sz="3200" dirty="0" smtClean="0">
                <a:solidFill>
                  <a:srgbClr val="002060"/>
                </a:solidFill>
                <a:latin typeface="Calibri" pitchFamily="34" charset="0"/>
              </a:rPr>
              <a:t>2018</a:t>
            </a:r>
            <a:endParaRPr lang="en-US" altLang="zh-CN" sz="3200" dirty="0">
              <a:solidFill>
                <a:srgbClr val="002060"/>
              </a:solidFill>
              <a:latin typeface="Calibri" pitchFamily="34" charset="0"/>
            </a:endParaRPr>
          </a:p>
          <a:p>
            <a:endParaRPr lang="en-US" altLang="zh-CN" dirty="0">
              <a:solidFill>
                <a:srgbClr val="002060"/>
              </a:solidFill>
              <a:latin typeface="Calibri" pitchFamily="34" charset="0"/>
            </a:endParaRPr>
          </a:p>
          <a:p>
            <a:r>
              <a:rPr lang="en-US" altLang="zh-CN" dirty="0">
                <a:solidFill>
                  <a:srgbClr val="002060"/>
                </a:solidFill>
                <a:latin typeface="Calibri" pitchFamily="34" charset="0"/>
              </a:rPr>
              <a:t>	</a:t>
            </a:r>
            <a:r>
              <a:rPr lang="en-US" altLang="zh-CN" sz="2400" b="1" dirty="0">
                <a:solidFill>
                  <a:srgbClr val="002060"/>
                </a:solidFill>
                <a:latin typeface="Calibri" pitchFamily="34" charset="0"/>
              </a:rPr>
              <a:t>Instructors</a:t>
            </a:r>
            <a:r>
              <a:rPr lang="en-US" altLang="zh-CN" sz="2400" dirty="0">
                <a:solidFill>
                  <a:srgbClr val="002060"/>
                </a:solidFill>
                <a:latin typeface="Calibri" pitchFamily="34" charset="0"/>
              </a:rPr>
              <a:t>	Dr.  Yu Tang, Dr. Di Lin</a:t>
            </a:r>
          </a:p>
          <a:p>
            <a:r>
              <a:rPr lang="en-US" altLang="zh-CN" sz="2400" dirty="0">
                <a:solidFill>
                  <a:srgbClr val="002060"/>
                </a:solidFill>
                <a:latin typeface="Calibri" pitchFamily="34" charset="0"/>
              </a:rPr>
              <a:t>	</a:t>
            </a:r>
            <a:r>
              <a:rPr lang="en-US" altLang="zh-CN" sz="2400" b="1" dirty="0">
                <a:solidFill>
                  <a:srgbClr val="002060"/>
                </a:solidFill>
                <a:latin typeface="Calibri" pitchFamily="34" charset="0"/>
              </a:rPr>
              <a:t>Office</a:t>
            </a:r>
            <a:r>
              <a:rPr lang="en-US" altLang="zh-CN" sz="2400" dirty="0">
                <a:solidFill>
                  <a:srgbClr val="002060"/>
                </a:solidFill>
                <a:latin typeface="Calibri" pitchFamily="34" charset="0"/>
              </a:rPr>
              <a:t>		</a:t>
            </a:r>
            <a:r>
              <a:rPr lang="en-US" altLang="zh-CN" sz="2200" dirty="0">
                <a:solidFill>
                  <a:srgbClr val="002060"/>
                </a:solidFill>
                <a:latin typeface="Calibri" pitchFamily="34" charset="0"/>
              </a:rPr>
              <a:t>413 Main Building, Sand River Campus</a:t>
            </a:r>
          </a:p>
          <a:p>
            <a:r>
              <a:rPr lang="en-US" altLang="zh-CN" sz="2000" dirty="0">
                <a:solidFill>
                  <a:srgbClr val="002060"/>
                </a:solidFill>
                <a:latin typeface="Calibri" pitchFamily="34" charset="0"/>
              </a:rPr>
              <a:t>	</a:t>
            </a:r>
            <a:r>
              <a:rPr lang="en-US" altLang="zh-CN" sz="2400" b="1" dirty="0">
                <a:solidFill>
                  <a:srgbClr val="002060"/>
                </a:solidFill>
                <a:latin typeface="Calibri" pitchFamily="34" charset="0"/>
              </a:rPr>
              <a:t>Phone</a:t>
            </a:r>
            <a:r>
              <a:rPr lang="en-US" altLang="zh-CN" sz="2400" dirty="0">
                <a:solidFill>
                  <a:srgbClr val="002060"/>
                </a:solidFill>
                <a:latin typeface="Calibri" pitchFamily="34" charset="0"/>
              </a:rPr>
              <a:t>		(028) 83201311</a:t>
            </a:r>
          </a:p>
          <a:p>
            <a:r>
              <a:rPr lang="en-US" altLang="zh-CN" sz="2400" dirty="0">
                <a:solidFill>
                  <a:srgbClr val="002060"/>
                </a:solidFill>
                <a:latin typeface="Calibri" pitchFamily="34" charset="0"/>
              </a:rPr>
              <a:t>	</a:t>
            </a:r>
            <a:r>
              <a:rPr lang="en-US" altLang="zh-CN" sz="2400" b="1" dirty="0">
                <a:solidFill>
                  <a:srgbClr val="002060"/>
                </a:solidFill>
                <a:latin typeface="Calibri" pitchFamily="34" charset="0"/>
              </a:rPr>
              <a:t>Email</a:t>
            </a:r>
            <a:r>
              <a:rPr lang="en-US" altLang="zh-CN" sz="2400" dirty="0">
                <a:solidFill>
                  <a:srgbClr val="002060"/>
                </a:solidFill>
                <a:latin typeface="Calibri" pitchFamily="34" charset="0"/>
              </a:rPr>
              <a:t>		</a:t>
            </a:r>
            <a:r>
              <a:rPr lang="en-US" altLang="zh-CN" sz="2400" dirty="0">
                <a:solidFill>
                  <a:srgbClr val="002060"/>
                </a:solidFill>
                <a:latin typeface="Calibri" pitchFamily="34" charset="0"/>
                <a:hlinkClick r:id="rId5"/>
              </a:rPr>
              <a:t>yutang@uestc.edu.cn</a:t>
            </a:r>
            <a:endParaRPr lang="en-US" altLang="zh-CN" sz="2400" dirty="0">
              <a:solidFill>
                <a:srgbClr val="002060"/>
              </a:solidFill>
              <a:latin typeface="Calibri" pitchFamily="34" charset="0"/>
            </a:endParaRPr>
          </a:p>
          <a:p>
            <a:r>
              <a:rPr lang="en-US" altLang="zh-CN" sz="2400" dirty="0">
                <a:solidFill>
                  <a:srgbClr val="002060"/>
                </a:solidFill>
                <a:latin typeface="Calibri" pitchFamily="34" charset="0"/>
              </a:rPr>
              <a:t>			</a:t>
            </a:r>
            <a:r>
              <a:rPr lang="en-US" altLang="zh-CN" sz="2400" dirty="0">
                <a:solidFill>
                  <a:srgbClr val="002060"/>
                </a:solidFill>
                <a:latin typeface="Calibri" pitchFamily="34" charset="0"/>
                <a:hlinkClick r:id="rId6"/>
              </a:rPr>
              <a:t>lindi@uestc.edu.cn</a:t>
            </a:r>
            <a:r>
              <a:rPr lang="en-US" altLang="zh-CN" sz="2400" dirty="0">
                <a:solidFill>
                  <a:srgbClr val="002060"/>
                </a:solidFill>
                <a:latin typeface="Calibri" pitchFamily="34" charset="0"/>
              </a:rPr>
              <a:t> </a:t>
            </a:r>
          </a:p>
          <a:p>
            <a:r>
              <a:rPr lang="en-US" altLang="zh-CN" sz="2400" dirty="0">
                <a:solidFill>
                  <a:srgbClr val="002060"/>
                </a:solidFill>
                <a:latin typeface="Calibri" pitchFamily="34" charset="0"/>
              </a:rPr>
              <a:t>	</a:t>
            </a:r>
            <a:r>
              <a:rPr lang="en-US" altLang="zh-CN" sz="2400" b="1" dirty="0">
                <a:solidFill>
                  <a:srgbClr val="002060"/>
                </a:solidFill>
                <a:latin typeface="Calibri" pitchFamily="34" charset="0"/>
              </a:rPr>
              <a:t>Lecture Time   </a:t>
            </a:r>
            <a:r>
              <a:rPr lang="en-US" altLang="zh-CN" sz="2200" dirty="0">
                <a:solidFill>
                  <a:srgbClr val="002060"/>
                </a:solidFill>
                <a:latin typeface="Calibri" pitchFamily="34" charset="0"/>
              </a:rPr>
              <a:t>Wednesday 19:30PM-21:05PM</a:t>
            </a:r>
          </a:p>
          <a:p>
            <a:r>
              <a:rPr lang="en-US" altLang="zh-CN" sz="2400" dirty="0">
                <a:solidFill>
                  <a:srgbClr val="002060"/>
                </a:solidFill>
                <a:latin typeface="Calibri" pitchFamily="34" charset="0"/>
              </a:rPr>
              <a:t>	</a:t>
            </a:r>
            <a:r>
              <a:rPr lang="en-US" altLang="zh-CN" sz="2400" b="1" dirty="0">
                <a:solidFill>
                  <a:srgbClr val="002060"/>
                </a:solidFill>
                <a:latin typeface="Calibri" pitchFamily="34" charset="0"/>
              </a:rPr>
              <a:t>Classroom       </a:t>
            </a:r>
            <a:r>
              <a:rPr lang="en-US" altLang="zh-CN" sz="2200" dirty="0">
                <a:solidFill>
                  <a:srgbClr val="002060"/>
                </a:solidFill>
                <a:latin typeface="Calibri" pitchFamily="34" charset="0"/>
              </a:rPr>
              <a:t> Room </a:t>
            </a:r>
            <a:r>
              <a:rPr lang="en-US" altLang="zh-CN" sz="2200" dirty="0" smtClean="0">
                <a:solidFill>
                  <a:srgbClr val="002060"/>
                </a:solidFill>
                <a:latin typeface="Calibri" pitchFamily="34" charset="0"/>
              </a:rPr>
              <a:t>207, </a:t>
            </a:r>
            <a:r>
              <a:rPr lang="en-US" altLang="zh-CN" sz="2200" dirty="0">
                <a:solidFill>
                  <a:srgbClr val="002060"/>
                </a:solidFill>
                <a:latin typeface="Calibri" pitchFamily="34" charset="0"/>
              </a:rPr>
              <a:t>the 2</a:t>
            </a:r>
            <a:r>
              <a:rPr lang="en-US" altLang="zh-CN" sz="2200" baseline="30000" dirty="0">
                <a:solidFill>
                  <a:srgbClr val="002060"/>
                </a:solidFill>
                <a:latin typeface="Calibri" pitchFamily="34" charset="0"/>
              </a:rPr>
              <a:t>nd</a:t>
            </a:r>
            <a:r>
              <a:rPr lang="en-US" altLang="zh-CN" sz="2200" dirty="0">
                <a:solidFill>
                  <a:srgbClr val="002060"/>
                </a:solidFill>
                <a:latin typeface="Calibri" pitchFamily="34" charset="0"/>
              </a:rPr>
              <a:t>  Teaching Building</a:t>
            </a:r>
          </a:p>
          <a:p>
            <a:r>
              <a:rPr lang="en-US" altLang="zh-CN" sz="2400" dirty="0">
                <a:solidFill>
                  <a:srgbClr val="002060"/>
                </a:solidFill>
                <a:latin typeface="Calibri" pitchFamily="34" charset="0"/>
              </a:rPr>
              <a:t>	</a:t>
            </a:r>
            <a:r>
              <a:rPr lang="en-US" altLang="zh-CN" sz="2400" b="1" dirty="0" smtClean="0">
                <a:solidFill>
                  <a:srgbClr val="002060"/>
                </a:solidFill>
                <a:latin typeface="Calibri" pitchFamily="34" charset="0"/>
              </a:rPr>
              <a:t>Course </a:t>
            </a:r>
            <a:r>
              <a:rPr lang="en-US" altLang="zh-CN" sz="2400" b="1" dirty="0">
                <a:solidFill>
                  <a:srgbClr val="002060"/>
                </a:solidFill>
                <a:latin typeface="Calibri" pitchFamily="34" charset="0"/>
              </a:rPr>
              <a:t>Email</a:t>
            </a:r>
            <a:r>
              <a:rPr lang="en-US" altLang="zh-CN" sz="2400" dirty="0">
                <a:solidFill>
                  <a:srgbClr val="002060"/>
                </a:solidFill>
                <a:latin typeface="Calibri" pitchFamily="34" charset="0"/>
              </a:rPr>
              <a:t>	</a:t>
            </a:r>
            <a:r>
              <a:rPr lang="en-US" altLang="zh-CN" sz="2400" dirty="0">
                <a:solidFill>
                  <a:srgbClr val="002060"/>
                </a:solidFill>
                <a:latin typeface="Calibri" pitchFamily="34" charset="0"/>
                <a:hlinkClick r:id="rId7"/>
              </a:rPr>
              <a:t>uestc_bdct@163.com</a:t>
            </a:r>
            <a:r>
              <a:rPr lang="en-US" altLang="zh-CN" sz="2400" dirty="0">
                <a:solidFill>
                  <a:srgbClr val="002060"/>
                </a:solidFill>
                <a:latin typeface="Calibri" pitchFamily="34" charset="0"/>
              </a:rPr>
              <a:t> </a:t>
            </a:r>
            <a:endParaRPr lang="zh-CN" altLang="en-US" sz="2400" dirty="0">
              <a:solidFill>
                <a:srgbClr val="002060"/>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1000" y="228600"/>
            <a:ext cx="8228012" cy="836083"/>
          </a:xfrm>
          <a:prstGeom prst="rect">
            <a:avLst/>
          </a:prstGeom>
          <a:noFill/>
          <a:ln w="9525">
            <a:noFill/>
            <a:round/>
            <a:headEnd/>
            <a:tailEnd/>
          </a:ln>
        </p:spPr>
        <p:txBody>
          <a:bodyPr lIns="90000" tIns="45000" rIns="90000" bIns="45000" anchor="ct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zh-CN" altLang="en-US" sz="4000" b="1" i="1" dirty="0">
                <a:solidFill>
                  <a:srgbClr val="192FFB"/>
                </a:solidFill>
                <a:latin typeface="黑体" pitchFamily="49" charset="-122"/>
                <a:ea typeface="黑体" pitchFamily="49" charset="-122"/>
              </a:rPr>
              <a:t>全球视野下的大数据：机遇与挑战</a:t>
            </a:r>
            <a:r>
              <a:rPr lang="en-US" altLang="zh-CN" sz="4000" b="1" i="1" dirty="0">
                <a:solidFill>
                  <a:srgbClr val="192FFB"/>
                </a:solidFill>
                <a:latin typeface="黑体" pitchFamily="49" charset="-122"/>
                <a:ea typeface="黑体" pitchFamily="49" charset="-122"/>
              </a:rPr>
              <a:t> </a:t>
            </a:r>
          </a:p>
        </p:txBody>
      </p:sp>
      <p:sp>
        <p:nvSpPr>
          <p:cNvPr id="27651"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27652" name="Picture 4"/>
          <p:cNvPicPr>
            <a:picLocks noChangeAspect="1" noChangeArrowheads="1"/>
          </p:cNvPicPr>
          <p:nvPr/>
        </p:nvPicPr>
        <p:blipFill>
          <a:blip r:embed="rId3" cstate="print"/>
          <a:srcRect/>
          <a:stretch>
            <a:fillRect/>
          </a:stretch>
        </p:blipFill>
        <p:spPr bwMode="auto">
          <a:xfrm>
            <a:off x="304800" y="1371600"/>
            <a:ext cx="4953000" cy="4422383"/>
          </a:xfrm>
          <a:prstGeom prst="rect">
            <a:avLst/>
          </a:prstGeom>
          <a:noFill/>
          <a:ln w="9525">
            <a:noFill/>
            <a:miter lim="800000"/>
            <a:headEnd/>
            <a:tailEnd/>
          </a:ln>
        </p:spPr>
      </p:pic>
      <p:sp>
        <p:nvSpPr>
          <p:cNvPr id="27653" name="TextBox 6"/>
          <p:cNvSpPr txBox="1">
            <a:spLocks noChangeArrowheads="1"/>
          </p:cNvSpPr>
          <p:nvPr/>
        </p:nvSpPr>
        <p:spPr bwMode="auto">
          <a:xfrm>
            <a:off x="5562600" y="1447800"/>
            <a:ext cx="3403600" cy="3954929"/>
          </a:xfrm>
          <a:prstGeom prst="rect">
            <a:avLst/>
          </a:prstGeom>
          <a:noFill/>
          <a:ln w="9525">
            <a:noFill/>
            <a:miter lim="800000"/>
            <a:headEnd/>
            <a:tailEnd/>
          </a:ln>
        </p:spPr>
        <p:txBody>
          <a:bodyPr>
            <a:spAutoFit/>
          </a:bodyPr>
          <a:lstStyle/>
          <a:p>
            <a:pPr>
              <a:lnSpc>
                <a:spcPct val="150000"/>
              </a:lnSpc>
            </a:pPr>
            <a:r>
              <a:rPr lang="zh-CN" altLang="en-US" sz="2400" dirty="0">
                <a:latin typeface="宋体" pitchFamily="2" charset="-122"/>
                <a:ea typeface="宋体" pitchFamily="2" charset="-122"/>
              </a:rPr>
              <a:t>“黄河之水天上来</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a:t>
            </a:r>
            <a:endParaRPr lang="en-US" altLang="zh-CN" dirty="0">
              <a:latin typeface="宋体" pitchFamily="2" charset="-122"/>
              <a:ea typeface="宋体" pitchFamily="2" charset="-122"/>
            </a:endParaRPr>
          </a:p>
          <a:p>
            <a:pPr>
              <a:lnSpc>
                <a:spcPct val="100000"/>
              </a:lnSpc>
              <a:spcBef>
                <a:spcPts val="1200"/>
              </a:spcBef>
              <a:buFont typeface="Wingdings" pitchFamily="2" charset="2"/>
              <a:buChar char="Ø"/>
            </a:pPr>
            <a:r>
              <a:rPr lang="en-US" altLang="zh-CN" sz="1600" dirty="0">
                <a:latin typeface="宋体" pitchFamily="2" charset="-122"/>
                <a:ea typeface="宋体" pitchFamily="2" charset="-122"/>
              </a:rPr>
              <a:t> </a:t>
            </a:r>
            <a:r>
              <a:rPr lang="en-US" altLang="zh-CN" sz="2000" dirty="0" err="1">
                <a:latin typeface="宋体" pitchFamily="2" charset="-122"/>
                <a:ea typeface="宋体" pitchFamily="2" charset="-122"/>
              </a:rPr>
              <a:t>Facebook</a:t>
            </a:r>
            <a:r>
              <a:rPr lang="zh-CN" altLang="en-US" sz="2000" dirty="0">
                <a:latin typeface="宋体" pitchFamily="2" charset="-122"/>
                <a:ea typeface="宋体" pitchFamily="2" charset="-122"/>
              </a:rPr>
              <a:t>每天处理</a:t>
            </a:r>
            <a:r>
              <a:rPr lang="en-US" altLang="zh-CN" sz="2000" dirty="0">
                <a:latin typeface="宋体" pitchFamily="2" charset="-122"/>
                <a:ea typeface="宋体" pitchFamily="2" charset="-122"/>
              </a:rPr>
              <a:t>80</a:t>
            </a:r>
            <a:r>
              <a:rPr lang="zh-CN" altLang="en-US" sz="2000" dirty="0">
                <a:latin typeface="宋体" pitchFamily="2" charset="-122"/>
                <a:ea typeface="宋体" pitchFamily="2" charset="-122"/>
              </a:rPr>
              <a:t>亿条信息</a:t>
            </a:r>
            <a:endParaRPr lang="en-US" altLang="zh-CN" sz="2000" dirty="0">
              <a:latin typeface="宋体" pitchFamily="2" charset="-122"/>
              <a:ea typeface="宋体" pitchFamily="2" charset="-122"/>
            </a:endParaRPr>
          </a:p>
          <a:p>
            <a:pPr>
              <a:lnSpc>
                <a:spcPct val="100000"/>
              </a:lnSpc>
              <a:spcBef>
                <a:spcPts val="600"/>
              </a:spcBef>
              <a:buFont typeface="Wingdings" pitchFamily="2" charset="2"/>
              <a:buChar char="Ø"/>
            </a:pPr>
            <a:r>
              <a:rPr lang="en-US" altLang="zh-CN" sz="2000" dirty="0">
                <a:latin typeface="宋体" pitchFamily="2" charset="-122"/>
                <a:ea typeface="宋体" pitchFamily="2" charset="-122"/>
              </a:rPr>
              <a:t> Google</a:t>
            </a:r>
            <a:r>
              <a:rPr lang="zh-CN" altLang="en-US" sz="2000" dirty="0">
                <a:latin typeface="宋体" pitchFamily="2" charset="-122"/>
                <a:ea typeface="宋体" pitchFamily="2" charset="-122"/>
              </a:rPr>
              <a:t>每天完成</a:t>
            </a:r>
            <a:r>
              <a:rPr lang="en-US" altLang="zh-CN" sz="2000" dirty="0">
                <a:latin typeface="宋体" pitchFamily="2" charset="-122"/>
                <a:ea typeface="宋体" pitchFamily="2" charset="-122"/>
              </a:rPr>
              <a:t>10</a:t>
            </a:r>
            <a:r>
              <a:rPr lang="zh-CN" altLang="en-US" sz="2000" dirty="0">
                <a:latin typeface="宋体" pitchFamily="2" charset="-122"/>
                <a:ea typeface="宋体" pitchFamily="2" charset="-122"/>
              </a:rPr>
              <a:t>亿次查询</a:t>
            </a:r>
            <a:endParaRPr lang="en-US" altLang="zh-CN" sz="2000" dirty="0">
              <a:latin typeface="宋体" pitchFamily="2" charset="-122"/>
              <a:ea typeface="宋体" pitchFamily="2" charset="-122"/>
            </a:endParaRPr>
          </a:p>
          <a:p>
            <a:pPr>
              <a:lnSpc>
                <a:spcPct val="100000"/>
              </a:lnSpc>
              <a:spcBef>
                <a:spcPts val="1200"/>
              </a:spcBef>
              <a:buFont typeface="Wingdings" pitchFamily="2" charset="2"/>
              <a:buChar char="Ø"/>
            </a:pPr>
            <a:r>
              <a:rPr lang="zh-CN" altLang="en-US" sz="2000" dirty="0">
                <a:ea typeface="宋体" pitchFamily="2" charset="-122"/>
              </a:rPr>
              <a:t>  全世界的信息量以每两年</a:t>
            </a:r>
            <a:r>
              <a:rPr lang="zh-CN" altLang="en-US" sz="2000" dirty="0" smtClean="0">
                <a:ea typeface="宋体" pitchFamily="2" charset="-122"/>
              </a:rPr>
              <a:t>翻番的</a:t>
            </a:r>
            <a:r>
              <a:rPr lang="zh-CN" altLang="en-US" sz="2000" dirty="0">
                <a:ea typeface="宋体" pitchFamily="2" charset="-122"/>
              </a:rPr>
              <a:t>速度增长</a:t>
            </a:r>
            <a:endParaRPr lang="en-US" altLang="zh-CN" sz="2000" dirty="0">
              <a:ea typeface="宋体" pitchFamily="2" charset="-122"/>
            </a:endParaRPr>
          </a:p>
          <a:p>
            <a:pPr>
              <a:lnSpc>
                <a:spcPct val="100000"/>
              </a:lnSpc>
              <a:spcBef>
                <a:spcPts val="1200"/>
              </a:spcBef>
              <a:buFont typeface="Wingdings" pitchFamily="2" charset="2"/>
              <a:buChar char="Ø"/>
            </a:pPr>
            <a:r>
              <a:rPr lang="en-US" altLang="zh-CN" sz="2000" dirty="0">
                <a:ea typeface="宋体" pitchFamily="2" charset="-122"/>
              </a:rPr>
              <a:t>  2011</a:t>
            </a:r>
            <a:r>
              <a:rPr lang="zh-CN" altLang="en-US" sz="2000" dirty="0">
                <a:ea typeface="宋体" pitchFamily="2" charset="-122"/>
              </a:rPr>
              <a:t>年全球数据量为</a:t>
            </a:r>
            <a:r>
              <a:rPr lang="en-US" altLang="zh-CN" sz="2000" dirty="0">
                <a:ea typeface="宋体" pitchFamily="2" charset="-122"/>
              </a:rPr>
              <a:t>1.8ZB</a:t>
            </a:r>
            <a:r>
              <a:rPr lang="zh-CN" altLang="en-US" sz="2000" dirty="0" smtClean="0">
                <a:ea typeface="宋体" pitchFamily="2" charset="-122"/>
              </a:rPr>
              <a:t>，</a:t>
            </a:r>
            <a:r>
              <a:rPr lang="en-US" altLang="zh-CN" sz="2000" dirty="0" smtClean="0">
                <a:ea typeface="宋体" pitchFamily="2" charset="-122"/>
              </a:rPr>
              <a:t>IDC</a:t>
            </a:r>
            <a:r>
              <a:rPr lang="zh-CN" altLang="en-US" sz="2000" dirty="0">
                <a:ea typeface="宋体" pitchFamily="2" charset="-122"/>
              </a:rPr>
              <a:t>预测</a:t>
            </a:r>
            <a:r>
              <a:rPr lang="en-US" altLang="zh-CN" sz="2000" dirty="0">
                <a:ea typeface="宋体" pitchFamily="2" charset="-122"/>
              </a:rPr>
              <a:t>2015</a:t>
            </a:r>
            <a:r>
              <a:rPr lang="zh-CN" altLang="en-US" sz="2000" dirty="0" smtClean="0">
                <a:ea typeface="宋体" pitchFamily="2" charset="-122"/>
              </a:rPr>
              <a:t>年达到</a:t>
            </a:r>
            <a:r>
              <a:rPr lang="en-US" altLang="zh-CN" sz="2000" dirty="0" smtClean="0">
                <a:ea typeface="宋体" pitchFamily="2" charset="-122"/>
              </a:rPr>
              <a:t>8</a:t>
            </a:r>
            <a:r>
              <a:rPr lang="en-US" altLang="en-US" sz="2000" dirty="0" smtClean="0"/>
              <a:t>ZB, </a:t>
            </a:r>
            <a:r>
              <a:rPr lang="en-US" altLang="zh-CN" sz="2000" dirty="0" smtClean="0">
                <a:ea typeface="宋体" pitchFamily="2" charset="-122"/>
              </a:rPr>
              <a:t>2020</a:t>
            </a:r>
            <a:r>
              <a:rPr lang="zh-CN" altLang="en-US" sz="2000" dirty="0">
                <a:ea typeface="宋体" pitchFamily="2" charset="-122"/>
              </a:rPr>
              <a:t>年更将达到</a:t>
            </a:r>
            <a:r>
              <a:rPr lang="en-US" altLang="zh-CN" sz="2000" dirty="0">
                <a:ea typeface="宋体" pitchFamily="2" charset="-122"/>
              </a:rPr>
              <a:t>35ZB</a:t>
            </a:r>
            <a:r>
              <a:rPr lang="zh-CN" altLang="en-US" sz="2000" dirty="0">
                <a:ea typeface="宋体" pitchFamily="2" charset="-122"/>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28675" name="Picture 2" descr="http://www.techcn.com.cn/uploads/201205/1335841362tb4hOVmH.png"/>
          <p:cNvPicPr>
            <a:picLocks noChangeAspect="1" noChangeArrowheads="1"/>
          </p:cNvPicPr>
          <p:nvPr/>
        </p:nvPicPr>
        <p:blipFill>
          <a:blip r:embed="rId3" cstate="print"/>
          <a:srcRect/>
          <a:stretch>
            <a:fillRect/>
          </a:stretch>
        </p:blipFill>
        <p:spPr bwMode="auto">
          <a:xfrm>
            <a:off x="990600" y="457200"/>
            <a:ext cx="7162800" cy="5334000"/>
          </a:xfrm>
          <a:prstGeom prst="rect">
            <a:avLst/>
          </a:prstGeom>
          <a:noFill/>
          <a:ln w="9525">
            <a:noFill/>
            <a:miter lim="800000"/>
            <a:headEnd/>
            <a:tailEnd/>
          </a:ln>
        </p:spPr>
      </p:pic>
      <p:sp>
        <p:nvSpPr>
          <p:cNvPr id="28676" name="TextBox 7"/>
          <p:cNvSpPr txBox="1">
            <a:spLocks noChangeArrowheads="1"/>
          </p:cNvSpPr>
          <p:nvPr/>
        </p:nvSpPr>
        <p:spPr bwMode="auto">
          <a:xfrm>
            <a:off x="1447800" y="6096000"/>
            <a:ext cx="6400800" cy="461665"/>
          </a:xfrm>
          <a:prstGeom prst="rect">
            <a:avLst/>
          </a:prstGeom>
          <a:noFill/>
          <a:ln w="9525">
            <a:noFill/>
            <a:miter lim="800000"/>
            <a:headEnd/>
            <a:tailEnd/>
          </a:ln>
        </p:spPr>
        <p:txBody>
          <a:bodyPr wrap="square">
            <a:spAutoFit/>
          </a:bodyPr>
          <a:lstStyle/>
          <a:p>
            <a:r>
              <a:rPr lang="en-US" altLang="zh-CN" sz="2400" dirty="0">
                <a:ea typeface="宋体" pitchFamily="2" charset="-122"/>
              </a:rPr>
              <a:t>1 EB = 10</a:t>
            </a:r>
            <a:r>
              <a:rPr lang="en-US" altLang="zh-CN" sz="2400" baseline="30000" dirty="0">
                <a:ea typeface="宋体" pitchFamily="2" charset="-122"/>
              </a:rPr>
              <a:t>3</a:t>
            </a:r>
            <a:r>
              <a:rPr lang="en-US" altLang="zh-CN" sz="2400" dirty="0">
                <a:ea typeface="宋体" pitchFamily="2" charset="-122"/>
              </a:rPr>
              <a:t> ZB = 10</a:t>
            </a:r>
            <a:r>
              <a:rPr lang="en-US" altLang="zh-CN" sz="2400" baseline="30000" dirty="0">
                <a:ea typeface="宋体" pitchFamily="2" charset="-122"/>
              </a:rPr>
              <a:t>6</a:t>
            </a:r>
            <a:r>
              <a:rPr lang="en-US" altLang="zh-CN" sz="2400" dirty="0">
                <a:ea typeface="宋体" pitchFamily="2" charset="-122"/>
              </a:rPr>
              <a:t> PB = 10</a:t>
            </a:r>
            <a:r>
              <a:rPr lang="en-US" altLang="zh-CN" sz="2400" baseline="30000" dirty="0">
                <a:ea typeface="宋体" pitchFamily="2" charset="-122"/>
              </a:rPr>
              <a:t>9</a:t>
            </a:r>
            <a:r>
              <a:rPr lang="en-US" altLang="zh-CN" sz="2400" dirty="0">
                <a:ea typeface="宋体" pitchFamily="2" charset="-122"/>
              </a:rPr>
              <a:t> TB = 10</a:t>
            </a:r>
            <a:r>
              <a:rPr lang="en-US" altLang="zh-CN" sz="2400" baseline="30000" dirty="0">
                <a:ea typeface="宋体" pitchFamily="2" charset="-122"/>
              </a:rPr>
              <a:t>12</a:t>
            </a:r>
            <a:r>
              <a:rPr lang="en-US" altLang="zh-CN" sz="2400" dirty="0">
                <a:ea typeface="宋体" pitchFamily="2" charset="-122"/>
              </a:rPr>
              <a:t> GB</a:t>
            </a:r>
            <a:endParaRPr lang="zh-CN" altLang="en-US" sz="2400" dirty="0">
              <a:ea typeface="宋体" pitchFamily="2" charset="-122"/>
            </a:endParaRPr>
          </a:p>
        </p:txBody>
      </p:sp>
      <p:sp>
        <p:nvSpPr>
          <p:cNvPr id="28677" name="TextBox 8"/>
          <p:cNvSpPr txBox="1">
            <a:spLocks noChangeArrowheads="1"/>
          </p:cNvSpPr>
          <p:nvPr/>
        </p:nvSpPr>
        <p:spPr bwMode="auto">
          <a:xfrm>
            <a:off x="4214813" y="1714501"/>
            <a:ext cx="2214562" cy="461665"/>
          </a:xfrm>
          <a:prstGeom prst="rect">
            <a:avLst/>
          </a:prstGeom>
          <a:noFill/>
          <a:ln w="9525">
            <a:noFill/>
            <a:miter lim="800000"/>
            <a:headEnd/>
            <a:tailEnd/>
          </a:ln>
        </p:spPr>
        <p:txBody>
          <a:bodyPr>
            <a:spAutoFit/>
          </a:bodyPr>
          <a:lstStyle/>
          <a:p>
            <a:r>
              <a:rPr lang="zh-CN" altLang="en-US" sz="2400" b="1">
                <a:solidFill>
                  <a:srgbClr val="192FFB"/>
                </a:solidFill>
                <a:ea typeface="宋体" pitchFamily="2" charset="-122"/>
              </a:rPr>
              <a:t>大数据时代！</a:t>
            </a:r>
          </a:p>
        </p:txBody>
      </p:sp>
      <p:cxnSp>
        <p:nvCxnSpPr>
          <p:cNvPr id="28678" name="直接箭头连接符 11"/>
          <p:cNvCxnSpPr>
            <a:cxnSpLocks noChangeShapeType="1"/>
          </p:cNvCxnSpPr>
          <p:nvPr/>
        </p:nvCxnSpPr>
        <p:spPr bwMode="auto">
          <a:xfrm>
            <a:off x="6143626" y="2190752"/>
            <a:ext cx="714375" cy="476249"/>
          </a:xfrm>
          <a:prstGeom prst="straightConnector1">
            <a:avLst/>
          </a:prstGeom>
          <a:noFill/>
          <a:ln w="9525" algn="ctr">
            <a:solidFill>
              <a:schemeClr val="tx1"/>
            </a:solidFill>
            <a:round/>
            <a:headEnd/>
            <a:tailEnd type="arrow"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http://image.xinmin.cn/2012/03/31/20120331085850029671.jpg"/>
          <p:cNvPicPr>
            <a:picLocks noChangeAspect="1" noChangeArrowheads="1"/>
          </p:cNvPicPr>
          <p:nvPr/>
        </p:nvPicPr>
        <p:blipFill>
          <a:blip r:embed="rId3" cstate="print"/>
          <a:srcRect/>
          <a:stretch>
            <a:fillRect/>
          </a:stretch>
        </p:blipFill>
        <p:spPr bwMode="auto">
          <a:xfrm>
            <a:off x="2286000" y="3810000"/>
            <a:ext cx="4343400" cy="2859617"/>
          </a:xfrm>
          <a:prstGeom prst="rect">
            <a:avLst/>
          </a:prstGeom>
          <a:noFill/>
          <a:ln w="9525">
            <a:noFill/>
            <a:miter lim="800000"/>
            <a:headEnd/>
            <a:tailEnd/>
          </a:ln>
        </p:spPr>
      </p:pic>
      <p:sp>
        <p:nvSpPr>
          <p:cNvPr id="29699" name="Rectangle 2"/>
          <p:cNvSpPr>
            <a:spLocks noChangeArrowheads="1"/>
          </p:cNvSpPr>
          <p:nvPr/>
        </p:nvSpPr>
        <p:spPr bwMode="auto">
          <a:xfrm>
            <a:off x="609600" y="533400"/>
            <a:ext cx="8382000" cy="3048000"/>
          </a:xfrm>
          <a:prstGeom prst="rect">
            <a:avLst/>
          </a:prstGeom>
          <a:noFill/>
          <a:ln w="9525">
            <a:noFill/>
            <a:miter lim="800000"/>
            <a:headEnd/>
            <a:tailEnd/>
          </a:ln>
        </p:spPr>
        <p:txBody>
          <a:bodyPr lIns="90000" tIns="45000" rIns="90000" bIns="45000"/>
          <a:lstStyle/>
          <a:p>
            <a:pPr marL="285750" indent="-285750">
              <a:lnSpc>
                <a:spcPct val="150000"/>
              </a:lnSpc>
              <a:buFont typeface="Wingdings" pitchFamily="2" charset="2"/>
              <a:buChar char="n"/>
            </a:pPr>
            <a:r>
              <a:rPr lang="zh-CN" altLang="en-US" sz="3600" dirty="0" smtClean="0">
                <a:ea typeface="黑体" pitchFamily="49" charset="-122"/>
              </a:rPr>
              <a:t> 什么</a:t>
            </a:r>
            <a:r>
              <a:rPr lang="zh-CN" altLang="en-US" sz="3600" dirty="0">
                <a:ea typeface="黑体" pitchFamily="49" charset="-122"/>
              </a:rPr>
              <a:t>是大数据（</a:t>
            </a:r>
            <a:r>
              <a:rPr lang="en-US" altLang="zh-CN" sz="3600" dirty="0">
                <a:ea typeface="黑体" pitchFamily="49" charset="-122"/>
              </a:rPr>
              <a:t>Big Data</a:t>
            </a:r>
            <a:r>
              <a:rPr lang="zh-CN" altLang="en-US" sz="3600" dirty="0">
                <a:ea typeface="黑体" pitchFamily="49" charset="-122"/>
              </a:rPr>
              <a:t>）？</a:t>
            </a:r>
            <a:endParaRPr lang="en-US" altLang="zh-CN" sz="3600" dirty="0">
              <a:ea typeface="黑体" pitchFamily="49" charset="-122"/>
            </a:endParaRPr>
          </a:p>
          <a:p>
            <a:pPr marL="285750" indent="-285750">
              <a:lnSpc>
                <a:spcPts val="4000"/>
              </a:lnSpc>
              <a:buFont typeface="Arial" pitchFamily="34" charset="0"/>
              <a:buChar char="•"/>
            </a:pPr>
            <a:r>
              <a:rPr lang="en-US" altLang="zh-CN" sz="2400" b="1" dirty="0">
                <a:latin typeface="宋体" pitchFamily="2" charset="-122"/>
                <a:ea typeface="宋体" pitchFamily="2" charset="-122"/>
              </a:rPr>
              <a:t>Volume</a:t>
            </a:r>
            <a:r>
              <a:rPr lang="en-US" altLang="zh-CN" sz="2400" dirty="0">
                <a:latin typeface="宋体" pitchFamily="2" charset="-122"/>
                <a:ea typeface="宋体" pitchFamily="2" charset="-122"/>
              </a:rPr>
              <a:t>:   </a:t>
            </a:r>
            <a:r>
              <a:rPr lang="zh-CN" altLang="zh-CN" sz="2400" dirty="0">
                <a:latin typeface="宋体" pitchFamily="2" charset="-122"/>
                <a:ea typeface="宋体" pitchFamily="2" charset="-122"/>
              </a:rPr>
              <a:t>数据量异常庞大，一般达到</a:t>
            </a:r>
            <a:r>
              <a:rPr lang="en-US" altLang="zh-CN" sz="2400" dirty="0">
                <a:latin typeface="宋体" pitchFamily="2" charset="-122"/>
                <a:ea typeface="宋体" pitchFamily="2" charset="-122"/>
              </a:rPr>
              <a:t>PB</a:t>
            </a:r>
            <a:r>
              <a:rPr lang="zh-CN" altLang="zh-CN" sz="2400" dirty="0">
                <a:latin typeface="宋体" pitchFamily="2" charset="-122"/>
                <a:ea typeface="宋体" pitchFamily="2" charset="-122"/>
              </a:rPr>
              <a:t>量级</a:t>
            </a:r>
          </a:p>
          <a:p>
            <a:pPr marL="285750" indent="-285750">
              <a:lnSpc>
                <a:spcPts val="4000"/>
              </a:lnSpc>
              <a:buFont typeface="Arial" pitchFamily="34" charset="0"/>
              <a:buChar char="•"/>
            </a:pPr>
            <a:r>
              <a:rPr lang="en-US" altLang="zh-CN" sz="2400" b="1" dirty="0">
                <a:latin typeface="宋体" pitchFamily="2" charset="-122"/>
                <a:ea typeface="宋体" pitchFamily="2" charset="-122"/>
              </a:rPr>
              <a:t>Variety</a:t>
            </a:r>
            <a:r>
              <a:rPr lang="en-US" altLang="zh-CN" sz="2400" dirty="0">
                <a:latin typeface="宋体" pitchFamily="2" charset="-122"/>
                <a:ea typeface="宋体" pitchFamily="2" charset="-122"/>
              </a:rPr>
              <a:t>:  </a:t>
            </a:r>
            <a:r>
              <a:rPr lang="zh-CN" altLang="zh-CN" sz="2400" dirty="0">
                <a:latin typeface="宋体" pitchFamily="2" charset="-122"/>
                <a:ea typeface="宋体" pitchFamily="2" charset="-122"/>
              </a:rPr>
              <a:t>数据呈异构化，数据来源呈多样性</a:t>
            </a:r>
          </a:p>
          <a:p>
            <a:pPr marL="285750" indent="-285750">
              <a:lnSpc>
                <a:spcPts val="4000"/>
              </a:lnSpc>
              <a:buFont typeface="Arial" pitchFamily="34" charset="0"/>
              <a:buChar char="•"/>
            </a:pPr>
            <a:r>
              <a:rPr lang="en-US" altLang="zh-CN" sz="2400" b="1" dirty="0">
                <a:latin typeface="宋体" pitchFamily="2" charset="-122"/>
                <a:ea typeface="宋体" pitchFamily="2" charset="-122"/>
              </a:rPr>
              <a:t>Velocity</a:t>
            </a:r>
            <a:r>
              <a:rPr lang="en-US" altLang="zh-CN" sz="2400" dirty="0">
                <a:latin typeface="宋体" pitchFamily="2" charset="-122"/>
                <a:ea typeface="宋体" pitchFamily="2" charset="-122"/>
              </a:rPr>
              <a:t>: </a:t>
            </a:r>
            <a:r>
              <a:rPr lang="zh-CN" altLang="zh-CN" sz="2400" dirty="0">
                <a:latin typeface="宋体" pitchFamily="2" charset="-122"/>
                <a:ea typeface="宋体" pitchFamily="2" charset="-122"/>
              </a:rPr>
              <a:t>数据处理要求时效性</a:t>
            </a:r>
          </a:p>
          <a:p>
            <a:pPr marL="285750" indent="-285750">
              <a:lnSpc>
                <a:spcPts val="4000"/>
              </a:lnSpc>
              <a:buFont typeface="Arial" pitchFamily="34" charset="0"/>
              <a:buChar char="•"/>
            </a:pPr>
            <a:r>
              <a:rPr lang="en-US" altLang="zh-CN" sz="2400" b="1" dirty="0">
                <a:latin typeface="宋体" pitchFamily="2" charset="-122"/>
                <a:ea typeface="宋体" pitchFamily="2" charset="-122"/>
              </a:rPr>
              <a:t>Value</a:t>
            </a:r>
            <a:r>
              <a:rPr lang="en-US" altLang="zh-CN" sz="2400" dirty="0">
                <a:latin typeface="宋体" pitchFamily="2" charset="-122"/>
                <a:ea typeface="宋体" pitchFamily="2" charset="-122"/>
              </a:rPr>
              <a:t>:    </a:t>
            </a:r>
            <a:r>
              <a:rPr lang="zh-CN" altLang="zh-CN" sz="2400" dirty="0">
                <a:latin typeface="宋体" pitchFamily="2" charset="-122"/>
                <a:ea typeface="宋体" pitchFamily="2" charset="-122"/>
              </a:rPr>
              <a:t>单个数据无价值，但大规模</a:t>
            </a:r>
            <a:r>
              <a:rPr lang="zh-CN" altLang="zh-CN" sz="2400" dirty="0" smtClean="0">
                <a:latin typeface="宋体" pitchFamily="2" charset="-122"/>
                <a:ea typeface="宋体" pitchFamily="2" charset="-122"/>
              </a:rPr>
              <a:t>数据拥有</a:t>
            </a:r>
            <a:r>
              <a:rPr lang="zh-CN" altLang="zh-CN" sz="2400" dirty="0">
                <a:latin typeface="宋体" pitchFamily="2" charset="-122"/>
                <a:ea typeface="宋体" pitchFamily="2" charset="-122"/>
              </a:rPr>
              <a:t>巨大价值</a:t>
            </a:r>
          </a:p>
          <a:p>
            <a:pPr marL="285750" indent="-285750">
              <a:lnSpc>
                <a:spcPct val="150000"/>
              </a:lnSpc>
              <a:buFont typeface="Arial" pitchFamily="34" charset="0"/>
              <a:buChar char="•"/>
            </a:pPr>
            <a:endParaRPr lang="en-US" altLang="zh-CN" sz="2400" dirty="0">
              <a:ea typeface="黑体" pitchFamily="49" charset="-122"/>
            </a:endParaRPr>
          </a:p>
        </p:txBody>
      </p:sp>
      <p:sp>
        <p:nvSpPr>
          <p:cNvPr id="29700"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228600"/>
            <a:ext cx="8153400" cy="3505200"/>
          </a:xfrm>
          <a:prstGeom prst="rect">
            <a:avLst/>
          </a:prstGeom>
          <a:noFill/>
          <a:ln w="9525">
            <a:noFill/>
            <a:miter lim="800000"/>
            <a:headEnd/>
            <a:tailEnd/>
          </a:ln>
        </p:spPr>
        <p:txBody>
          <a:bodyPr lIns="90000" tIns="45000" rIns="90000" bIns="45000"/>
          <a:lstStyle/>
          <a:p>
            <a:pPr marL="285750" indent="-285750">
              <a:lnSpc>
                <a:spcPct val="150000"/>
              </a:lnSpc>
              <a:buFont typeface="Wingdings" pitchFamily="2" charset="2"/>
              <a:buChar char="n"/>
            </a:pPr>
            <a:r>
              <a:rPr lang="zh-CN" altLang="en-US" sz="3600" dirty="0" smtClean="0">
                <a:ea typeface="黑体" pitchFamily="49" charset="-122"/>
              </a:rPr>
              <a:t> 什么</a:t>
            </a:r>
            <a:r>
              <a:rPr lang="zh-CN" altLang="en-US" sz="3600" dirty="0">
                <a:ea typeface="黑体" pitchFamily="49" charset="-122"/>
              </a:rPr>
              <a:t>是大数据？（续）</a:t>
            </a:r>
            <a:endParaRPr lang="en-US" altLang="zh-CN" sz="3600" dirty="0">
              <a:ea typeface="黑体" pitchFamily="49" charset="-122"/>
            </a:endParaRPr>
          </a:p>
          <a:p>
            <a:pPr marL="285750" indent="-285750"/>
            <a:endParaRPr lang="en-US" altLang="zh-CN" sz="1000" dirty="0">
              <a:ea typeface="宋体" pitchFamily="2" charset="-122"/>
            </a:endParaRPr>
          </a:p>
          <a:p>
            <a:pPr marL="285750" indent="-285750">
              <a:lnSpc>
                <a:spcPts val="4000"/>
              </a:lnSpc>
              <a:buFont typeface="Arial" pitchFamily="34" charset="0"/>
              <a:buChar char="•"/>
            </a:pPr>
            <a:r>
              <a:rPr lang="zh-CN" altLang="en-US" sz="2400" dirty="0">
                <a:latin typeface="宋体" pitchFamily="2" charset="-122"/>
                <a:ea typeface="宋体" pitchFamily="2" charset="-122"/>
              </a:rPr>
              <a:t>数据种类的多样性：文字、语音</a:t>
            </a:r>
            <a:r>
              <a:rPr lang="zh-CN" altLang="en-US" sz="2400" dirty="0" smtClean="0">
                <a:latin typeface="宋体" pitchFamily="2" charset="-122"/>
                <a:ea typeface="宋体" pitchFamily="2" charset="-122"/>
              </a:rPr>
              <a:t>、图片</a:t>
            </a:r>
            <a:r>
              <a:rPr lang="zh-CN" altLang="en-US" sz="2400" dirty="0">
                <a:latin typeface="宋体" pitchFamily="2" charset="-122"/>
                <a:ea typeface="宋体" pitchFamily="2" charset="-122"/>
              </a:rPr>
              <a:t>、视频、信息等</a:t>
            </a:r>
            <a:endParaRPr lang="en-US" altLang="zh-CN" sz="2400" dirty="0">
              <a:latin typeface="宋体" pitchFamily="2" charset="-122"/>
              <a:ea typeface="宋体" pitchFamily="2" charset="-122"/>
            </a:endParaRPr>
          </a:p>
          <a:p>
            <a:pPr marL="285750" indent="-285750">
              <a:lnSpc>
                <a:spcPct val="100000"/>
              </a:lnSpc>
              <a:spcBef>
                <a:spcPts val="1200"/>
              </a:spcBef>
              <a:buFont typeface="Arial" pitchFamily="34" charset="0"/>
              <a:buChar char="•"/>
            </a:pPr>
            <a:r>
              <a:rPr lang="zh-CN" altLang="en-US" sz="2400" dirty="0">
                <a:latin typeface="宋体" pitchFamily="2" charset="-122"/>
                <a:ea typeface="宋体" pitchFamily="2" charset="-122"/>
              </a:rPr>
              <a:t>数据对象的多样性：个人信息、</a:t>
            </a:r>
            <a:r>
              <a:rPr lang="zh-CN" altLang="en-US" sz="2400" dirty="0" smtClean="0">
                <a:latin typeface="宋体" pitchFamily="2" charset="-122"/>
                <a:ea typeface="宋体" pitchFamily="2" charset="-122"/>
              </a:rPr>
              <a:t>个人数据</a:t>
            </a:r>
            <a:r>
              <a:rPr lang="zh-CN" altLang="en-US" sz="2400" dirty="0">
                <a:latin typeface="宋体" pitchFamily="2" charset="-122"/>
                <a:ea typeface="宋体" pitchFamily="2" charset="-122"/>
              </a:rPr>
              <a:t>、商业服务数据、社会公共数据</a:t>
            </a:r>
            <a:r>
              <a:rPr lang="zh-CN" altLang="en-US" sz="2400" dirty="0" smtClean="0">
                <a:latin typeface="宋体" pitchFamily="2" charset="-122"/>
                <a:ea typeface="宋体" pitchFamily="2" charset="-122"/>
              </a:rPr>
              <a:t>、自然界</a:t>
            </a:r>
            <a:r>
              <a:rPr lang="zh-CN" altLang="en-US" sz="2400" dirty="0">
                <a:latin typeface="宋体" pitchFamily="2" charset="-122"/>
                <a:ea typeface="宋体" pitchFamily="2" charset="-122"/>
              </a:rPr>
              <a:t>数据、物质世界的数据</a:t>
            </a:r>
            <a:endParaRPr lang="en-US" altLang="zh-CN" sz="2400" dirty="0">
              <a:latin typeface="宋体" pitchFamily="2" charset="-122"/>
              <a:ea typeface="宋体" pitchFamily="2" charset="-122"/>
            </a:endParaRPr>
          </a:p>
          <a:p>
            <a:pPr marL="285750" indent="-285750">
              <a:lnSpc>
                <a:spcPct val="100000"/>
              </a:lnSpc>
              <a:spcBef>
                <a:spcPts val="1200"/>
              </a:spcBef>
              <a:buFont typeface="Arial" pitchFamily="34" charset="0"/>
              <a:buChar char="•"/>
            </a:pPr>
            <a:r>
              <a:rPr lang="zh-CN" altLang="en-US" sz="2400" dirty="0">
                <a:latin typeface="宋体" pitchFamily="2" charset="-122"/>
                <a:ea typeface="宋体" pitchFamily="2" charset="-122"/>
              </a:rPr>
              <a:t>数据来源的多样性：在数据层面</a:t>
            </a:r>
            <a:r>
              <a:rPr lang="zh-CN" altLang="en-US" sz="2400" dirty="0" smtClean="0">
                <a:latin typeface="宋体" pitchFamily="2" charset="-122"/>
                <a:ea typeface="宋体" pitchFamily="2" charset="-122"/>
              </a:rPr>
              <a:t>打破现实</a:t>
            </a:r>
            <a:r>
              <a:rPr lang="zh-CN" altLang="en-US" sz="2400" dirty="0">
                <a:latin typeface="宋体" pitchFamily="2" charset="-122"/>
                <a:ea typeface="宋体" pitchFamily="2" charset="-122"/>
              </a:rPr>
              <a:t>世界的界限，多家公司的共享</a:t>
            </a:r>
            <a:r>
              <a:rPr lang="zh-CN" altLang="en-US" sz="2400" dirty="0" smtClean="0">
                <a:latin typeface="宋体" pitchFamily="2" charset="-122"/>
                <a:ea typeface="宋体" pitchFamily="2" charset="-122"/>
              </a:rPr>
              <a:t>替代</a:t>
            </a:r>
            <a:r>
              <a:rPr lang="zh-CN" altLang="en-US" sz="2400" dirty="0">
                <a:latin typeface="宋体" pitchFamily="2" charset="-122"/>
                <a:ea typeface="宋体" pitchFamily="2" charset="-122"/>
              </a:rPr>
              <a:t>一家公司的数据</a:t>
            </a:r>
            <a:endParaRPr lang="zh-CN" altLang="zh-CN" sz="2400" dirty="0">
              <a:latin typeface="宋体" pitchFamily="2" charset="-122"/>
              <a:ea typeface="宋体" pitchFamily="2" charset="-122"/>
            </a:endParaRPr>
          </a:p>
        </p:txBody>
      </p:sp>
      <p:sp>
        <p:nvSpPr>
          <p:cNvPr id="31747"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31748" name="图片 5" descr="http://articles.csdn.net/uploads/allimg/121026/164_121026134659_1.jpg"/>
          <p:cNvPicPr>
            <a:picLocks noChangeAspect="1" noChangeArrowheads="1"/>
          </p:cNvPicPr>
          <p:nvPr/>
        </p:nvPicPr>
        <p:blipFill>
          <a:blip r:embed="rId3" cstate="print"/>
          <a:srcRect/>
          <a:stretch>
            <a:fillRect/>
          </a:stretch>
        </p:blipFill>
        <p:spPr bwMode="auto">
          <a:xfrm>
            <a:off x="2438400" y="3581400"/>
            <a:ext cx="4343400" cy="3200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609600" y="457200"/>
            <a:ext cx="8089900" cy="1066800"/>
          </a:xfrm>
          <a:prstGeom prst="rect">
            <a:avLst/>
          </a:prstGeom>
          <a:noFill/>
          <a:ln>
            <a:noFill/>
          </a:ln>
          <a:effectLst/>
          <a:extLst/>
        </p:spPr>
        <p:txBody>
          <a:bodyPr lIns="90000" tIns="45000" rIns="90000" bIns="45000"/>
          <a:lstStyle/>
          <a:p>
            <a:pPr marL="285750" indent="-285750">
              <a:lnSpc>
                <a:spcPct val="150000"/>
              </a:lnSpc>
              <a:buFont typeface="Wingdings" pitchFamily="2" charset="2"/>
              <a:buChar char="n"/>
              <a:defRPr/>
            </a:pPr>
            <a:r>
              <a:rPr lang="en-US" altLang="zh-CN" sz="3200" dirty="0">
                <a:latin typeface="黑体" pitchFamily="49" charset="-122"/>
                <a:ea typeface="黑体" pitchFamily="49" charset="-122"/>
              </a:rPr>
              <a:t> </a:t>
            </a:r>
            <a:r>
              <a:rPr lang="zh-CN" altLang="zh-CN" sz="3200" dirty="0">
                <a:latin typeface="黑体" pitchFamily="49" charset="-122"/>
                <a:ea typeface="黑体" pitchFamily="49" charset="-122"/>
              </a:rPr>
              <a:t>大数据已上升到</a:t>
            </a:r>
            <a:r>
              <a:rPr lang="en-US" altLang="zh-CN" sz="3200" dirty="0">
                <a:latin typeface="黑体" pitchFamily="49" charset="-122"/>
                <a:ea typeface="黑体" pitchFamily="49" charset="-122"/>
              </a:rPr>
              <a:t>21</a:t>
            </a:r>
            <a:r>
              <a:rPr lang="zh-CN" altLang="zh-CN" sz="3200" dirty="0">
                <a:latin typeface="黑体" pitchFamily="49" charset="-122"/>
                <a:ea typeface="黑体" pitchFamily="49" charset="-122"/>
              </a:rPr>
              <a:t>世纪国家战略的高度</a:t>
            </a:r>
            <a:endParaRPr lang="en-US" altLang="zh-CN" sz="3200" dirty="0">
              <a:latin typeface="黑体" pitchFamily="49" charset="-122"/>
              <a:ea typeface="黑体" pitchFamily="49" charset="-122"/>
            </a:endParaRPr>
          </a:p>
          <a:p>
            <a:pPr marL="342900" indent="-342900">
              <a:lnSpc>
                <a:spcPct val="150000"/>
              </a:lnSpc>
              <a:buFont typeface="Arial" pitchFamily="34" charset="0"/>
              <a:buChar char="•"/>
              <a:defRPr/>
            </a:pPr>
            <a:endParaRPr lang="en-US" altLang="zh-CN" sz="2400" dirty="0">
              <a:latin typeface="Arial" charset="0"/>
              <a:ea typeface="黑体" pitchFamily="49" charset="-122"/>
            </a:endParaRPr>
          </a:p>
        </p:txBody>
      </p:sp>
      <p:sp>
        <p:nvSpPr>
          <p:cNvPr id="32771"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32772" name="Picture 2"/>
          <p:cNvPicPr>
            <a:picLocks noChangeAspect="1" noChangeArrowheads="1"/>
          </p:cNvPicPr>
          <p:nvPr/>
        </p:nvPicPr>
        <p:blipFill>
          <a:blip r:embed="rId3" cstate="print"/>
          <a:srcRect/>
          <a:stretch>
            <a:fillRect/>
          </a:stretch>
        </p:blipFill>
        <p:spPr bwMode="auto">
          <a:xfrm>
            <a:off x="304800" y="1752600"/>
            <a:ext cx="3965230" cy="3371849"/>
          </a:xfrm>
          <a:prstGeom prst="rect">
            <a:avLst/>
          </a:prstGeom>
          <a:noFill/>
          <a:ln w="9525">
            <a:noFill/>
            <a:miter lim="800000"/>
            <a:headEnd/>
            <a:tailEnd/>
          </a:ln>
        </p:spPr>
      </p:pic>
      <p:sp>
        <p:nvSpPr>
          <p:cNvPr id="32773" name="TextBox 1"/>
          <p:cNvSpPr txBox="1">
            <a:spLocks noChangeArrowheads="1"/>
          </p:cNvSpPr>
          <p:nvPr/>
        </p:nvSpPr>
        <p:spPr bwMode="auto">
          <a:xfrm>
            <a:off x="4419600" y="1524000"/>
            <a:ext cx="4562474" cy="5078313"/>
          </a:xfrm>
          <a:prstGeom prst="rect">
            <a:avLst/>
          </a:prstGeom>
          <a:noFill/>
          <a:ln w="9525">
            <a:noFill/>
            <a:miter lim="800000"/>
            <a:headEnd/>
            <a:tailEnd/>
          </a:ln>
        </p:spPr>
        <p:txBody>
          <a:bodyPr wrap="square">
            <a:spAutoFit/>
          </a:bodyPr>
          <a:lstStyle/>
          <a:p>
            <a:pPr>
              <a:lnSpc>
                <a:spcPct val="150000"/>
              </a:lnSpc>
            </a:pPr>
            <a:r>
              <a:rPr lang="en-US" altLang="zh-CN" sz="2400" dirty="0">
                <a:latin typeface="宋体" pitchFamily="2" charset="-122"/>
                <a:ea typeface="宋体" pitchFamily="2" charset="-122"/>
              </a:rPr>
              <a:t>    2012</a:t>
            </a:r>
            <a:r>
              <a:rPr lang="zh-CN" altLang="zh-CN" sz="2400" dirty="0">
                <a:latin typeface="宋体" pitchFamily="2" charset="-122"/>
                <a:ea typeface="宋体" pitchFamily="2" charset="-122"/>
              </a:rPr>
              <a:t>年</a:t>
            </a:r>
            <a:r>
              <a:rPr lang="en-US" altLang="zh-CN" sz="2400" dirty="0">
                <a:latin typeface="宋体" pitchFamily="2" charset="-122"/>
                <a:ea typeface="宋体" pitchFamily="2" charset="-122"/>
              </a:rPr>
              <a:t>3</a:t>
            </a:r>
            <a:r>
              <a:rPr lang="zh-CN" altLang="zh-CN" sz="2400" dirty="0">
                <a:latin typeface="宋体" pitchFamily="2" charset="-122"/>
                <a:ea typeface="宋体" pitchFamily="2" charset="-122"/>
              </a:rPr>
              <a:t>月美国奥巴马政府宣布</a:t>
            </a:r>
            <a:r>
              <a:rPr lang="zh-CN" altLang="zh-CN" sz="2400" dirty="0" smtClean="0">
                <a:latin typeface="宋体" pitchFamily="2" charset="-122"/>
                <a:ea typeface="宋体" pitchFamily="2" charset="-122"/>
              </a:rPr>
              <a:t>推出“</a:t>
            </a:r>
            <a:r>
              <a:rPr lang="zh-CN" altLang="zh-CN" sz="2400" b="1" i="1" dirty="0">
                <a:latin typeface="宋体" pitchFamily="2" charset="-122"/>
                <a:ea typeface="宋体" pitchFamily="2" charset="-122"/>
              </a:rPr>
              <a:t>大数据的研究和发展计划</a:t>
            </a:r>
            <a:r>
              <a:rPr lang="zh-CN" altLang="zh-CN" sz="2400" dirty="0">
                <a:latin typeface="宋体" pitchFamily="2" charset="-122"/>
                <a:ea typeface="宋体" pitchFamily="2" charset="-122"/>
              </a:rPr>
              <a:t>”，</a:t>
            </a:r>
            <a:r>
              <a:rPr lang="zh-CN" altLang="en-US" sz="2400" dirty="0">
                <a:latin typeface="宋体" pitchFamily="2" charset="-122"/>
                <a:ea typeface="宋体" pitchFamily="2" charset="-122"/>
              </a:rPr>
              <a:t>包括</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美国国家科学基金（</a:t>
            </a:r>
            <a:r>
              <a:rPr lang="en-US" altLang="zh-CN" sz="2400" dirty="0">
                <a:latin typeface="宋体" pitchFamily="2" charset="-122"/>
                <a:ea typeface="宋体" pitchFamily="2" charset="-122"/>
              </a:rPr>
              <a:t>NSF</a:t>
            </a:r>
            <a:r>
              <a:rPr lang="zh-CN" altLang="zh-CN" sz="2400" dirty="0">
                <a:latin typeface="宋体" pitchFamily="2" charset="-122"/>
                <a:ea typeface="宋体" pitchFamily="2" charset="-122"/>
              </a:rPr>
              <a:t>）</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美国国家卫生研究院（</a:t>
            </a:r>
            <a:r>
              <a:rPr lang="en-US" altLang="zh-CN" sz="2400" dirty="0">
                <a:latin typeface="宋体" pitchFamily="2" charset="-122"/>
                <a:ea typeface="宋体" pitchFamily="2" charset="-122"/>
              </a:rPr>
              <a:t>NIH</a:t>
            </a:r>
            <a:r>
              <a:rPr lang="zh-CN" altLang="zh-CN" sz="2400" dirty="0">
                <a:latin typeface="宋体" pitchFamily="2" charset="-122"/>
                <a:ea typeface="宋体" pitchFamily="2" charset="-122"/>
              </a:rPr>
              <a:t>）</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美国能源部</a:t>
            </a:r>
            <a:r>
              <a:rPr lang="zh-CN" altLang="en-US" sz="2400" dirty="0">
                <a:latin typeface="宋体" pitchFamily="2" charset="-122"/>
                <a:ea typeface="宋体" pitchFamily="2" charset="-122"/>
              </a:rPr>
              <a:t>、</a:t>
            </a:r>
            <a:r>
              <a:rPr lang="zh-CN" altLang="zh-CN" sz="2400" dirty="0">
                <a:latin typeface="宋体" pitchFamily="2" charset="-122"/>
                <a:ea typeface="宋体" pitchFamily="2" charset="-122"/>
              </a:rPr>
              <a:t>美国国防部</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美国国防部高级研究计划局</a:t>
            </a:r>
            <a:r>
              <a:rPr lang="zh-CN" altLang="en-US" sz="2400" dirty="0">
                <a:latin typeface="宋体" pitchFamily="2" charset="-122"/>
                <a:ea typeface="宋体" pitchFamily="2" charset="-122"/>
              </a:rPr>
              <a:t>、</a:t>
            </a:r>
            <a:r>
              <a:rPr lang="zh-CN" altLang="zh-CN" sz="2400" dirty="0">
                <a:latin typeface="宋体" pitchFamily="2" charset="-122"/>
                <a:ea typeface="宋体" pitchFamily="2" charset="-122"/>
              </a:rPr>
              <a:t>美国地质勘探局等</a:t>
            </a:r>
            <a:r>
              <a:rPr lang="en-US" altLang="zh-CN" sz="2400" dirty="0">
                <a:latin typeface="宋体" pitchFamily="2" charset="-122"/>
                <a:ea typeface="宋体" pitchFamily="2" charset="-122"/>
              </a:rPr>
              <a:t>6</a:t>
            </a:r>
            <a:r>
              <a:rPr lang="zh-CN" altLang="zh-CN" sz="2400" dirty="0">
                <a:latin typeface="宋体" pitchFamily="2" charset="-122"/>
                <a:ea typeface="宋体" pitchFamily="2" charset="-122"/>
              </a:rPr>
              <a:t>个联邦政府</a:t>
            </a:r>
            <a:r>
              <a:rPr lang="zh-CN" altLang="zh-CN" sz="2400" dirty="0" smtClean="0">
                <a:latin typeface="宋体" pitchFamily="2" charset="-122"/>
                <a:ea typeface="宋体" pitchFamily="2" charset="-122"/>
              </a:rPr>
              <a:t>部门</a:t>
            </a:r>
            <a:endParaRPr lang="en-US" altLang="zh-CN" sz="2400" dirty="0">
              <a:latin typeface="宋体" pitchFamily="2" charset="-122"/>
              <a:ea typeface="宋体"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EF200D-CA38-4C83-A1C7-BCE7906F52C4}"/>
              </a:ext>
            </a:extLst>
          </p:cNvPr>
          <p:cNvSpPr>
            <a:spLocks noGrp="1"/>
          </p:cNvSpPr>
          <p:nvPr>
            <p:ph type="title"/>
          </p:nvPr>
        </p:nvSpPr>
        <p:spPr/>
        <p:txBody>
          <a:bodyPr/>
          <a:lstStyle/>
          <a:p>
            <a:r>
              <a:rPr lang="en-US" altLang="zh-CN" dirty="0"/>
              <a:t>1.1 </a:t>
            </a:r>
            <a:r>
              <a:rPr lang="zh-CN" altLang="en-US" dirty="0"/>
              <a:t>大数据概念</a:t>
            </a:r>
            <a:r>
              <a:rPr lang="en-US" altLang="zh-CN" dirty="0"/>
              <a:t>——</a:t>
            </a:r>
            <a:r>
              <a:rPr lang="zh-CN" altLang="en-US" dirty="0"/>
              <a:t>数据的定义</a:t>
            </a:r>
          </a:p>
        </p:txBody>
      </p:sp>
      <p:sp>
        <p:nvSpPr>
          <p:cNvPr id="5" name="灯片编号占位符 4">
            <a:extLst>
              <a:ext uri="{FF2B5EF4-FFF2-40B4-BE49-F238E27FC236}">
                <a16:creationId xmlns:a16="http://schemas.microsoft.com/office/drawing/2014/main" xmlns="" id="{08916FBD-75DA-440C-B0B4-CD02F4197ACC}"/>
              </a:ext>
            </a:extLst>
          </p:cNvPr>
          <p:cNvSpPr>
            <a:spLocks noGrp="1"/>
          </p:cNvSpPr>
          <p:nvPr>
            <p:ph type="sldNum" sz="quarter" idx="12"/>
          </p:nvPr>
        </p:nvSpPr>
        <p:spPr/>
        <p:txBody>
          <a:bodyPr/>
          <a:lstStyle/>
          <a:p>
            <a:pPr>
              <a:defRPr/>
            </a:pPr>
            <a:fld id="{F6A1FFB0-C415-44D1-9D5D-2AB1F317462C}" type="slidenum">
              <a:rPr lang="zh-CN" altLang="en-US" smtClean="0"/>
              <a:pPr>
                <a:defRPr/>
              </a:pPr>
              <a:t>15</a:t>
            </a:fld>
            <a:endParaRPr lang="zh-CN" altLang="en-US"/>
          </a:p>
        </p:txBody>
      </p:sp>
      <p:sp>
        <p:nvSpPr>
          <p:cNvPr id="6" name="文本框 5">
            <a:extLst>
              <a:ext uri="{FF2B5EF4-FFF2-40B4-BE49-F238E27FC236}">
                <a16:creationId xmlns:a16="http://schemas.microsoft.com/office/drawing/2014/main" xmlns="" id="{2C621DF2-FDF0-42F1-83D3-6EC48416883F}"/>
              </a:ext>
            </a:extLst>
          </p:cNvPr>
          <p:cNvSpPr txBox="1"/>
          <p:nvPr/>
        </p:nvSpPr>
        <p:spPr>
          <a:xfrm>
            <a:off x="1676400" y="1219200"/>
            <a:ext cx="6781800" cy="40156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dirty="0"/>
              <a:t>数据的定义</a:t>
            </a:r>
            <a:endParaRPr lang="en-US" altLang="zh-CN" dirty="0"/>
          </a:p>
          <a:p>
            <a:pPr lvl="1"/>
            <a:r>
              <a:rPr lang="zh-CN" altLang="en-US" dirty="0"/>
              <a:t>数据的基本定义</a:t>
            </a:r>
            <a:endParaRPr lang="en-US" altLang="zh-CN" dirty="0"/>
          </a:p>
          <a:p>
            <a:pPr lvl="1"/>
            <a:r>
              <a:rPr lang="zh-CN" altLang="en-US" dirty="0"/>
              <a:t>计算机学科中数据的定义</a:t>
            </a:r>
            <a:endParaRPr lang="en-US" altLang="zh-CN" dirty="0"/>
          </a:p>
          <a:p>
            <a:r>
              <a:rPr lang="zh-CN" altLang="en-US" dirty="0"/>
              <a:t>数据的多样化</a:t>
            </a:r>
            <a:endParaRPr lang="en-US" altLang="zh-CN" dirty="0"/>
          </a:p>
          <a:p>
            <a:pPr lvl="1"/>
            <a:r>
              <a:rPr lang="zh-CN" altLang="en-US" dirty="0"/>
              <a:t>数据的形式多样化</a:t>
            </a:r>
            <a:endParaRPr lang="en-US" altLang="zh-CN" dirty="0"/>
          </a:p>
          <a:p>
            <a:pPr lvl="1"/>
            <a:r>
              <a:rPr lang="zh-CN" altLang="en-US" dirty="0"/>
              <a:t>数据的来源多样化</a:t>
            </a:r>
            <a:endParaRPr lang="en-US" altLang="zh-CN" dirty="0"/>
          </a:p>
          <a:p>
            <a:pPr lvl="1"/>
            <a:r>
              <a:rPr lang="zh-CN" altLang="en-US" dirty="0"/>
              <a:t>数据的范围多样化</a:t>
            </a:r>
            <a:endParaRPr lang="en-US" altLang="zh-CN" dirty="0"/>
          </a:p>
          <a:p>
            <a:r>
              <a:rPr lang="zh-CN" altLang="en-US" dirty="0"/>
              <a:t>数据转换过程</a:t>
            </a:r>
            <a:endParaRPr lang="en-US" altLang="zh-CN" dirty="0"/>
          </a:p>
          <a:p>
            <a:pPr lvl="1"/>
            <a:r>
              <a:rPr lang="zh-CN" altLang="en-US" dirty="0"/>
              <a:t>数据</a:t>
            </a:r>
            <a:r>
              <a:rPr lang="en-US" altLang="zh-CN" dirty="0"/>
              <a:t>-</a:t>
            </a:r>
            <a:r>
              <a:rPr lang="zh-CN" altLang="en-US" dirty="0"/>
              <a:t>信息</a:t>
            </a:r>
            <a:r>
              <a:rPr lang="en-US" altLang="zh-CN" dirty="0"/>
              <a:t>-</a:t>
            </a:r>
            <a:r>
              <a:rPr lang="zh-CN" altLang="en-US" dirty="0"/>
              <a:t>知识</a:t>
            </a:r>
            <a:r>
              <a:rPr lang="en-US" altLang="zh-CN" dirty="0"/>
              <a:t>-</a:t>
            </a:r>
            <a:r>
              <a:rPr lang="zh-CN" altLang="en-US" dirty="0"/>
              <a:t>价值转换模型</a:t>
            </a:r>
            <a:endParaRPr lang="en-US" altLang="zh-CN" dirty="0"/>
          </a:p>
          <a:p>
            <a:endParaRPr lang="en-US" altLang="zh-CN" dirty="0"/>
          </a:p>
          <a:p>
            <a:endParaRPr lang="zh-CN" altLang="en-US" dirty="0"/>
          </a:p>
        </p:txBody>
      </p:sp>
      <p:pic>
        <p:nvPicPr>
          <p:cNvPr id="11" name="图片 10">
            <a:extLst>
              <a:ext uri="{FF2B5EF4-FFF2-40B4-BE49-F238E27FC236}">
                <a16:creationId xmlns:a16="http://schemas.microsoft.com/office/drawing/2014/main" xmlns="" id="{63A8D6E2-ECCC-4441-8EC6-3BD4B902D5B3}"/>
              </a:ext>
            </a:extLst>
          </p:cNvPr>
          <p:cNvPicPr>
            <a:picLocks noChangeAspect="1"/>
          </p:cNvPicPr>
          <p:nvPr/>
        </p:nvPicPr>
        <p:blipFill>
          <a:blip r:embed="rId3" cstate="print"/>
          <a:stretch>
            <a:fillRect/>
          </a:stretch>
        </p:blipFill>
        <p:spPr>
          <a:xfrm>
            <a:off x="1752600" y="5181600"/>
            <a:ext cx="5486400" cy="1142857"/>
          </a:xfrm>
          <a:prstGeom prst="rect">
            <a:avLst/>
          </a:prstGeom>
          <a:solidFill>
            <a:schemeClr val="bg1"/>
          </a:solidFill>
        </p:spPr>
      </p:pic>
    </p:spTree>
    <p:extLst>
      <p:ext uri="{BB962C8B-B14F-4D97-AF65-F5344CB8AC3E}">
        <p14:creationId xmlns:p14="http://schemas.microsoft.com/office/powerpoint/2010/main" xmlns="" val="22777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AA2228-7509-466A-8F38-919639C6C2B1}"/>
              </a:ext>
            </a:extLst>
          </p:cNvPr>
          <p:cNvSpPr>
            <a:spLocks noGrp="1"/>
          </p:cNvSpPr>
          <p:nvPr>
            <p:ph type="title"/>
          </p:nvPr>
        </p:nvSpPr>
        <p:spPr/>
        <p:txBody>
          <a:bodyPr/>
          <a:lstStyle/>
          <a:p>
            <a:r>
              <a:rPr lang="en-US" altLang="zh-CN" dirty="0"/>
              <a:t>1.1 </a:t>
            </a:r>
            <a:r>
              <a:rPr lang="zh-CN" altLang="en-US" dirty="0"/>
              <a:t>大数据</a:t>
            </a:r>
            <a:r>
              <a:rPr lang="zh-CN" altLang="en-US" dirty="0" smtClean="0"/>
              <a:t>概念</a:t>
            </a:r>
            <a:r>
              <a:rPr lang="en-US" altLang="zh-CN" dirty="0" smtClean="0"/>
              <a:t>—</a:t>
            </a:r>
            <a:r>
              <a:rPr lang="zh-CN" altLang="en-US" dirty="0"/>
              <a:t>数据科学</a:t>
            </a:r>
          </a:p>
        </p:txBody>
      </p:sp>
      <p:sp>
        <p:nvSpPr>
          <p:cNvPr id="4" name="页脚占位符 3">
            <a:extLst>
              <a:ext uri="{FF2B5EF4-FFF2-40B4-BE49-F238E27FC236}">
                <a16:creationId xmlns:a16="http://schemas.microsoft.com/office/drawing/2014/main" xmlns="" id="{6310F535-C9D8-4912-B863-60740CB07144}"/>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54256D16-F4A5-40D9-9209-54A87D74C461}"/>
              </a:ext>
            </a:extLst>
          </p:cNvPr>
          <p:cNvSpPr>
            <a:spLocks noGrp="1"/>
          </p:cNvSpPr>
          <p:nvPr>
            <p:ph type="sldNum" sz="quarter" idx="12"/>
          </p:nvPr>
        </p:nvSpPr>
        <p:spPr/>
        <p:txBody>
          <a:bodyPr/>
          <a:lstStyle/>
          <a:p>
            <a:pPr>
              <a:defRPr/>
            </a:pPr>
            <a:fld id="{F6A1FFB0-C415-44D1-9D5D-2AB1F317462C}" type="slidenum">
              <a:rPr lang="zh-CN" altLang="en-US" smtClean="0"/>
              <a:pPr>
                <a:defRPr/>
              </a:pPr>
              <a:t>16</a:t>
            </a:fld>
            <a:endParaRPr lang="zh-CN" altLang="en-US"/>
          </a:p>
        </p:txBody>
      </p:sp>
      <p:sp>
        <p:nvSpPr>
          <p:cNvPr id="6" name="文本框 5">
            <a:extLst>
              <a:ext uri="{FF2B5EF4-FFF2-40B4-BE49-F238E27FC236}">
                <a16:creationId xmlns:a16="http://schemas.microsoft.com/office/drawing/2014/main" xmlns="" id="{330315BF-B718-4E83-A5A3-D9CD0954329E}"/>
              </a:ext>
            </a:extLst>
          </p:cNvPr>
          <p:cNvSpPr txBox="1"/>
          <p:nvPr/>
        </p:nvSpPr>
        <p:spPr>
          <a:xfrm>
            <a:off x="1066800" y="1295400"/>
            <a:ext cx="5638800" cy="20344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dirty="0"/>
              <a:t>数据科学基本理解</a:t>
            </a:r>
            <a:endParaRPr lang="en-US" altLang="zh-CN" dirty="0"/>
          </a:p>
          <a:p>
            <a:r>
              <a:rPr lang="zh-CN" altLang="en-US" dirty="0"/>
              <a:t>数据科学六大研究方面</a:t>
            </a:r>
            <a:endParaRPr lang="en-US" altLang="zh-CN" dirty="0"/>
          </a:p>
          <a:p>
            <a:r>
              <a:rPr lang="zh-CN" altLang="en-US" dirty="0"/>
              <a:t>数据科学整体知识结构</a:t>
            </a:r>
            <a:endParaRPr lang="en-US" altLang="zh-CN" dirty="0"/>
          </a:p>
        </p:txBody>
      </p:sp>
      <p:pic>
        <p:nvPicPr>
          <p:cNvPr id="7" name="图片 6" descr="http://revolution-computing.typepad.com/.a/6a010534b1db25970b0133f4dcb32b970b-320pi">
            <a:extLst>
              <a:ext uri="{FF2B5EF4-FFF2-40B4-BE49-F238E27FC236}">
                <a16:creationId xmlns:a16="http://schemas.microsoft.com/office/drawing/2014/main" xmlns="" id="{DCE10FC1-260F-44E7-B45D-3AC5240CFE11}"/>
              </a:ext>
            </a:extLst>
          </p:cNvPr>
          <p:cNvPicPr/>
          <p:nvPr/>
        </p:nvPicPr>
        <p:blipFill>
          <a:blip r:embed="rId3" r:link="rId4" cstate="print"/>
          <a:srcRect/>
          <a:stretch>
            <a:fillRect/>
          </a:stretch>
        </p:blipFill>
        <p:spPr>
          <a:xfrm>
            <a:off x="4495800" y="2895600"/>
            <a:ext cx="3657600" cy="3483747"/>
          </a:xfrm>
          <a:prstGeom prst="rect">
            <a:avLst/>
          </a:prstGeom>
          <a:solidFill>
            <a:schemeClr val="bg1"/>
          </a:solidFill>
          <a:ln w="9525">
            <a:noFill/>
            <a:miter lim="800000"/>
            <a:headEnd/>
            <a:tailEnd/>
          </a:ln>
        </p:spPr>
      </p:pic>
    </p:spTree>
    <p:extLst>
      <p:ext uri="{BB962C8B-B14F-4D97-AF65-F5344CB8AC3E}">
        <p14:creationId xmlns:p14="http://schemas.microsoft.com/office/powerpoint/2010/main" xmlns="" val="203297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xmlns="" id="{103E53A0-3791-4D10-A45A-82AF681B08E8}"/>
              </a:ext>
            </a:extLst>
          </p:cNvPr>
          <p:cNvSpPr>
            <a:spLocks noGrp="1"/>
          </p:cNvSpPr>
          <p:nvPr>
            <p:ph type="sldNum" sz="quarter" idx="12"/>
          </p:nvPr>
        </p:nvSpPr>
        <p:spPr/>
        <p:txBody>
          <a:bodyPr/>
          <a:lstStyle/>
          <a:p>
            <a:pPr>
              <a:defRPr/>
            </a:pPr>
            <a:fld id="{F6A1FFB0-C415-44D1-9D5D-2AB1F317462C}" type="slidenum">
              <a:rPr lang="zh-CN" altLang="en-US" smtClean="0"/>
              <a:pPr>
                <a:defRPr/>
              </a:pPr>
              <a:t>17</a:t>
            </a:fld>
            <a:endParaRPr lang="zh-CN" altLang="en-US"/>
          </a:p>
        </p:txBody>
      </p:sp>
      <p:sp>
        <p:nvSpPr>
          <p:cNvPr id="6" name="标题 1">
            <a:extLst>
              <a:ext uri="{FF2B5EF4-FFF2-40B4-BE49-F238E27FC236}">
                <a16:creationId xmlns:a16="http://schemas.microsoft.com/office/drawing/2014/main" xmlns="" id="{52500413-8A0C-4A6C-A4C9-7CE073C54B8E}"/>
              </a:ext>
            </a:extLst>
          </p:cNvPr>
          <p:cNvSpPr>
            <a:spLocks noGrp="1"/>
          </p:cNvSpPr>
          <p:nvPr>
            <p:ph type="title"/>
          </p:nvPr>
        </p:nvSpPr>
        <p:spPr/>
        <p:txBody>
          <a:bodyPr/>
          <a:lstStyle/>
          <a:p>
            <a:r>
              <a:rPr lang="en-US" altLang="zh-CN" dirty="0"/>
              <a:t>1.1 </a:t>
            </a:r>
            <a:r>
              <a:rPr lang="zh-CN" altLang="en-US" dirty="0"/>
              <a:t>大数据概念</a:t>
            </a:r>
            <a:r>
              <a:rPr lang="en-US" altLang="zh-CN" dirty="0"/>
              <a:t>——</a:t>
            </a:r>
            <a:r>
              <a:rPr lang="zh-CN" altLang="en-US" dirty="0"/>
              <a:t>基本属性</a:t>
            </a:r>
          </a:p>
        </p:txBody>
      </p:sp>
      <p:sp>
        <p:nvSpPr>
          <p:cNvPr id="7" name="文本框 6">
            <a:extLst>
              <a:ext uri="{FF2B5EF4-FFF2-40B4-BE49-F238E27FC236}">
                <a16:creationId xmlns:a16="http://schemas.microsoft.com/office/drawing/2014/main" xmlns="" id="{CA117F7F-D765-4E13-9EFA-9D648F250287}"/>
              </a:ext>
            </a:extLst>
          </p:cNvPr>
          <p:cNvSpPr txBox="1"/>
          <p:nvPr/>
        </p:nvSpPr>
        <p:spPr>
          <a:xfrm>
            <a:off x="685800" y="1775531"/>
            <a:ext cx="77724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dirty="0"/>
              <a:t>Volume</a:t>
            </a:r>
            <a:r>
              <a:rPr lang="zh-CN" altLang="en-US" dirty="0"/>
              <a:t>：大数据的超大规模</a:t>
            </a:r>
            <a:endParaRPr lang="en-US" altLang="zh-CN" dirty="0"/>
          </a:p>
          <a:p>
            <a:pPr lvl="1"/>
            <a:r>
              <a:rPr lang="zh-CN" altLang="en-US" dirty="0"/>
              <a:t>规模体现</a:t>
            </a:r>
            <a:endParaRPr lang="en-US" altLang="zh-CN" dirty="0"/>
          </a:p>
          <a:p>
            <a:pPr lvl="1"/>
            <a:r>
              <a:rPr lang="zh-CN" altLang="en-US" dirty="0"/>
              <a:t>带来的影响：</a:t>
            </a:r>
            <a:endParaRPr lang="en-US" altLang="zh-CN" dirty="0"/>
          </a:p>
          <a:p>
            <a:pPr lvl="2"/>
            <a:r>
              <a:rPr lang="zh-CN" altLang="en-US" dirty="0"/>
              <a:t>数据存储架构：</a:t>
            </a:r>
            <a:endParaRPr lang="en-US" altLang="zh-CN" dirty="0"/>
          </a:p>
          <a:p>
            <a:pPr lvl="3"/>
            <a:r>
              <a:rPr lang="zh-CN" altLang="en-US" dirty="0"/>
              <a:t>基于行</a:t>
            </a:r>
            <a:r>
              <a:rPr lang="en-US" altLang="zh-CN" dirty="0"/>
              <a:t>-</a:t>
            </a:r>
            <a:r>
              <a:rPr lang="zh-CN" altLang="en-US" dirty="0"/>
              <a:t>键表格存储格式的关系型数据库？</a:t>
            </a:r>
            <a:endParaRPr lang="en-US" altLang="zh-CN" dirty="0"/>
          </a:p>
          <a:p>
            <a:pPr lvl="3"/>
            <a:r>
              <a:rPr lang="zh-CN" altLang="en-US" dirty="0"/>
              <a:t>基于</a:t>
            </a:r>
            <a:r>
              <a:rPr lang="zh-CN" altLang="zh-CN" dirty="0"/>
              <a:t>分布式文件系统的分布式数据库</a:t>
            </a:r>
            <a:r>
              <a:rPr lang="zh-CN" altLang="en-US" dirty="0"/>
              <a:t>！</a:t>
            </a:r>
            <a:endParaRPr lang="en-US" altLang="zh-CN" dirty="0"/>
          </a:p>
          <a:p>
            <a:pPr lvl="2"/>
            <a:r>
              <a:rPr lang="zh-CN" altLang="en-US" dirty="0"/>
              <a:t>计算模型：</a:t>
            </a:r>
            <a:endParaRPr lang="en-US" altLang="zh-CN" dirty="0"/>
          </a:p>
          <a:p>
            <a:pPr lvl="3"/>
            <a:r>
              <a:rPr lang="zh-CN" altLang="en-US" dirty="0"/>
              <a:t>离线批处理计算框架（</a:t>
            </a:r>
            <a:r>
              <a:rPr lang="en-US" altLang="zh-CN" dirty="0"/>
              <a:t> MapReduce</a:t>
            </a:r>
            <a:r>
              <a:rPr lang="zh-CN" altLang="en-US" dirty="0"/>
              <a:t>）</a:t>
            </a:r>
            <a:endParaRPr lang="en-US" altLang="zh-CN" dirty="0"/>
          </a:p>
          <a:p>
            <a:pPr lvl="3"/>
            <a:r>
              <a:rPr lang="en-US" altLang="zh-CN" dirty="0"/>
              <a:t>BSP</a:t>
            </a:r>
            <a:r>
              <a:rPr lang="zh-CN" altLang="en-US" dirty="0"/>
              <a:t>图并行计算框架（</a:t>
            </a:r>
            <a:r>
              <a:rPr lang="en-US" altLang="zh-CN" dirty="0"/>
              <a:t>Pregel</a:t>
            </a:r>
            <a:r>
              <a:rPr lang="zh-CN" altLang="en-US" dirty="0"/>
              <a:t>、</a:t>
            </a:r>
            <a:r>
              <a:rPr lang="en-US" altLang="zh-CN" dirty="0"/>
              <a:t>Hama</a:t>
            </a:r>
            <a:r>
              <a:rPr lang="zh-CN" altLang="en-US" dirty="0"/>
              <a:t>）</a:t>
            </a:r>
            <a:endParaRPr lang="en-US" altLang="zh-CN" dirty="0"/>
          </a:p>
          <a:p>
            <a:pPr lvl="3"/>
            <a:r>
              <a:rPr lang="zh-CN" altLang="en-US" dirty="0"/>
              <a:t>交互式计算模型</a:t>
            </a:r>
            <a:endParaRPr lang="en-US" altLang="zh-CN" dirty="0"/>
          </a:p>
          <a:p>
            <a:pPr lvl="3"/>
            <a:r>
              <a:rPr lang="zh-CN" altLang="en-US" dirty="0"/>
              <a:t>大内存计算系统</a:t>
            </a:r>
          </a:p>
          <a:p>
            <a:pPr lvl="3"/>
            <a:endParaRPr lang="en-US" altLang="zh-CN" dirty="0"/>
          </a:p>
        </p:txBody>
      </p:sp>
    </p:spTree>
    <p:extLst>
      <p:ext uri="{BB962C8B-B14F-4D97-AF65-F5344CB8AC3E}">
        <p14:creationId xmlns:p14="http://schemas.microsoft.com/office/powerpoint/2010/main" xmlns="" val="124370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E34B98-817A-415E-B738-EAF904FC77AC}"/>
              </a:ext>
            </a:extLst>
          </p:cNvPr>
          <p:cNvSpPr>
            <a:spLocks noGrp="1"/>
          </p:cNvSpPr>
          <p:nvPr>
            <p:ph type="title"/>
          </p:nvPr>
        </p:nvSpPr>
        <p:spPr/>
        <p:txBody>
          <a:bodyPr/>
          <a:lstStyle/>
          <a:p>
            <a:r>
              <a:rPr lang="en-US" altLang="zh-CN" dirty="0"/>
              <a:t>1.1 </a:t>
            </a:r>
            <a:r>
              <a:rPr lang="zh-CN" altLang="en-US" dirty="0"/>
              <a:t>大数据概念</a:t>
            </a:r>
            <a:r>
              <a:rPr lang="en-US" altLang="zh-CN" dirty="0"/>
              <a:t>——</a:t>
            </a:r>
            <a:r>
              <a:rPr lang="zh-CN" altLang="en-US" dirty="0"/>
              <a:t>基本属性</a:t>
            </a:r>
          </a:p>
        </p:txBody>
      </p:sp>
      <p:sp>
        <p:nvSpPr>
          <p:cNvPr id="5" name="灯片编号占位符 4">
            <a:extLst>
              <a:ext uri="{FF2B5EF4-FFF2-40B4-BE49-F238E27FC236}">
                <a16:creationId xmlns:a16="http://schemas.microsoft.com/office/drawing/2014/main" xmlns="" id="{49C4ACD2-1BA0-4CB7-AFF6-58EA5AAD544E}"/>
              </a:ext>
            </a:extLst>
          </p:cNvPr>
          <p:cNvSpPr>
            <a:spLocks noGrp="1"/>
          </p:cNvSpPr>
          <p:nvPr>
            <p:ph type="sldNum" sz="quarter" idx="12"/>
          </p:nvPr>
        </p:nvSpPr>
        <p:spPr/>
        <p:txBody>
          <a:bodyPr/>
          <a:lstStyle/>
          <a:p>
            <a:pPr>
              <a:defRPr/>
            </a:pPr>
            <a:fld id="{F6A1FFB0-C415-44D1-9D5D-2AB1F317462C}" type="slidenum">
              <a:rPr lang="zh-CN" altLang="en-US" smtClean="0"/>
              <a:pPr>
                <a:defRPr/>
              </a:pPr>
              <a:t>18</a:t>
            </a:fld>
            <a:endParaRPr lang="zh-CN" altLang="en-US"/>
          </a:p>
        </p:txBody>
      </p:sp>
      <p:sp>
        <p:nvSpPr>
          <p:cNvPr id="6" name="文本框 5">
            <a:extLst>
              <a:ext uri="{FF2B5EF4-FFF2-40B4-BE49-F238E27FC236}">
                <a16:creationId xmlns:a16="http://schemas.microsoft.com/office/drawing/2014/main" xmlns="" id="{6A563D49-709C-40B4-98E2-065A7716DB86}"/>
              </a:ext>
            </a:extLst>
          </p:cNvPr>
          <p:cNvSpPr txBox="1"/>
          <p:nvPr/>
        </p:nvSpPr>
        <p:spPr>
          <a:xfrm>
            <a:off x="685800" y="1775531"/>
            <a:ext cx="77724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b="1" dirty="0"/>
              <a:t>Variety</a:t>
            </a:r>
            <a:r>
              <a:rPr lang="zh-CN" altLang="en-US" b="1" dirty="0"/>
              <a:t>：大数据来源多样性与异构性</a:t>
            </a:r>
            <a:endParaRPr lang="en-US" altLang="zh-CN" b="1" dirty="0"/>
          </a:p>
          <a:p>
            <a:pPr lvl="1"/>
            <a:r>
              <a:rPr lang="zh-CN" altLang="en-US" dirty="0"/>
              <a:t>大数据类型划分：</a:t>
            </a:r>
            <a:endParaRPr lang="en-US" altLang="zh-CN" dirty="0"/>
          </a:p>
          <a:p>
            <a:pPr lvl="2"/>
            <a:r>
              <a:rPr lang="zh-CN" altLang="en-US" dirty="0"/>
              <a:t>依结构特征划分</a:t>
            </a:r>
            <a:endParaRPr lang="en-US" altLang="zh-CN" dirty="0"/>
          </a:p>
          <a:p>
            <a:pPr lvl="2"/>
            <a:r>
              <a:rPr lang="zh-CN" altLang="en-US" dirty="0"/>
              <a:t>依时效性划分</a:t>
            </a:r>
            <a:endParaRPr lang="en-US" altLang="zh-CN" dirty="0"/>
          </a:p>
          <a:p>
            <a:pPr lvl="2"/>
            <a:r>
              <a:rPr lang="zh-CN" altLang="en-US" dirty="0"/>
              <a:t>依关联特性划分</a:t>
            </a:r>
            <a:endParaRPr lang="en-US" altLang="zh-CN" dirty="0"/>
          </a:p>
          <a:p>
            <a:pPr lvl="2"/>
            <a:r>
              <a:rPr lang="zh-CN" altLang="en-US" dirty="0"/>
              <a:t>依数据类型划分</a:t>
            </a:r>
            <a:endParaRPr lang="en-US" altLang="zh-CN" dirty="0"/>
          </a:p>
          <a:p>
            <a:pPr lvl="2"/>
            <a:r>
              <a:rPr lang="zh-CN" altLang="en-US" dirty="0"/>
              <a:t>依数据来源划分</a:t>
            </a:r>
            <a:endParaRPr lang="en-US" altLang="zh-CN" dirty="0"/>
          </a:p>
          <a:p>
            <a:pPr lvl="1"/>
            <a:r>
              <a:rPr lang="zh-CN" altLang="en-US" dirty="0"/>
              <a:t>带来影响：</a:t>
            </a:r>
            <a:endParaRPr lang="en-US" altLang="zh-CN" dirty="0"/>
          </a:p>
          <a:p>
            <a:pPr lvl="2"/>
            <a:r>
              <a:rPr lang="zh-CN" altLang="zh-CN" dirty="0"/>
              <a:t>数据存储、管理和快速查询异常困难</a:t>
            </a:r>
            <a:endParaRPr lang="zh-CN" altLang="en-US" dirty="0"/>
          </a:p>
        </p:txBody>
      </p:sp>
    </p:spTree>
    <p:extLst>
      <p:ext uri="{BB962C8B-B14F-4D97-AF65-F5344CB8AC3E}">
        <p14:creationId xmlns:p14="http://schemas.microsoft.com/office/powerpoint/2010/main" xmlns="" val="422759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xmlns="" id="{B89188AB-8347-43E7-9B87-417D6D8465F8}"/>
              </a:ext>
            </a:extLst>
          </p:cNvPr>
          <p:cNvSpPr>
            <a:spLocks noGrp="1"/>
          </p:cNvSpPr>
          <p:nvPr>
            <p:ph type="sldNum" sz="quarter" idx="12"/>
          </p:nvPr>
        </p:nvSpPr>
        <p:spPr/>
        <p:txBody>
          <a:bodyPr/>
          <a:lstStyle/>
          <a:p>
            <a:pPr>
              <a:defRPr/>
            </a:pPr>
            <a:fld id="{F6A1FFB0-C415-44D1-9D5D-2AB1F317462C}" type="slidenum">
              <a:rPr lang="zh-CN" altLang="en-US" smtClean="0"/>
              <a:pPr>
                <a:defRPr/>
              </a:pPr>
              <a:t>19</a:t>
            </a:fld>
            <a:endParaRPr lang="zh-CN" altLang="en-US"/>
          </a:p>
        </p:txBody>
      </p:sp>
      <p:sp>
        <p:nvSpPr>
          <p:cNvPr id="6" name="标题 1">
            <a:extLst>
              <a:ext uri="{FF2B5EF4-FFF2-40B4-BE49-F238E27FC236}">
                <a16:creationId xmlns:a16="http://schemas.microsoft.com/office/drawing/2014/main" xmlns="" id="{ADB00899-8199-425E-A521-6FB68D8E71A2}"/>
              </a:ext>
            </a:extLst>
          </p:cNvPr>
          <p:cNvSpPr>
            <a:spLocks noGrp="1"/>
          </p:cNvSpPr>
          <p:nvPr>
            <p:ph type="title"/>
          </p:nvPr>
        </p:nvSpPr>
        <p:spPr/>
        <p:txBody>
          <a:bodyPr/>
          <a:lstStyle/>
          <a:p>
            <a:r>
              <a:rPr lang="en-US" altLang="zh-CN" dirty="0"/>
              <a:t>1.1 </a:t>
            </a:r>
            <a:r>
              <a:rPr lang="zh-CN" altLang="en-US" dirty="0"/>
              <a:t>大数据概念</a:t>
            </a:r>
            <a:r>
              <a:rPr lang="en-US" altLang="zh-CN" dirty="0"/>
              <a:t>——</a:t>
            </a:r>
            <a:r>
              <a:rPr lang="zh-CN" altLang="en-US" dirty="0"/>
              <a:t>基本属性</a:t>
            </a:r>
          </a:p>
        </p:txBody>
      </p:sp>
      <p:sp>
        <p:nvSpPr>
          <p:cNvPr id="7" name="文本框 6">
            <a:extLst>
              <a:ext uri="{FF2B5EF4-FFF2-40B4-BE49-F238E27FC236}">
                <a16:creationId xmlns:a16="http://schemas.microsoft.com/office/drawing/2014/main" xmlns="" id="{108C5774-4863-47D8-9C02-5351138E2874}"/>
              </a:ext>
            </a:extLst>
          </p:cNvPr>
          <p:cNvSpPr txBox="1"/>
          <p:nvPr/>
        </p:nvSpPr>
        <p:spPr>
          <a:xfrm>
            <a:off x="685800" y="1775531"/>
            <a:ext cx="77724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dirty="0"/>
              <a:t>Value</a:t>
            </a:r>
            <a:r>
              <a:rPr lang="zh-CN" altLang="en-US" dirty="0"/>
              <a:t>：价值低密度特性</a:t>
            </a:r>
            <a:endParaRPr lang="en-US" altLang="zh-CN" dirty="0"/>
          </a:p>
          <a:p>
            <a:pPr lvl="1"/>
            <a:r>
              <a:rPr lang="zh-CN" altLang="en-US" dirty="0"/>
              <a:t>区别于传统数学统计学方法的关键之处</a:t>
            </a:r>
            <a:endParaRPr lang="en-US" altLang="zh-CN" dirty="0"/>
          </a:p>
          <a:p>
            <a:pPr lvl="1"/>
            <a:endParaRPr lang="en-US" altLang="zh-CN" dirty="0"/>
          </a:p>
          <a:p>
            <a:pPr lvl="1"/>
            <a:endParaRPr lang="zh-CN" altLang="en-US" dirty="0"/>
          </a:p>
        </p:txBody>
      </p:sp>
      <p:graphicFrame>
        <p:nvGraphicFramePr>
          <p:cNvPr id="10" name="表格 9">
            <a:extLst>
              <a:ext uri="{FF2B5EF4-FFF2-40B4-BE49-F238E27FC236}">
                <a16:creationId xmlns:a16="http://schemas.microsoft.com/office/drawing/2014/main" xmlns="" id="{5A4D61D0-E6A0-449A-B67B-910C06B857DF}"/>
              </a:ext>
            </a:extLst>
          </p:cNvPr>
          <p:cNvGraphicFramePr>
            <a:graphicFrameLocks noGrp="1"/>
          </p:cNvGraphicFramePr>
          <p:nvPr>
            <p:extLst>
              <p:ext uri="{D42A27DB-BD31-4B8C-83A1-F6EECF244321}">
                <p14:modId xmlns:p14="http://schemas.microsoft.com/office/powerpoint/2010/main" xmlns="" val="113296439"/>
              </p:ext>
            </p:extLst>
          </p:nvPr>
        </p:nvGraphicFramePr>
        <p:xfrm>
          <a:off x="838200" y="2553248"/>
          <a:ext cx="7086600" cy="3758670"/>
        </p:xfrm>
        <a:graphic>
          <a:graphicData uri="http://schemas.openxmlformats.org/drawingml/2006/table">
            <a:tbl>
              <a:tblPr firstRow="1" bandRow="1">
                <a:tableStyleId>{8799B23B-EC83-4686-B30A-512413B5E67A}</a:tableStyleId>
              </a:tblPr>
              <a:tblGrid>
                <a:gridCol w="2362200">
                  <a:extLst>
                    <a:ext uri="{9D8B030D-6E8A-4147-A177-3AD203B41FA5}">
                      <a16:colId xmlns:a16="http://schemas.microsoft.com/office/drawing/2014/main" xmlns="" val="3103275794"/>
                    </a:ext>
                  </a:extLst>
                </a:gridCol>
                <a:gridCol w="2362200">
                  <a:extLst>
                    <a:ext uri="{9D8B030D-6E8A-4147-A177-3AD203B41FA5}">
                      <a16:colId xmlns:a16="http://schemas.microsoft.com/office/drawing/2014/main" xmlns="" val="1297461352"/>
                    </a:ext>
                  </a:extLst>
                </a:gridCol>
                <a:gridCol w="2362200">
                  <a:extLst>
                    <a:ext uri="{9D8B030D-6E8A-4147-A177-3AD203B41FA5}">
                      <a16:colId xmlns:a16="http://schemas.microsoft.com/office/drawing/2014/main" xmlns="" val="2125502036"/>
                    </a:ext>
                  </a:extLst>
                </a:gridCol>
              </a:tblGrid>
              <a:tr h="827775">
                <a:tc>
                  <a:txBody>
                    <a:bodyPr/>
                    <a:lstStyle/>
                    <a:p>
                      <a:endParaRPr lang="zh-CN" altLang="en-US" dirty="0"/>
                    </a:p>
                  </a:txBody>
                  <a:tcPr anchor="ctr" anchorCtr="1"/>
                </a:tc>
                <a:tc>
                  <a:txBody>
                    <a:bodyPr/>
                    <a:lstStyle/>
                    <a:p>
                      <a:r>
                        <a:rPr lang="zh-CN" altLang="en-US" dirty="0"/>
                        <a:t>传统数学统计学</a:t>
                      </a:r>
                    </a:p>
                  </a:txBody>
                  <a:tcPr anchor="ctr" anchorCtr="1"/>
                </a:tc>
                <a:tc>
                  <a:txBody>
                    <a:bodyPr/>
                    <a:lstStyle/>
                    <a:p>
                      <a:r>
                        <a:rPr lang="zh-CN" altLang="en-US" dirty="0"/>
                        <a:t>大数据分析计算方法</a:t>
                      </a:r>
                    </a:p>
                  </a:txBody>
                  <a:tcPr anchor="ctr" anchorCtr="1"/>
                </a:tc>
                <a:extLst>
                  <a:ext uri="{0D108BD9-81ED-4DB2-BD59-A6C34878D82A}">
                    <a16:rowId xmlns:a16="http://schemas.microsoft.com/office/drawing/2014/main" xmlns="" val="1720400632"/>
                  </a:ext>
                </a:extLst>
              </a:tr>
              <a:tr h="827775">
                <a:tc>
                  <a:txBody>
                    <a:bodyPr/>
                    <a:lstStyle/>
                    <a:p>
                      <a:r>
                        <a:rPr lang="zh-CN" altLang="en-US" dirty="0"/>
                        <a:t>处理对象</a:t>
                      </a:r>
                    </a:p>
                  </a:txBody>
                  <a:tcPr anchor="ctr" anchorCtr="1"/>
                </a:tc>
                <a:tc>
                  <a:txBody>
                    <a:bodyPr/>
                    <a:lstStyle/>
                    <a:p>
                      <a:r>
                        <a:rPr lang="zh-CN" altLang="zh-CN" sz="1800" kern="1200" dirty="0">
                          <a:solidFill>
                            <a:schemeClr val="tx1"/>
                          </a:solidFill>
                          <a:effectLst/>
                          <a:latin typeface="+mn-lt"/>
                          <a:ea typeface="+mn-ea"/>
                          <a:cs typeface="+mn-cs"/>
                        </a:rPr>
                        <a:t>局部数据或数据子集</a:t>
                      </a:r>
                      <a:endParaRPr lang="zh-CN" altLang="en-US" dirty="0"/>
                    </a:p>
                  </a:txBody>
                  <a:tcPr anchor="ctr" anchorCtr="1"/>
                </a:tc>
                <a:tc>
                  <a:txBody>
                    <a:bodyPr/>
                    <a:lstStyle/>
                    <a:p>
                      <a:r>
                        <a:rPr lang="zh-CN" altLang="zh-CN" sz="1800" kern="1200" dirty="0">
                          <a:solidFill>
                            <a:schemeClr val="tx1"/>
                          </a:solidFill>
                          <a:effectLst/>
                          <a:latin typeface="+mn-lt"/>
                          <a:ea typeface="+mn-ea"/>
                          <a:cs typeface="+mn-cs"/>
                        </a:rPr>
                        <a:t>以数据整体或完整数据集作为处理对象</a:t>
                      </a:r>
                      <a:endParaRPr lang="zh-CN" altLang="en-US" dirty="0"/>
                    </a:p>
                  </a:txBody>
                  <a:tcPr anchor="ctr" anchorCtr="1"/>
                </a:tc>
                <a:extLst>
                  <a:ext uri="{0D108BD9-81ED-4DB2-BD59-A6C34878D82A}">
                    <a16:rowId xmlns:a16="http://schemas.microsoft.com/office/drawing/2014/main" xmlns="" val="1978872052"/>
                  </a:ext>
                </a:extLst>
              </a:tr>
              <a:tr h="827775">
                <a:tc>
                  <a:txBody>
                    <a:bodyPr/>
                    <a:lstStyle/>
                    <a:p>
                      <a:r>
                        <a:rPr lang="zh-CN" altLang="en-US" dirty="0"/>
                        <a:t>处理方法</a:t>
                      </a:r>
                    </a:p>
                  </a:txBody>
                  <a:tcPr anchor="ctr" anchorCtr="1"/>
                </a:tc>
                <a:tc>
                  <a:txBody>
                    <a:bodyPr/>
                    <a:lstStyle/>
                    <a:p>
                      <a:r>
                        <a:rPr lang="zh-CN" altLang="en-US" dirty="0"/>
                        <a:t>基于抽样调查的随机分析方法</a:t>
                      </a:r>
                    </a:p>
                  </a:txBody>
                  <a:tcPr anchor="ctr" anchorCtr="1"/>
                </a:tc>
                <a:tc>
                  <a:txBody>
                    <a:bodyPr/>
                    <a:lstStyle/>
                    <a:p>
                      <a:r>
                        <a:rPr lang="zh-CN" altLang="en-US" dirty="0"/>
                        <a:t>机器学习方法</a:t>
                      </a:r>
                      <a:endParaRPr lang="en-US" altLang="zh-CN" dirty="0"/>
                    </a:p>
                    <a:p>
                      <a:r>
                        <a:rPr lang="zh-CN" altLang="en-US" dirty="0"/>
                        <a:t>通过数据的积累来训练和改进算法和计算程序</a:t>
                      </a:r>
                    </a:p>
                  </a:txBody>
                  <a:tcPr anchor="ctr" anchorCtr="1"/>
                </a:tc>
                <a:extLst>
                  <a:ext uri="{0D108BD9-81ED-4DB2-BD59-A6C34878D82A}">
                    <a16:rowId xmlns:a16="http://schemas.microsoft.com/office/drawing/2014/main" xmlns="" val="609952606"/>
                  </a:ext>
                </a:extLst>
              </a:tr>
              <a:tr h="827775">
                <a:tc>
                  <a:txBody>
                    <a:bodyPr/>
                    <a:lstStyle/>
                    <a:p>
                      <a:r>
                        <a:rPr lang="zh-CN" altLang="en-US" dirty="0"/>
                        <a:t>结果正确性</a:t>
                      </a:r>
                    </a:p>
                  </a:txBody>
                  <a:tcPr anchor="ctr" anchorCtr="1"/>
                </a:tc>
                <a:tc>
                  <a:txBody>
                    <a:bodyPr/>
                    <a:lstStyle/>
                    <a:p>
                      <a:r>
                        <a:rPr lang="zh-CN" altLang="en-US" dirty="0"/>
                        <a:t>取决于随机抽样模型产生的数据集的代表性</a:t>
                      </a:r>
                    </a:p>
                  </a:txBody>
                  <a:tcPr anchor="ctr" anchorCtr="1"/>
                </a:tc>
                <a:tc>
                  <a:txBody>
                    <a:bodyPr/>
                    <a:lstStyle/>
                    <a:p>
                      <a:r>
                        <a:rPr lang="zh-CN" altLang="en-US" dirty="0"/>
                        <a:t>处理数据量越大，</a:t>
                      </a:r>
                    </a:p>
                    <a:p>
                      <a:r>
                        <a:rPr lang="zh-CN" altLang="en-US" dirty="0"/>
                        <a:t>计算结果越越优化</a:t>
                      </a:r>
                    </a:p>
                  </a:txBody>
                  <a:tcPr anchor="ctr" anchorCtr="1"/>
                </a:tc>
                <a:extLst>
                  <a:ext uri="{0D108BD9-81ED-4DB2-BD59-A6C34878D82A}">
                    <a16:rowId xmlns:a16="http://schemas.microsoft.com/office/drawing/2014/main" xmlns="" val="2900065628"/>
                  </a:ext>
                </a:extLst>
              </a:tr>
            </a:tbl>
          </a:graphicData>
        </a:graphic>
      </p:graphicFrame>
    </p:spTree>
    <p:extLst>
      <p:ext uri="{BB962C8B-B14F-4D97-AF65-F5344CB8AC3E}">
        <p14:creationId xmlns:p14="http://schemas.microsoft.com/office/powerpoint/2010/main" xmlns="" val="347259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2</a:t>
            </a:fld>
            <a:endParaRPr lang="zh-CN" altLang="en-US" smtClean="0">
              <a:solidFill>
                <a:srgbClr val="002060"/>
              </a:solidFill>
            </a:endParaRPr>
          </a:p>
        </p:txBody>
      </p:sp>
      <p:sp>
        <p:nvSpPr>
          <p:cNvPr id="4103" name="TextBox 12"/>
          <p:cNvSpPr txBox="1">
            <a:spLocks noChangeArrowheads="1"/>
          </p:cNvSpPr>
          <p:nvPr/>
        </p:nvSpPr>
        <p:spPr bwMode="auto">
          <a:xfrm>
            <a:off x="1219200" y="1371600"/>
            <a:ext cx="7162800" cy="4524315"/>
          </a:xfrm>
          <a:prstGeom prst="rect">
            <a:avLst/>
          </a:prstGeom>
          <a:noFill/>
          <a:ln w="9525">
            <a:noFill/>
            <a:miter lim="800000"/>
            <a:headEnd/>
            <a:tailEnd/>
          </a:ln>
        </p:spPr>
        <p:txBody>
          <a:bodyPr>
            <a:spAutoFit/>
          </a:bodyPr>
          <a:lstStyle/>
          <a:p>
            <a:pPr lvl="2">
              <a:buFont typeface="Arial" charset="0"/>
              <a:buChar char="•"/>
            </a:pPr>
            <a:r>
              <a:rPr lang="zh-CN" altLang="en-US" sz="2400" b="1" dirty="0" smtClean="0">
                <a:solidFill>
                  <a:srgbClr val="002060"/>
                </a:solidFill>
                <a:latin typeface="Calibri" pitchFamily="34" charset="0"/>
              </a:rPr>
              <a:t> 大数据概念</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大数据计算体系</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数据采集与建模</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大数据分析算法</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大数据处理技术</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数据可视化</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en-US" altLang="zh-CN" sz="2400" b="1" dirty="0" err="1" smtClean="0">
                <a:solidFill>
                  <a:srgbClr val="002060"/>
                </a:solidFill>
                <a:latin typeface="Calibri" pitchFamily="34" charset="0"/>
              </a:rPr>
              <a:t>Hadoop</a:t>
            </a:r>
            <a:r>
              <a:rPr lang="zh-CN" altLang="en-US" sz="2400" b="1" dirty="0" smtClean="0">
                <a:solidFill>
                  <a:srgbClr val="002060"/>
                </a:solidFill>
                <a:latin typeface="Calibri" pitchFamily="34" charset="0"/>
              </a:rPr>
              <a:t>计算体系</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HDFS/</a:t>
            </a:r>
            <a:r>
              <a:rPr lang="en-US" altLang="zh-CN" sz="2400" b="1" dirty="0" err="1" smtClean="0">
                <a:solidFill>
                  <a:srgbClr val="002060"/>
                </a:solidFill>
                <a:latin typeface="Calibri" pitchFamily="34" charset="0"/>
              </a:rPr>
              <a:t>HBase</a:t>
            </a:r>
            <a:r>
              <a:rPr lang="zh-CN" altLang="en-US" sz="2400" b="1" dirty="0" smtClean="0">
                <a:solidFill>
                  <a:srgbClr val="002060"/>
                </a:solidFill>
                <a:latin typeface="Calibri" pitchFamily="34" charset="0"/>
              </a:rPr>
              <a:t>存储架构</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en-US" altLang="zh-CN" sz="2400" b="1" dirty="0" err="1" smtClean="0">
                <a:solidFill>
                  <a:srgbClr val="002060"/>
                </a:solidFill>
                <a:latin typeface="Calibri" pitchFamily="34" charset="0"/>
              </a:rPr>
              <a:t>MapReduce</a:t>
            </a:r>
            <a:r>
              <a:rPr lang="zh-CN" altLang="en-US" sz="2400" b="1" dirty="0" smtClean="0">
                <a:solidFill>
                  <a:srgbClr val="002060"/>
                </a:solidFill>
                <a:latin typeface="Calibri" pitchFamily="34" charset="0"/>
              </a:rPr>
              <a:t>计算模型</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图并行计算框架</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流计算</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内存计算</a:t>
            </a:r>
            <a:endParaRPr lang="en-US" altLang="zh-CN" sz="2400" b="1" dirty="0">
              <a:solidFill>
                <a:srgbClr val="002060"/>
              </a:solidFill>
              <a:latin typeface="Calibri"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课程内容</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88579F-B8E2-4409-A13A-D656C3C0A8CB}"/>
              </a:ext>
            </a:extLst>
          </p:cNvPr>
          <p:cNvSpPr>
            <a:spLocks noGrp="1"/>
          </p:cNvSpPr>
          <p:nvPr>
            <p:ph type="title"/>
          </p:nvPr>
        </p:nvSpPr>
        <p:spPr/>
        <p:txBody>
          <a:bodyPr/>
          <a:lstStyle/>
          <a:p>
            <a:r>
              <a:rPr lang="en-US" altLang="zh-CN" dirty="0"/>
              <a:t>1.2 </a:t>
            </a:r>
            <a:r>
              <a:rPr lang="zh-CN" altLang="en-US" dirty="0">
                <a:latin typeface="微软雅黑" panose="020B0503020204020204" pitchFamily="34" charset="-122"/>
                <a:ea typeface="微软雅黑" panose="020B0503020204020204" pitchFamily="34" charset="-122"/>
              </a:rPr>
              <a:t>大数据技术特征</a:t>
            </a:r>
          </a:p>
        </p:txBody>
      </p:sp>
      <p:sp>
        <p:nvSpPr>
          <p:cNvPr id="5" name="灯片编号占位符 4">
            <a:extLst>
              <a:ext uri="{FF2B5EF4-FFF2-40B4-BE49-F238E27FC236}">
                <a16:creationId xmlns:a16="http://schemas.microsoft.com/office/drawing/2014/main" xmlns="" id="{F2A12DB9-C58D-40D2-A6E5-D8BDE5E03DBB}"/>
              </a:ext>
            </a:extLst>
          </p:cNvPr>
          <p:cNvSpPr>
            <a:spLocks noGrp="1"/>
          </p:cNvSpPr>
          <p:nvPr>
            <p:ph type="sldNum" sz="quarter" idx="12"/>
          </p:nvPr>
        </p:nvSpPr>
        <p:spPr/>
        <p:txBody>
          <a:bodyPr/>
          <a:lstStyle/>
          <a:p>
            <a:pPr>
              <a:defRPr/>
            </a:pPr>
            <a:fld id="{F6A1FFB0-C415-44D1-9D5D-2AB1F317462C}" type="slidenum">
              <a:rPr lang="zh-CN" altLang="en-US" smtClean="0"/>
              <a:pPr>
                <a:defRPr/>
              </a:pPr>
              <a:t>20</a:t>
            </a:fld>
            <a:endParaRPr lang="zh-CN" altLang="en-US"/>
          </a:p>
        </p:txBody>
      </p:sp>
      <p:sp>
        <p:nvSpPr>
          <p:cNvPr id="6" name="文本框 5">
            <a:extLst>
              <a:ext uri="{FF2B5EF4-FFF2-40B4-BE49-F238E27FC236}">
                <a16:creationId xmlns:a16="http://schemas.microsoft.com/office/drawing/2014/main" xmlns="" id="{0107BAAC-093D-4EAC-8BC0-BF92DEF7403D}"/>
              </a:ext>
            </a:extLst>
          </p:cNvPr>
          <p:cNvSpPr txBox="1"/>
          <p:nvPr/>
        </p:nvSpPr>
        <p:spPr>
          <a:xfrm>
            <a:off x="2362200" y="1905000"/>
            <a:ext cx="6172200" cy="3406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dirty="0"/>
              <a:t>大数据算法特性</a:t>
            </a:r>
            <a:endParaRPr lang="en-US" altLang="zh-CN" dirty="0"/>
          </a:p>
          <a:p>
            <a:r>
              <a:rPr lang="zh-CN" altLang="en-US" dirty="0"/>
              <a:t>大数据计算系统特性</a:t>
            </a:r>
            <a:endParaRPr lang="en-US" altLang="zh-CN" dirty="0"/>
          </a:p>
          <a:p>
            <a:r>
              <a:rPr lang="zh-CN" altLang="en-US" dirty="0"/>
              <a:t>大数据开发技术特性</a:t>
            </a:r>
          </a:p>
        </p:txBody>
      </p:sp>
    </p:spTree>
    <p:extLst>
      <p:ext uri="{BB962C8B-B14F-4D97-AF65-F5344CB8AC3E}">
        <p14:creationId xmlns:p14="http://schemas.microsoft.com/office/powerpoint/2010/main" xmlns="" val="382633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A88869-90C0-4D59-B026-EAFDDEF6C1EA}"/>
              </a:ext>
            </a:extLst>
          </p:cNvPr>
          <p:cNvSpPr>
            <a:spLocks noGrp="1"/>
          </p:cNvSpPr>
          <p:nvPr>
            <p:ph type="title"/>
          </p:nvPr>
        </p:nvSpPr>
        <p:spPr/>
        <p:txBody>
          <a:bodyPr/>
          <a:lstStyle/>
          <a:p>
            <a:r>
              <a:rPr lang="en-US" altLang="zh-CN" dirty="0"/>
              <a:t>1.2.1 </a:t>
            </a:r>
            <a:r>
              <a:rPr lang="zh-CN" altLang="en-US" dirty="0"/>
              <a:t>大数据算法特性</a:t>
            </a:r>
          </a:p>
        </p:txBody>
      </p:sp>
      <p:sp>
        <p:nvSpPr>
          <p:cNvPr id="5" name="灯片编号占位符 4">
            <a:extLst>
              <a:ext uri="{FF2B5EF4-FFF2-40B4-BE49-F238E27FC236}">
                <a16:creationId xmlns:a16="http://schemas.microsoft.com/office/drawing/2014/main" xmlns="" id="{358B099A-98F3-4A02-AF9A-E00C7C4D077F}"/>
              </a:ext>
            </a:extLst>
          </p:cNvPr>
          <p:cNvSpPr>
            <a:spLocks noGrp="1"/>
          </p:cNvSpPr>
          <p:nvPr>
            <p:ph type="sldNum" sz="quarter" idx="12"/>
          </p:nvPr>
        </p:nvSpPr>
        <p:spPr/>
        <p:txBody>
          <a:bodyPr/>
          <a:lstStyle/>
          <a:p>
            <a:pPr>
              <a:defRPr/>
            </a:pPr>
            <a:fld id="{F6A1FFB0-C415-44D1-9D5D-2AB1F317462C}" type="slidenum">
              <a:rPr lang="zh-CN" altLang="en-US" smtClean="0"/>
              <a:pPr>
                <a:defRPr/>
              </a:pPr>
              <a:t>21</a:t>
            </a:fld>
            <a:endParaRPr lang="zh-CN" altLang="en-US"/>
          </a:p>
        </p:txBody>
      </p:sp>
      <p:graphicFrame>
        <p:nvGraphicFramePr>
          <p:cNvPr id="7" name="表格 6">
            <a:extLst>
              <a:ext uri="{FF2B5EF4-FFF2-40B4-BE49-F238E27FC236}">
                <a16:creationId xmlns:a16="http://schemas.microsoft.com/office/drawing/2014/main" xmlns="" id="{C196EEFA-3256-497A-B5E3-FA11212D5064}"/>
              </a:ext>
            </a:extLst>
          </p:cNvPr>
          <p:cNvGraphicFramePr>
            <a:graphicFrameLocks noGrp="1"/>
          </p:cNvGraphicFramePr>
          <p:nvPr>
            <p:extLst>
              <p:ext uri="{D42A27DB-BD31-4B8C-83A1-F6EECF244321}">
                <p14:modId xmlns:p14="http://schemas.microsoft.com/office/powerpoint/2010/main" xmlns="" val="3119572142"/>
              </p:ext>
            </p:extLst>
          </p:nvPr>
        </p:nvGraphicFramePr>
        <p:xfrm>
          <a:off x="533400" y="1397000"/>
          <a:ext cx="7772400" cy="4317999"/>
        </p:xfrm>
        <a:graphic>
          <a:graphicData uri="http://schemas.openxmlformats.org/drawingml/2006/table">
            <a:tbl>
              <a:tblPr firstRow="1" bandRow="1">
                <a:tableStyleId>{F2DE63D5-997A-4646-A377-4702673A728D}</a:tableStyleId>
              </a:tblPr>
              <a:tblGrid>
                <a:gridCol w="1943100">
                  <a:extLst>
                    <a:ext uri="{9D8B030D-6E8A-4147-A177-3AD203B41FA5}">
                      <a16:colId xmlns:a16="http://schemas.microsoft.com/office/drawing/2014/main" xmlns="" val="113292256"/>
                    </a:ext>
                  </a:extLst>
                </a:gridCol>
                <a:gridCol w="1943100">
                  <a:extLst>
                    <a:ext uri="{9D8B030D-6E8A-4147-A177-3AD203B41FA5}">
                      <a16:colId xmlns:a16="http://schemas.microsoft.com/office/drawing/2014/main" xmlns="" val="3528656616"/>
                    </a:ext>
                  </a:extLst>
                </a:gridCol>
                <a:gridCol w="1943100">
                  <a:extLst>
                    <a:ext uri="{9D8B030D-6E8A-4147-A177-3AD203B41FA5}">
                      <a16:colId xmlns:a16="http://schemas.microsoft.com/office/drawing/2014/main" xmlns="" val="4257851478"/>
                    </a:ext>
                  </a:extLst>
                </a:gridCol>
                <a:gridCol w="1943100">
                  <a:extLst>
                    <a:ext uri="{9D8B030D-6E8A-4147-A177-3AD203B41FA5}">
                      <a16:colId xmlns:a16="http://schemas.microsoft.com/office/drawing/2014/main" xmlns="" val="3307107294"/>
                    </a:ext>
                  </a:extLst>
                </a:gridCol>
              </a:tblGrid>
              <a:tr h="1439333">
                <a:tc>
                  <a:txBody>
                    <a:bodyPr/>
                    <a:lstStyle/>
                    <a:p>
                      <a:pPr algn="ctr"/>
                      <a:endParaRPr lang="zh-CN" altLang="en-US" dirty="0"/>
                    </a:p>
                  </a:txBody>
                  <a:tcPr anchor="ctr"/>
                </a:tc>
                <a:tc>
                  <a:txBody>
                    <a:bodyPr/>
                    <a:lstStyle/>
                    <a:p>
                      <a:pPr algn="ctr"/>
                      <a:r>
                        <a:rPr lang="zh-CN" altLang="en-US" dirty="0"/>
                        <a:t>大数据计算</a:t>
                      </a:r>
                    </a:p>
                  </a:txBody>
                  <a:tcPr anchor="ctr"/>
                </a:tc>
                <a:tc>
                  <a:txBody>
                    <a:bodyPr/>
                    <a:lstStyle/>
                    <a:p>
                      <a:pPr algn="ctr"/>
                      <a:r>
                        <a:rPr lang="zh-CN" altLang="en-US" dirty="0"/>
                        <a:t>传统统计学</a:t>
                      </a:r>
                    </a:p>
                  </a:txBody>
                  <a:tcPr anchor="ctr"/>
                </a:tc>
                <a:tc>
                  <a:txBody>
                    <a:bodyPr/>
                    <a:lstStyle/>
                    <a:p>
                      <a:pPr algn="ctr"/>
                      <a:r>
                        <a:rPr lang="zh-CN" altLang="en-US" dirty="0"/>
                        <a:t>优势</a:t>
                      </a:r>
                    </a:p>
                  </a:txBody>
                  <a:tcPr anchor="ctr"/>
                </a:tc>
                <a:extLst>
                  <a:ext uri="{0D108BD9-81ED-4DB2-BD59-A6C34878D82A}">
                    <a16:rowId xmlns:a16="http://schemas.microsoft.com/office/drawing/2014/main" xmlns="" val="3769882370"/>
                  </a:ext>
                </a:extLst>
              </a:tr>
              <a:tr h="1439333">
                <a:tc>
                  <a:txBody>
                    <a:bodyPr/>
                    <a:lstStyle/>
                    <a:p>
                      <a:pPr algn="ctr"/>
                      <a:r>
                        <a:rPr lang="zh-CN" altLang="en-US" dirty="0"/>
                        <a:t>样本空间</a:t>
                      </a:r>
                    </a:p>
                  </a:txBody>
                  <a:tcPr anchor="ctr">
                    <a:solidFill>
                      <a:schemeClr val="accent3">
                        <a:lumMod val="20000"/>
                        <a:lumOff val="80000"/>
                      </a:schemeClr>
                    </a:solidFill>
                  </a:tcPr>
                </a:tc>
                <a:tc>
                  <a:txBody>
                    <a:bodyPr/>
                    <a:lstStyle/>
                    <a:p>
                      <a:pPr algn="ctr"/>
                      <a:r>
                        <a:rPr lang="zh-CN" altLang="en-US" dirty="0"/>
                        <a:t>整个数据集</a:t>
                      </a:r>
                    </a:p>
                  </a:txBody>
                  <a:tcPr anchor="ctr"/>
                </a:tc>
                <a:tc>
                  <a:txBody>
                    <a:bodyPr/>
                    <a:lstStyle/>
                    <a:p>
                      <a:pPr algn="ctr"/>
                      <a:r>
                        <a:rPr lang="zh-CN" altLang="en-US" dirty="0"/>
                        <a:t>基于独立同分布原理抽取样本集</a:t>
                      </a:r>
                    </a:p>
                  </a:txBody>
                  <a:tcPr anchor="ctr"/>
                </a:tc>
                <a:tc>
                  <a:txBody>
                    <a:bodyPr/>
                    <a:lstStyle/>
                    <a:p>
                      <a:pPr algn="ctr"/>
                      <a:r>
                        <a:rPr lang="zh-CN" altLang="en-US" dirty="0"/>
                        <a:t>避免样本失真</a:t>
                      </a:r>
                    </a:p>
                  </a:txBody>
                  <a:tcPr anchor="ctr"/>
                </a:tc>
                <a:extLst>
                  <a:ext uri="{0D108BD9-81ED-4DB2-BD59-A6C34878D82A}">
                    <a16:rowId xmlns:a16="http://schemas.microsoft.com/office/drawing/2014/main" xmlns="" val="3617878928"/>
                  </a:ext>
                </a:extLst>
              </a:tr>
              <a:tr h="1439333">
                <a:tc>
                  <a:txBody>
                    <a:bodyPr/>
                    <a:lstStyle/>
                    <a:p>
                      <a:pPr algn="ctr"/>
                      <a:r>
                        <a:rPr lang="zh-CN" altLang="en-US" dirty="0"/>
                        <a:t>计算方法</a:t>
                      </a:r>
                    </a:p>
                  </a:txBody>
                  <a:tcPr anchor="ctr">
                    <a:solidFill>
                      <a:schemeClr val="accent3">
                        <a:lumMod val="20000"/>
                        <a:lumOff val="80000"/>
                      </a:schemeClr>
                    </a:solidFill>
                  </a:tcPr>
                </a:tc>
                <a:tc>
                  <a:txBody>
                    <a:bodyPr/>
                    <a:lstStyle/>
                    <a:p>
                      <a:pPr algn="ctr"/>
                      <a:r>
                        <a:rPr lang="zh-CN" altLang="en-US" dirty="0"/>
                        <a:t>机器学习方法</a:t>
                      </a:r>
                    </a:p>
                  </a:txBody>
                  <a:tcPr anchor="ctr"/>
                </a:tc>
                <a:tc>
                  <a:txBody>
                    <a:bodyPr/>
                    <a:lstStyle/>
                    <a:p>
                      <a:pPr algn="ctr"/>
                      <a:r>
                        <a:rPr lang="zh-CN" altLang="en-US" dirty="0"/>
                        <a:t>按照固定数学模型进行预测</a:t>
                      </a:r>
                    </a:p>
                  </a:txBody>
                  <a:tcPr anchor="ctr"/>
                </a:tc>
                <a:tc>
                  <a:txBody>
                    <a:bodyPr/>
                    <a:lstStyle/>
                    <a:p>
                      <a:pPr algn="ctr"/>
                      <a:r>
                        <a:rPr lang="zh-CN" altLang="en-US" dirty="0"/>
                        <a:t>预测结果的精度改进是一个动态过程</a:t>
                      </a:r>
                    </a:p>
                  </a:txBody>
                  <a:tcPr anchor="ctr"/>
                </a:tc>
                <a:extLst>
                  <a:ext uri="{0D108BD9-81ED-4DB2-BD59-A6C34878D82A}">
                    <a16:rowId xmlns:a16="http://schemas.microsoft.com/office/drawing/2014/main" xmlns="" val="889685531"/>
                  </a:ext>
                </a:extLst>
              </a:tr>
            </a:tbl>
          </a:graphicData>
        </a:graphic>
      </p:graphicFrame>
    </p:spTree>
    <p:extLst>
      <p:ext uri="{BB962C8B-B14F-4D97-AF65-F5344CB8AC3E}">
        <p14:creationId xmlns:p14="http://schemas.microsoft.com/office/powerpoint/2010/main" xmlns="" val="410159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48FC59-F98F-4E7F-9852-93539EBB3970}"/>
              </a:ext>
            </a:extLst>
          </p:cNvPr>
          <p:cNvSpPr>
            <a:spLocks noGrp="1"/>
          </p:cNvSpPr>
          <p:nvPr>
            <p:ph type="title"/>
          </p:nvPr>
        </p:nvSpPr>
        <p:spPr/>
        <p:txBody>
          <a:bodyPr/>
          <a:lstStyle/>
          <a:p>
            <a:r>
              <a:rPr lang="en-US" altLang="zh-CN" dirty="0"/>
              <a:t>1.2.2 </a:t>
            </a:r>
            <a:r>
              <a:rPr lang="zh-CN" altLang="en-US" dirty="0"/>
              <a:t>大数据计算系统特性</a:t>
            </a:r>
          </a:p>
        </p:txBody>
      </p:sp>
      <p:sp>
        <p:nvSpPr>
          <p:cNvPr id="5" name="灯片编号占位符 4">
            <a:extLst>
              <a:ext uri="{FF2B5EF4-FFF2-40B4-BE49-F238E27FC236}">
                <a16:creationId xmlns:a16="http://schemas.microsoft.com/office/drawing/2014/main" xmlns="" id="{09EA38DA-DF5E-49C7-A091-0CBBFE43852C}"/>
              </a:ext>
            </a:extLst>
          </p:cNvPr>
          <p:cNvSpPr>
            <a:spLocks noGrp="1"/>
          </p:cNvSpPr>
          <p:nvPr>
            <p:ph type="sldNum" sz="quarter" idx="12"/>
          </p:nvPr>
        </p:nvSpPr>
        <p:spPr/>
        <p:txBody>
          <a:bodyPr/>
          <a:lstStyle/>
          <a:p>
            <a:pPr>
              <a:defRPr/>
            </a:pPr>
            <a:fld id="{F6A1FFB0-C415-44D1-9D5D-2AB1F317462C}" type="slidenum">
              <a:rPr lang="zh-CN" altLang="en-US" smtClean="0"/>
              <a:pPr>
                <a:defRPr/>
              </a:pPr>
              <a:t>22</a:t>
            </a:fld>
            <a:endParaRPr lang="zh-CN" altLang="en-US"/>
          </a:p>
        </p:txBody>
      </p:sp>
      <p:graphicFrame>
        <p:nvGraphicFramePr>
          <p:cNvPr id="6" name="表格 5">
            <a:extLst>
              <a:ext uri="{FF2B5EF4-FFF2-40B4-BE49-F238E27FC236}">
                <a16:creationId xmlns:a16="http://schemas.microsoft.com/office/drawing/2014/main" xmlns="" id="{651344D5-B8CC-4AB0-A0E1-10A80E05CD1D}"/>
              </a:ext>
            </a:extLst>
          </p:cNvPr>
          <p:cNvGraphicFramePr>
            <a:graphicFrameLocks noGrp="1"/>
          </p:cNvGraphicFramePr>
          <p:nvPr>
            <p:extLst>
              <p:ext uri="{D42A27DB-BD31-4B8C-83A1-F6EECF244321}">
                <p14:modId xmlns:p14="http://schemas.microsoft.com/office/powerpoint/2010/main" xmlns="" val="189088940"/>
              </p:ext>
            </p:extLst>
          </p:nvPr>
        </p:nvGraphicFramePr>
        <p:xfrm>
          <a:off x="228601" y="1397000"/>
          <a:ext cx="8686801" cy="4341706"/>
        </p:xfrm>
        <a:graphic>
          <a:graphicData uri="http://schemas.openxmlformats.org/drawingml/2006/table">
            <a:tbl>
              <a:tblPr firstRow="1" bandRow="1">
                <a:tableStyleId>{F2DE63D5-997A-4646-A377-4702673A728D}</a:tableStyleId>
              </a:tblPr>
              <a:tblGrid>
                <a:gridCol w="1113693">
                  <a:extLst>
                    <a:ext uri="{9D8B030D-6E8A-4147-A177-3AD203B41FA5}">
                      <a16:colId xmlns:a16="http://schemas.microsoft.com/office/drawing/2014/main" xmlns="" val="113292256"/>
                    </a:ext>
                  </a:extLst>
                </a:gridCol>
                <a:gridCol w="2672862">
                  <a:extLst>
                    <a:ext uri="{9D8B030D-6E8A-4147-A177-3AD203B41FA5}">
                      <a16:colId xmlns:a16="http://schemas.microsoft.com/office/drawing/2014/main" xmlns="" val="3528656616"/>
                    </a:ext>
                  </a:extLst>
                </a:gridCol>
                <a:gridCol w="2004646">
                  <a:extLst>
                    <a:ext uri="{9D8B030D-6E8A-4147-A177-3AD203B41FA5}">
                      <a16:colId xmlns:a16="http://schemas.microsoft.com/office/drawing/2014/main" xmlns="" val="4257851478"/>
                    </a:ext>
                  </a:extLst>
                </a:gridCol>
                <a:gridCol w="2895600">
                  <a:extLst>
                    <a:ext uri="{9D8B030D-6E8A-4147-A177-3AD203B41FA5}">
                      <a16:colId xmlns:a16="http://schemas.microsoft.com/office/drawing/2014/main" xmlns="" val="3307107294"/>
                    </a:ext>
                  </a:extLst>
                </a:gridCol>
              </a:tblGrid>
              <a:tr h="1439333">
                <a:tc>
                  <a:txBody>
                    <a:bodyPr/>
                    <a:lstStyle/>
                    <a:p>
                      <a:pPr algn="ctr"/>
                      <a:endParaRPr lang="zh-CN" altLang="en-US" dirty="0"/>
                    </a:p>
                  </a:txBody>
                  <a:tcPr anchor="ctr"/>
                </a:tc>
                <a:tc>
                  <a:txBody>
                    <a:bodyPr/>
                    <a:lstStyle/>
                    <a:p>
                      <a:pPr algn="ctr"/>
                      <a:r>
                        <a:rPr lang="zh-CN" altLang="en-US" dirty="0"/>
                        <a:t>大数据计算系统</a:t>
                      </a:r>
                    </a:p>
                  </a:txBody>
                  <a:tcPr anchor="ctr"/>
                </a:tc>
                <a:tc>
                  <a:txBody>
                    <a:bodyPr/>
                    <a:lstStyle/>
                    <a:p>
                      <a:pPr algn="ctr"/>
                      <a:r>
                        <a:rPr lang="zh-CN" altLang="en-US" dirty="0"/>
                        <a:t>传统数据库系统</a:t>
                      </a:r>
                    </a:p>
                  </a:txBody>
                  <a:tcPr anchor="ctr"/>
                </a:tc>
                <a:tc>
                  <a:txBody>
                    <a:bodyPr/>
                    <a:lstStyle/>
                    <a:p>
                      <a:pPr algn="ctr"/>
                      <a:r>
                        <a:rPr lang="zh-CN" altLang="en-US" dirty="0"/>
                        <a:t>优势</a:t>
                      </a:r>
                    </a:p>
                  </a:txBody>
                  <a:tcPr anchor="ctr"/>
                </a:tc>
                <a:extLst>
                  <a:ext uri="{0D108BD9-81ED-4DB2-BD59-A6C34878D82A}">
                    <a16:rowId xmlns:a16="http://schemas.microsoft.com/office/drawing/2014/main" xmlns="" val="3769882370"/>
                  </a:ext>
                </a:extLst>
              </a:tr>
              <a:tr h="1439333">
                <a:tc>
                  <a:txBody>
                    <a:bodyPr/>
                    <a:lstStyle/>
                    <a:p>
                      <a:pPr algn="ctr"/>
                      <a:r>
                        <a:rPr lang="zh-CN" altLang="en-US" dirty="0"/>
                        <a:t>基础模型</a:t>
                      </a:r>
                    </a:p>
                  </a:txBody>
                  <a:tcPr anchor="ctr">
                    <a:solidFill>
                      <a:schemeClr val="accent3">
                        <a:lumMod val="20000"/>
                        <a:lumOff val="80000"/>
                      </a:schemeClr>
                    </a:solidFill>
                  </a:tcPr>
                </a:tc>
                <a:tc>
                  <a:txBody>
                    <a:bodyPr/>
                    <a:lstStyle/>
                    <a:p>
                      <a:pPr algn="ctr"/>
                      <a:r>
                        <a:rPr lang="zh-CN" altLang="en-US" dirty="0"/>
                        <a:t>分布式文件系统</a:t>
                      </a:r>
                      <a:endParaRPr lang="en-US" altLang="zh-CN" dirty="0"/>
                    </a:p>
                    <a:p>
                      <a:pPr algn="ctr"/>
                      <a:r>
                        <a:rPr lang="en-US" altLang="zh-CN" dirty="0"/>
                        <a:t>NoSQL</a:t>
                      </a:r>
                      <a:r>
                        <a:rPr lang="zh-CN" altLang="en-US" dirty="0"/>
                        <a:t>非关系型数据库</a:t>
                      </a:r>
                    </a:p>
                  </a:txBody>
                  <a:tcPr anchor="ctr"/>
                </a:tc>
                <a:tc>
                  <a:txBody>
                    <a:bodyPr/>
                    <a:lstStyle/>
                    <a:p>
                      <a:pPr algn="ctr"/>
                      <a:r>
                        <a:rPr lang="zh-CN" altLang="en-US" dirty="0"/>
                        <a:t>关系型模型</a:t>
                      </a:r>
                    </a:p>
                  </a:txBody>
                  <a:tcPr anchor="ctr"/>
                </a:tc>
                <a:tc>
                  <a:txBody>
                    <a:bodyPr/>
                    <a:lstStyle/>
                    <a:p>
                      <a:pPr algn="ctr"/>
                      <a:r>
                        <a:rPr lang="zh-CN" altLang="zh-CN" sz="1800" kern="1200" dirty="0">
                          <a:solidFill>
                            <a:schemeClr val="tx1"/>
                          </a:solidFill>
                          <a:effectLst/>
                          <a:latin typeface="+mn-lt"/>
                          <a:ea typeface="+mn-ea"/>
                          <a:cs typeface="+mn-cs"/>
                        </a:rPr>
                        <a:t>支持非结构化或异构数据的存储和处理</a:t>
                      </a:r>
                      <a:endParaRPr lang="en-US" altLang="zh-CN" sz="1800" kern="1200" dirty="0">
                        <a:solidFill>
                          <a:schemeClr val="tx1"/>
                        </a:solidFill>
                        <a:effectLst/>
                        <a:latin typeface="+mn-lt"/>
                        <a:ea typeface="+mn-ea"/>
                        <a:cs typeface="+mn-cs"/>
                      </a:endParaRPr>
                    </a:p>
                    <a:p>
                      <a:pPr algn="ctr"/>
                      <a:r>
                        <a:rPr lang="zh-CN" altLang="zh-CN" sz="1800" kern="1200" dirty="0">
                          <a:solidFill>
                            <a:schemeClr val="tx1"/>
                          </a:solidFill>
                          <a:effectLst/>
                          <a:latin typeface="+mn-lt"/>
                          <a:ea typeface="+mn-ea"/>
                          <a:cs typeface="+mn-cs"/>
                        </a:rPr>
                        <a:t>支持分布式系统部署</a:t>
                      </a:r>
                      <a:endParaRPr lang="en-US" altLang="zh-CN" sz="1800" kern="1200" dirty="0">
                        <a:solidFill>
                          <a:schemeClr val="tx1"/>
                        </a:solidFill>
                        <a:effectLst/>
                        <a:latin typeface="+mn-lt"/>
                        <a:ea typeface="+mn-ea"/>
                        <a:cs typeface="+mn-cs"/>
                      </a:endParaRPr>
                    </a:p>
                    <a:p>
                      <a:pPr algn="ctr"/>
                      <a:r>
                        <a:rPr lang="zh-CN" altLang="en-US" sz="1800" kern="1200" dirty="0">
                          <a:solidFill>
                            <a:schemeClr val="tx1"/>
                          </a:solidFill>
                          <a:effectLst/>
                          <a:latin typeface="+mn-lt"/>
                          <a:ea typeface="+mn-ea"/>
                          <a:cs typeface="+mn-cs"/>
                        </a:rPr>
                        <a:t>支持</a:t>
                      </a:r>
                      <a:r>
                        <a:rPr lang="zh-CN" altLang="zh-CN" sz="1800" kern="1200" dirty="0">
                          <a:solidFill>
                            <a:schemeClr val="tx1"/>
                          </a:solidFill>
                          <a:effectLst/>
                          <a:latin typeface="+mn-lt"/>
                          <a:ea typeface="+mn-ea"/>
                          <a:cs typeface="+mn-cs"/>
                        </a:rPr>
                        <a:t>超大规模数据集完成快速查询操作</a:t>
                      </a:r>
                      <a:endParaRPr lang="zh-CN" altLang="en-US" dirty="0"/>
                    </a:p>
                  </a:txBody>
                  <a:tcPr anchor="ctr"/>
                </a:tc>
                <a:extLst>
                  <a:ext uri="{0D108BD9-81ED-4DB2-BD59-A6C34878D82A}">
                    <a16:rowId xmlns:a16="http://schemas.microsoft.com/office/drawing/2014/main" xmlns="" val="3617878928"/>
                  </a:ext>
                </a:extLst>
              </a:tr>
              <a:tr h="1439333">
                <a:tc>
                  <a:txBody>
                    <a:bodyPr/>
                    <a:lstStyle/>
                    <a:p>
                      <a:pPr algn="ctr"/>
                      <a:r>
                        <a:rPr lang="zh-CN" altLang="en-US" dirty="0"/>
                        <a:t>存储格式</a:t>
                      </a:r>
                    </a:p>
                  </a:txBody>
                  <a:tcPr anchor="ctr">
                    <a:solidFill>
                      <a:schemeClr val="accent3">
                        <a:lumMod val="20000"/>
                        <a:lumOff val="80000"/>
                      </a:schemeClr>
                    </a:solidFill>
                  </a:tcPr>
                </a:tc>
                <a:tc>
                  <a:txBody>
                    <a:bodyPr/>
                    <a:lstStyle/>
                    <a:p>
                      <a:pPr algn="ctr"/>
                      <a:r>
                        <a:rPr lang="zh-CN" altLang="en-US" dirty="0"/>
                        <a:t>基于键值对的列存储格式</a:t>
                      </a:r>
                    </a:p>
                  </a:txBody>
                  <a:tcPr anchor="ctr"/>
                </a:tc>
                <a:tc>
                  <a:txBody>
                    <a:bodyPr/>
                    <a:lstStyle/>
                    <a:p>
                      <a:pPr algn="ctr"/>
                      <a:r>
                        <a:rPr lang="zh-CN" altLang="en-US" dirty="0"/>
                        <a:t>基于主键的行存储格式</a:t>
                      </a:r>
                    </a:p>
                  </a:txBody>
                  <a:tcPr anchor="ctr"/>
                </a:tc>
                <a:tc>
                  <a:txBody>
                    <a:bodyPr/>
                    <a:lstStyle/>
                    <a:p>
                      <a:pPr algn="ctr"/>
                      <a:r>
                        <a:rPr lang="zh-CN" altLang="en-US" dirty="0"/>
                        <a:t>更优的查询效率</a:t>
                      </a:r>
                      <a:endParaRPr lang="en-US" altLang="zh-CN" dirty="0"/>
                    </a:p>
                    <a:p>
                      <a:pPr algn="ctr"/>
                      <a:r>
                        <a:rPr lang="zh-CN" altLang="en-US" dirty="0"/>
                        <a:t>更好的对计算模型的支持</a:t>
                      </a:r>
                    </a:p>
                  </a:txBody>
                  <a:tcPr anchor="ctr"/>
                </a:tc>
                <a:extLst>
                  <a:ext uri="{0D108BD9-81ED-4DB2-BD59-A6C34878D82A}">
                    <a16:rowId xmlns:a16="http://schemas.microsoft.com/office/drawing/2014/main" xmlns="" val="889685531"/>
                  </a:ext>
                </a:extLst>
              </a:tr>
            </a:tbl>
          </a:graphicData>
        </a:graphic>
      </p:graphicFrame>
    </p:spTree>
    <p:extLst>
      <p:ext uri="{BB962C8B-B14F-4D97-AF65-F5344CB8AC3E}">
        <p14:creationId xmlns:p14="http://schemas.microsoft.com/office/powerpoint/2010/main" xmlns="" val="412961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CCA23E-8A78-43FA-A9C9-D287EEE01C1E}"/>
              </a:ext>
            </a:extLst>
          </p:cNvPr>
          <p:cNvSpPr>
            <a:spLocks noGrp="1"/>
          </p:cNvSpPr>
          <p:nvPr>
            <p:ph type="title"/>
          </p:nvPr>
        </p:nvSpPr>
        <p:spPr/>
        <p:txBody>
          <a:bodyPr/>
          <a:lstStyle/>
          <a:p>
            <a:r>
              <a:rPr lang="en-US" altLang="zh-CN" dirty="0"/>
              <a:t>1.2.2 </a:t>
            </a:r>
            <a:r>
              <a:rPr lang="zh-CN" altLang="en-US" dirty="0"/>
              <a:t>大数据计算系统特性</a:t>
            </a:r>
          </a:p>
        </p:txBody>
      </p:sp>
      <p:sp>
        <p:nvSpPr>
          <p:cNvPr id="5" name="灯片编号占位符 4">
            <a:extLst>
              <a:ext uri="{FF2B5EF4-FFF2-40B4-BE49-F238E27FC236}">
                <a16:creationId xmlns:a16="http://schemas.microsoft.com/office/drawing/2014/main" xmlns="" id="{AC474E04-FC22-4727-AB7B-F2C18127147E}"/>
              </a:ext>
            </a:extLst>
          </p:cNvPr>
          <p:cNvSpPr>
            <a:spLocks noGrp="1"/>
          </p:cNvSpPr>
          <p:nvPr>
            <p:ph type="sldNum" sz="quarter" idx="12"/>
          </p:nvPr>
        </p:nvSpPr>
        <p:spPr/>
        <p:txBody>
          <a:bodyPr/>
          <a:lstStyle/>
          <a:p>
            <a:pPr>
              <a:defRPr/>
            </a:pPr>
            <a:fld id="{F6A1FFB0-C415-44D1-9D5D-2AB1F317462C}" type="slidenum">
              <a:rPr lang="zh-CN" altLang="en-US" smtClean="0"/>
              <a:pPr>
                <a:defRPr/>
              </a:pPr>
              <a:t>23</a:t>
            </a:fld>
            <a:endParaRPr lang="zh-CN" altLang="en-US" dirty="0"/>
          </a:p>
        </p:txBody>
      </p:sp>
      <p:sp>
        <p:nvSpPr>
          <p:cNvPr id="6" name="矩形 5">
            <a:extLst>
              <a:ext uri="{FF2B5EF4-FFF2-40B4-BE49-F238E27FC236}">
                <a16:creationId xmlns:a16="http://schemas.microsoft.com/office/drawing/2014/main" xmlns="" id="{A6E0F4AD-907C-4CAE-B1A3-3A6413AB2ADF}"/>
              </a:ext>
            </a:extLst>
          </p:cNvPr>
          <p:cNvSpPr/>
          <p:nvPr/>
        </p:nvSpPr>
        <p:spPr>
          <a:xfrm>
            <a:off x="609600" y="1247869"/>
            <a:ext cx="2438400" cy="7159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某大学学生总数</a:t>
            </a:r>
            <a:r>
              <a:rPr lang="en-US" altLang="zh-CN" dirty="0"/>
              <a:t>N=30000</a:t>
            </a:r>
            <a:endParaRPr lang="zh-CN" altLang="en-US" dirty="0"/>
          </a:p>
        </p:txBody>
      </p:sp>
      <p:sp>
        <p:nvSpPr>
          <p:cNvPr id="7" name="矩形 6">
            <a:extLst>
              <a:ext uri="{FF2B5EF4-FFF2-40B4-BE49-F238E27FC236}">
                <a16:creationId xmlns:a16="http://schemas.microsoft.com/office/drawing/2014/main" xmlns="" id="{F0DFB106-E7A7-4706-94FA-387DECB7D634}"/>
              </a:ext>
            </a:extLst>
          </p:cNvPr>
          <p:cNvSpPr/>
          <p:nvPr/>
        </p:nvSpPr>
        <p:spPr>
          <a:xfrm>
            <a:off x="5279571" y="1189152"/>
            <a:ext cx="3108960" cy="82391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数据库中每个学生相关值域数量</a:t>
            </a:r>
            <a:r>
              <a:rPr lang="en-US" altLang="zh-CN" dirty="0"/>
              <a:t>m=50</a:t>
            </a:r>
            <a:endParaRPr lang="zh-CN" altLang="en-US" dirty="0"/>
          </a:p>
        </p:txBody>
      </p:sp>
      <p:sp>
        <p:nvSpPr>
          <p:cNvPr id="8" name="矩形: 剪去单角 7">
            <a:extLst>
              <a:ext uri="{FF2B5EF4-FFF2-40B4-BE49-F238E27FC236}">
                <a16:creationId xmlns:a16="http://schemas.microsoft.com/office/drawing/2014/main" xmlns="" id="{286F3540-16B9-4870-B0CD-BDE43F748A82}"/>
              </a:ext>
            </a:extLst>
          </p:cNvPr>
          <p:cNvSpPr/>
          <p:nvPr/>
        </p:nvSpPr>
        <p:spPr>
          <a:xfrm>
            <a:off x="457200" y="2194990"/>
            <a:ext cx="7696200" cy="838200"/>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dirty="0"/>
              <a:t>从数据库中搜出并计算某一专业学生（含不同年级）某一门课的平均成绩</a:t>
            </a:r>
            <a:r>
              <a:rPr lang="zh-CN" altLang="en-US" dirty="0"/>
              <a:t>？</a:t>
            </a:r>
          </a:p>
        </p:txBody>
      </p:sp>
      <p:sp>
        <p:nvSpPr>
          <p:cNvPr id="9" name="矩形: 圆角 8">
            <a:extLst>
              <a:ext uri="{FF2B5EF4-FFF2-40B4-BE49-F238E27FC236}">
                <a16:creationId xmlns:a16="http://schemas.microsoft.com/office/drawing/2014/main" xmlns="" id="{4FA0B442-A3DC-4A92-9D3F-764763F24514}"/>
              </a:ext>
            </a:extLst>
          </p:cNvPr>
          <p:cNvSpPr/>
          <p:nvPr/>
        </p:nvSpPr>
        <p:spPr>
          <a:xfrm>
            <a:off x="457200" y="4121046"/>
            <a:ext cx="7162800"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从数据库总表中搜出满足上述条件的学生记录，操作次数是</a:t>
            </a:r>
            <a:r>
              <a:rPr lang="en-US" altLang="zh-CN" dirty="0"/>
              <a:t>O(N)</a:t>
            </a:r>
            <a:r>
              <a:rPr lang="zh-CN" altLang="zh-CN" dirty="0"/>
              <a:t>量级</a:t>
            </a:r>
            <a:endParaRPr lang="zh-CN" altLang="en-US" dirty="0"/>
          </a:p>
        </p:txBody>
      </p:sp>
      <p:sp>
        <p:nvSpPr>
          <p:cNvPr id="10" name="矩形: 圆角 9">
            <a:extLst>
              <a:ext uri="{FF2B5EF4-FFF2-40B4-BE49-F238E27FC236}">
                <a16:creationId xmlns:a16="http://schemas.microsoft.com/office/drawing/2014/main" xmlns="" id="{9A02AD46-7C35-4905-BE06-036BB00FF15A}"/>
              </a:ext>
            </a:extLst>
          </p:cNvPr>
          <p:cNvSpPr/>
          <p:nvPr/>
        </p:nvSpPr>
        <p:spPr>
          <a:xfrm>
            <a:off x="457200" y="4743259"/>
            <a:ext cx="7162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对搜出的每一条学生记录完成该门课程成绩的读取，操作次数是</a:t>
            </a:r>
            <a:r>
              <a:rPr lang="en-US" altLang="zh-CN" dirty="0"/>
              <a:t>O(m)</a:t>
            </a:r>
            <a:endParaRPr lang="zh-CN" altLang="en-US" dirty="0"/>
          </a:p>
        </p:txBody>
      </p:sp>
      <p:sp>
        <p:nvSpPr>
          <p:cNvPr id="11" name="矩形: 单圆角 10">
            <a:extLst>
              <a:ext uri="{FF2B5EF4-FFF2-40B4-BE49-F238E27FC236}">
                <a16:creationId xmlns:a16="http://schemas.microsoft.com/office/drawing/2014/main" xmlns="" id="{8EF72404-B941-4D98-AF39-80B611109835}"/>
              </a:ext>
            </a:extLst>
          </p:cNvPr>
          <p:cNvSpPr/>
          <p:nvPr/>
        </p:nvSpPr>
        <p:spPr>
          <a:xfrm>
            <a:off x="457200" y="5486400"/>
            <a:ext cx="8001000"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总操作次数为</a:t>
            </a:r>
            <a:r>
              <a:rPr lang="en-US" altLang="zh-CN" dirty="0"/>
              <a:t>O(N ) * O(m) </a:t>
            </a:r>
            <a:r>
              <a:rPr lang="zh-CN" altLang="zh-CN" dirty="0"/>
              <a:t>量级，最坏情况下需要操作</a:t>
            </a:r>
            <a:r>
              <a:rPr lang="en-US" altLang="zh-CN" dirty="0"/>
              <a:t> 30000 x 50 = 1500000</a:t>
            </a:r>
            <a:r>
              <a:rPr lang="zh-CN" altLang="zh-CN" dirty="0"/>
              <a:t>次！</a:t>
            </a:r>
            <a:endParaRPr lang="zh-CN" altLang="en-US" dirty="0"/>
          </a:p>
        </p:txBody>
      </p:sp>
      <p:sp>
        <p:nvSpPr>
          <p:cNvPr id="12" name="矩形 11">
            <a:extLst>
              <a:ext uri="{FF2B5EF4-FFF2-40B4-BE49-F238E27FC236}">
                <a16:creationId xmlns:a16="http://schemas.microsoft.com/office/drawing/2014/main" xmlns="" id="{80B6A736-61C1-4970-BF09-412ABF44964C}"/>
              </a:ext>
            </a:extLst>
          </p:cNvPr>
          <p:cNvSpPr/>
          <p:nvPr/>
        </p:nvSpPr>
        <p:spPr>
          <a:xfrm>
            <a:off x="457200" y="32004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关系型数据库：</a:t>
            </a:r>
          </a:p>
        </p:txBody>
      </p:sp>
    </p:spTree>
    <p:extLst>
      <p:ext uri="{BB962C8B-B14F-4D97-AF65-F5344CB8AC3E}">
        <p14:creationId xmlns:p14="http://schemas.microsoft.com/office/powerpoint/2010/main" xmlns="" val="213349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6DFAAE-E3D8-41B2-AF82-73B8F321B59A}"/>
              </a:ext>
            </a:extLst>
          </p:cNvPr>
          <p:cNvSpPr>
            <a:spLocks noGrp="1"/>
          </p:cNvSpPr>
          <p:nvPr>
            <p:ph type="title"/>
          </p:nvPr>
        </p:nvSpPr>
        <p:spPr/>
        <p:txBody>
          <a:bodyPr/>
          <a:lstStyle/>
          <a:p>
            <a:r>
              <a:rPr lang="en-US" altLang="zh-CN" dirty="0"/>
              <a:t>1.2.2 </a:t>
            </a:r>
            <a:r>
              <a:rPr lang="zh-CN" altLang="en-US" dirty="0"/>
              <a:t>大数据计算系统特性</a:t>
            </a:r>
          </a:p>
        </p:txBody>
      </p:sp>
      <p:sp>
        <p:nvSpPr>
          <p:cNvPr id="5" name="灯片编号占位符 4">
            <a:extLst>
              <a:ext uri="{FF2B5EF4-FFF2-40B4-BE49-F238E27FC236}">
                <a16:creationId xmlns:a16="http://schemas.microsoft.com/office/drawing/2014/main" xmlns="" id="{A89C3F03-8742-45F5-8899-D77C90A669D5}"/>
              </a:ext>
            </a:extLst>
          </p:cNvPr>
          <p:cNvSpPr>
            <a:spLocks noGrp="1"/>
          </p:cNvSpPr>
          <p:nvPr>
            <p:ph type="sldNum" sz="quarter" idx="12"/>
          </p:nvPr>
        </p:nvSpPr>
        <p:spPr/>
        <p:txBody>
          <a:bodyPr/>
          <a:lstStyle/>
          <a:p>
            <a:pPr>
              <a:defRPr/>
            </a:pPr>
            <a:fld id="{F6A1FFB0-C415-44D1-9D5D-2AB1F317462C}" type="slidenum">
              <a:rPr lang="zh-CN" altLang="en-US" smtClean="0"/>
              <a:pPr>
                <a:defRPr/>
              </a:pPr>
              <a:t>24</a:t>
            </a:fld>
            <a:endParaRPr lang="zh-CN" altLang="en-US"/>
          </a:p>
        </p:txBody>
      </p:sp>
      <p:sp>
        <p:nvSpPr>
          <p:cNvPr id="6" name="矩形 5">
            <a:extLst>
              <a:ext uri="{FF2B5EF4-FFF2-40B4-BE49-F238E27FC236}">
                <a16:creationId xmlns:a16="http://schemas.microsoft.com/office/drawing/2014/main" xmlns="" id="{2DA83C86-2319-4591-8E50-741BE6CF5A3E}"/>
              </a:ext>
            </a:extLst>
          </p:cNvPr>
          <p:cNvSpPr/>
          <p:nvPr/>
        </p:nvSpPr>
        <p:spPr>
          <a:xfrm>
            <a:off x="457200" y="1071823"/>
            <a:ext cx="2438400" cy="7159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某大学学生总数</a:t>
            </a:r>
            <a:r>
              <a:rPr lang="en-US" altLang="zh-CN" dirty="0"/>
              <a:t>N=30000</a:t>
            </a:r>
            <a:endParaRPr lang="zh-CN" altLang="en-US" dirty="0"/>
          </a:p>
        </p:txBody>
      </p:sp>
      <p:sp>
        <p:nvSpPr>
          <p:cNvPr id="7" name="矩形 6">
            <a:extLst>
              <a:ext uri="{FF2B5EF4-FFF2-40B4-BE49-F238E27FC236}">
                <a16:creationId xmlns:a16="http://schemas.microsoft.com/office/drawing/2014/main" xmlns="" id="{494BCC55-FB79-41EA-B248-4F78FDE60529}"/>
              </a:ext>
            </a:extLst>
          </p:cNvPr>
          <p:cNvSpPr/>
          <p:nvPr/>
        </p:nvSpPr>
        <p:spPr>
          <a:xfrm>
            <a:off x="5079274" y="1043039"/>
            <a:ext cx="3108960" cy="68564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数据库中每个学生相关值域数量</a:t>
            </a:r>
            <a:r>
              <a:rPr lang="en-US" altLang="zh-CN" dirty="0"/>
              <a:t>m=50</a:t>
            </a:r>
            <a:endParaRPr lang="zh-CN" altLang="en-US" dirty="0"/>
          </a:p>
        </p:txBody>
      </p:sp>
      <p:sp>
        <p:nvSpPr>
          <p:cNvPr id="8" name="矩形: 剪去单角 7">
            <a:extLst>
              <a:ext uri="{FF2B5EF4-FFF2-40B4-BE49-F238E27FC236}">
                <a16:creationId xmlns:a16="http://schemas.microsoft.com/office/drawing/2014/main" xmlns="" id="{FC4C6CBD-1082-4C64-BA38-D83A051F7B3A}"/>
              </a:ext>
            </a:extLst>
          </p:cNvPr>
          <p:cNvSpPr/>
          <p:nvPr/>
        </p:nvSpPr>
        <p:spPr>
          <a:xfrm>
            <a:off x="457200" y="1911299"/>
            <a:ext cx="7696200" cy="614571"/>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dirty="0"/>
              <a:t>从数据库中搜出并计算某一专业学生（含不同年级）某一门课的平均成绩</a:t>
            </a:r>
            <a:r>
              <a:rPr lang="zh-CN" altLang="en-US" dirty="0"/>
              <a:t>？</a:t>
            </a:r>
          </a:p>
        </p:txBody>
      </p:sp>
      <p:sp>
        <p:nvSpPr>
          <p:cNvPr id="9" name="矩形: 圆角 8">
            <a:extLst>
              <a:ext uri="{FF2B5EF4-FFF2-40B4-BE49-F238E27FC236}">
                <a16:creationId xmlns:a16="http://schemas.microsoft.com/office/drawing/2014/main" xmlns="" id="{7CA28695-EF4D-466D-B401-84AC344E2747}"/>
              </a:ext>
            </a:extLst>
          </p:cNvPr>
          <p:cNvSpPr/>
          <p:nvPr/>
        </p:nvSpPr>
        <p:spPr>
          <a:xfrm>
            <a:off x="457200" y="3471825"/>
            <a:ext cx="4822371"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所有学生的成绩都存入树状结构的某一分枝</a:t>
            </a:r>
            <a:endParaRPr lang="zh-CN" altLang="en-US" dirty="0"/>
          </a:p>
        </p:txBody>
      </p:sp>
      <p:sp>
        <p:nvSpPr>
          <p:cNvPr id="10" name="矩形: 圆角 9">
            <a:extLst>
              <a:ext uri="{FF2B5EF4-FFF2-40B4-BE49-F238E27FC236}">
                <a16:creationId xmlns:a16="http://schemas.microsoft.com/office/drawing/2014/main" xmlns="" id="{02FD5ADF-7C1F-4BFD-A3C3-3FAD39D6441C}"/>
              </a:ext>
            </a:extLst>
          </p:cNvPr>
          <p:cNvSpPr/>
          <p:nvPr/>
        </p:nvSpPr>
        <p:spPr>
          <a:xfrm>
            <a:off x="435429" y="4086045"/>
            <a:ext cx="3048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搜索进入该门课的分枝</a:t>
            </a:r>
            <a:endParaRPr lang="en-US" altLang="zh-CN" dirty="0"/>
          </a:p>
          <a:p>
            <a:pPr algn="ctr"/>
            <a:r>
              <a:rPr lang="zh-CN" altLang="zh-CN" dirty="0"/>
              <a:t>（最坏情况下查询次数</a:t>
            </a:r>
            <a:r>
              <a:rPr lang="en-US" altLang="zh-CN" dirty="0"/>
              <a:t>2000</a:t>
            </a:r>
            <a:r>
              <a:rPr lang="zh-CN" altLang="zh-CN" dirty="0"/>
              <a:t>）</a:t>
            </a:r>
            <a:endParaRPr lang="zh-CN" altLang="en-US" dirty="0"/>
          </a:p>
        </p:txBody>
      </p:sp>
      <p:sp>
        <p:nvSpPr>
          <p:cNvPr id="11" name="矩形: 单圆角 10">
            <a:extLst>
              <a:ext uri="{FF2B5EF4-FFF2-40B4-BE49-F238E27FC236}">
                <a16:creationId xmlns:a16="http://schemas.microsoft.com/office/drawing/2014/main" xmlns="" id="{00F14B99-E4B6-4403-831E-A4B931EFB0B7}"/>
              </a:ext>
            </a:extLst>
          </p:cNvPr>
          <p:cNvSpPr/>
          <p:nvPr/>
        </p:nvSpPr>
        <p:spPr>
          <a:xfrm>
            <a:off x="448491" y="4820427"/>
            <a:ext cx="3048000"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在该分枝内搜索该专业</a:t>
            </a:r>
            <a:endParaRPr lang="en-US" altLang="zh-CN" dirty="0"/>
          </a:p>
          <a:p>
            <a:pPr algn="ctr"/>
            <a:r>
              <a:rPr lang="zh-CN" altLang="zh-CN" dirty="0"/>
              <a:t>（最多查询次数</a:t>
            </a:r>
            <a:r>
              <a:rPr lang="en-US" altLang="zh-CN" dirty="0"/>
              <a:t>100</a:t>
            </a:r>
            <a:r>
              <a:rPr lang="zh-CN" altLang="zh-CN" dirty="0"/>
              <a:t>）</a:t>
            </a:r>
            <a:endParaRPr lang="zh-CN" altLang="en-US" dirty="0"/>
          </a:p>
        </p:txBody>
      </p:sp>
      <p:sp>
        <p:nvSpPr>
          <p:cNvPr id="12" name="矩形 11">
            <a:extLst>
              <a:ext uri="{FF2B5EF4-FFF2-40B4-BE49-F238E27FC236}">
                <a16:creationId xmlns:a16="http://schemas.microsoft.com/office/drawing/2014/main" xmlns="" id="{B9E93C46-D36A-4C42-AA66-10B0D53FBA6F}"/>
              </a:ext>
            </a:extLst>
          </p:cNvPr>
          <p:cNvSpPr/>
          <p:nvPr/>
        </p:nvSpPr>
        <p:spPr>
          <a:xfrm>
            <a:off x="457200" y="2714731"/>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NoSQL</a:t>
            </a:r>
            <a:r>
              <a:rPr lang="zh-CN" altLang="en-US" dirty="0"/>
              <a:t>数据库：</a:t>
            </a:r>
          </a:p>
        </p:txBody>
      </p:sp>
      <p:sp>
        <p:nvSpPr>
          <p:cNvPr id="13" name="矩形: 圆角 12">
            <a:extLst>
              <a:ext uri="{FF2B5EF4-FFF2-40B4-BE49-F238E27FC236}">
                <a16:creationId xmlns:a16="http://schemas.microsoft.com/office/drawing/2014/main" xmlns="" id="{9A602736-0BC8-4D71-9D39-13E624DE91EF}"/>
              </a:ext>
            </a:extLst>
          </p:cNvPr>
          <p:cNvSpPr/>
          <p:nvPr/>
        </p:nvSpPr>
        <p:spPr>
          <a:xfrm>
            <a:off x="435429" y="5431468"/>
            <a:ext cx="3048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完成符合条件的学生成绩的读取（最多读取</a:t>
            </a:r>
            <a:r>
              <a:rPr lang="en-US" altLang="zh-CN" dirty="0"/>
              <a:t>1000</a:t>
            </a:r>
            <a:r>
              <a:rPr lang="zh-CN" altLang="zh-CN" dirty="0"/>
              <a:t>次）</a:t>
            </a:r>
            <a:endParaRPr lang="zh-CN" altLang="en-US" dirty="0"/>
          </a:p>
        </p:txBody>
      </p:sp>
      <p:sp>
        <p:nvSpPr>
          <p:cNvPr id="14" name="矩形: 单圆角 13">
            <a:extLst>
              <a:ext uri="{FF2B5EF4-FFF2-40B4-BE49-F238E27FC236}">
                <a16:creationId xmlns:a16="http://schemas.microsoft.com/office/drawing/2014/main" xmlns="" id="{946609B5-3EBF-4B59-A4B3-278F89EF6935}"/>
              </a:ext>
            </a:extLst>
          </p:cNvPr>
          <p:cNvSpPr/>
          <p:nvPr/>
        </p:nvSpPr>
        <p:spPr>
          <a:xfrm>
            <a:off x="5762898" y="3588901"/>
            <a:ext cx="2923902" cy="22644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总的操作次数为</a:t>
            </a:r>
            <a:r>
              <a:rPr lang="en-US" altLang="zh-CN" dirty="0"/>
              <a:t> </a:t>
            </a:r>
            <a:r>
              <a:rPr lang="zh-CN" altLang="en-US" dirty="0"/>
              <a:t>：</a:t>
            </a:r>
            <a:endParaRPr lang="en-US" altLang="zh-CN" dirty="0"/>
          </a:p>
          <a:p>
            <a:pPr algn="ctr"/>
            <a:r>
              <a:rPr lang="en-US" altLang="zh-CN" dirty="0"/>
              <a:t>2000 + 100 + 1000 = 3100</a:t>
            </a:r>
            <a:r>
              <a:rPr lang="zh-CN" altLang="zh-CN" dirty="0"/>
              <a:t>次</a:t>
            </a:r>
            <a:endParaRPr lang="zh-CN" altLang="en-US" dirty="0"/>
          </a:p>
        </p:txBody>
      </p:sp>
    </p:spTree>
    <p:extLst>
      <p:ext uri="{BB962C8B-B14F-4D97-AF65-F5344CB8AC3E}">
        <p14:creationId xmlns:p14="http://schemas.microsoft.com/office/powerpoint/2010/main" xmlns="" val="421753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DD7D29-9C1B-4F05-8F0B-CF75BA77C749}"/>
              </a:ext>
            </a:extLst>
          </p:cNvPr>
          <p:cNvSpPr>
            <a:spLocks noGrp="1"/>
          </p:cNvSpPr>
          <p:nvPr>
            <p:ph type="title"/>
          </p:nvPr>
        </p:nvSpPr>
        <p:spPr/>
        <p:txBody>
          <a:bodyPr/>
          <a:lstStyle/>
          <a:p>
            <a:r>
              <a:rPr lang="en-US" altLang="zh-CN" dirty="0"/>
              <a:t>1.2.3</a:t>
            </a:r>
            <a:r>
              <a:rPr lang="zh-CN" altLang="en-US" dirty="0"/>
              <a:t>大数据开发技术特性</a:t>
            </a:r>
          </a:p>
        </p:txBody>
      </p:sp>
      <p:sp>
        <p:nvSpPr>
          <p:cNvPr id="4" name="页脚占位符 3">
            <a:extLst>
              <a:ext uri="{FF2B5EF4-FFF2-40B4-BE49-F238E27FC236}">
                <a16:creationId xmlns:a16="http://schemas.microsoft.com/office/drawing/2014/main" xmlns="" id="{40EC400C-BD93-4374-9F56-66F8176D2EDD}"/>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494AA96E-5D9D-4129-8627-38B7F115E448}"/>
              </a:ext>
            </a:extLst>
          </p:cNvPr>
          <p:cNvSpPr>
            <a:spLocks noGrp="1"/>
          </p:cNvSpPr>
          <p:nvPr>
            <p:ph type="sldNum" sz="quarter" idx="12"/>
          </p:nvPr>
        </p:nvSpPr>
        <p:spPr/>
        <p:txBody>
          <a:bodyPr/>
          <a:lstStyle/>
          <a:p>
            <a:pPr>
              <a:defRPr/>
            </a:pPr>
            <a:fld id="{F6A1FFB0-C415-44D1-9D5D-2AB1F317462C}" type="slidenum">
              <a:rPr lang="zh-CN" altLang="en-US" smtClean="0"/>
              <a:pPr>
                <a:defRPr/>
              </a:pPr>
              <a:t>25</a:t>
            </a:fld>
            <a:endParaRPr lang="zh-CN" altLang="en-US"/>
          </a:p>
        </p:txBody>
      </p:sp>
      <p:graphicFrame>
        <p:nvGraphicFramePr>
          <p:cNvPr id="6" name="表格 5">
            <a:extLst>
              <a:ext uri="{FF2B5EF4-FFF2-40B4-BE49-F238E27FC236}">
                <a16:creationId xmlns:a16="http://schemas.microsoft.com/office/drawing/2014/main" xmlns="" id="{8479B7D7-0084-4EFC-A576-3A607909F56C}"/>
              </a:ext>
            </a:extLst>
          </p:cNvPr>
          <p:cNvGraphicFramePr>
            <a:graphicFrameLocks noGrp="1"/>
          </p:cNvGraphicFramePr>
          <p:nvPr>
            <p:extLst>
              <p:ext uri="{D42A27DB-BD31-4B8C-83A1-F6EECF244321}">
                <p14:modId xmlns:p14="http://schemas.microsoft.com/office/powerpoint/2010/main" xmlns="" val="2856312733"/>
              </p:ext>
            </p:extLst>
          </p:nvPr>
        </p:nvGraphicFramePr>
        <p:xfrm>
          <a:off x="685800" y="1219200"/>
          <a:ext cx="7543799" cy="1803400"/>
        </p:xfrm>
        <a:graphic>
          <a:graphicData uri="http://schemas.openxmlformats.org/drawingml/2006/table">
            <a:tbl>
              <a:tblPr firstRow="1" bandRow="1">
                <a:tableStyleId>{F2DE63D5-997A-4646-A377-4702673A728D}</a:tableStyleId>
              </a:tblPr>
              <a:tblGrid>
                <a:gridCol w="2662517">
                  <a:extLst>
                    <a:ext uri="{9D8B030D-6E8A-4147-A177-3AD203B41FA5}">
                      <a16:colId xmlns:a16="http://schemas.microsoft.com/office/drawing/2014/main" xmlns="" val="3528656616"/>
                    </a:ext>
                  </a:extLst>
                </a:gridCol>
                <a:gridCol w="1996888">
                  <a:extLst>
                    <a:ext uri="{9D8B030D-6E8A-4147-A177-3AD203B41FA5}">
                      <a16:colId xmlns:a16="http://schemas.microsoft.com/office/drawing/2014/main" xmlns="" val="4257851478"/>
                    </a:ext>
                  </a:extLst>
                </a:gridCol>
                <a:gridCol w="2884394">
                  <a:extLst>
                    <a:ext uri="{9D8B030D-6E8A-4147-A177-3AD203B41FA5}">
                      <a16:colId xmlns:a16="http://schemas.microsoft.com/office/drawing/2014/main" xmlns="" val="3307107294"/>
                    </a:ext>
                  </a:extLst>
                </a:gridCol>
              </a:tblGrid>
              <a:tr h="812800">
                <a:tc>
                  <a:txBody>
                    <a:bodyPr/>
                    <a:lstStyle/>
                    <a:p>
                      <a:pPr algn="ctr"/>
                      <a:r>
                        <a:rPr lang="zh-CN" altLang="en-US" dirty="0"/>
                        <a:t>大数据计算系统</a:t>
                      </a:r>
                    </a:p>
                  </a:txBody>
                  <a:tcPr anchor="ctr"/>
                </a:tc>
                <a:tc>
                  <a:txBody>
                    <a:bodyPr/>
                    <a:lstStyle/>
                    <a:p>
                      <a:pPr algn="ctr"/>
                      <a:r>
                        <a:rPr lang="zh-CN" altLang="en-US" dirty="0"/>
                        <a:t>传统数据库系统</a:t>
                      </a:r>
                    </a:p>
                  </a:txBody>
                  <a:tcPr anchor="ctr"/>
                </a:tc>
                <a:tc>
                  <a:txBody>
                    <a:bodyPr/>
                    <a:lstStyle/>
                    <a:p>
                      <a:pPr algn="ctr"/>
                      <a:r>
                        <a:rPr lang="zh-CN" altLang="en-US" dirty="0"/>
                        <a:t>优势</a:t>
                      </a:r>
                    </a:p>
                  </a:txBody>
                  <a:tcPr anchor="ctr"/>
                </a:tc>
                <a:extLst>
                  <a:ext uri="{0D108BD9-81ED-4DB2-BD59-A6C34878D82A}">
                    <a16:rowId xmlns:a16="http://schemas.microsoft.com/office/drawing/2014/main" xmlns="" val="3769882370"/>
                  </a:ext>
                </a:extLst>
              </a:tr>
              <a:tr h="990600">
                <a:tc>
                  <a:txBody>
                    <a:bodyPr/>
                    <a:lstStyle/>
                    <a:p>
                      <a:pPr algn="ctr"/>
                      <a:r>
                        <a:rPr lang="zh-CN" altLang="zh-CN" sz="1800" b="1" kern="1200" dirty="0">
                          <a:solidFill>
                            <a:schemeClr val="tx1"/>
                          </a:solidFill>
                          <a:effectLst/>
                          <a:latin typeface="+mn-lt"/>
                          <a:ea typeface="+mn-ea"/>
                          <a:cs typeface="+mn-cs"/>
                        </a:rPr>
                        <a:t>多层次的分层结构</a:t>
                      </a:r>
                      <a:endParaRPr lang="zh-CN" altLang="en-US" dirty="0"/>
                    </a:p>
                  </a:txBody>
                  <a:tcPr anchor="ctr"/>
                </a:tc>
                <a:tc>
                  <a:txBody>
                    <a:bodyPr/>
                    <a:lstStyle/>
                    <a:p>
                      <a:pPr algn="ctr"/>
                      <a:r>
                        <a:rPr lang="zh-CN" altLang="zh-CN" sz="1800" b="1" kern="1200" dirty="0">
                          <a:solidFill>
                            <a:schemeClr val="tx1"/>
                          </a:solidFill>
                          <a:effectLst/>
                          <a:latin typeface="+mn-lt"/>
                          <a:ea typeface="+mn-ea"/>
                          <a:cs typeface="+mn-cs"/>
                        </a:rPr>
                        <a:t>基于某一平台和某一标准的线性结构</a:t>
                      </a:r>
                      <a:endParaRPr lang="zh-CN" altLang="en-US" dirty="0"/>
                    </a:p>
                  </a:txBody>
                  <a:tcPr anchor="ctr"/>
                </a:tc>
                <a:tc>
                  <a:txBody>
                    <a:bodyPr/>
                    <a:lstStyle/>
                    <a:p>
                      <a:pPr algn="ctr"/>
                      <a:r>
                        <a:rPr lang="zh-CN" altLang="zh-CN" sz="1800" kern="1200" dirty="0">
                          <a:solidFill>
                            <a:schemeClr val="tx1"/>
                          </a:solidFill>
                          <a:effectLst/>
                          <a:latin typeface="+mn-lt"/>
                          <a:ea typeface="+mn-ea"/>
                          <a:cs typeface="+mn-cs"/>
                        </a:rPr>
                        <a:t>在同一平台上尽可能多的兼容或集成不同的软件开发工具</a:t>
                      </a:r>
                      <a:endParaRPr lang="zh-CN" altLang="en-US" dirty="0"/>
                    </a:p>
                  </a:txBody>
                  <a:tcPr anchor="ctr"/>
                </a:tc>
                <a:extLst>
                  <a:ext uri="{0D108BD9-81ED-4DB2-BD59-A6C34878D82A}">
                    <a16:rowId xmlns:a16="http://schemas.microsoft.com/office/drawing/2014/main" xmlns="" val="3617878928"/>
                  </a:ext>
                </a:extLst>
              </a:tr>
            </a:tbl>
          </a:graphicData>
        </a:graphic>
      </p:graphicFrame>
      <p:pic>
        <p:nvPicPr>
          <p:cNvPr id="7" name="图片 6">
            <a:extLst>
              <a:ext uri="{FF2B5EF4-FFF2-40B4-BE49-F238E27FC236}">
                <a16:creationId xmlns:a16="http://schemas.microsoft.com/office/drawing/2014/main" xmlns="" id="{6C080E93-D0DF-459D-981C-154485EAF269}"/>
              </a:ext>
            </a:extLst>
          </p:cNvPr>
          <p:cNvPicPr>
            <a:picLocks noChangeAspect="1"/>
          </p:cNvPicPr>
          <p:nvPr/>
        </p:nvPicPr>
        <p:blipFill>
          <a:blip r:embed="rId3" cstate="print"/>
          <a:stretch>
            <a:fillRect/>
          </a:stretch>
        </p:blipFill>
        <p:spPr>
          <a:xfrm>
            <a:off x="1447800" y="3200400"/>
            <a:ext cx="6560080" cy="3505200"/>
          </a:xfrm>
          <a:prstGeom prst="rect">
            <a:avLst/>
          </a:prstGeom>
        </p:spPr>
      </p:pic>
    </p:spTree>
    <p:extLst>
      <p:ext uri="{BB962C8B-B14F-4D97-AF65-F5344CB8AC3E}">
        <p14:creationId xmlns:p14="http://schemas.microsoft.com/office/powerpoint/2010/main" xmlns="" val="71579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E9D54E-093F-467B-8F04-C79A111FEE56}"/>
              </a:ext>
            </a:extLst>
          </p:cNvPr>
          <p:cNvSpPr>
            <a:spLocks noGrp="1"/>
          </p:cNvSpPr>
          <p:nvPr>
            <p:ph type="title"/>
          </p:nvPr>
        </p:nvSpPr>
        <p:spPr/>
        <p:txBody>
          <a:bodyPr/>
          <a:lstStyle/>
          <a:p>
            <a:r>
              <a:rPr lang="en-US" altLang="zh-CN" dirty="0">
                <a:latin typeface="+mj-ea"/>
              </a:rPr>
              <a:t>1.3 </a:t>
            </a:r>
            <a:r>
              <a:rPr lang="zh-CN" altLang="en-US" dirty="0" smtClean="0">
                <a:latin typeface="+mj-ea"/>
              </a:rPr>
              <a:t>技术</a:t>
            </a:r>
            <a:r>
              <a:rPr lang="zh-CN" altLang="en-US" dirty="0">
                <a:latin typeface="+mj-ea"/>
              </a:rPr>
              <a:t>标准与模式</a:t>
            </a:r>
            <a:endParaRPr lang="zh-CN" altLang="en-US" dirty="0"/>
          </a:p>
        </p:txBody>
      </p:sp>
      <p:sp>
        <p:nvSpPr>
          <p:cNvPr id="4" name="页脚占位符 3">
            <a:extLst>
              <a:ext uri="{FF2B5EF4-FFF2-40B4-BE49-F238E27FC236}">
                <a16:creationId xmlns:a16="http://schemas.microsoft.com/office/drawing/2014/main" xmlns="" id="{922DCC4C-C4C9-4469-A1E7-F013D581185B}"/>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E342B03E-258E-406A-A5D1-2BF776F8A83F}"/>
              </a:ext>
            </a:extLst>
          </p:cNvPr>
          <p:cNvSpPr>
            <a:spLocks noGrp="1"/>
          </p:cNvSpPr>
          <p:nvPr>
            <p:ph type="sldNum" sz="quarter" idx="12"/>
          </p:nvPr>
        </p:nvSpPr>
        <p:spPr/>
        <p:txBody>
          <a:bodyPr/>
          <a:lstStyle/>
          <a:p>
            <a:pPr>
              <a:defRPr/>
            </a:pPr>
            <a:fld id="{F6A1FFB0-C415-44D1-9D5D-2AB1F317462C}" type="slidenum">
              <a:rPr lang="zh-CN" altLang="en-US" smtClean="0"/>
              <a:pPr>
                <a:defRPr/>
              </a:pPr>
              <a:t>26</a:t>
            </a:fld>
            <a:endParaRPr lang="zh-CN" altLang="en-US"/>
          </a:p>
        </p:txBody>
      </p:sp>
      <p:sp>
        <p:nvSpPr>
          <p:cNvPr id="7" name="文本框 6">
            <a:extLst>
              <a:ext uri="{FF2B5EF4-FFF2-40B4-BE49-F238E27FC236}">
                <a16:creationId xmlns:a16="http://schemas.microsoft.com/office/drawing/2014/main" xmlns="" id="{A8B6F0CC-B0EC-4875-A3C6-A51267E43B78}"/>
              </a:ext>
            </a:extLst>
          </p:cNvPr>
          <p:cNvSpPr txBox="1"/>
          <p:nvPr/>
        </p:nvSpPr>
        <p:spPr>
          <a:xfrm>
            <a:off x="2057400" y="1600200"/>
            <a:ext cx="6629400" cy="4091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latin typeface="+mj-ea"/>
              </a:rPr>
              <a:t>大数据计算技术标准</a:t>
            </a:r>
            <a:endParaRPr lang="en-US" altLang="zh-CN" b="1" dirty="0"/>
          </a:p>
          <a:p>
            <a:r>
              <a:rPr lang="zh-CN" altLang="zh-CN" dirty="0"/>
              <a:t>大数据技术架构参考模型</a:t>
            </a:r>
            <a:endParaRPr lang="en-US" altLang="zh-CN" dirty="0"/>
          </a:p>
          <a:p>
            <a:r>
              <a:rPr lang="zh-CN" altLang="en-US" dirty="0"/>
              <a:t>大数据计算体系主要角色</a:t>
            </a:r>
            <a:endParaRPr lang="en-US" altLang="zh-CN" dirty="0"/>
          </a:p>
          <a:p>
            <a:r>
              <a:rPr lang="zh-CN" altLang="zh-CN" dirty="0"/>
              <a:t>大数据标准体系框架</a:t>
            </a:r>
            <a:endParaRPr lang="en-US" altLang="zh-CN" dirty="0"/>
          </a:p>
          <a:p>
            <a:pPr marL="0" indent="0">
              <a:spcBef>
                <a:spcPts val="1800"/>
              </a:spcBef>
              <a:buNone/>
            </a:pPr>
            <a:r>
              <a:rPr lang="zh-CN" altLang="en-US" b="1" dirty="0"/>
              <a:t>大数据计算模式</a:t>
            </a:r>
            <a:endParaRPr lang="en-US" altLang="zh-CN" b="1" dirty="0"/>
          </a:p>
          <a:p>
            <a:r>
              <a:rPr lang="zh-CN" altLang="en-US" dirty="0"/>
              <a:t>主要计算模式</a:t>
            </a:r>
            <a:endParaRPr lang="en-US" altLang="zh-CN" dirty="0"/>
          </a:p>
          <a:p>
            <a:r>
              <a:rPr lang="zh-CN" altLang="en-US" dirty="0"/>
              <a:t>各计算模式特性与优劣</a:t>
            </a:r>
            <a:endParaRPr lang="en-US" altLang="zh-CN" dirty="0"/>
          </a:p>
          <a:p>
            <a:r>
              <a:rPr lang="zh-CN" altLang="en-US" dirty="0"/>
              <a:t>大规模并行处理模式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xmlns="" val="338826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AFE0A6-1B14-4CF2-86A3-FFF8FA75C2D5}"/>
              </a:ext>
            </a:extLst>
          </p:cNvPr>
          <p:cNvSpPr>
            <a:spLocks noGrp="1"/>
          </p:cNvSpPr>
          <p:nvPr>
            <p:ph type="title"/>
          </p:nvPr>
        </p:nvSpPr>
        <p:spPr/>
        <p:txBody>
          <a:bodyPr/>
          <a:lstStyle/>
          <a:p>
            <a:r>
              <a:rPr lang="en-US" altLang="zh-CN" dirty="0">
                <a:latin typeface="+mj-ea"/>
              </a:rPr>
              <a:t>1.3.1 </a:t>
            </a:r>
            <a:r>
              <a:rPr lang="zh-CN" altLang="en-US" dirty="0">
                <a:latin typeface="+mj-ea"/>
              </a:rPr>
              <a:t>大数据计算技术标准</a:t>
            </a:r>
            <a:endParaRPr lang="zh-CN" altLang="en-US" dirty="0"/>
          </a:p>
        </p:txBody>
      </p:sp>
      <p:sp>
        <p:nvSpPr>
          <p:cNvPr id="5" name="灯片编号占位符 4">
            <a:extLst>
              <a:ext uri="{FF2B5EF4-FFF2-40B4-BE49-F238E27FC236}">
                <a16:creationId xmlns:a16="http://schemas.microsoft.com/office/drawing/2014/main" xmlns="" id="{39653BA2-361F-4852-A1EF-B841B0BCAC84}"/>
              </a:ext>
            </a:extLst>
          </p:cNvPr>
          <p:cNvSpPr>
            <a:spLocks noGrp="1"/>
          </p:cNvSpPr>
          <p:nvPr>
            <p:ph type="sldNum" sz="quarter" idx="12"/>
          </p:nvPr>
        </p:nvSpPr>
        <p:spPr/>
        <p:txBody>
          <a:bodyPr/>
          <a:lstStyle/>
          <a:p>
            <a:pPr>
              <a:defRPr/>
            </a:pPr>
            <a:fld id="{F6A1FFB0-C415-44D1-9D5D-2AB1F317462C}" type="slidenum">
              <a:rPr lang="zh-CN" altLang="en-US" smtClean="0"/>
              <a:pPr>
                <a:defRPr/>
              </a:pPr>
              <a:t>27</a:t>
            </a:fld>
            <a:endParaRPr lang="zh-CN" altLang="en-US"/>
          </a:p>
        </p:txBody>
      </p:sp>
      <p:pic>
        <p:nvPicPr>
          <p:cNvPr id="6" name="图片 5" descr="p1">
            <a:extLst>
              <a:ext uri="{FF2B5EF4-FFF2-40B4-BE49-F238E27FC236}">
                <a16:creationId xmlns:a16="http://schemas.microsoft.com/office/drawing/2014/main" xmlns="" id="{33875B9E-79F2-45D9-A96F-CC708D515338}"/>
              </a:ext>
            </a:extLst>
          </p:cNvPr>
          <p:cNvPicPr/>
          <p:nvPr/>
        </p:nvPicPr>
        <p:blipFill>
          <a:blip r:embed="rId2" cstate="print"/>
          <a:srcRect/>
          <a:stretch>
            <a:fillRect/>
          </a:stretch>
        </p:blipFill>
        <p:spPr>
          <a:xfrm>
            <a:off x="1143000" y="1066800"/>
            <a:ext cx="6781799" cy="4876800"/>
          </a:xfrm>
          <a:prstGeom prst="rect">
            <a:avLst/>
          </a:prstGeom>
          <a:noFill/>
          <a:ln w="9525">
            <a:noFill/>
            <a:miter lim="800000"/>
            <a:headEnd/>
            <a:tailEnd/>
          </a:ln>
        </p:spPr>
      </p:pic>
      <p:sp>
        <p:nvSpPr>
          <p:cNvPr id="7" name="文本框 6">
            <a:extLst>
              <a:ext uri="{FF2B5EF4-FFF2-40B4-BE49-F238E27FC236}">
                <a16:creationId xmlns:a16="http://schemas.microsoft.com/office/drawing/2014/main" xmlns="" id="{38B82761-FC12-49A5-AEB7-BE72AEF524AE}"/>
              </a:ext>
            </a:extLst>
          </p:cNvPr>
          <p:cNvSpPr txBox="1"/>
          <p:nvPr/>
        </p:nvSpPr>
        <p:spPr>
          <a:xfrm>
            <a:off x="2895600" y="5943600"/>
            <a:ext cx="3570208" cy="461665"/>
          </a:xfrm>
          <a:prstGeom prst="rect">
            <a:avLst/>
          </a:prstGeom>
          <a:noFill/>
        </p:spPr>
        <p:txBody>
          <a:bodyPr wrap="none" rtlCol="0">
            <a:spAutoFit/>
          </a:bodyPr>
          <a:lstStyle/>
          <a:p>
            <a:r>
              <a:rPr lang="zh-CN" altLang="zh-CN" sz="2400" dirty="0"/>
              <a:t>大数据技术架构参考模型</a:t>
            </a:r>
            <a:endParaRPr lang="zh-CN" altLang="en-US" sz="2400" dirty="0"/>
          </a:p>
        </p:txBody>
      </p:sp>
    </p:spTree>
    <p:extLst>
      <p:ext uri="{BB962C8B-B14F-4D97-AF65-F5344CB8AC3E}">
        <p14:creationId xmlns:p14="http://schemas.microsoft.com/office/powerpoint/2010/main" xmlns="" val="135709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BE9F79-10E8-4E73-AAD8-C316D444808D}"/>
              </a:ext>
            </a:extLst>
          </p:cNvPr>
          <p:cNvSpPr>
            <a:spLocks noGrp="1"/>
          </p:cNvSpPr>
          <p:nvPr>
            <p:ph type="title"/>
          </p:nvPr>
        </p:nvSpPr>
        <p:spPr/>
        <p:txBody>
          <a:bodyPr/>
          <a:lstStyle/>
          <a:p>
            <a:r>
              <a:rPr lang="en-US" altLang="zh-CN" dirty="0">
                <a:latin typeface="+mj-ea"/>
              </a:rPr>
              <a:t>1.3.1 </a:t>
            </a:r>
            <a:r>
              <a:rPr lang="zh-CN" altLang="en-US" dirty="0">
                <a:latin typeface="+mj-ea"/>
              </a:rPr>
              <a:t>大数据计算技术标准</a:t>
            </a:r>
            <a:endParaRPr lang="zh-CN" altLang="en-US" dirty="0"/>
          </a:p>
        </p:txBody>
      </p:sp>
      <p:sp>
        <p:nvSpPr>
          <p:cNvPr id="5" name="灯片编号占位符 4">
            <a:extLst>
              <a:ext uri="{FF2B5EF4-FFF2-40B4-BE49-F238E27FC236}">
                <a16:creationId xmlns:a16="http://schemas.microsoft.com/office/drawing/2014/main" xmlns="" id="{86D76C50-CC72-48E4-8C85-7F6A32DAEE96}"/>
              </a:ext>
            </a:extLst>
          </p:cNvPr>
          <p:cNvSpPr>
            <a:spLocks noGrp="1"/>
          </p:cNvSpPr>
          <p:nvPr>
            <p:ph type="sldNum" sz="quarter" idx="12"/>
          </p:nvPr>
        </p:nvSpPr>
        <p:spPr/>
        <p:txBody>
          <a:bodyPr/>
          <a:lstStyle/>
          <a:p>
            <a:pPr>
              <a:defRPr/>
            </a:pPr>
            <a:fld id="{F6A1FFB0-C415-44D1-9D5D-2AB1F317462C}" type="slidenum">
              <a:rPr lang="zh-CN" altLang="en-US" smtClean="0"/>
              <a:pPr>
                <a:defRPr/>
              </a:pPr>
              <a:t>28</a:t>
            </a:fld>
            <a:endParaRPr lang="zh-CN" altLang="en-US"/>
          </a:p>
        </p:txBody>
      </p:sp>
      <p:sp>
        <p:nvSpPr>
          <p:cNvPr id="6" name="文本框 5">
            <a:extLst>
              <a:ext uri="{FF2B5EF4-FFF2-40B4-BE49-F238E27FC236}">
                <a16:creationId xmlns:a16="http://schemas.microsoft.com/office/drawing/2014/main" xmlns="" id="{FC0D50E5-3EA1-4172-B15B-6D79FA34B455}"/>
              </a:ext>
            </a:extLst>
          </p:cNvPr>
          <p:cNvSpPr txBox="1"/>
          <p:nvPr/>
        </p:nvSpPr>
        <p:spPr>
          <a:xfrm>
            <a:off x="685800" y="1775531"/>
            <a:ext cx="77724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zh-CN" dirty="0"/>
              <a:t>大数据技术架构参考模型基于两个维度组成：信息链（垂直方向）和价值链（水平方向）</a:t>
            </a:r>
            <a:endParaRPr lang="en-US" altLang="zh-CN" dirty="0"/>
          </a:p>
          <a:p>
            <a:r>
              <a:rPr lang="zh-CN" altLang="zh-CN" dirty="0"/>
              <a:t>信息链维度</a:t>
            </a:r>
            <a:r>
              <a:rPr lang="zh-CN" altLang="en-US" dirty="0"/>
              <a:t>：</a:t>
            </a:r>
            <a:r>
              <a:rPr lang="zh-CN" altLang="zh-CN" dirty="0"/>
              <a:t>通过数据采集、集成、分析、使用结果来实现价值</a:t>
            </a:r>
            <a:endParaRPr lang="en-US" altLang="zh-CN" dirty="0"/>
          </a:p>
          <a:p>
            <a:r>
              <a:rPr lang="zh-CN" altLang="zh-CN" dirty="0"/>
              <a:t>价值链维度</a:t>
            </a:r>
            <a:r>
              <a:rPr lang="zh-CN" altLang="en-US" dirty="0"/>
              <a:t>：</a:t>
            </a:r>
            <a:r>
              <a:rPr lang="zh-CN" altLang="zh-CN" dirty="0"/>
              <a:t>通过为大数据应用的实施提供拥有或运行大数据的网络、基础设施、平台、应用工具以及其他</a:t>
            </a:r>
            <a:r>
              <a:rPr lang="en-US" altLang="zh-CN" dirty="0"/>
              <a:t>IT </a:t>
            </a:r>
            <a:r>
              <a:rPr lang="zh-CN" altLang="zh-CN" dirty="0"/>
              <a:t>服务来实现价值</a:t>
            </a:r>
            <a:endParaRPr lang="en-US" altLang="zh-CN" dirty="0"/>
          </a:p>
        </p:txBody>
      </p:sp>
    </p:spTree>
    <p:extLst>
      <p:ext uri="{BB962C8B-B14F-4D97-AF65-F5344CB8AC3E}">
        <p14:creationId xmlns:p14="http://schemas.microsoft.com/office/powerpoint/2010/main" xmlns="" val="297676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64BD62-EF56-4560-B89C-73561B289744}"/>
              </a:ext>
            </a:extLst>
          </p:cNvPr>
          <p:cNvSpPr>
            <a:spLocks noGrp="1"/>
          </p:cNvSpPr>
          <p:nvPr>
            <p:ph type="title"/>
          </p:nvPr>
        </p:nvSpPr>
        <p:spPr/>
        <p:txBody>
          <a:bodyPr/>
          <a:lstStyle/>
          <a:p>
            <a:r>
              <a:rPr lang="en-US" altLang="zh-CN" dirty="0">
                <a:latin typeface="+mj-ea"/>
              </a:rPr>
              <a:t>1.3.1 </a:t>
            </a:r>
            <a:r>
              <a:rPr lang="zh-CN" altLang="en-US" dirty="0">
                <a:latin typeface="+mj-ea"/>
              </a:rPr>
              <a:t>大数据计算技术标准</a:t>
            </a:r>
            <a:endParaRPr lang="zh-CN" altLang="en-US" dirty="0"/>
          </a:p>
        </p:txBody>
      </p:sp>
      <p:sp>
        <p:nvSpPr>
          <p:cNvPr id="5" name="灯片编号占位符 4">
            <a:extLst>
              <a:ext uri="{FF2B5EF4-FFF2-40B4-BE49-F238E27FC236}">
                <a16:creationId xmlns:a16="http://schemas.microsoft.com/office/drawing/2014/main" xmlns="" id="{DCC83E92-94A3-4F5F-8F83-491158099446}"/>
              </a:ext>
            </a:extLst>
          </p:cNvPr>
          <p:cNvSpPr>
            <a:spLocks noGrp="1"/>
          </p:cNvSpPr>
          <p:nvPr>
            <p:ph type="sldNum" sz="quarter" idx="12"/>
          </p:nvPr>
        </p:nvSpPr>
        <p:spPr/>
        <p:txBody>
          <a:bodyPr/>
          <a:lstStyle/>
          <a:p>
            <a:pPr>
              <a:defRPr/>
            </a:pPr>
            <a:fld id="{F6A1FFB0-C415-44D1-9D5D-2AB1F317462C}" type="slidenum">
              <a:rPr lang="zh-CN" altLang="en-US" smtClean="0"/>
              <a:pPr>
                <a:defRPr/>
              </a:pPr>
              <a:t>29</a:t>
            </a:fld>
            <a:endParaRPr lang="zh-CN" altLang="en-US" dirty="0"/>
          </a:p>
        </p:txBody>
      </p:sp>
      <p:sp>
        <p:nvSpPr>
          <p:cNvPr id="6" name="文本框 5">
            <a:extLst>
              <a:ext uri="{FF2B5EF4-FFF2-40B4-BE49-F238E27FC236}">
                <a16:creationId xmlns:a16="http://schemas.microsoft.com/office/drawing/2014/main" xmlns="" id="{D139B6A3-C551-4476-9AE0-1169BD6D4592}"/>
              </a:ext>
            </a:extLst>
          </p:cNvPr>
          <p:cNvSpPr txBox="1"/>
          <p:nvPr/>
        </p:nvSpPr>
        <p:spPr>
          <a:xfrm>
            <a:off x="2209800" y="1600200"/>
            <a:ext cx="6781800" cy="40918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t>大数据计算体系主要角色：</a:t>
            </a:r>
            <a:endParaRPr lang="en-US" altLang="zh-CN" b="1" dirty="0"/>
          </a:p>
          <a:p>
            <a:r>
              <a:rPr lang="zh-CN" altLang="zh-CN" dirty="0"/>
              <a:t>系统领导者</a:t>
            </a:r>
            <a:endParaRPr lang="en-US" altLang="zh-CN" dirty="0"/>
          </a:p>
          <a:p>
            <a:r>
              <a:rPr lang="zh-CN" altLang="zh-CN" dirty="0"/>
              <a:t>数据提供者</a:t>
            </a:r>
            <a:endParaRPr lang="en-US" altLang="zh-CN" dirty="0"/>
          </a:p>
          <a:p>
            <a:r>
              <a:rPr lang="zh-CN" altLang="zh-CN" dirty="0"/>
              <a:t>安全和隐私角色</a:t>
            </a:r>
            <a:endParaRPr lang="en-US" altLang="zh-CN" dirty="0"/>
          </a:p>
          <a:p>
            <a:r>
              <a:rPr lang="zh-CN" altLang="zh-CN" dirty="0"/>
              <a:t>大数据应用提供者</a:t>
            </a:r>
            <a:endParaRPr lang="en-US" altLang="zh-CN" dirty="0"/>
          </a:p>
          <a:p>
            <a:r>
              <a:rPr lang="zh-CN" altLang="zh-CN" dirty="0"/>
              <a:t>大数据基础框架提供者</a:t>
            </a:r>
            <a:endParaRPr lang="en-US" altLang="zh-CN" dirty="0"/>
          </a:p>
          <a:p>
            <a:r>
              <a:rPr lang="zh-CN" altLang="zh-CN" dirty="0"/>
              <a:t>数据消费者</a:t>
            </a:r>
            <a:endParaRPr lang="en-US" altLang="zh-CN" dirty="0"/>
          </a:p>
          <a:p>
            <a:r>
              <a:rPr lang="zh-CN" altLang="zh-CN" dirty="0"/>
              <a:t>管理角色</a:t>
            </a:r>
            <a:endParaRPr lang="en-US" altLang="zh-CN" dirty="0"/>
          </a:p>
          <a:p>
            <a:r>
              <a:rPr lang="zh-CN" altLang="zh-CN" dirty="0"/>
              <a:t>安全及隐私管理角色</a:t>
            </a:r>
            <a:endParaRPr lang="zh-CN" altLang="en-US" dirty="0"/>
          </a:p>
        </p:txBody>
      </p:sp>
    </p:spTree>
    <p:extLst>
      <p:ext uri="{BB962C8B-B14F-4D97-AF65-F5344CB8AC3E}">
        <p14:creationId xmlns:p14="http://schemas.microsoft.com/office/powerpoint/2010/main" xmlns="" val="360435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3</a:t>
            </a:fld>
            <a:endParaRPr lang="zh-CN" altLang="en-US" smtClean="0">
              <a:solidFill>
                <a:srgbClr val="002060"/>
              </a:solidFill>
            </a:endParaRPr>
          </a:p>
        </p:txBody>
      </p:sp>
      <p:sp>
        <p:nvSpPr>
          <p:cNvPr id="4103" name="TextBox 12"/>
          <p:cNvSpPr txBox="1">
            <a:spLocks noChangeArrowheads="1"/>
          </p:cNvSpPr>
          <p:nvPr/>
        </p:nvSpPr>
        <p:spPr bwMode="auto">
          <a:xfrm>
            <a:off x="685800" y="1981200"/>
            <a:ext cx="7543800" cy="1569660"/>
          </a:xfrm>
          <a:prstGeom prst="rect">
            <a:avLst/>
          </a:prstGeom>
          <a:noFill/>
          <a:ln w="9525">
            <a:noFill/>
            <a:miter lim="800000"/>
            <a:headEnd/>
            <a:tailEnd/>
          </a:ln>
        </p:spPr>
        <p:txBody>
          <a:bodyPr wrap="square">
            <a:spAutoFit/>
          </a:bodyPr>
          <a:lstStyle/>
          <a:p>
            <a:pPr lvl="2">
              <a:buFont typeface="Arial" charset="0"/>
              <a:buChar char="•"/>
            </a:pPr>
            <a:r>
              <a:rPr lang="zh-CN" altLang="en-US" sz="2400" b="1" dirty="0" smtClean="0">
                <a:solidFill>
                  <a:srgbClr val="002060"/>
                </a:solidFill>
                <a:latin typeface="Calibri" pitchFamily="34" charset="0"/>
              </a:rPr>
              <a:t>  实验</a:t>
            </a:r>
            <a:r>
              <a:rPr lang="en-US" altLang="zh-CN" sz="2400" b="1" dirty="0" smtClean="0">
                <a:solidFill>
                  <a:srgbClr val="002060"/>
                </a:solidFill>
                <a:latin typeface="Calibri" pitchFamily="34" charset="0"/>
              </a:rPr>
              <a:t>1-Hadoop</a:t>
            </a:r>
            <a:r>
              <a:rPr lang="zh-CN" altLang="en-US" sz="2400" b="1" dirty="0" smtClean="0">
                <a:solidFill>
                  <a:srgbClr val="002060"/>
                </a:solidFill>
                <a:latin typeface="Calibri" pitchFamily="34" charset="0"/>
              </a:rPr>
              <a:t>单机安装配置</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实验</a:t>
            </a:r>
            <a:r>
              <a:rPr lang="en-US" altLang="zh-CN" sz="2400" b="1" dirty="0" smtClean="0">
                <a:solidFill>
                  <a:srgbClr val="002060"/>
                </a:solidFill>
                <a:latin typeface="Calibri" pitchFamily="34" charset="0"/>
              </a:rPr>
              <a:t>2-Mapreduce</a:t>
            </a:r>
            <a:r>
              <a:rPr lang="zh-CN" altLang="en-US" sz="2400" b="1" dirty="0" smtClean="0">
                <a:solidFill>
                  <a:srgbClr val="002060"/>
                </a:solidFill>
                <a:latin typeface="Calibri" pitchFamily="34" charset="0"/>
              </a:rPr>
              <a:t>实现</a:t>
            </a:r>
            <a:r>
              <a:rPr lang="en-US" altLang="zh-CN" sz="2400" b="1" dirty="0" err="1" smtClean="0">
                <a:solidFill>
                  <a:srgbClr val="002060"/>
                </a:solidFill>
                <a:latin typeface="Calibri" pitchFamily="34" charset="0"/>
              </a:rPr>
              <a:t>Wordcount</a:t>
            </a:r>
            <a:r>
              <a:rPr lang="zh-CN" altLang="en-US" sz="2400" b="1" dirty="0" smtClean="0">
                <a:solidFill>
                  <a:srgbClr val="002060"/>
                </a:solidFill>
                <a:latin typeface="Calibri" pitchFamily="34" charset="0"/>
              </a:rPr>
              <a:t>实例</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实验</a:t>
            </a:r>
            <a:r>
              <a:rPr lang="en-US" altLang="zh-CN" sz="2400" b="1" dirty="0" smtClean="0">
                <a:solidFill>
                  <a:srgbClr val="002060"/>
                </a:solidFill>
                <a:latin typeface="Calibri" pitchFamily="34" charset="0"/>
              </a:rPr>
              <a:t>3-Spark</a:t>
            </a:r>
            <a:r>
              <a:rPr lang="zh-CN" altLang="en-US" sz="2400" b="1" dirty="0" smtClean="0">
                <a:solidFill>
                  <a:srgbClr val="002060"/>
                </a:solidFill>
                <a:latin typeface="Calibri" pitchFamily="34" charset="0"/>
              </a:rPr>
              <a:t>安装部署</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实验</a:t>
            </a:r>
            <a:r>
              <a:rPr lang="en-US" altLang="zh-CN" sz="2400" b="1" dirty="0" smtClean="0">
                <a:solidFill>
                  <a:srgbClr val="002060"/>
                </a:solidFill>
                <a:latin typeface="Calibri" pitchFamily="34" charset="0"/>
              </a:rPr>
              <a:t>4-Mapreduce</a:t>
            </a:r>
            <a:r>
              <a:rPr lang="zh-CN" altLang="en-US" sz="2400" b="1" dirty="0" smtClean="0">
                <a:solidFill>
                  <a:srgbClr val="002060"/>
                </a:solidFill>
                <a:latin typeface="Calibri" pitchFamily="34" charset="0"/>
              </a:rPr>
              <a:t>和</a:t>
            </a:r>
            <a:r>
              <a:rPr lang="en-US" altLang="zh-CN" sz="2400" b="1" dirty="0" smtClean="0">
                <a:solidFill>
                  <a:srgbClr val="002060"/>
                </a:solidFill>
                <a:latin typeface="Calibri" pitchFamily="34" charset="0"/>
              </a:rPr>
              <a:t>Spark</a:t>
            </a:r>
            <a:r>
              <a:rPr lang="zh-CN" altLang="en-US" sz="2400" b="1" dirty="0" smtClean="0">
                <a:solidFill>
                  <a:srgbClr val="002060"/>
                </a:solidFill>
                <a:latin typeface="Calibri" pitchFamily="34" charset="0"/>
              </a:rPr>
              <a:t>的计算性能比对</a:t>
            </a:r>
            <a:r>
              <a:rPr lang="zh-CN" altLang="en-US" sz="2400" b="1" dirty="0" smtClean="0">
                <a:solidFill>
                  <a:srgbClr val="002060"/>
                </a:solidFill>
                <a:latin typeface="Calibri" pitchFamily="34" charset="0"/>
              </a:rPr>
              <a:t>案例</a:t>
            </a:r>
            <a:r>
              <a:rPr lang="zh-CN" altLang="en-US" sz="2400" b="1" dirty="0" smtClean="0">
                <a:solidFill>
                  <a:srgbClr val="002060"/>
                </a:solidFill>
                <a:latin typeface="Calibri" pitchFamily="34" charset="0"/>
              </a:rPr>
              <a:t> </a:t>
            </a:r>
            <a:endParaRPr lang="en-US" altLang="zh-CN" sz="2400" b="1" dirty="0">
              <a:solidFill>
                <a:srgbClr val="002060"/>
              </a:solidFill>
              <a:latin typeface="Calibri"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课外实验</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DAC81D-C066-40A3-8F7F-959764FD3455}"/>
              </a:ext>
            </a:extLst>
          </p:cNvPr>
          <p:cNvSpPr>
            <a:spLocks noGrp="1"/>
          </p:cNvSpPr>
          <p:nvPr>
            <p:ph type="title"/>
          </p:nvPr>
        </p:nvSpPr>
        <p:spPr/>
        <p:txBody>
          <a:bodyPr/>
          <a:lstStyle/>
          <a:p>
            <a:r>
              <a:rPr lang="en-US" altLang="zh-CN" dirty="0">
                <a:latin typeface="+mj-ea"/>
              </a:rPr>
              <a:t>1.3.1 </a:t>
            </a:r>
            <a:r>
              <a:rPr lang="zh-CN" altLang="en-US" dirty="0">
                <a:latin typeface="+mj-ea"/>
              </a:rPr>
              <a:t>大数据计算技术标准</a:t>
            </a:r>
            <a:endParaRPr lang="zh-CN" altLang="en-US" dirty="0"/>
          </a:p>
        </p:txBody>
      </p:sp>
      <p:sp>
        <p:nvSpPr>
          <p:cNvPr id="5" name="灯片编号占位符 4">
            <a:extLst>
              <a:ext uri="{FF2B5EF4-FFF2-40B4-BE49-F238E27FC236}">
                <a16:creationId xmlns:a16="http://schemas.microsoft.com/office/drawing/2014/main" xmlns="" id="{F91A14F9-B420-4A37-9E45-5911146E6990}"/>
              </a:ext>
            </a:extLst>
          </p:cNvPr>
          <p:cNvSpPr>
            <a:spLocks noGrp="1"/>
          </p:cNvSpPr>
          <p:nvPr>
            <p:ph type="sldNum" sz="quarter" idx="12"/>
          </p:nvPr>
        </p:nvSpPr>
        <p:spPr/>
        <p:txBody>
          <a:bodyPr/>
          <a:lstStyle/>
          <a:p>
            <a:pPr>
              <a:defRPr/>
            </a:pPr>
            <a:fld id="{F6A1FFB0-C415-44D1-9D5D-2AB1F317462C}" type="slidenum">
              <a:rPr lang="zh-CN" altLang="en-US" smtClean="0"/>
              <a:pPr>
                <a:defRPr/>
              </a:pPr>
              <a:t>30</a:t>
            </a:fld>
            <a:endParaRPr lang="zh-CN" altLang="en-US"/>
          </a:p>
        </p:txBody>
      </p:sp>
      <p:pic>
        <p:nvPicPr>
          <p:cNvPr id="6" name="图片 5">
            <a:extLst>
              <a:ext uri="{FF2B5EF4-FFF2-40B4-BE49-F238E27FC236}">
                <a16:creationId xmlns:a16="http://schemas.microsoft.com/office/drawing/2014/main" xmlns="" id="{BDB7DFC6-30E8-452C-98E9-8980276C6497}"/>
              </a:ext>
            </a:extLst>
          </p:cNvPr>
          <p:cNvPicPr/>
          <p:nvPr/>
        </p:nvPicPr>
        <p:blipFill>
          <a:blip r:embed="rId2" cstate="print"/>
          <a:srcRect/>
          <a:stretch>
            <a:fillRect/>
          </a:stretch>
        </p:blipFill>
        <p:spPr>
          <a:xfrm>
            <a:off x="152400" y="1066800"/>
            <a:ext cx="8839199" cy="4876800"/>
          </a:xfrm>
          <a:prstGeom prst="rect">
            <a:avLst/>
          </a:prstGeom>
          <a:noFill/>
          <a:ln w="9525">
            <a:noFill/>
            <a:miter lim="800000"/>
            <a:headEnd/>
            <a:tailEnd/>
          </a:ln>
        </p:spPr>
      </p:pic>
      <p:sp>
        <p:nvSpPr>
          <p:cNvPr id="7" name="矩形 6">
            <a:extLst>
              <a:ext uri="{FF2B5EF4-FFF2-40B4-BE49-F238E27FC236}">
                <a16:creationId xmlns:a16="http://schemas.microsoft.com/office/drawing/2014/main" xmlns="" id="{D065DE32-8EF0-4663-B3A7-D7AFAFBDA22A}"/>
              </a:ext>
            </a:extLst>
          </p:cNvPr>
          <p:cNvSpPr/>
          <p:nvPr/>
        </p:nvSpPr>
        <p:spPr>
          <a:xfrm>
            <a:off x="3505200" y="6019800"/>
            <a:ext cx="2339102" cy="461665"/>
          </a:xfrm>
          <a:prstGeom prst="rect">
            <a:avLst/>
          </a:prstGeom>
        </p:spPr>
        <p:txBody>
          <a:bodyPr wrap="none">
            <a:spAutoFit/>
          </a:bodyPr>
          <a:lstStyle/>
          <a:p>
            <a:r>
              <a:rPr lang="zh-CN" altLang="zh-CN" sz="2400" kern="100" dirty="0">
                <a:ea typeface="宋体" panose="02010600030101010101" pitchFamily="2" charset="-122"/>
                <a:cs typeface="Times New Roman" panose="02020603050405020304" pitchFamily="18" charset="0"/>
              </a:rPr>
              <a:t>大数据标准体系</a:t>
            </a:r>
            <a:endParaRPr lang="zh-CN" altLang="en-US" sz="2400" dirty="0"/>
          </a:p>
        </p:txBody>
      </p:sp>
    </p:spTree>
    <p:extLst>
      <p:ext uri="{BB962C8B-B14F-4D97-AF65-F5344CB8AC3E}">
        <p14:creationId xmlns:p14="http://schemas.microsoft.com/office/powerpoint/2010/main" xmlns="" val="3852129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E1592E-864C-4E69-B02B-9632B9C1C902}"/>
              </a:ext>
            </a:extLst>
          </p:cNvPr>
          <p:cNvSpPr>
            <a:spLocks noGrp="1"/>
          </p:cNvSpPr>
          <p:nvPr>
            <p:ph type="title"/>
          </p:nvPr>
        </p:nvSpPr>
        <p:spPr/>
        <p:txBody>
          <a:bodyPr/>
          <a:lstStyle/>
          <a:p>
            <a:r>
              <a:rPr lang="en-US" altLang="zh-CN" dirty="0">
                <a:latin typeface="+mj-ea"/>
              </a:rPr>
              <a:t>1.3.1 </a:t>
            </a:r>
            <a:r>
              <a:rPr lang="zh-CN" altLang="en-US" dirty="0">
                <a:latin typeface="+mj-ea"/>
              </a:rPr>
              <a:t>大数据计算技术标准</a:t>
            </a:r>
            <a:endParaRPr lang="zh-CN" altLang="en-US" dirty="0"/>
          </a:p>
        </p:txBody>
      </p:sp>
      <p:sp>
        <p:nvSpPr>
          <p:cNvPr id="5" name="灯片编号占位符 4">
            <a:extLst>
              <a:ext uri="{FF2B5EF4-FFF2-40B4-BE49-F238E27FC236}">
                <a16:creationId xmlns:a16="http://schemas.microsoft.com/office/drawing/2014/main" xmlns=""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31</a:t>
            </a:fld>
            <a:endParaRPr lang="zh-CN" altLang="en-US"/>
          </a:p>
        </p:txBody>
      </p:sp>
      <p:sp>
        <p:nvSpPr>
          <p:cNvPr id="6" name="文本框 5">
            <a:extLst>
              <a:ext uri="{FF2B5EF4-FFF2-40B4-BE49-F238E27FC236}">
                <a16:creationId xmlns:a16="http://schemas.microsoft.com/office/drawing/2014/main" xmlns="" id="{317D4251-B405-4E54-8DB0-25011999CAF0}"/>
              </a:ext>
            </a:extLst>
          </p:cNvPr>
          <p:cNvSpPr txBox="1"/>
          <p:nvPr/>
        </p:nvSpPr>
        <p:spPr>
          <a:xfrm>
            <a:off x="2209800" y="1676400"/>
            <a:ext cx="64008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zh-CN" b="1" dirty="0"/>
              <a:t>大数据标准体系框架</a:t>
            </a:r>
            <a:r>
              <a:rPr lang="zh-CN" altLang="en-US" b="1" dirty="0"/>
              <a:t>组成</a:t>
            </a:r>
            <a:endParaRPr lang="en-US" altLang="zh-CN" b="1" dirty="0"/>
          </a:p>
          <a:p>
            <a:r>
              <a:rPr lang="zh-CN" altLang="zh-CN" dirty="0"/>
              <a:t>基础标准</a:t>
            </a:r>
            <a:endParaRPr lang="en-US" altLang="zh-CN" dirty="0"/>
          </a:p>
          <a:p>
            <a:r>
              <a:rPr lang="zh-CN" altLang="zh-CN" dirty="0"/>
              <a:t>数据</a:t>
            </a:r>
            <a:r>
              <a:rPr lang="zh-CN" altLang="en-US" dirty="0"/>
              <a:t>处理</a:t>
            </a:r>
            <a:r>
              <a:rPr lang="zh-CN" altLang="zh-CN" dirty="0"/>
              <a:t>标准</a:t>
            </a:r>
            <a:endParaRPr lang="en-US" altLang="zh-CN" dirty="0"/>
          </a:p>
          <a:p>
            <a:r>
              <a:rPr lang="zh-CN" altLang="en-US" dirty="0"/>
              <a:t>数据安全标准</a:t>
            </a:r>
            <a:endParaRPr lang="en-US" altLang="zh-CN" dirty="0"/>
          </a:p>
          <a:p>
            <a:r>
              <a:rPr lang="zh-CN" altLang="zh-CN" dirty="0"/>
              <a:t>数据质量标准</a:t>
            </a:r>
            <a:endParaRPr lang="en-US" altLang="zh-CN" dirty="0"/>
          </a:p>
          <a:p>
            <a:r>
              <a:rPr lang="zh-CN" altLang="zh-CN" dirty="0"/>
              <a:t>产品和平台标准</a:t>
            </a:r>
          </a:p>
          <a:p>
            <a:r>
              <a:rPr lang="zh-CN" altLang="zh-CN" dirty="0"/>
              <a:t>应用和服务标准</a:t>
            </a:r>
            <a:endParaRPr lang="zh-CN" altLang="en-US" dirty="0"/>
          </a:p>
        </p:txBody>
      </p:sp>
    </p:spTree>
    <p:extLst>
      <p:ext uri="{BB962C8B-B14F-4D97-AF65-F5344CB8AC3E}">
        <p14:creationId xmlns:p14="http://schemas.microsoft.com/office/powerpoint/2010/main" xmlns="" val="1275932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107BCE-AC26-4C19-AB2D-BB8D03D168A7}"/>
              </a:ext>
            </a:extLst>
          </p:cNvPr>
          <p:cNvSpPr>
            <a:spLocks noGrp="1"/>
          </p:cNvSpPr>
          <p:nvPr>
            <p:ph type="title"/>
          </p:nvPr>
        </p:nvSpPr>
        <p:spPr/>
        <p:txBody>
          <a:bodyPr/>
          <a:lstStyle/>
          <a:p>
            <a:r>
              <a:rPr lang="en-US" altLang="zh-CN" dirty="0"/>
              <a:t>1.3.2 </a:t>
            </a:r>
            <a:r>
              <a:rPr lang="zh-CN" altLang="en-US" dirty="0"/>
              <a:t>大数据计算模式</a:t>
            </a:r>
          </a:p>
        </p:txBody>
      </p:sp>
      <p:sp>
        <p:nvSpPr>
          <p:cNvPr id="5" name="灯片编号占位符 4">
            <a:extLst>
              <a:ext uri="{FF2B5EF4-FFF2-40B4-BE49-F238E27FC236}">
                <a16:creationId xmlns:a16="http://schemas.microsoft.com/office/drawing/2014/main" xmlns="" id="{751B6620-5BB8-4EBC-B6A8-87403451E3F9}"/>
              </a:ext>
            </a:extLst>
          </p:cNvPr>
          <p:cNvSpPr>
            <a:spLocks noGrp="1"/>
          </p:cNvSpPr>
          <p:nvPr>
            <p:ph type="sldNum" sz="quarter" idx="12"/>
          </p:nvPr>
        </p:nvSpPr>
        <p:spPr/>
        <p:txBody>
          <a:bodyPr/>
          <a:lstStyle/>
          <a:p>
            <a:pPr>
              <a:defRPr/>
            </a:pPr>
            <a:fld id="{F6A1FFB0-C415-44D1-9D5D-2AB1F317462C}" type="slidenum">
              <a:rPr lang="zh-CN" altLang="en-US" smtClean="0"/>
              <a:pPr>
                <a:defRPr/>
              </a:pPr>
              <a:t>32</a:t>
            </a:fld>
            <a:endParaRPr lang="zh-CN" altLang="en-US"/>
          </a:p>
        </p:txBody>
      </p:sp>
      <p:sp>
        <p:nvSpPr>
          <p:cNvPr id="6" name="文本框 5">
            <a:extLst>
              <a:ext uri="{FF2B5EF4-FFF2-40B4-BE49-F238E27FC236}">
                <a16:creationId xmlns:a16="http://schemas.microsoft.com/office/drawing/2014/main" xmlns="" id="{3B017973-CC05-4647-8930-C05CF2D73CFF}"/>
              </a:ext>
            </a:extLst>
          </p:cNvPr>
          <p:cNvSpPr txBox="1"/>
          <p:nvPr/>
        </p:nvSpPr>
        <p:spPr>
          <a:xfrm>
            <a:off x="2209800" y="1676400"/>
            <a:ext cx="6400800" cy="3406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t>主要计算模式</a:t>
            </a:r>
            <a:endParaRPr lang="en-US" altLang="zh-CN" dirty="0"/>
          </a:p>
          <a:p>
            <a:r>
              <a:rPr lang="zh-CN" altLang="zh-CN" dirty="0"/>
              <a:t>批处理模式</a:t>
            </a:r>
            <a:r>
              <a:rPr lang="zh-CN" altLang="en-US" dirty="0"/>
              <a:t>（</a:t>
            </a:r>
            <a:r>
              <a:rPr lang="en-US" altLang="zh-CN" dirty="0"/>
              <a:t>MapReduce</a:t>
            </a:r>
            <a:r>
              <a:rPr lang="zh-CN" altLang="en-US" dirty="0"/>
              <a:t>）</a:t>
            </a:r>
            <a:endParaRPr lang="en-US" altLang="zh-CN" dirty="0"/>
          </a:p>
          <a:p>
            <a:r>
              <a:rPr lang="zh-CN" altLang="zh-CN" dirty="0"/>
              <a:t>图计算模式</a:t>
            </a:r>
            <a:r>
              <a:rPr lang="zh-CN" altLang="en-US" dirty="0"/>
              <a:t>（</a:t>
            </a:r>
            <a:r>
              <a:rPr lang="en-US" altLang="zh-CN" dirty="0"/>
              <a:t>BSP</a:t>
            </a:r>
            <a:r>
              <a:rPr lang="zh-CN" altLang="en-US" dirty="0"/>
              <a:t>）</a:t>
            </a:r>
            <a:endParaRPr lang="en-US" altLang="zh-CN" dirty="0"/>
          </a:p>
          <a:p>
            <a:r>
              <a:rPr lang="zh-CN" altLang="zh-CN" dirty="0"/>
              <a:t>流计算模式</a:t>
            </a:r>
            <a:r>
              <a:rPr lang="zh-CN" altLang="en-US" dirty="0"/>
              <a:t>（流计算模型）</a:t>
            </a:r>
            <a:endParaRPr lang="en-US" altLang="zh-CN" dirty="0"/>
          </a:p>
          <a:p>
            <a:r>
              <a:rPr lang="zh-CN" altLang="zh-CN" dirty="0"/>
              <a:t>内存计算模式</a:t>
            </a:r>
            <a:r>
              <a:rPr lang="zh-CN" altLang="en-US" dirty="0"/>
              <a:t>（大内存计算）</a:t>
            </a:r>
            <a:endParaRPr lang="en-US" altLang="zh-CN" dirty="0"/>
          </a:p>
          <a:p>
            <a:r>
              <a:rPr lang="zh-CN" altLang="zh-CN" dirty="0"/>
              <a:t>大规模并行处理模式</a:t>
            </a:r>
            <a:r>
              <a:rPr lang="zh-CN" altLang="en-US" dirty="0"/>
              <a:t>（</a:t>
            </a:r>
            <a:r>
              <a:rPr lang="en-US" altLang="zh-CN" dirty="0"/>
              <a:t>NUMA</a:t>
            </a:r>
            <a:r>
              <a:rPr lang="zh-CN" altLang="en-US" dirty="0"/>
              <a:t>）</a:t>
            </a:r>
          </a:p>
        </p:txBody>
      </p:sp>
    </p:spTree>
    <p:extLst>
      <p:ext uri="{BB962C8B-B14F-4D97-AF65-F5344CB8AC3E}">
        <p14:creationId xmlns:p14="http://schemas.microsoft.com/office/powerpoint/2010/main" xmlns="" val="331641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9E5D87-8613-4EAA-BBFC-B92308F8B869}"/>
              </a:ext>
            </a:extLst>
          </p:cNvPr>
          <p:cNvSpPr>
            <a:spLocks noGrp="1"/>
          </p:cNvSpPr>
          <p:nvPr>
            <p:ph type="title"/>
          </p:nvPr>
        </p:nvSpPr>
        <p:spPr/>
        <p:txBody>
          <a:bodyPr/>
          <a:lstStyle/>
          <a:p>
            <a:r>
              <a:rPr lang="en-US" altLang="zh-CN" dirty="0"/>
              <a:t>1.3.2 </a:t>
            </a:r>
            <a:r>
              <a:rPr lang="zh-CN" altLang="en-US" dirty="0"/>
              <a:t>大数据计算模式</a:t>
            </a:r>
          </a:p>
        </p:txBody>
      </p:sp>
      <p:sp>
        <p:nvSpPr>
          <p:cNvPr id="5" name="灯片编号占位符 4">
            <a:extLst>
              <a:ext uri="{FF2B5EF4-FFF2-40B4-BE49-F238E27FC236}">
                <a16:creationId xmlns:a16="http://schemas.microsoft.com/office/drawing/2014/main" xmlns="" id="{EAAA266F-6EC3-4744-AE28-90DCCD6451C8}"/>
              </a:ext>
            </a:extLst>
          </p:cNvPr>
          <p:cNvSpPr>
            <a:spLocks noGrp="1"/>
          </p:cNvSpPr>
          <p:nvPr>
            <p:ph type="sldNum" sz="quarter" idx="12"/>
          </p:nvPr>
        </p:nvSpPr>
        <p:spPr/>
        <p:txBody>
          <a:bodyPr/>
          <a:lstStyle/>
          <a:p>
            <a:pPr>
              <a:defRPr/>
            </a:pPr>
            <a:fld id="{F6A1FFB0-C415-44D1-9D5D-2AB1F317462C}" type="slidenum">
              <a:rPr lang="zh-CN" altLang="en-US" smtClean="0"/>
              <a:pPr>
                <a:defRPr/>
              </a:pPr>
              <a:t>33</a:t>
            </a:fld>
            <a:endParaRPr lang="zh-CN" altLang="en-US"/>
          </a:p>
        </p:txBody>
      </p:sp>
      <p:sp>
        <p:nvSpPr>
          <p:cNvPr id="6" name="文本框 5">
            <a:extLst>
              <a:ext uri="{FF2B5EF4-FFF2-40B4-BE49-F238E27FC236}">
                <a16:creationId xmlns:a16="http://schemas.microsoft.com/office/drawing/2014/main" xmlns="" id="{40AA5D0C-8515-47DB-82CD-5337ABD0FAE3}"/>
              </a:ext>
            </a:extLst>
          </p:cNvPr>
          <p:cNvSpPr txBox="1"/>
          <p:nvPr/>
        </p:nvSpPr>
        <p:spPr>
          <a:xfrm>
            <a:off x="1371600" y="1676400"/>
            <a:ext cx="7086600" cy="3710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sz="3600" b="1" dirty="0"/>
              <a:t>MapReduce</a:t>
            </a:r>
            <a:r>
              <a:rPr lang="zh-CN" altLang="en-US" sz="3600" b="1" dirty="0">
                <a:sym typeface="Wingdings" panose="05000000000000000000" pitchFamily="2" charset="2"/>
              </a:rPr>
              <a:t>（侧重吞吐量）</a:t>
            </a:r>
            <a:endParaRPr lang="en-US" altLang="zh-CN" sz="3600" b="1" dirty="0"/>
          </a:p>
          <a:p>
            <a:r>
              <a:rPr lang="zh-CN" altLang="en-US" dirty="0"/>
              <a:t>优：</a:t>
            </a:r>
            <a:endParaRPr lang="en-US" altLang="zh-CN" dirty="0"/>
          </a:p>
          <a:p>
            <a:pPr lvl="1"/>
            <a:r>
              <a:rPr lang="zh-CN" altLang="zh-CN" dirty="0"/>
              <a:t>基于现有廉价商业硬件和成熟技术</a:t>
            </a:r>
            <a:endParaRPr lang="en-US" altLang="zh-CN" dirty="0"/>
          </a:p>
          <a:p>
            <a:pPr lvl="1"/>
            <a:r>
              <a:rPr lang="zh-CN" altLang="zh-CN" dirty="0"/>
              <a:t>成本低</a:t>
            </a:r>
            <a:endParaRPr lang="en-US" altLang="zh-CN" dirty="0"/>
          </a:p>
          <a:p>
            <a:pPr lvl="1"/>
            <a:r>
              <a:rPr lang="zh-CN" altLang="zh-CN" dirty="0"/>
              <a:t>在可处理超大规模数据集</a:t>
            </a:r>
            <a:r>
              <a:rPr lang="zh-CN" altLang="en-US" dirty="0"/>
              <a:t>时有</a:t>
            </a:r>
            <a:r>
              <a:rPr lang="zh-CN" altLang="zh-CN" dirty="0"/>
              <a:t>计算优势</a:t>
            </a:r>
            <a:endParaRPr lang="en-US" altLang="zh-CN" dirty="0"/>
          </a:p>
          <a:p>
            <a:pPr lvl="1"/>
            <a:r>
              <a:rPr lang="zh-CN" altLang="zh-CN" dirty="0"/>
              <a:t>吞吐量大</a:t>
            </a:r>
            <a:endParaRPr lang="en-US" altLang="zh-CN" dirty="0"/>
          </a:p>
          <a:p>
            <a:r>
              <a:rPr lang="zh-CN" altLang="en-US" dirty="0"/>
              <a:t>劣：</a:t>
            </a:r>
            <a:endParaRPr lang="en-US" altLang="zh-CN" dirty="0"/>
          </a:p>
          <a:p>
            <a:pPr lvl="1"/>
            <a:r>
              <a:rPr lang="zh-CN" altLang="zh-CN" dirty="0"/>
              <a:t>计算耗时长</a:t>
            </a:r>
            <a:endParaRPr lang="en-US" altLang="zh-CN" dirty="0"/>
          </a:p>
          <a:p>
            <a:pPr lvl="1"/>
            <a:r>
              <a:rPr lang="zh-CN" altLang="zh-CN" dirty="0"/>
              <a:t>无法支持在线快速智能分析这类运用</a:t>
            </a:r>
            <a:endParaRPr lang="zh-CN" altLang="en-US" dirty="0"/>
          </a:p>
        </p:txBody>
      </p:sp>
    </p:spTree>
    <p:extLst>
      <p:ext uri="{BB962C8B-B14F-4D97-AF65-F5344CB8AC3E}">
        <p14:creationId xmlns:p14="http://schemas.microsoft.com/office/powerpoint/2010/main" xmlns="" val="274542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9E5D87-8613-4EAA-BBFC-B92308F8B869}"/>
              </a:ext>
            </a:extLst>
          </p:cNvPr>
          <p:cNvSpPr>
            <a:spLocks noGrp="1"/>
          </p:cNvSpPr>
          <p:nvPr>
            <p:ph type="title"/>
          </p:nvPr>
        </p:nvSpPr>
        <p:spPr/>
        <p:txBody>
          <a:bodyPr/>
          <a:lstStyle/>
          <a:p>
            <a:r>
              <a:rPr lang="en-US" altLang="zh-CN" dirty="0"/>
              <a:t>1.3.2 </a:t>
            </a:r>
            <a:r>
              <a:rPr lang="zh-CN" altLang="en-US" dirty="0"/>
              <a:t>大数据计算模式</a:t>
            </a:r>
          </a:p>
        </p:txBody>
      </p:sp>
      <p:sp>
        <p:nvSpPr>
          <p:cNvPr id="5" name="灯片编号占位符 4">
            <a:extLst>
              <a:ext uri="{FF2B5EF4-FFF2-40B4-BE49-F238E27FC236}">
                <a16:creationId xmlns:a16="http://schemas.microsoft.com/office/drawing/2014/main" xmlns="" id="{EAAA266F-6EC3-4744-AE28-90DCCD6451C8}"/>
              </a:ext>
            </a:extLst>
          </p:cNvPr>
          <p:cNvSpPr>
            <a:spLocks noGrp="1"/>
          </p:cNvSpPr>
          <p:nvPr>
            <p:ph type="sldNum" sz="quarter" idx="12"/>
          </p:nvPr>
        </p:nvSpPr>
        <p:spPr/>
        <p:txBody>
          <a:bodyPr/>
          <a:lstStyle/>
          <a:p>
            <a:pPr>
              <a:defRPr/>
            </a:pPr>
            <a:fld id="{F6A1FFB0-C415-44D1-9D5D-2AB1F317462C}" type="slidenum">
              <a:rPr lang="zh-CN" altLang="en-US" smtClean="0"/>
              <a:pPr>
                <a:defRPr/>
              </a:pPr>
              <a:t>34</a:t>
            </a:fld>
            <a:endParaRPr lang="zh-CN" altLang="en-US"/>
          </a:p>
        </p:txBody>
      </p:sp>
      <p:sp>
        <p:nvSpPr>
          <p:cNvPr id="6" name="文本框 5">
            <a:extLst>
              <a:ext uri="{FF2B5EF4-FFF2-40B4-BE49-F238E27FC236}">
                <a16:creationId xmlns:a16="http://schemas.microsoft.com/office/drawing/2014/main" xmlns="" id="{40AA5D0C-8515-47DB-82CD-5337ABD0FAE3}"/>
              </a:ext>
            </a:extLst>
          </p:cNvPr>
          <p:cNvSpPr txBox="1"/>
          <p:nvPr/>
        </p:nvSpPr>
        <p:spPr>
          <a:xfrm>
            <a:off x="685800" y="1447801"/>
            <a:ext cx="7772400" cy="4038600"/>
          </a:xfrm>
          <a:prstGeom prst="rect">
            <a:avLst/>
          </a:prstGeom>
        </p:spPr>
        <p:txBody>
          <a:bodyPr vert="horz" lIns="91440" tIns="45720" rIns="91440" bIns="45720" rtlCol="0">
            <a:normAutofit fontScale="9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3900" b="1" dirty="0"/>
              <a:t>内存计算模式（侧重处理时延）</a:t>
            </a:r>
            <a:endParaRPr lang="en-US" altLang="zh-CN" sz="3900" b="1" dirty="0"/>
          </a:p>
          <a:p>
            <a:pPr>
              <a:spcBef>
                <a:spcPts val="1800"/>
              </a:spcBef>
            </a:pPr>
            <a:r>
              <a:rPr lang="zh-CN" altLang="en-US" dirty="0"/>
              <a:t>特点：</a:t>
            </a:r>
            <a:endParaRPr lang="en-US" altLang="zh-CN" dirty="0"/>
          </a:p>
          <a:p>
            <a:pPr lvl="1"/>
            <a:r>
              <a:rPr lang="zh-CN" altLang="zh-CN" dirty="0"/>
              <a:t>将</a:t>
            </a:r>
            <a:r>
              <a:rPr lang="en-US" altLang="zh-CN" dirty="0"/>
              <a:t>DRAM</a:t>
            </a:r>
            <a:r>
              <a:rPr lang="zh-CN" altLang="zh-CN" dirty="0"/>
              <a:t>内存集群作为主存储介质</a:t>
            </a:r>
            <a:r>
              <a:rPr lang="zh-CN" altLang="en-US" dirty="0"/>
              <a:t>，</a:t>
            </a:r>
            <a:r>
              <a:rPr lang="zh-CN" altLang="zh-CN" dirty="0"/>
              <a:t>构成大规模集中式内存结构（如内存云），计算数据一次装载入内存</a:t>
            </a:r>
            <a:endParaRPr lang="en-US" altLang="zh-CN" dirty="0"/>
          </a:p>
          <a:p>
            <a:r>
              <a:rPr lang="zh-CN" altLang="en-US" dirty="0"/>
              <a:t>优：</a:t>
            </a:r>
            <a:endParaRPr lang="en-US" altLang="zh-CN" dirty="0"/>
          </a:p>
          <a:p>
            <a:pPr lvl="1"/>
            <a:r>
              <a:rPr lang="zh-CN" altLang="zh-CN" dirty="0"/>
              <a:t>计算速度快</a:t>
            </a:r>
            <a:endParaRPr lang="en-US" altLang="zh-CN" dirty="0"/>
          </a:p>
          <a:p>
            <a:pPr lvl="1"/>
            <a:r>
              <a:rPr lang="zh-CN" altLang="zh-CN" dirty="0"/>
              <a:t>非常适宜于低时延要求的实时在线分析</a:t>
            </a:r>
            <a:endParaRPr lang="en-US" altLang="zh-CN" dirty="0"/>
          </a:p>
          <a:p>
            <a:r>
              <a:rPr lang="zh-CN" altLang="en-US" dirty="0"/>
              <a:t>劣：</a:t>
            </a:r>
            <a:endParaRPr lang="en-US" altLang="zh-CN" dirty="0"/>
          </a:p>
          <a:p>
            <a:pPr lvl="1"/>
            <a:r>
              <a:rPr lang="zh-CN" altLang="zh-CN" dirty="0"/>
              <a:t>成本高</a:t>
            </a:r>
            <a:endParaRPr lang="en-US" altLang="zh-CN" dirty="0"/>
          </a:p>
          <a:p>
            <a:pPr lvl="1"/>
            <a:r>
              <a:rPr lang="zh-CN" altLang="zh-CN" dirty="0"/>
              <a:t>持久性和可靠性尚未得到验证</a:t>
            </a:r>
            <a:endParaRPr lang="en-US" altLang="zh-CN" dirty="0"/>
          </a:p>
          <a:p>
            <a:pPr lvl="1"/>
            <a:r>
              <a:rPr lang="zh-CN" altLang="zh-CN" dirty="0"/>
              <a:t>内存云受到外部网络速度迟缓的限制</a:t>
            </a:r>
            <a:endParaRPr lang="zh-CN" altLang="en-US" dirty="0"/>
          </a:p>
        </p:txBody>
      </p:sp>
    </p:spTree>
    <p:extLst>
      <p:ext uri="{BB962C8B-B14F-4D97-AF65-F5344CB8AC3E}">
        <p14:creationId xmlns:p14="http://schemas.microsoft.com/office/powerpoint/2010/main" xmlns="" val="4102710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9E5D87-8613-4EAA-BBFC-B92308F8B869}"/>
              </a:ext>
            </a:extLst>
          </p:cNvPr>
          <p:cNvSpPr>
            <a:spLocks noGrp="1"/>
          </p:cNvSpPr>
          <p:nvPr>
            <p:ph type="title"/>
          </p:nvPr>
        </p:nvSpPr>
        <p:spPr/>
        <p:txBody>
          <a:bodyPr/>
          <a:lstStyle/>
          <a:p>
            <a:r>
              <a:rPr lang="en-US" altLang="zh-CN" dirty="0"/>
              <a:t>1.3.2 </a:t>
            </a:r>
            <a:r>
              <a:rPr lang="zh-CN" altLang="en-US" dirty="0"/>
              <a:t>大数据计算模式</a:t>
            </a:r>
          </a:p>
        </p:txBody>
      </p:sp>
      <p:sp>
        <p:nvSpPr>
          <p:cNvPr id="4" name="页脚占位符 3">
            <a:extLst>
              <a:ext uri="{FF2B5EF4-FFF2-40B4-BE49-F238E27FC236}">
                <a16:creationId xmlns:a16="http://schemas.microsoft.com/office/drawing/2014/main" xmlns="" id="{23053551-C0B7-46FA-B9C3-8040B4F0AB2C}"/>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EAAA266F-6EC3-4744-AE28-90DCCD6451C8}"/>
              </a:ext>
            </a:extLst>
          </p:cNvPr>
          <p:cNvSpPr>
            <a:spLocks noGrp="1"/>
          </p:cNvSpPr>
          <p:nvPr>
            <p:ph type="sldNum" sz="quarter" idx="12"/>
          </p:nvPr>
        </p:nvSpPr>
        <p:spPr/>
        <p:txBody>
          <a:bodyPr/>
          <a:lstStyle/>
          <a:p>
            <a:pPr>
              <a:defRPr/>
            </a:pPr>
            <a:fld id="{F6A1FFB0-C415-44D1-9D5D-2AB1F317462C}" type="slidenum">
              <a:rPr lang="zh-CN" altLang="en-US" smtClean="0"/>
              <a:pPr>
                <a:defRPr/>
              </a:pPr>
              <a:t>35</a:t>
            </a:fld>
            <a:endParaRPr lang="zh-CN" altLang="en-US"/>
          </a:p>
        </p:txBody>
      </p:sp>
      <p:sp>
        <p:nvSpPr>
          <p:cNvPr id="6" name="文本框 5">
            <a:extLst>
              <a:ext uri="{FF2B5EF4-FFF2-40B4-BE49-F238E27FC236}">
                <a16:creationId xmlns:a16="http://schemas.microsoft.com/office/drawing/2014/main" xmlns="" id="{40AA5D0C-8515-47DB-82CD-5337ABD0FAE3}"/>
              </a:ext>
            </a:extLst>
          </p:cNvPr>
          <p:cNvSpPr txBox="1"/>
          <p:nvPr/>
        </p:nvSpPr>
        <p:spPr>
          <a:xfrm>
            <a:off x="1066800" y="1676400"/>
            <a:ext cx="74676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3600" b="1" dirty="0"/>
              <a:t>图计算模式（侧重数据吞吐量）</a:t>
            </a:r>
            <a:endParaRPr lang="en-US" altLang="zh-CN" sz="3600" b="1" dirty="0"/>
          </a:p>
          <a:p>
            <a:r>
              <a:rPr lang="zh-CN" altLang="en-US" dirty="0"/>
              <a:t>优：</a:t>
            </a:r>
            <a:endParaRPr lang="en-US" altLang="zh-CN" dirty="0"/>
          </a:p>
          <a:p>
            <a:pPr lvl="1"/>
            <a:r>
              <a:rPr lang="zh-CN" altLang="zh-CN" dirty="0"/>
              <a:t>处理数据量大</a:t>
            </a:r>
            <a:endParaRPr lang="en-US" altLang="zh-CN" dirty="0"/>
          </a:p>
          <a:p>
            <a:pPr lvl="1"/>
            <a:r>
              <a:rPr lang="zh-CN" altLang="en-US" dirty="0" smtClean="0"/>
              <a:t>优化图计算问题的处理</a:t>
            </a:r>
            <a:endParaRPr lang="en-US" altLang="zh-CN" dirty="0"/>
          </a:p>
          <a:p>
            <a:r>
              <a:rPr lang="zh-CN" altLang="en-US" dirty="0"/>
              <a:t>劣：</a:t>
            </a:r>
            <a:endParaRPr lang="en-US" altLang="zh-CN" dirty="0"/>
          </a:p>
          <a:p>
            <a:pPr lvl="1"/>
            <a:r>
              <a:rPr lang="zh-CN" altLang="zh-CN" dirty="0"/>
              <a:t>不支持在线实时处理</a:t>
            </a:r>
            <a:endParaRPr lang="en-US" altLang="zh-CN" dirty="0"/>
          </a:p>
        </p:txBody>
      </p:sp>
    </p:spTree>
    <p:extLst>
      <p:ext uri="{BB962C8B-B14F-4D97-AF65-F5344CB8AC3E}">
        <p14:creationId xmlns:p14="http://schemas.microsoft.com/office/powerpoint/2010/main" xmlns="" val="223210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9E5D87-8613-4EAA-BBFC-B92308F8B869}"/>
              </a:ext>
            </a:extLst>
          </p:cNvPr>
          <p:cNvSpPr>
            <a:spLocks noGrp="1"/>
          </p:cNvSpPr>
          <p:nvPr>
            <p:ph type="title"/>
          </p:nvPr>
        </p:nvSpPr>
        <p:spPr/>
        <p:txBody>
          <a:bodyPr/>
          <a:lstStyle/>
          <a:p>
            <a:r>
              <a:rPr lang="en-US" altLang="zh-CN" dirty="0"/>
              <a:t>1.3.2 </a:t>
            </a:r>
            <a:r>
              <a:rPr lang="zh-CN" altLang="en-US" dirty="0"/>
              <a:t>大数据计算模式</a:t>
            </a:r>
          </a:p>
        </p:txBody>
      </p:sp>
      <p:sp>
        <p:nvSpPr>
          <p:cNvPr id="4" name="页脚占位符 3">
            <a:extLst>
              <a:ext uri="{FF2B5EF4-FFF2-40B4-BE49-F238E27FC236}">
                <a16:creationId xmlns:a16="http://schemas.microsoft.com/office/drawing/2014/main" xmlns="" id="{23053551-C0B7-46FA-B9C3-8040B4F0AB2C}"/>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xmlns="" id="{EAAA266F-6EC3-4744-AE28-90DCCD6451C8}"/>
              </a:ext>
            </a:extLst>
          </p:cNvPr>
          <p:cNvSpPr>
            <a:spLocks noGrp="1"/>
          </p:cNvSpPr>
          <p:nvPr>
            <p:ph type="sldNum" sz="quarter" idx="12"/>
          </p:nvPr>
        </p:nvSpPr>
        <p:spPr/>
        <p:txBody>
          <a:bodyPr/>
          <a:lstStyle/>
          <a:p>
            <a:pPr>
              <a:defRPr/>
            </a:pPr>
            <a:fld id="{F6A1FFB0-C415-44D1-9D5D-2AB1F317462C}" type="slidenum">
              <a:rPr lang="zh-CN" altLang="en-US" smtClean="0"/>
              <a:pPr>
                <a:defRPr/>
              </a:pPr>
              <a:t>36</a:t>
            </a:fld>
            <a:endParaRPr lang="zh-CN" altLang="en-US"/>
          </a:p>
        </p:txBody>
      </p:sp>
      <p:sp>
        <p:nvSpPr>
          <p:cNvPr id="6" name="文本框 5">
            <a:extLst>
              <a:ext uri="{FF2B5EF4-FFF2-40B4-BE49-F238E27FC236}">
                <a16:creationId xmlns:a16="http://schemas.microsoft.com/office/drawing/2014/main" xmlns="" id="{40AA5D0C-8515-47DB-82CD-5337ABD0FAE3}"/>
              </a:ext>
            </a:extLst>
          </p:cNvPr>
          <p:cNvSpPr txBox="1"/>
          <p:nvPr/>
        </p:nvSpPr>
        <p:spPr>
          <a:xfrm>
            <a:off x="685800" y="1775531"/>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3600" b="1" dirty="0"/>
              <a:t>流计算模式（侧重处理时延）</a:t>
            </a:r>
            <a:endParaRPr lang="en-US" altLang="zh-CN" sz="3600" b="1" dirty="0"/>
          </a:p>
          <a:p>
            <a:r>
              <a:rPr lang="zh-CN" altLang="en-US" dirty="0"/>
              <a:t>特点</a:t>
            </a:r>
            <a:endParaRPr lang="en-US" altLang="zh-CN" dirty="0"/>
          </a:p>
          <a:p>
            <a:pPr lvl="1"/>
            <a:r>
              <a:rPr lang="zh-CN" altLang="zh-CN" dirty="0"/>
              <a:t>流数据针对的是动态数据流的实时处理，其一个计算任务（或一次循环）处理的数据量并不</a:t>
            </a:r>
            <a:r>
              <a:rPr lang="zh-CN" altLang="zh-CN" dirty="0" smtClean="0"/>
              <a:t>大</a:t>
            </a:r>
            <a:endParaRPr lang="en-US" altLang="zh-CN" dirty="0" smtClean="0"/>
          </a:p>
          <a:p>
            <a:pPr lvl="1"/>
            <a:r>
              <a:rPr lang="zh-CN" altLang="en-US" dirty="0" smtClean="0"/>
              <a:t>计算时延短，针对流数据（</a:t>
            </a:r>
            <a:r>
              <a:rPr lang="en-US" altLang="zh-CN" dirty="0" smtClean="0"/>
              <a:t>stream data</a:t>
            </a:r>
            <a:r>
              <a:rPr lang="zh-CN" altLang="en-US" dirty="0" smtClean="0"/>
              <a:t>）</a:t>
            </a:r>
            <a:endParaRPr lang="en-US" altLang="zh-CN" dirty="0"/>
          </a:p>
        </p:txBody>
      </p:sp>
    </p:spTree>
    <p:extLst>
      <p:ext uri="{BB962C8B-B14F-4D97-AF65-F5344CB8AC3E}">
        <p14:creationId xmlns:p14="http://schemas.microsoft.com/office/powerpoint/2010/main" xmlns="" val="66147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9E5D87-8613-4EAA-BBFC-B92308F8B869}"/>
              </a:ext>
            </a:extLst>
          </p:cNvPr>
          <p:cNvSpPr>
            <a:spLocks noGrp="1"/>
          </p:cNvSpPr>
          <p:nvPr>
            <p:ph type="title"/>
          </p:nvPr>
        </p:nvSpPr>
        <p:spPr/>
        <p:txBody>
          <a:bodyPr/>
          <a:lstStyle/>
          <a:p>
            <a:r>
              <a:rPr lang="en-US" altLang="zh-CN" dirty="0"/>
              <a:t>1.3.2 </a:t>
            </a:r>
            <a:r>
              <a:rPr lang="zh-CN" altLang="en-US" dirty="0"/>
              <a:t>大数据计算模式</a:t>
            </a:r>
          </a:p>
        </p:txBody>
      </p:sp>
      <p:sp>
        <p:nvSpPr>
          <p:cNvPr id="5" name="灯片编号占位符 4">
            <a:extLst>
              <a:ext uri="{FF2B5EF4-FFF2-40B4-BE49-F238E27FC236}">
                <a16:creationId xmlns:a16="http://schemas.microsoft.com/office/drawing/2014/main" xmlns="" id="{EAAA266F-6EC3-4744-AE28-90DCCD6451C8}"/>
              </a:ext>
            </a:extLst>
          </p:cNvPr>
          <p:cNvSpPr>
            <a:spLocks noGrp="1"/>
          </p:cNvSpPr>
          <p:nvPr>
            <p:ph type="sldNum" sz="quarter" idx="12"/>
          </p:nvPr>
        </p:nvSpPr>
        <p:spPr/>
        <p:txBody>
          <a:bodyPr/>
          <a:lstStyle/>
          <a:p>
            <a:pPr>
              <a:defRPr/>
            </a:pPr>
            <a:fld id="{F6A1FFB0-C415-44D1-9D5D-2AB1F317462C}" type="slidenum">
              <a:rPr lang="zh-CN" altLang="en-US" smtClean="0"/>
              <a:pPr>
                <a:defRPr/>
              </a:pPr>
              <a:t>37</a:t>
            </a:fld>
            <a:endParaRPr lang="zh-CN" altLang="en-US"/>
          </a:p>
        </p:txBody>
      </p:sp>
      <p:sp>
        <p:nvSpPr>
          <p:cNvPr id="6" name="文本框 5">
            <a:extLst>
              <a:ext uri="{FF2B5EF4-FFF2-40B4-BE49-F238E27FC236}">
                <a16:creationId xmlns:a16="http://schemas.microsoft.com/office/drawing/2014/main" xmlns="" id="{40AA5D0C-8515-47DB-82CD-5337ABD0FAE3}"/>
              </a:ext>
            </a:extLst>
          </p:cNvPr>
          <p:cNvSpPr txBox="1"/>
          <p:nvPr/>
        </p:nvSpPr>
        <p:spPr>
          <a:xfrm>
            <a:off x="838200" y="1524000"/>
            <a:ext cx="7772400" cy="37108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zh-CN" sz="3900" b="1" dirty="0"/>
              <a:t>交互式计算模式</a:t>
            </a:r>
            <a:endParaRPr lang="en-US" altLang="zh-CN" sz="3900" b="1" dirty="0"/>
          </a:p>
          <a:p>
            <a:r>
              <a:rPr lang="zh-CN" altLang="en-US" dirty="0"/>
              <a:t>特点</a:t>
            </a:r>
            <a:endParaRPr lang="en-US" altLang="zh-CN" dirty="0"/>
          </a:p>
          <a:p>
            <a:pPr lvl="1"/>
            <a:r>
              <a:rPr lang="zh-CN" altLang="zh-CN" dirty="0"/>
              <a:t>采用现有的分布式系统架构（</a:t>
            </a:r>
            <a:r>
              <a:rPr lang="en-US" altLang="zh-CN" dirty="0"/>
              <a:t>Google</a:t>
            </a:r>
            <a:r>
              <a:rPr lang="zh-CN" altLang="zh-CN" dirty="0"/>
              <a:t>的</a:t>
            </a:r>
            <a:r>
              <a:rPr lang="en-US" altLang="zh-CN" dirty="0"/>
              <a:t>GFS/</a:t>
            </a:r>
            <a:r>
              <a:rPr lang="en-US" altLang="zh-CN" dirty="0" err="1"/>
              <a:t>BigTable</a:t>
            </a:r>
            <a:r>
              <a:rPr lang="zh-CN" altLang="zh-CN" dirty="0"/>
              <a:t>，开源社区的</a:t>
            </a:r>
            <a:r>
              <a:rPr lang="en-US" altLang="zh-CN" dirty="0"/>
              <a:t>Hadoop/HDFS/Hive</a:t>
            </a:r>
            <a:r>
              <a:rPr lang="zh-CN" altLang="zh-CN" dirty="0"/>
              <a:t>），</a:t>
            </a:r>
            <a:endParaRPr lang="en-US" altLang="zh-CN" dirty="0"/>
          </a:p>
          <a:p>
            <a:pPr lvl="1"/>
            <a:r>
              <a:rPr lang="zh-CN" altLang="zh-CN" dirty="0"/>
              <a:t>通过改造数据存储结构和算法创新（如列存储结构</a:t>
            </a:r>
            <a:r>
              <a:rPr lang="en-US" altLang="zh-CN" dirty="0"/>
              <a:t>, </a:t>
            </a:r>
            <a:r>
              <a:rPr lang="zh-CN" altLang="zh-CN" dirty="0"/>
              <a:t>数据本地化，提高内存驻存率等）来降低计算耗时</a:t>
            </a:r>
            <a:endParaRPr lang="en-US" altLang="zh-CN" dirty="0"/>
          </a:p>
          <a:p>
            <a:r>
              <a:rPr lang="zh-CN" altLang="en-US" dirty="0"/>
              <a:t>优</a:t>
            </a:r>
            <a:endParaRPr lang="en-US" altLang="zh-CN" dirty="0"/>
          </a:p>
          <a:p>
            <a:pPr lvl="1"/>
            <a:r>
              <a:rPr lang="zh-CN" altLang="zh-CN" dirty="0"/>
              <a:t>避免了物理大内存技术的高昂成本</a:t>
            </a:r>
            <a:endParaRPr lang="en-US" altLang="zh-CN" dirty="0"/>
          </a:p>
          <a:p>
            <a:pPr lvl="1"/>
            <a:r>
              <a:rPr lang="zh-CN" altLang="zh-CN" dirty="0"/>
              <a:t>在计算架构和网络接口方面与现有体系能更好地集成</a:t>
            </a:r>
            <a:endParaRPr lang="en-US" altLang="zh-CN" dirty="0"/>
          </a:p>
          <a:p>
            <a:pPr lvl="1"/>
            <a:r>
              <a:rPr lang="zh-CN" altLang="zh-CN" dirty="0"/>
              <a:t>可靠性也更可信</a:t>
            </a:r>
            <a:endParaRPr lang="en-US" altLang="zh-CN" dirty="0"/>
          </a:p>
        </p:txBody>
      </p:sp>
    </p:spTree>
    <p:extLst>
      <p:ext uri="{BB962C8B-B14F-4D97-AF65-F5344CB8AC3E}">
        <p14:creationId xmlns:p14="http://schemas.microsoft.com/office/powerpoint/2010/main" xmlns="" val="2405133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768799-A55F-4B39-AEE3-FF14741E83A2}"/>
              </a:ext>
            </a:extLst>
          </p:cNvPr>
          <p:cNvSpPr>
            <a:spLocks noGrp="1"/>
          </p:cNvSpPr>
          <p:nvPr>
            <p:ph type="title"/>
          </p:nvPr>
        </p:nvSpPr>
        <p:spPr/>
        <p:txBody>
          <a:bodyPr/>
          <a:lstStyle/>
          <a:p>
            <a:r>
              <a:rPr lang="en-US" altLang="zh-CN" dirty="0"/>
              <a:t>1.3.3</a:t>
            </a:r>
            <a:r>
              <a:rPr lang="zh-CN" altLang="zh-CN" dirty="0"/>
              <a:t>大规模并行处理模式</a:t>
            </a:r>
            <a:r>
              <a:rPr lang="en-US" altLang="zh-CN" dirty="0"/>
              <a:t>MPP</a:t>
            </a:r>
            <a:endParaRPr lang="zh-CN" altLang="en-US" dirty="0"/>
          </a:p>
        </p:txBody>
      </p:sp>
      <p:sp>
        <p:nvSpPr>
          <p:cNvPr id="5" name="灯片编号占位符 4">
            <a:extLst>
              <a:ext uri="{FF2B5EF4-FFF2-40B4-BE49-F238E27FC236}">
                <a16:creationId xmlns:a16="http://schemas.microsoft.com/office/drawing/2014/main" xmlns="" id="{FDA05C0E-3DC8-4BD6-A667-64C692D39F64}"/>
              </a:ext>
            </a:extLst>
          </p:cNvPr>
          <p:cNvSpPr>
            <a:spLocks noGrp="1"/>
          </p:cNvSpPr>
          <p:nvPr>
            <p:ph type="sldNum" sz="quarter" idx="12"/>
          </p:nvPr>
        </p:nvSpPr>
        <p:spPr/>
        <p:txBody>
          <a:bodyPr/>
          <a:lstStyle/>
          <a:p>
            <a:pPr>
              <a:defRPr/>
            </a:pPr>
            <a:fld id="{F6A1FFB0-C415-44D1-9D5D-2AB1F317462C}" type="slidenum">
              <a:rPr lang="zh-CN" altLang="en-US" smtClean="0"/>
              <a:pPr>
                <a:defRPr/>
              </a:pPr>
              <a:t>38</a:t>
            </a:fld>
            <a:endParaRPr lang="zh-CN" altLang="en-US"/>
          </a:p>
        </p:txBody>
      </p:sp>
      <p:sp>
        <p:nvSpPr>
          <p:cNvPr id="6" name="文本框 5">
            <a:extLst>
              <a:ext uri="{FF2B5EF4-FFF2-40B4-BE49-F238E27FC236}">
                <a16:creationId xmlns:a16="http://schemas.microsoft.com/office/drawing/2014/main" xmlns="" id="{B7AC3F74-B244-4D22-BD07-BC58F68E1240}"/>
              </a:ext>
            </a:extLst>
          </p:cNvPr>
          <p:cNvSpPr txBox="1"/>
          <p:nvPr/>
        </p:nvSpPr>
        <p:spPr>
          <a:xfrm>
            <a:off x="685800" y="1775531"/>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t>组成结构</a:t>
            </a:r>
            <a:endParaRPr lang="en-US" altLang="zh-CN" dirty="0"/>
          </a:p>
          <a:p>
            <a:r>
              <a:rPr lang="zh-CN" altLang="zh-CN" dirty="0"/>
              <a:t>系统由多个松耦合的处理单元组成</a:t>
            </a:r>
            <a:endParaRPr lang="en-US" altLang="zh-CN" dirty="0"/>
          </a:p>
          <a:p>
            <a:r>
              <a:rPr lang="zh-CN" altLang="zh-CN" dirty="0"/>
              <a:t>每个单元内的</a:t>
            </a:r>
            <a:r>
              <a:rPr lang="en-US" altLang="zh-CN" dirty="0"/>
              <a:t> CPU</a:t>
            </a:r>
            <a:r>
              <a:rPr lang="zh-CN" altLang="zh-CN" dirty="0"/>
              <a:t>都有自己的本地资源如总线，内存，硬盘等</a:t>
            </a:r>
            <a:endParaRPr lang="en-US" altLang="zh-CN" dirty="0"/>
          </a:p>
          <a:p>
            <a:r>
              <a:rPr lang="zh-CN" altLang="zh-CN" dirty="0"/>
              <a:t>在每个单元内都有操作系统和数据库系统</a:t>
            </a:r>
            <a:endParaRPr lang="en-US" altLang="zh-CN" dirty="0"/>
          </a:p>
          <a:p>
            <a:pPr marL="0" indent="0">
              <a:buNone/>
            </a:pPr>
            <a:r>
              <a:rPr lang="zh-CN" altLang="en-US" b="1" dirty="0"/>
              <a:t>结构特性</a:t>
            </a:r>
            <a:endParaRPr lang="en-US" altLang="zh-CN" b="1" dirty="0"/>
          </a:p>
          <a:p>
            <a:r>
              <a:rPr lang="zh-CN" altLang="zh-CN" dirty="0"/>
              <a:t>不共享资源</a:t>
            </a:r>
            <a:r>
              <a:rPr lang="en-US" altLang="zh-CN" dirty="0"/>
              <a:t>(shared nothing)</a:t>
            </a:r>
          </a:p>
        </p:txBody>
      </p:sp>
    </p:spTree>
    <p:extLst>
      <p:ext uri="{BB962C8B-B14F-4D97-AF65-F5344CB8AC3E}">
        <p14:creationId xmlns:p14="http://schemas.microsoft.com/office/powerpoint/2010/main" xmlns="" val="2656000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768799-A55F-4B39-AEE3-FF14741E83A2}"/>
              </a:ext>
            </a:extLst>
          </p:cNvPr>
          <p:cNvSpPr>
            <a:spLocks noGrp="1"/>
          </p:cNvSpPr>
          <p:nvPr>
            <p:ph type="title"/>
          </p:nvPr>
        </p:nvSpPr>
        <p:spPr/>
        <p:txBody>
          <a:bodyPr/>
          <a:lstStyle/>
          <a:p>
            <a:r>
              <a:rPr lang="en-US" altLang="zh-CN" dirty="0"/>
              <a:t>1.3.3</a:t>
            </a:r>
            <a:r>
              <a:rPr lang="zh-CN" altLang="zh-CN" dirty="0"/>
              <a:t>大规模并行处理模式</a:t>
            </a:r>
            <a:r>
              <a:rPr lang="en-US" altLang="zh-CN" dirty="0"/>
              <a:t>MPP</a:t>
            </a:r>
            <a:endParaRPr lang="zh-CN" altLang="en-US" dirty="0"/>
          </a:p>
        </p:txBody>
      </p:sp>
      <p:sp>
        <p:nvSpPr>
          <p:cNvPr id="5" name="灯片编号占位符 4">
            <a:extLst>
              <a:ext uri="{FF2B5EF4-FFF2-40B4-BE49-F238E27FC236}">
                <a16:creationId xmlns:a16="http://schemas.microsoft.com/office/drawing/2014/main" xmlns="" id="{FDA05C0E-3DC8-4BD6-A667-64C692D39F64}"/>
              </a:ext>
            </a:extLst>
          </p:cNvPr>
          <p:cNvSpPr>
            <a:spLocks noGrp="1"/>
          </p:cNvSpPr>
          <p:nvPr>
            <p:ph type="sldNum" sz="quarter" idx="12"/>
          </p:nvPr>
        </p:nvSpPr>
        <p:spPr/>
        <p:txBody>
          <a:bodyPr/>
          <a:lstStyle/>
          <a:p>
            <a:pPr>
              <a:defRPr/>
            </a:pPr>
            <a:fld id="{F6A1FFB0-C415-44D1-9D5D-2AB1F317462C}" type="slidenum">
              <a:rPr lang="zh-CN" altLang="en-US" smtClean="0"/>
              <a:pPr>
                <a:defRPr/>
              </a:pPr>
              <a:t>39</a:t>
            </a:fld>
            <a:endParaRPr lang="zh-CN" altLang="en-US"/>
          </a:p>
        </p:txBody>
      </p:sp>
      <p:sp>
        <p:nvSpPr>
          <p:cNvPr id="6" name="文本框 5">
            <a:extLst>
              <a:ext uri="{FF2B5EF4-FFF2-40B4-BE49-F238E27FC236}">
                <a16:creationId xmlns:a16="http://schemas.microsoft.com/office/drawing/2014/main" xmlns="" id="{B7AC3F74-B244-4D22-BD07-BC58F68E1240}"/>
              </a:ext>
            </a:extLst>
          </p:cNvPr>
          <p:cNvSpPr txBox="1"/>
          <p:nvPr/>
        </p:nvSpPr>
        <p:spPr>
          <a:xfrm>
            <a:off x="685800" y="1775531"/>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dirty="0"/>
              <a:t>MPP</a:t>
            </a:r>
            <a:r>
              <a:rPr lang="zh-CN" altLang="en-US" dirty="0"/>
              <a:t>模式特征：</a:t>
            </a:r>
            <a:endParaRPr lang="en-US" altLang="zh-CN" dirty="0"/>
          </a:p>
          <a:p>
            <a:pPr lvl="0"/>
            <a:r>
              <a:rPr lang="zh-CN" altLang="zh-CN" dirty="0"/>
              <a:t>任务执行并行化</a:t>
            </a:r>
          </a:p>
          <a:p>
            <a:pPr lvl="0"/>
            <a:r>
              <a:rPr lang="zh-CN" altLang="zh-CN" dirty="0"/>
              <a:t>数据分布式存储</a:t>
            </a:r>
            <a:r>
              <a:rPr lang="en-US" altLang="zh-CN" dirty="0"/>
              <a:t>(</a:t>
            </a:r>
            <a:r>
              <a:rPr lang="zh-CN" altLang="zh-CN" dirty="0"/>
              <a:t>本地化</a:t>
            </a:r>
            <a:r>
              <a:rPr lang="en-US" altLang="zh-CN" dirty="0"/>
              <a:t>)</a:t>
            </a:r>
            <a:endParaRPr lang="zh-CN" altLang="zh-CN" dirty="0"/>
          </a:p>
          <a:p>
            <a:pPr lvl="0"/>
            <a:r>
              <a:rPr lang="zh-CN" altLang="zh-CN" dirty="0"/>
              <a:t>分布式计算架构</a:t>
            </a:r>
          </a:p>
          <a:p>
            <a:pPr lvl="0"/>
            <a:r>
              <a:rPr lang="zh-CN" altLang="zh-CN" dirty="0"/>
              <a:t>计算节点私有资源</a:t>
            </a:r>
          </a:p>
          <a:p>
            <a:pPr lvl="0"/>
            <a:r>
              <a:rPr lang="zh-CN" altLang="zh-CN" dirty="0"/>
              <a:t>横向扩展性好（易于加入新的处理节点）</a:t>
            </a:r>
          </a:p>
          <a:p>
            <a:r>
              <a:rPr lang="en-US" altLang="zh-CN" dirty="0"/>
              <a:t>Shared Nothing</a:t>
            </a:r>
            <a:r>
              <a:rPr lang="zh-CN" altLang="zh-CN" dirty="0"/>
              <a:t>架构</a:t>
            </a:r>
            <a:endParaRPr lang="en-US" altLang="zh-CN" dirty="0"/>
          </a:p>
        </p:txBody>
      </p:sp>
    </p:spTree>
    <p:extLst>
      <p:ext uri="{BB962C8B-B14F-4D97-AF65-F5344CB8AC3E}">
        <p14:creationId xmlns:p14="http://schemas.microsoft.com/office/powerpoint/2010/main" xmlns="" val="21163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4</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教学模式</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
        <p:nvSpPr>
          <p:cNvPr id="8" name="文本框 6">
            <a:extLst>
              <a:ext uri="{FF2B5EF4-FFF2-40B4-BE49-F238E27FC236}">
                <a16:creationId xmlns:a16="http://schemas.microsoft.com/office/drawing/2014/main" xmlns="" id="{D92B2E4F-289A-4E65-A1D2-0B10481E76F4}"/>
              </a:ext>
            </a:extLst>
          </p:cNvPr>
          <p:cNvSpPr txBox="1"/>
          <p:nvPr/>
        </p:nvSpPr>
        <p:spPr>
          <a:xfrm>
            <a:off x="1143000" y="1143000"/>
            <a:ext cx="7239000" cy="4038600"/>
          </a:xfrm>
          <a:prstGeom prst="rect">
            <a:avLst/>
          </a:prstGeom>
          <a:noFill/>
          <a:ln>
            <a:noFill/>
          </a:ln>
        </p:spPr>
        <p:txBody>
          <a:bodyPr wrap="square" rtlCol="0" anchor="ctr" anchorCtr="0">
            <a:noAutofit/>
          </a:bodyPr>
          <a:lstStyle/>
          <a:p>
            <a:pPr>
              <a:lnSpc>
                <a:spcPct val="150000"/>
              </a:lnSpc>
              <a:buFont typeface="Wingdings" pitchFamily="2" charset="2"/>
              <a:buChar char="p"/>
            </a:pPr>
            <a:r>
              <a:rPr lang="zh-CN" altLang="en-US" sz="3200" dirty="0" smtClean="0">
                <a:latin typeface="+mj-ea"/>
                <a:ea typeface="+mj-ea"/>
              </a:rPr>
              <a:t> 讲座 </a:t>
            </a:r>
            <a:r>
              <a:rPr lang="en-US" altLang="zh-CN" sz="3200" dirty="0" smtClean="0">
                <a:latin typeface="+mj-ea"/>
                <a:ea typeface="+mj-ea"/>
              </a:rPr>
              <a:t>+ </a:t>
            </a:r>
            <a:r>
              <a:rPr lang="zh-CN" altLang="en-US" sz="3200" dirty="0" smtClean="0">
                <a:latin typeface="+mj-ea"/>
                <a:ea typeface="+mj-ea"/>
              </a:rPr>
              <a:t>课外阅读 </a:t>
            </a:r>
            <a:r>
              <a:rPr lang="en-US" altLang="zh-CN" sz="3200" dirty="0" smtClean="0">
                <a:latin typeface="+mj-ea"/>
                <a:ea typeface="+mj-ea"/>
              </a:rPr>
              <a:t>+ Project</a:t>
            </a:r>
          </a:p>
          <a:p>
            <a:pPr>
              <a:lnSpc>
                <a:spcPct val="150000"/>
              </a:lnSpc>
              <a:buFont typeface="Wingdings" pitchFamily="2" charset="2"/>
              <a:buChar char="p"/>
            </a:pPr>
            <a:r>
              <a:rPr lang="en-US" altLang="zh-CN" sz="3200" dirty="0" smtClean="0">
                <a:latin typeface="+mj-ea"/>
                <a:ea typeface="+mj-ea"/>
              </a:rPr>
              <a:t> </a:t>
            </a:r>
            <a:r>
              <a:rPr lang="zh-CN" altLang="en-US" sz="3200" dirty="0" smtClean="0">
                <a:latin typeface="+mj-ea"/>
                <a:ea typeface="+mj-ea"/>
              </a:rPr>
              <a:t>需具有</a:t>
            </a:r>
            <a:r>
              <a:rPr lang="en-US" altLang="zh-CN" sz="3200" dirty="0" smtClean="0">
                <a:latin typeface="+mj-ea"/>
                <a:ea typeface="+mj-ea"/>
              </a:rPr>
              <a:t>OO</a:t>
            </a:r>
            <a:r>
              <a:rPr lang="zh-CN" altLang="en-US" sz="3200" dirty="0" smtClean="0">
                <a:latin typeface="+mj-ea"/>
                <a:ea typeface="+mj-ea"/>
              </a:rPr>
              <a:t>编程，</a:t>
            </a:r>
            <a:r>
              <a:rPr lang="en-US" altLang="zh-CN" sz="3200" dirty="0" smtClean="0">
                <a:latin typeface="+mj-ea"/>
                <a:ea typeface="+mj-ea"/>
              </a:rPr>
              <a:t>O/S</a:t>
            </a:r>
            <a:r>
              <a:rPr lang="zh-CN" altLang="en-US" sz="3200" dirty="0" smtClean="0">
                <a:latin typeface="+mj-ea"/>
                <a:ea typeface="+mj-ea"/>
              </a:rPr>
              <a:t>，数据库基础</a:t>
            </a:r>
            <a:endParaRPr lang="en-US" altLang="zh-CN" sz="3200" dirty="0" smtClean="0">
              <a:latin typeface="+mj-ea"/>
              <a:ea typeface="+mj-ea"/>
            </a:endParaRPr>
          </a:p>
          <a:p>
            <a:pPr>
              <a:lnSpc>
                <a:spcPct val="150000"/>
              </a:lnSpc>
              <a:buFont typeface="Wingdings" pitchFamily="2" charset="2"/>
              <a:buChar char="p"/>
            </a:pPr>
            <a:r>
              <a:rPr lang="en-US" altLang="zh-CN" sz="3200" dirty="0" smtClean="0">
                <a:latin typeface="+mj-ea"/>
                <a:ea typeface="+mj-ea"/>
              </a:rPr>
              <a:t> </a:t>
            </a:r>
            <a:r>
              <a:rPr lang="zh-CN" altLang="en-US" sz="3200" dirty="0" smtClean="0">
                <a:latin typeface="+mj-ea"/>
                <a:ea typeface="+mj-ea"/>
              </a:rPr>
              <a:t>强调动手能力，上机操作</a:t>
            </a:r>
            <a:endParaRPr lang="en-US" altLang="zh-CN" sz="3200" dirty="0" smtClean="0">
              <a:latin typeface="+mj-ea"/>
              <a:ea typeface="+mj-ea"/>
            </a:endParaRPr>
          </a:p>
          <a:p>
            <a:pPr>
              <a:lnSpc>
                <a:spcPct val="150000"/>
              </a:lnSpc>
              <a:buFont typeface="Wingdings" pitchFamily="2" charset="2"/>
              <a:buChar char="p"/>
            </a:pPr>
            <a:r>
              <a:rPr lang="en-US" altLang="zh-CN" sz="3200" dirty="0" smtClean="0">
                <a:latin typeface="+mj-ea"/>
                <a:ea typeface="+mj-ea"/>
              </a:rPr>
              <a:t> </a:t>
            </a:r>
            <a:r>
              <a:rPr lang="zh-CN" altLang="en-US" sz="3200" dirty="0" smtClean="0">
                <a:latin typeface="+mj-ea"/>
                <a:ea typeface="+mj-ea"/>
              </a:rPr>
              <a:t>大量课外阅读：在线技术性文档</a:t>
            </a:r>
            <a:endParaRPr lang="en-US" altLang="zh-CN" sz="3200" dirty="0" smtClean="0">
              <a:latin typeface="+mj-ea"/>
              <a:ea typeface="+mj-ea"/>
            </a:endParaRPr>
          </a:p>
          <a:p>
            <a:pPr>
              <a:lnSpc>
                <a:spcPct val="150000"/>
              </a:lnSpc>
              <a:buFont typeface="Wingdings" pitchFamily="2" charset="2"/>
              <a:buChar char="p"/>
            </a:pPr>
            <a:r>
              <a:rPr lang="en-US" altLang="zh-CN" sz="3200" dirty="0" smtClean="0">
                <a:latin typeface="+mj-ea"/>
                <a:ea typeface="+mj-ea"/>
              </a:rPr>
              <a:t> </a:t>
            </a:r>
            <a:r>
              <a:rPr lang="zh-CN" altLang="en-US" sz="3200" dirty="0" smtClean="0">
                <a:latin typeface="+mj-ea"/>
                <a:ea typeface="+mj-ea"/>
              </a:rPr>
              <a:t>开放性教学：课堂讨论</a:t>
            </a:r>
            <a:r>
              <a:rPr lang="en-US" altLang="zh-CN" sz="3200" dirty="0" smtClean="0">
                <a:latin typeface="+mj-ea"/>
                <a:ea typeface="+mj-ea"/>
              </a:rPr>
              <a:t>+</a:t>
            </a:r>
            <a:r>
              <a:rPr lang="zh-CN" altLang="en-US" sz="3200" dirty="0" smtClean="0">
                <a:latin typeface="+mj-ea"/>
                <a:ea typeface="+mj-ea"/>
              </a:rPr>
              <a:t>课外交流</a:t>
            </a:r>
            <a:endParaRPr lang="en-US" altLang="zh-CN" sz="3200" dirty="0">
              <a:latin typeface="+mj-ea"/>
              <a:ea typeface="+mj-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768799-A55F-4B39-AEE3-FF14741E83A2}"/>
              </a:ext>
            </a:extLst>
          </p:cNvPr>
          <p:cNvSpPr>
            <a:spLocks noGrp="1"/>
          </p:cNvSpPr>
          <p:nvPr>
            <p:ph type="title"/>
          </p:nvPr>
        </p:nvSpPr>
        <p:spPr/>
        <p:txBody>
          <a:bodyPr/>
          <a:lstStyle/>
          <a:p>
            <a:r>
              <a:rPr lang="en-US" altLang="zh-CN" dirty="0"/>
              <a:t>1.3.3</a:t>
            </a:r>
            <a:r>
              <a:rPr lang="zh-CN" altLang="zh-CN" dirty="0"/>
              <a:t>大规模并行处理模式</a:t>
            </a:r>
            <a:r>
              <a:rPr lang="en-US" altLang="zh-CN" dirty="0"/>
              <a:t>MPP</a:t>
            </a:r>
            <a:endParaRPr lang="zh-CN" altLang="en-US" dirty="0"/>
          </a:p>
        </p:txBody>
      </p:sp>
      <p:sp>
        <p:nvSpPr>
          <p:cNvPr id="5" name="灯片编号占位符 4">
            <a:extLst>
              <a:ext uri="{FF2B5EF4-FFF2-40B4-BE49-F238E27FC236}">
                <a16:creationId xmlns:a16="http://schemas.microsoft.com/office/drawing/2014/main" xmlns="" id="{FDA05C0E-3DC8-4BD6-A667-64C692D39F64}"/>
              </a:ext>
            </a:extLst>
          </p:cNvPr>
          <p:cNvSpPr>
            <a:spLocks noGrp="1"/>
          </p:cNvSpPr>
          <p:nvPr>
            <p:ph type="sldNum" sz="quarter" idx="12"/>
          </p:nvPr>
        </p:nvSpPr>
        <p:spPr/>
        <p:txBody>
          <a:bodyPr/>
          <a:lstStyle/>
          <a:p>
            <a:pPr>
              <a:defRPr/>
            </a:pPr>
            <a:fld id="{F6A1FFB0-C415-44D1-9D5D-2AB1F317462C}" type="slidenum">
              <a:rPr lang="zh-CN" altLang="en-US" smtClean="0"/>
              <a:pPr>
                <a:defRPr/>
              </a:pPr>
              <a:t>40</a:t>
            </a:fld>
            <a:endParaRPr lang="zh-CN" altLang="en-US"/>
          </a:p>
        </p:txBody>
      </p:sp>
      <p:sp>
        <p:nvSpPr>
          <p:cNvPr id="6" name="文本框 5">
            <a:extLst>
              <a:ext uri="{FF2B5EF4-FFF2-40B4-BE49-F238E27FC236}">
                <a16:creationId xmlns:a16="http://schemas.microsoft.com/office/drawing/2014/main" xmlns="" id="{B7AC3F74-B244-4D22-BD07-BC58F68E1240}"/>
              </a:ext>
            </a:extLst>
          </p:cNvPr>
          <p:cNvSpPr txBox="1"/>
          <p:nvPr/>
        </p:nvSpPr>
        <p:spPr>
          <a:xfrm>
            <a:off x="685800" y="1775531"/>
            <a:ext cx="7772400" cy="3710869"/>
          </a:xfrm>
          <a:prstGeom prst="rect">
            <a:avLst/>
          </a:prstGeom>
        </p:spPr>
        <p:txBody>
          <a:bodyPr vert="horz" lIns="91440" tIns="45720" rIns="91440" bIns="45720" rtlCol="0">
            <a:normAutofit fontScale="9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dirty="0"/>
              <a:t>MPP</a:t>
            </a:r>
            <a:r>
              <a:rPr lang="zh-CN" altLang="en-US" dirty="0"/>
              <a:t>数据库特征：</a:t>
            </a:r>
            <a:endParaRPr lang="en-US" altLang="zh-CN" dirty="0"/>
          </a:p>
          <a:p>
            <a:pPr lvl="0"/>
            <a:r>
              <a:rPr lang="zh-CN" altLang="zh-CN" dirty="0"/>
              <a:t>具备</a:t>
            </a:r>
            <a:r>
              <a:rPr lang="en-US" altLang="zh-CN" dirty="0"/>
              <a:t>ACID</a:t>
            </a:r>
            <a:r>
              <a:rPr lang="zh-CN" altLang="zh-CN" dirty="0"/>
              <a:t>特性：满足原子性、一致性等要求</a:t>
            </a:r>
          </a:p>
          <a:p>
            <a:pPr lvl="0"/>
            <a:r>
              <a:rPr lang="zh-CN" altLang="zh-CN" dirty="0"/>
              <a:t>支持关系型模型，支持基于关系模型的数据库设计</a:t>
            </a:r>
          </a:p>
          <a:p>
            <a:pPr lvl="0"/>
            <a:r>
              <a:rPr lang="zh-CN" altLang="zh-CN" dirty="0"/>
              <a:t>使用</a:t>
            </a:r>
            <a:r>
              <a:rPr lang="en-US" altLang="zh-CN" dirty="0"/>
              <a:t>SQL</a:t>
            </a:r>
            <a:r>
              <a:rPr lang="zh-CN" altLang="zh-CN" dirty="0"/>
              <a:t>标准接口（支持</a:t>
            </a:r>
            <a:r>
              <a:rPr lang="en-US" altLang="zh-CN" dirty="0"/>
              <a:t>ODBC</a:t>
            </a:r>
            <a:r>
              <a:rPr lang="zh-CN" altLang="zh-CN" dirty="0"/>
              <a:t>和</a:t>
            </a:r>
            <a:r>
              <a:rPr lang="en-US" altLang="zh-CN" dirty="0"/>
              <a:t>JDBC</a:t>
            </a:r>
            <a:r>
              <a:rPr lang="zh-CN" altLang="zh-CN" dirty="0"/>
              <a:t>），易于开发，应用迁移方便</a:t>
            </a:r>
          </a:p>
          <a:p>
            <a:pPr lvl="0"/>
            <a:r>
              <a:rPr lang="en-US" altLang="zh-CN" dirty="0"/>
              <a:t>Share Nothing</a:t>
            </a:r>
            <a:r>
              <a:rPr lang="zh-CN" altLang="zh-CN" dirty="0"/>
              <a:t>架构特点使其可以横向扩展数百个节点，支撑</a:t>
            </a:r>
            <a:r>
              <a:rPr lang="en-US" altLang="zh-CN" dirty="0"/>
              <a:t>PB</a:t>
            </a:r>
            <a:r>
              <a:rPr lang="zh-CN" altLang="zh-CN" dirty="0"/>
              <a:t>级别的数据处理</a:t>
            </a:r>
          </a:p>
          <a:p>
            <a:pPr lvl="0"/>
            <a:r>
              <a:rPr lang="zh-CN" altLang="zh-CN" dirty="0"/>
              <a:t>特别擅长处理结构化数据，有明显的星型和雪花模型结构，便于进行</a:t>
            </a:r>
            <a:r>
              <a:rPr lang="en-US" altLang="zh-CN" dirty="0"/>
              <a:t>OLAP</a:t>
            </a:r>
            <a:r>
              <a:rPr lang="zh-CN" altLang="zh-CN" dirty="0"/>
              <a:t>分析和多维分析</a:t>
            </a:r>
          </a:p>
          <a:p>
            <a:r>
              <a:rPr lang="zh-CN" altLang="zh-CN" dirty="0"/>
              <a:t>可部署于开放架构的</a:t>
            </a:r>
            <a:r>
              <a:rPr lang="en-US" altLang="zh-CN" dirty="0"/>
              <a:t>X86</a:t>
            </a:r>
            <a:r>
              <a:rPr lang="zh-CN" altLang="zh-CN" dirty="0"/>
              <a:t>服务器，平台建设成本低</a:t>
            </a:r>
            <a:endParaRPr lang="en-US" altLang="zh-CN" dirty="0"/>
          </a:p>
        </p:txBody>
      </p:sp>
    </p:spTree>
    <p:extLst>
      <p:ext uri="{BB962C8B-B14F-4D97-AF65-F5344CB8AC3E}">
        <p14:creationId xmlns:p14="http://schemas.microsoft.com/office/powerpoint/2010/main" xmlns="" val="380171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5</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评分标准</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
        <p:nvSpPr>
          <p:cNvPr id="7" name="TextBox 7"/>
          <p:cNvSpPr txBox="1">
            <a:spLocks noChangeArrowheads="1"/>
          </p:cNvSpPr>
          <p:nvPr/>
        </p:nvSpPr>
        <p:spPr bwMode="auto">
          <a:xfrm>
            <a:off x="1371600" y="1524000"/>
            <a:ext cx="6629400" cy="4031873"/>
          </a:xfrm>
          <a:prstGeom prst="rect">
            <a:avLst/>
          </a:prstGeom>
          <a:noFill/>
          <a:ln w="9525">
            <a:noFill/>
            <a:miter lim="800000"/>
            <a:headEnd/>
            <a:tailEnd/>
          </a:ln>
        </p:spPr>
        <p:txBody>
          <a:bodyPr wrap="square">
            <a:spAutoFit/>
          </a:bodyPr>
          <a:lstStyle/>
          <a:p>
            <a:r>
              <a:rPr lang="en-US" altLang="zh-CN" sz="3200" dirty="0" smtClean="0">
                <a:solidFill>
                  <a:srgbClr val="002060"/>
                </a:solidFill>
                <a:latin typeface="Calibri" pitchFamily="34" charset="0"/>
              </a:rPr>
              <a:t>Project</a:t>
            </a:r>
            <a:r>
              <a:rPr lang="en-US" altLang="zh-CN" sz="3200" dirty="0">
                <a:solidFill>
                  <a:srgbClr val="002060"/>
                </a:solidFill>
                <a:latin typeface="Calibri" pitchFamily="34" charset="0"/>
              </a:rPr>
              <a:t>			  </a:t>
            </a:r>
            <a:r>
              <a:rPr lang="en-US" altLang="zh-CN" sz="3200" dirty="0" smtClean="0">
                <a:solidFill>
                  <a:srgbClr val="002060"/>
                </a:solidFill>
                <a:latin typeface="Calibri" pitchFamily="34" charset="0"/>
              </a:rPr>
              <a:t>	40</a:t>
            </a:r>
            <a:r>
              <a:rPr lang="en-US" altLang="zh-CN" sz="3200" dirty="0">
                <a:solidFill>
                  <a:srgbClr val="002060"/>
                </a:solidFill>
                <a:latin typeface="Calibri" pitchFamily="34" charset="0"/>
              </a:rPr>
              <a:t>%</a:t>
            </a:r>
          </a:p>
          <a:p>
            <a:r>
              <a:rPr lang="zh-CN" altLang="en-US" sz="3200" dirty="0" smtClean="0">
                <a:solidFill>
                  <a:srgbClr val="002060"/>
                </a:solidFill>
                <a:latin typeface="Calibri" pitchFamily="34" charset="0"/>
              </a:rPr>
              <a:t>期末考试</a:t>
            </a:r>
            <a:r>
              <a:rPr lang="en-US" altLang="zh-CN" sz="3200" dirty="0">
                <a:solidFill>
                  <a:srgbClr val="002060"/>
                </a:solidFill>
                <a:latin typeface="Calibri" pitchFamily="34" charset="0"/>
              </a:rPr>
              <a:t>			  </a:t>
            </a:r>
            <a:r>
              <a:rPr lang="en-US" altLang="zh-CN" sz="3200" dirty="0" smtClean="0">
                <a:solidFill>
                  <a:srgbClr val="002060"/>
                </a:solidFill>
                <a:latin typeface="Calibri" pitchFamily="34" charset="0"/>
              </a:rPr>
              <a:t>	60</a:t>
            </a:r>
            <a:r>
              <a:rPr lang="en-US" altLang="zh-CN" sz="3200" dirty="0">
                <a:solidFill>
                  <a:srgbClr val="002060"/>
                </a:solidFill>
                <a:latin typeface="Calibri" pitchFamily="34" charset="0"/>
              </a:rPr>
              <a:t>%</a:t>
            </a:r>
          </a:p>
          <a:p>
            <a:r>
              <a:rPr lang="en-US" altLang="zh-CN" sz="3200" dirty="0">
                <a:solidFill>
                  <a:srgbClr val="002060"/>
                </a:solidFill>
                <a:latin typeface="Calibri" pitchFamily="34" charset="0"/>
              </a:rPr>
              <a:t>Total				</a:t>
            </a:r>
            <a:r>
              <a:rPr lang="en-US" altLang="zh-CN" sz="3200" dirty="0" smtClean="0">
                <a:solidFill>
                  <a:srgbClr val="002060"/>
                </a:solidFill>
                <a:latin typeface="Calibri" pitchFamily="34" charset="0"/>
              </a:rPr>
              <a:t>	100</a:t>
            </a:r>
            <a:r>
              <a:rPr lang="en-US" altLang="zh-CN" sz="3200" dirty="0">
                <a:solidFill>
                  <a:srgbClr val="002060"/>
                </a:solidFill>
                <a:latin typeface="Calibri" pitchFamily="34" charset="0"/>
              </a:rPr>
              <a:t>%</a:t>
            </a:r>
          </a:p>
          <a:p>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85~100			    </a:t>
            </a:r>
            <a:r>
              <a:rPr lang="en-US" altLang="zh-CN" sz="3200" b="1" dirty="0" smtClean="0">
                <a:solidFill>
                  <a:srgbClr val="002060"/>
                </a:solidFill>
                <a:latin typeface="Calibri" pitchFamily="34" charset="0"/>
              </a:rPr>
              <a:t>	A</a:t>
            </a:r>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75~84			    </a:t>
            </a:r>
            <a:r>
              <a:rPr lang="en-US" altLang="zh-CN" sz="3200" b="1" dirty="0" smtClean="0">
                <a:solidFill>
                  <a:srgbClr val="002060"/>
                </a:solidFill>
                <a:latin typeface="Calibri" pitchFamily="34" charset="0"/>
              </a:rPr>
              <a:t>	B</a:t>
            </a:r>
            <a:endParaRPr lang="en-US" altLang="zh-CN" sz="3200" b="1" dirty="0">
              <a:solidFill>
                <a:srgbClr val="002060"/>
              </a:solidFill>
              <a:latin typeface="Calibri" pitchFamily="34" charset="0"/>
            </a:endParaRPr>
          </a:p>
          <a:p>
            <a:r>
              <a:rPr lang="en-US" altLang="zh-CN" sz="3200" b="1" dirty="0" smtClean="0">
                <a:solidFill>
                  <a:srgbClr val="002060"/>
                </a:solidFill>
                <a:latin typeface="Calibri" pitchFamily="34" charset="0"/>
              </a:rPr>
              <a:t>60~74</a:t>
            </a:r>
            <a:r>
              <a:rPr lang="en-US" altLang="zh-CN" sz="3200" b="1" dirty="0">
                <a:solidFill>
                  <a:srgbClr val="002060"/>
                </a:solidFill>
                <a:latin typeface="Calibri" pitchFamily="34" charset="0"/>
              </a:rPr>
              <a:t>			    </a:t>
            </a:r>
            <a:r>
              <a:rPr lang="en-US" altLang="zh-CN" sz="3200" b="1" dirty="0" smtClean="0">
                <a:solidFill>
                  <a:srgbClr val="002060"/>
                </a:solidFill>
                <a:latin typeface="Calibri" pitchFamily="34" charset="0"/>
              </a:rPr>
              <a:t>	C</a:t>
            </a:r>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&lt; </a:t>
            </a:r>
            <a:r>
              <a:rPr lang="en-US" altLang="zh-CN" sz="3200" b="1" dirty="0" smtClean="0">
                <a:solidFill>
                  <a:srgbClr val="002060"/>
                </a:solidFill>
                <a:latin typeface="Calibri" pitchFamily="34" charset="0"/>
              </a:rPr>
              <a:t>60</a:t>
            </a:r>
            <a:r>
              <a:rPr lang="en-US" altLang="zh-CN" sz="3200" b="1" dirty="0">
                <a:solidFill>
                  <a:srgbClr val="002060"/>
                </a:solidFill>
                <a:latin typeface="Calibri" pitchFamily="34" charset="0"/>
              </a:rPr>
              <a:t>				   </a:t>
            </a:r>
            <a:r>
              <a:rPr lang="en-US" altLang="zh-CN" sz="3200" b="1" dirty="0" smtClean="0">
                <a:solidFill>
                  <a:srgbClr val="002060"/>
                </a:solidFill>
                <a:latin typeface="Calibri" pitchFamily="34" charset="0"/>
              </a:rPr>
              <a:t>	Fail</a:t>
            </a:r>
            <a:endParaRPr lang="en-US" altLang="zh-CN" sz="3200" b="1" dirty="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6</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教材与参考书</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
        <p:nvSpPr>
          <p:cNvPr id="7" name="TextBox 7"/>
          <p:cNvSpPr txBox="1">
            <a:spLocks noChangeArrowheads="1"/>
          </p:cNvSpPr>
          <p:nvPr/>
        </p:nvSpPr>
        <p:spPr bwMode="auto">
          <a:xfrm>
            <a:off x="533400" y="1524000"/>
            <a:ext cx="3352800" cy="2985433"/>
          </a:xfrm>
          <a:prstGeom prst="rect">
            <a:avLst/>
          </a:prstGeom>
          <a:noFill/>
          <a:ln w="9525">
            <a:noFill/>
            <a:miter lim="800000"/>
            <a:headEnd/>
            <a:tailEnd/>
          </a:ln>
        </p:spPr>
        <p:txBody>
          <a:bodyPr wrap="square">
            <a:spAutoFit/>
          </a:bodyPr>
          <a:lstStyle/>
          <a:p>
            <a:pPr>
              <a:lnSpc>
                <a:spcPct val="150000"/>
              </a:lnSpc>
            </a:pPr>
            <a:r>
              <a:rPr lang="zh-CN" altLang="en-US" sz="3200" b="1" dirty="0" smtClean="0">
                <a:solidFill>
                  <a:srgbClr val="002060"/>
                </a:solidFill>
                <a:latin typeface="Calibri" pitchFamily="34" charset="0"/>
              </a:rPr>
              <a:t>教材</a:t>
            </a:r>
            <a:endParaRPr lang="en-US" altLang="zh-CN" sz="3200" b="1" dirty="0" smtClean="0">
              <a:solidFill>
                <a:srgbClr val="002060"/>
              </a:solidFill>
              <a:latin typeface="Calibri" pitchFamily="34" charset="0"/>
            </a:endParaRPr>
          </a:p>
          <a:p>
            <a:r>
              <a:rPr lang="en-US" altLang="zh-CN" sz="2400" dirty="0" smtClean="0">
                <a:solidFill>
                  <a:srgbClr val="002060"/>
                </a:solidFill>
                <a:latin typeface="Calibri" pitchFamily="34" charset="0"/>
              </a:rPr>
              <a:t>        </a:t>
            </a:r>
            <a:r>
              <a:rPr lang="zh-CN" altLang="en-US" sz="2800" dirty="0" smtClean="0">
                <a:solidFill>
                  <a:srgbClr val="002060"/>
                </a:solidFill>
                <a:latin typeface="Calibri" pitchFamily="34" charset="0"/>
              </a:rPr>
              <a:t>汤羽、林迪等编著，</a:t>
            </a:r>
            <a:r>
              <a:rPr lang="en-US" altLang="zh-CN" sz="2800" b="1" dirty="0" smtClean="0">
                <a:solidFill>
                  <a:srgbClr val="002060"/>
                </a:solidFill>
                <a:latin typeface="Calibri" pitchFamily="34" charset="0"/>
              </a:rPr>
              <a:t>《</a:t>
            </a:r>
            <a:r>
              <a:rPr lang="zh-CN" altLang="en-US" sz="2800" b="1" dirty="0" smtClean="0">
                <a:solidFill>
                  <a:srgbClr val="002060"/>
                </a:solidFill>
                <a:latin typeface="Calibri" pitchFamily="34" charset="0"/>
              </a:rPr>
              <a:t>大数据分析与计算</a:t>
            </a:r>
            <a:r>
              <a:rPr lang="en-US" altLang="zh-CN" sz="2800" b="1" dirty="0" smtClean="0">
                <a:solidFill>
                  <a:srgbClr val="002060"/>
                </a:solidFill>
                <a:latin typeface="Calibri" pitchFamily="34" charset="0"/>
              </a:rPr>
              <a:t>》</a:t>
            </a:r>
            <a:r>
              <a:rPr lang="zh-CN" altLang="en-US" sz="2800" dirty="0" smtClean="0">
                <a:solidFill>
                  <a:srgbClr val="002060"/>
                </a:solidFill>
                <a:latin typeface="Calibri" pitchFamily="34" charset="0"/>
              </a:rPr>
              <a:t>，</a:t>
            </a:r>
            <a:endParaRPr lang="en-US" altLang="zh-CN" sz="2800" dirty="0" smtClean="0">
              <a:solidFill>
                <a:srgbClr val="002060"/>
              </a:solidFill>
              <a:latin typeface="Calibri" pitchFamily="34" charset="0"/>
            </a:endParaRPr>
          </a:p>
          <a:p>
            <a:r>
              <a:rPr lang="en-US" altLang="zh-CN" sz="2800" b="1" dirty="0" smtClean="0">
                <a:solidFill>
                  <a:srgbClr val="002060"/>
                </a:solidFill>
                <a:latin typeface="Calibri" pitchFamily="34" charset="0"/>
              </a:rPr>
              <a:t>       </a:t>
            </a:r>
            <a:r>
              <a:rPr lang="zh-CN" altLang="en-US" sz="2800" dirty="0" smtClean="0">
                <a:solidFill>
                  <a:srgbClr val="002060"/>
                </a:solidFill>
                <a:latin typeface="Calibri" pitchFamily="34" charset="0"/>
              </a:rPr>
              <a:t>清华大学出版社，</a:t>
            </a:r>
            <a:r>
              <a:rPr lang="en-US" altLang="zh-CN" sz="2800" dirty="0" smtClean="0">
                <a:solidFill>
                  <a:srgbClr val="002060"/>
                </a:solidFill>
                <a:latin typeface="Calibri" pitchFamily="34" charset="0"/>
              </a:rPr>
              <a:t>2017</a:t>
            </a:r>
            <a:r>
              <a:rPr lang="zh-CN" altLang="en-US" sz="2800" dirty="0" smtClean="0">
                <a:solidFill>
                  <a:srgbClr val="002060"/>
                </a:solidFill>
                <a:latin typeface="Calibri" pitchFamily="34" charset="0"/>
              </a:rPr>
              <a:t>年</a:t>
            </a:r>
            <a:r>
              <a:rPr lang="en-US" altLang="zh-CN" sz="2800" dirty="0" smtClean="0">
                <a:solidFill>
                  <a:srgbClr val="002060"/>
                </a:solidFill>
                <a:latin typeface="Calibri" pitchFamily="34" charset="0"/>
              </a:rPr>
              <a:t>9</a:t>
            </a:r>
            <a:r>
              <a:rPr lang="zh-CN" altLang="en-US" sz="2800" dirty="0" smtClean="0">
                <a:solidFill>
                  <a:srgbClr val="002060"/>
                </a:solidFill>
                <a:latin typeface="Calibri" pitchFamily="34" charset="0"/>
              </a:rPr>
              <a:t>月第</a:t>
            </a:r>
            <a:r>
              <a:rPr lang="en-US" altLang="zh-CN" sz="2800" dirty="0" smtClean="0">
                <a:solidFill>
                  <a:srgbClr val="002060"/>
                </a:solidFill>
                <a:latin typeface="Calibri" pitchFamily="34" charset="0"/>
              </a:rPr>
              <a:t>1</a:t>
            </a:r>
            <a:r>
              <a:rPr lang="zh-CN" altLang="en-US" sz="2800" dirty="0" smtClean="0">
                <a:solidFill>
                  <a:srgbClr val="002060"/>
                </a:solidFill>
                <a:latin typeface="Calibri" pitchFamily="34" charset="0"/>
              </a:rPr>
              <a:t>版</a:t>
            </a:r>
            <a:endParaRPr lang="en-US" altLang="zh-CN" sz="2800" dirty="0">
              <a:solidFill>
                <a:srgbClr val="002060"/>
              </a:solidFill>
              <a:latin typeface="Calibri" pitchFamily="34" charset="0"/>
            </a:endParaRPr>
          </a:p>
        </p:txBody>
      </p:sp>
      <p:pic>
        <p:nvPicPr>
          <p:cNvPr id="2" name="Picture 2" descr="I:\UESTC\teaching\BDCT\text-book.jpg"/>
          <p:cNvPicPr>
            <a:picLocks noChangeAspect="1" noChangeArrowheads="1"/>
          </p:cNvPicPr>
          <p:nvPr/>
        </p:nvPicPr>
        <p:blipFill>
          <a:blip r:embed="rId4" cstate="print"/>
          <a:srcRect/>
          <a:stretch>
            <a:fillRect/>
          </a:stretch>
        </p:blipFill>
        <p:spPr bwMode="auto">
          <a:xfrm>
            <a:off x="4038600" y="1524000"/>
            <a:ext cx="4724400" cy="4724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7</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教材与参考书</a:t>
            </a:r>
            <a:endParaRPr lang="zh-CN" altLang="en-US" sz="3600" b="1" dirty="0">
              <a:solidFill>
                <a:srgbClr val="002060"/>
              </a:solidFill>
              <a:latin typeface="Calibri" pitchFamily="34" charset="0"/>
            </a:endParaRPr>
          </a:p>
        </p:txBody>
      </p:sp>
      <p:sp>
        <p:nvSpPr>
          <p:cNvPr id="9" name="页脚占位符 3">
            <a:extLst>
              <a:ext uri="{FF2B5EF4-FFF2-40B4-BE49-F238E27FC236}">
                <a16:creationId xmlns:a16="http://schemas.microsoft.com/office/drawing/2014/main" xmlns="" id="{BD9A5119-05CD-4A44-A84C-E52A965CFD5C}"/>
              </a:ext>
            </a:extLst>
          </p:cNvPr>
          <p:cNvSpPr>
            <a:spLocks noGrp="1"/>
          </p:cNvSpPr>
          <p:nvPr>
            <p:ph type="ftr" sz="quarter" idx="11"/>
          </p:nvPr>
        </p:nvSpPr>
        <p:spPr>
          <a:xfrm>
            <a:off x="2895600" y="6356350"/>
            <a:ext cx="3429000" cy="365125"/>
          </a:xfrm>
        </p:spPr>
        <p:txBody>
          <a:bodyPr/>
          <a:lstStyle/>
          <a:p>
            <a:pPr>
              <a:defRPr/>
            </a:pPr>
            <a:r>
              <a:rPr lang="en-US" altLang="zh-CN" dirty="0"/>
              <a:t>Big Data Computing Technology, 2017 Fall</a:t>
            </a:r>
            <a:endParaRPr lang="zh-CN" altLang="en-US" dirty="0"/>
          </a:p>
        </p:txBody>
      </p:sp>
      <p:sp>
        <p:nvSpPr>
          <p:cNvPr id="8" name="TextBox 7"/>
          <p:cNvSpPr txBox="1">
            <a:spLocks noChangeArrowheads="1"/>
          </p:cNvSpPr>
          <p:nvPr/>
        </p:nvSpPr>
        <p:spPr bwMode="auto">
          <a:xfrm>
            <a:off x="762000" y="1447800"/>
            <a:ext cx="7924800" cy="2785378"/>
          </a:xfrm>
          <a:prstGeom prst="rect">
            <a:avLst/>
          </a:prstGeom>
          <a:noFill/>
          <a:ln w="9525">
            <a:noFill/>
            <a:miter lim="800000"/>
            <a:headEnd/>
            <a:tailEnd/>
          </a:ln>
        </p:spPr>
        <p:txBody>
          <a:bodyPr wrap="square">
            <a:spAutoFit/>
          </a:bodyPr>
          <a:lstStyle/>
          <a:p>
            <a:pPr>
              <a:lnSpc>
                <a:spcPct val="150000"/>
              </a:lnSpc>
            </a:pPr>
            <a:r>
              <a:rPr lang="zh-CN" altLang="en-US" sz="3200" b="1" dirty="0" smtClean="0">
                <a:solidFill>
                  <a:srgbClr val="002060"/>
                </a:solidFill>
                <a:latin typeface="Calibri" pitchFamily="34" charset="0"/>
              </a:rPr>
              <a:t>参考书</a:t>
            </a:r>
            <a:endParaRPr lang="en-US" altLang="zh-CN" sz="3200" b="1" dirty="0" smtClean="0">
              <a:solidFill>
                <a:srgbClr val="002060"/>
              </a:solidFill>
              <a:latin typeface="Calibri" pitchFamily="34" charset="0"/>
            </a:endParaRPr>
          </a:p>
          <a:p>
            <a:r>
              <a:rPr lang="en-US" altLang="zh-CN" sz="2400" dirty="0" smtClean="0">
                <a:solidFill>
                  <a:srgbClr val="002060"/>
                </a:solidFill>
                <a:latin typeface="Calibri" pitchFamily="34" charset="0"/>
              </a:rPr>
              <a:t>      </a:t>
            </a:r>
            <a:r>
              <a:rPr lang="zh-CN" altLang="en-US" sz="2400" dirty="0" smtClean="0">
                <a:solidFill>
                  <a:srgbClr val="002060"/>
                </a:solidFill>
                <a:latin typeface="Calibri" pitchFamily="34" charset="0"/>
              </a:rPr>
              <a:t>（美）</a:t>
            </a:r>
            <a:r>
              <a:rPr lang="en-US" altLang="zh-CN" sz="2400" dirty="0" smtClean="0">
                <a:solidFill>
                  <a:srgbClr val="002060"/>
                </a:solidFill>
                <a:latin typeface="Calibri" pitchFamily="34" charset="0"/>
              </a:rPr>
              <a:t>Rachel </a:t>
            </a:r>
            <a:r>
              <a:rPr lang="en-US" altLang="zh-CN" sz="2400" dirty="0" err="1" smtClean="0">
                <a:solidFill>
                  <a:srgbClr val="002060"/>
                </a:solidFill>
                <a:latin typeface="Calibri" pitchFamily="34" charset="0"/>
              </a:rPr>
              <a:t>Schutt</a:t>
            </a:r>
            <a:r>
              <a:rPr lang="en-US" altLang="zh-CN" sz="2400" dirty="0" smtClean="0">
                <a:solidFill>
                  <a:srgbClr val="002060"/>
                </a:solidFill>
                <a:latin typeface="Calibri" pitchFamily="34" charset="0"/>
              </a:rPr>
              <a:t>, Cathy O’Neil </a:t>
            </a:r>
            <a:r>
              <a:rPr lang="zh-CN" altLang="en-US" sz="2400" dirty="0" smtClean="0">
                <a:solidFill>
                  <a:srgbClr val="002060"/>
                </a:solidFill>
                <a:latin typeface="Calibri" pitchFamily="34" charset="0"/>
              </a:rPr>
              <a:t>著</a:t>
            </a:r>
            <a:r>
              <a:rPr lang="zh-CN" altLang="en-US" sz="2800" dirty="0" smtClean="0">
                <a:solidFill>
                  <a:srgbClr val="002060"/>
                </a:solidFill>
                <a:latin typeface="Calibri" pitchFamily="34" charset="0"/>
              </a:rPr>
              <a:t>，</a:t>
            </a:r>
            <a:r>
              <a:rPr lang="en-US" altLang="zh-CN" sz="2800" dirty="0" smtClean="0">
                <a:solidFill>
                  <a:srgbClr val="002060"/>
                </a:solidFill>
                <a:latin typeface="Calibri" pitchFamily="34" charset="0"/>
              </a:rPr>
              <a:t>《</a:t>
            </a:r>
            <a:r>
              <a:rPr lang="zh-CN" altLang="en-US" sz="2800" dirty="0" smtClean="0">
                <a:solidFill>
                  <a:srgbClr val="002060"/>
                </a:solidFill>
                <a:latin typeface="Calibri" pitchFamily="34" charset="0"/>
              </a:rPr>
              <a:t>数据科学</a:t>
            </a:r>
            <a:endParaRPr lang="en-US" altLang="zh-CN" sz="2800" dirty="0" smtClean="0">
              <a:solidFill>
                <a:srgbClr val="002060"/>
              </a:solidFill>
              <a:latin typeface="Calibri" pitchFamily="34" charset="0"/>
            </a:endParaRPr>
          </a:p>
          <a:p>
            <a:r>
              <a:rPr lang="en-US" altLang="zh-CN" sz="2800" dirty="0" smtClean="0">
                <a:solidFill>
                  <a:srgbClr val="002060"/>
                </a:solidFill>
                <a:latin typeface="Calibri" pitchFamily="34" charset="0"/>
              </a:rPr>
              <a:t>       </a:t>
            </a:r>
            <a:r>
              <a:rPr lang="zh-CN" altLang="en-US" sz="2800" dirty="0" smtClean="0">
                <a:solidFill>
                  <a:srgbClr val="002060"/>
                </a:solidFill>
                <a:latin typeface="Calibri" pitchFamily="34" charset="0"/>
              </a:rPr>
              <a:t>实战</a:t>
            </a:r>
            <a:r>
              <a:rPr lang="en-US" altLang="zh-CN" sz="2800" dirty="0" smtClean="0">
                <a:solidFill>
                  <a:srgbClr val="002060"/>
                </a:solidFill>
                <a:latin typeface="Calibri" pitchFamily="34" charset="0"/>
              </a:rPr>
              <a:t>》</a:t>
            </a:r>
            <a:r>
              <a:rPr lang="zh-CN" altLang="en-US" sz="2800" dirty="0" smtClean="0">
                <a:solidFill>
                  <a:srgbClr val="002060"/>
                </a:solidFill>
                <a:latin typeface="Calibri" pitchFamily="34" charset="0"/>
              </a:rPr>
              <a:t>，人民邮电版社，</a:t>
            </a:r>
            <a:r>
              <a:rPr lang="en-US" altLang="zh-CN" sz="2800" dirty="0" smtClean="0">
                <a:solidFill>
                  <a:srgbClr val="002060"/>
                </a:solidFill>
                <a:latin typeface="Calibri" pitchFamily="34" charset="0"/>
              </a:rPr>
              <a:t>2015</a:t>
            </a:r>
            <a:r>
              <a:rPr lang="zh-CN" altLang="en-US" sz="2800" dirty="0" smtClean="0">
                <a:solidFill>
                  <a:srgbClr val="002060"/>
                </a:solidFill>
                <a:latin typeface="Calibri" pitchFamily="34" charset="0"/>
              </a:rPr>
              <a:t>年</a:t>
            </a:r>
            <a:r>
              <a:rPr lang="en-US" altLang="zh-CN" sz="2800" dirty="0" smtClean="0">
                <a:solidFill>
                  <a:srgbClr val="002060"/>
                </a:solidFill>
                <a:latin typeface="Calibri" pitchFamily="34" charset="0"/>
              </a:rPr>
              <a:t>3</a:t>
            </a:r>
            <a:r>
              <a:rPr lang="zh-CN" altLang="en-US" sz="2800" dirty="0" smtClean="0">
                <a:solidFill>
                  <a:srgbClr val="002060"/>
                </a:solidFill>
                <a:latin typeface="Calibri" pitchFamily="34" charset="0"/>
              </a:rPr>
              <a:t>月第</a:t>
            </a:r>
            <a:r>
              <a:rPr lang="en-US" altLang="zh-CN" sz="2800" dirty="0" smtClean="0">
                <a:solidFill>
                  <a:srgbClr val="002060"/>
                </a:solidFill>
                <a:latin typeface="Calibri" pitchFamily="34" charset="0"/>
              </a:rPr>
              <a:t>1</a:t>
            </a:r>
            <a:r>
              <a:rPr lang="zh-CN" altLang="en-US" sz="2800" dirty="0" smtClean="0">
                <a:solidFill>
                  <a:srgbClr val="002060"/>
                </a:solidFill>
                <a:latin typeface="Calibri" pitchFamily="34" charset="0"/>
              </a:rPr>
              <a:t>版</a:t>
            </a:r>
            <a:endParaRPr lang="en-US" altLang="zh-CN" sz="2800" dirty="0" smtClean="0">
              <a:solidFill>
                <a:srgbClr val="002060"/>
              </a:solidFill>
              <a:latin typeface="Calibri" pitchFamily="34" charset="0"/>
            </a:endParaRPr>
          </a:p>
          <a:p>
            <a:pPr>
              <a:spcBef>
                <a:spcPts val="1800"/>
              </a:spcBef>
            </a:pPr>
            <a:r>
              <a:rPr lang="zh-CN" altLang="en-US" sz="2800" dirty="0" smtClean="0"/>
              <a:t>     高彦杰，</a:t>
            </a:r>
            <a:r>
              <a:rPr lang="en-US" altLang="zh-CN" sz="2800" dirty="0" smtClean="0">
                <a:solidFill>
                  <a:srgbClr val="002060"/>
                </a:solidFill>
                <a:latin typeface="Calibri" pitchFamily="34" charset="0"/>
              </a:rPr>
              <a:t>《</a:t>
            </a:r>
            <a:r>
              <a:rPr lang="zh-CN" altLang="en-US" sz="2800" dirty="0" smtClean="0">
                <a:solidFill>
                  <a:srgbClr val="002060"/>
                </a:solidFill>
                <a:latin typeface="Calibri" pitchFamily="34" charset="0"/>
              </a:rPr>
              <a:t> </a:t>
            </a:r>
            <a:r>
              <a:rPr lang="en-US" altLang="zh-CN" sz="2800" dirty="0" smtClean="0">
                <a:solidFill>
                  <a:srgbClr val="002060"/>
                </a:solidFill>
                <a:latin typeface="Calibri" pitchFamily="34" charset="0"/>
              </a:rPr>
              <a:t>Spark</a:t>
            </a:r>
            <a:r>
              <a:rPr lang="zh-CN" altLang="en-US" sz="2800" dirty="0" smtClean="0">
                <a:solidFill>
                  <a:srgbClr val="002060"/>
                </a:solidFill>
                <a:latin typeface="Calibri" pitchFamily="34" charset="0"/>
              </a:rPr>
              <a:t>大数据处理：技术、应用与</a:t>
            </a:r>
            <a:endParaRPr lang="en-US" altLang="zh-CN" sz="2800" dirty="0" smtClean="0">
              <a:solidFill>
                <a:srgbClr val="002060"/>
              </a:solidFill>
              <a:latin typeface="Calibri" pitchFamily="34" charset="0"/>
            </a:endParaRPr>
          </a:p>
          <a:p>
            <a:r>
              <a:rPr lang="en-US" altLang="zh-CN" sz="2800" dirty="0" smtClean="0">
                <a:solidFill>
                  <a:srgbClr val="002060"/>
                </a:solidFill>
                <a:latin typeface="Calibri" pitchFamily="34" charset="0"/>
              </a:rPr>
              <a:t>      </a:t>
            </a:r>
            <a:r>
              <a:rPr lang="zh-CN" altLang="en-US" sz="2800" dirty="0" smtClean="0">
                <a:solidFill>
                  <a:srgbClr val="002060"/>
                </a:solidFill>
                <a:latin typeface="Calibri" pitchFamily="34" charset="0"/>
              </a:rPr>
              <a:t>性能优化</a:t>
            </a:r>
            <a:r>
              <a:rPr lang="en-US" altLang="zh-CN" sz="2800" dirty="0" smtClean="0">
                <a:solidFill>
                  <a:srgbClr val="002060"/>
                </a:solidFill>
                <a:latin typeface="Calibri" pitchFamily="34" charset="0"/>
              </a:rPr>
              <a:t>》</a:t>
            </a:r>
            <a:r>
              <a:rPr lang="zh-CN" altLang="en-US" sz="2800" dirty="0" smtClean="0">
                <a:solidFill>
                  <a:srgbClr val="002060"/>
                </a:solidFill>
                <a:latin typeface="Calibri" pitchFamily="34" charset="0"/>
              </a:rPr>
              <a:t>，机械工业出版社，</a:t>
            </a:r>
            <a:r>
              <a:rPr lang="en-US" altLang="zh-CN" sz="2800" dirty="0" smtClean="0">
                <a:solidFill>
                  <a:srgbClr val="002060"/>
                </a:solidFill>
                <a:latin typeface="Calibri" pitchFamily="34" charset="0"/>
              </a:rPr>
              <a:t>2014</a:t>
            </a:r>
            <a:r>
              <a:rPr lang="zh-CN" altLang="en-US" sz="2800" dirty="0" smtClean="0">
                <a:solidFill>
                  <a:srgbClr val="002060"/>
                </a:solidFill>
                <a:latin typeface="Calibri" pitchFamily="34" charset="0"/>
              </a:rPr>
              <a:t>年</a:t>
            </a:r>
            <a:r>
              <a:rPr lang="en-US" altLang="zh-CN" sz="2800" dirty="0" smtClean="0">
                <a:solidFill>
                  <a:srgbClr val="002060"/>
                </a:solidFill>
                <a:latin typeface="Calibri" pitchFamily="34" charset="0"/>
              </a:rPr>
              <a:t>11</a:t>
            </a:r>
            <a:r>
              <a:rPr lang="zh-CN" altLang="en-US" sz="2800" dirty="0" smtClean="0">
                <a:solidFill>
                  <a:srgbClr val="002060"/>
                </a:solidFill>
                <a:latin typeface="Calibri" pitchFamily="34" charset="0"/>
              </a:rPr>
              <a:t>月</a:t>
            </a:r>
            <a:endParaRPr lang="en-US" altLang="zh-CN" sz="2800" dirty="0" smtClean="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858D95-2152-4970-A06A-682A3525AF59}"/>
              </a:ext>
            </a:extLst>
          </p:cNvPr>
          <p:cNvSpPr>
            <a:spLocks noGrp="1"/>
          </p:cNvSpPr>
          <p:nvPr>
            <p:ph type="title"/>
          </p:nvPr>
        </p:nvSpPr>
        <p:spPr>
          <a:xfrm>
            <a:off x="457200" y="274638"/>
            <a:ext cx="8229600" cy="792162"/>
          </a:xfrm>
        </p:spPr>
        <p:txBody>
          <a:bodyPr/>
          <a:lstStyle/>
          <a:p>
            <a:r>
              <a:rPr lang="en-US" altLang="zh-CN" b="1" dirty="0" smtClean="0">
                <a:solidFill>
                  <a:srgbClr val="002060"/>
                </a:solidFill>
                <a:latin typeface="Calibri" pitchFamily="34" charset="0"/>
                <a:ea typeface="宋体" charset="-122"/>
                <a:cs typeface="+mn-cs"/>
              </a:rPr>
              <a:t>Lecture 1  </a:t>
            </a:r>
            <a:r>
              <a:rPr lang="zh-CN" altLang="en-US" b="1" dirty="0" smtClean="0">
                <a:solidFill>
                  <a:srgbClr val="002060"/>
                </a:solidFill>
                <a:latin typeface="Calibri" pitchFamily="34" charset="0"/>
                <a:ea typeface="宋体" charset="-122"/>
                <a:cs typeface="+mn-cs"/>
              </a:rPr>
              <a:t>大</a:t>
            </a:r>
            <a:r>
              <a:rPr lang="zh-CN" altLang="en-US" b="1" dirty="0">
                <a:solidFill>
                  <a:srgbClr val="002060"/>
                </a:solidFill>
                <a:latin typeface="Calibri" pitchFamily="34" charset="0"/>
                <a:ea typeface="宋体" charset="-122"/>
                <a:cs typeface="+mn-cs"/>
              </a:rPr>
              <a:t>数据</a:t>
            </a:r>
            <a:r>
              <a:rPr lang="zh-CN" altLang="en-US" b="1" dirty="0" smtClean="0">
                <a:solidFill>
                  <a:srgbClr val="002060"/>
                </a:solidFill>
                <a:latin typeface="Calibri" pitchFamily="34" charset="0"/>
                <a:ea typeface="宋体" charset="-122"/>
                <a:cs typeface="+mn-cs"/>
              </a:rPr>
              <a:t>计算概论</a:t>
            </a:r>
            <a:endParaRPr lang="zh-CN" altLang="en-US" b="1" dirty="0">
              <a:solidFill>
                <a:srgbClr val="002060"/>
              </a:solidFill>
              <a:latin typeface="Calibri" pitchFamily="34" charset="0"/>
              <a:ea typeface="宋体" charset="-122"/>
              <a:cs typeface="+mn-cs"/>
            </a:endParaRPr>
          </a:p>
        </p:txBody>
      </p:sp>
      <p:sp>
        <p:nvSpPr>
          <p:cNvPr id="5" name="灯片编号占位符 4">
            <a:extLst>
              <a:ext uri="{FF2B5EF4-FFF2-40B4-BE49-F238E27FC236}">
                <a16:creationId xmlns:a16="http://schemas.microsoft.com/office/drawing/2014/main" xmlns="" id="{B2F8D6E7-B6C9-47AF-8F61-9A280A3882AF}"/>
              </a:ext>
            </a:extLst>
          </p:cNvPr>
          <p:cNvSpPr>
            <a:spLocks noGrp="1"/>
          </p:cNvSpPr>
          <p:nvPr>
            <p:ph type="sldNum" sz="quarter" idx="12"/>
          </p:nvPr>
        </p:nvSpPr>
        <p:spPr/>
        <p:txBody>
          <a:bodyPr/>
          <a:lstStyle/>
          <a:p>
            <a:pPr>
              <a:defRPr/>
            </a:pPr>
            <a:fld id="{F6A1FFB0-C415-44D1-9D5D-2AB1F317462C}" type="slidenum">
              <a:rPr lang="zh-CN" altLang="en-US" smtClean="0"/>
              <a:pPr>
                <a:defRPr/>
              </a:pPr>
              <a:t>8</a:t>
            </a:fld>
            <a:endParaRPr lang="zh-CN" altLang="en-US"/>
          </a:p>
        </p:txBody>
      </p:sp>
      <p:sp>
        <p:nvSpPr>
          <p:cNvPr id="7" name="文本框 6">
            <a:extLst>
              <a:ext uri="{FF2B5EF4-FFF2-40B4-BE49-F238E27FC236}">
                <a16:creationId xmlns:a16="http://schemas.microsoft.com/office/drawing/2014/main" xmlns="" id="{D92B2E4F-289A-4E65-A1D2-0B10481E76F4}"/>
              </a:ext>
            </a:extLst>
          </p:cNvPr>
          <p:cNvSpPr txBox="1"/>
          <p:nvPr/>
        </p:nvSpPr>
        <p:spPr>
          <a:xfrm>
            <a:off x="2438400" y="1143000"/>
            <a:ext cx="6248400" cy="4038600"/>
          </a:xfrm>
          <a:prstGeom prst="rect">
            <a:avLst/>
          </a:prstGeom>
          <a:noFill/>
          <a:ln>
            <a:noFill/>
          </a:ln>
        </p:spPr>
        <p:txBody>
          <a:bodyPr wrap="square" rtlCol="0" anchor="ctr" anchorCtr="0">
            <a:noAutofit/>
          </a:bodyPr>
          <a:lstStyle/>
          <a:p>
            <a:pPr>
              <a:lnSpc>
                <a:spcPct val="150000"/>
              </a:lnSpc>
            </a:pPr>
            <a:r>
              <a:rPr lang="en-US" altLang="zh-CN" sz="3600" dirty="0">
                <a:latin typeface="+mj-ea"/>
                <a:ea typeface="+mj-ea"/>
              </a:rPr>
              <a:t>1.1 </a:t>
            </a:r>
            <a:r>
              <a:rPr lang="zh-CN" altLang="en-US" sz="3600" dirty="0">
                <a:latin typeface="+mj-ea"/>
                <a:ea typeface="+mj-ea"/>
              </a:rPr>
              <a:t>大数据概念</a:t>
            </a:r>
            <a:endParaRPr lang="en-US" altLang="zh-CN" sz="3600" dirty="0">
              <a:latin typeface="+mj-ea"/>
              <a:ea typeface="+mj-ea"/>
            </a:endParaRPr>
          </a:p>
          <a:p>
            <a:pPr>
              <a:lnSpc>
                <a:spcPct val="150000"/>
              </a:lnSpc>
            </a:pPr>
            <a:r>
              <a:rPr lang="en-US" altLang="zh-CN" sz="3600" dirty="0">
                <a:latin typeface="+mj-ea"/>
                <a:ea typeface="+mj-ea"/>
              </a:rPr>
              <a:t>1.2 </a:t>
            </a:r>
            <a:r>
              <a:rPr lang="zh-CN" altLang="en-US" sz="3600" dirty="0">
                <a:latin typeface="+mj-ea"/>
                <a:ea typeface="+mj-ea"/>
              </a:rPr>
              <a:t>大数据技术特征</a:t>
            </a:r>
            <a:endParaRPr lang="en-US" altLang="zh-CN" sz="3600" dirty="0">
              <a:latin typeface="+mj-ea"/>
              <a:ea typeface="+mj-ea"/>
            </a:endParaRPr>
          </a:p>
          <a:p>
            <a:pPr>
              <a:lnSpc>
                <a:spcPct val="150000"/>
              </a:lnSpc>
            </a:pPr>
            <a:r>
              <a:rPr lang="en-US" altLang="zh-CN" sz="3600" dirty="0">
                <a:latin typeface="+mj-ea"/>
                <a:ea typeface="+mj-ea"/>
              </a:rPr>
              <a:t>1.3 </a:t>
            </a:r>
            <a:r>
              <a:rPr lang="zh-CN" altLang="en-US" sz="3600" dirty="0" smtClean="0">
                <a:latin typeface="+mj-ea"/>
                <a:ea typeface="+mj-ea"/>
              </a:rPr>
              <a:t>标准</a:t>
            </a:r>
            <a:r>
              <a:rPr lang="zh-CN" altLang="en-US" sz="3600" dirty="0">
                <a:latin typeface="+mj-ea"/>
                <a:ea typeface="+mj-ea"/>
              </a:rPr>
              <a:t>与模式</a:t>
            </a:r>
          </a:p>
        </p:txBody>
      </p:sp>
    </p:spTree>
    <p:extLst>
      <p:ext uri="{BB962C8B-B14F-4D97-AF65-F5344CB8AC3E}">
        <p14:creationId xmlns:p14="http://schemas.microsoft.com/office/powerpoint/2010/main" xmlns="" val="397901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8EDCB5-FE1B-486B-9B30-D8939DEBBA3C}"/>
              </a:ext>
            </a:extLst>
          </p:cNvPr>
          <p:cNvSpPr>
            <a:spLocks noGrp="1"/>
          </p:cNvSpPr>
          <p:nvPr>
            <p:ph type="title"/>
          </p:nvPr>
        </p:nvSpPr>
        <p:spPr/>
        <p:txBody>
          <a:bodyPr/>
          <a:lstStyle/>
          <a:p>
            <a:r>
              <a:rPr lang="en-US" altLang="zh-CN" dirty="0"/>
              <a:t>1.1 </a:t>
            </a:r>
            <a:r>
              <a:rPr lang="zh-CN" altLang="en-US" dirty="0"/>
              <a:t>大数据概念</a:t>
            </a:r>
          </a:p>
        </p:txBody>
      </p:sp>
      <p:sp>
        <p:nvSpPr>
          <p:cNvPr id="5" name="灯片编号占位符 4">
            <a:extLst>
              <a:ext uri="{FF2B5EF4-FFF2-40B4-BE49-F238E27FC236}">
                <a16:creationId xmlns:a16="http://schemas.microsoft.com/office/drawing/2014/main" xmlns="" id="{4CCF4248-C468-41BF-AFB4-F06B2C456A0D}"/>
              </a:ext>
            </a:extLst>
          </p:cNvPr>
          <p:cNvSpPr>
            <a:spLocks noGrp="1"/>
          </p:cNvSpPr>
          <p:nvPr>
            <p:ph type="sldNum" sz="quarter" idx="12"/>
          </p:nvPr>
        </p:nvSpPr>
        <p:spPr/>
        <p:txBody>
          <a:bodyPr/>
          <a:lstStyle/>
          <a:p>
            <a:pPr>
              <a:defRPr/>
            </a:pPr>
            <a:fld id="{F6A1FFB0-C415-44D1-9D5D-2AB1F317462C}" type="slidenum">
              <a:rPr lang="zh-CN" altLang="en-US" smtClean="0"/>
              <a:pPr>
                <a:defRPr/>
              </a:pPr>
              <a:t>9</a:t>
            </a:fld>
            <a:endParaRPr lang="zh-CN" altLang="en-US"/>
          </a:p>
        </p:txBody>
      </p:sp>
      <p:sp>
        <p:nvSpPr>
          <p:cNvPr id="7" name="文本框 6">
            <a:extLst>
              <a:ext uri="{FF2B5EF4-FFF2-40B4-BE49-F238E27FC236}">
                <a16:creationId xmlns:a16="http://schemas.microsoft.com/office/drawing/2014/main" xmlns="" id="{AE7DE55A-0F4F-411E-AEE1-EA04A3758829}"/>
              </a:ext>
            </a:extLst>
          </p:cNvPr>
          <p:cNvSpPr txBox="1"/>
          <p:nvPr/>
        </p:nvSpPr>
        <p:spPr>
          <a:xfrm>
            <a:off x="457200" y="1295400"/>
            <a:ext cx="8001000" cy="48768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endParaRPr lang="zh-CN" altLang="en-US" dirty="0"/>
          </a:p>
        </p:txBody>
      </p:sp>
      <p:sp>
        <p:nvSpPr>
          <p:cNvPr id="8" name="文本框 7">
            <a:extLst>
              <a:ext uri="{FF2B5EF4-FFF2-40B4-BE49-F238E27FC236}">
                <a16:creationId xmlns:a16="http://schemas.microsoft.com/office/drawing/2014/main" xmlns="" id="{59B57B8B-8D03-4B11-A153-4FD38A13A26D}"/>
              </a:ext>
            </a:extLst>
          </p:cNvPr>
          <p:cNvSpPr txBox="1"/>
          <p:nvPr/>
        </p:nvSpPr>
        <p:spPr>
          <a:xfrm>
            <a:off x="1524000" y="1524000"/>
            <a:ext cx="64770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3600" dirty="0" smtClean="0"/>
              <a:t> 数据</a:t>
            </a:r>
            <a:r>
              <a:rPr lang="zh-CN" altLang="en-US" sz="3600" dirty="0"/>
              <a:t>是什么？</a:t>
            </a:r>
            <a:endParaRPr lang="en-US" altLang="zh-CN" sz="3600" dirty="0"/>
          </a:p>
          <a:p>
            <a:pPr>
              <a:lnSpc>
                <a:spcPct val="150000"/>
              </a:lnSpc>
            </a:pPr>
            <a:r>
              <a:rPr lang="zh-CN" altLang="en-US" sz="3600" dirty="0" smtClean="0"/>
              <a:t> 数据</a:t>
            </a:r>
            <a:r>
              <a:rPr lang="zh-CN" altLang="en-US" sz="3600" dirty="0"/>
              <a:t>科学是什么？</a:t>
            </a:r>
            <a:endParaRPr lang="en-US" altLang="zh-CN" sz="3600" dirty="0"/>
          </a:p>
          <a:p>
            <a:pPr>
              <a:lnSpc>
                <a:spcPct val="150000"/>
              </a:lnSpc>
            </a:pPr>
            <a:r>
              <a:rPr lang="zh-CN" altLang="en-US" sz="3600" dirty="0" smtClean="0"/>
              <a:t> 大数据基本</a:t>
            </a:r>
            <a:r>
              <a:rPr lang="zh-CN" altLang="en-US" sz="3600" dirty="0"/>
              <a:t>属性是什么？</a:t>
            </a:r>
            <a:endParaRPr lang="en-US" altLang="zh-CN" sz="3600" dirty="0"/>
          </a:p>
          <a:p>
            <a:pPr>
              <a:lnSpc>
                <a:spcPct val="150000"/>
              </a:lnSpc>
            </a:pPr>
            <a:endParaRPr lang="zh-CN" altLang="en-US" sz="3600" dirty="0"/>
          </a:p>
        </p:txBody>
      </p:sp>
    </p:spTree>
    <p:extLst>
      <p:ext uri="{BB962C8B-B14F-4D97-AF65-F5344CB8AC3E}">
        <p14:creationId xmlns:p14="http://schemas.microsoft.com/office/powerpoint/2010/main" xmlns="" val="1074634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2058</TotalTime>
  <Words>4641</Words>
  <Application>Microsoft Office PowerPoint</Application>
  <PresentationFormat>全屏显示(4:3)</PresentationFormat>
  <Paragraphs>447</Paragraphs>
  <Slides>40</Slides>
  <Notes>25</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幻灯片 1</vt:lpstr>
      <vt:lpstr>幻灯片 2</vt:lpstr>
      <vt:lpstr>幻灯片 3</vt:lpstr>
      <vt:lpstr>幻灯片 4</vt:lpstr>
      <vt:lpstr>幻灯片 5</vt:lpstr>
      <vt:lpstr>幻灯片 6</vt:lpstr>
      <vt:lpstr>幻灯片 7</vt:lpstr>
      <vt:lpstr>Lecture 1  大数据计算概论</vt:lpstr>
      <vt:lpstr>1.1 大数据概念</vt:lpstr>
      <vt:lpstr>幻灯片 10</vt:lpstr>
      <vt:lpstr>幻灯片 11</vt:lpstr>
      <vt:lpstr>幻灯片 12</vt:lpstr>
      <vt:lpstr>幻灯片 13</vt:lpstr>
      <vt:lpstr>幻灯片 14</vt:lpstr>
      <vt:lpstr>1.1 大数据概念——数据的定义</vt:lpstr>
      <vt:lpstr>1.1 大数据概念—数据科学</vt:lpstr>
      <vt:lpstr>1.1 大数据概念——基本属性</vt:lpstr>
      <vt:lpstr>1.1 大数据概念——基本属性</vt:lpstr>
      <vt:lpstr>1.1 大数据概念——基本属性</vt:lpstr>
      <vt:lpstr>1.2 大数据技术特征</vt:lpstr>
      <vt:lpstr>1.2.1 大数据算法特性</vt:lpstr>
      <vt:lpstr>1.2.2 大数据计算系统特性</vt:lpstr>
      <vt:lpstr>1.2.2 大数据计算系统特性</vt:lpstr>
      <vt:lpstr>1.2.2 大数据计算系统特性</vt:lpstr>
      <vt:lpstr>1.2.3大数据开发技术特性</vt:lpstr>
      <vt:lpstr>1.3 技术标准与模式</vt:lpstr>
      <vt:lpstr>1.3.1 大数据计算技术标准</vt:lpstr>
      <vt:lpstr>1.3.1 大数据计算技术标准</vt:lpstr>
      <vt:lpstr>1.3.1 大数据计算技术标准</vt:lpstr>
      <vt:lpstr>1.3.1 大数据计算技术标准</vt:lpstr>
      <vt:lpstr>1.3.1 大数据计算技术标准</vt:lpstr>
      <vt:lpstr>1.3.2 大数据计算模式</vt:lpstr>
      <vt:lpstr>1.3.2 大数据计算模式</vt:lpstr>
      <vt:lpstr>1.3.2 大数据计算模式</vt:lpstr>
      <vt:lpstr>1.3.2 大数据计算模式</vt:lpstr>
      <vt:lpstr>1.3.2 大数据计算模式</vt:lpstr>
      <vt:lpstr>1.3.2 大数据计算模式</vt:lpstr>
      <vt:lpstr>1.3.3大规模并行处理模式MPP</vt:lpstr>
      <vt:lpstr>1.3.3大规模并行处理模式MPP</vt:lpstr>
      <vt:lpstr>1.3.3大规模并行处理模式MPP</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252</cp:revision>
  <dcterms:created xsi:type="dcterms:W3CDTF">2010-07-16T22:48:55Z</dcterms:created>
  <dcterms:modified xsi:type="dcterms:W3CDTF">2018-08-27T02:17:44Z</dcterms:modified>
</cp:coreProperties>
</file>