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7" r:id="rId2"/>
    <p:sldId id="258" r:id="rId3"/>
    <p:sldId id="351" r:id="rId4"/>
    <p:sldId id="353" r:id="rId5"/>
    <p:sldId id="354" r:id="rId6"/>
    <p:sldId id="355" r:id="rId7"/>
    <p:sldId id="356" r:id="rId8"/>
    <p:sldId id="357" r:id="rId9"/>
    <p:sldId id="359" r:id="rId10"/>
    <p:sldId id="360" r:id="rId11"/>
    <p:sldId id="361" r:id="rId12"/>
    <p:sldId id="362" r:id="rId13"/>
    <p:sldId id="363" r:id="rId14"/>
    <p:sldId id="371" r:id="rId15"/>
    <p:sldId id="372" r:id="rId16"/>
    <p:sldId id="373" r:id="rId17"/>
    <p:sldId id="374" r:id="rId18"/>
    <p:sldId id="376" r:id="rId19"/>
    <p:sldId id="377" r:id="rId20"/>
    <p:sldId id="375" r:id="rId21"/>
    <p:sldId id="364" r:id="rId22"/>
    <p:sldId id="365" r:id="rId23"/>
    <p:sldId id="366" r:id="rId24"/>
    <p:sldId id="368" r:id="rId25"/>
    <p:sldId id="447" r:id="rId26"/>
    <p:sldId id="448" r:id="rId27"/>
    <p:sldId id="449" r:id="rId28"/>
    <p:sldId id="450" r:id="rId29"/>
    <p:sldId id="451" r:id="rId30"/>
    <p:sldId id="452" r:id="rId31"/>
    <p:sldId id="453" r:id="rId32"/>
    <p:sldId id="454" r:id="rId33"/>
    <p:sldId id="455" r:id="rId34"/>
    <p:sldId id="456" r:id="rId35"/>
    <p:sldId id="457" r:id="rId36"/>
    <p:sldId id="458" r:id="rId37"/>
    <p:sldId id="459" r:id="rId38"/>
    <p:sldId id="460" r:id="rId39"/>
    <p:sldId id="461" r:id="rId40"/>
    <p:sldId id="462" r:id="rId41"/>
    <p:sldId id="524" r:id="rId42"/>
    <p:sldId id="525" r:id="rId43"/>
    <p:sldId id="526" r:id="rId44"/>
    <p:sldId id="527" r:id="rId45"/>
    <p:sldId id="528" r:id="rId46"/>
    <p:sldId id="529" r:id="rId47"/>
    <p:sldId id="530" r:id="rId48"/>
    <p:sldId id="534" r:id="rId49"/>
    <p:sldId id="535" r:id="rId50"/>
    <p:sldId id="536" r:id="rId51"/>
    <p:sldId id="537" r:id="rId52"/>
    <p:sldId id="538" r:id="rId53"/>
    <p:sldId id="539" r:id="rId54"/>
    <p:sldId id="540" r:id="rId55"/>
    <p:sldId id="541" r:id="rId56"/>
    <p:sldId id="542" r:id="rId57"/>
    <p:sldId id="543" r:id="rId58"/>
    <p:sldId id="544" r:id="rId59"/>
    <p:sldId id="545" r:id="rId60"/>
    <p:sldId id="546" r:id="rId6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823A8"/>
    <a:srgbClr val="3F21F1"/>
    <a:srgbClr val="0046D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618" y="-86"/>
      </p:cViewPr>
      <p:guideLst>
        <p:guide orient="horz" pos="2160"/>
        <p:guide pos="28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04"/>
    </p:cViewPr>
  </p:sorter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519A841-229C-4536-9187-C2ADFE99B617}" type="datetimeFigureOut">
              <a:rPr lang="zh-CN" altLang="en-US"/>
              <a:pPr>
                <a:defRPr/>
              </a:pPr>
              <a:t>2018/8/11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95BE26F-04B8-415D-B1CD-C9BB604760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7AC1450-904E-4FA6-8761-E4FAC0837620}" type="datetimeFigureOut">
              <a:rPr lang="zh-CN" altLang="en-US"/>
              <a:pPr>
                <a:defRPr/>
              </a:pPr>
              <a:t>2018/8/11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0564BA8-0B8C-47CD-BCA4-1448C8AFB8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88020851-DCD7-4232-B0C3-461CB708734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48AE39C6-15C2-4807-8E1B-3C327B9D5887}" type="datetime4">
              <a:rPr lang="en-US" altLang="zh-CN" smtClean="0"/>
              <a:pPr>
                <a:defRPr/>
              </a:pPr>
              <a:t>August 11, 2018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9EECB-3C99-4366-A15A-BA97BD83FED8}" type="datetime4">
              <a:rPr lang="en-US" altLang="zh-CN"/>
              <a:pPr>
                <a:defRPr/>
              </a:pPr>
              <a:t>August 11, 2018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5D659-05D9-490A-B3D0-FD33CD1664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F8ABE-C3CE-4473-8B56-462A72AD3100}" type="datetime4">
              <a:rPr lang="en-US" altLang="zh-CN"/>
              <a:pPr>
                <a:defRPr/>
              </a:pPr>
              <a:t>August 11, 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9E6B4-3356-4539-B2D7-DEC7EBC03C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85A8B-1B23-4E5F-9616-BD125CD45E96}" type="datetime4">
              <a:rPr lang="en-US" altLang="zh-CN"/>
              <a:pPr>
                <a:defRPr/>
              </a:pPr>
              <a:t>August 11, 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C252-56B2-46B1-9A0D-824C8FB492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6BF03-17DF-474C-986B-8CCF910A89B1}" type="datetime4">
              <a:rPr lang="en-US" altLang="zh-CN"/>
              <a:pPr>
                <a:defRPr/>
              </a:pPr>
              <a:t>August 11, 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FFB0-C415-44D1-9D5D-2AB1F31746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pPr>
                <a:defRPr/>
              </a:pPr>
              <a:t>August 11, 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pPr>
                <a:defRPr/>
              </a:pPr>
              <a:t>August 11, 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055D0-3F6E-4525-9940-3A04C76C7FFD}" type="datetime4">
              <a:rPr lang="en-US" altLang="zh-CN"/>
              <a:pPr>
                <a:defRPr/>
              </a:pPr>
              <a:t>August 11, 2018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7E696-B69E-41C6-BBEC-3D2FC3C1BF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A7719-E8D0-47BA-8FD9-E16012AF59CB}" type="datetime4">
              <a:rPr lang="en-US" altLang="zh-CN"/>
              <a:pPr>
                <a:defRPr/>
              </a:pPr>
              <a:t>August 11, 2018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0CC04-7929-45ED-A5EA-D1085C2BAB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9CC61-F3E2-4166-AD97-E4B62E12A2CA}" type="datetime4">
              <a:rPr lang="en-US" altLang="zh-CN"/>
              <a:pPr>
                <a:defRPr/>
              </a:pPr>
              <a:t>August 11, 2018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ECD03-C8D5-4708-B29F-BDFE1BD729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8A5F5-8CD0-4877-B434-7421E7CB31A3}" type="datetime4">
              <a:rPr lang="en-US" altLang="zh-CN"/>
              <a:pPr>
                <a:defRPr/>
              </a:pPr>
              <a:t>August 11, 2018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3C4F-D2AC-402C-B720-14708FC93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A08E2-5DF4-4FD2-9167-CA839EDD21B1}" type="datetime4">
              <a:rPr lang="en-US" altLang="zh-CN"/>
              <a:pPr>
                <a:defRPr/>
              </a:pPr>
              <a:t>August 11, 2018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8A050-2F7F-4890-A49B-FEF7D667FF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E0D7108-400D-483F-B44C-D44F85D334A8}" type="datetime4">
              <a:rPr lang="en-US" altLang="zh-CN" smtClean="0"/>
              <a:pPr>
                <a:defRPr/>
              </a:pPr>
              <a:t>August 11, 2018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56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40B1466-B9A4-434F-A814-9913A65E28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http://img.blog.csdn.net/20160112215053932?watermark/2/text/aHR0cDovL2Jsb2cuY3Nkbi5uZXQv/font/5a6L5L2T/fontsize/400/fill/I0JBQkFCMA==/dissolve/70/gravity/Center" TargetMode="Externa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http://img.blog.csdn.net/20160112215034047?watermark/2/text/aHR0cDovL2Jsb2cuY3Nkbi5uZXQv/font/5a6L5L2T/fontsize/400/fill/I0JBQkFCMA==/dissolve/70/gravity/Center" TargetMode="Externa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5" Type="http://schemas.openxmlformats.org/officeDocument/2006/relationships/image" Target="http://static.oschina.net/uploads/img/201505/19152102_heeh.jpg" TargetMode="External"/><Relationship Id="rId4" Type="http://schemas.openxmlformats.org/officeDocument/2006/relationships/image" Target="../media/image12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78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-228600" y="1066800"/>
            <a:ext cx="9076055" cy="48936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endParaRPr lang="en-US" altLang="zh-CN" sz="40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altLang="zh-CN" sz="40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Lecture 10 </a:t>
            </a:r>
            <a:r>
              <a:rPr lang="en-US" altLang="zh-CN" sz="4000" b="1" dirty="0" err="1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Hadoop</a:t>
            </a:r>
            <a:r>
              <a:rPr lang="zh-CN" altLang="en-US" sz="4000" b="1" dirty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生态系统</a:t>
            </a:r>
            <a:endParaRPr lang="zh-CN" altLang="en-US" sz="4000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algn="ctr"/>
            <a:endParaRPr lang="en-US" altLang="zh-CN" sz="40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lvl="5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   Hadoop总体架构</a:t>
            </a:r>
          </a:p>
          <a:p>
            <a:pPr lvl="5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   HDFS文件系统</a:t>
            </a:r>
          </a:p>
          <a:p>
            <a:pPr lvl="5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   分布式存储架构</a:t>
            </a:r>
          </a:p>
          <a:p>
            <a:pPr lvl="5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   Hadoop资源管理与作业调度</a:t>
            </a:r>
            <a:endParaRPr lang="zh-CN" altLang="en-US" sz="40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10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10.2 HDFS文件系统</a:t>
            </a:r>
            <a:endParaRPr lang="zh-CN" altLang="en-US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5800" y="1243965"/>
            <a:ext cx="7772400" cy="55829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HDFS架构</a:t>
            </a: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100000"/>
              </a:lnSpc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Master/Slave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架构，集群中只设置一个主节点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优：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简化了系统设计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元数据管理和资源调配更容易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	</a:t>
            </a:r>
          </a:p>
          <a:p>
            <a:pPr>
              <a:lnSpc>
                <a:spcPct val="100000"/>
              </a:lnSpc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劣：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命名空间的限制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性能的瓶颈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单点失效（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SPOF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）问题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11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10.2 HDFS文件系统</a:t>
            </a:r>
            <a:endParaRPr lang="zh-CN" altLang="en-US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0560" y="1259205"/>
            <a:ext cx="7877810" cy="55829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HDFS存储结构</a:t>
            </a: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：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以块（block）为基本单位存储文件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每个文件被划分成64MB大小的多个blocks，属于同一个文件的blocks分散存储在不同DataNode上；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出于系统容错需要，每一个block有多个副本（replica），存储在不同的DataNode上；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每个DataNode上的数据存储在本地的Linux文件系统中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。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12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10.2 HDFS文件系统</a:t>
            </a:r>
            <a:endParaRPr lang="zh-CN" altLang="en-US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5800" y="1243965"/>
            <a:ext cx="8152765" cy="55829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HDFS存储结构优势：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有利于大规模文件存储</a:t>
            </a: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适合数据备份</a:t>
            </a: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系统设计简化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13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10.2 HDFS文件系统</a:t>
            </a:r>
            <a:endParaRPr lang="zh-CN" altLang="en-US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5800" y="1243965"/>
            <a:ext cx="8152765" cy="55829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HDFS命名空间管理：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命名空间包括目录、文件和块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文件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 -&gt; block -&gt; 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节点的映射关系作为元数据存储在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Namenode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上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整个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HDFS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集群只有一个命名空间，由唯一的一个名称节点负责对命名空间进行管理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HDFS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使用的是传统的分级文件体系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NameNode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进程使用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FsImage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EditLog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对命名空间进行管理。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14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10.2 HDFS文件系统</a:t>
            </a:r>
            <a:endParaRPr lang="zh-CN" altLang="en-US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5800" y="1243965"/>
            <a:ext cx="8152765" cy="55829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FsImage：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+mn-ea"/>
                <a:cs typeface="+mn-ea"/>
                <a:sym typeface="+mn-ea"/>
              </a:rPr>
              <a:t>存储和管理内容：</a:t>
            </a:r>
            <a:endParaRPr lang="en-US" altLang="zh-CN" sz="2000" dirty="0">
              <a:solidFill>
                <a:prstClr val="black"/>
              </a:solidFill>
              <a:latin typeface="+mn-ea"/>
              <a:cs typeface="+mn-ea"/>
            </a:endParaRPr>
          </a:p>
          <a:p>
            <a:pPr lvl="1"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+mn-ea"/>
                <a:cs typeface="+mn-ea"/>
                <a:sym typeface="+mn-ea"/>
              </a:rPr>
              <a:t>文件系统目录树</a:t>
            </a:r>
            <a:endParaRPr lang="en-US" altLang="zh-CN" sz="2000" dirty="0">
              <a:solidFill>
                <a:prstClr val="black"/>
              </a:solidFill>
              <a:latin typeface="+mn-ea"/>
              <a:cs typeface="+mn-ea"/>
            </a:endParaRPr>
          </a:p>
          <a:p>
            <a:pPr lvl="1"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+mn-ea"/>
                <a:cs typeface="+mn-ea"/>
                <a:sym typeface="+mn-ea"/>
              </a:rPr>
              <a:t>目录树中所有文件和文件夹的元数据</a:t>
            </a:r>
            <a:endParaRPr lang="en-US" altLang="zh-CN" sz="2000" dirty="0">
              <a:solidFill>
                <a:prstClr val="black"/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+mn-ea"/>
                <a:cs typeface="+mn-ea"/>
                <a:sym typeface="+mn-ea"/>
              </a:rPr>
              <a:t>由名称节点进程把文件</a:t>
            </a:r>
            <a:r>
              <a:rPr lang="en-US" altLang="zh-CN" sz="2000" dirty="0">
                <a:solidFill>
                  <a:prstClr val="black"/>
                </a:solidFill>
                <a:cs typeface="+mn-lt"/>
                <a:sym typeface="+mn-ea"/>
              </a:rPr>
              <a:t> -&gt; block -&gt; </a:t>
            </a:r>
            <a:r>
              <a:rPr lang="en-US" altLang="zh-CN" sz="2000" dirty="0">
                <a:solidFill>
                  <a:prstClr val="black"/>
                </a:solidFill>
                <a:latin typeface="+mn-ea"/>
                <a:cs typeface="+mn-ea"/>
                <a:sym typeface="+mn-ea"/>
              </a:rPr>
              <a:t>节点映射关系表装载并保留在内存中。</a:t>
            </a:r>
          </a:p>
          <a:p>
            <a:pPr marL="228600" lvl="3" algn="l" fontAlgn="base">
              <a:spcBef>
                <a:spcPts val="1000"/>
              </a:spcBef>
            </a:pP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EditLog：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是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NameNode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启动后对文件系统改动操作的记录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15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10.2 HDFS文件系统</a:t>
            </a:r>
            <a:endParaRPr lang="zh-CN" altLang="en-US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5800" y="1243965"/>
            <a:ext cx="8152765" cy="55829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algn="l" fontAlgn="base"/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第二名称节点：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作用：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保存名称节点对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HDFS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元数据信息的备份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减少名称节点重启的时间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一般独立部署在一台机器上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工作流程：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Roll edits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Retrieve 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FsImage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 and edits from 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NameNode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Merge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Transfer checkpoint to 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NameNode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 Roll again: 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16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10.2 HDFS文件系统</a:t>
            </a:r>
            <a:endParaRPr lang="zh-CN" altLang="en-US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5800" y="1243965"/>
            <a:ext cx="8152765" cy="55829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algn="l" fontAlgn="base"/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HDFS文件读写机制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主要访问方式：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HDFS shell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命令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HDFS Java API 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17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10.2 HDFS文件系统</a:t>
            </a:r>
            <a:endParaRPr lang="zh-CN" altLang="en-US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5800" y="1243965"/>
            <a:ext cx="8152765" cy="55829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HDFS读文件流程（以JAVA为例）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打开文件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获取块信息</a:t>
            </a: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读取请求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读取数据</a:t>
            </a: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读取下一个数据块</a:t>
            </a: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关闭文件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7" name="图片 6" descr="http://img.blog.csdn.net/20160112215053932?watermark/2/text/aHR0cDovL2Jsb2cuY3Nkbi5uZXQv/font/5a6L5L2T/fontsize/400/fill/I0JBQkFCMA==/dissolve/70/gravity/Center"/>
          <p:cNvPicPr/>
          <p:nvPr/>
        </p:nvPicPr>
        <p:blipFill>
          <a:blip r:embed="rId4" r:link="rId5" cstate="print"/>
          <a:srcRect/>
          <a:stretch>
            <a:fillRect/>
          </a:stretch>
        </p:blipFill>
        <p:spPr>
          <a:xfrm>
            <a:off x="3124200" y="1814195"/>
            <a:ext cx="5638800" cy="406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18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10.2 HDFS文件系统</a:t>
            </a:r>
            <a:endParaRPr lang="zh-CN" altLang="en-US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5800" y="1243965"/>
            <a:ext cx="8152765" cy="55829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HDFS写文件流程（以JAVA为例）</a:t>
            </a:r>
            <a:endParaRPr lang="zh-CN" altLang="en-US" sz="3200" b="1" dirty="0" smtClean="0">
              <a:solidFill>
                <a:srgbClr val="0823A8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创建文件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建立文件元数据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写入请求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写入数据包</a:t>
            </a: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接收确认包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关闭文件</a:t>
            </a: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结束过程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通知名称节点关闭文件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2" name="图片 1" descr="http://img.blog.csdn.net/20160112215034047?watermark/2/text/aHR0cDovL2Jsb2cuY3Nkbi5uZXQv/font/5a6L5L2T/fontsize/400/fill/I0JBQkFCMA==/dissolve/70/gravity/Center"/>
          <p:cNvPicPr/>
          <p:nvPr/>
        </p:nvPicPr>
        <p:blipFill>
          <a:blip r:embed="rId4" r:link="rId5" cstate="print"/>
          <a:srcRect/>
          <a:stretch>
            <a:fillRect/>
          </a:stretch>
        </p:blipFill>
        <p:spPr>
          <a:xfrm>
            <a:off x="3048000" y="1653540"/>
            <a:ext cx="5898515" cy="3750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19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10.2 HDFS文件系统</a:t>
            </a:r>
            <a:endParaRPr lang="zh-CN" altLang="en-US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5800" y="1243965"/>
            <a:ext cx="8152765" cy="55829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HDFS</a:t>
            </a:r>
            <a:r>
              <a:rPr lang="zh-CN" altLang="en-US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数据容错与回复机制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多副本方式进行冗余存储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加快数据传输速度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容易检查数据错误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保证数据可用性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机架感知副本存放策略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改进数据的可靠性、可用性和网络宽带的利用率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防止某一机架失效时数据丢失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利用机架内的高带宽特性提高数据读取速度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错误检测和恢复机制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包括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NameNode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检测、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DataNode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检测和数据错误检测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10.1 Hadoop总体架构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5800" y="1244037"/>
            <a:ext cx="7772400" cy="4168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系统架构：</a:t>
            </a:r>
            <a:endParaRPr lang="en-US" altLang="zh-CN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+mn-ea"/>
                <a:cs typeface="+mn-ea"/>
              </a:rPr>
              <a:t>部署在低成本的</a:t>
            </a:r>
            <a:r>
              <a:rPr lang="en-US" altLang="zh-CN" sz="2000" dirty="0">
                <a:solidFill>
                  <a:prstClr val="black"/>
                </a:solidFill>
                <a:latin typeface="+mn-ea"/>
                <a:cs typeface="+mn-ea"/>
              </a:rPr>
              <a:t>Intel/Linux</a:t>
            </a:r>
            <a:r>
              <a:rPr lang="zh-CN" altLang="zh-CN" sz="2000" dirty="0">
                <a:solidFill>
                  <a:prstClr val="black"/>
                </a:solidFill>
                <a:latin typeface="+mn-ea"/>
                <a:cs typeface="+mn-ea"/>
              </a:rPr>
              <a:t>硬件平台上</a:t>
            </a:r>
            <a:endParaRPr lang="en-US" altLang="zh-CN" sz="2000" dirty="0">
              <a:solidFill>
                <a:prstClr val="black"/>
              </a:solidFill>
              <a:latin typeface="+mn-ea"/>
              <a:cs typeface="+mn-ea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+mn-ea"/>
                <a:cs typeface="+mn-ea"/>
              </a:rPr>
              <a:t>由多台装有</a:t>
            </a:r>
            <a:r>
              <a:rPr lang="en-US" altLang="zh-CN" sz="2000" dirty="0">
                <a:solidFill>
                  <a:prstClr val="black"/>
                </a:solidFill>
                <a:latin typeface="+mn-ea"/>
                <a:cs typeface="+mn-ea"/>
              </a:rPr>
              <a:t>Intel x86</a:t>
            </a:r>
            <a:r>
              <a:rPr lang="zh-CN" altLang="zh-CN" sz="2000" dirty="0">
                <a:solidFill>
                  <a:prstClr val="black"/>
                </a:solidFill>
                <a:latin typeface="+mn-ea"/>
                <a:cs typeface="+mn-ea"/>
              </a:rPr>
              <a:t>处理器的服务器或</a:t>
            </a:r>
            <a:r>
              <a:rPr lang="en-US" altLang="zh-CN" sz="2000" dirty="0">
                <a:solidFill>
                  <a:prstClr val="black"/>
                </a:solidFill>
                <a:latin typeface="+mn-ea"/>
                <a:cs typeface="+mn-ea"/>
              </a:rPr>
              <a:t>PC</a:t>
            </a:r>
            <a:r>
              <a:rPr lang="zh-CN" altLang="zh-CN" sz="2000" dirty="0">
                <a:solidFill>
                  <a:prstClr val="black"/>
                </a:solidFill>
                <a:latin typeface="+mn-ea"/>
                <a:cs typeface="+mn-ea"/>
              </a:rPr>
              <a:t>机</a:t>
            </a:r>
            <a:r>
              <a:rPr lang="zh-CN" altLang="en-US" sz="2000" dirty="0">
                <a:solidFill>
                  <a:prstClr val="black"/>
                </a:solidFill>
                <a:latin typeface="+mn-ea"/>
                <a:cs typeface="+mn-ea"/>
              </a:rPr>
              <a:t>组成</a:t>
            </a:r>
            <a:endParaRPr lang="en-US" altLang="zh-CN" sz="2000" dirty="0">
              <a:solidFill>
                <a:prstClr val="black"/>
              </a:solidFill>
              <a:latin typeface="+mn-ea"/>
              <a:cs typeface="+mn-ea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+mn-ea"/>
                <a:cs typeface="+mn-ea"/>
              </a:rPr>
              <a:t>通过高速局域网构成一个计算集群</a:t>
            </a:r>
            <a:endParaRPr lang="en-US" altLang="zh-CN" sz="2000" dirty="0">
              <a:solidFill>
                <a:prstClr val="black"/>
              </a:solidFill>
              <a:latin typeface="+mn-ea"/>
              <a:cs typeface="+mn-ea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+mn-ea"/>
                <a:cs typeface="+mn-ea"/>
              </a:rPr>
              <a:t>各个节点上运行</a:t>
            </a:r>
            <a:r>
              <a:rPr lang="en-US" altLang="zh-CN" sz="2000" dirty="0">
                <a:solidFill>
                  <a:prstClr val="black"/>
                </a:solidFill>
                <a:latin typeface="+mn-ea"/>
                <a:cs typeface="+mn-ea"/>
              </a:rPr>
              <a:t>Linux</a:t>
            </a:r>
            <a:r>
              <a:rPr lang="zh-CN" altLang="zh-CN" sz="2000" dirty="0">
                <a:solidFill>
                  <a:prstClr val="black"/>
                </a:solidFill>
                <a:latin typeface="+mn-ea"/>
                <a:cs typeface="+mn-ea"/>
              </a:rPr>
              <a:t>操作系统</a:t>
            </a:r>
            <a:endParaRPr lang="en-US" altLang="zh-CN" sz="2000" dirty="0">
              <a:solidFill>
                <a:prstClr val="black"/>
              </a:solidFill>
              <a:latin typeface="+mn-ea"/>
              <a:cs typeface="+mn-ea"/>
            </a:endParaRPr>
          </a:p>
          <a:p>
            <a:pPr fontAlgn="base"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三大主要模式：</a:t>
            </a:r>
          </a:p>
          <a:p>
            <a:pPr lvl="1" algn="l">
              <a:lnSpc>
                <a:spcPct val="100000"/>
              </a:lnSpc>
            </a:pPr>
            <a:r>
              <a:rPr lang="zh-CN" altLang="zh-CN" sz="2000" dirty="0">
                <a:solidFill>
                  <a:prstClr val="black"/>
                </a:solidFill>
                <a:latin typeface="+mn-ea"/>
                <a:cs typeface="+mn-ea"/>
              </a:rPr>
              <a:t>单机模式（standalone mode）</a:t>
            </a:r>
          </a:p>
          <a:p>
            <a:pPr lvl="1" algn="l">
              <a:lnSpc>
                <a:spcPct val="100000"/>
              </a:lnSpc>
            </a:pPr>
            <a:r>
              <a:rPr lang="zh-CN" altLang="zh-CN" sz="2000" dirty="0">
                <a:solidFill>
                  <a:prstClr val="black"/>
                </a:solidFill>
                <a:latin typeface="+mn-ea"/>
                <a:cs typeface="+mn-ea"/>
              </a:rPr>
              <a:t>虚拟分布模式（pseudo-distributed mode）</a:t>
            </a:r>
          </a:p>
          <a:p>
            <a:pPr lvl="1" algn="l">
              <a:lnSpc>
                <a:spcPct val="100000"/>
              </a:lnSpc>
            </a:pPr>
            <a:r>
              <a:rPr lang="zh-CN" altLang="zh-CN" sz="2000" dirty="0">
                <a:solidFill>
                  <a:prstClr val="black"/>
                </a:solidFill>
                <a:latin typeface="+mn-ea"/>
                <a:cs typeface="+mn-ea"/>
              </a:rPr>
              <a:t>完全分布模式（completely distributed Mode）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20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10.2 HDFS文件系统</a:t>
            </a:r>
            <a:endParaRPr lang="zh-CN" altLang="en-US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6435" y="1205230"/>
            <a:ext cx="3924300" cy="55829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机架感知副本存放</a:t>
            </a:r>
            <a:endParaRPr lang="zh-CN" altLang="en-US" sz="3200" b="1" dirty="0" smtClean="0">
              <a:solidFill>
                <a:srgbClr val="0823A8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ct val="0"/>
              </a:spcAft>
              <a:buNone/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存放流程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block1放到与客户端同一机架的一个节点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block2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放到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block1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所在机架之外的节点</a:t>
            </a: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block3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放在与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block2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同一机架的另一节点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7" name="图片 6" descr="无标题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4610735" y="1205230"/>
            <a:ext cx="4227830" cy="5151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21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10.2 HDFS文件系统</a:t>
            </a:r>
            <a:endParaRPr lang="zh-CN" altLang="en-US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5800" y="1243965"/>
            <a:ext cx="8152765" cy="55829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机架感知副本存放策略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ct val="0"/>
              </a:spcAft>
              <a:buNone/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读取流程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HDFS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提供了一个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API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可以确定某一数据节点所属的机架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ID</a:t>
            </a: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客户端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从名称节点获得不同副本的存放位置列表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调用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API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确定这些数据节点所属的机架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ID</a:t>
            </a: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发现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ID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匹配：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优先读取该数据节点存放的副本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没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有发现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：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随机选择一个副本读取数据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22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10.2 HDFS文件系统</a:t>
            </a:r>
            <a:endParaRPr lang="zh-CN" altLang="en-US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5800" y="1243965"/>
            <a:ext cx="8152765" cy="55829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HDFS文件错误检测和恢复机制</a:t>
            </a:r>
            <a:endParaRPr lang="zh-CN" altLang="en-US" sz="3200" b="1" dirty="0" smtClean="0">
              <a:solidFill>
                <a:srgbClr val="0823A8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 fontAlgn="base">
              <a:spcAft>
                <a:spcPct val="0"/>
              </a:spcAft>
              <a:buNone/>
            </a:pP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NameNode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检测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：第二名称节点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DataNode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检测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：心跳检测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数据错误检测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CRC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循环校验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23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10.2 HDFS文件系统</a:t>
            </a:r>
            <a:endParaRPr lang="zh-CN" altLang="en-US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5300" y="1069340"/>
            <a:ext cx="8152765" cy="55829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algn="l" fontAlgn="base"/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DataNode检测：心跳检测机制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Aft>
                <a:spcPct val="0"/>
              </a:spcAft>
            </a:pP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DataNode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周期性的向集群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NameNode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发送心跳包和块报告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Aft>
                <a:spcPct val="0"/>
              </a:spcAft>
              <a:buNone/>
            </a:pP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952500" y="2019300"/>
          <a:ext cx="7239000" cy="2820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4740"/>
                <a:gridCol w="3604260"/>
              </a:tblGrid>
              <a:tr h="40675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出现情况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应对</a:t>
                      </a:r>
                    </a:p>
                  </a:txBody>
                  <a:tcPr anchor="ctr"/>
                </a:tc>
              </a:tr>
              <a:tr h="406751">
                <a:tc>
                  <a:txBody>
                    <a:bodyPr/>
                    <a:lstStyle/>
                    <a:p>
                      <a:pPr algn="ctr"/>
                      <a:r>
                        <a:rPr lang="zh-CN" altLang="zh-CN" dirty="0"/>
                        <a:t>规定时间内未收到心跳报告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dirty="0"/>
                        <a:t>将该</a:t>
                      </a:r>
                      <a:r>
                        <a:rPr lang="en-US" altLang="zh-CN" dirty="0" err="1"/>
                        <a:t>DataNode</a:t>
                      </a:r>
                      <a:r>
                        <a:rPr lang="zh-CN" altLang="zh-CN" dirty="0"/>
                        <a:t>标记为失效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1003300">
                <a:tc>
                  <a:txBody>
                    <a:bodyPr/>
                    <a:lstStyle/>
                    <a:p>
                      <a:pPr algn="ctr"/>
                      <a:r>
                        <a:rPr lang="zh-CN" altLang="zh-CN" dirty="0"/>
                        <a:t>数据块副本的数目低于设定值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dirty="0"/>
                        <a:t>启动数据冗余复制，为该数据块生成新的副本，放置在另外节点上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1002949">
                <a:tc>
                  <a:txBody>
                    <a:bodyPr/>
                    <a:lstStyle/>
                    <a:p>
                      <a:pPr algn="ctr"/>
                      <a:r>
                        <a:rPr lang="zh-CN" altLang="zh-CN" dirty="0"/>
                        <a:t>数据副本损坏、</a:t>
                      </a:r>
                      <a:r>
                        <a:rPr lang="en-US" altLang="zh-CN" dirty="0" err="1"/>
                        <a:t>DataNode</a:t>
                      </a:r>
                      <a:r>
                        <a:rPr lang="zh-CN" altLang="zh-CN" dirty="0"/>
                        <a:t>上的磁盘错误或者复制因子增大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dirty="0"/>
                        <a:t>触发复制副本进程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24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10.3 分布式存储架构</a:t>
            </a:r>
            <a:endParaRPr lang="zh-CN" altLang="en-US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4739005" cy="4561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本节以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Hbase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为例讲述分布式存储架构</a:t>
            </a:r>
            <a:endParaRPr lang="en-US" altLang="zh-CN" sz="3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0" indent="0" fontAlgn="base">
              <a:spcAft>
                <a:spcPct val="0"/>
              </a:spcAft>
              <a:buNone/>
            </a:pPr>
            <a:r>
              <a:rPr lang="en-US" altLang="zh-CN" sz="3200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Hbase</a:t>
            </a:r>
            <a:r>
              <a:rPr lang="zh-CN" altLang="en-US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集群部署</a:t>
            </a:r>
            <a:endParaRPr lang="en-US" altLang="zh-CN" sz="3200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物理部署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Hadoop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集群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软件部署：四大组件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Master</a:t>
            </a:r>
          </a:p>
          <a:p>
            <a:pPr lvl="1"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Region Server</a:t>
            </a:r>
          </a:p>
          <a:p>
            <a:pPr lvl="1"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Zookeeper</a:t>
            </a:r>
          </a:p>
          <a:p>
            <a:pPr lvl="1"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Client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7" name="图片 6" descr="C:\Users\WL\Pictures\shu\1111无标题.png"/>
          <p:cNvPicPr/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10305" y="1539875"/>
            <a:ext cx="5128895" cy="438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25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10.3 分布式存储架构</a:t>
            </a:r>
            <a:endParaRPr lang="zh-CN" altLang="en-US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altLang="zh-CN" sz="3200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Hbase系统架构</a:t>
            </a:r>
            <a:endParaRPr lang="en-US" altLang="zh-CN" sz="3200" b="1" dirty="0" err="1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Hadoop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基础平台提供了物理结构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HDFS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提供了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HBase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的底层数据存储结构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Master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节点管理着整个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HBase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集群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Region Server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管理多个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regions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并提供数据访问服务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Zoopkeeper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负责分布式协调服务，客户端提供了数据库访问接口。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26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10.3 分布式存储架构</a:t>
            </a:r>
            <a:endParaRPr lang="zh-CN" altLang="en-US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图片 1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669925" y="1039495"/>
            <a:ext cx="7712075" cy="503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27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10.3 分布式存储架构</a:t>
            </a:r>
            <a:endParaRPr lang="zh-CN" altLang="en-US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067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altLang="zh-CN" sz="3200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Hbase相关基本概念</a:t>
            </a:r>
            <a:endParaRPr lang="en-US" altLang="zh-CN" sz="3200" b="1" dirty="0" err="1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Region</a:t>
            </a:r>
          </a:p>
          <a:p>
            <a:pPr fontAlgn="base"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Store</a:t>
            </a:r>
          </a:p>
          <a:p>
            <a:pPr fontAlgn="base">
              <a:spcAft>
                <a:spcPct val="0"/>
              </a:spcAft>
            </a:pP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HFile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28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10.3 分布式存储架构</a:t>
            </a:r>
            <a:endParaRPr lang="zh-CN" altLang="en-US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altLang="zh-CN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Region</a:t>
            </a:r>
            <a:endParaRPr lang="en-US" altLang="zh-CN" sz="3200" b="1" dirty="0" err="1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是将数据表按照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RowKey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划分形成的子表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是数据表在集群中存储的最小单位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可以被分配到某一个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Region Server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进行存储管理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各个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Region Server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存放的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Region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数目大致相同，以达到负载均衡的目的。</a:t>
            </a: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Region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内部包含一个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HLog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日志和多个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Store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，数据实际上是存储在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Store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单元中。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29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10.3 分布式存储架构</a:t>
            </a:r>
            <a:endParaRPr lang="zh-CN" altLang="en-US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altLang="zh-CN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Store</a:t>
            </a:r>
            <a:endParaRPr lang="en-US" altLang="zh-CN" sz="3200" b="1" dirty="0" err="1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Region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内部按照列簇分为不同的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Store</a:t>
            </a: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每个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Store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由一个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memStore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和多个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StoreFile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组成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memStore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是内存中的一个缓存区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StoreFile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是写到硬盘上的数据文件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数据首先会放入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MemStore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中，当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MemStore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满了以后会清空形成一个新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StoreFile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检索数据时，先在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memStore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找，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然后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找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StoreFile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3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10.1 Hadoop总体架构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5800" y="1244037"/>
            <a:ext cx="7772400" cy="4168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集群配置</a:t>
            </a: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100000"/>
              </a:lnSpc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硬件配置：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 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NameNode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（执行作业调度、资源调配、系统监控等任务）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DataNode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（承担具体的数据计算任务）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软件配置：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Linux O/S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JDK 1.6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以上版本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SSH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Security Shell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）安全协议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网络配置：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NameNode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到机架（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Rack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）的网络连接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机架内部的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DataNode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之间的网络连接</a:t>
            </a:r>
            <a:endParaRPr lang="zh-CN" altLang="zh-CN" sz="2000" dirty="0">
              <a:solidFill>
                <a:prstClr val="black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30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10.3 分布式存储架构</a:t>
            </a:r>
            <a:endParaRPr lang="zh-CN" altLang="en-US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0675" y="929005"/>
            <a:ext cx="8502650" cy="5792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altLang="zh-CN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Store</a:t>
            </a:r>
            <a:endParaRPr lang="en-US" altLang="zh-CN" sz="3200" b="1" dirty="0" err="1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compact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操作：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当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StoreFile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文件数量增长到一定阈值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时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触发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将多个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StoreFile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合并成一个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StoreFile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在合并过程中会进行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StoreFile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版本合并和数据删除。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split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操作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：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当单个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StoreFile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大小超过一定阈值后触发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把当前的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Region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分裂成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个子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Regions</a:t>
            </a:r>
          </a:p>
          <a:p>
            <a:pPr lvl="1">
              <a:lnSpc>
                <a:spcPct val="150000"/>
              </a:lnSpc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子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Region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会被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Master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分配到相应的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Region Server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上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是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HBase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提供的负载均衡机制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31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10.3 分布式存储架构</a:t>
            </a:r>
            <a:endParaRPr lang="zh-CN" altLang="en-US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5475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altLang="zh-CN" sz="3200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HFile</a:t>
            </a:r>
            <a:endParaRPr lang="en-US" altLang="zh-CN" sz="3200" b="1" dirty="0" err="1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StoreFile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包含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的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一个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HFile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文件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是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Hadoop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的二进制格式文件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StoreFile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是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HFile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的轻量级包装，数据最终是以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HFile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的形式存储在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Hadoop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平台上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采用一个简单的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byte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数组存储数据的每个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KeyValue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对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这个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byte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数组里面包含了很多项，有固定的格式，每项有具体的含义。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32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10.3 分布式存储架构</a:t>
            </a:r>
            <a:endParaRPr lang="zh-CN" altLang="en-US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altLang="zh-CN" sz="3200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HFile</a:t>
            </a:r>
            <a:endParaRPr lang="en-US" altLang="zh-CN" sz="3200" b="1" dirty="0" err="1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Byte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数组组成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Data Block 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段：用来保存表中的数据</a:t>
            </a:r>
          </a:p>
          <a:p>
            <a:pPr fontAlgn="base"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Meta Block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段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 (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可选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：保存用户自定义的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Key-Value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对</a:t>
            </a:r>
          </a:p>
          <a:p>
            <a:pPr fontAlgn="base"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File Info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段：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HFile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的元信息</a:t>
            </a:r>
          </a:p>
          <a:p>
            <a:pPr fontAlgn="base"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Data Block Index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段：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Data Block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的索引</a:t>
            </a:r>
          </a:p>
          <a:p>
            <a:pPr fontAlgn="base"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Meta Block Index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段 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可选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Meta Block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的索引</a:t>
            </a:r>
          </a:p>
          <a:p>
            <a:pPr fontAlgn="base"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 Trailer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段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：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保存每一段的偏移量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33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10.3 分布式存储架构</a:t>
            </a:r>
            <a:endParaRPr lang="zh-CN" altLang="en-US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altLang="zh-CN" sz="3200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Hbase</a:t>
            </a:r>
            <a:r>
              <a:rPr lang="zh-CN" altLang="en-US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数据模型与存储模式</a:t>
            </a:r>
            <a:endParaRPr lang="en-US" altLang="zh-CN" sz="3200" b="1" dirty="0" err="1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HBase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表特性：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面向列的、稀疏的、分布式的、持久化存储的多维排序映射表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Hbase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表索引：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行关键字、列簇名、列关键字及时间戳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Hbase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表值形式：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一个未经解析的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byte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数组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34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10.3 分布式存储架构</a:t>
            </a:r>
            <a:endParaRPr lang="zh-CN" altLang="en-US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altLang="zh-CN" sz="3200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Hbase</a:t>
            </a:r>
            <a:r>
              <a:rPr lang="zh-CN" altLang="en-US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数据模型与存储模式</a:t>
            </a:r>
            <a:endParaRPr lang="en-US" altLang="zh-CN" sz="3200" b="1" dirty="0" err="1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Hbase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数据模型：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以表的形式存储数据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表由行和列族组成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一个表可包含若干个列族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一个列族内可用列限定符来标志不同的列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存于表中单元的数据尚需打上时间戳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35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10.3 分布式存储架构</a:t>
            </a:r>
            <a:endParaRPr lang="zh-CN" altLang="en-US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altLang="zh-CN" sz="3200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Hbase</a:t>
            </a:r>
            <a:r>
              <a:rPr lang="zh-CN" altLang="en-US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数据模型与存储模式</a:t>
            </a:r>
            <a:endParaRPr lang="en-US" altLang="zh-CN" sz="3200" b="1" dirty="0" err="1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Hbase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数据模型基本元素：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表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行键 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列族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单元格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时间戳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36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10.3 分布式存储架构</a:t>
            </a:r>
            <a:endParaRPr lang="zh-CN" altLang="en-US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3848100" cy="520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altLang="zh-CN" sz="3200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Hbase</a:t>
            </a:r>
            <a:r>
              <a:rPr lang="zh-CN" altLang="en-US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数据模型与存储模式</a:t>
            </a:r>
            <a:endParaRPr lang="en-US" altLang="zh-CN" sz="3200" b="1" dirty="0" err="1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Hbase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存储逻辑视图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：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一个三元组（行键，列族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: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列限制符，时间戳）可以唯一地确定存储在单元（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Cell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）中的数据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Key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是一个三元组（行键，列族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: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列限制符，时间戳）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Value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就是这个三元组定位的数据值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615" y="1437640"/>
            <a:ext cx="4929505" cy="3982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37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10.3 分布式存储架构</a:t>
            </a:r>
            <a:endParaRPr lang="zh-CN" altLang="en-US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altLang="zh-CN" sz="3200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Hbase</a:t>
            </a:r>
            <a:r>
              <a:rPr lang="zh-CN" altLang="en-US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数据模型与存储模式</a:t>
            </a:r>
            <a:endParaRPr lang="en-US" altLang="zh-CN" sz="3200" b="1" dirty="0" err="1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Hbase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存储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物理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视图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：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一个列族对应生成一个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Region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0" y="2671445"/>
            <a:ext cx="3098800" cy="3057525"/>
          </a:xfrm>
          <a:prstGeom prst="rect">
            <a:avLst/>
          </a:prstGeom>
        </p:spPr>
      </p:pic>
      <p:sp>
        <p:nvSpPr>
          <p:cNvPr id="9" name="箭头: 右 8"/>
          <p:cNvSpPr/>
          <p:nvPr/>
        </p:nvSpPr>
        <p:spPr>
          <a:xfrm>
            <a:off x="3715199" y="3733800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57725" y="2671445"/>
            <a:ext cx="4029075" cy="3054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38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10.3 分布式存储架构</a:t>
            </a:r>
            <a:endParaRPr lang="zh-CN" altLang="en-US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altLang="zh-CN" sz="3200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Hbase</a:t>
            </a:r>
            <a:r>
              <a:rPr lang="zh-CN" altLang="en-US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数据模型与存储模式</a:t>
            </a:r>
            <a:endParaRPr lang="en-US" altLang="zh-CN" sz="3200" b="1" dirty="0" err="1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Hbase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物理存储：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表划分出的列族对应着物理存储区的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Region</a:t>
            </a: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列族所包含的列对应着的存储区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Region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所包含的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Store</a:t>
            </a: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当增大到一个阀值的时候，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Region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就会等分成两个新的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Region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39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10.3 分布式存储架构</a:t>
            </a:r>
            <a:endParaRPr lang="zh-CN" altLang="en-US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altLang="zh-CN" sz="3200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Hbase</a:t>
            </a:r>
            <a:r>
              <a:rPr lang="zh-CN" altLang="en-US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寻址机制</a:t>
            </a:r>
            <a:endParaRPr lang="en-US" altLang="zh-CN" sz="3200" b="1" dirty="0" err="1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三层机构：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Zookeeper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文件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-ROOT-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表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.META.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表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客户端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从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Zookeeper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获得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Region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的存储位置信息后，直接在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Region Server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上读写数据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流程：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Zookeeper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→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-ROOT-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表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→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.META.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表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→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找到存放用户数据的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Region Server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位置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4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10.1 Hadoop总体架构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5800" y="1243965"/>
            <a:ext cx="7772400" cy="535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集群软件配置</a:t>
            </a: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10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主节点运行的程序或进程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 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algn="l">
              <a:lnSpc>
                <a:spcPct val="100000"/>
              </a:lnSpc>
              <a:spcAft>
                <a:spcPct val="0"/>
              </a:spcAft>
            </a:pP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主节点程序Namenode</a:t>
            </a:r>
          </a:p>
          <a:p>
            <a:pPr lvl="1" algn="l">
              <a:lnSpc>
                <a:spcPct val="100000"/>
              </a:lnSpc>
              <a:spcAft>
                <a:spcPct val="0"/>
              </a:spcAft>
            </a:pP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Jobtracker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守护进程</a:t>
            </a:r>
            <a:endParaRPr lang="en-US" altLang="zh-CN" sz="2000" dirty="0" err="1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algn="l">
              <a:lnSpc>
                <a:spcPct val="10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管理集群所用的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Hadoop 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工具程序和集群监控浏览器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从节点运行的程序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：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algn="l">
              <a:lnSpc>
                <a:spcPct val="10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从节点程序Datanode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任务管理进程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Tasktracker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区别：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主节点程序提供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 Hadoop 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集群管理、协调和资源调度功能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algn="l">
              <a:lnSpc>
                <a:spcPct val="10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从节点程序主要实现 Hadoop 文件系统（HDFS）存储功能和节点数据处理功能。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algn="l" fontAlgn="base"/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40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10.3 分布式存储架构</a:t>
            </a:r>
            <a:endParaRPr lang="zh-CN" altLang="en-US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altLang="zh-CN" sz="3200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Hbase</a:t>
            </a:r>
            <a:r>
              <a:rPr lang="zh-CN" altLang="en-US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扫描读取数据</a:t>
            </a:r>
            <a:endParaRPr lang="en-US" altLang="zh-CN" sz="3200" b="1" dirty="0" err="1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所有的存储文件被划分成若干个存储块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存储块在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get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或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scan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操作时会加载到内存中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HBase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顺序地读取一个数据块到内存缓存中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再读取相邻数据时从内存中读取而不需要读磁盘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41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10.3 分布式存储架构</a:t>
            </a:r>
            <a:endParaRPr lang="zh-CN" altLang="en-US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5573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altLang="zh-CN" sz="3200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Hbase</a:t>
            </a:r>
            <a:r>
              <a:rPr lang="zh-CN" altLang="en-US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写数据</a:t>
            </a:r>
            <a:endParaRPr lang="en-US" altLang="zh-CN" sz="3200" b="1" dirty="0" err="1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Client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向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Region Server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提交写数据请求；</a:t>
            </a:r>
          </a:p>
          <a:p>
            <a:pPr fontAlgn="base"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Region Server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找到目标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Region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；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Region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检查数据是否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schema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一致；</a:t>
            </a:r>
          </a:p>
          <a:p>
            <a:pPr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如果客户端没有指定版本，则获取当前系统时间作为数据版本；</a:t>
            </a:r>
          </a:p>
          <a:p>
            <a:pPr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将数据更新写入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HLog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WAL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），只有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HLog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写入完成之后，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commit()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才返回给客户端；</a:t>
            </a:r>
          </a:p>
          <a:p>
            <a:pPr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将数据更新写入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MemStore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；</a:t>
            </a:r>
          </a:p>
          <a:p>
            <a:pPr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判断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MemStore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的是否需要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flush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为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StoreFile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，若是，则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flush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生成一个新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StoreFile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;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StoreFile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数目增长到一定阈值，触发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compact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合并操作，多个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StoreFile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合并成一个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StoreFile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，同时进行版本合并和数据删除；</a:t>
            </a:r>
          </a:p>
          <a:p>
            <a:pPr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若单个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StoreFile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大小超过一定阈值，触发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split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操作，把当前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Region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拆分成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个子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Region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，原来的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Region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会下线，新分出的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个子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Region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会被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Master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重新分配到相应的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Region Server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上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42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10.3 分布式存储架构</a:t>
            </a:r>
            <a:endParaRPr lang="zh-CN" altLang="en-US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altLang="zh-CN" sz="3200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Hbase</a:t>
            </a:r>
            <a:r>
              <a:rPr lang="zh-CN" altLang="en-US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更新表</a:t>
            </a:r>
            <a:endParaRPr lang="en-US" altLang="zh-CN" sz="3200" b="1" dirty="0" err="1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首先写入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HLog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MemStore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MemStore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中的数据是排序的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当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MemStore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累计到一定阈值时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：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创建一个新的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MemStore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，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将老的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MemStore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添加到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flush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队列，由单独的线程刷写到磁盘上，成为一个新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StoreFile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系统在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HLog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中记录一个检查点，表示这个时刻前的变更已持久化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43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10.3 分布式存储架构</a:t>
            </a:r>
            <a:endParaRPr lang="zh-CN" altLang="en-US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altLang="zh-CN" sz="3200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Hbase</a:t>
            </a:r>
            <a:r>
              <a:rPr lang="zh-CN" altLang="en-US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预防数据丢失</a:t>
            </a:r>
            <a:endParaRPr lang="en-US" altLang="zh-CN" sz="3200" b="1" dirty="0" err="1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每个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Region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服务器都有一个自己的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HLog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文件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每次启动都检查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HLog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文件，确认最近一次执行缓存刷新操作之后是否发生新的写入操作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发现更新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时：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写入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MemStore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刷写到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StoreFile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删除旧的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Hlog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文件，开始为用户提供服务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44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10.3 分布式存储架构</a:t>
            </a:r>
            <a:endParaRPr lang="zh-CN" altLang="en-US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altLang="zh-CN" sz="3200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StoreFile</a:t>
            </a:r>
            <a:r>
              <a:rPr lang="zh-CN" altLang="en-US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合并与分裂</a:t>
            </a:r>
            <a:endParaRPr lang="en-US" altLang="zh-CN" sz="3200" b="1" dirty="0" err="1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合并：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时机：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当一个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Store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中的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StoreFile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达到一定的阈值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时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操作：将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同一个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key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的修改合并到一起，形成一个大的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StoreFile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分裂：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时机：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当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StoreFile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的大小达到一定阈值后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操作：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等分为两个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StoreFile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。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45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10.3 分布式存储架构</a:t>
            </a:r>
            <a:endParaRPr lang="zh-CN" altLang="en-US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altLang="zh-CN" sz="3200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Hbase</a:t>
            </a:r>
            <a:r>
              <a:rPr lang="zh-CN" altLang="en-US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索引与检索</a:t>
            </a:r>
            <a:endParaRPr lang="en-US" altLang="zh-CN" sz="3200" b="1" dirty="0" err="1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机制：二次索引表机制</a:t>
            </a:r>
          </a:p>
          <a:p>
            <a:pPr marL="0" indent="0" fontAlgn="base">
              <a:spcAft>
                <a:spcPct val="0"/>
              </a:spcAft>
              <a:buNone/>
            </a:pP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7" name="图片 6" descr="776259-20160612234508199-1338773707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711200" y="2170430"/>
            <a:ext cx="7466965" cy="3866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46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10.3 分布式存储架构</a:t>
            </a:r>
            <a:endParaRPr lang="zh-CN" altLang="en-US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zh-CN" altLang="en-US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二次索引表机制</a:t>
            </a:r>
            <a:endParaRPr lang="en-US" altLang="zh-CN" sz="3200" b="1" dirty="0" err="1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关键：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建立主表列到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RowKey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的逆向映射关系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实现技术：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表索引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2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主表的索引列值为索引表的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RowKey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，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2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主表的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RowKey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做为索引表的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Qualifier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或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Value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列索引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2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增加一个单独列族存储索引值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2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主表的用户数据列值做为索引列族的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Qualifier</a:t>
            </a:r>
          </a:p>
          <a:p>
            <a:pPr lvl="2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用户数据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Qualifier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做为索引列族的列值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47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10.4 Hadoop资源管理与作业调度</a:t>
            </a:r>
            <a:endParaRPr lang="zh-CN" altLang="en-US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zh-CN" altLang="en-US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实现方案：三大组件</a:t>
            </a:r>
            <a:endParaRPr lang="zh-CN" altLang="en-US" sz="3200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Zookeeper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提供分布式协同服务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Oozie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提供作业调度和工作流执行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YARN 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提供集群资源管理服务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48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10.4 Hadoop资源管理与作业调度</a:t>
            </a:r>
            <a:endParaRPr lang="zh-CN" altLang="en-US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zh-CN" altLang="zh-CN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分布式协同管理组件</a:t>
            </a:r>
            <a:r>
              <a:rPr lang="en-US" altLang="zh-CN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Zookeeper</a:t>
            </a:r>
          </a:p>
          <a:p>
            <a:pPr fontAlgn="base"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提供服务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统一命名服务</a:t>
            </a: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应用配置管理</a:t>
            </a: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分布式锁服务</a:t>
            </a: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分布式消息队列</a:t>
            </a:r>
          </a:p>
          <a:p>
            <a:pPr fontAlgn="base"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架构：主从架构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49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10.4 Hadoop资源管理与作业调度</a:t>
            </a:r>
            <a:endParaRPr lang="zh-CN" altLang="en-US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zh-CN" altLang="zh-CN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分布式协同管理组件</a:t>
            </a:r>
            <a:r>
              <a:rPr lang="en-US" altLang="zh-CN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Zookeeper</a:t>
            </a:r>
            <a:endParaRPr lang="zh-CN" altLang="en-US" sz="3200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Zookeeper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服务由一组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Server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节点组成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每个节点上运行一个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Zookeeper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程序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每个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server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维护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内容：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自身的内存状态镜像、持久化存储的事务日志和快照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ZooKeeper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集群的数量一般为奇数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有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过半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Server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可用，整个系统即保持可用性。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5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10.1 Hadoop总体架构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5800" y="1233877"/>
            <a:ext cx="7772400" cy="4168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indent="0">
              <a:lnSpc>
                <a:spcPct val="100000"/>
              </a:lnSpc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Hadoop软件架构：</a:t>
            </a:r>
            <a:endParaRPr lang="zh-CN" altLang="en-US" sz="3200" b="1" dirty="0" smtClean="0">
              <a:solidFill>
                <a:srgbClr val="0823A8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组成：</a:t>
            </a:r>
          </a:p>
          <a:p>
            <a:pPr marL="0" indent="0"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 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indent="0">
              <a:lnSpc>
                <a:spcPct val="10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基于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HDFS/HBase</a:t>
            </a:r>
            <a:r>
              <a:rPr lang="zh-CN" altLang="zh-CN" sz="2000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的数据存储系统</a:t>
            </a:r>
            <a:endParaRPr lang="en-US" altLang="zh-CN" sz="2000" dirty="0">
              <a:solidFill>
                <a:srgbClr val="FF000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indent="0">
              <a:lnSpc>
                <a:spcPct val="10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基于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YARN/Zookeeper</a:t>
            </a:r>
            <a:r>
              <a:rPr lang="zh-CN" altLang="zh-CN" sz="2000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的管理调度系统</a:t>
            </a:r>
          </a:p>
          <a:p>
            <a:pPr lvl="1" indent="0">
              <a:lnSpc>
                <a:spcPct val="10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 支持不同计算模式的处理引擎</a:t>
            </a:r>
            <a:endParaRPr lang="en-US" altLang="zh-CN" sz="2000" dirty="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0" lvl="1" indent="0" fontAlgn="base">
              <a:spcAft>
                <a:spcPct val="0"/>
              </a:spcAft>
              <a:buNone/>
            </a:pP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457200" lvl="1" indent="0" fontAlgn="base">
              <a:spcAft>
                <a:spcPct val="0"/>
              </a:spcAft>
              <a:buNone/>
            </a:pPr>
            <a:endParaRPr lang="zh-CN" altLang="zh-CN" sz="2000" dirty="0">
              <a:solidFill>
                <a:prstClr val="black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50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10.4 Hadoop资源管理与作业调度</a:t>
            </a:r>
            <a:endParaRPr lang="zh-CN" altLang="en-US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591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zh-CN" altLang="zh-CN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分布式协同管理组件</a:t>
            </a:r>
            <a:r>
              <a:rPr lang="en-US" altLang="zh-CN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Zookeeper</a:t>
            </a:r>
            <a:endParaRPr lang="zh-CN" altLang="en-US" sz="3200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节点角色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Leader</a:t>
            </a:r>
          </a:p>
          <a:p>
            <a:pPr lvl="1" fontAlgn="base"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Follower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Observer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51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10.4 Hadoop资源管理与作业调度</a:t>
            </a:r>
            <a:endParaRPr lang="zh-CN" altLang="en-US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067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zh-CN" altLang="zh-CN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分布式协同管理组件</a:t>
            </a:r>
            <a:r>
              <a:rPr lang="en-US" altLang="zh-CN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Zookeeper</a:t>
            </a:r>
            <a:endParaRPr lang="zh-CN" altLang="en-US" sz="3200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失效处理机制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Zookeeper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作出快速响应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消息层基于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Fast 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Paxos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算法重新推举一个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Leader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，继续作为协调服务中心处理客户端的写数据请求，并将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ZooKeeper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协同数据的变更同步（广播方式）到其他的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Follower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节点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52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10.4 Hadoop资源管理与作业调度</a:t>
            </a:r>
            <a:endParaRPr lang="zh-CN" altLang="en-US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067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zh-CN" altLang="zh-CN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分布式协同管理组件</a:t>
            </a:r>
            <a:r>
              <a:rPr lang="en-US" altLang="zh-CN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Zookeeper</a:t>
            </a:r>
          </a:p>
          <a:p>
            <a:pPr fontAlgn="base"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业务流程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客户端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Client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连接到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Follower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发出写数据请求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请求发送到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Leader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节点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Leader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完成元数据更新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Leader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上的数据同步更新到其他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Follower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节点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53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10.4 Hadoop资源管理与作业调度</a:t>
            </a:r>
            <a:endParaRPr lang="zh-CN" altLang="en-US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067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zh-CN" altLang="zh-CN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分布式协同管理组件</a:t>
            </a:r>
            <a:r>
              <a:rPr lang="en-US" altLang="zh-CN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Zookeeper</a:t>
            </a:r>
          </a:p>
          <a:p>
            <a:pPr fontAlgn="base"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统一命名服务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把各种服务名称、地址、及目录信息存放在分层结构中供需要时读取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提供一个分布式序列号生成器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流程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10" y="2981325"/>
            <a:ext cx="6374130" cy="3560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54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10.4 Hadoop资源管理与作业调度</a:t>
            </a:r>
            <a:endParaRPr lang="zh-CN" altLang="en-US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067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zh-CN" altLang="zh-CN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分布式协同管理组件</a:t>
            </a:r>
            <a:r>
              <a:rPr lang="en-US" altLang="zh-CN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Zookeeper</a:t>
            </a:r>
          </a:p>
          <a:p>
            <a:pPr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配置管理服务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发布（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publish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）和订阅（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watch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）模式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分布锁的实现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独占锁和控制时序锁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分布式消息队列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同步队列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FIFO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队列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55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10.4 Hadoop资源管理与作业调度</a:t>
            </a:r>
            <a:endParaRPr lang="zh-CN" altLang="en-US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067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zh-CN" altLang="zh-CN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作业调度与工作流引擎</a:t>
            </a:r>
            <a:r>
              <a:rPr lang="en-US" altLang="zh-CN" sz="3200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Oozie</a:t>
            </a:r>
            <a:endParaRPr lang="en-US" altLang="zh-CN" sz="3200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核心功能：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工作流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：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定义作业任务的拓扑和执行逻辑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协调器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：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负责工作流的关联和触发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分布式消息队列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工作流包括：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控制流节点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：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定义工作流的开始和结束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，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控制执行路径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动作节点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：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支持不同任务类型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56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10.4 Hadoop资源管理与作业调度</a:t>
            </a:r>
            <a:endParaRPr lang="zh-CN" altLang="en-US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067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zh-CN" altLang="zh-CN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作业调度与工作流引擎</a:t>
            </a:r>
            <a:r>
              <a:rPr lang="en-US" altLang="zh-CN" sz="3200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Oozie</a:t>
            </a:r>
            <a:endParaRPr lang="en-US" altLang="zh-CN" sz="3200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工作流流节点：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启动控制节点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末端控制节点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停止控制节点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决策控制节点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分支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-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联接控制节点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7" name="图片 6" descr="http://static.oschina.net/uploads/img/201505/19152102_heeh.jpg"/>
          <p:cNvPicPr/>
          <p:nvPr/>
        </p:nvPicPr>
        <p:blipFill>
          <a:blip r:embed="rId4" r:link="rId5" cstate="print"/>
          <a:srcRect/>
          <a:stretch>
            <a:fillRect/>
          </a:stretch>
        </p:blipFill>
        <p:spPr>
          <a:xfrm>
            <a:off x="3048000" y="1680210"/>
            <a:ext cx="5454650" cy="4676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57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10.4 Hadoop资源管理与作业调度</a:t>
            </a:r>
            <a:endParaRPr lang="zh-CN" altLang="en-US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067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zh-CN" altLang="en-US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集群资源管理框架</a:t>
            </a:r>
            <a:r>
              <a:rPr lang="en-US" altLang="zh-CN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YARN</a:t>
            </a:r>
            <a:endParaRPr lang="en-US" altLang="zh-CN" sz="3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优势：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允许多个应用程序运行在一个集群上，并将资源按需分配给它们，这大大提高了集群资源利用率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YARN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允许各类短作业和长服务混合部署在一个集群中，并提供了容错、资源隔离及负载均衡等方面的支持，这大大简化了作业和服务的部署和管理成本，强化了对应用程序的支持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58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10.4 Hadoop资源管理与作业调度</a:t>
            </a:r>
            <a:endParaRPr lang="zh-CN" altLang="en-US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067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zh-CN" altLang="en-US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集群资源管理框架</a:t>
            </a:r>
            <a:r>
              <a:rPr lang="en-US" altLang="zh-CN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YARN</a:t>
            </a:r>
            <a:endParaRPr lang="en-US" altLang="zh-CN" sz="3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体系架构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——Master/Slave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架构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：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Master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为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YARN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Resource Manager</a:t>
            </a:r>
          </a:p>
          <a:p>
            <a:pPr lvl="1" fontAlgn="base"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Slave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为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NodeManager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Application Master</a:t>
            </a:r>
          </a:p>
          <a:p>
            <a:pPr lvl="1" fontAlgn="base"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Container</a:t>
            </a:r>
          </a:p>
          <a:p>
            <a:pPr lvl="1" fontAlgn="base"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YARN Client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59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10.4 Hadoop资源管理与作业调度</a:t>
            </a:r>
            <a:endParaRPr lang="zh-CN" altLang="en-US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067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zh-CN" altLang="en-US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集群资源管理框架</a:t>
            </a:r>
            <a:r>
              <a:rPr lang="en-US" altLang="zh-CN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YARN</a:t>
            </a:r>
            <a:endParaRPr lang="en-US" altLang="zh-CN" sz="3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部署方式：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Resource Manager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：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部署并运行在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NameNode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上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Node Manager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：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部署在每个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DataNode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上，作为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Resource Manager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的节点代理；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每个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DataNode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都包含一个或多个多个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Container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用于资源调度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每一个提交给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Hadoop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集群的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Application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都有一个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Application Master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与之对应，运行在某个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DataNode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上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6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10.1 Hadoop总体架构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5800" y="1244037"/>
            <a:ext cx="7772400" cy="4168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数据存储系统</a:t>
            </a: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组成：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 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Aft>
                <a:spcPct val="0"/>
              </a:spcAft>
            </a:pPr>
            <a:r>
              <a:rPr lang="zh-CN" altLang="en-US" sz="2000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分布式文件系统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HDFS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Hadoop Distributed File System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）</a:t>
            </a:r>
            <a:endParaRPr lang="zh-CN" altLang="en-US" sz="2000" dirty="0">
              <a:solidFill>
                <a:srgbClr val="FF000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Aft>
                <a:spcPct val="0"/>
              </a:spcAft>
            </a:pPr>
            <a:r>
              <a:rPr lang="zh-CN" altLang="en-US" sz="2000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分布式非关系型数据库</a:t>
            </a:r>
            <a:r>
              <a:rPr lang="en-US" altLang="zh-CN" sz="2000" dirty="0" err="1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Hbase</a:t>
            </a:r>
            <a:endParaRPr lang="en-US" altLang="zh-CN" sz="2000" dirty="0">
              <a:solidFill>
                <a:srgbClr val="FF000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数据仓库及数据分析工具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Hive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Pig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用于数据采集、转移和汇总的工具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Sqoop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Flume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HDFS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文件系统构成了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Hadoop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数据存储体系的</a:t>
            </a:r>
            <a:r>
              <a:rPr lang="zh-CN" altLang="en-US" sz="2000" u="sng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基础</a:t>
            </a:r>
            <a:endParaRPr lang="zh-CN" altLang="zh-CN" sz="2000" dirty="0">
              <a:solidFill>
                <a:prstClr val="black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60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10.4 Hadoop资源管理与作业调度</a:t>
            </a:r>
            <a:endParaRPr lang="zh-CN" altLang="en-US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0675" y="1148080"/>
            <a:ext cx="8502650" cy="456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altLang="zh-CN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YARN</a:t>
            </a:r>
            <a:r>
              <a:rPr lang="zh-CN" altLang="zh-CN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资源调度模型</a:t>
            </a:r>
            <a:r>
              <a:rPr lang="zh-CN" altLang="en-US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：</a:t>
            </a:r>
            <a:r>
              <a:rPr lang="zh-CN" altLang="zh-CN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抽象资源模型</a:t>
            </a:r>
            <a:endParaRPr lang="en-US" altLang="zh-CN" sz="3200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定义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不再把物理资源作为调度单位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把物理资源映射到抽象资源单位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Container</a:t>
            </a: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基于抽象资源单位进行资源分配调度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组成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两层调度框架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基于资源预留的调度策略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7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10.1 Hadoop总体架构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5800" y="1244037"/>
            <a:ext cx="7772400" cy="4168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管理调度系统</a:t>
            </a: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Zookeeper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：</a:t>
            </a:r>
            <a:r>
              <a:rPr lang="zh-CN" altLang="zh-CN" sz="2000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提供分布式协调服务管理</a:t>
            </a:r>
            <a:endParaRPr lang="en-US" altLang="zh-CN" sz="2000" dirty="0">
              <a:solidFill>
                <a:srgbClr val="FF000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 err="1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Oozie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：</a:t>
            </a:r>
            <a:r>
              <a:rPr lang="zh-CN" altLang="zh-CN" sz="2000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负责作业调度</a:t>
            </a:r>
            <a:endParaRPr lang="en-US" altLang="zh-CN" sz="2000" dirty="0">
              <a:solidFill>
                <a:srgbClr val="FF000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Ambari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：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提供集群配置、管理和监控功能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Chukwa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：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大型集群监控系统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en-US" altLang="zh-CN" sz="2000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YARN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：</a:t>
            </a:r>
            <a:r>
              <a:rPr lang="zh-CN" altLang="zh-CN" sz="2000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集群资源调度管理系统</a:t>
            </a:r>
            <a:endParaRPr lang="zh-CN" altLang="zh-CN" sz="2000" dirty="0">
              <a:solidFill>
                <a:prstClr val="black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8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10.2 HDFS文件系统</a:t>
            </a:r>
            <a:endParaRPr lang="zh-CN" altLang="en-US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5800" y="1243965"/>
            <a:ext cx="7772400" cy="5582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分布式文件系统</a:t>
            </a: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100000"/>
              </a:lnSpc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结构：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 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物理存储资源和对象分散存储在通过网络相连的远程节点上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主控服务器（也称元数据服务器）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：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负责管理命名空间和文件目录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远程数据服务器（也称存储服务器）节点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：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存储实际文件数据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特点：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透明性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高可用性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支持并发访问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可扩展性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安全性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457200" lvl="1" indent="0" algn="l">
              <a:lnSpc>
                <a:spcPct val="100000"/>
              </a:lnSpc>
              <a:spcAft>
                <a:spcPct val="0"/>
              </a:spcAft>
              <a:buNone/>
            </a:pP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9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  <a:sym typeface="+mn-ea"/>
              </a:rPr>
              <a:t>10.2 HDFS文件系统</a:t>
            </a:r>
            <a:endParaRPr lang="zh-CN" altLang="en-US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5800" y="1243965"/>
            <a:ext cx="7772400" cy="55829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HDFS体系结构</a:t>
            </a: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：</a:t>
            </a: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唯一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主节点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：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运行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NameNode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JobTracker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Zookeeper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Hmaster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等负责集群管理、资源配置、作业调度的程序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多个从节点（</a:t>
            </a:r>
            <a:r>
              <a:rPr lang="en-US" altLang="zh-CN" sz="20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dataNode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）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：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承担数据存储及计算任务。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	</a:t>
            </a: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客户端（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Client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）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：</a:t>
            </a:r>
            <a:r>
              <a:rPr lang="zh-CN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用于支持客户操作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HDFS</a:t>
            </a: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457200" lvl="1" indent="0" algn="l">
              <a:lnSpc>
                <a:spcPct val="100000"/>
              </a:lnSpc>
              <a:spcAft>
                <a:spcPct val="0"/>
              </a:spcAft>
              <a:buNone/>
            </a:pPr>
            <a:endParaRPr lang="zh-CN" altLang="zh-CN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3235</Words>
  <Application>Microsoft Office PowerPoint</Application>
  <PresentationFormat>全屏显示(4:3)</PresentationFormat>
  <Paragraphs>518</Paragraphs>
  <Slides>60</Slides>
  <Notes>60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abc</dc:creator>
  <cp:lastModifiedBy>Lindi</cp:lastModifiedBy>
  <cp:revision>258</cp:revision>
  <dcterms:created xsi:type="dcterms:W3CDTF">2010-07-16T22:48:00Z</dcterms:created>
  <dcterms:modified xsi:type="dcterms:W3CDTF">2018-08-10T22:59:03Z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