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7" r:id="rId2"/>
    <p:sldId id="258" r:id="rId3"/>
    <p:sldId id="288" r:id="rId4"/>
    <p:sldId id="287" r:id="rId5"/>
    <p:sldId id="259" r:id="rId6"/>
    <p:sldId id="260" r:id="rId7"/>
    <p:sldId id="261" r:id="rId8"/>
    <p:sldId id="263" r:id="rId9"/>
    <p:sldId id="264" r:id="rId10"/>
    <p:sldId id="266" r:id="rId11"/>
    <p:sldId id="267" r:id="rId12"/>
    <p:sldId id="270" r:id="rId13"/>
    <p:sldId id="276" r:id="rId14"/>
    <p:sldId id="277" r:id="rId15"/>
    <p:sldId id="278" r:id="rId16"/>
    <p:sldId id="279" r:id="rId17"/>
    <p:sldId id="280" r:id="rId18"/>
    <p:sldId id="281" r:id="rId19"/>
    <p:sldId id="282" r:id="rId20"/>
    <p:sldId id="283" r:id="rId21"/>
    <p:sldId id="286" r:id="rId22"/>
    <p:sldId id="285"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F21F1"/>
    <a:srgbClr val="0823A8"/>
    <a:srgbClr val="0046D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2018/8/8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2018/8/8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624427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619350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28183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23914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759724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1843680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1406011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135221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099810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402200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568652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767009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313247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2477604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190016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1613575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xmlns="" val="382621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August 8, 2018</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August 8,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August 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August 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August 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8,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August 8,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August 8,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August 8,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August 8,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August 8,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August 8, 2018</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143000"/>
            <a:ext cx="7924800" cy="2800767"/>
          </a:xfrm>
          <a:prstGeom prst="rect">
            <a:avLst/>
          </a:prstGeom>
          <a:noFill/>
          <a:ln w="9525">
            <a:noFill/>
            <a:miter lim="800000"/>
          </a:ln>
        </p:spPr>
        <p:txBody>
          <a:bodyPr wrap="square">
            <a:spAutoFit/>
          </a:bodyPr>
          <a:lstStyle/>
          <a:p>
            <a:pPr algn="ctr"/>
            <a:endParaRPr lang="en-US" altLang="zh-CN" sz="4400" b="1" dirty="0" smtClean="0">
              <a:solidFill>
                <a:srgbClr val="002060"/>
              </a:solidFill>
              <a:latin typeface="Calibri" panose="020F0502020204030204" pitchFamily="34" charset="0"/>
            </a:endParaRPr>
          </a:p>
          <a:p>
            <a:pPr algn="ctr"/>
            <a:r>
              <a:rPr lang="en-US" altLang="zh-CN" sz="4400" b="1" dirty="0" smtClean="0">
                <a:solidFill>
                  <a:srgbClr val="002060"/>
                </a:solidFill>
                <a:latin typeface="Calibri" panose="020F0502020204030204" pitchFamily="34" charset="0"/>
              </a:rPr>
              <a:t>Lecture 13  </a:t>
            </a:r>
            <a:r>
              <a:rPr lang="zh-CN" altLang="en-US" sz="4400" b="1" dirty="0" smtClean="0">
                <a:solidFill>
                  <a:srgbClr val="002060"/>
                </a:solidFill>
                <a:latin typeface="Calibri" panose="020F0502020204030204" pitchFamily="34" charset="0"/>
              </a:rPr>
              <a:t>交互式处理模型</a:t>
            </a:r>
          </a:p>
          <a:p>
            <a:endParaRPr lang="en-US" altLang="zh-CN" sz="4400" b="1" dirty="0">
              <a:solidFill>
                <a:srgbClr val="002060"/>
              </a:solidFill>
              <a:latin typeface="Calibri" panose="020F0502020204030204" pitchFamily="34" charset="0"/>
            </a:endParaRPr>
          </a:p>
          <a:p>
            <a:r>
              <a:rPr lang="en-US" altLang="zh-CN" sz="4400" b="1" dirty="0">
                <a:solidFill>
                  <a:srgbClr val="002060"/>
                </a:solidFill>
                <a:latin typeface="Calibri" panose="020F0502020204030204" pitchFamily="34" charset="0"/>
              </a:rPr>
              <a:t>	</a:t>
            </a:r>
            <a:endParaRPr lang="zh-CN" altLang="en-US" sz="4400" b="1" dirty="0">
              <a:solidFill>
                <a:srgbClr val="002060"/>
              </a:solidFill>
              <a:latin typeface="Calibri" panose="020F0502020204030204" pitchFamily="34" charset="0"/>
            </a:endParaRPr>
          </a:p>
        </p:txBody>
      </p:sp>
      <p:sp>
        <p:nvSpPr>
          <p:cNvPr id="7" name="TextBox 6"/>
          <p:cNvSpPr txBox="1"/>
          <p:nvPr/>
        </p:nvSpPr>
        <p:spPr>
          <a:xfrm>
            <a:off x="1219200" y="2743200"/>
            <a:ext cx="6781800" cy="2308324"/>
          </a:xfrm>
          <a:prstGeom prst="rect">
            <a:avLst/>
          </a:prstGeom>
          <a:noFill/>
        </p:spPr>
        <p:txBody>
          <a:bodyPr wrap="square" rtlCol="0">
            <a:spAutoFit/>
          </a:bodyPr>
          <a:lstStyle/>
          <a:p>
            <a:pPr lvl="5" indent="-342000">
              <a:lnSpc>
                <a:spcPct val="150000"/>
              </a:lnSpc>
              <a:buFont typeface="Wingdings" pitchFamily="2" charset="2"/>
              <a:buChar char="n"/>
            </a:pPr>
            <a:r>
              <a:rPr lang="en-US" altLang="zh-CN"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嵌套数据结构</a:t>
            </a:r>
            <a:endParaRPr lang="en-US" altLang="zh-CN" sz="3200" b="1" dirty="0" smtClean="0">
              <a:solidFill>
                <a:srgbClr val="002060"/>
              </a:solidFill>
              <a:latin typeface="Calibri" panose="020F0502020204030204" pitchFamily="34" charset="0"/>
            </a:endParaRPr>
          </a:p>
          <a:p>
            <a:pPr lvl="5" indent="-342900">
              <a:lnSpc>
                <a:spcPct val="150000"/>
              </a:lnSpc>
              <a:buFont typeface="Wingdings" pitchFamily="2" charset="2"/>
              <a:buChar char="n"/>
            </a:pPr>
            <a:r>
              <a:rPr lang="zh-CN" altLang="en-US" sz="3200" b="1" dirty="0" smtClean="0">
                <a:solidFill>
                  <a:srgbClr val="002060"/>
                </a:solidFill>
                <a:latin typeface="Calibri" panose="020F0502020204030204" pitchFamily="34" charset="0"/>
              </a:rPr>
              <a:t>  数据存储结构</a:t>
            </a:r>
            <a:endParaRPr lang="en-US" altLang="zh-CN" sz="3200" b="1" dirty="0" smtClean="0">
              <a:solidFill>
                <a:srgbClr val="002060"/>
              </a:solidFill>
              <a:latin typeface="Calibri" panose="020F0502020204030204" pitchFamily="34" charset="0"/>
            </a:endParaRPr>
          </a:p>
          <a:p>
            <a:pPr lvl="5" indent="-342900">
              <a:lnSpc>
                <a:spcPct val="150000"/>
              </a:lnSpc>
              <a:buFont typeface="Wingdings" pitchFamily="2" charset="2"/>
              <a:buChar char="n"/>
            </a:pPr>
            <a:r>
              <a:rPr lang="zh-CN" altLang="en-US" sz="3200" b="1" dirty="0" smtClean="0">
                <a:solidFill>
                  <a:srgbClr val="002060"/>
                </a:solidFill>
                <a:latin typeface="Calibri" panose="020F0502020204030204" pitchFamily="34" charset="0"/>
              </a:rPr>
              <a:t>  并行查询</a:t>
            </a:r>
            <a:endParaRPr lang="zh-CN" altLang="en-US" sz="3200" b="1" dirty="0">
              <a:solidFill>
                <a:srgbClr val="00206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10</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pic>
        <p:nvPicPr>
          <p:cNvPr id="5" name="图片 4"/>
          <p:cNvPicPr>
            <a:picLocks noChangeAspect="1"/>
          </p:cNvPicPr>
          <p:nvPr/>
        </p:nvPicPr>
        <p:blipFill>
          <a:blip r:embed="rId4" cstate="print"/>
          <a:stretch>
            <a:fillRect/>
          </a:stretch>
        </p:blipFill>
        <p:spPr>
          <a:xfrm>
            <a:off x="1752600" y="1219200"/>
            <a:ext cx="5861353" cy="2571204"/>
          </a:xfrm>
          <a:prstGeom prst="rect">
            <a:avLst/>
          </a:prstGeom>
        </p:spPr>
      </p:pic>
      <p:sp>
        <p:nvSpPr>
          <p:cNvPr id="7" name="文本框 6"/>
          <p:cNvSpPr txBox="1"/>
          <p:nvPr/>
        </p:nvSpPr>
        <p:spPr>
          <a:xfrm>
            <a:off x="762000" y="3886200"/>
            <a:ext cx="7772400" cy="2785378"/>
          </a:xfrm>
          <a:prstGeom prst="rect">
            <a:avLst/>
          </a:prstGeom>
          <a:noFill/>
        </p:spPr>
        <p:txBody>
          <a:bodyPr wrap="square" rtlCol="0">
            <a:spAutoFit/>
          </a:bodyPr>
          <a:lstStyle/>
          <a:p>
            <a:pPr>
              <a:buFont typeface="Wingdings" pitchFamily="2" charset="2"/>
              <a:buChar char="l"/>
            </a:pPr>
            <a:r>
              <a:rPr lang="zh-CN" altLang="en-US" sz="2000" dirty="0" smtClean="0"/>
              <a:t>  行存储读取</a:t>
            </a:r>
            <a:r>
              <a:rPr lang="zh-CN" altLang="en-US" sz="2000" dirty="0"/>
              <a:t>数据时（查找一条记录的某个值域</a:t>
            </a:r>
            <a:r>
              <a:rPr lang="zh-CN" altLang="en-US" sz="2000" dirty="0" smtClean="0"/>
              <a:t>）两</a:t>
            </a:r>
            <a:r>
              <a:rPr lang="zh-CN" altLang="en-US" sz="2000" dirty="0"/>
              <a:t>个步骤</a:t>
            </a:r>
            <a:r>
              <a:rPr lang="zh-CN" altLang="en-US" sz="2000" dirty="0" smtClean="0"/>
              <a:t>：</a:t>
            </a:r>
            <a:endParaRPr lang="en-US" altLang="zh-CN" sz="2000" dirty="0" smtClean="0"/>
          </a:p>
          <a:p>
            <a:r>
              <a:rPr lang="en-US" altLang="zh-CN" sz="2000" dirty="0" err="1" smtClean="0"/>
              <a:t>i</a:t>
            </a:r>
            <a:r>
              <a:rPr lang="zh-CN" altLang="en-US" sz="2000" dirty="0"/>
              <a:t>）纵向按行键（</a:t>
            </a:r>
            <a:r>
              <a:rPr lang="en-US" altLang="zh-CN" sz="2000" dirty="0" err="1"/>
              <a:t>RowKey</a:t>
            </a:r>
            <a:r>
              <a:rPr lang="zh-CN" altLang="en-US" sz="2000" dirty="0"/>
              <a:t>）查找到该行</a:t>
            </a:r>
            <a:r>
              <a:rPr lang="zh-CN" altLang="en-US" sz="2000" dirty="0" smtClean="0"/>
              <a:t>；</a:t>
            </a:r>
            <a:endParaRPr lang="en-US" altLang="zh-CN" sz="2000" dirty="0" smtClean="0"/>
          </a:p>
          <a:p>
            <a:pPr>
              <a:spcBef>
                <a:spcPts val="600"/>
              </a:spcBef>
            </a:pPr>
            <a:r>
              <a:rPr lang="en-US" altLang="zh-CN" sz="2000" dirty="0" smtClean="0"/>
              <a:t>ii</a:t>
            </a:r>
            <a:r>
              <a:rPr lang="zh-CN" altLang="en-US" sz="2000" dirty="0"/>
              <a:t>）横向向右搜索，跳过不相关值域，直到找到查询项</a:t>
            </a:r>
            <a:r>
              <a:rPr lang="zh-CN" altLang="en-US" sz="2000" dirty="0" smtClean="0"/>
              <a:t>。</a:t>
            </a:r>
            <a:endParaRPr lang="en-US" altLang="zh-CN" sz="2000" dirty="0" smtClean="0"/>
          </a:p>
          <a:p>
            <a:pPr>
              <a:spcBef>
                <a:spcPts val="600"/>
              </a:spcBef>
            </a:pPr>
            <a:r>
              <a:rPr lang="zh-CN" altLang="en-US" sz="2000" dirty="0" smtClean="0"/>
              <a:t>这种</a:t>
            </a:r>
            <a:r>
              <a:rPr lang="zh-CN" altLang="en-US" sz="2000" dirty="0"/>
              <a:t>存储方式使得每读一个</a:t>
            </a:r>
            <a:r>
              <a:rPr lang="en-US" altLang="zh-CN" sz="2000" dirty="0" err="1"/>
              <a:t>RowKey</a:t>
            </a:r>
            <a:r>
              <a:rPr lang="zh-CN" altLang="en-US" sz="2000" dirty="0"/>
              <a:t>后，都需要跳到下一个</a:t>
            </a:r>
            <a:r>
              <a:rPr lang="en-US" altLang="zh-CN" sz="2000" dirty="0" err="1"/>
              <a:t>RowKey</a:t>
            </a:r>
            <a:r>
              <a:rPr lang="zh-CN" altLang="en-US" sz="2000" dirty="0"/>
              <a:t>的</a:t>
            </a:r>
            <a:r>
              <a:rPr lang="zh-CN" altLang="en-US" sz="2000" dirty="0" smtClean="0"/>
              <a:t>位置继续，</a:t>
            </a:r>
            <a:r>
              <a:rPr lang="zh-CN" altLang="en-US" sz="2000" dirty="0"/>
              <a:t>所有要搜索</a:t>
            </a:r>
            <a:r>
              <a:rPr lang="zh-CN" altLang="en-US" sz="2000" dirty="0" smtClean="0"/>
              <a:t>的值域都</a:t>
            </a:r>
            <a:r>
              <a:rPr lang="zh-CN" altLang="en-US" sz="2000" dirty="0"/>
              <a:t>不是连续存放，且有些值域是变长度的字符串（</a:t>
            </a:r>
            <a:r>
              <a:rPr lang="en-US" altLang="zh-CN" sz="2000" dirty="0"/>
              <a:t>repeated</a:t>
            </a:r>
            <a:r>
              <a:rPr lang="zh-CN" altLang="en-US" sz="2000" dirty="0" smtClean="0"/>
              <a:t>），</a:t>
            </a:r>
            <a:r>
              <a:rPr lang="zh-CN" altLang="en-US" sz="2000" dirty="0"/>
              <a:t>查询起来效率非常低</a:t>
            </a:r>
            <a:r>
              <a:rPr lang="zh-CN" altLang="en-US" sz="2000" dirty="0" smtClean="0"/>
              <a:t>。</a:t>
            </a:r>
            <a:endParaRPr lang="en-US" altLang="zh-CN" sz="2000" dirty="0" smtClean="0"/>
          </a:p>
          <a:p>
            <a:pPr>
              <a:spcBef>
                <a:spcPts val="600"/>
              </a:spcBef>
              <a:buFont typeface="Wingdings" pitchFamily="2" charset="2"/>
              <a:buChar char="l"/>
            </a:pPr>
            <a:r>
              <a:rPr lang="zh-CN" altLang="en-US" sz="2000" dirty="0" smtClean="0"/>
              <a:t>  列</a:t>
            </a:r>
            <a:r>
              <a:rPr lang="zh-CN" altLang="en-US" sz="2000" dirty="0"/>
              <a:t>存储</a:t>
            </a:r>
            <a:r>
              <a:rPr lang="zh-CN" altLang="en-US" sz="2000" dirty="0" smtClean="0"/>
              <a:t>方式则只需</a:t>
            </a:r>
            <a:r>
              <a:rPr lang="zh-CN" altLang="en-US" sz="2000" dirty="0"/>
              <a:t>按树状结构找到需要查询列（</a:t>
            </a:r>
            <a:r>
              <a:rPr lang="en-US" altLang="zh-CN" sz="2000" dirty="0"/>
              <a:t>column</a:t>
            </a:r>
            <a:r>
              <a:rPr lang="zh-CN" altLang="en-US" sz="2000" dirty="0"/>
              <a:t>）第一个值域的首</a:t>
            </a:r>
            <a:r>
              <a:rPr lang="zh-CN" altLang="en-US" sz="2000" dirty="0" smtClean="0"/>
              <a:t>地址。</a:t>
            </a:r>
            <a:r>
              <a:rPr lang="zh-CN" altLang="en-US" sz="2000" dirty="0"/>
              <a:t>	</a:t>
            </a:r>
          </a:p>
        </p:txBody>
      </p:sp>
    </p:spTree>
    <p:extLst>
      <p:ext uri="{BB962C8B-B14F-4D97-AF65-F5344CB8AC3E}">
        <p14:creationId xmlns:p14="http://schemas.microsoft.com/office/powerpoint/2010/main" xmlns="" val="2689807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584775"/>
          </a:xfrm>
          <a:prstGeom prst="rect">
            <a:avLst/>
          </a:prstGeom>
          <a:noFill/>
          <a:ln w="9525">
            <a:noFill/>
            <a:miter lim="800000"/>
          </a:ln>
        </p:spPr>
        <p:txBody>
          <a:bodyPr>
            <a:spAutoFit/>
          </a:bodyPr>
          <a:lstStyle/>
          <a:p>
            <a:r>
              <a:rPr lang="zh-CN" altLang="en-US" sz="3200" dirty="0" smtClean="0">
                <a:solidFill>
                  <a:srgbClr val="0823A8"/>
                </a:solidFill>
                <a:latin typeface="Calibri" panose="020F0502020204030204" pitchFamily="34" charset="0"/>
              </a:rPr>
              <a:t>列存储结构</a:t>
            </a:r>
          </a:p>
        </p:txBody>
      </p:sp>
      <p:sp>
        <p:nvSpPr>
          <p:cNvPr id="7" name="文本框 6"/>
          <p:cNvSpPr txBox="1"/>
          <p:nvPr/>
        </p:nvSpPr>
        <p:spPr>
          <a:xfrm>
            <a:off x="609600" y="1828800"/>
            <a:ext cx="2993366" cy="4247317"/>
          </a:xfrm>
          <a:prstGeom prst="rect">
            <a:avLst/>
          </a:prstGeom>
          <a:noFill/>
        </p:spPr>
        <p:txBody>
          <a:bodyPr wrap="square" rtlCol="0">
            <a:spAutoFit/>
          </a:bodyPr>
          <a:lstStyle/>
          <a:p>
            <a:r>
              <a:rPr lang="zh-CN" altLang="en-US" dirty="0" smtClean="0"/>
              <a:t>这</a:t>
            </a:r>
            <a:r>
              <a:rPr lang="zh-CN" altLang="en-US" dirty="0"/>
              <a:t>里，记录项</a:t>
            </a:r>
            <a:r>
              <a:rPr lang="en-US" altLang="zh-CN" dirty="0"/>
              <a:t>r1</a:t>
            </a:r>
            <a:r>
              <a:rPr lang="zh-CN" altLang="en-US" dirty="0"/>
              <a:t>和</a:t>
            </a:r>
            <a:r>
              <a:rPr lang="en-US" altLang="zh-CN" dirty="0"/>
              <a:t>r2</a:t>
            </a:r>
            <a:r>
              <a:rPr lang="zh-CN" altLang="en-US" dirty="0"/>
              <a:t>基于值域（列）被拆分成字码段，每一个字码段都用一个表存储，字码段名称保持了嵌套结构。</a:t>
            </a:r>
            <a:r>
              <a:rPr lang="en-US" altLang="zh-CN" dirty="0"/>
              <a:t>r1</a:t>
            </a:r>
            <a:r>
              <a:rPr lang="zh-CN" altLang="en-US" dirty="0"/>
              <a:t>和</a:t>
            </a:r>
            <a:r>
              <a:rPr lang="en-US" altLang="zh-CN" dirty="0"/>
              <a:t>r2</a:t>
            </a:r>
            <a:r>
              <a:rPr lang="zh-CN" altLang="en-US" dirty="0"/>
              <a:t>的嵌套数据结构包含</a:t>
            </a:r>
            <a:r>
              <a:rPr lang="en-US" altLang="zh-CN" dirty="0" err="1"/>
              <a:t>DocId</a:t>
            </a:r>
            <a:r>
              <a:rPr lang="zh-CN" altLang="en-US" dirty="0"/>
              <a:t>，</a:t>
            </a:r>
            <a:r>
              <a:rPr lang="en-US" altLang="zh-CN" dirty="0"/>
              <a:t>Forward, </a:t>
            </a:r>
            <a:r>
              <a:rPr lang="en-US" altLang="zh-CN" dirty="0" err="1"/>
              <a:t>Backword</a:t>
            </a:r>
            <a:r>
              <a:rPr lang="en-US" altLang="zh-CN" dirty="0"/>
              <a:t>, Code, Country, </a:t>
            </a:r>
            <a:r>
              <a:rPr lang="en-US" altLang="zh-CN" dirty="0" err="1"/>
              <a:t>Url</a:t>
            </a:r>
            <a:r>
              <a:rPr lang="zh-CN" altLang="en-US" dirty="0"/>
              <a:t>等值域，按嵌套结构可以表示为：</a:t>
            </a:r>
          </a:p>
          <a:p>
            <a:r>
              <a:rPr lang="en-US" altLang="zh-CN" dirty="0" err="1" smtClean="0"/>
              <a:t>DocId</a:t>
            </a:r>
            <a:endParaRPr lang="en-US" altLang="zh-CN" dirty="0"/>
          </a:p>
          <a:p>
            <a:r>
              <a:rPr lang="en-US" altLang="zh-CN" dirty="0" err="1" smtClean="0"/>
              <a:t>Links.Forward</a:t>
            </a:r>
            <a:endParaRPr lang="en-US" altLang="zh-CN" dirty="0"/>
          </a:p>
          <a:p>
            <a:r>
              <a:rPr lang="en-US" altLang="zh-CN" dirty="0" err="1" smtClean="0"/>
              <a:t>Links.Backward</a:t>
            </a:r>
            <a:endParaRPr lang="en-US" altLang="zh-CN" dirty="0"/>
          </a:p>
          <a:p>
            <a:r>
              <a:rPr lang="en-US" altLang="zh-CN" dirty="0" err="1" smtClean="0"/>
              <a:t>Name.Language.Code</a:t>
            </a:r>
            <a:endParaRPr lang="en-US" altLang="zh-CN" dirty="0"/>
          </a:p>
          <a:p>
            <a:r>
              <a:rPr lang="en-US" altLang="zh-CN" dirty="0" err="1" smtClean="0"/>
              <a:t>Name.Language.Country</a:t>
            </a:r>
            <a:endParaRPr lang="en-US" altLang="zh-CN" dirty="0"/>
          </a:p>
          <a:p>
            <a:r>
              <a:rPr lang="en-US" altLang="zh-CN" dirty="0" err="1" smtClean="0"/>
              <a:t>Name.Url</a:t>
            </a:r>
            <a:endParaRPr lang="en-US" altLang="zh-CN" dirty="0"/>
          </a:p>
        </p:txBody>
      </p:sp>
      <p:pic>
        <p:nvPicPr>
          <p:cNvPr id="2" name="图片 1"/>
          <p:cNvPicPr>
            <a:picLocks noChangeAspect="1"/>
          </p:cNvPicPr>
          <p:nvPr/>
        </p:nvPicPr>
        <p:blipFill>
          <a:blip r:embed="rId4" cstate="print"/>
          <a:stretch>
            <a:fillRect/>
          </a:stretch>
        </p:blipFill>
        <p:spPr>
          <a:xfrm>
            <a:off x="3284482" y="1905000"/>
            <a:ext cx="6088118" cy="3921895"/>
          </a:xfrm>
          <a:prstGeom prst="rect">
            <a:avLst/>
          </a:prstGeom>
        </p:spPr>
      </p:pic>
    </p:spTree>
    <p:extLst>
      <p:ext uri="{BB962C8B-B14F-4D97-AF65-F5344CB8AC3E}">
        <p14:creationId xmlns:p14="http://schemas.microsoft.com/office/powerpoint/2010/main" xmlns="" val="2123497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12</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85800" y="1219200"/>
            <a:ext cx="7924800" cy="584775"/>
          </a:xfrm>
          <a:prstGeom prst="rect">
            <a:avLst/>
          </a:prstGeom>
          <a:noFill/>
          <a:ln w="9525">
            <a:noFill/>
            <a:miter lim="800000"/>
          </a:ln>
        </p:spPr>
        <p:txBody>
          <a:bodyPr>
            <a:spAutoFit/>
          </a:bodyPr>
          <a:lstStyle/>
          <a:p>
            <a:r>
              <a:rPr lang="zh-CN" altLang="en-US" sz="3200" dirty="0" smtClean="0">
                <a:solidFill>
                  <a:srgbClr val="0823A8"/>
                </a:solidFill>
                <a:latin typeface="Calibri" panose="020F0502020204030204" pitchFamily="34" charset="0"/>
              </a:rPr>
              <a:t>数据结构的重新组装</a:t>
            </a:r>
          </a:p>
        </p:txBody>
      </p:sp>
      <p:sp>
        <p:nvSpPr>
          <p:cNvPr id="3" name="文本框 2"/>
          <p:cNvSpPr txBox="1"/>
          <p:nvPr/>
        </p:nvSpPr>
        <p:spPr>
          <a:xfrm>
            <a:off x="762000" y="1981200"/>
            <a:ext cx="7620000" cy="3801041"/>
          </a:xfrm>
          <a:prstGeom prst="rect">
            <a:avLst/>
          </a:prstGeom>
          <a:noFill/>
        </p:spPr>
        <p:txBody>
          <a:bodyPr wrap="square" rtlCol="0">
            <a:spAutoFit/>
          </a:bodyPr>
          <a:lstStyle/>
          <a:p>
            <a:r>
              <a:rPr lang="en-US" altLang="zh-CN" sz="2400" dirty="0" smtClean="0"/>
              <a:t>      </a:t>
            </a:r>
            <a:r>
              <a:rPr lang="en-US" altLang="zh-CN" sz="2400" dirty="0" err="1" smtClean="0"/>
              <a:t>Dremel</a:t>
            </a:r>
            <a:r>
              <a:rPr lang="zh-CN" altLang="en-US" sz="2400" dirty="0"/>
              <a:t>在将列存储树状结构映射到一维顺序存储时，需要考虑将来恢复嵌套数据结构如何满足下面两个要求：</a:t>
            </a:r>
          </a:p>
          <a:p>
            <a:pPr lvl="0">
              <a:spcBef>
                <a:spcPts val="1200"/>
              </a:spcBef>
              <a:buFont typeface="Wingdings" pitchFamily="2" charset="2"/>
              <a:buChar char="l"/>
            </a:pPr>
            <a:r>
              <a:rPr lang="zh-CN" altLang="en-US" sz="2400" dirty="0" smtClean="0"/>
              <a:t>  列</a:t>
            </a:r>
            <a:r>
              <a:rPr lang="zh-CN" altLang="en-US" sz="2400" dirty="0"/>
              <a:t>存储格式记录的无损表达</a:t>
            </a:r>
            <a:r>
              <a:rPr lang="en-US" altLang="zh-CN" sz="2400" dirty="0"/>
              <a:t>(lossless representation of record structure in a columnar format)</a:t>
            </a:r>
          </a:p>
          <a:p>
            <a:pPr lvl="0">
              <a:spcBef>
                <a:spcPts val="600"/>
              </a:spcBef>
              <a:buFont typeface="Wingdings" pitchFamily="2" charset="2"/>
              <a:buChar char="l"/>
            </a:pPr>
            <a:r>
              <a:rPr lang="zh-CN" altLang="en-US" sz="2400" dirty="0" smtClean="0"/>
              <a:t>  嵌套</a:t>
            </a:r>
            <a:r>
              <a:rPr lang="zh-CN" altLang="en-US" sz="2400" dirty="0"/>
              <a:t>数据结构的高速组装，即从列存储表</a:t>
            </a:r>
            <a:r>
              <a:rPr lang="zh-CN" altLang="en-US" sz="2400" dirty="0" smtClean="0"/>
              <a:t>恢复到原有</a:t>
            </a:r>
            <a:r>
              <a:rPr lang="zh-CN" altLang="en-US" sz="2400" dirty="0"/>
              <a:t>嵌套数据结构</a:t>
            </a:r>
          </a:p>
          <a:p>
            <a:pPr>
              <a:spcBef>
                <a:spcPts val="1200"/>
              </a:spcBef>
            </a:pPr>
            <a:r>
              <a:rPr lang="en-US" altLang="zh-CN" sz="2400" dirty="0" smtClean="0"/>
              <a:t>      </a:t>
            </a:r>
            <a:r>
              <a:rPr lang="en-US" altLang="zh-CN" sz="2400" dirty="0" err="1" smtClean="0"/>
              <a:t>Dremel</a:t>
            </a:r>
            <a:r>
              <a:rPr lang="zh-CN" altLang="en-US" sz="2400" dirty="0"/>
              <a:t>采用</a:t>
            </a:r>
            <a:r>
              <a:rPr lang="zh-CN" altLang="en-US" sz="2400" dirty="0" smtClean="0"/>
              <a:t>了</a:t>
            </a:r>
            <a:r>
              <a:rPr lang="en-US" altLang="zh-CN" sz="2400" dirty="0" smtClean="0"/>
              <a:t>Repetition </a:t>
            </a:r>
            <a:r>
              <a:rPr lang="en-US" altLang="zh-CN" sz="2400" dirty="0"/>
              <a:t>Level</a:t>
            </a:r>
            <a:r>
              <a:rPr lang="zh-CN" altLang="en-US" sz="2400" dirty="0"/>
              <a:t>和</a:t>
            </a:r>
            <a:r>
              <a:rPr lang="en-US" altLang="zh-CN" sz="2400" dirty="0"/>
              <a:t>Definition Level</a:t>
            </a:r>
            <a:r>
              <a:rPr lang="zh-CN" altLang="en-US" sz="2400" dirty="0"/>
              <a:t>定义及阅读器（</a:t>
            </a:r>
            <a:r>
              <a:rPr lang="en-US" altLang="zh-CN" sz="2400" dirty="0"/>
              <a:t>reader</a:t>
            </a:r>
            <a:r>
              <a:rPr lang="zh-CN" altLang="en-US" sz="2400" dirty="0"/>
              <a:t>）的有限状态机（</a:t>
            </a:r>
            <a:r>
              <a:rPr lang="en-US" altLang="zh-CN" sz="2400" dirty="0"/>
              <a:t>FSM</a:t>
            </a:r>
            <a:r>
              <a:rPr lang="zh-CN" altLang="en-US" sz="2400" dirty="0"/>
              <a:t>）设计来实现上述两个功能。</a:t>
            </a:r>
          </a:p>
        </p:txBody>
      </p:sp>
    </p:spTree>
    <p:extLst>
      <p:ext uri="{BB962C8B-B14F-4D97-AF65-F5344CB8AC3E}">
        <p14:creationId xmlns:p14="http://schemas.microsoft.com/office/powerpoint/2010/main" xmlns="" val="1154421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13</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371600"/>
            <a:ext cx="7924800" cy="584775"/>
          </a:xfrm>
          <a:prstGeom prst="rect">
            <a:avLst/>
          </a:prstGeom>
          <a:noFill/>
          <a:ln w="9525">
            <a:noFill/>
            <a:miter lim="800000"/>
          </a:ln>
        </p:spPr>
        <p:txBody>
          <a:bodyPr>
            <a:spAutoFit/>
          </a:bodyPr>
          <a:lstStyle/>
          <a:p>
            <a:r>
              <a:rPr lang="en-US" altLang="zh-CN" sz="3200" dirty="0" err="1" smtClean="0">
                <a:solidFill>
                  <a:srgbClr val="0823A8"/>
                </a:solidFill>
                <a:latin typeface="Calibri" panose="020F0502020204030204" pitchFamily="34" charset="0"/>
              </a:rPr>
              <a:t>Dremel</a:t>
            </a:r>
            <a:r>
              <a:rPr lang="zh-CN" altLang="en-US" sz="3200" dirty="0" smtClean="0">
                <a:solidFill>
                  <a:srgbClr val="0823A8"/>
                </a:solidFill>
                <a:latin typeface="Calibri" panose="020F0502020204030204" pitchFamily="34" charset="0"/>
              </a:rPr>
              <a:t>存储结构要点</a:t>
            </a:r>
          </a:p>
        </p:txBody>
      </p:sp>
      <p:sp>
        <p:nvSpPr>
          <p:cNvPr id="3" name="文本框 2"/>
          <p:cNvSpPr txBox="1"/>
          <p:nvPr/>
        </p:nvSpPr>
        <p:spPr>
          <a:xfrm>
            <a:off x="762000" y="2133600"/>
            <a:ext cx="7467600" cy="4324261"/>
          </a:xfrm>
          <a:prstGeom prst="rect">
            <a:avLst/>
          </a:prstGeom>
          <a:noFill/>
        </p:spPr>
        <p:txBody>
          <a:bodyPr wrap="square" rtlCol="0">
            <a:spAutoFit/>
          </a:bodyPr>
          <a:lstStyle/>
          <a:p>
            <a:pPr lvl="0">
              <a:buFont typeface="Wingdings" pitchFamily="2" charset="2"/>
              <a:buChar char="l"/>
            </a:pPr>
            <a:r>
              <a:rPr lang="en-US" altLang="zh-CN" sz="2000" dirty="0" smtClean="0"/>
              <a:t>  </a:t>
            </a:r>
            <a:r>
              <a:rPr lang="en-US" altLang="zh-CN" sz="2000" dirty="0" err="1" smtClean="0"/>
              <a:t>Dremel</a:t>
            </a:r>
            <a:r>
              <a:rPr lang="zh-CN" altLang="en-US" sz="2000" dirty="0"/>
              <a:t>采用了平台无关的数据格式</a:t>
            </a:r>
            <a:r>
              <a:rPr lang="en-US" altLang="zh-CN" sz="2000" dirty="0"/>
              <a:t>Protocol Buffer</a:t>
            </a:r>
            <a:r>
              <a:rPr lang="zh-CN" altLang="en-US" sz="2000" dirty="0"/>
              <a:t>来描述嵌套数据结构，这种嵌套数据结构提供了一种海量数据规模下的高效存储和读取方式；</a:t>
            </a:r>
          </a:p>
          <a:p>
            <a:pPr lvl="0">
              <a:spcBef>
                <a:spcPts val="600"/>
              </a:spcBef>
              <a:buFont typeface="Wingdings" pitchFamily="2" charset="2"/>
              <a:buChar char="l"/>
            </a:pPr>
            <a:r>
              <a:rPr lang="en-US" altLang="zh-CN" sz="2000" dirty="0" smtClean="0"/>
              <a:t>  </a:t>
            </a:r>
            <a:r>
              <a:rPr lang="en-US" altLang="zh-CN" sz="2000" dirty="0" err="1" smtClean="0"/>
              <a:t>Dremel</a:t>
            </a:r>
            <a:r>
              <a:rPr lang="zh-CN" altLang="en-US" sz="2000" dirty="0"/>
              <a:t>采用了基于值域的列存储结构，即将数据记录基于列拆分成多个列存储表，多个记录的相同值域的值存放在同一列存储表中。在物理存储时将多个列存储表进行顺序存储；</a:t>
            </a:r>
          </a:p>
          <a:p>
            <a:pPr lvl="0">
              <a:spcBef>
                <a:spcPts val="600"/>
              </a:spcBef>
              <a:buFont typeface="Wingdings" pitchFamily="2" charset="2"/>
              <a:buChar char="l"/>
            </a:pPr>
            <a:r>
              <a:rPr lang="en-US" altLang="zh-CN" sz="2000" dirty="0" smtClean="0"/>
              <a:t>  </a:t>
            </a:r>
            <a:r>
              <a:rPr lang="en-US" altLang="zh-CN" sz="2000" dirty="0" err="1" smtClean="0"/>
              <a:t>Dremel</a:t>
            </a:r>
            <a:r>
              <a:rPr lang="zh-CN" altLang="en-US" sz="2000" dirty="0"/>
              <a:t>的列存储表中不光包含各记录的列值，还包含对应的</a:t>
            </a:r>
            <a:r>
              <a:rPr lang="en-US" altLang="zh-CN" sz="2000" dirty="0"/>
              <a:t>r</a:t>
            </a:r>
            <a:r>
              <a:rPr lang="zh-CN" altLang="en-US" sz="2000" dirty="0"/>
              <a:t>值（</a:t>
            </a:r>
            <a:r>
              <a:rPr lang="en-US" altLang="zh-CN" sz="2000" dirty="0"/>
              <a:t>repetition level</a:t>
            </a:r>
            <a:r>
              <a:rPr lang="zh-CN" altLang="en-US" sz="2000" dirty="0"/>
              <a:t>）和</a:t>
            </a:r>
            <a:r>
              <a:rPr lang="en-US" altLang="zh-CN" sz="2000" dirty="0"/>
              <a:t>d</a:t>
            </a:r>
            <a:r>
              <a:rPr lang="zh-CN" altLang="en-US" sz="2000" dirty="0"/>
              <a:t>值（</a:t>
            </a:r>
            <a:r>
              <a:rPr lang="en-US" altLang="zh-CN" sz="2000" dirty="0"/>
              <a:t>definition level</a:t>
            </a:r>
            <a:r>
              <a:rPr lang="zh-CN" altLang="en-US" sz="2000" dirty="0"/>
              <a:t>）</a:t>
            </a:r>
            <a:r>
              <a:rPr lang="en-US" altLang="zh-CN" sz="2000" dirty="0"/>
              <a:t>,Dremel</a:t>
            </a:r>
            <a:r>
              <a:rPr lang="zh-CN" altLang="en-US" sz="2000" dirty="0"/>
              <a:t>对每个值域按照有限状态机（</a:t>
            </a:r>
            <a:r>
              <a:rPr lang="en-US" altLang="zh-CN" sz="2000" dirty="0"/>
              <a:t>FSM</a:t>
            </a:r>
            <a:r>
              <a:rPr lang="zh-CN" altLang="en-US" sz="2000" dirty="0"/>
              <a:t>）规则读取顺序存储的列存储表并进行数据记录的重构；</a:t>
            </a:r>
          </a:p>
          <a:p>
            <a:pPr>
              <a:spcBef>
                <a:spcPts val="600"/>
              </a:spcBef>
              <a:buFont typeface="Wingdings" pitchFamily="2" charset="2"/>
              <a:buChar char="l"/>
            </a:pPr>
            <a:r>
              <a:rPr lang="zh-CN" altLang="en-US" sz="2000" dirty="0" smtClean="0"/>
              <a:t>  每次</a:t>
            </a:r>
            <a:r>
              <a:rPr lang="zh-CN" altLang="en-US" sz="2000" dirty="0"/>
              <a:t>对顺序存储的物理表进行扫描和数据记录重建时，</a:t>
            </a:r>
            <a:r>
              <a:rPr lang="en-US" altLang="zh-CN" sz="2000" dirty="0"/>
              <a:t>Dremel</a:t>
            </a:r>
            <a:r>
              <a:rPr lang="zh-CN" altLang="en-US" sz="2000" dirty="0"/>
              <a:t>并不需要扫描和重建全部数据，而可根据需要只扫描部分数据、重建感兴趣的值域（列）。</a:t>
            </a:r>
          </a:p>
        </p:txBody>
      </p:sp>
    </p:spTree>
    <p:extLst>
      <p:ext uri="{BB962C8B-B14F-4D97-AF65-F5344CB8AC3E}">
        <p14:creationId xmlns:p14="http://schemas.microsoft.com/office/powerpoint/2010/main" xmlns="" val="3954540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14</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143000"/>
            <a:ext cx="79248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并行查询架构</a:t>
            </a:r>
          </a:p>
        </p:txBody>
      </p:sp>
      <p:sp>
        <p:nvSpPr>
          <p:cNvPr id="3" name="文本框 2"/>
          <p:cNvSpPr txBox="1"/>
          <p:nvPr/>
        </p:nvSpPr>
        <p:spPr>
          <a:xfrm>
            <a:off x="762000" y="1828800"/>
            <a:ext cx="3506638" cy="4755148"/>
          </a:xfrm>
          <a:prstGeom prst="rect">
            <a:avLst/>
          </a:prstGeom>
          <a:noFill/>
        </p:spPr>
        <p:txBody>
          <a:bodyPr wrap="square" rtlCol="0">
            <a:spAutoFit/>
          </a:bodyPr>
          <a:lstStyle/>
          <a:p>
            <a:r>
              <a:rPr lang="en-US" altLang="zh-CN" dirty="0" smtClean="0"/>
              <a:t>      </a:t>
            </a:r>
            <a:r>
              <a:rPr lang="en-US" altLang="zh-CN" dirty="0" err="1" smtClean="0"/>
              <a:t>Dremel</a:t>
            </a:r>
            <a:r>
              <a:rPr lang="zh-CN" altLang="en-US" dirty="0"/>
              <a:t>采用的是多层服务树（</a:t>
            </a:r>
            <a:r>
              <a:rPr lang="en-US" altLang="zh-CN" dirty="0"/>
              <a:t>serving-tree</a:t>
            </a:r>
            <a:r>
              <a:rPr lang="zh-CN" altLang="en-US" dirty="0" smtClean="0"/>
              <a:t>）查询架构： </a:t>
            </a:r>
            <a:endParaRPr lang="en-US" altLang="zh-CN" dirty="0" smtClean="0"/>
          </a:p>
          <a:p>
            <a:pPr>
              <a:spcBef>
                <a:spcPts val="600"/>
              </a:spcBef>
              <a:buFont typeface="Wingdings" pitchFamily="2" charset="2"/>
              <a:buChar char="ü"/>
            </a:pPr>
            <a:r>
              <a:rPr lang="en-US" altLang="zh-CN" dirty="0" smtClean="0"/>
              <a:t>  </a:t>
            </a:r>
            <a:r>
              <a:rPr lang="en-US" altLang="zh-CN" dirty="0" err="1" smtClean="0"/>
              <a:t>Dremel</a:t>
            </a:r>
            <a:r>
              <a:rPr lang="zh-CN" altLang="en-US" dirty="0"/>
              <a:t>集群最上层的根服务器（</a:t>
            </a:r>
            <a:r>
              <a:rPr lang="en-US" altLang="zh-CN" dirty="0"/>
              <a:t>root server</a:t>
            </a:r>
            <a:r>
              <a:rPr lang="zh-CN" altLang="en-US" dirty="0"/>
              <a:t>）接收所有的客户端查询请求，并把查询语句分解，读取相关元数据，再把分解后的请求下发中间服务器（</a:t>
            </a:r>
            <a:r>
              <a:rPr lang="en-US" altLang="zh-CN" dirty="0"/>
              <a:t>intermediate server</a:t>
            </a:r>
            <a:r>
              <a:rPr lang="zh-CN" altLang="en-US" dirty="0" smtClean="0"/>
              <a:t>）</a:t>
            </a:r>
            <a:endParaRPr lang="en-US" altLang="zh-CN" dirty="0" smtClean="0"/>
          </a:p>
          <a:p>
            <a:pPr>
              <a:spcBef>
                <a:spcPts val="600"/>
              </a:spcBef>
              <a:buFont typeface="Wingdings" pitchFamily="2" charset="2"/>
              <a:buChar char="ü"/>
            </a:pPr>
            <a:r>
              <a:rPr lang="en-US" altLang="zh-CN" dirty="0" smtClean="0"/>
              <a:t>  </a:t>
            </a:r>
            <a:r>
              <a:rPr lang="zh-CN" altLang="en-US" dirty="0" smtClean="0"/>
              <a:t>中间</a:t>
            </a:r>
            <a:r>
              <a:rPr lang="zh-CN" altLang="en-US" dirty="0"/>
              <a:t>服务器进一步把查询需求分发到它所属的下级叶节点服务器（</a:t>
            </a:r>
            <a:r>
              <a:rPr lang="en-US" altLang="zh-CN" dirty="0"/>
              <a:t>leaf server</a:t>
            </a:r>
            <a:r>
              <a:rPr lang="zh-CN" altLang="en-US" dirty="0"/>
              <a:t>）完成并行计算。数据记录存储在叶节点服务器的本地文件系统</a:t>
            </a:r>
            <a:r>
              <a:rPr lang="zh-CN" altLang="en-US" dirty="0" smtClean="0"/>
              <a:t>上</a:t>
            </a:r>
            <a:endParaRPr lang="en-US" altLang="zh-CN" dirty="0" smtClean="0"/>
          </a:p>
          <a:p>
            <a:pPr>
              <a:spcBef>
                <a:spcPts val="600"/>
              </a:spcBef>
              <a:buFont typeface="Wingdings" pitchFamily="2" charset="2"/>
              <a:buChar char="ü"/>
            </a:pPr>
            <a:r>
              <a:rPr lang="en-US" altLang="zh-CN" dirty="0" smtClean="0"/>
              <a:t>  </a:t>
            </a:r>
            <a:r>
              <a:rPr lang="zh-CN" altLang="en-US" dirty="0" smtClean="0"/>
              <a:t>叶</a:t>
            </a:r>
            <a:r>
              <a:rPr lang="zh-CN" altLang="en-US" dirty="0"/>
              <a:t>节点完成计算处理后，其返回计算结果的过程与上述步骤逆向而</a:t>
            </a:r>
            <a:r>
              <a:rPr lang="zh-CN" altLang="en-US" dirty="0" smtClean="0"/>
              <a:t>行</a:t>
            </a:r>
            <a:endParaRPr lang="zh-CN" altLang="en-US" dirty="0"/>
          </a:p>
        </p:txBody>
      </p:sp>
      <p:pic>
        <p:nvPicPr>
          <p:cNvPr id="10" name="图片 9"/>
          <p:cNvPicPr>
            <a:picLocks noChangeAspect="1" noChangeArrowheads="1"/>
          </p:cNvPicPr>
          <p:nvPr/>
        </p:nvPicPr>
        <p:blipFill>
          <a:blip r:embed="rId4" cstate="print"/>
          <a:srcRect/>
          <a:stretch>
            <a:fillRect/>
          </a:stretch>
        </p:blipFill>
        <p:spPr>
          <a:xfrm>
            <a:off x="4191000" y="2209800"/>
            <a:ext cx="4842769" cy="3581400"/>
          </a:xfrm>
          <a:prstGeom prst="rect">
            <a:avLst/>
          </a:prstGeom>
          <a:noFill/>
          <a:ln w="9525">
            <a:noFill/>
            <a:miter lim="800000"/>
            <a:headEnd/>
            <a:tailEnd/>
          </a:ln>
        </p:spPr>
      </p:pic>
    </p:spTree>
    <p:extLst>
      <p:ext uri="{BB962C8B-B14F-4D97-AF65-F5344CB8AC3E}">
        <p14:creationId xmlns:p14="http://schemas.microsoft.com/office/powerpoint/2010/main" xmlns="" val="2411679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15</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并行查询性能</a:t>
            </a:r>
          </a:p>
        </p:txBody>
      </p:sp>
      <p:sp>
        <p:nvSpPr>
          <p:cNvPr id="3" name="文本框 2"/>
          <p:cNvSpPr txBox="1"/>
          <p:nvPr/>
        </p:nvSpPr>
        <p:spPr>
          <a:xfrm>
            <a:off x="762000" y="1600200"/>
            <a:ext cx="7772400" cy="2246769"/>
          </a:xfrm>
          <a:prstGeom prst="rect">
            <a:avLst/>
          </a:prstGeom>
          <a:noFill/>
        </p:spPr>
        <p:txBody>
          <a:bodyPr wrap="square" rtlCol="0">
            <a:spAutoFit/>
          </a:bodyPr>
          <a:lstStyle/>
          <a:p>
            <a:r>
              <a:rPr lang="zh-CN" altLang="en-US" sz="2000" dirty="0" smtClean="0"/>
              <a:t>        服务树架构与</a:t>
            </a:r>
            <a:r>
              <a:rPr lang="en-US" altLang="zh-CN" sz="2000" dirty="0" err="1"/>
              <a:t>MapReduce</a:t>
            </a:r>
            <a:r>
              <a:rPr lang="zh-CN" altLang="en-US" sz="2000" dirty="0"/>
              <a:t>的计算</a:t>
            </a:r>
            <a:r>
              <a:rPr lang="zh-CN" altLang="en-US" sz="2000" dirty="0" smtClean="0"/>
              <a:t>构架相比</a:t>
            </a:r>
            <a:r>
              <a:rPr lang="zh-CN" altLang="en-US" sz="2000" dirty="0"/>
              <a:t>，更适合于超大规模数据查询的筛选和聚合运算，执行速度更快，有如下两点原因：</a:t>
            </a:r>
          </a:p>
          <a:p>
            <a:pPr lvl="0">
              <a:buFont typeface="Wingdings" pitchFamily="2" charset="2"/>
              <a:buChar char="l"/>
            </a:pPr>
            <a:r>
              <a:rPr lang="zh-CN" altLang="en-US" sz="2000" dirty="0" smtClean="0"/>
              <a:t>  列</a:t>
            </a:r>
            <a:r>
              <a:rPr lang="zh-CN" altLang="en-US" sz="2000" dirty="0"/>
              <a:t>存储结构使得查询仅需扫描它关心的列存储表（字码段），而勿需扫描全部数据集</a:t>
            </a:r>
          </a:p>
          <a:p>
            <a:pPr lvl="0">
              <a:buFont typeface="Wingdings" pitchFamily="2" charset="2"/>
              <a:buChar char="l"/>
            </a:pPr>
            <a:r>
              <a:rPr lang="zh-CN" altLang="en-US" sz="2000" dirty="0" smtClean="0"/>
              <a:t>  由于服务树架构</a:t>
            </a:r>
            <a:r>
              <a:rPr lang="zh-CN" altLang="en-US" sz="2000" dirty="0"/>
              <a:t>，根节点和中间节点只起任务分解和结果汇聚作用，最后的计算处理是在叶节点进行，叶节点相互之间没有依赖关系，因此可以实现高并发度的并行处</a:t>
            </a:r>
            <a:r>
              <a:rPr lang="zh-CN" altLang="en-US" sz="2000" dirty="0" smtClean="0"/>
              <a:t>理</a:t>
            </a:r>
            <a:endParaRPr lang="zh-CN" altLang="en-US" sz="2000" dirty="0"/>
          </a:p>
        </p:txBody>
      </p:sp>
      <p:pic>
        <p:nvPicPr>
          <p:cNvPr id="2" name="图片 1"/>
          <p:cNvPicPr>
            <a:picLocks noChangeAspect="1"/>
          </p:cNvPicPr>
          <p:nvPr/>
        </p:nvPicPr>
        <p:blipFill>
          <a:blip r:embed="rId4" cstate="print"/>
          <a:stretch>
            <a:fillRect/>
          </a:stretch>
        </p:blipFill>
        <p:spPr>
          <a:xfrm>
            <a:off x="1447800" y="3886200"/>
            <a:ext cx="6001354" cy="2971800"/>
          </a:xfrm>
          <a:prstGeom prst="rect">
            <a:avLst/>
          </a:prstGeom>
        </p:spPr>
      </p:pic>
    </p:spTree>
    <p:extLst>
      <p:ext uri="{BB962C8B-B14F-4D97-AF65-F5344CB8AC3E}">
        <p14:creationId xmlns:p14="http://schemas.microsoft.com/office/powerpoint/2010/main" xmlns="" val="3597653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16</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584775"/>
          </a:xfrm>
          <a:prstGeom prst="rect">
            <a:avLst/>
          </a:prstGeom>
          <a:noFill/>
          <a:ln w="9525">
            <a:noFill/>
            <a:miter lim="800000"/>
          </a:ln>
        </p:spPr>
        <p:txBody>
          <a:bodyPr>
            <a:spAutoFit/>
          </a:bodyPr>
          <a:lstStyle/>
          <a:p>
            <a:r>
              <a:rPr lang="en-US" altLang="zh-CN" sz="3200" b="1" dirty="0" smtClean="0">
                <a:solidFill>
                  <a:srgbClr val="0823A8"/>
                </a:solidFill>
                <a:latin typeface="Calibri" panose="020F0502020204030204" pitchFamily="34" charset="0"/>
              </a:rPr>
              <a:t>Apache Drill</a:t>
            </a:r>
            <a:endParaRPr lang="zh-CN" altLang="en-US" sz="3200" b="1" dirty="0" smtClean="0">
              <a:solidFill>
                <a:srgbClr val="0823A8"/>
              </a:solidFill>
              <a:latin typeface="Calibri" panose="020F0502020204030204" pitchFamily="34" charset="0"/>
            </a:endParaRPr>
          </a:p>
        </p:txBody>
      </p:sp>
      <p:sp>
        <p:nvSpPr>
          <p:cNvPr id="5" name="文本框 4"/>
          <p:cNvSpPr txBox="1"/>
          <p:nvPr/>
        </p:nvSpPr>
        <p:spPr>
          <a:xfrm>
            <a:off x="609600" y="1828800"/>
            <a:ext cx="2078966" cy="3785652"/>
          </a:xfrm>
          <a:prstGeom prst="rect">
            <a:avLst/>
          </a:prstGeom>
          <a:noFill/>
        </p:spPr>
        <p:txBody>
          <a:bodyPr wrap="square" rtlCol="0">
            <a:spAutoFit/>
          </a:bodyPr>
          <a:lstStyle/>
          <a:p>
            <a:r>
              <a:rPr lang="en-US" altLang="zh-CN" sz="2000" dirty="0"/>
              <a:t>Apache Drill</a:t>
            </a:r>
            <a:r>
              <a:rPr lang="zh-CN" altLang="en-US" sz="2000" dirty="0"/>
              <a:t>的计算架构分为支持</a:t>
            </a:r>
            <a:r>
              <a:rPr lang="en-US" altLang="zh-CN" sz="2000" dirty="0" err="1"/>
              <a:t>DrQL</a:t>
            </a:r>
            <a:r>
              <a:rPr lang="zh-CN" altLang="en-US" sz="2000" dirty="0"/>
              <a:t>查询的客户端、</a:t>
            </a:r>
            <a:r>
              <a:rPr lang="en-US" altLang="zh-CN" sz="2000" dirty="0"/>
              <a:t>Drill</a:t>
            </a:r>
            <a:r>
              <a:rPr lang="zh-CN" altLang="en-US" sz="2000" dirty="0"/>
              <a:t>执行引擎、底层存储系统（</a:t>
            </a:r>
            <a:r>
              <a:rPr lang="en-US" altLang="zh-CN" sz="2000" dirty="0"/>
              <a:t>Hadoop</a:t>
            </a:r>
            <a:r>
              <a:rPr lang="zh-CN" altLang="en-US" sz="2000" dirty="0"/>
              <a:t>集群）三个</a:t>
            </a:r>
            <a:r>
              <a:rPr lang="zh-CN" altLang="en-US" sz="2000" dirty="0" smtClean="0"/>
              <a:t>层次。在</a:t>
            </a:r>
            <a:r>
              <a:rPr lang="zh-CN" altLang="en-US" sz="2000" dirty="0"/>
              <a:t>计算节点上</a:t>
            </a:r>
            <a:r>
              <a:rPr lang="en-US" altLang="zh-CN" sz="2000" dirty="0"/>
              <a:t>Drill</a:t>
            </a:r>
            <a:r>
              <a:rPr lang="zh-CN" altLang="en-US" sz="2000" dirty="0"/>
              <a:t>使用</a:t>
            </a:r>
            <a:r>
              <a:rPr lang="en-US" altLang="zh-CN" sz="2000" dirty="0"/>
              <a:t>Hadoop/HDFS</a:t>
            </a:r>
            <a:r>
              <a:rPr lang="zh-CN" altLang="en-US" sz="2000" dirty="0"/>
              <a:t>作为底层的数据存储系统。</a:t>
            </a:r>
          </a:p>
        </p:txBody>
      </p:sp>
      <p:pic>
        <p:nvPicPr>
          <p:cNvPr id="13" name="图片 12"/>
          <p:cNvPicPr>
            <a:picLocks noChangeAspect="1"/>
          </p:cNvPicPr>
          <p:nvPr/>
        </p:nvPicPr>
        <p:blipFill>
          <a:blip r:embed="rId4" cstate="print"/>
          <a:stretch>
            <a:fillRect/>
          </a:stretch>
        </p:blipFill>
        <p:spPr>
          <a:xfrm>
            <a:off x="2895600" y="1905000"/>
            <a:ext cx="5911594" cy="3768588"/>
          </a:xfrm>
          <a:prstGeom prst="rect">
            <a:avLst/>
          </a:prstGeom>
        </p:spPr>
      </p:pic>
    </p:spTree>
    <p:extLst>
      <p:ext uri="{BB962C8B-B14F-4D97-AF65-F5344CB8AC3E}">
        <p14:creationId xmlns:p14="http://schemas.microsoft.com/office/powerpoint/2010/main" xmlns="" val="251069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17</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5" name="文本框 4"/>
          <p:cNvSpPr txBox="1"/>
          <p:nvPr/>
        </p:nvSpPr>
        <p:spPr>
          <a:xfrm>
            <a:off x="685800" y="1143000"/>
            <a:ext cx="7620000" cy="2354491"/>
          </a:xfrm>
          <a:prstGeom prst="rect">
            <a:avLst/>
          </a:prstGeom>
          <a:noFill/>
        </p:spPr>
        <p:txBody>
          <a:bodyPr wrap="square" rtlCol="0">
            <a:spAutoFit/>
          </a:bodyPr>
          <a:lstStyle/>
          <a:p>
            <a:pPr>
              <a:lnSpc>
                <a:spcPct val="150000"/>
              </a:lnSpc>
            </a:pPr>
            <a:r>
              <a:rPr lang="en-US" altLang="zh-CN" sz="2800" b="1" dirty="0"/>
              <a:t>Drill</a:t>
            </a:r>
            <a:r>
              <a:rPr lang="zh-CN" altLang="en-US" sz="2800" b="1" dirty="0"/>
              <a:t>的软件</a:t>
            </a:r>
            <a:r>
              <a:rPr lang="zh-CN" altLang="en-US" sz="2800" b="1" dirty="0" smtClean="0"/>
              <a:t>架构</a:t>
            </a:r>
            <a:endParaRPr lang="en-US" altLang="zh-CN" sz="2800" b="1" dirty="0" smtClean="0"/>
          </a:p>
          <a:p>
            <a:pPr>
              <a:spcBef>
                <a:spcPts val="600"/>
              </a:spcBef>
            </a:pPr>
            <a:r>
              <a:rPr lang="zh-CN" altLang="en-US" dirty="0" smtClean="0"/>
              <a:t>        </a:t>
            </a:r>
            <a:r>
              <a:rPr lang="zh-CN" altLang="en-US" sz="2000" dirty="0" smtClean="0"/>
              <a:t>其</a:t>
            </a:r>
            <a:r>
              <a:rPr lang="zh-CN" altLang="en-US" sz="2000" dirty="0"/>
              <a:t>核心是</a:t>
            </a:r>
            <a:r>
              <a:rPr lang="en-US" altLang="zh-CN" sz="2000" dirty="0"/>
              <a:t>DrillBit</a:t>
            </a:r>
            <a:r>
              <a:rPr lang="zh-CN" altLang="en-US" sz="2000" dirty="0"/>
              <a:t>服务单元，它负责接收客户端请求，处理查询，并将结果返回给客户端。</a:t>
            </a:r>
            <a:r>
              <a:rPr lang="en-US" altLang="zh-CN" sz="2000" dirty="0"/>
              <a:t>DrillBit</a:t>
            </a:r>
            <a:r>
              <a:rPr lang="zh-CN" altLang="en-US" sz="2000" dirty="0"/>
              <a:t>单元能够安装和运行在</a:t>
            </a:r>
            <a:r>
              <a:rPr lang="en-US" altLang="zh-CN" sz="2000" dirty="0"/>
              <a:t>Hadoop</a:t>
            </a:r>
            <a:r>
              <a:rPr lang="zh-CN" altLang="en-US" sz="2000" dirty="0"/>
              <a:t>集群各个节点</a:t>
            </a:r>
            <a:r>
              <a:rPr lang="zh-CN" altLang="en-US" sz="2000" dirty="0" smtClean="0"/>
              <a:t>上。</a:t>
            </a:r>
            <a:r>
              <a:rPr lang="en-US" altLang="zh-CN" sz="2000" dirty="0"/>
              <a:t>DrillBit</a:t>
            </a:r>
            <a:r>
              <a:rPr lang="zh-CN" altLang="en-US" sz="2000" dirty="0"/>
              <a:t>在节点运行时能够最大限度实现数据的本地化，不需要节点间的数据移动。</a:t>
            </a:r>
            <a:r>
              <a:rPr lang="en-US" altLang="zh-CN" sz="2000" dirty="0"/>
              <a:t>Drill</a:t>
            </a:r>
            <a:r>
              <a:rPr lang="zh-CN" altLang="en-US" sz="2000" dirty="0"/>
              <a:t>使用</a:t>
            </a:r>
            <a:r>
              <a:rPr lang="en-US" altLang="zh-CN" sz="2000" dirty="0"/>
              <a:t>Zookeeper</a:t>
            </a:r>
            <a:r>
              <a:rPr lang="zh-CN" altLang="en-US" sz="2000" dirty="0"/>
              <a:t>来进行集群节点管理和运行状态监控</a:t>
            </a:r>
            <a:r>
              <a:rPr lang="zh-CN" altLang="en-US" sz="2000" dirty="0" smtClean="0"/>
              <a:t>。</a:t>
            </a:r>
            <a:endParaRPr lang="zh-CN" altLang="en-US" sz="2000" dirty="0"/>
          </a:p>
        </p:txBody>
      </p:sp>
      <p:pic>
        <p:nvPicPr>
          <p:cNvPr id="17414" name="Picture 6" descr="C:\Users\朱迅\AppData\Local\Temp\ksohtml\wpsC14C.tmp.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57400" y="3581400"/>
            <a:ext cx="5230368" cy="304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63510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18</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5" name="文本框 4"/>
          <p:cNvSpPr txBox="1"/>
          <p:nvPr/>
        </p:nvSpPr>
        <p:spPr>
          <a:xfrm>
            <a:off x="685800" y="1219200"/>
            <a:ext cx="7924800" cy="2831544"/>
          </a:xfrm>
          <a:prstGeom prst="rect">
            <a:avLst/>
          </a:prstGeom>
          <a:noFill/>
        </p:spPr>
        <p:txBody>
          <a:bodyPr wrap="square" rtlCol="0">
            <a:spAutoFit/>
          </a:bodyPr>
          <a:lstStyle/>
          <a:p>
            <a:r>
              <a:rPr lang="en-US" altLang="zh-CN" sz="2800" b="1" dirty="0" err="1" smtClean="0"/>
              <a:t>DrillBit</a:t>
            </a:r>
            <a:r>
              <a:rPr lang="zh-CN" altLang="en-US" sz="2800" b="1" dirty="0"/>
              <a:t>包含如下</a:t>
            </a:r>
            <a:r>
              <a:rPr lang="zh-CN" altLang="en-US" sz="2800" b="1" dirty="0" smtClean="0"/>
              <a:t>组件</a:t>
            </a:r>
            <a:endParaRPr lang="zh-CN" altLang="en-US" sz="2800" b="1" dirty="0"/>
          </a:p>
          <a:p>
            <a:pPr>
              <a:spcBef>
                <a:spcPts val="1200"/>
              </a:spcBef>
              <a:buFont typeface="Wingdings" pitchFamily="2" charset="2"/>
              <a:buChar char="l"/>
            </a:pPr>
            <a:r>
              <a:rPr lang="en-US" altLang="zh-CN" sz="2000" dirty="0" smtClean="0"/>
              <a:t>  RPC </a:t>
            </a:r>
            <a:r>
              <a:rPr lang="en-US" altLang="zh-CN" sz="2000" dirty="0"/>
              <a:t>Endpoint: </a:t>
            </a:r>
            <a:r>
              <a:rPr lang="en-US" altLang="zh-CN" sz="2000" dirty="0" smtClean="0"/>
              <a:t> </a:t>
            </a:r>
            <a:r>
              <a:rPr lang="zh-CN" altLang="en-US" sz="2000" dirty="0" smtClean="0"/>
              <a:t>一</a:t>
            </a:r>
            <a:r>
              <a:rPr lang="zh-CN" altLang="en-US" sz="2000" dirty="0"/>
              <a:t>个提供低开销的基于</a:t>
            </a:r>
            <a:r>
              <a:rPr lang="en-US" altLang="zh-CN" sz="2000" dirty="0" err="1"/>
              <a:t>Protobuf</a:t>
            </a:r>
            <a:r>
              <a:rPr lang="zh-CN" altLang="en-US" sz="2000" dirty="0"/>
              <a:t>的</a:t>
            </a:r>
            <a:r>
              <a:rPr lang="en-US" altLang="zh-CN" sz="2000" dirty="0"/>
              <a:t>RPC</a:t>
            </a:r>
            <a:r>
              <a:rPr lang="zh-CN" altLang="en-US" sz="2000" dirty="0"/>
              <a:t>通信的组件。此外，</a:t>
            </a:r>
            <a:r>
              <a:rPr lang="en-US" altLang="zh-CN" sz="2000" dirty="0"/>
              <a:t>Drill</a:t>
            </a:r>
            <a:r>
              <a:rPr lang="zh-CN" altLang="en-US" sz="2000" dirty="0"/>
              <a:t>也提供</a:t>
            </a:r>
            <a:r>
              <a:rPr lang="en-US" altLang="zh-CN" sz="2000" dirty="0"/>
              <a:t>C</a:t>
            </a:r>
            <a:r>
              <a:rPr lang="en-US" altLang="zh-CN" sz="2000" dirty="0" smtClean="0"/>
              <a:t>++</a:t>
            </a:r>
            <a:r>
              <a:rPr lang="zh-CN" altLang="en-US" sz="2000" dirty="0" smtClean="0"/>
              <a:t>接口</a:t>
            </a:r>
            <a:r>
              <a:rPr lang="zh-CN" altLang="en-US" sz="2000" dirty="0"/>
              <a:t>和</a:t>
            </a:r>
            <a:r>
              <a:rPr lang="en-US" altLang="zh-CN" sz="2000" dirty="0" smtClean="0"/>
              <a:t>JDBC/ODBC</a:t>
            </a:r>
            <a:r>
              <a:rPr lang="zh-CN" altLang="en-US" sz="2000" dirty="0" smtClean="0"/>
              <a:t>用于</a:t>
            </a:r>
            <a:r>
              <a:rPr lang="zh-CN" altLang="en-US" sz="2000" dirty="0"/>
              <a:t>用户</a:t>
            </a:r>
            <a:r>
              <a:rPr lang="zh-CN" altLang="en-US" sz="2000" dirty="0" smtClean="0"/>
              <a:t>程序的交互</a:t>
            </a:r>
            <a:endParaRPr lang="zh-CN" altLang="en-US" sz="2000" dirty="0"/>
          </a:p>
          <a:p>
            <a:pPr>
              <a:buFont typeface="Wingdings" pitchFamily="2" charset="2"/>
              <a:buChar char="l"/>
            </a:pPr>
            <a:r>
              <a:rPr lang="en-US" altLang="zh-CN" sz="2000" dirty="0" smtClean="0"/>
              <a:t>  SQL </a:t>
            </a:r>
            <a:r>
              <a:rPr lang="en-US" altLang="zh-CN" sz="2000" dirty="0"/>
              <a:t>Parser</a:t>
            </a:r>
            <a:r>
              <a:rPr lang="zh-CN" altLang="en-US" sz="2000" dirty="0"/>
              <a:t>：一个使用</a:t>
            </a:r>
            <a:r>
              <a:rPr lang="en-US" altLang="zh-CN" sz="2000" dirty="0" err="1"/>
              <a:t>Optiq</a:t>
            </a:r>
            <a:r>
              <a:rPr lang="zh-CN" altLang="en-US" sz="2000" dirty="0"/>
              <a:t>开源框架的</a:t>
            </a:r>
            <a:r>
              <a:rPr lang="en-US" altLang="zh-CN" sz="2000" dirty="0"/>
              <a:t>SQL</a:t>
            </a:r>
            <a:r>
              <a:rPr lang="zh-CN" altLang="en-US" sz="2000" dirty="0"/>
              <a:t>解析器，将</a:t>
            </a:r>
            <a:r>
              <a:rPr lang="en-US" altLang="zh-CN" sz="2000" dirty="0"/>
              <a:t>SQL</a:t>
            </a:r>
            <a:r>
              <a:rPr lang="zh-CN" altLang="en-US" sz="2000" dirty="0"/>
              <a:t>语句解析映射到对应的</a:t>
            </a:r>
            <a:r>
              <a:rPr lang="en-US" altLang="zh-CN" sz="2000" dirty="0"/>
              <a:t>Drill objects</a:t>
            </a:r>
            <a:r>
              <a:rPr lang="zh-CN" altLang="en-US" sz="2000" dirty="0"/>
              <a:t>，该解析器的输出是语言无关</a:t>
            </a:r>
            <a:r>
              <a:rPr lang="zh-CN" altLang="en-US" sz="2000" dirty="0" smtClean="0"/>
              <a:t>的</a:t>
            </a:r>
            <a:endParaRPr lang="zh-CN" altLang="en-US" sz="2000" dirty="0"/>
          </a:p>
          <a:p>
            <a:pPr>
              <a:buFont typeface="Wingdings" pitchFamily="2" charset="2"/>
              <a:buChar char="l"/>
            </a:pPr>
            <a:r>
              <a:rPr lang="en-US" altLang="zh-CN" sz="2000" dirty="0" smtClean="0"/>
              <a:t>  Optimizer</a:t>
            </a:r>
            <a:r>
              <a:rPr lang="zh-CN" altLang="en-US" sz="2000" dirty="0"/>
              <a:t>：</a:t>
            </a:r>
            <a:r>
              <a:rPr lang="en-US" altLang="zh-CN" sz="2000" dirty="0"/>
              <a:t>Drill</a:t>
            </a:r>
            <a:r>
              <a:rPr lang="zh-CN" altLang="en-US" sz="2000" dirty="0"/>
              <a:t>执行语句优化</a:t>
            </a:r>
            <a:r>
              <a:rPr lang="zh-CN" altLang="en-US" sz="2000" dirty="0" smtClean="0"/>
              <a:t>器</a:t>
            </a:r>
            <a:endParaRPr lang="zh-CN" altLang="en-US" sz="2000" dirty="0"/>
          </a:p>
          <a:p>
            <a:pPr>
              <a:buFont typeface="Wingdings" pitchFamily="2" charset="2"/>
              <a:buChar char="l"/>
            </a:pPr>
            <a:r>
              <a:rPr lang="en-US" altLang="zh-CN" sz="2000" dirty="0" smtClean="0"/>
              <a:t>  Storage </a:t>
            </a:r>
            <a:r>
              <a:rPr lang="en-US" altLang="zh-CN" sz="2000" dirty="0"/>
              <a:t>Plugin Interface</a:t>
            </a:r>
            <a:r>
              <a:rPr lang="zh-CN" altLang="en-US" sz="2000" dirty="0" smtClean="0"/>
              <a:t>：与</a:t>
            </a:r>
            <a:r>
              <a:rPr lang="zh-CN" altLang="en-US" sz="2000" dirty="0"/>
              <a:t>底层不同类型的存储系统（分布式文件系统，</a:t>
            </a:r>
            <a:r>
              <a:rPr lang="en-US" altLang="zh-CN" sz="2000" dirty="0" err="1"/>
              <a:t>HBase</a:t>
            </a:r>
            <a:r>
              <a:rPr lang="zh-CN" altLang="en-US" sz="2000" dirty="0"/>
              <a:t>，</a:t>
            </a:r>
            <a:r>
              <a:rPr lang="en-US" altLang="zh-CN" sz="2000" dirty="0"/>
              <a:t>Hive</a:t>
            </a:r>
            <a:r>
              <a:rPr lang="zh-CN" altLang="en-US" sz="2000" dirty="0"/>
              <a:t>等</a:t>
            </a:r>
            <a:r>
              <a:rPr lang="zh-CN" altLang="en-US" sz="2000" dirty="0" smtClean="0"/>
              <a:t>）的接口界面</a:t>
            </a:r>
            <a:endParaRPr lang="zh-CN" altLang="en-US" sz="2000" dirty="0"/>
          </a:p>
        </p:txBody>
      </p:sp>
      <p:pic>
        <p:nvPicPr>
          <p:cNvPr id="2" name="图片 1"/>
          <p:cNvPicPr>
            <a:picLocks noChangeAspect="1"/>
          </p:cNvPicPr>
          <p:nvPr/>
        </p:nvPicPr>
        <p:blipFill>
          <a:blip r:embed="rId4" cstate="print"/>
          <a:stretch>
            <a:fillRect/>
          </a:stretch>
        </p:blipFill>
        <p:spPr>
          <a:xfrm>
            <a:off x="2196116" y="4181892"/>
            <a:ext cx="5013435" cy="2676108"/>
          </a:xfrm>
          <a:prstGeom prst="rect">
            <a:avLst/>
          </a:prstGeom>
        </p:spPr>
      </p:pic>
    </p:spTree>
    <p:extLst>
      <p:ext uri="{BB962C8B-B14F-4D97-AF65-F5344CB8AC3E}">
        <p14:creationId xmlns:p14="http://schemas.microsoft.com/office/powerpoint/2010/main" xmlns="" val="417154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19</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5" name="文本框 4"/>
          <p:cNvSpPr txBox="1"/>
          <p:nvPr/>
        </p:nvSpPr>
        <p:spPr>
          <a:xfrm>
            <a:off x="685800" y="1295400"/>
            <a:ext cx="8120332" cy="1908215"/>
          </a:xfrm>
          <a:prstGeom prst="rect">
            <a:avLst/>
          </a:prstGeom>
          <a:noFill/>
        </p:spPr>
        <p:txBody>
          <a:bodyPr wrap="square" rtlCol="0">
            <a:spAutoFit/>
          </a:bodyPr>
          <a:lstStyle/>
          <a:p>
            <a:r>
              <a:rPr lang="zh-CN" altLang="en-US" sz="2800" b="1" dirty="0"/>
              <a:t>计算模型</a:t>
            </a:r>
          </a:p>
          <a:p>
            <a:pPr>
              <a:spcBef>
                <a:spcPts val="1200"/>
              </a:spcBef>
            </a:pPr>
            <a:r>
              <a:rPr lang="zh-CN" altLang="en-US" sz="2000" dirty="0" smtClean="0"/>
              <a:t>       与</a:t>
            </a:r>
            <a:r>
              <a:rPr lang="en-US" altLang="zh-CN" sz="2000" dirty="0"/>
              <a:t>Dremel</a:t>
            </a:r>
            <a:r>
              <a:rPr lang="zh-CN" altLang="en-US" sz="2000" dirty="0"/>
              <a:t>类似，</a:t>
            </a:r>
            <a:r>
              <a:rPr lang="en-US" altLang="zh-CN" sz="2000" dirty="0" smtClean="0"/>
              <a:t>Drill</a:t>
            </a:r>
            <a:r>
              <a:rPr lang="zh-CN" altLang="en-US" sz="2000" dirty="0" smtClean="0"/>
              <a:t>也</a:t>
            </a:r>
            <a:r>
              <a:rPr lang="zh-CN" altLang="en-US" sz="2000" dirty="0"/>
              <a:t>采用了查询树结构，称为</a:t>
            </a:r>
            <a:r>
              <a:rPr lang="en-US" altLang="zh-CN" sz="2000" dirty="0" smtClean="0"/>
              <a:t>execution-tree</a:t>
            </a:r>
            <a:r>
              <a:rPr lang="zh-CN" altLang="en-US" sz="2000" dirty="0" smtClean="0"/>
              <a:t> 。</a:t>
            </a:r>
            <a:r>
              <a:rPr lang="zh-CN" altLang="en-US" sz="2000" dirty="0"/>
              <a:t>客户端程序将查询请求（</a:t>
            </a:r>
            <a:r>
              <a:rPr lang="en-US" altLang="zh-CN" sz="2000" dirty="0"/>
              <a:t>SQL query</a:t>
            </a:r>
            <a:r>
              <a:rPr lang="zh-CN" altLang="en-US" sz="2000" dirty="0"/>
              <a:t>）提交给</a:t>
            </a:r>
            <a:r>
              <a:rPr lang="en-US" altLang="zh-CN" sz="2000" dirty="0"/>
              <a:t>Foreman</a:t>
            </a:r>
            <a:r>
              <a:rPr lang="zh-CN" altLang="en-US" sz="2000" dirty="0"/>
              <a:t>（树根节点</a:t>
            </a:r>
            <a:r>
              <a:rPr lang="en-US" altLang="zh-CN" sz="2000" dirty="0"/>
              <a:t>root</a:t>
            </a:r>
            <a:r>
              <a:rPr lang="zh-CN" altLang="en-US" sz="2000" dirty="0"/>
              <a:t>上的</a:t>
            </a:r>
            <a:r>
              <a:rPr lang="en-US" altLang="zh-CN" sz="2000" dirty="0"/>
              <a:t>DrillBit</a:t>
            </a:r>
            <a:r>
              <a:rPr lang="zh-CN" altLang="en-US" sz="2000" dirty="0"/>
              <a:t>），由</a:t>
            </a:r>
            <a:r>
              <a:rPr lang="en-US" altLang="zh-CN" sz="2000" dirty="0"/>
              <a:t>Foreman</a:t>
            </a:r>
            <a:r>
              <a:rPr lang="zh-CN" altLang="en-US" sz="2000" dirty="0"/>
              <a:t>启动整个查询过程的解析、优化、分发、计算执行流程，并负责将查询结构返回给客户端。</a:t>
            </a:r>
          </a:p>
        </p:txBody>
      </p:sp>
      <p:pic>
        <p:nvPicPr>
          <p:cNvPr id="3" name="图片 2"/>
          <p:cNvPicPr>
            <a:picLocks noChangeAspect="1"/>
          </p:cNvPicPr>
          <p:nvPr/>
        </p:nvPicPr>
        <p:blipFill>
          <a:blip r:embed="rId4" cstate="print"/>
          <a:stretch>
            <a:fillRect/>
          </a:stretch>
        </p:blipFill>
        <p:spPr>
          <a:xfrm>
            <a:off x="2133600" y="3238687"/>
            <a:ext cx="5181600" cy="3619313"/>
          </a:xfrm>
          <a:prstGeom prst="rect">
            <a:avLst/>
          </a:prstGeom>
        </p:spPr>
      </p:pic>
    </p:spTree>
    <p:extLst>
      <p:ext uri="{BB962C8B-B14F-4D97-AF65-F5344CB8AC3E}">
        <p14:creationId xmlns:p14="http://schemas.microsoft.com/office/powerpoint/2010/main" xmlns="" val="1625375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371600"/>
            <a:ext cx="7924800" cy="523220"/>
          </a:xfrm>
          <a:prstGeom prst="rect">
            <a:avLst/>
          </a:prstGeom>
          <a:noFill/>
          <a:ln w="9525">
            <a:noFill/>
            <a:miter lim="800000"/>
          </a:ln>
        </p:spPr>
        <p:txBody>
          <a:bodyPr>
            <a:spAutoFit/>
          </a:bodyPr>
          <a:lstStyle/>
          <a:p>
            <a:r>
              <a:rPr lang="zh-CN" altLang="en-US" sz="2800" b="1" dirty="0" smtClean="0">
                <a:solidFill>
                  <a:srgbClr val="0823A8"/>
                </a:solidFill>
                <a:latin typeface="Calibri" panose="020F0502020204030204" pitchFamily="34" charset="0"/>
              </a:rPr>
              <a:t>交互式处理模型（</a:t>
            </a:r>
            <a:r>
              <a:rPr lang="en-US" altLang="zh-CN" sz="2800" b="1" dirty="0" smtClean="0">
                <a:solidFill>
                  <a:srgbClr val="0823A8"/>
                </a:solidFill>
                <a:latin typeface="Calibri" panose="020F0502020204030204" pitchFamily="34" charset="0"/>
              </a:rPr>
              <a:t>Interactive Processing Model</a:t>
            </a:r>
            <a:r>
              <a:rPr lang="zh-CN" altLang="en-US" sz="2800" b="1" dirty="0" smtClean="0">
                <a:solidFill>
                  <a:srgbClr val="0823A8"/>
                </a:solidFill>
                <a:latin typeface="Calibri" panose="020F0502020204030204" pitchFamily="34" charset="0"/>
              </a:rPr>
              <a:t>）</a:t>
            </a:r>
          </a:p>
        </p:txBody>
      </p:sp>
      <p:sp>
        <p:nvSpPr>
          <p:cNvPr id="7" name="文本框 6"/>
          <p:cNvSpPr txBox="1"/>
          <p:nvPr/>
        </p:nvSpPr>
        <p:spPr>
          <a:xfrm>
            <a:off x="838200" y="2057400"/>
            <a:ext cx="7391400" cy="3293209"/>
          </a:xfrm>
          <a:prstGeom prst="rect">
            <a:avLst/>
          </a:prstGeom>
          <a:noFill/>
        </p:spPr>
        <p:txBody>
          <a:bodyPr wrap="square" rtlCol="0">
            <a:spAutoFit/>
          </a:bodyPr>
          <a:lstStyle/>
          <a:p>
            <a:r>
              <a:rPr lang="en-US" altLang="zh-CN" sz="2400" dirty="0" smtClean="0"/>
              <a:t>       </a:t>
            </a:r>
            <a:r>
              <a:rPr lang="zh-CN" altLang="zh-CN" sz="2400" dirty="0" smtClean="0"/>
              <a:t>一种运行在廉价商业硬件平台上，通过特定软件技术来实现超大规模数据的</a:t>
            </a:r>
            <a:r>
              <a:rPr lang="zh-CN" altLang="en-US" sz="2400" dirty="0" smtClean="0"/>
              <a:t>快速</a:t>
            </a:r>
            <a:r>
              <a:rPr lang="zh-CN" altLang="zh-CN" sz="2400" dirty="0" smtClean="0"/>
              <a:t>查询的分布式计算系统</a:t>
            </a:r>
            <a:r>
              <a:rPr lang="zh-CN" altLang="en-US" sz="2400" dirty="0" smtClean="0"/>
              <a:t>，主要采用如下软件技术：</a:t>
            </a:r>
            <a:endParaRPr lang="en-US" altLang="zh-CN" sz="2400" dirty="0" smtClean="0"/>
          </a:p>
          <a:p>
            <a:pPr lvl="2">
              <a:spcBef>
                <a:spcPts val="1200"/>
              </a:spcBef>
              <a:buFont typeface="Wingdings" pitchFamily="2" charset="2"/>
              <a:buChar char="l"/>
            </a:pPr>
            <a:r>
              <a:rPr lang="en-US" altLang="zh-CN" sz="2400" dirty="0" smtClean="0"/>
              <a:t>  </a:t>
            </a:r>
            <a:r>
              <a:rPr lang="zh-CN" altLang="en-US" sz="2400" dirty="0" smtClean="0"/>
              <a:t>嵌套数据结构 </a:t>
            </a:r>
            <a:r>
              <a:rPr lang="en-US" altLang="zh-CN" sz="2400" dirty="0" smtClean="0"/>
              <a:t>+ </a:t>
            </a:r>
            <a:r>
              <a:rPr lang="zh-CN" altLang="en-US" sz="2400" dirty="0" smtClean="0"/>
              <a:t>列存储</a:t>
            </a:r>
            <a:endParaRPr lang="en-US" altLang="zh-CN" sz="2400" dirty="0" smtClean="0"/>
          </a:p>
          <a:p>
            <a:pPr lvl="2">
              <a:spcBef>
                <a:spcPts val="1200"/>
              </a:spcBef>
              <a:buFont typeface="Wingdings" pitchFamily="2" charset="2"/>
              <a:buChar char="l"/>
            </a:pPr>
            <a:r>
              <a:rPr lang="en-US" altLang="zh-CN" sz="2400" dirty="0" smtClean="0"/>
              <a:t>  </a:t>
            </a:r>
            <a:r>
              <a:rPr lang="zh-CN" altLang="en-US" sz="2400" dirty="0" smtClean="0"/>
              <a:t>内存驻存（</a:t>
            </a:r>
            <a:r>
              <a:rPr lang="en-US" altLang="zh-CN" sz="2400" dirty="0" smtClean="0"/>
              <a:t>in-</a:t>
            </a:r>
            <a:r>
              <a:rPr lang="en-US" altLang="zh-CN" sz="2400" dirty="0" err="1" smtClean="0"/>
              <a:t>mem</a:t>
            </a:r>
            <a:r>
              <a:rPr lang="zh-CN" altLang="en-US" sz="2400" dirty="0" smtClean="0"/>
              <a:t>）技术</a:t>
            </a:r>
            <a:endParaRPr lang="en-US" altLang="zh-CN" sz="2400" dirty="0" smtClean="0"/>
          </a:p>
          <a:p>
            <a:pPr lvl="2">
              <a:spcBef>
                <a:spcPts val="1200"/>
              </a:spcBef>
              <a:buFont typeface="Wingdings" pitchFamily="2" charset="2"/>
              <a:buChar char="l"/>
            </a:pPr>
            <a:r>
              <a:rPr lang="en-US" altLang="zh-CN" sz="2400" dirty="0" smtClean="0"/>
              <a:t>  </a:t>
            </a:r>
            <a:r>
              <a:rPr lang="zh-CN" altLang="en-US" sz="2400" dirty="0" smtClean="0"/>
              <a:t>数据本地化（</a:t>
            </a:r>
            <a:r>
              <a:rPr lang="en-US" altLang="zh-CN" sz="2400" dirty="0" smtClean="0"/>
              <a:t>data locality</a:t>
            </a:r>
            <a:r>
              <a:rPr lang="zh-CN" altLang="en-US" sz="2400" dirty="0" smtClean="0"/>
              <a:t>）</a:t>
            </a:r>
            <a:endParaRPr lang="en-US" altLang="zh-CN" sz="2400" dirty="0" smtClean="0"/>
          </a:p>
          <a:p>
            <a:pPr lvl="2">
              <a:spcBef>
                <a:spcPts val="1200"/>
              </a:spcBef>
              <a:buFont typeface="Wingdings" pitchFamily="2" charset="2"/>
              <a:buChar char="l"/>
            </a:pPr>
            <a:r>
              <a:rPr lang="en-US" altLang="zh-CN" sz="2400" dirty="0" smtClean="0"/>
              <a:t>  </a:t>
            </a:r>
            <a:r>
              <a:rPr lang="zh-CN" altLang="en-US" sz="2400" dirty="0" smtClean="0"/>
              <a:t>并行查询 </a:t>
            </a:r>
            <a:r>
              <a:rPr lang="en-US" altLang="zh-CN" sz="2400" dirty="0" smtClean="0"/>
              <a:t>- </a:t>
            </a:r>
            <a:r>
              <a:rPr lang="zh-CN" altLang="en-US" sz="2400" dirty="0" smtClean="0"/>
              <a:t>查询树</a:t>
            </a:r>
            <a:endParaRP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20</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523220"/>
          </a:xfrm>
          <a:prstGeom prst="rect">
            <a:avLst/>
          </a:prstGeom>
          <a:noFill/>
          <a:ln w="9525">
            <a:noFill/>
            <a:miter lim="800000"/>
          </a:ln>
        </p:spPr>
        <p:txBody>
          <a:bodyPr>
            <a:spAutoFit/>
          </a:bodyPr>
          <a:lstStyle/>
          <a:p>
            <a:r>
              <a:rPr lang="en-US" altLang="zh-CN" sz="2800" b="1" dirty="0" smtClean="0">
                <a:solidFill>
                  <a:srgbClr val="0823A8"/>
                </a:solidFill>
                <a:latin typeface="Calibri" panose="020F0502020204030204" pitchFamily="34" charset="0"/>
              </a:rPr>
              <a:t>Foreman</a:t>
            </a:r>
            <a:r>
              <a:rPr lang="zh-CN" altLang="en-US" sz="2800" b="1" dirty="0" smtClean="0">
                <a:solidFill>
                  <a:srgbClr val="0823A8"/>
                </a:solidFill>
                <a:latin typeface="Calibri" panose="020F0502020204030204" pitchFamily="34" charset="0"/>
              </a:rPr>
              <a:t>工作流程</a:t>
            </a:r>
          </a:p>
        </p:txBody>
      </p:sp>
      <p:sp>
        <p:nvSpPr>
          <p:cNvPr id="5" name="文本框 4"/>
          <p:cNvSpPr txBox="1"/>
          <p:nvPr/>
        </p:nvSpPr>
        <p:spPr>
          <a:xfrm>
            <a:off x="718868" y="1613822"/>
            <a:ext cx="8120332" cy="3093154"/>
          </a:xfrm>
          <a:prstGeom prst="rect">
            <a:avLst/>
          </a:prstGeom>
          <a:noFill/>
        </p:spPr>
        <p:txBody>
          <a:bodyPr wrap="square" rtlCol="0">
            <a:spAutoFit/>
          </a:bodyPr>
          <a:lstStyle/>
          <a:p>
            <a:r>
              <a:rPr lang="en-US" altLang="zh-CN" dirty="0" smtClean="0"/>
              <a:t>      Foreman</a:t>
            </a:r>
            <a:r>
              <a:rPr lang="zh-CN" altLang="en-US" dirty="0" smtClean="0"/>
              <a:t>在</a:t>
            </a:r>
            <a:r>
              <a:rPr lang="zh-CN" altLang="en-US" dirty="0"/>
              <a:t>完成了对</a:t>
            </a:r>
            <a:r>
              <a:rPr lang="en-US" altLang="zh-CN" dirty="0"/>
              <a:t>SQL</a:t>
            </a:r>
            <a:r>
              <a:rPr lang="zh-CN" altLang="en-US" dirty="0"/>
              <a:t>查询语句的解析、转换、优化后，形成一个描述执行步骤的</a:t>
            </a:r>
            <a:r>
              <a:rPr lang="en-US" altLang="zh-CN" dirty="0"/>
              <a:t>physical </a:t>
            </a:r>
            <a:r>
              <a:rPr lang="en-US" altLang="zh-CN" dirty="0" smtClean="0"/>
              <a:t>plan</a:t>
            </a:r>
            <a:r>
              <a:rPr lang="zh-CN" altLang="en-US" dirty="0" smtClean="0"/>
              <a:t>，分为</a:t>
            </a:r>
            <a:r>
              <a:rPr lang="zh-CN" altLang="en-US" dirty="0"/>
              <a:t>多个阶段，包括</a:t>
            </a:r>
            <a:r>
              <a:rPr lang="en-US" altLang="zh-CN" dirty="0" err="1"/>
              <a:t>MajorFragment</a:t>
            </a:r>
            <a:r>
              <a:rPr lang="zh-CN" altLang="en-US" dirty="0"/>
              <a:t>和</a:t>
            </a:r>
            <a:r>
              <a:rPr lang="en-US" altLang="zh-CN" dirty="0"/>
              <a:t>Minor Fragment</a:t>
            </a:r>
            <a:r>
              <a:rPr lang="zh-CN" altLang="en-US" dirty="0"/>
              <a:t>。这些</a:t>
            </a:r>
            <a:r>
              <a:rPr lang="en-US" altLang="zh-CN" dirty="0"/>
              <a:t>Fragments</a:t>
            </a:r>
            <a:r>
              <a:rPr lang="zh-CN" altLang="en-US" dirty="0"/>
              <a:t>根据配置的数据源构成一个多层次的查询树，执行并行处理</a:t>
            </a:r>
            <a:r>
              <a:rPr lang="zh-CN" altLang="en-US" dirty="0" smtClean="0"/>
              <a:t>。</a:t>
            </a:r>
            <a:endParaRPr lang="en-US" altLang="zh-CN" dirty="0" smtClean="0"/>
          </a:p>
          <a:p>
            <a:pPr>
              <a:spcBef>
                <a:spcPts val="1200"/>
              </a:spcBef>
            </a:pPr>
            <a:r>
              <a:rPr lang="en-US" altLang="zh-CN" b="1" dirty="0"/>
              <a:t>Major Fragment</a:t>
            </a:r>
            <a:r>
              <a:rPr lang="zh-CN" altLang="en-US" dirty="0"/>
              <a:t>：一个抽象概念，代表执行过程的一个阶段，这个阶段由一个或多个操作组成，</a:t>
            </a:r>
            <a:r>
              <a:rPr lang="en-US" altLang="zh-CN" dirty="0"/>
              <a:t>Drill</a:t>
            </a:r>
            <a:r>
              <a:rPr lang="zh-CN" altLang="en-US" dirty="0"/>
              <a:t>为每个</a:t>
            </a:r>
            <a:r>
              <a:rPr lang="en-US" altLang="zh-CN" dirty="0"/>
              <a:t>Major Fragment</a:t>
            </a:r>
            <a:r>
              <a:rPr lang="zh-CN" altLang="en-US" dirty="0"/>
              <a:t>分配一个</a:t>
            </a:r>
            <a:r>
              <a:rPr lang="en-US" altLang="zh-CN" dirty="0" err="1"/>
              <a:t>MajorFragmentID</a:t>
            </a:r>
            <a:r>
              <a:rPr lang="zh-CN" altLang="en-US" dirty="0"/>
              <a:t>。</a:t>
            </a:r>
            <a:r>
              <a:rPr lang="en-US" altLang="zh-CN" dirty="0"/>
              <a:t>Major Fragment</a:t>
            </a:r>
            <a:r>
              <a:rPr lang="zh-CN" altLang="en-US" dirty="0"/>
              <a:t>不执行任何的查询任务，每个</a:t>
            </a:r>
            <a:r>
              <a:rPr lang="en-US" altLang="zh-CN" dirty="0"/>
              <a:t>Major Fragment</a:t>
            </a:r>
            <a:r>
              <a:rPr lang="zh-CN" altLang="en-US" dirty="0"/>
              <a:t>被进一步划分成一个或多个</a:t>
            </a:r>
            <a:r>
              <a:rPr lang="en-US" altLang="zh-CN" dirty="0"/>
              <a:t>Minor Fragment</a:t>
            </a:r>
            <a:r>
              <a:rPr lang="zh-CN" altLang="en-US" dirty="0"/>
              <a:t>，由后者执行实际所需完成的查询操作。</a:t>
            </a:r>
          </a:p>
          <a:p>
            <a:pPr>
              <a:spcBef>
                <a:spcPts val="600"/>
              </a:spcBef>
            </a:pPr>
            <a:r>
              <a:rPr lang="en-US" altLang="zh-CN" b="1" dirty="0"/>
              <a:t>Minor Fragment</a:t>
            </a:r>
            <a:r>
              <a:rPr lang="zh-CN" altLang="en-US" dirty="0"/>
              <a:t>：</a:t>
            </a:r>
            <a:r>
              <a:rPr lang="en-US" altLang="zh-CN" dirty="0"/>
              <a:t>Major Fragment</a:t>
            </a:r>
            <a:r>
              <a:rPr lang="zh-CN" altLang="en-US" dirty="0"/>
              <a:t>过程可以分解成多级多个</a:t>
            </a:r>
            <a:r>
              <a:rPr lang="en-US" altLang="zh-CN" dirty="0"/>
              <a:t>Minor Fragments</a:t>
            </a:r>
            <a:r>
              <a:rPr lang="zh-CN" altLang="en-US" dirty="0"/>
              <a:t>执行并行处理，如图</a:t>
            </a:r>
            <a:r>
              <a:rPr lang="en-US" altLang="zh-CN" dirty="0"/>
              <a:t>14-20</a:t>
            </a:r>
            <a:r>
              <a:rPr lang="zh-CN" altLang="en-US" dirty="0"/>
              <a:t>所示。</a:t>
            </a:r>
            <a:r>
              <a:rPr lang="en-US" altLang="zh-CN" dirty="0"/>
              <a:t>Minor Fragment</a:t>
            </a:r>
            <a:r>
              <a:rPr lang="zh-CN" altLang="en-US" dirty="0"/>
              <a:t>是内部运行线程的逻辑作业单元。在</a:t>
            </a:r>
            <a:r>
              <a:rPr lang="en-US" altLang="zh-CN" dirty="0"/>
              <a:t>Drill</a:t>
            </a:r>
            <a:r>
              <a:rPr lang="zh-CN" altLang="en-US" dirty="0"/>
              <a:t>中一个逻辑作业单元也被称为碎片</a:t>
            </a:r>
            <a:r>
              <a:rPr lang="en-US" altLang="zh-CN" dirty="0"/>
              <a:t>(slice)</a:t>
            </a:r>
            <a:r>
              <a:rPr lang="zh-CN" altLang="en-US" dirty="0" smtClean="0"/>
              <a:t>。</a:t>
            </a:r>
            <a:endParaRPr lang="zh-CN" altLang="en-US" dirty="0"/>
          </a:p>
        </p:txBody>
      </p:sp>
      <p:pic>
        <p:nvPicPr>
          <p:cNvPr id="2" name="图片 1"/>
          <p:cNvPicPr>
            <a:picLocks noChangeAspect="1"/>
          </p:cNvPicPr>
          <p:nvPr/>
        </p:nvPicPr>
        <p:blipFill>
          <a:blip r:embed="rId4" cstate="print"/>
          <a:stretch>
            <a:fillRect/>
          </a:stretch>
        </p:blipFill>
        <p:spPr>
          <a:xfrm>
            <a:off x="838200" y="4876800"/>
            <a:ext cx="7772400" cy="1708150"/>
          </a:xfrm>
          <a:prstGeom prst="rect">
            <a:avLst/>
          </a:prstGeom>
        </p:spPr>
      </p:pic>
    </p:spTree>
    <p:extLst>
      <p:ext uri="{BB962C8B-B14F-4D97-AF65-F5344CB8AC3E}">
        <p14:creationId xmlns:p14="http://schemas.microsoft.com/office/powerpoint/2010/main" xmlns="" val="2711188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85800" y="1295400"/>
            <a:ext cx="7924800" cy="523220"/>
          </a:xfrm>
          <a:prstGeom prst="rect">
            <a:avLst/>
          </a:prstGeom>
          <a:noFill/>
          <a:ln w="9525">
            <a:noFill/>
            <a:miter lim="800000"/>
          </a:ln>
        </p:spPr>
        <p:txBody>
          <a:bodyPr>
            <a:spAutoFit/>
          </a:bodyPr>
          <a:lstStyle/>
          <a:p>
            <a:r>
              <a:rPr lang="en-US" altLang="zh-CN" sz="2800" b="1" dirty="0" smtClean="0">
                <a:solidFill>
                  <a:srgbClr val="0823A8"/>
                </a:solidFill>
                <a:latin typeface="Calibri" panose="020F0502020204030204" pitchFamily="34" charset="0"/>
              </a:rPr>
              <a:t>Drill</a:t>
            </a:r>
            <a:r>
              <a:rPr lang="zh-CN" altLang="en-US" sz="2800" b="1" dirty="0" smtClean="0">
                <a:solidFill>
                  <a:srgbClr val="0823A8"/>
                </a:solidFill>
                <a:latin typeface="Calibri" panose="020F0502020204030204" pitchFamily="34" charset="0"/>
              </a:rPr>
              <a:t>并行查询</a:t>
            </a:r>
          </a:p>
        </p:txBody>
      </p:sp>
      <p:sp>
        <p:nvSpPr>
          <p:cNvPr id="5" name="文本框 4"/>
          <p:cNvSpPr txBox="1"/>
          <p:nvPr/>
        </p:nvSpPr>
        <p:spPr>
          <a:xfrm>
            <a:off x="685800" y="2057400"/>
            <a:ext cx="3505200" cy="3939540"/>
          </a:xfrm>
          <a:prstGeom prst="rect">
            <a:avLst/>
          </a:prstGeom>
          <a:noFill/>
        </p:spPr>
        <p:txBody>
          <a:bodyPr wrap="square" rtlCol="0">
            <a:spAutoFit/>
          </a:bodyPr>
          <a:lstStyle/>
          <a:p>
            <a:r>
              <a:rPr lang="zh-CN" altLang="en-US" sz="2400" dirty="0" smtClean="0"/>
              <a:t>      在</a:t>
            </a:r>
            <a:r>
              <a:rPr lang="zh-CN" altLang="en-US" sz="2400" dirty="0"/>
              <a:t>集群层面</a:t>
            </a:r>
            <a:r>
              <a:rPr lang="en-US" altLang="zh-CN" sz="2400" dirty="0"/>
              <a:t>Drill</a:t>
            </a:r>
            <a:r>
              <a:rPr lang="zh-CN" altLang="en-US" sz="2400" dirty="0"/>
              <a:t>采用轮询（</a:t>
            </a:r>
            <a:r>
              <a:rPr lang="en-US" altLang="zh-CN" sz="2400" dirty="0"/>
              <a:t>Round Robin</a:t>
            </a:r>
            <a:r>
              <a:rPr lang="zh-CN" altLang="en-US" sz="2400" dirty="0"/>
              <a:t>）方式调度可用节点的</a:t>
            </a:r>
            <a:r>
              <a:rPr lang="en-US" altLang="zh-CN" sz="2400" dirty="0"/>
              <a:t>DrillBit</a:t>
            </a:r>
            <a:r>
              <a:rPr lang="zh-CN" altLang="en-US" sz="2400" dirty="0"/>
              <a:t>执行</a:t>
            </a:r>
            <a:r>
              <a:rPr lang="en-US" altLang="zh-CN" sz="2400" dirty="0"/>
              <a:t>physical </a:t>
            </a:r>
            <a:r>
              <a:rPr lang="en-US" altLang="zh-CN" sz="2400" dirty="0" smtClean="0"/>
              <a:t>plan</a:t>
            </a:r>
            <a:r>
              <a:rPr lang="zh-CN" altLang="en-US" sz="2400" dirty="0" smtClean="0"/>
              <a:t>。</a:t>
            </a:r>
            <a:endParaRPr lang="en-US" altLang="zh-CN" sz="2400" dirty="0" smtClean="0"/>
          </a:p>
          <a:p>
            <a:pPr>
              <a:spcBef>
                <a:spcPts val="1200"/>
              </a:spcBef>
            </a:pPr>
            <a:r>
              <a:rPr lang="zh-CN" altLang="en-US" sz="2400" dirty="0" smtClean="0"/>
              <a:t>      在</a:t>
            </a:r>
            <a:r>
              <a:rPr lang="zh-CN" altLang="en-US" sz="2400" dirty="0"/>
              <a:t>节点层面</a:t>
            </a:r>
            <a:r>
              <a:rPr lang="en-US" altLang="zh-CN" sz="2400" dirty="0"/>
              <a:t>Drill</a:t>
            </a:r>
            <a:r>
              <a:rPr lang="zh-CN" altLang="en-US" sz="2400" dirty="0"/>
              <a:t>根据上游数据需求来执行每个</a:t>
            </a:r>
            <a:r>
              <a:rPr lang="en-US" altLang="zh-CN" sz="2400" dirty="0"/>
              <a:t>Minor Fragment</a:t>
            </a:r>
            <a:r>
              <a:rPr lang="zh-CN" altLang="en-US" sz="2400" dirty="0"/>
              <a:t>，使用节点本地调度算法来执行</a:t>
            </a:r>
            <a:r>
              <a:rPr lang="en-US" altLang="zh-CN" sz="2400" dirty="0"/>
              <a:t>Minor Fragment</a:t>
            </a:r>
            <a:r>
              <a:rPr lang="zh-CN" altLang="en-US" sz="2400" dirty="0"/>
              <a:t>。</a:t>
            </a:r>
            <a:endParaRPr lang="en-US" altLang="zh-CN" sz="2400" dirty="0"/>
          </a:p>
          <a:p>
            <a:endParaRPr lang="zh-CN" altLang="en-US" sz="2400" dirty="0"/>
          </a:p>
        </p:txBody>
      </p:sp>
      <p:pic>
        <p:nvPicPr>
          <p:cNvPr id="7" name="图片 6"/>
          <p:cNvPicPr>
            <a:picLocks noChangeAspect="1"/>
          </p:cNvPicPr>
          <p:nvPr/>
        </p:nvPicPr>
        <p:blipFill>
          <a:blip r:embed="rId4" cstate="print"/>
          <a:stretch>
            <a:fillRect/>
          </a:stretch>
        </p:blipFill>
        <p:spPr>
          <a:xfrm>
            <a:off x="3891951" y="1600200"/>
            <a:ext cx="5252049" cy="4353641"/>
          </a:xfrm>
          <a:prstGeom prst="rect">
            <a:avLst/>
          </a:prstGeom>
        </p:spPr>
      </p:pic>
    </p:spTree>
    <p:extLst>
      <p:ext uri="{BB962C8B-B14F-4D97-AF65-F5344CB8AC3E}">
        <p14:creationId xmlns:p14="http://schemas.microsoft.com/office/powerpoint/2010/main" xmlns="" val="462105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22</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85800" y="1143000"/>
            <a:ext cx="7924800" cy="523220"/>
          </a:xfrm>
          <a:prstGeom prst="rect">
            <a:avLst/>
          </a:prstGeom>
          <a:noFill/>
          <a:ln w="9525">
            <a:noFill/>
            <a:miter lim="800000"/>
          </a:ln>
        </p:spPr>
        <p:txBody>
          <a:bodyPr>
            <a:spAutoFit/>
          </a:bodyPr>
          <a:lstStyle/>
          <a:p>
            <a:r>
              <a:rPr lang="en-US" altLang="zh-CN" sz="2800" b="1" dirty="0" smtClean="0">
                <a:solidFill>
                  <a:srgbClr val="0823A8"/>
                </a:solidFill>
                <a:latin typeface="Calibri" panose="020F0502020204030204" pitchFamily="34" charset="0"/>
              </a:rPr>
              <a:t>Drill</a:t>
            </a:r>
            <a:r>
              <a:rPr lang="zh-CN" altLang="en-US" sz="2800" b="1" dirty="0" smtClean="0">
                <a:solidFill>
                  <a:srgbClr val="0823A8"/>
                </a:solidFill>
                <a:latin typeface="Calibri" panose="020F0502020204030204" pitchFamily="34" charset="0"/>
              </a:rPr>
              <a:t>计算架构特点</a:t>
            </a:r>
          </a:p>
        </p:txBody>
      </p:sp>
      <p:sp>
        <p:nvSpPr>
          <p:cNvPr id="5" name="文本框 4"/>
          <p:cNvSpPr txBox="1"/>
          <p:nvPr/>
        </p:nvSpPr>
        <p:spPr>
          <a:xfrm>
            <a:off x="685800" y="1676400"/>
            <a:ext cx="7772400" cy="4755148"/>
          </a:xfrm>
          <a:prstGeom prst="rect">
            <a:avLst/>
          </a:prstGeom>
          <a:noFill/>
        </p:spPr>
        <p:txBody>
          <a:bodyPr wrap="square" rtlCol="0">
            <a:spAutoFit/>
          </a:bodyPr>
          <a:lstStyle/>
          <a:p>
            <a:pPr lvl="0">
              <a:buFont typeface="Wingdings" pitchFamily="2" charset="2"/>
              <a:buChar char="l"/>
            </a:pPr>
            <a:r>
              <a:rPr lang="zh-CN" altLang="en-US" dirty="0" smtClean="0"/>
              <a:t>  动态</a:t>
            </a:r>
            <a:r>
              <a:rPr lang="zh-CN" altLang="en-US" dirty="0"/>
              <a:t>模式检测（</a:t>
            </a:r>
            <a:r>
              <a:rPr lang="en-US" altLang="zh-CN" dirty="0"/>
              <a:t>dynamic schema discovery</a:t>
            </a:r>
            <a:r>
              <a:rPr lang="zh-CN" altLang="en-US" dirty="0"/>
              <a:t>）</a:t>
            </a:r>
          </a:p>
          <a:p>
            <a:r>
              <a:rPr lang="en-US" altLang="zh-CN" dirty="0"/>
              <a:t> </a:t>
            </a:r>
            <a:r>
              <a:rPr lang="en-US" altLang="zh-CN" dirty="0" smtClean="0"/>
              <a:t>    Drill</a:t>
            </a:r>
            <a:r>
              <a:rPr lang="zh-CN" altLang="en-US" dirty="0"/>
              <a:t>在启动查询过程时不需要预先声明数据类型和模式，</a:t>
            </a:r>
            <a:r>
              <a:rPr lang="en-US" altLang="zh-CN" dirty="0"/>
              <a:t>Drill</a:t>
            </a:r>
            <a:r>
              <a:rPr lang="zh-CN" altLang="en-US" dirty="0"/>
              <a:t>在执行过程中可以动态检测模式</a:t>
            </a:r>
            <a:r>
              <a:rPr lang="zh-CN" altLang="en-US" dirty="0" smtClean="0"/>
              <a:t>。</a:t>
            </a:r>
            <a:endParaRPr lang="zh-CN" altLang="en-US" dirty="0"/>
          </a:p>
          <a:p>
            <a:pPr lvl="0">
              <a:spcBef>
                <a:spcPts val="600"/>
              </a:spcBef>
              <a:buFont typeface="Wingdings" pitchFamily="2" charset="2"/>
              <a:buChar char="l"/>
            </a:pPr>
            <a:r>
              <a:rPr lang="zh-CN" altLang="en-US" dirty="0" smtClean="0"/>
              <a:t>  数据模型</a:t>
            </a:r>
            <a:r>
              <a:rPr lang="zh-CN" altLang="en-US" dirty="0"/>
              <a:t>灵活（</a:t>
            </a:r>
            <a:r>
              <a:rPr lang="en-US" altLang="zh-CN" dirty="0"/>
              <a:t>flexible data model</a:t>
            </a:r>
            <a:r>
              <a:rPr lang="zh-CN" altLang="en-US" dirty="0"/>
              <a:t>）</a:t>
            </a:r>
          </a:p>
          <a:p>
            <a:r>
              <a:rPr lang="zh-CN" altLang="en-US" dirty="0" smtClean="0"/>
              <a:t>     </a:t>
            </a:r>
            <a:r>
              <a:rPr lang="en-US" altLang="zh-CN" dirty="0" smtClean="0"/>
              <a:t>Drill</a:t>
            </a:r>
            <a:r>
              <a:rPr lang="zh-CN" altLang="en-US" dirty="0"/>
              <a:t>允许访问嵌套数据的字码段（列）</a:t>
            </a:r>
            <a:r>
              <a:rPr lang="en-US" altLang="zh-CN" dirty="0"/>
              <a:t>,</a:t>
            </a:r>
            <a:r>
              <a:rPr lang="zh-CN" altLang="en-US" dirty="0"/>
              <a:t>并提供直观的易扩展的操作。从数据模型的角度来看</a:t>
            </a:r>
            <a:r>
              <a:rPr lang="en-US" altLang="zh-CN" dirty="0"/>
              <a:t>,Drill</a:t>
            </a:r>
            <a:r>
              <a:rPr lang="zh-CN" altLang="en-US" dirty="0"/>
              <a:t>提供了一个灵活的分层列存储数据模型</a:t>
            </a:r>
            <a:r>
              <a:rPr lang="en-US" altLang="zh-CN" dirty="0"/>
              <a:t>,</a:t>
            </a:r>
            <a:r>
              <a:rPr lang="zh-CN" altLang="en-US" dirty="0"/>
              <a:t>可以处理复杂的、动态变化的数据类型。</a:t>
            </a:r>
          </a:p>
          <a:p>
            <a:pPr lvl="0">
              <a:spcBef>
                <a:spcPts val="600"/>
              </a:spcBef>
              <a:buFont typeface="Wingdings" pitchFamily="2" charset="2"/>
              <a:buChar char="l"/>
            </a:pPr>
            <a:r>
              <a:rPr lang="zh-CN" altLang="en-US" dirty="0" smtClean="0"/>
              <a:t>  分散</a:t>
            </a:r>
            <a:r>
              <a:rPr lang="zh-CN" altLang="en-US" dirty="0"/>
              <a:t>元数据（</a:t>
            </a:r>
            <a:r>
              <a:rPr lang="en-US" altLang="zh-CN" dirty="0"/>
              <a:t>de-centralized metadata</a:t>
            </a:r>
            <a:r>
              <a:rPr lang="zh-CN" altLang="en-US" dirty="0"/>
              <a:t>）</a:t>
            </a:r>
          </a:p>
          <a:p>
            <a:r>
              <a:rPr lang="zh-CN" altLang="en-US" dirty="0" smtClean="0"/>
              <a:t>     </a:t>
            </a:r>
            <a:r>
              <a:rPr lang="en-US" altLang="zh-CN" dirty="0" smtClean="0"/>
              <a:t>Drill</a:t>
            </a:r>
            <a:r>
              <a:rPr lang="zh-CN" altLang="en-US" dirty="0"/>
              <a:t>没有集中元数据的需求，因此不需要在一个元数据库来管理数据表和视图。</a:t>
            </a:r>
            <a:r>
              <a:rPr lang="en-US" altLang="zh-CN" dirty="0"/>
              <a:t>Drill</a:t>
            </a:r>
            <a:r>
              <a:rPr lang="zh-CN" altLang="en-US" dirty="0"/>
              <a:t>数据来源于存储插件对数据源的读取，而存储插件可以支持完整元数据</a:t>
            </a:r>
            <a:r>
              <a:rPr lang="en-US" altLang="zh-CN" dirty="0"/>
              <a:t>(Hive)</a:t>
            </a:r>
            <a:r>
              <a:rPr lang="zh-CN" altLang="en-US" dirty="0"/>
              <a:t>、部分元数据</a:t>
            </a:r>
            <a:r>
              <a:rPr lang="en-US" altLang="zh-CN" dirty="0"/>
              <a:t>(</a:t>
            </a:r>
            <a:r>
              <a:rPr lang="en-US" altLang="zh-CN" dirty="0" err="1"/>
              <a:t>HBase</a:t>
            </a:r>
            <a:r>
              <a:rPr lang="en-US" altLang="zh-CN" dirty="0"/>
              <a:t>)</a:t>
            </a:r>
            <a:r>
              <a:rPr lang="zh-CN" altLang="en-US" dirty="0"/>
              <a:t>、或没有集中元数据</a:t>
            </a:r>
            <a:r>
              <a:rPr lang="en-US" altLang="zh-CN" dirty="0"/>
              <a:t>(</a:t>
            </a:r>
            <a:r>
              <a:rPr lang="zh-CN" altLang="en-US" dirty="0"/>
              <a:t>文件系统</a:t>
            </a:r>
            <a:r>
              <a:rPr lang="en-US" altLang="zh-CN" dirty="0"/>
              <a:t>)</a:t>
            </a:r>
            <a:r>
              <a:rPr lang="zh-CN" altLang="en-US" dirty="0"/>
              <a:t>。没有集中的元数据意味着</a:t>
            </a:r>
            <a:r>
              <a:rPr lang="en-US" altLang="zh-CN" dirty="0"/>
              <a:t>Drill</a:t>
            </a:r>
            <a:r>
              <a:rPr lang="zh-CN" altLang="en-US" dirty="0"/>
              <a:t>可以同时读取和处理多种数据源。</a:t>
            </a:r>
          </a:p>
          <a:p>
            <a:pPr lvl="0">
              <a:spcBef>
                <a:spcPts val="600"/>
              </a:spcBef>
              <a:buFont typeface="Wingdings" pitchFamily="2" charset="2"/>
              <a:buChar char="l"/>
            </a:pPr>
            <a:r>
              <a:rPr lang="zh-CN" altLang="en-US" dirty="0" smtClean="0"/>
              <a:t>  可</a:t>
            </a:r>
            <a:r>
              <a:rPr lang="zh-CN" altLang="en-US" dirty="0"/>
              <a:t>扩展性（</a:t>
            </a:r>
            <a:r>
              <a:rPr lang="en-US" altLang="zh-CN" dirty="0"/>
              <a:t>extensibility</a:t>
            </a:r>
            <a:r>
              <a:rPr lang="zh-CN" altLang="en-US" dirty="0"/>
              <a:t>）</a:t>
            </a:r>
          </a:p>
          <a:p>
            <a:r>
              <a:rPr lang="zh-CN" altLang="en-US" dirty="0" smtClean="0"/>
              <a:t>     </a:t>
            </a:r>
            <a:r>
              <a:rPr lang="en-US" altLang="zh-CN" dirty="0" smtClean="0"/>
              <a:t>Drill</a:t>
            </a:r>
            <a:r>
              <a:rPr lang="zh-CN" altLang="en-US" dirty="0"/>
              <a:t>在所有层面都提供了可扩展的架构，包括存储插件、查询器、优化器、执行引擎和客户端</a:t>
            </a:r>
            <a:r>
              <a:rPr lang="en-US" altLang="zh-CN" dirty="0"/>
              <a:t>API</a:t>
            </a:r>
            <a:r>
              <a:rPr lang="zh-CN" altLang="en-US" dirty="0"/>
              <a:t>，用户可以自定义各个层面的组件来进行扩展。</a:t>
            </a:r>
          </a:p>
          <a:p>
            <a:endParaRPr lang="zh-CN" altLang="en-US" dirty="0"/>
          </a:p>
        </p:txBody>
      </p:sp>
    </p:spTree>
    <p:extLst>
      <p:ext uri="{BB962C8B-B14F-4D97-AF65-F5344CB8AC3E}">
        <p14:creationId xmlns:p14="http://schemas.microsoft.com/office/powerpoint/2010/main" xmlns="" val="2339722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600200"/>
            <a:ext cx="7924800" cy="523220"/>
          </a:xfrm>
          <a:prstGeom prst="rect">
            <a:avLst/>
          </a:prstGeom>
          <a:noFill/>
          <a:ln w="9525">
            <a:noFill/>
            <a:miter lim="800000"/>
          </a:ln>
        </p:spPr>
        <p:txBody>
          <a:bodyPr>
            <a:spAutoFit/>
          </a:bodyPr>
          <a:lstStyle/>
          <a:p>
            <a:r>
              <a:rPr lang="zh-CN" altLang="en-US" sz="2800" b="1" dirty="0" smtClean="0">
                <a:solidFill>
                  <a:srgbClr val="0823A8"/>
                </a:solidFill>
                <a:latin typeface="Calibri" panose="020F0502020204030204" pitchFamily="34" charset="0"/>
              </a:rPr>
              <a:t>主要的交互式计算系统</a:t>
            </a:r>
          </a:p>
        </p:txBody>
      </p:sp>
      <p:sp>
        <p:nvSpPr>
          <p:cNvPr id="7" name="文本框 6"/>
          <p:cNvSpPr txBox="1"/>
          <p:nvPr/>
        </p:nvSpPr>
        <p:spPr>
          <a:xfrm>
            <a:off x="2743200" y="2362200"/>
            <a:ext cx="4876800" cy="3154710"/>
          </a:xfrm>
          <a:prstGeom prst="rect">
            <a:avLst/>
          </a:prstGeom>
          <a:noFill/>
        </p:spPr>
        <p:txBody>
          <a:bodyPr wrap="square" rtlCol="0">
            <a:spAutoFit/>
          </a:bodyPr>
          <a:lstStyle/>
          <a:p>
            <a:pPr marL="0" lvl="2">
              <a:spcBef>
                <a:spcPts val="1200"/>
              </a:spcBef>
            </a:pPr>
            <a:r>
              <a:rPr lang="zh-CN" altLang="en-US" sz="2400" dirty="0" smtClean="0"/>
              <a:t>商业技术：</a:t>
            </a:r>
            <a:r>
              <a:rPr lang="en-US" altLang="zh-CN" sz="2400" dirty="0" smtClean="0"/>
              <a:t>Google</a:t>
            </a:r>
          </a:p>
          <a:p>
            <a:pPr lvl="2">
              <a:spcBef>
                <a:spcPts val="1200"/>
              </a:spcBef>
              <a:buFont typeface="Wingdings" pitchFamily="2" charset="2"/>
              <a:buChar char="l"/>
            </a:pPr>
            <a:r>
              <a:rPr lang="en-US" altLang="zh-CN" sz="2400" dirty="0" smtClean="0"/>
              <a:t>  </a:t>
            </a:r>
            <a:r>
              <a:rPr lang="en-US" altLang="zh-CN" sz="2400" dirty="0" err="1" smtClean="0"/>
              <a:t>Dremel</a:t>
            </a:r>
            <a:endParaRPr lang="en-US" altLang="zh-CN" sz="2400" dirty="0" smtClean="0"/>
          </a:p>
          <a:p>
            <a:pPr lvl="2">
              <a:spcBef>
                <a:spcPts val="1200"/>
              </a:spcBef>
              <a:buFont typeface="Wingdings" pitchFamily="2" charset="2"/>
              <a:buChar char="l"/>
            </a:pPr>
            <a:r>
              <a:rPr lang="en-US" altLang="zh-CN" sz="2400" dirty="0" smtClean="0"/>
              <a:t>  </a:t>
            </a:r>
            <a:r>
              <a:rPr lang="en-US" altLang="zh-CN" sz="2400" dirty="0" err="1" smtClean="0"/>
              <a:t>PowerDrill</a:t>
            </a:r>
            <a:endParaRPr lang="en-US" altLang="zh-CN" sz="2400" dirty="0" smtClean="0"/>
          </a:p>
          <a:p>
            <a:pPr marL="0" lvl="2">
              <a:spcBef>
                <a:spcPts val="1800"/>
              </a:spcBef>
            </a:pPr>
            <a:r>
              <a:rPr lang="zh-CN" altLang="en-US" sz="2400" dirty="0" smtClean="0"/>
              <a:t>开源技术：</a:t>
            </a:r>
            <a:endParaRPr lang="en-US" altLang="zh-CN" sz="2400" dirty="0" smtClean="0"/>
          </a:p>
          <a:p>
            <a:pPr marL="914400" lvl="4">
              <a:spcBef>
                <a:spcPts val="1200"/>
              </a:spcBef>
              <a:buFont typeface="Wingdings" pitchFamily="2" charset="2"/>
              <a:buChar char="l"/>
            </a:pPr>
            <a:r>
              <a:rPr lang="en-US" sz="2400" dirty="0" smtClean="0"/>
              <a:t>  Apache Drill</a:t>
            </a:r>
          </a:p>
          <a:p>
            <a:pPr marL="914400" lvl="4">
              <a:spcBef>
                <a:spcPts val="1200"/>
              </a:spcBef>
              <a:buFont typeface="Wingdings" pitchFamily="2" charset="2"/>
              <a:buChar char="l"/>
            </a:pPr>
            <a:r>
              <a:rPr lang="en-US" sz="2400" dirty="0" smtClean="0"/>
              <a:t>  </a:t>
            </a:r>
            <a:r>
              <a:rPr lang="en-US" sz="2400" dirty="0" err="1" smtClean="0"/>
              <a:t>Cloudera</a:t>
            </a:r>
            <a:r>
              <a:rPr lang="en-US" sz="2400" dirty="0" smtClean="0"/>
              <a:t> </a:t>
            </a:r>
            <a:r>
              <a:rPr lang="en-US" sz="2400" dirty="0" err="1" smtClean="0"/>
              <a:t>Impela</a:t>
            </a: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838200" y="1295400"/>
            <a:ext cx="7467600" cy="646331"/>
          </a:xfrm>
          <a:prstGeom prst="rect">
            <a:avLst/>
          </a:prstGeom>
          <a:noFill/>
          <a:ln w="9525">
            <a:noFill/>
            <a:miter lim="800000"/>
          </a:ln>
        </p:spPr>
        <p:txBody>
          <a:bodyPr wrap="square">
            <a:spAutoFit/>
          </a:bodyPr>
          <a:lstStyle/>
          <a:p>
            <a:r>
              <a:rPr lang="en-US" altLang="zh-CN" sz="3600" b="1" dirty="0" smtClean="0">
                <a:solidFill>
                  <a:srgbClr val="0823A8"/>
                </a:solidFill>
                <a:latin typeface="Calibri" panose="020F0502020204030204" pitchFamily="34" charset="0"/>
              </a:rPr>
              <a:t>1.  </a:t>
            </a:r>
            <a:r>
              <a:rPr lang="zh-CN" altLang="en-US" sz="3600" b="1" dirty="0" smtClean="0">
                <a:solidFill>
                  <a:srgbClr val="0823A8"/>
                </a:solidFill>
                <a:latin typeface="Calibri" panose="020F0502020204030204" pitchFamily="34" charset="0"/>
              </a:rPr>
              <a:t>嵌套数据结构</a:t>
            </a:r>
          </a:p>
        </p:txBody>
      </p:sp>
      <p:sp>
        <p:nvSpPr>
          <p:cNvPr id="7" name="文本框 6"/>
          <p:cNvSpPr txBox="1"/>
          <p:nvPr/>
        </p:nvSpPr>
        <p:spPr>
          <a:xfrm>
            <a:off x="838200" y="2133600"/>
            <a:ext cx="7696200" cy="3631763"/>
          </a:xfrm>
          <a:prstGeom prst="rect">
            <a:avLst/>
          </a:prstGeom>
          <a:noFill/>
        </p:spPr>
        <p:txBody>
          <a:bodyPr wrap="square" rtlCol="0">
            <a:spAutoFit/>
          </a:bodyPr>
          <a:lstStyle/>
          <a:p>
            <a:r>
              <a:rPr lang="en-US" sz="2000" dirty="0" smtClean="0"/>
              <a:t>        </a:t>
            </a:r>
            <a:r>
              <a:rPr sz="2000" dirty="0" err="1" smtClean="0"/>
              <a:t>大数据交互式分析的计算架构主要包括三个方面</a:t>
            </a:r>
            <a:r>
              <a:rPr sz="2000" dirty="0" err="1"/>
              <a:t>：数据结构、存储体系、计算模型</a:t>
            </a:r>
            <a:r>
              <a:rPr sz="2000" dirty="0"/>
              <a:t>。数据结构是指计算模型采用的特殊设计的数据格式及组装方式，比如MapReduce采用键值对（key-value pair），Spark采用分布式弹性数据集（RDD），</a:t>
            </a:r>
            <a:r>
              <a:rPr sz="2000" dirty="0" err="1"/>
              <a:t>Dremel采用的是嵌套数据结构（nested</a:t>
            </a:r>
            <a:r>
              <a:rPr sz="2000" dirty="0"/>
              <a:t> data structure）。</a:t>
            </a:r>
          </a:p>
          <a:p>
            <a:pPr>
              <a:spcBef>
                <a:spcPts val="1200"/>
              </a:spcBef>
            </a:pPr>
            <a:r>
              <a:rPr lang="en-US" sz="2000" dirty="0" smtClean="0"/>
              <a:t>         </a:t>
            </a:r>
            <a:r>
              <a:rPr sz="2000" dirty="0" err="1" smtClean="0"/>
              <a:t>Dremel</a:t>
            </a:r>
            <a:r>
              <a:rPr sz="2000" dirty="0" err="1"/>
              <a:t>采用了与</a:t>
            </a:r>
            <a:r>
              <a:rPr sz="2000" dirty="0" err="1" smtClean="0"/>
              <a:t>XML，JSON这类数据描述语言相类似的一种数据格式</a:t>
            </a:r>
            <a:r>
              <a:rPr sz="2000" dirty="0" err="1"/>
              <a:t>Protocol</a:t>
            </a:r>
            <a:r>
              <a:rPr sz="2000" dirty="0"/>
              <a:t> </a:t>
            </a:r>
            <a:r>
              <a:rPr sz="2000" dirty="0" smtClean="0"/>
              <a:t>Buffer，</a:t>
            </a:r>
            <a:r>
              <a:rPr sz="2000" dirty="0"/>
              <a:t>它是Google的一个开源项目,用于结构化数据的序列化转换，不绑定于任何编程语言或平台，比XML更小、更快、也更简单，用户可基于Protocol Buffer定义自己的数据结构，然后使用自动生成的解码器程序来方便地读写这个数据结构。一个Protocol Buffer格式文件内容如下：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stretch>
            <a:fillRect/>
          </a:stretch>
        </p:blipFill>
        <p:spPr>
          <a:xfrm>
            <a:off x="914400" y="1371600"/>
            <a:ext cx="7391400" cy="4572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3" name="文本框 2"/>
          <p:cNvSpPr txBox="1"/>
          <p:nvPr/>
        </p:nvSpPr>
        <p:spPr>
          <a:xfrm>
            <a:off x="685800" y="1371600"/>
            <a:ext cx="7848600" cy="4632037"/>
          </a:xfrm>
          <a:prstGeom prst="rect">
            <a:avLst/>
          </a:prstGeom>
          <a:noFill/>
        </p:spPr>
        <p:txBody>
          <a:bodyPr wrap="square" rtlCol="0">
            <a:spAutoFit/>
          </a:bodyPr>
          <a:lstStyle/>
          <a:p>
            <a:r>
              <a:rPr lang="zh-CN" altLang="en-US" sz="2000" dirty="0"/>
              <a:t>该段数据结构定义了如下内容：</a:t>
            </a:r>
          </a:p>
          <a:p>
            <a:pPr lvl="1">
              <a:spcBef>
                <a:spcPts val="600"/>
              </a:spcBef>
              <a:buFont typeface="Wingdings" pitchFamily="2" charset="2"/>
              <a:buChar char="l"/>
            </a:pPr>
            <a:r>
              <a:rPr lang="zh-CN" altLang="en-US" sz="2000" dirty="0" smtClean="0"/>
              <a:t>   一</a:t>
            </a:r>
            <a:r>
              <a:rPr lang="zh-CN" altLang="en-US" sz="2000" dirty="0"/>
              <a:t>个</a:t>
            </a:r>
            <a:r>
              <a:rPr lang="en-US" altLang="zh-CN" sz="2000" dirty="0"/>
              <a:t>Protocol Buffer</a:t>
            </a:r>
            <a:r>
              <a:rPr lang="zh-CN" altLang="en-US" sz="2000" dirty="0"/>
              <a:t>格式的消息</a:t>
            </a:r>
            <a:r>
              <a:rPr lang="en-US" altLang="zh-CN" sz="2000" dirty="0"/>
              <a:t>Document</a:t>
            </a:r>
          </a:p>
          <a:p>
            <a:pPr lvl="1">
              <a:buFont typeface="Wingdings" pitchFamily="2" charset="2"/>
              <a:buChar char="l"/>
            </a:pPr>
            <a:r>
              <a:rPr lang="zh-CN" altLang="en-US" sz="2000" dirty="0" smtClean="0"/>
              <a:t>  该</a:t>
            </a:r>
            <a:r>
              <a:rPr lang="zh-CN" altLang="en-US" sz="2000" dirty="0"/>
              <a:t>消息包含三个字段：</a:t>
            </a:r>
            <a:r>
              <a:rPr lang="en-US" altLang="zh-CN" sz="2000" dirty="0"/>
              <a:t>1</a:t>
            </a:r>
            <a:r>
              <a:rPr lang="zh-CN" altLang="en-US" sz="2000" dirty="0"/>
              <a:t>个</a:t>
            </a:r>
            <a:r>
              <a:rPr lang="en-US" altLang="zh-CN" sz="2000" dirty="0"/>
              <a:t>int64</a:t>
            </a:r>
            <a:r>
              <a:rPr lang="zh-CN" altLang="en-US" sz="2000" dirty="0"/>
              <a:t>字段、</a:t>
            </a:r>
            <a:r>
              <a:rPr lang="en-US" altLang="zh-CN" sz="2000" dirty="0"/>
              <a:t>2</a:t>
            </a:r>
            <a:r>
              <a:rPr lang="zh-CN" altLang="en-US" sz="2000" dirty="0"/>
              <a:t>个</a:t>
            </a:r>
            <a:r>
              <a:rPr lang="en-US" altLang="zh-CN" sz="2000" dirty="0"/>
              <a:t>group</a:t>
            </a:r>
            <a:r>
              <a:rPr lang="zh-CN" altLang="en-US" sz="2000" dirty="0"/>
              <a:t>类型字段</a:t>
            </a:r>
          </a:p>
          <a:p>
            <a:pPr lvl="1">
              <a:buFont typeface="Wingdings" pitchFamily="2" charset="2"/>
              <a:buChar char="l"/>
            </a:pPr>
            <a:r>
              <a:rPr lang="zh-CN" altLang="en-US" sz="2000" dirty="0" smtClean="0"/>
              <a:t>  其中</a:t>
            </a:r>
            <a:r>
              <a:rPr lang="zh-CN" altLang="en-US" sz="2000" dirty="0"/>
              <a:t>的</a:t>
            </a:r>
            <a:r>
              <a:rPr lang="en-US" altLang="zh-CN" sz="2000" dirty="0"/>
              <a:t>repeated, required, optional</a:t>
            </a:r>
            <a:r>
              <a:rPr lang="zh-CN" altLang="en-US" sz="2000" dirty="0"/>
              <a:t>是字段限制符，共有三类</a:t>
            </a:r>
            <a:r>
              <a:rPr lang="en-US" altLang="zh-CN" sz="2000" dirty="0"/>
              <a:t>:</a:t>
            </a:r>
            <a:endParaRPr lang="zh-CN" altLang="en-US" sz="2000" dirty="0"/>
          </a:p>
          <a:p>
            <a:r>
              <a:rPr lang="zh-CN" altLang="en-US" sz="2000" dirty="0"/>
              <a:t>	</a:t>
            </a:r>
            <a:r>
              <a:rPr lang="en-US" altLang="zh-CN" sz="2000" dirty="0" smtClean="0"/>
              <a:t>	required</a:t>
            </a:r>
            <a:r>
              <a:rPr lang="en-US" altLang="zh-CN" sz="2000" dirty="0"/>
              <a:t>: </a:t>
            </a:r>
            <a:r>
              <a:rPr lang="zh-CN" altLang="en-US" sz="2000" dirty="0"/>
              <a:t>必须赋值的字段</a:t>
            </a:r>
            <a:br>
              <a:rPr lang="zh-CN" altLang="en-US" sz="2000" dirty="0"/>
            </a:br>
            <a:r>
              <a:rPr lang="zh-CN" altLang="en-US" sz="2000" dirty="0"/>
              <a:t>	</a:t>
            </a:r>
            <a:r>
              <a:rPr lang="en-US" altLang="zh-CN" sz="2000" dirty="0" smtClean="0"/>
              <a:t>	optional</a:t>
            </a:r>
            <a:r>
              <a:rPr lang="en-US" altLang="zh-CN" sz="2000" dirty="0"/>
              <a:t>: </a:t>
            </a:r>
            <a:r>
              <a:rPr lang="zh-CN" altLang="en-US" sz="2000" dirty="0"/>
              <a:t>可有可无的字段</a:t>
            </a:r>
            <a:br>
              <a:rPr lang="zh-CN" altLang="en-US" sz="2000" dirty="0"/>
            </a:br>
            <a:r>
              <a:rPr lang="zh-CN" altLang="en-US" sz="2000" dirty="0"/>
              <a:t>	</a:t>
            </a:r>
            <a:r>
              <a:rPr lang="en-US" altLang="zh-CN" sz="2000" dirty="0" smtClean="0"/>
              <a:t>	repeated</a:t>
            </a:r>
            <a:r>
              <a:rPr lang="en-US" altLang="zh-CN" sz="2000" dirty="0"/>
              <a:t>: </a:t>
            </a:r>
            <a:r>
              <a:rPr lang="zh-CN" altLang="en-US" sz="2000" dirty="0"/>
              <a:t>可重复字段</a:t>
            </a:r>
            <a:r>
              <a:rPr lang="en-US" altLang="zh-CN" sz="2000" dirty="0"/>
              <a:t>(</a:t>
            </a:r>
            <a:r>
              <a:rPr lang="zh-CN" altLang="en-US" sz="2000" dirty="0"/>
              <a:t>变长度</a:t>
            </a:r>
            <a:r>
              <a:rPr lang="en-US" altLang="zh-CN" sz="2000" dirty="0"/>
              <a:t>)</a:t>
            </a:r>
            <a:endParaRPr lang="zh-CN" altLang="en-US" sz="2000" dirty="0"/>
          </a:p>
          <a:p>
            <a:pPr>
              <a:spcBef>
                <a:spcPts val="1200"/>
              </a:spcBef>
            </a:pPr>
            <a:r>
              <a:rPr lang="en-US" altLang="zh-CN" sz="2000" dirty="0" smtClean="0"/>
              <a:t>Protocol </a:t>
            </a:r>
            <a:r>
              <a:rPr lang="en-US" altLang="zh-CN" sz="2000" dirty="0"/>
              <a:t>Buffer</a:t>
            </a:r>
            <a:r>
              <a:rPr lang="zh-CN" altLang="en-US" sz="2000" dirty="0"/>
              <a:t>数据格式可用数学公式表达为：</a:t>
            </a:r>
          </a:p>
          <a:p>
            <a:pPr>
              <a:lnSpc>
                <a:spcPct val="150000"/>
              </a:lnSpc>
            </a:pPr>
            <a:r>
              <a:rPr lang="zh-CN" altLang="en-US" sz="2000" dirty="0"/>
              <a:t>		</a:t>
            </a:r>
            <a:r>
              <a:rPr lang="el-GR" altLang="zh-CN" sz="2000" dirty="0"/>
              <a:t>π = </a:t>
            </a:r>
            <a:r>
              <a:rPr lang="en-US" altLang="zh-CN" sz="2000" dirty="0" err="1"/>
              <a:t>dom</a:t>
            </a:r>
            <a:r>
              <a:rPr lang="en-US" altLang="zh-CN" sz="2000" dirty="0"/>
              <a:t> | &lt;A</a:t>
            </a:r>
            <a:r>
              <a:rPr lang="en-US" altLang="zh-CN" sz="2000" baseline="-25000" dirty="0"/>
              <a:t>1</a:t>
            </a:r>
            <a:r>
              <a:rPr lang="en-US" altLang="zh-CN" sz="2000" dirty="0"/>
              <a:t>: </a:t>
            </a:r>
            <a:r>
              <a:rPr lang="el-GR" altLang="zh-CN" sz="2000" dirty="0"/>
              <a:t>π[*|?], ..., </a:t>
            </a:r>
            <a:r>
              <a:rPr lang="en-US" altLang="zh-CN" sz="2000" dirty="0"/>
              <a:t>An: </a:t>
            </a:r>
            <a:r>
              <a:rPr lang="el-GR" altLang="zh-CN" sz="2000" dirty="0"/>
              <a:t>π[*|?]&gt;</a:t>
            </a:r>
          </a:p>
          <a:p>
            <a:pPr>
              <a:spcBef>
                <a:spcPts val="1200"/>
              </a:spcBef>
            </a:pPr>
            <a:r>
              <a:rPr lang="zh-CN" altLang="en-US" sz="2000" dirty="0" smtClean="0"/>
              <a:t>这里</a:t>
            </a:r>
            <a:r>
              <a:rPr lang="zh-CN" altLang="en-US" sz="2000" dirty="0"/>
              <a:t>，</a:t>
            </a:r>
            <a:r>
              <a:rPr lang="el-GR" altLang="zh-CN" sz="2000" dirty="0"/>
              <a:t>π</a:t>
            </a:r>
            <a:r>
              <a:rPr lang="zh-CN" altLang="en-US" sz="2000" dirty="0"/>
              <a:t>是一个数据类型，而</a:t>
            </a:r>
            <a:r>
              <a:rPr lang="en-US" altLang="zh-CN" sz="2000" dirty="0"/>
              <a:t>Protocol Buffer</a:t>
            </a:r>
            <a:r>
              <a:rPr lang="zh-CN" altLang="en-US" sz="2000" dirty="0"/>
              <a:t>文件可包含一个或多个数据类型</a:t>
            </a:r>
            <a:r>
              <a:rPr lang="zh-CN" altLang="en-US" sz="2000" dirty="0" smtClean="0"/>
              <a:t>。</a:t>
            </a:r>
            <a:r>
              <a:rPr lang="el-GR" altLang="zh-CN" sz="2000" dirty="0" smtClean="0"/>
              <a:t>π</a:t>
            </a:r>
            <a:r>
              <a:rPr lang="zh-CN" altLang="en-US" sz="2000" dirty="0"/>
              <a:t>有两种</a:t>
            </a:r>
            <a:r>
              <a:rPr lang="zh-CN" altLang="en-US" sz="2000" dirty="0" smtClean="0"/>
              <a:t>可能：</a:t>
            </a:r>
            <a:r>
              <a:rPr lang="zh-CN" altLang="en-US" sz="2000" dirty="0"/>
              <a:t>一种是基本类型</a:t>
            </a:r>
            <a:r>
              <a:rPr lang="en-US" altLang="zh-CN" sz="2000" dirty="0" err="1"/>
              <a:t>dom</a:t>
            </a:r>
            <a:r>
              <a:rPr lang="zh-CN" altLang="en-US" sz="2000" dirty="0"/>
              <a:t>（如</a:t>
            </a:r>
            <a:r>
              <a:rPr lang="en-US" altLang="zh-CN" sz="2000" dirty="0" err="1"/>
              <a:t>int</a:t>
            </a:r>
            <a:r>
              <a:rPr lang="zh-CN" altLang="en-US" sz="2000" dirty="0"/>
              <a:t>，</a:t>
            </a:r>
            <a:r>
              <a:rPr lang="en-US" altLang="zh-CN" sz="2000" dirty="0"/>
              <a:t>float</a:t>
            </a:r>
            <a:r>
              <a:rPr lang="zh-CN" altLang="en-US" sz="2000" dirty="0"/>
              <a:t>，</a:t>
            </a:r>
            <a:r>
              <a:rPr lang="en-US" altLang="zh-CN" sz="2000" dirty="0"/>
              <a:t>string</a:t>
            </a:r>
            <a:r>
              <a:rPr lang="zh-CN" altLang="en-US" sz="2000" dirty="0"/>
              <a:t>等）；另一种是使用递归方式定义的，即</a:t>
            </a:r>
            <a:r>
              <a:rPr lang="el-GR" altLang="zh-CN" sz="2000" dirty="0"/>
              <a:t>π</a:t>
            </a:r>
            <a:r>
              <a:rPr lang="zh-CN" altLang="en-US" sz="2000" dirty="0"/>
              <a:t>可以由其他定义好的</a:t>
            </a:r>
            <a:r>
              <a:rPr lang="el-GR" altLang="zh-CN" sz="2000" dirty="0"/>
              <a:t>π</a:t>
            </a:r>
            <a:r>
              <a:rPr lang="zh-CN" altLang="en-US" sz="2000" dirty="0"/>
              <a:t>组成，</a:t>
            </a:r>
            <a:r>
              <a:rPr lang="en-US" altLang="zh-CN" sz="2000" dirty="0"/>
              <a:t>A</a:t>
            </a:r>
            <a:r>
              <a:rPr lang="en-US" altLang="zh-CN" sz="2000" baseline="-25000" dirty="0"/>
              <a:t>1</a:t>
            </a:r>
            <a:r>
              <a:rPr lang="en-US" altLang="zh-CN" sz="2000" dirty="0"/>
              <a:t>...An</a:t>
            </a:r>
            <a:r>
              <a:rPr lang="zh-CN" altLang="en-US" sz="2000" dirty="0"/>
              <a:t>是这些</a:t>
            </a:r>
            <a:r>
              <a:rPr lang="el-GR" altLang="zh-CN" sz="2000" dirty="0"/>
              <a:t>π</a:t>
            </a:r>
            <a:r>
              <a:rPr lang="zh-CN" altLang="en-US" sz="2000" dirty="0"/>
              <a:t>变量的命名</a:t>
            </a:r>
            <a:r>
              <a:rPr lang="zh-CN" altLang="en-US" sz="2000" dirty="0" smtClean="0"/>
              <a:t>。</a:t>
            </a:r>
            <a:endParaRPr lang="zh-CN" altLang="en-US" sz="2000" dirty="0"/>
          </a:p>
        </p:txBody>
      </p:sp>
    </p:spTree>
    <p:extLst>
      <p:ext uri="{BB962C8B-B14F-4D97-AF65-F5344CB8AC3E}">
        <p14:creationId xmlns:p14="http://schemas.microsoft.com/office/powerpoint/2010/main" xmlns="" val="3730518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7</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3" name="文本框 2"/>
          <p:cNvSpPr txBox="1"/>
          <p:nvPr/>
        </p:nvSpPr>
        <p:spPr>
          <a:xfrm>
            <a:off x="685800" y="1295400"/>
            <a:ext cx="7946366" cy="461665"/>
          </a:xfrm>
          <a:prstGeom prst="rect">
            <a:avLst/>
          </a:prstGeom>
          <a:noFill/>
        </p:spPr>
        <p:txBody>
          <a:bodyPr wrap="square" rtlCol="0">
            <a:spAutoFit/>
          </a:bodyPr>
          <a:lstStyle/>
          <a:p>
            <a:r>
              <a:rPr lang="zh-CN" altLang="en-US" sz="2400" dirty="0"/>
              <a:t>在</a:t>
            </a:r>
            <a:r>
              <a:rPr lang="en-US" altLang="zh-CN" sz="2400" dirty="0"/>
              <a:t>Protocol Buffer</a:t>
            </a:r>
            <a:r>
              <a:rPr lang="zh-CN" altLang="en-US" sz="2400" dirty="0"/>
              <a:t>中可定义如下的嵌套数据类型：</a:t>
            </a:r>
          </a:p>
        </p:txBody>
      </p:sp>
      <p:pic>
        <p:nvPicPr>
          <p:cNvPr id="2" name="图片 1"/>
          <p:cNvPicPr>
            <a:picLocks noChangeAspect="1"/>
          </p:cNvPicPr>
          <p:nvPr/>
        </p:nvPicPr>
        <p:blipFill>
          <a:blip r:embed="rId4" cstate="print"/>
          <a:stretch>
            <a:fillRect/>
          </a:stretch>
        </p:blipFill>
        <p:spPr>
          <a:xfrm>
            <a:off x="838200" y="1828800"/>
            <a:ext cx="6705600" cy="2670703"/>
          </a:xfrm>
          <a:prstGeom prst="rect">
            <a:avLst/>
          </a:prstGeom>
        </p:spPr>
      </p:pic>
      <p:sp>
        <p:nvSpPr>
          <p:cNvPr id="4" name="矩形 3"/>
          <p:cNvSpPr/>
          <p:nvPr/>
        </p:nvSpPr>
        <p:spPr>
          <a:xfrm>
            <a:off x="685800" y="4648200"/>
            <a:ext cx="7490604" cy="1015663"/>
          </a:xfrm>
          <a:prstGeom prst="rect">
            <a:avLst/>
          </a:prstGeom>
        </p:spPr>
        <p:txBody>
          <a:bodyPr wrap="square">
            <a:spAutoFit/>
          </a:bodyPr>
          <a:lstStyle/>
          <a:p>
            <a:pPr marL="0" marR="0" indent="0" algn="just">
              <a:spcBef>
                <a:spcPts val="1200"/>
              </a:spcBef>
              <a:spcAft>
                <a:spcPts val="0"/>
              </a:spcAft>
            </a:pPr>
            <a:r>
              <a:rPr lang="zh-CN" altLang="en-US" sz="2000" kern="100" dirty="0">
                <a:solidFill>
                  <a:srgbClr val="000000"/>
                </a:solidFill>
                <a:latin typeface="宋体" panose="02010600030101010101" pitchFamily="2" charset="-122"/>
                <a:cs typeface="Times New Roman" panose="02020603050405020304" pitchFamily="18" charset="0"/>
              </a:rPr>
              <a:t>其中，</a:t>
            </a:r>
            <a:r>
              <a:rPr lang="en-US" altLang="zh-CN" sz="2000" kern="100" dirty="0">
                <a:solidFill>
                  <a:srgbClr val="000000"/>
                </a:solidFill>
                <a:latin typeface="宋体" panose="02010600030101010101" pitchFamily="2" charset="-122"/>
                <a:cs typeface="Times New Roman" panose="02020603050405020304" pitchFamily="18" charset="0"/>
              </a:rPr>
              <a:t>Result</a:t>
            </a:r>
            <a:r>
              <a:rPr lang="zh-CN" altLang="en-US" sz="2000" kern="100" dirty="0">
                <a:solidFill>
                  <a:srgbClr val="000000"/>
                </a:solidFill>
                <a:latin typeface="宋体" panose="02010600030101010101" pitchFamily="2" charset="-122"/>
                <a:cs typeface="Times New Roman" panose="02020603050405020304" pitchFamily="18" charset="0"/>
              </a:rPr>
              <a:t>是嵌套在</a:t>
            </a:r>
            <a:r>
              <a:rPr lang="en-US" altLang="zh-CN" sz="2000" kern="100" dirty="0" err="1">
                <a:solidFill>
                  <a:srgbClr val="000000"/>
                </a:solidFill>
                <a:latin typeface="宋体" panose="02010600030101010101" pitchFamily="2" charset="-122"/>
                <a:cs typeface="Times New Roman" panose="02020603050405020304" pitchFamily="18" charset="0"/>
              </a:rPr>
              <a:t>SearchResponse</a:t>
            </a:r>
            <a:r>
              <a:rPr lang="zh-CN" altLang="en-US" sz="2000" kern="100" dirty="0">
                <a:solidFill>
                  <a:srgbClr val="000000"/>
                </a:solidFill>
                <a:latin typeface="宋体" panose="02010600030101010101" pitchFamily="2" charset="-122"/>
                <a:cs typeface="Times New Roman" panose="02020603050405020304" pitchFamily="18" charset="0"/>
              </a:rPr>
              <a:t>中的一个数据结构。如果在</a:t>
            </a:r>
            <a:r>
              <a:rPr lang="en-US" altLang="zh-CN" sz="2000" kern="100" dirty="0" err="1">
                <a:solidFill>
                  <a:srgbClr val="000000"/>
                </a:solidFill>
                <a:latin typeface="宋体" panose="02010600030101010101" pitchFamily="2" charset="-122"/>
                <a:cs typeface="Times New Roman" panose="02020603050405020304" pitchFamily="18" charset="0"/>
              </a:rPr>
              <a:t>SearchResponse</a:t>
            </a:r>
            <a:r>
              <a:rPr lang="zh-CN" altLang="en-US" sz="2000" kern="100" dirty="0">
                <a:solidFill>
                  <a:srgbClr val="000000"/>
                </a:solidFill>
                <a:latin typeface="宋体" panose="02010600030101010101" pitchFamily="2" charset="-122"/>
                <a:cs typeface="Times New Roman" panose="02020603050405020304" pitchFamily="18" charset="0"/>
              </a:rPr>
              <a:t>之外另有一个变量要使用</a:t>
            </a:r>
            <a:r>
              <a:rPr lang="en-US" altLang="zh-CN" sz="2000" kern="100" dirty="0">
                <a:solidFill>
                  <a:srgbClr val="000000"/>
                </a:solidFill>
                <a:latin typeface="宋体" panose="02010600030101010101" pitchFamily="2" charset="-122"/>
                <a:cs typeface="Times New Roman" panose="02020603050405020304" pitchFamily="18" charset="0"/>
              </a:rPr>
              <a:t>Result</a:t>
            </a:r>
            <a:r>
              <a:rPr lang="zh-CN" altLang="en-US" sz="2000" kern="100" dirty="0">
                <a:solidFill>
                  <a:srgbClr val="000000"/>
                </a:solidFill>
                <a:latin typeface="宋体" panose="02010600030101010101" pitchFamily="2" charset="-122"/>
                <a:cs typeface="Times New Roman" panose="02020603050405020304" pitchFamily="18" charset="0"/>
              </a:rPr>
              <a:t>，可采用</a:t>
            </a:r>
            <a:r>
              <a:rPr lang="en-US" altLang="zh-CN" sz="2000" kern="100" dirty="0">
                <a:solidFill>
                  <a:srgbClr val="000000"/>
                </a:solidFill>
                <a:latin typeface="宋体" panose="02010600030101010101" pitchFamily="2" charset="-122"/>
                <a:cs typeface="Times New Roman" panose="02020603050405020304" pitchFamily="18" charset="0"/>
              </a:rPr>
              <a:t>parent-</a:t>
            </a:r>
            <a:r>
              <a:rPr lang="en-US" altLang="zh-CN" sz="2000" kern="100" dirty="0" err="1">
                <a:solidFill>
                  <a:srgbClr val="000000"/>
                </a:solidFill>
                <a:latin typeface="宋体" panose="02010600030101010101" pitchFamily="2" charset="-122"/>
                <a:cs typeface="Times New Roman" panose="02020603050405020304" pitchFamily="18" charset="0"/>
              </a:rPr>
              <a:t>name.child</a:t>
            </a:r>
            <a:r>
              <a:rPr lang="en-US" altLang="zh-CN" sz="2000" kern="100" dirty="0">
                <a:solidFill>
                  <a:srgbClr val="000000"/>
                </a:solidFill>
                <a:latin typeface="宋体" panose="02010600030101010101" pitchFamily="2" charset="-122"/>
                <a:cs typeface="Times New Roman" panose="02020603050405020304" pitchFamily="18" charset="0"/>
              </a:rPr>
              <a:t>-name</a:t>
            </a:r>
            <a:r>
              <a:rPr lang="zh-CN" altLang="en-US" sz="2000" kern="100" dirty="0">
                <a:solidFill>
                  <a:srgbClr val="000000"/>
                </a:solidFill>
                <a:latin typeface="宋体" panose="02010600030101010101" pitchFamily="2" charset="-122"/>
                <a:cs typeface="Times New Roman" panose="02020603050405020304" pitchFamily="18" charset="0"/>
              </a:rPr>
              <a:t>的形式调用，如下所示：</a:t>
            </a:r>
            <a:endParaRPr lang="zh-CN" altLang="en-US" sz="2000" kern="100" dirty="0">
              <a:latin typeface="Times New Roman" panose="02020603050405020304" pitchFamily="18" charset="0"/>
            </a:endParaRPr>
          </a:p>
        </p:txBody>
      </p:sp>
      <p:pic>
        <p:nvPicPr>
          <p:cNvPr id="5" name="图片 4"/>
          <p:cNvPicPr>
            <a:picLocks noChangeAspect="1"/>
          </p:cNvPicPr>
          <p:nvPr/>
        </p:nvPicPr>
        <p:blipFill>
          <a:blip r:embed="rId5" cstate="print"/>
          <a:stretch>
            <a:fillRect/>
          </a:stretch>
        </p:blipFill>
        <p:spPr>
          <a:xfrm>
            <a:off x="762000" y="5715000"/>
            <a:ext cx="6727166" cy="833520"/>
          </a:xfrm>
          <a:prstGeom prst="rect">
            <a:avLst/>
          </a:prstGeom>
        </p:spPr>
      </p:pic>
    </p:spTree>
    <p:extLst>
      <p:ext uri="{BB962C8B-B14F-4D97-AF65-F5344CB8AC3E}">
        <p14:creationId xmlns:p14="http://schemas.microsoft.com/office/powerpoint/2010/main" xmlns="" val="3026232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8</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143000"/>
            <a:ext cx="7924800" cy="646331"/>
          </a:xfrm>
          <a:prstGeom prst="rect">
            <a:avLst/>
          </a:prstGeom>
          <a:noFill/>
          <a:ln w="9525">
            <a:noFill/>
            <a:miter lim="800000"/>
          </a:ln>
        </p:spPr>
        <p:txBody>
          <a:bodyPr>
            <a:spAutoFit/>
          </a:bodyPr>
          <a:lstStyle/>
          <a:p>
            <a:r>
              <a:rPr lang="en-US" altLang="zh-CN" sz="3600" dirty="0" err="1" smtClean="0">
                <a:solidFill>
                  <a:srgbClr val="0823A8"/>
                </a:solidFill>
                <a:latin typeface="Calibri" panose="020F0502020204030204" pitchFamily="34" charset="0"/>
              </a:rPr>
              <a:t>Dremel</a:t>
            </a:r>
            <a:r>
              <a:rPr lang="zh-CN" altLang="en-US" sz="3600" dirty="0" smtClean="0">
                <a:solidFill>
                  <a:srgbClr val="0823A8"/>
                </a:solidFill>
                <a:latin typeface="Calibri" panose="020F0502020204030204" pitchFamily="34" charset="0"/>
              </a:rPr>
              <a:t>存储结构</a:t>
            </a:r>
          </a:p>
        </p:txBody>
      </p:sp>
      <p:sp>
        <p:nvSpPr>
          <p:cNvPr id="3" name="文本框 2"/>
          <p:cNvSpPr txBox="1"/>
          <p:nvPr/>
        </p:nvSpPr>
        <p:spPr>
          <a:xfrm>
            <a:off x="838200" y="1828800"/>
            <a:ext cx="7620000" cy="2092881"/>
          </a:xfrm>
          <a:prstGeom prst="rect">
            <a:avLst/>
          </a:prstGeom>
          <a:noFill/>
        </p:spPr>
        <p:txBody>
          <a:bodyPr wrap="square" rtlCol="0">
            <a:spAutoFit/>
          </a:bodyPr>
          <a:lstStyle/>
          <a:p>
            <a:r>
              <a:rPr lang="zh-CN" altLang="en-US" sz="2000" dirty="0" smtClean="0"/>
              <a:t>先</a:t>
            </a:r>
            <a:r>
              <a:rPr lang="zh-CN" altLang="en-US" sz="2000" dirty="0"/>
              <a:t>定义如下</a:t>
            </a:r>
            <a:r>
              <a:rPr lang="zh-CN" altLang="en-US" sz="2000" dirty="0" smtClean="0"/>
              <a:t>的存储结构概念</a:t>
            </a:r>
            <a:r>
              <a:rPr lang="zh-CN" altLang="en-US" sz="2000" dirty="0"/>
              <a:t>：</a:t>
            </a:r>
          </a:p>
          <a:p>
            <a:pPr>
              <a:spcBef>
                <a:spcPts val="600"/>
              </a:spcBef>
            </a:pPr>
            <a:r>
              <a:rPr lang="zh-CN" altLang="en-US" sz="2000" b="1" dirty="0"/>
              <a:t>数据记录（</a:t>
            </a:r>
            <a:r>
              <a:rPr lang="en-US" altLang="zh-CN" sz="2000" b="1" dirty="0"/>
              <a:t>record</a:t>
            </a:r>
            <a:r>
              <a:rPr lang="zh-CN" altLang="en-US" sz="2000" b="1" dirty="0"/>
              <a:t>）</a:t>
            </a:r>
            <a:r>
              <a:rPr lang="zh-CN" altLang="en-US" sz="2000" dirty="0"/>
              <a:t>：指一条完整的嵌套数据，如果是数据库中，一条记录就是一行（</a:t>
            </a:r>
            <a:r>
              <a:rPr lang="en-US" altLang="zh-CN" sz="2000" dirty="0"/>
              <a:t>row</a:t>
            </a:r>
            <a:r>
              <a:rPr lang="zh-CN" altLang="en-US" sz="2000" dirty="0"/>
              <a:t>）数据。</a:t>
            </a:r>
          </a:p>
          <a:p>
            <a:pPr>
              <a:spcBef>
                <a:spcPts val="600"/>
              </a:spcBef>
            </a:pPr>
            <a:r>
              <a:rPr lang="zh-CN" altLang="en-US" sz="2000" b="1" dirty="0"/>
              <a:t>值域或字码段（</a:t>
            </a:r>
            <a:r>
              <a:rPr lang="en-US" altLang="zh-CN" sz="2000" b="1" dirty="0"/>
              <a:t>field</a:t>
            </a:r>
            <a:r>
              <a:rPr lang="zh-CN" altLang="en-US" sz="2000" b="1" dirty="0"/>
              <a:t>）</a:t>
            </a:r>
            <a:r>
              <a:rPr lang="zh-CN" altLang="en-US" sz="2000" dirty="0"/>
              <a:t>：值域或字码</a:t>
            </a:r>
            <a:r>
              <a:rPr lang="zh-CN" altLang="en-US" sz="2000" dirty="0" smtClean="0"/>
              <a:t>段是</a:t>
            </a:r>
            <a:r>
              <a:rPr lang="zh-CN" altLang="en-US" sz="2000" dirty="0"/>
              <a:t>嵌套数据结构中的一个子项或元素，在数据表中就是一个列。</a:t>
            </a:r>
          </a:p>
          <a:p>
            <a:endParaRPr lang="zh-CN" altLang="en-US" sz="2000" dirty="0"/>
          </a:p>
        </p:txBody>
      </p:sp>
      <p:sp>
        <p:nvSpPr>
          <p:cNvPr id="7" name="文本框 6"/>
          <p:cNvSpPr txBox="1"/>
          <p:nvPr/>
        </p:nvSpPr>
        <p:spPr>
          <a:xfrm>
            <a:off x="838200" y="3657600"/>
            <a:ext cx="3429000" cy="2092881"/>
          </a:xfrm>
          <a:prstGeom prst="rect">
            <a:avLst/>
          </a:prstGeom>
          <a:noFill/>
        </p:spPr>
        <p:txBody>
          <a:bodyPr wrap="square" rtlCol="0">
            <a:spAutoFit/>
          </a:bodyPr>
          <a:lstStyle/>
          <a:p>
            <a:r>
              <a:rPr lang="zh-CN" altLang="en-US" sz="2000" b="1" dirty="0"/>
              <a:t>列（</a:t>
            </a:r>
            <a:r>
              <a:rPr lang="en-US" altLang="zh-CN" sz="2000" b="1" dirty="0"/>
              <a:t>column</a:t>
            </a:r>
            <a:r>
              <a:rPr lang="zh-CN" altLang="en-US" sz="2000" b="1" dirty="0"/>
              <a:t>）</a:t>
            </a:r>
            <a:r>
              <a:rPr lang="zh-CN" altLang="en-US" sz="2000" dirty="0"/>
              <a:t>：数据结构中的一个值域或字码段在存储时就是一个列</a:t>
            </a:r>
            <a:r>
              <a:rPr lang="zh-CN" altLang="en-US" sz="2000" dirty="0" smtClean="0"/>
              <a:t>。</a:t>
            </a:r>
            <a:endParaRPr lang="en-US" altLang="zh-CN" sz="2000" dirty="0" smtClean="0"/>
          </a:p>
          <a:p>
            <a:pPr>
              <a:spcBef>
                <a:spcPts val="1200"/>
              </a:spcBef>
            </a:pPr>
            <a:r>
              <a:rPr lang="zh-CN" altLang="en-US" sz="2000" dirty="0" smtClean="0"/>
              <a:t>对</a:t>
            </a:r>
            <a:r>
              <a:rPr lang="zh-CN" altLang="en-US" sz="2000" dirty="0"/>
              <a:t>于前述的</a:t>
            </a:r>
            <a:r>
              <a:rPr lang="en-US" altLang="zh-CN" sz="2000" dirty="0"/>
              <a:t>Document</a:t>
            </a:r>
            <a:r>
              <a:rPr lang="zh-CN" altLang="en-US" sz="2000" dirty="0"/>
              <a:t>嵌套数据类型，</a:t>
            </a:r>
            <a:r>
              <a:rPr lang="zh-CN" altLang="en-US" sz="2000" dirty="0" smtClean="0"/>
              <a:t>图右</a:t>
            </a:r>
            <a:r>
              <a:rPr lang="zh-CN" altLang="en-US" sz="2000" dirty="0"/>
              <a:t>上的代码可以产生如下两条</a:t>
            </a:r>
            <a:r>
              <a:rPr lang="zh-CN" altLang="en-US" sz="2000" dirty="0" smtClean="0"/>
              <a:t>数据记录</a:t>
            </a:r>
            <a:r>
              <a:rPr lang="en-US" altLang="zh-CN" sz="2000" dirty="0" smtClean="0"/>
              <a:t>r1</a:t>
            </a:r>
            <a:r>
              <a:rPr lang="zh-CN" altLang="en-US" sz="2000" dirty="0"/>
              <a:t>和</a:t>
            </a:r>
            <a:r>
              <a:rPr lang="en-US" altLang="zh-CN" sz="2000" dirty="0"/>
              <a:t>r2</a:t>
            </a:r>
            <a:r>
              <a:rPr lang="zh-CN" altLang="en-US" sz="2000" dirty="0"/>
              <a:t>。</a:t>
            </a:r>
          </a:p>
        </p:txBody>
      </p:sp>
      <p:pic>
        <p:nvPicPr>
          <p:cNvPr id="14" name="图片 13" descr="无标题111111111111"/>
          <p:cNvPicPr>
            <a:picLocks noChangeAspect="1" noChangeArrowheads="1"/>
          </p:cNvPicPr>
          <p:nvPr/>
        </p:nvPicPr>
        <p:blipFill>
          <a:blip r:embed="rId4" cstate="print"/>
          <a:srcRect r="774" b="7764"/>
          <a:stretch>
            <a:fillRect/>
          </a:stretch>
        </p:blipFill>
        <p:spPr>
          <a:xfrm>
            <a:off x="4648200" y="3581400"/>
            <a:ext cx="4078605" cy="3116580"/>
          </a:xfrm>
          <a:prstGeom prst="rect">
            <a:avLst/>
          </a:prstGeom>
          <a:noFill/>
          <a:ln>
            <a:noFill/>
          </a:ln>
        </p:spPr>
      </p:pic>
    </p:spTree>
    <p:extLst>
      <p:ext uri="{BB962C8B-B14F-4D97-AF65-F5344CB8AC3E}">
        <p14:creationId xmlns:p14="http://schemas.microsoft.com/office/powerpoint/2010/main" xmlns="" val="3369889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9</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3" name="文本框 2"/>
          <p:cNvSpPr txBox="1"/>
          <p:nvPr/>
        </p:nvSpPr>
        <p:spPr>
          <a:xfrm>
            <a:off x="762000" y="1219200"/>
            <a:ext cx="7946366" cy="707886"/>
          </a:xfrm>
          <a:prstGeom prst="rect">
            <a:avLst/>
          </a:prstGeom>
          <a:noFill/>
        </p:spPr>
        <p:txBody>
          <a:bodyPr wrap="square" rtlCol="0">
            <a:spAutoFit/>
          </a:bodyPr>
          <a:lstStyle/>
          <a:p>
            <a:r>
              <a:rPr lang="zh-CN" altLang="en-US" sz="2000" dirty="0"/>
              <a:t>上述数据记录实际上可以用表格形式表示为：</a:t>
            </a:r>
          </a:p>
          <a:p>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xmlns="" val="1101546084"/>
              </p:ext>
            </p:extLst>
          </p:nvPr>
        </p:nvGraphicFramePr>
        <p:xfrm>
          <a:off x="914400" y="1676400"/>
          <a:ext cx="7238998" cy="2286000"/>
        </p:xfrm>
        <a:graphic>
          <a:graphicData uri="http://schemas.openxmlformats.org/drawingml/2006/table">
            <a:tbl>
              <a:tblPr>
                <a:tableStyleId>{5C22544A-7EE6-4342-B048-85BDC9FD1C3A}</a:tableStyleId>
              </a:tblPr>
              <a:tblGrid>
                <a:gridCol w="818529">
                  <a:extLst>
                    <a:ext uri="{9D8B030D-6E8A-4147-A177-3AD203B41FA5}">
                      <a16:colId xmlns:a16="http://schemas.microsoft.com/office/drawing/2014/main" xmlns="" val="604011415"/>
                    </a:ext>
                  </a:extLst>
                </a:gridCol>
                <a:gridCol w="544863">
                  <a:extLst>
                    <a:ext uri="{9D8B030D-6E8A-4147-A177-3AD203B41FA5}">
                      <a16:colId xmlns:a16="http://schemas.microsoft.com/office/drawing/2014/main" xmlns="" val="524132046"/>
                    </a:ext>
                  </a:extLst>
                </a:gridCol>
                <a:gridCol w="502822">
                  <a:extLst>
                    <a:ext uri="{9D8B030D-6E8A-4147-A177-3AD203B41FA5}">
                      <a16:colId xmlns:a16="http://schemas.microsoft.com/office/drawing/2014/main" xmlns="" val="3074629237"/>
                    </a:ext>
                  </a:extLst>
                </a:gridCol>
                <a:gridCol w="582780">
                  <a:extLst>
                    <a:ext uri="{9D8B030D-6E8A-4147-A177-3AD203B41FA5}">
                      <a16:colId xmlns:a16="http://schemas.microsoft.com/office/drawing/2014/main" xmlns="" val="2917556579"/>
                    </a:ext>
                  </a:extLst>
                </a:gridCol>
                <a:gridCol w="583604">
                  <a:extLst>
                    <a:ext uri="{9D8B030D-6E8A-4147-A177-3AD203B41FA5}">
                      <a16:colId xmlns:a16="http://schemas.microsoft.com/office/drawing/2014/main" xmlns="" val="3637339972"/>
                    </a:ext>
                  </a:extLst>
                </a:gridCol>
                <a:gridCol w="1050982">
                  <a:extLst>
                    <a:ext uri="{9D8B030D-6E8A-4147-A177-3AD203B41FA5}">
                      <a16:colId xmlns:a16="http://schemas.microsoft.com/office/drawing/2014/main" xmlns="" val="2384175195"/>
                    </a:ext>
                  </a:extLst>
                </a:gridCol>
                <a:gridCol w="1051806">
                  <a:extLst>
                    <a:ext uri="{9D8B030D-6E8A-4147-A177-3AD203B41FA5}">
                      <a16:colId xmlns:a16="http://schemas.microsoft.com/office/drawing/2014/main" xmlns="" val="3023081183"/>
                    </a:ext>
                  </a:extLst>
                </a:gridCol>
                <a:gridCol w="1051806">
                  <a:extLst>
                    <a:ext uri="{9D8B030D-6E8A-4147-A177-3AD203B41FA5}">
                      <a16:colId xmlns:a16="http://schemas.microsoft.com/office/drawing/2014/main" xmlns="" val="3944219564"/>
                    </a:ext>
                  </a:extLst>
                </a:gridCol>
                <a:gridCol w="1051806">
                  <a:extLst>
                    <a:ext uri="{9D8B030D-6E8A-4147-A177-3AD203B41FA5}">
                      <a16:colId xmlns:a16="http://schemas.microsoft.com/office/drawing/2014/main" xmlns="" val="3669007401"/>
                    </a:ext>
                  </a:extLst>
                </a:gridCol>
              </a:tblGrid>
              <a:tr h="381000">
                <a:tc rowSpan="3">
                  <a:txBody>
                    <a:bodyPr/>
                    <a:lstStyle/>
                    <a:p>
                      <a:pPr marL="0" marR="0" indent="0" algn="just">
                        <a:lnSpc>
                          <a:spcPts val="1500"/>
                        </a:lnSpc>
                        <a:spcBef>
                          <a:spcPts val="0"/>
                        </a:spcBef>
                        <a:spcAft>
                          <a:spcPts val="0"/>
                        </a:spcAft>
                      </a:pPr>
                      <a:r>
                        <a:rPr lang="en-US" sz="1600" kern="100" dirty="0" err="1">
                          <a:effectLst/>
                        </a:rPr>
                        <a:t>DocId</a:t>
                      </a:r>
                      <a:endParaRPr lang="en-US" sz="1600" kern="100" dirty="0">
                        <a:effectLst/>
                        <a:latin typeface="Times New Roman" panose="02020603050405020304" pitchFamily="18" charset="0"/>
                        <a:ea typeface="宋体" panose="02010600030101010101" pitchFamily="2" charset="-122"/>
                      </a:endParaRPr>
                    </a:p>
                  </a:txBody>
                  <a:tcPr marL="68580" marR="68580" anchor="ctr"/>
                </a:tc>
                <a:tc gridSpan="4">
                  <a:txBody>
                    <a:bodyPr/>
                    <a:lstStyle/>
                    <a:p>
                      <a:pPr marL="0" marR="0" indent="0" algn="ctr">
                        <a:lnSpc>
                          <a:spcPts val="1500"/>
                        </a:lnSpc>
                        <a:spcBef>
                          <a:spcPts val="0"/>
                        </a:spcBef>
                        <a:spcAft>
                          <a:spcPts val="0"/>
                        </a:spcAft>
                      </a:pPr>
                      <a:r>
                        <a:rPr lang="en-US" sz="1600" kern="100" dirty="0">
                          <a:effectLst/>
                        </a:rPr>
                        <a:t>Links</a:t>
                      </a:r>
                      <a:endParaRPr lang="en-US" sz="1600" kern="100" dirty="0">
                        <a:effectLst/>
                        <a:latin typeface="Times New Roman" panose="02020603050405020304" pitchFamily="18" charset="0"/>
                        <a:ea typeface="宋体" panose="02010600030101010101" pitchFamily="2" charset="-122"/>
                      </a:endParaRPr>
                    </a:p>
                  </a:txBody>
                  <a:tcPr marL="68580" marR="6858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indent="0" algn="ctr">
                        <a:lnSpc>
                          <a:spcPts val="1500"/>
                        </a:lnSpc>
                        <a:spcBef>
                          <a:spcPts val="0"/>
                        </a:spcBef>
                        <a:spcAft>
                          <a:spcPts val="0"/>
                        </a:spcAft>
                      </a:pPr>
                      <a:r>
                        <a:rPr lang="en-US" sz="1600" kern="100" dirty="0">
                          <a:effectLst/>
                        </a:rPr>
                        <a:t>Name</a:t>
                      </a:r>
                      <a:endParaRPr lang="en-US" sz="1600" kern="100" dirty="0">
                        <a:effectLst/>
                        <a:latin typeface="Times New Roman" panose="02020603050405020304" pitchFamily="18" charset="0"/>
                        <a:ea typeface="宋体" panose="02010600030101010101" pitchFamily="2" charset="-122"/>
                      </a:endParaRPr>
                    </a:p>
                  </a:txBody>
                  <a:tcPr marL="68580" marR="68580"/>
                </a:tc>
                <a:tc hMerge="1">
                  <a:txBody>
                    <a:bodyPr/>
                    <a:lstStyle/>
                    <a:p>
                      <a:endParaRPr lang="zh-CN" altLang="en-US"/>
                    </a:p>
                  </a:txBody>
                  <a:tcPr/>
                </a:tc>
                <a:tc hMerge="1">
                  <a:txBody>
                    <a:bodyPr/>
                    <a:lstStyle/>
                    <a:p>
                      <a:endParaRPr lang="zh-CN" altLang="en-US"/>
                    </a:p>
                  </a:txBody>
                  <a:tcPr/>
                </a:tc>
                <a:tc>
                  <a:txBody>
                    <a:bodyPr/>
                    <a:lstStyle/>
                    <a:p>
                      <a:pPr marL="0" marR="0" indent="0" algn="just">
                        <a:lnSpc>
                          <a:spcPts val="1500"/>
                        </a:lnSpc>
                        <a:spcBef>
                          <a:spcPts val="0"/>
                        </a:spcBef>
                        <a:spcAft>
                          <a:spcPts val="0"/>
                        </a:spcAft>
                      </a:pPr>
                      <a:r>
                        <a:rPr lang="en-US" altLang="zh-CN" sz="120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xmlns="" val="405953092"/>
                  </a:ext>
                </a:extLst>
              </a:tr>
              <a:tr h="381000">
                <a:tc vMerge="1">
                  <a:txBody>
                    <a:bodyPr/>
                    <a:lstStyle/>
                    <a:p>
                      <a:endParaRPr lang="zh-CN" altLang="en-US"/>
                    </a:p>
                  </a:txBody>
                  <a:tcPr/>
                </a:tc>
                <a:tc rowSpan="2" gridSpan="2">
                  <a:txBody>
                    <a:bodyPr/>
                    <a:lstStyle/>
                    <a:p>
                      <a:pPr marL="0" marR="0" indent="0" algn="ctr">
                        <a:lnSpc>
                          <a:spcPts val="1500"/>
                        </a:lnSpc>
                        <a:spcBef>
                          <a:spcPts val="0"/>
                        </a:spcBef>
                        <a:spcAft>
                          <a:spcPts val="0"/>
                        </a:spcAft>
                      </a:pPr>
                      <a:r>
                        <a:rPr lang="en-US" sz="1600" kern="100" dirty="0" err="1">
                          <a:effectLst/>
                        </a:rPr>
                        <a:t>Backword</a:t>
                      </a:r>
                      <a:endParaRPr lang="en-US" sz="1600" kern="100" dirty="0">
                        <a:effectLst/>
                        <a:latin typeface="Times New Roman" panose="02020603050405020304" pitchFamily="18" charset="0"/>
                        <a:ea typeface="宋体" panose="02010600030101010101" pitchFamily="2" charset="-122"/>
                      </a:endParaRPr>
                    </a:p>
                  </a:txBody>
                  <a:tcPr marL="68580" marR="68580" anchor="ctr"/>
                </a:tc>
                <a:tc rowSpan="2" hMerge="1">
                  <a:txBody>
                    <a:bodyPr/>
                    <a:lstStyle/>
                    <a:p>
                      <a:endParaRPr lang="zh-CN" altLang="en-US"/>
                    </a:p>
                  </a:txBody>
                  <a:tcPr/>
                </a:tc>
                <a:tc rowSpan="2" gridSpan="2">
                  <a:txBody>
                    <a:bodyPr/>
                    <a:lstStyle/>
                    <a:p>
                      <a:pPr marL="0" marR="0" indent="0" algn="ctr">
                        <a:lnSpc>
                          <a:spcPts val="1500"/>
                        </a:lnSpc>
                        <a:spcBef>
                          <a:spcPts val="0"/>
                        </a:spcBef>
                        <a:spcAft>
                          <a:spcPts val="0"/>
                        </a:spcAft>
                      </a:pPr>
                      <a:r>
                        <a:rPr lang="en-US" sz="1600" kern="100" dirty="0">
                          <a:effectLst/>
                        </a:rPr>
                        <a:t>Forward</a:t>
                      </a:r>
                      <a:endParaRPr lang="en-US" sz="1600" kern="100" dirty="0">
                        <a:effectLst/>
                        <a:latin typeface="Times New Roman" panose="02020603050405020304" pitchFamily="18" charset="0"/>
                        <a:ea typeface="宋体" panose="02010600030101010101" pitchFamily="2" charset="-122"/>
                      </a:endParaRPr>
                    </a:p>
                  </a:txBody>
                  <a:tcPr marL="68580" marR="68580" anchor="ctr"/>
                </a:tc>
                <a:tc rowSpan="2" hMerge="1">
                  <a:txBody>
                    <a:bodyPr/>
                    <a:lstStyle/>
                    <a:p>
                      <a:endParaRPr lang="zh-CN" altLang="en-US"/>
                    </a:p>
                  </a:txBody>
                  <a:tcPr/>
                </a:tc>
                <a:tc gridSpan="2">
                  <a:txBody>
                    <a:bodyPr/>
                    <a:lstStyle/>
                    <a:p>
                      <a:pPr marL="0" marR="0" indent="0" algn="ctr">
                        <a:lnSpc>
                          <a:spcPts val="1500"/>
                        </a:lnSpc>
                        <a:spcBef>
                          <a:spcPts val="0"/>
                        </a:spcBef>
                        <a:spcAft>
                          <a:spcPts val="0"/>
                        </a:spcAft>
                      </a:pPr>
                      <a:r>
                        <a:rPr lang="en-US" sz="1600" kern="100" dirty="0">
                          <a:effectLst/>
                        </a:rPr>
                        <a:t>Language</a:t>
                      </a:r>
                      <a:endParaRPr lang="en-US" sz="1600" kern="100" dirty="0">
                        <a:effectLst/>
                        <a:latin typeface="Times New Roman" panose="02020603050405020304" pitchFamily="18" charset="0"/>
                        <a:ea typeface="宋体" panose="02010600030101010101" pitchFamily="2" charset="-122"/>
                      </a:endParaRPr>
                    </a:p>
                  </a:txBody>
                  <a:tcPr marL="68580" marR="68580"/>
                </a:tc>
                <a:tc hMerge="1">
                  <a:txBody>
                    <a:bodyPr/>
                    <a:lstStyle/>
                    <a:p>
                      <a:endParaRPr lang="zh-CN" altLang="en-US"/>
                    </a:p>
                  </a:txBody>
                  <a:tcPr/>
                </a:tc>
                <a:tc rowSpan="2">
                  <a:txBody>
                    <a:bodyPr/>
                    <a:lstStyle/>
                    <a:p>
                      <a:pPr marL="0" marR="0" indent="0" algn="ctr">
                        <a:lnSpc>
                          <a:spcPts val="1500"/>
                        </a:lnSpc>
                        <a:spcBef>
                          <a:spcPts val="0"/>
                        </a:spcBef>
                        <a:spcAft>
                          <a:spcPts val="0"/>
                        </a:spcAft>
                      </a:pPr>
                      <a:r>
                        <a:rPr lang="en-US" sz="1600" kern="100" dirty="0" err="1">
                          <a:effectLst/>
                        </a:rPr>
                        <a:t>Url</a:t>
                      </a:r>
                      <a:endParaRPr lang="en-US" sz="1600" kern="100" dirty="0">
                        <a:effectLst/>
                        <a:latin typeface="Times New Roman" panose="02020603050405020304" pitchFamily="18" charset="0"/>
                        <a:ea typeface="宋体" panose="02010600030101010101" pitchFamily="2" charset="-122"/>
                      </a:endParaRPr>
                    </a:p>
                  </a:txBody>
                  <a:tcPr marL="68580" marR="68580" anchor="ctr"/>
                </a:tc>
                <a:tc>
                  <a:txBody>
                    <a:bodyPr/>
                    <a:lstStyle/>
                    <a:p>
                      <a:pPr marL="0" marR="0" indent="0" algn="just">
                        <a:lnSpc>
                          <a:spcPts val="1500"/>
                        </a:lnSpc>
                        <a:spcBef>
                          <a:spcPts val="0"/>
                        </a:spcBef>
                        <a:spcAft>
                          <a:spcPts val="0"/>
                        </a:spcAft>
                      </a:pPr>
                      <a:r>
                        <a:rPr lang="en-US" altLang="zh-CN" sz="1600" kern="100" dirty="0">
                          <a:effectLst/>
                        </a:rPr>
                        <a:t>...</a:t>
                      </a:r>
                      <a:endParaRPr lang="zh-CN" altLang="en-US" sz="1600" kern="100" dirty="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xmlns="" val="826517649"/>
                  </a:ext>
                </a:extLst>
              </a:tr>
              <a:tr h="381000">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indent="0" algn="just">
                        <a:lnSpc>
                          <a:spcPts val="1500"/>
                        </a:lnSpc>
                        <a:spcBef>
                          <a:spcPts val="0"/>
                        </a:spcBef>
                        <a:spcAft>
                          <a:spcPts val="0"/>
                        </a:spcAft>
                      </a:pPr>
                      <a:r>
                        <a:rPr lang="en-US" sz="1600" kern="100" dirty="0">
                          <a:effectLst/>
                        </a:rPr>
                        <a:t>Code</a:t>
                      </a:r>
                      <a:endParaRPr lang="en-US" sz="1600" kern="100" dirty="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600" kern="100" dirty="0">
                          <a:effectLst/>
                        </a:rPr>
                        <a:t>Country</a:t>
                      </a:r>
                      <a:endParaRPr lang="en-US" sz="1600" kern="100" dirty="0">
                        <a:effectLst/>
                        <a:latin typeface="Times New Roman" panose="02020603050405020304" pitchFamily="18" charset="0"/>
                        <a:ea typeface="宋体" panose="02010600030101010101" pitchFamily="2" charset="-122"/>
                      </a:endParaRPr>
                    </a:p>
                  </a:txBody>
                  <a:tcPr marL="68580" marR="68580"/>
                </a:tc>
                <a:tc vMerge="1">
                  <a:txBody>
                    <a:bodyPr/>
                    <a:lstStyle/>
                    <a:p>
                      <a:endParaRPr lang="zh-CN" altLang="en-US"/>
                    </a:p>
                  </a:txBody>
                  <a:tcPr/>
                </a:tc>
                <a:tc>
                  <a:txBody>
                    <a:bodyPr/>
                    <a:lstStyle/>
                    <a:p>
                      <a:pPr marL="0" marR="0" indent="0" algn="just">
                        <a:lnSpc>
                          <a:spcPts val="1500"/>
                        </a:lnSpc>
                        <a:spcBef>
                          <a:spcPts val="0"/>
                        </a:spcBef>
                        <a:spcAft>
                          <a:spcPts val="0"/>
                        </a:spcAft>
                      </a:pPr>
                      <a:r>
                        <a:rPr lang="en-US" altLang="zh-CN" sz="1600" kern="100" dirty="0">
                          <a:effectLst/>
                        </a:rPr>
                        <a:t>...</a:t>
                      </a:r>
                      <a:endParaRPr lang="zh-CN" altLang="en-US" sz="1600" kern="100" dirty="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xmlns="" val="167979085"/>
                  </a:ext>
                </a:extLst>
              </a:tr>
              <a:tr h="381000">
                <a:tc>
                  <a:txBody>
                    <a:bodyPr/>
                    <a:lstStyle/>
                    <a:p>
                      <a:pPr marL="0" marR="0" indent="0" algn="just">
                        <a:lnSpc>
                          <a:spcPts val="1500"/>
                        </a:lnSpc>
                        <a:spcBef>
                          <a:spcPts val="0"/>
                        </a:spcBef>
                        <a:spcAft>
                          <a:spcPts val="0"/>
                        </a:spcAft>
                      </a:pPr>
                      <a:r>
                        <a:rPr lang="en-US" altLang="zh-CN" sz="1600" kern="100">
                          <a:effectLst/>
                        </a:rPr>
                        <a:t>10</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600" kern="100">
                          <a:effectLst/>
                        </a:rPr>
                        <a:t>null</a:t>
                      </a:r>
                      <a:endParaRPr 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20</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600" kern="100">
                          <a:effectLst/>
                        </a:rPr>
                        <a:t>en-us</a:t>
                      </a:r>
                      <a:endParaRPr 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600" kern="100">
                          <a:effectLst/>
                        </a:rPr>
                        <a:t>us</a:t>
                      </a:r>
                      <a:endParaRPr 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600" kern="100" dirty="0">
                          <a:effectLst/>
                        </a:rPr>
                        <a:t>http://A</a:t>
                      </a:r>
                      <a:endParaRPr lang="en-US" sz="1600" kern="100" dirty="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dirty="0">
                          <a:effectLst/>
                        </a:rPr>
                        <a:t>...</a:t>
                      </a:r>
                      <a:endParaRPr lang="zh-CN" altLang="en-US" sz="1600" kern="100" dirty="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xmlns="" val="2437635992"/>
                  </a:ext>
                </a:extLst>
              </a:tr>
              <a:tr h="381000">
                <a:tc>
                  <a:txBody>
                    <a:bodyPr/>
                    <a:lstStyle/>
                    <a:p>
                      <a:pPr marL="0" marR="0" indent="0" algn="just">
                        <a:lnSpc>
                          <a:spcPts val="1500"/>
                        </a:lnSpc>
                        <a:spcBef>
                          <a:spcPts val="0"/>
                        </a:spcBef>
                        <a:spcAft>
                          <a:spcPts val="0"/>
                        </a:spcAft>
                      </a:pPr>
                      <a:r>
                        <a:rPr lang="en-US" altLang="zh-CN" sz="1600" kern="100">
                          <a:effectLst/>
                        </a:rPr>
                        <a:t>20</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10</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80</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600" kern="100">
                          <a:effectLst/>
                        </a:rPr>
                        <a:t>null</a:t>
                      </a:r>
                      <a:endParaRPr 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600" kern="100">
                          <a:effectLst/>
                        </a:rPr>
                        <a:t>null</a:t>
                      </a:r>
                      <a:endParaRPr 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600" kern="100" dirty="0">
                          <a:effectLst/>
                        </a:rPr>
                        <a:t>http://C</a:t>
                      </a:r>
                      <a:endParaRPr lang="en-US" sz="1600" kern="100" dirty="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dirty="0">
                          <a:effectLst/>
                        </a:rPr>
                        <a:t>...</a:t>
                      </a:r>
                      <a:endParaRPr lang="zh-CN" altLang="en-US" sz="1600" kern="100" dirty="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xmlns="" val="1706973079"/>
                  </a:ext>
                </a:extLst>
              </a:tr>
              <a:tr h="381000">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zh-CN" altLang="en-US" sz="1600" kern="100">
                          <a:effectLst/>
                        </a:rPr>
                        <a:t> </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a:effectLst/>
                        </a:rPr>
                        <a:t>...</a:t>
                      </a:r>
                      <a:endParaRPr lang="zh-CN" altLang="en-US" sz="160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600" kern="100" dirty="0">
                          <a:effectLst/>
                        </a:rPr>
                        <a:t>...</a:t>
                      </a:r>
                      <a:endParaRPr lang="zh-CN" altLang="en-US" sz="1600" kern="100" dirty="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xmlns="" val="4290051208"/>
                  </a:ext>
                </a:extLst>
              </a:tr>
            </a:tbl>
          </a:graphicData>
        </a:graphic>
      </p:graphicFrame>
      <p:sp>
        <p:nvSpPr>
          <p:cNvPr id="4" name="文本框 3"/>
          <p:cNvSpPr txBox="1"/>
          <p:nvPr/>
        </p:nvSpPr>
        <p:spPr>
          <a:xfrm>
            <a:off x="914400" y="4267200"/>
            <a:ext cx="7516289" cy="1785104"/>
          </a:xfrm>
          <a:prstGeom prst="rect">
            <a:avLst/>
          </a:prstGeom>
          <a:noFill/>
        </p:spPr>
        <p:txBody>
          <a:bodyPr wrap="square" rtlCol="0">
            <a:spAutoFit/>
          </a:bodyPr>
          <a:lstStyle/>
          <a:p>
            <a:r>
              <a:rPr lang="zh-CN" altLang="en-US" sz="2000" dirty="0"/>
              <a:t>上述二维表数据在存储空间存储时有两种方式</a:t>
            </a:r>
            <a:r>
              <a:rPr lang="zh-CN" altLang="en-US" sz="2000" dirty="0" smtClean="0"/>
              <a:t>：</a:t>
            </a:r>
            <a:endParaRPr lang="en-US" altLang="zh-CN" sz="2000" dirty="0" smtClean="0"/>
          </a:p>
          <a:p>
            <a:pPr>
              <a:spcBef>
                <a:spcPts val="600"/>
              </a:spcBef>
              <a:buFont typeface="Wingdings" pitchFamily="2" charset="2"/>
              <a:buChar char="l"/>
            </a:pPr>
            <a:r>
              <a:rPr lang="en-US" altLang="zh-CN" sz="2000" dirty="0" smtClean="0"/>
              <a:t>  </a:t>
            </a:r>
            <a:r>
              <a:rPr lang="zh-CN" altLang="en-US" sz="2000" dirty="0" smtClean="0"/>
              <a:t>行</a:t>
            </a:r>
            <a:r>
              <a:rPr lang="zh-CN" altLang="en-US" sz="2000" dirty="0"/>
              <a:t>存储（</a:t>
            </a:r>
            <a:r>
              <a:rPr lang="en-US" altLang="zh-CN" sz="2000" dirty="0"/>
              <a:t>row-oriented storage</a:t>
            </a:r>
            <a:r>
              <a:rPr lang="zh-CN" altLang="en-US" sz="2000" dirty="0" smtClean="0"/>
              <a:t>）：以数据表的行键（</a:t>
            </a:r>
            <a:r>
              <a:rPr lang="en-US" altLang="zh-CN" sz="2000" dirty="0" err="1" smtClean="0"/>
              <a:t>RowKey</a:t>
            </a:r>
            <a:r>
              <a:rPr lang="zh-CN" altLang="en-US" sz="2000" dirty="0" smtClean="0"/>
              <a:t>）为基准、以数据记录（</a:t>
            </a:r>
            <a:r>
              <a:rPr lang="en-US" altLang="zh-CN" sz="2000" dirty="0" smtClean="0"/>
              <a:t>record</a:t>
            </a:r>
            <a:r>
              <a:rPr lang="zh-CN" altLang="en-US" sz="2000" dirty="0" smtClean="0"/>
              <a:t>）为单位进行存储</a:t>
            </a:r>
            <a:endParaRPr lang="en-US" altLang="zh-CN" sz="2000" dirty="0" smtClean="0"/>
          </a:p>
          <a:p>
            <a:pPr>
              <a:spcBef>
                <a:spcPts val="600"/>
              </a:spcBef>
              <a:buFont typeface="Wingdings" pitchFamily="2" charset="2"/>
              <a:buChar char="l"/>
            </a:pPr>
            <a:r>
              <a:rPr lang="en-US" altLang="zh-CN" sz="2000" dirty="0" smtClean="0"/>
              <a:t>  </a:t>
            </a:r>
            <a:r>
              <a:rPr lang="zh-CN" altLang="en-US" sz="2000" dirty="0" smtClean="0"/>
              <a:t>列</a:t>
            </a:r>
            <a:r>
              <a:rPr lang="zh-CN" altLang="en-US" sz="2000" dirty="0"/>
              <a:t>存储（</a:t>
            </a:r>
            <a:r>
              <a:rPr lang="en-US" altLang="zh-CN" sz="2000" dirty="0"/>
              <a:t>column-oriented storage</a:t>
            </a:r>
            <a:r>
              <a:rPr lang="zh-CN" altLang="en-US" sz="2000" dirty="0" smtClean="0"/>
              <a:t>）：将</a:t>
            </a:r>
            <a:r>
              <a:rPr lang="zh-CN" altLang="en-US" sz="2000" dirty="0"/>
              <a:t>不同记录的相同</a:t>
            </a:r>
            <a:r>
              <a:rPr lang="zh-CN" altLang="en-US" sz="2000" dirty="0" smtClean="0"/>
              <a:t>值域放</a:t>
            </a:r>
            <a:r>
              <a:rPr lang="zh-CN" altLang="en-US" sz="2000" dirty="0"/>
              <a:t>入一个列中存储，采用的是树状存储</a:t>
            </a:r>
            <a:r>
              <a:rPr lang="zh-CN" altLang="en-US" sz="2000" dirty="0" smtClean="0"/>
              <a:t>结构</a:t>
            </a:r>
            <a:endParaRPr lang="zh-CN" altLang="en-US" sz="2000" dirty="0"/>
          </a:p>
        </p:txBody>
      </p:sp>
    </p:spTree>
    <p:extLst>
      <p:ext uri="{BB962C8B-B14F-4D97-AF65-F5344CB8AC3E}">
        <p14:creationId xmlns:p14="http://schemas.microsoft.com/office/powerpoint/2010/main" xmlns="" val="68998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2114</Words>
  <Application>Microsoft Office PowerPoint</Application>
  <PresentationFormat>全屏显示(4:3)</PresentationFormat>
  <Paragraphs>207</Paragraphs>
  <Slides>22</Slides>
  <Notes>22</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Lindi</cp:lastModifiedBy>
  <cp:revision>178</cp:revision>
  <dcterms:created xsi:type="dcterms:W3CDTF">2010-07-16T22:48:00Z</dcterms:created>
  <dcterms:modified xsi:type="dcterms:W3CDTF">2018-08-08T11:05:31Z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