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321" r:id="rId4"/>
    <p:sldId id="322" r:id="rId5"/>
    <p:sldId id="323" r:id="rId6"/>
    <p:sldId id="324" r:id="rId7"/>
    <p:sldId id="325" r:id="rId8"/>
    <p:sldId id="326" r:id="rId9"/>
    <p:sldId id="289" r:id="rId10"/>
    <p:sldId id="327" r:id="rId11"/>
    <p:sldId id="262" r:id="rId12"/>
    <p:sldId id="263" r:id="rId13"/>
    <p:sldId id="328" r:id="rId14"/>
    <p:sldId id="329" r:id="rId15"/>
    <p:sldId id="331" r:id="rId16"/>
    <p:sldId id="332" r:id="rId17"/>
    <p:sldId id="333" r:id="rId18"/>
    <p:sldId id="335" r:id="rId19"/>
    <p:sldId id="336" r:id="rId20"/>
    <p:sldId id="337" r:id="rId21"/>
    <p:sldId id="338" r:id="rId22"/>
    <p:sldId id="340" r:id="rId23"/>
    <p:sldId id="341" r:id="rId24"/>
    <p:sldId id="342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2018/8/8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79341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25511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August 8, 2018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August 8,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August 8, 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://wiki.swarma.net/index.php/File:Wulingfei_20130901_9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hyperlink" Target="http://photo.blog.sina.com.cn/showpic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https://upload.wikimedia.org/wikipedia/commons/thumb/2/2b/Data_modeling_context.svg/638px-Data_modeling_context.svg.png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609600" y="1219200"/>
            <a:ext cx="792480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</a:t>
            </a: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2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计算总体架构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计算模式与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平台</a:t>
            </a:r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838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统一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访问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接口</a:t>
            </a:r>
            <a:endParaRPr lang="zh-CN" altLang="en-US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752600"/>
            <a:ext cx="7696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0963" indent="-1350963">
              <a:spcBef>
                <a:spcPts val="1200"/>
              </a:spcBef>
            </a:pPr>
            <a:r>
              <a:rPr lang="zh-CN" altLang="en-US" sz="2000" dirty="0" smtClean="0"/>
              <a:t>定义：基于统一数据接口用于支持分布式环境中对跨平台异构数据</a:t>
            </a:r>
            <a:endParaRPr lang="en-US" altLang="zh-CN" sz="2000" dirty="0" smtClean="0"/>
          </a:p>
          <a:p>
            <a:pPr marL="1350963" indent="-1350963">
              <a:spcBef>
                <a:spcPts val="1200"/>
              </a:spcBef>
            </a:pPr>
            <a:r>
              <a:rPr lang="zh-CN" altLang="en-US" sz="2000" dirty="0" smtClean="0"/>
              <a:t>库访问的数据访问层（</a:t>
            </a:r>
            <a:r>
              <a:rPr lang="en-US" altLang="zh-CN" sz="2000" dirty="0" smtClean="0"/>
              <a:t>DAL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功能：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统一的数据展示、存储和管理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访问接口与实现代码分离的原则，底层数据库连接的更改不影响统一数据访问接口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屏蔽了数据源的差异和数据库操作细节，使得应用层专注于数据应用</a:t>
            </a:r>
            <a:endParaRPr lang="en-US" altLang="zh-CN" sz="2000" dirty="0" smtClean="0"/>
          </a:p>
          <a:p>
            <a:pPr marL="0" lvl="2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000" dirty="0" smtClean="0"/>
              <a:t>  提供一个统一的访问界面和一种统一的查询语言</a:t>
            </a:r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7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143000"/>
            <a:ext cx="6690835" cy="517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752600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buFont typeface="Wingdings" pitchFamily="2" charset="2"/>
              <a:buChar char="l"/>
            </a:pPr>
            <a:r>
              <a:rPr lang="zh-CN" altLang="zh-CN" sz="2000" dirty="0" smtClean="0"/>
              <a:t>各类算法</a:t>
            </a:r>
            <a:r>
              <a:rPr lang="zh-CN" altLang="en-US" sz="2000" dirty="0" smtClean="0"/>
              <a:t>实现</a:t>
            </a:r>
            <a:r>
              <a:rPr lang="zh-CN" altLang="zh-CN" sz="2000" dirty="0" smtClean="0"/>
              <a:t>（回归分析、聚合算法、关联规则算法、决策树算法、贝叶斯分析等）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zh-CN" sz="2000" dirty="0" smtClean="0"/>
              <a:t>计算模型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MapReduce</a:t>
            </a:r>
            <a:r>
              <a:rPr lang="zh-CN" altLang="zh-CN" sz="2000" dirty="0" smtClean="0"/>
              <a:t>批处理、流计算、</a:t>
            </a:r>
            <a:r>
              <a:rPr lang="zh-CN" altLang="en-US" sz="2000" dirty="0" smtClean="0"/>
              <a:t>交互式处理、</a:t>
            </a:r>
            <a:r>
              <a:rPr lang="zh-CN" altLang="zh-CN" sz="2000" dirty="0" smtClean="0"/>
              <a:t>内存计算</a:t>
            </a:r>
            <a:r>
              <a:rPr lang="zh-CN" altLang="en-US" sz="2000" dirty="0" smtClean="0"/>
              <a:t>、图并行计算、</a:t>
            </a:r>
            <a:r>
              <a:rPr lang="en-US" altLang="zh-CN" sz="2000" dirty="0" smtClean="0"/>
              <a:t>MPP</a:t>
            </a:r>
            <a:r>
              <a:rPr lang="zh-CN" altLang="zh-CN" sz="2000" dirty="0" smtClean="0"/>
              <a:t>模型、</a:t>
            </a:r>
            <a:r>
              <a:rPr lang="zh-CN" altLang="en-US" sz="2000" dirty="0" smtClean="0"/>
              <a:t>针对机器学习算法的数据流图（</a:t>
            </a:r>
            <a:r>
              <a:rPr lang="en-US" altLang="zh-CN" sz="2000" dirty="0" smtClean="0"/>
              <a:t>Data Flow Graph</a:t>
            </a:r>
            <a:r>
              <a:rPr lang="zh-CN" altLang="en-US" sz="2000" dirty="0" smtClean="0"/>
              <a:t>））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zh-CN" sz="2000" dirty="0" smtClean="0"/>
              <a:t>提供开发运行环境的计算平台</a:t>
            </a:r>
            <a:r>
              <a:rPr lang="zh-CN" altLang="en-US" sz="2000" dirty="0" smtClean="0"/>
              <a:t>与计算架构（</a:t>
            </a:r>
            <a:r>
              <a:rPr lang="en-US" altLang="zh-CN" sz="2000" dirty="0" smtClean="0"/>
              <a:t>Google, </a:t>
            </a:r>
            <a:r>
              <a:rPr lang="en-US" altLang="zh-CN" sz="2000" dirty="0" err="1" smtClean="0"/>
              <a:t>Hadoop</a:t>
            </a:r>
            <a:r>
              <a:rPr lang="en-US" altLang="zh-CN" sz="2000" dirty="0" smtClean="0"/>
              <a:t>, Spark, Storm, </a:t>
            </a:r>
            <a:r>
              <a:rPr lang="en-US" altLang="zh-CN" sz="2000" dirty="0" err="1" smtClean="0"/>
              <a:t>Cloudera</a:t>
            </a:r>
            <a:r>
              <a:rPr lang="en-US" altLang="zh-CN" sz="2000" dirty="0" smtClean="0"/>
              <a:t>, Impala</a:t>
            </a:r>
            <a:r>
              <a:rPr lang="zh-CN" altLang="zh-CN" sz="2000" dirty="0" smtClean="0"/>
              <a:t>等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针对领域的计算引擎、核心框架库、智能计算系统等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数据处理系统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143000"/>
            <a:ext cx="7162800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图片 7" descr="第四篇 大数据应用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62000" y="18288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应用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数据可视化：</a:t>
            </a:r>
            <a:r>
              <a:rPr lang="en-US" altLang="zh-CN" sz="3200" b="1" dirty="0" err="1" smtClean="0"/>
              <a:t>Facebook</a:t>
            </a:r>
            <a:r>
              <a:rPr lang="zh-CN" altLang="en-US" sz="3200" b="1" dirty="0" smtClean="0"/>
              <a:t>全球访问热点图 </a:t>
            </a:r>
            <a:r>
              <a:rPr lang="en-US" altLang="zh-CN" sz="3200" b="1" dirty="0" smtClean="0"/>
              <a:t>- </a:t>
            </a:r>
            <a:r>
              <a:rPr lang="zh-CN" altLang="en-US" sz="3200" b="1" dirty="0" smtClean="0"/>
              <a:t>蓝色晶莹 </a:t>
            </a:r>
            <a:endParaRPr lang="en-US" altLang="zh-CN" sz="3200" b="1" dirty="0" smtClean="0"/>
          </a:p>
        </p:txBody>
      </p:sp>
      <p:pic>
        <p:nvPicPr>
          <p:cNvPr id="10" name="Picture 4" descr="Wulingfei 20130901 9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286000"/>
            <a:ext cx="7635529" cy="400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数据可视化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3200" b="1" dirty="0" smtClean="0"/>
              <a:t>黑客在行动！ </a:t>
            </a:r>
            <a:r>
              <a:rPr lang="en-US" altLang="zh-CN" sz="3200" b="1" dirty="0" smtClean="0"/>
              <a:t>– </a:t>
            </a:r>
            <a:r>
              <a:rPr lang="zh-CN" altLang="en-US" sz="3200" b="1" dirty="0" smtClean="0"/>
              <a:t>全球黑客攻击一览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Picture 2" descr="大数据,可视化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285999"/>
            <a:ext cx="6248400" cy="4197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数据可视化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通用电气（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GE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）的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120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年发展史浓缩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2" descr="GE年报可视化——大数据可视化应用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209800"/>
            <a:ext cx="6553200" cy="43894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9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2.2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 计算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模式与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平台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 rotWithShape="1">
          <a:blip r:embed="rId4" cstate="print"/>
          <a:srcRect t="8107"/>
          <a:stretch/>
        </p:blipFill>
        <p:spPr bwMode="auto">
          <a:xfrm>
            <a:off x="762000" y="1828799"/>
            <a:ext cx="7315200" cy="48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2373"/>
          <a:stretch/>
        </p:blipFill>
        <p:spPr bwMode="auto">
          <a:xfrm>
            <a:off x="228599" y="1447800"/>
            <a:ext cx="86600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2.1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总体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架构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大</a:t>
            </a:r>
            <a:r>
              <a:rPr lang="zh-CN" altLang="en-US" sz="2000" dirty="0" smtClean="0"/>
              <a:t>数据计算体系可归纳为</a:t>
            </a:r>
            <a:r>
              <a:rPr lang="zh-CN" altLang="zh-CN" sz="2000" dirty="0" smtClean="0"/>
              <a:t>三个基本</a:t>
            </a:r>
            <a:r>
              <a:rPr lang="zh-CN" altLang="en-US" sz="2000" dirty="0" smtClean="0"/>
              <a:t>层次</a:t>
            </a:r>
            <a:r>
              <a:rPr lang="zh-CN" altLang="zh-CN" sz="2000" dirty="0" smtClean="0"/>
              <a:t>：数据存储系统、数据处理系统、数据应用系统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447800" y="2971800"/>
            <a:ext cx="6400800" cy="3429000"/>
            <a:chOff x="4077" y="4016"/>
            <a:chExt cx="4367" cy="2712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4077" y="5851"/>
              <a:ext cx="4367" cy="877"/>
              <a:chOff x="4077" y="5851"/>
              <a:chExt cx="4367" cy="877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auto">
              <a:xfrm>
                <a:off x="4077" y="5851"/>
                <a:ext cx="4367" cy="877"/>
              </a:xfrm>
              <a:prstGeom prst="cube">
                <a:avLst>
                  <a:gd name="adj" fmla="val 28088"/>
                </a:avLst>
              </a:prstGeom>
              <a:solidFill>
                <a:srgbClr val="E5DFE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4654" y="6228"/>
                <a:ext cx="295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存 储 系 统</a:t>
                </a:r>
              </a:p>
            </p:txBody>
          </p:sp>
        </p:grp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4077" y="4928"/>
              <a:ext cx="4367" cy="923"/>
              <a:chOff x="4077" y="4928"/>
              <a:chExt cx="4367" cy="92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4077" y="4928"/>
                <a:ext cx="4367" cy="923"/>
              </a:xfrm>
              <a:prstGeom prst="cube">
                <a:avLst>
                  <a:gd name="adj" fmla="val 28088"/>
                </a:avLst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4654" y="5327"/>
                <a:ext cx="2674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处 理 系 统</a:t>
                </a:r>
              </a:p>
            </p:txBody>
          </p:sp>
        </p:grp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77" y="4016"/>
              <a:ext cx="4367" cy="912"/>
              <a:chOff x="4077" y="4016"/>
              <a:chExt cx="4367" cy="912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auto">
              <a:xfrm>
                <a:off x="4077" y="4016"/>
                <a:ext cx="4367" cy="912"/>
              </a:xfrm>
              <a:prstGeom prst="cube">
                <a:avLst>
                  <a:gd name="adj" fmla="val 28088"/>
                </a:avLst>
              </a:prstGeom>
              <a:solidFill>
                <a:srgbClr val="B2A1C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4654" y="4403"/>
                <a:ext cx="269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dirty="0">
                    <a:latin typeface="Calibri" pitchFamily="34" charset="0"/>
                    <a:ea typeface="宋体" pitchFamily="2" charset="-122"/>
                  </a:rPr>
                  <a:t>   </a:t>
                </a:r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 据 应 用 系 统</a:t>
                </a:r>
                <a:endParaRPr lang="zh-CN" sz="36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752600"/>
            <a:ext cx="7696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数据存储系统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</a:t>
            </a: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分布式文件系统、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平台、</a:t>
            </a:r>
            <a:r>
              <a:rPr lang="en-US" altLang="zh-CN" sz="2000" dirty="0" err="1" smtClean="0"/>
              <a:t>NoSQL</a:t>
            </a:r>
            <a:r>
              <a:rPr lang="zh-CN" altLang="en-US" sz="2000" dirty="0" smtClean="0"/>
              <a:t>数据库、列存储格式与检索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计算处理</a:t>
            </a:r>
            <a:r>
              <a:rPr lang="zh-CN" altLang="en-US" sz="2000" dirty="0" smtClean="0"/>
              <a:t>模型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</a:t>
            </a:r>
            <a:r>
              <a:rPr lang="zh-CN" altLang="en-US" sz="2000" dirty="0" smtClean="0"/>
              <a:t>       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计算模型、</a:t>
            </a:r>
            <a:r>
              <a:rPr lang="en-US" altLang="zh-CN" sz="2000" dirty="0" smtClean="0"/>
              <a:t>Hama</a:t>
            </a:r>
            <a:r>
              <a:rPr lang="zh-CN" altLang="en-US" sz="2000" dirty="0" smtClean="0"/>
              <a:t>图并行处理框架、流计算、交互式计算模型、</a:t>
            </a:r>
            <a:r>
              <a:rPr lang="en-US" altLang="zh-CN" sz="2000" dirty="0" err="1" smtClean="0"/>
              <a:t>TensorFlow</a:t>
            </a:r>
            <a:r>
              <a:rPr lang="zh-CN" altLang="en-US" sz="2000" dirty="0" smtClean="0"/>
              <a:t>数据流图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计算关键技术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智能</a:t>
            </a:r>
            <a:r>
              <a:rPr lang="zh-CN" altLang="en-US" sz="2000" dirty="0" smtClean="0"/>
              <a:t>算法、列存储结构 </a:t>
            </a:r>
            <a:r>
              <a:rPr lang="en-US" altLang="zh-CN" sz="2000" dirty="0" smtClean="0"/>
              <a:t>(Columnar Storage Structure) </a:t>
            </a:r>
            <a:r>
              <a:rPr lang="zh-CN" altLang="en-US" sz="2000" dirty="0" smtClean="0"/>
              <a:t>与检索、内存驻存技术 </a:t>
            </a:r>
            <a:r>
              <a:rPr lang="en-US" altLang="zh-CN" sz="2000" dirty="0" smtClean="0"/>
              <a:t>(Memory in-site)</a:t>
            </a:r>
            <a:r>
              <a:rPr lang="zh-CN" altLang="en-US" sz="2000" dirty="0" smtClean="0"/>
              <a:t>、交互式计算、数据可视化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技术解决方案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       商业</a:t>
            </a:r>
            <a:r>
              <a:rPr lang="zh-CN" altLang="en-US" sz="2000" dirty="0" smtClean="0"/>
              <a:t>产品技术方案：</a:t>
            </a:r>
            <a:r>
              <a:rPr lang="en-US" altLang="zh-CN" sz="2000" dirty="0" smtClean="0"/>
              <a:t>Colossus/Spanner/</a:t>
            </a:r>
            <a:r>
              <a:rPr lang="en-US" altLang="zh-CN" sz="2000" dirty="0" err="1" smtClean="0"/>
              <a:t>Pregel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PowerDrill</a:t>
            </a:r>
            <a:r>
              <a:rPr lang="en-US" altLang="zh-CN" sz="2000" dirty="0" smtClean="0"/>
              <a:t>        </a:t>
            </a:r>
          </a:p>
          <a:p>
            <a:pPr marL="0" lvl="2" indent="-532800"/>
            <a:r>
              <a:rPr lang="zh-CN" altLang="en-US" sz="2000" dirty="0" smtClean="0"/>
              <a:t>        开</a:t>
            </a:r>
            <a:r>
              <a:rPr lang="zh-CN" altLang="en-US" sz="2000" dirty="0" smtClean="0"/>
              <a:t>源技术解决方案</a:t>
            </a:r>
            <a:r>
              <a:rPr lang="zh-CN" altLang="en-US" sz="2000" dirty="0" smtClean="0"/>
              <a:t>：   </a:t>
            </a:r>
            <a:endParaRPr lang="en-US" altLang="zh-CN" sz="2000" dirty="0" smtClean="0"/>
          </a:p>
          <a:p>
            <a:pPr marL="0" lvl="2" indent="-532800"/>
            <a:r>
              <a:rPr lang="zh-CN" altLang="en-US" sz="2000" dirty="0" smtClean="0"/>
              <a:t> </a:t>
            </a:r>
            <a:r>
              <a:rPr lang="zh-CN" altLang="en-US" sz="2000" dirty="0" smtClean="0"/>
              <a:t>       </a:t>
            </a:r>
            <a:r>
              <a:rPr lang="en-US" altLang="zh-CN" sz="2000" dirty="0" smtClean="0"/>
              <a:t>HDFS/</a:t>
            </a:r>
            <a:r>
              <a:rPr lang="en-US" altLang="zh-CN" sz="2000" dirty="0" err="1" smtClean="0"/>
              <a:t>Hbase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MapReduce</a:t>
            </a:r>
            <a:r>
              <a:rPr lang="en-US" altLang="zh-CN" sz="2000" dirty="0" smtClean="0"/>
              <a:t>/Hama/Spark/</a:t>
            </a:r>
            <a:r>
              <a:rPr lang="en-US" altLang="zh-CN" sz="2000" dirty="0" err="1" smtClean="0"/>
              <a:t>TensorFlow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r>
              <a:rPr lang="zh-CN" altLang="en-US" sz="2000" dirty="0" smtClean="0"/>
              <a:t>大数据应用开发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0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大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数据计算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架构</a:t>
            </a:r>
            <a:endParaRPr lang="zh-CN" altLang="en-US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两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条技术主线：商业技术 </a:t>
            </a:r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vs. 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开源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技术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981199"/>
            <a:ext cx="7848600" cy="3994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1752600"/>
            <a:ext cx="7696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计算</a:t>
            </a:r>
            <a:r>
              <a:rPr lang="zh-CN" altLang="en-US" sz="2000" dirty="0" smtClean="0"/>
              <a:t>模型：抽象结构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计算范式</a:t>
            </a:r>
            <a:r>
              <a:rPr lang="en-US" altLang="zh-CN" sz="2000" dirty="0" smtClean="0"/>
              <a:t> + </a:t>
            </a:r>
            <a:r>
              <a:rPr lang="zh-CN" altLang="en-US" sz="2000" dirty="0" smtClean="0"/>
              <a:t>算法</a:t>
            </a:r>
            <a:endParaRPr lang="en-US" altLang="zh-CN" sz="2000" dirty="0" smtClean="0"/>
          </a:p>
          <a:p>
            <a:pPr marL="0" lvl="2" indent="-532800">
              <a:lnSpc>
                <a:spcPct val="150000"/>
              </a:lnSpc>
            </a:pPr>
            <a:r>
              <a:rPr lang="zh-CN" altLang="en-US" sz="2000" dirty="0" smtClean="0"/>
              <a:t>        计算</a:t>
            </a:r>
            <a:r>
              <a:rPr lang="zh-CN" altLang="en-US" sz="2000" dirty="0" smtClean="0"/>
              <a:t>模型针对领域问题提出技术解决方案的基础模型、数据结构及算法。</a:t>
            </a:r>
            <a:endParaRPr lang="en-US" altLang="zh-CN" sz="2000" dirty="0" smtClean="0"/>
          </a:p>
          <a:p>
            <a:pPr marL="0" lvl="2" indent="-532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/>
              <a:t>计算架构：系统架构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软件设计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实现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lvl="2" indent="-532800">
              <a:lnSpc>
                <a:spcPct val="150000"/>
              </a:lnSpc>
            </a:pPr>
            <a:r>
              <a:rPr lang="zh-CN" altLang="en-US" sz="2000" dirty="0" smtClean="0"/>
              <a:t>        计算架构提出基于上述模型、在特定计算平台上实现的技术方案框架（系统架构、软件架构与模块、数据流与数据接口、实现原理及方法等）。</a:t>
            </a:r>
            <a:endParaRPr lang="en-US" altLang="zh-CN" sz="2000" dirty="0" smtClean="0"/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0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模型与计算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架构</a:t>
            </a:r>
            <a:endParaRPr lang="zh-CN" altLang="en-US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21336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MapReduce</a:t>
            </a:r>
            <a:r>
              <a:rPr lang="zh-CN" altLang="en-US" sz="2000" dirty="0" smtClean="0"/>
              <a:t>批处理</a:t>
            </a:r>
            <a:r>
              <a:rPr lang="en-US" altLang="zh-CN" sz="2000" dirty="0" smtClean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图并行计算</a:t>
            </a:r>
            <a:endParaRPr lang="en-US" altLang="zh-CN" sz="20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交互式处理</a:t>
            </a:r>
            <a:r>
              <a:rPr lang="en-US" altLang="zh-CN" sz="2000" dirty="0" smtClean="0"/>
              <a:t>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流计算</a:t>
            </a:r>
            <a:endParaRPr lang="en-US" altLang="zh-CN" sz="20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内存计算</a:t>
            </a:r>
            <a:endParaRPr lang="en-US" altLang="zh-CN" sz="20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数据流图模型（</a:t>
            </a:r>
            <a:r>
              <a:rPr lang="en-US" altLang="zh-CN" sz="2000" dirty="0" err="1" smtClean="0"/>
              <a:t>Tensorflow</a:t>
            </a:r>
            <a:r>
              <a:rPr lang="zh-CN" altLang="en-US" sz="2000" dirty="0" smtClean="0"/>
              <a:t>）</a:t>
            </a:r>
          </a:p>
          <a:p>
            <a:pPr marL="0" lvl="2" indent="-532800">
              <a:buFont typeface="Wingdings" pitchFamily="2" charset="2"/>
              <a:buChar char="l"/>
            </a:pPr>
            <a:endParaRPr lang="zh-CN" altLang="en-US" sz="20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模式</a:t>
            </a:r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/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模型</a:t>
            </a:r>
            <a:endParaRPr lang="zh-CN" altLang="en-US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21336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Hadoop</a:t>
            </a:r>
            <a:r>
              <a:rPr lang="en-US" altLang="zh-CN" sz="2000" dirty="0" smtClean="0"/>
              <a:t>/HDFS/</a:t>
            </a:r>
            <a:r>
              <a:rPr lang="en-US" altLang="zh-CN" sz="2000" dirty="0" err="1" smtClean="0"/>
              <a:t>MapReduce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基于</a:t>
            </a:r>
            <a:r>
              <a:rPr lang="en-US" altLang="zh-CN" sz="2000" dirty="0" smtClean="0"/>
              <a:t>BSP</a:t>
            </a:r>
            <a:r>
              <a:rPr lang="zh-CN" altLang="en-US" sz="2000" dirty="0" smtClean="0"/>
              <a:t>模型的</a:t>
            </a:r>
            <a:r>
              <a:rPr lang="en-US" altLang="zh-CN" sz="2000" dirty="0" err="1" smtClean="0"/>
              <a:t>Pregel</a:t>
            </a:r>
            <a:r>
              <a:rPr lang="en-US" altLang="zh-CN" sz="2000" dirty="0" smtClean="0"/>
              <a:t>, HAMA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Dremel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PowerDrill</a:t>
            </a:r>
            <a:r>
              <a:rPr lang="en-US" altLang="zh-CN" sz="2000" dirty="0" smtClean="0"/>
              <a:t>, Apache Drill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Storm, Spark Stream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Spark</a:t>
            </a:r>
            <a:r>
              <a:rPr lang="zh-CN" altLang="en-US" sz="2000" dirty="0" smtClean="0"/>
              <a:t>内存计算，</a:t>
            </a:r>
            <a:r>
              <a:rPr lang="en-US" altLang="zh-CN" sz="2000" dirty="0" err="1" smtClean="0"/>
              <a:t>MemCloud</a:t>
            </a:r>
            <a:endParaRPr lang="en-US" altLang="zh-CN" sz="2000" dirty="0" smtClean="0"/>
          </a:p>
          <a:p>
            <a:pPr lvl="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Tensorflow</a:t>
            </a:r>
            <a:endParaRPr lang="zh-CN" altLang="zh-CN" sz="2000" dirty="0" smtClean="0"/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740434" y="1136426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架构</a:t>
            </a:r>
            <a:r>
              <a:rPr lang="en-US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/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计算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平台</a:t>
            </a:r>
            <a:endParaRPr lang="zh-CN" altLang="en-US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7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0005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存储系统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r>
              <a:rPr lang="zh-CN" altLang="zh-CN" sz="2000" dirty="0" smtClean="0"/>
              <a:t>包括</a:t>
            </a:r>
            <a:r>
              <a:rPr lang="zh-CN" altLang="zh-CN" sz="2000" dirty="0" smtClean="0"/>
              <a:t>数据采集层；数据清洗、抽取与建模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数据存储架构</a:t>
            </a:r>
            <a:r>
              <a:rPr lang="zh-CN" altLang="en-US" sz="2000" dirty="0" smtClean="0"/>
              <a:t>；数据统一接口等。</a:t>
            </a:r>
          </a:p>
          <a:p>
            <a:endParaRPr lang="en-US" altLang="zh-CN" sz="2000" dirty="0" smtClean="0"/>
          </a:p>
          <a:p>
            <a:endParaRPr lang="zh-CN" altLang="en-US" sz="32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761999" y="2819400"/>
            <a:ext cx="8153401" cy="3276600"/>
            <a:chOff x="3145" y="6257"/>
            <a:chExt cx="5806" cy="2073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145" y="6257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3409" y="6411"/>
              <a:ext cx="5254" cy="1792"/>
              <a:chOff x="3409" y="6411"/>
              <a:chExt cx="5254" cy="1792"/>
            </a:xfrm>
          </p:grpSpPr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5311" y="7696"/>
                <a:ext cx="3352" cy="507"/>
              </a:xfrm>
              <a:prstGeom prst="rect">
                <a:avLst/>
              </a:prstGeom>
              <a:solidFill>
                <a:srgbClr val="C6D9F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200" dirty="0">
                    <a:latin typeface="Calibri" pitchFamily="34" charset="0"/>
                  </a:rPr>
                  <a:t>数据采集与建模</a:t>
                </a:r>
              </a:p>
            </p:txBody>
          </p:sp>
          <p:grpSp>
            <p:nvGrpSpPr>
              <p:cNvPr id="23" name="Group 7"/>
              <p:cNvGrpSpPr>
                <a:grpSpLocks/>
              </p:cNvGrpSpPr>
              <p:nvPr/>
            </p:nvGrpSpPr>
            <p:grpSpPr bwMode="auto">
              <a:xfrm>
                <a:off x="3409" y="6411"/>
                <a:ext cx="5254" cy="1285"/>
                <a:chOff x="3409" y="6411"/>
                <a:chExt cx="5254" cy="1285"/>
              </a:xfrm>
            </p:grpSpPr>
            <p:sp>
              <p:nvSpPr>
                <p:cNvPr id="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311" y="7072"/>
                  <a:ext cx="3352" cy="507"/>
                </a:xfrm>
                <a:prstGeom prst="rect">
                  <a:avLst/>
                </a:prstGeom>
                <a:solidFill>
                  <a:srgbClr val="B8CCE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zh-CN" altLang="en-US" sz="3200" dirty="0">
                      <a:latin typeface="Calibri" pitchFamily="34" charset="0"/>
                    </a:rPr>
                    <a:t>分布式文件系统</a:t>
                  </a:r>
                </a:p>
              </p:txBody>
            </p:sp>
            <p:grpSp>
              <p:nvGrpSpPr>
                <p:cNvPr id="25" name="Group 9"/>
                <p:cNvGrpSpPr>
                  <a:grpSpLocks/>
                </p:cNvGrpSpPr>
                <p:nvPr/>
              </p:nvGrpSpPr>
              <p:grpSpPr bwMode="auto">
                <a:xfrm>
                  <a:off x="3409" y="6411"/>
                  <a:ext cx="5224" cy="1285"/>
                  <a:chOff x="3409" y="6411"/>
                  <a:chExt cx="5224" cy="1285"/>
                </a:xfrm>
              </p:grpSpPr>
              <p:sp>
                <p:nvSpPr>
                  <p:cNvPr id="2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9" y="6936"/>
                    <a:ext cx="1469" cy="760"/>
                  </a:xfrm>
                  <a:prstGeom prst="rect">
                    <a:avLst/>
                  </a:prstGeom>
                  <a:solidFill>
                    <a:srgbClr val="E5DFEC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3600" dirty="0">
                        <a:latin typeface="Calibri" pitchFamily="34" charset="0"/>
                        <a:ea typeface="宋体" pitchFamily="2" charset="-122"/>
                      </a:rPr>
                      <a:t>数据存储</a:t>
                    </a:r>
                  </a:p>
                  <a:p>
                    <a:pPr algn="ctr"/>
                    <a:r>
                      <a:rPr lang="zh-CN" altLang="en-US" sz="3600" dirty="0">
                        <a:latin typeface="Calibri" pitchFamily="34" charset="0"/>
                        <a:ea typeface="宋体" pitchFamily="2" charset="-122"/>
                      </a:rPr>
                      <a:t>系统</a:t>
                    </a:r>
                  </a:p>
                </p:txBody>
              </p:sp>
              <p:sp>
                <p:nvSpPr>
                  <p:cNvPr id="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" y="6411"/>
                    <a:ext cx="3322" cy="507"/>
                  </a:xfrm>
                  <a:prstGeom prst="rect">
                    <a:avLst/>
                  </a:prstGeom>
                  <a:solidFill>
                    <a:srgbClr val="95B3D7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3200" dirty="0">
                        <a:latin typeface="Calibri" pitchFamily="34" charset="0"/>
                        <a:ea typeface="宋体" pitchFamily="2" charset="-122"/>
                      </a:rPr>
                      <a:t>分布式数据库</a:t>
                    </a:r>
                    <a:r>
                      <a:rPr lang="en-US" altLang="zh-CN" sz="3200" dirty="0">
                        <a:latin typeface="Calibri" pitchFamily="34" charset="0"/>
                        <a:ea typeface="宋体" pitchFamily="2" charset="-122"/>
                      </a:rPr>
                      <a:t>/</a:t>
                    </a:r>
                    <a:r>
                      <a:rPr lang="zh-CN" altLang="en-US" sz="3200" dirty="0">
                        <a:latin typeface="Calibri" pitchFamily="34" charset="0"/>
                        <a:ea typeface="宋体" pitchFamily="2" charset="-122"/>
                      </a:rPr>
                      <a:t>数据仓库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4278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存储系统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zh-CN" sz="2000" dirty="0" smtClean="0"/>
              <a:t>数据</a:t>
            </a:r>
            <a:r>
              <a:rPr lang="zh-CN" altLang="zh-CN" sz="2000" dirty="0" smtClean="0"/>
              <a:t>清洗、抽取与建模（将各种类型的结构化、非结构化、异构数据转化为标准存储格式，键值对结构，哈希表（</a:t>
            </a:r>
            <a:r>
              <a:rPr lang="en-US" altLang="zh-CN" sz="2000" dirty="0" smtClean="0"/>
              <a:t>Hash Table</a:t>
            </a:r>
            <a:r>
              <a:rPr lang="zh-CN" altLang="zh-CN" sz="2000" dirty="0" smtClean="0"/>
              <a:t>）检索）数据，并定义数据属性及值域）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</a:t>
            </a:r>
            <a:r>
              <a:rPr lang="zh-CN" altLang="zh-CN" sz="2000" dirty="0" smtClean="0"/>
              <a:t>数据存储架构（集中式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分布式文件系统、关系型数据库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分布式数据库、行存储数据结构</a:t>
            </a:r>
            <a:r>
              <a:rPr lang="en-US" altLang="zh-CN" sz="2000" dirty="0" smtClean="0"/>
              <a:t>/</a:t>
            </a:r>
            <a:r>
              <a:rPr lang="zh-CN" altLang="zh-CN" sz="2000" dirty="0" smtClean="0"/>
              <a:t>列存储数据结构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 数据仓库与数据服务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000" dirty="0" smtClean="0"/>
              <a:t> 统一数据接口</a:t>
            </a:r>
            <a:r>
              <a:rPr lang="en-US" altLang="zh-CN" sz="2000" dirty="0" smtClean="0"/>
              <a:t>(Unified Data Access Interface)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45602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建模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 smtClean="0"/>
              <a:t>数据模型定义为三个层次：概念模型</a:t>
            </a:r>
            <a:r>
              <a:rPr lang="en-US" altLang="zh-CN" sz="2000" dirty="0" smtClean="0"/>
              <a:t> (conceptual model)</a:t>
            </a:r>
            <a:r>
              <a:rPr lang="zh-CN" altLang="zh-CN" sz="2000" dirty="0" smtClean="0"/>
              <a:t>，逻辑模型</a:t>
            </a:r>
            <a:r>
              <a:rPr lang="en-US" altLang="zh-CN" sz="2000" dirty="0" smtClean="0"/>
              <a:t> (logic model)</a:t>
            </a:r>
            <a:r>
              <a:rPr lang="zh-CN" altLang="zh-CN" sz="2000" dirty="0" smtClean="0"/>
              <a:t>，物理模型</a:t>
            </a:r>
            <a:r>
              <a:rPr lang="en-US" altLang="zh-CN" sz="2000" dirty="0" smtClean="0"/>
              <a:t> (physical model)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概念模型主要基于用户的数据功能需求产生，通过与客户的交流获得对客户业务要素、功能和关联关系的理解，从而定义出该业务领域内对应于上述业务要素和功能的实体类（</a:t>
            </a:r>
            <a:r>
              <a:rPr lang="en-US" altLang="zh-CN" sz="2000" dirty="0" smtClean="0"/>
              <a:t>entity class</a:t>
            </a:r>
            <a:r>
              <a:rPr lang="zh-CN" altLang="zh-CN" sz="2000" dirty="0" smtClean="0"/>
              <a:t>）。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逻辑模型则给出更多的数据实体细节，包括主键、外键、属性、索引、关系、约束、甚至是视图，以数据表、数据列、值域、面向对象类</a:t>
            </a:r>
            <a:r>
              <a:rPr lang="en-US" altLang="zh-CN" sz="2000" dirty="0" smtClean="0"/>
              <a:t>(object-oriented class) 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XML</a:t>
            </a:r>
            <a:r>
              <a:rPr lang="zh-CN" altLang="zh-CN" sz="2000" dirty="0" smtClean="0"/>
              <a:t>标签等形式来描述。</a:t>
            </a:r>
            <a:endParaRPr lang="en-US" altLang="zh-CN" sz="2000" dirty="0" smtClean="0"/>
          </a:p>
          <a:p>
            <a:pPr marL="0" lvl="2">
              <a:spcBef>
                <a:spcPts val="1800"/>
              </a:spcBef>
              <a:buClr>
                <a:srgbClr val="000000"/>
              </a:buClr>
              <a:buSzPct val="100000"/>
              <a:buFont typeface="Wingdings" pitchFamily="2" charset="2"/>
              <a:buChar char="l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物理模型（有时又称为存储模型）则是考虑数据的存储实现方式，包括数据拆分</a:t>
            </a:r>
            <a:r>
              <a:rPr lang="en-US" altLang="zh-CN" sz="2000" dirty="0" smtClean="0"/>
              <a:t>(partition)</a:t>
            </a:r>
            <a:r>
              <a:rPr lang="zh-CN" altLang="zh-CN" sz="2000" dirty="0" smtClean="0"/>
              <a:t>、数据表空间、数据集成。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数据建模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图片 6" descr="https://upload.wikimedia.org/wikipedia/commons/thumb/2/2b/Data_modeling_context.svg/638px-Data_modeling_context.svg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457200" y="1828800"/>
            <a:ext cx="82926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6366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数据处理系统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 smtClean="0"/>
              <a:t>包括</a:t>
            </a:r>
            <a:r>
              <a:rPr lang="zh-CN" altLang="zh-CN" sz="2000" dirty="0" smtClean="0"/>
              <a:t>针对不同类型数据的计算模型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如针对</a:t>
            </a:r>
            <a:r>
              <a:rPr lang="zh-CN" altLang="en-US" sz="2000" dirty="0" smtClean="0"/>
              <a:t>海量</a:t>
            </a:r>
            <a:r>
              <a:rPr lang="zh-CN" altLang="zh-CN" sz="2000" dirty="0" smtClean="0"/>
              <a:t>数据的</a:t>
            </a:r>
            <a:r>
              <a:rPr lang="en-US" altLang="zh-CN" sz="2000" dirty="0" err="1" smtClean="0"/>
              <a:t>MapReduce</a:t>
            </a:r>
            <a:r>
              <a:rPr lang="zh-CN" altLang="zh-CN" sz="2000" dirty="0" smtClean="0"/>
              <a:t>批处理模型、针对动态数据流的流计算（</a:t>
            </a:r>
            <a:r>
              <a:rPr lang="en-US" altLang="zh-CN" sz="2000" dirty="0" smtClean="0"/>
              <a:t>Stream Computing</a:t>
            </a:r>
            <a:r>
              <a:rPr lang="zh-CN" altLang="zh-CN" sz="2000" dirty="0" smtClean="0"/>
              <a:t>）模型、针对结构化数据的大规模并发处理（</a:t>
            </a:r>
            <a:r>
              <a:rPr lang="en-US" altLang="zh-CN" sz="2000" dirty="0" smtClean="0"/>
              <a:t>MPP</a:t>
            </a:r>
            <a:r>
              <a:rPr lang="zh-CN" altLang="zh-CN" sz="2000" dirty="0" smtClean="0"/>
              <a:t>）模型、基于物理大内存的内存计算（</a:t>
            </a:r>
            <a:r>
              <a:rPr lang="en-US" altLang="zh-CN" sz="2000" dirty="0" smtClean="0"/>
              <a:t>In-memory Computing</a:t>
            </a:r>
            <a:r>
              <a:rPr lang="zh-CN" altLang="zh-CN" sz="2000" dirty="0" smtClean="0"/>
              <a:t>）模型；</a:t>
            </a:r>
            <a:r>
              <a:rPr lang="zh-CN" altLang="en-US" sz="2000" dirty="0" smtClean="0"/>
              <a:t>针对机器学习算法的数据流图（</a:t>
            </a:r>
            <a:r>
              <a:rPr lang="en-US" altLang="zh-CN" sz="2000" dirty="0" smtClean="0"/>
              <a:t>Data Flow Graph</a:t>
            </a:r>
            <a:r>
              <a:rPr lang="zh-CN" altLang="en-US" sz="2000" dirty="0" smtClean="0"/>
              <a:t>）模型；</a:t>
            </a:r>
            <a:r>
              <a:rPr lang="zh-CN" altLang="zh-CN" sz="2000" dirty="0" smtClean="0"/>
              <a:t>各类分析算法</a:t>
            </a:r>
            <a:r>
              <a:rPr lang="zh-CN" altLang="en-US" sz="2000" dirty="0" smtClean="0"/>
              <a:t>实现，及</a:t>
            </a:r>
            <a:r>
              <a:rPr lang="zh-CN" altLang="zh-CN" sz="2000" dirty="0" smtClean="0"/>
              <a:t>提供各种开发工具包和运行环境的计算平台，如</a:t>
            </a:r>
            <a:r>
              <a:rPr lang="en-US" altLang="zh-CN" sz="2000" dirty="0" err="1" smtClean="0"/>
              <a:t>Hadoop</a:t>
            </a:r>
            <a:r>
              <a:rPr lang="en-US" altLang="zh-CN" sz="2000" dirty="0" smtClean="0"/>
              <a:t>, Spark, Storm</a:t>
            </a:r>
            <a:r>
              <a:rPr lang="zh-CN" altLang="zh-CN" sz="2000" dirty="0" smtClean="0"/>
              <a:t>等。</a:t>
            </a:r>
            <a:endParaRPr lang="zh-CN" altLang="en-US" sz="2000" dirty="0" smtClean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219200" y="4038600"/>
            <a:ext cx="6998096" cy="2402682"/>
            <a:chOff x="3145" y="3930"/>
            <a:chExt cx="5806" cy="20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5392" y="4736"/>
              <a:ext cx="3271" cy="1163"/>
              <a:chOff x="5392" y="4736"/>
              <a:chExt cx="3271" cy="1163"/>
            </a:xfrm>
          </p:grpSpPr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271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计算模型与算法</a:t>
                </a: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计算平台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271" y="4125"/>
              <a:ext cx="5392" cy="1339"/>
              <a:chOff x="3271" y="4125"/>
              <a:chExt cx="5392" cy="1339"/>
            </a:xfrm>
          </p:grpSpPr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271" y="4522"/>
                <a:ext cx="2023" cy="94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数据处理</a:t>
                </a:r>
              </a:p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系统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计算引擎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381000" y="1219200"/>
            <a:ext cx="7924800" cy="2021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应用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系统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160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2000" dirty="0" smtClean="0"/>
              <a:t>基于上述</a:t>
            </a:r>
            <a:r>
              <a:rPr lang="zh-CN" altLang="en-US" sz="2000" dirty="0" smtClean="0"/>
              <a:t>计算架构</a:t>
            </a:r>
            <a:r>
              <a:rPr lang="zh-CN" altLang="zh-CN" sz="2000" dirty="0" smtClean="0"/>
              <a:t>和处理平台提供各行业各领域的大数据应用技术解决方案。目前，互联网、电子商务、电子政务、金融、电信、医疗卫生等行业是大数据应用最热门的领域，而制造业、教育、能源、环保</a:t>
            </a:r>
            <a:r>
              <a:rPr lang="zh-CN" altLang="en-US" sz="2000" dirty="0" smtClean="0"/>
              <a:t>、智慧交通</a:t>
            </a:r>
            <a:r>
              <a:rPr lang="zh-CN" altLang="zh-CN" sz="2000" dirty="0" smtClean="0"/>
              <a:t>则是大数据技术即将或已经开始拓展的行业。</a:t>
            </a:r>
            <a:endParaRPr lang="zh-CN" altLang="en-US" sz="2000" dirty="0" smtClean="0"/>
          </a:p>
        </p:txBody>
      </p: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533400" y="3429000"/>
            <a:ext cx="7696200" cy="3166951"/>
            <a:chOff x="3145" y="3930"/>
            <a:chExt cx="5806" cy="2073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5"/>
            <p:cNvGrpSpPr>
              <a:grpSpLocks/>
            </p:cNvGrpSpPr>
            <p:nvPr/>
          </p:nvGrpSpPr>
          <p:grpSpPr bwMode="auto">
            <a:xfrm>
              <a:off x="5392" y="4736"/>
              <a:ext cx="3482" cy="1163"/>
              <a:chOff x="5392" y="4736"/>
              <a:chExt cx="3482" cy="1163"/>
            </a:xfrm>
          </p:grpSpPr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482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数据可视化</a:t>
                </a: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数据产品与数据服务</a:t>
                </a:r>
                <a:endParaRPr lang="zh-CN" altLang="zh-CN" sz="3600" dirty="0"/>
              </a:p>
            </p:txBody>
          </p:sp>
        </p:grpSp>
        <p:grpSp>
          <p:nvGrpSpPr>
            <p:cNvPr id="20" name="Group 8"/>
            <p:cNvGrpSpPr>
              <a:grpSpLocks/>
            </p:cNvGrpSpPr>
            <p:nvPr/>
          </p:nvGrpSpPr>
          <p:grpSpPr bwMode="auto">
            <a:xfrm>
              <a:off x="3409" y="4125"/>
              <a:ext cx="5465" cy="1209"/>
              <a:chOff x="3409" y="4125"/>
              <a:chExt cx="5465" cy="1209"/>
            </a:xfrm>
          </p:grpSpPr>
          <p:sp>
            <p:nvSpPr>
              <p:cNvPr id="21" name="Text Box 9"/>
              <p:cNvSpPr txBox="1">
                <a:spLocks noChangeArrowheads="1"/>
              </p:cNvSpPr>
              <p:nvPr/>
            </p:nvSpPr>
            <p:spPr bwMode="auto">
              <a:xfrm>
                <a:off x="3409" y="4632"/>
                <a:ext cx="1515" cy="70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数据应用</a:t>
                </a:r>
                <a:endParaRPr lang="zh-CN" altLang="en-US" sz="3200" dirty="0">
                  <a:latin typeface="Times New Roman" pitchFamily="18" charset="0"/>
                  <a:ea typeface="宋体" pitchFamily="2" charset="-122"/>
                </a:endParaRPr>
              </a:p>
              <a:p>
                <a:pPr algn="ctr"/>
                <a:r>
                  <a:rPr lang="zh-CN" altLang="en-US" sz="3200" dirty="0">
                    <a:latin typeface="Calibri" pitchFamily="34" charset="0"/>
                    <a:ea typeface="宋体" pitchFamily="2" charset="-122"/>
                  </a:rPr>
                  <a:t>系统</a:t>
                </a:r>
                <a:endParaRPr lang="zh-CN" altLang="zh-CN" sz="3200" dirty="0"/>
              </a:p>
              <a:p>
                <a:pPr algn="ctr"/>
                <a:endParaRPr lang="zh-CN" altLang="en-US" sz="32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3600" dirty="0">
                    <a:latin typeface="Calibri" pitchFamily="34" charset="0"/>
                    <a:ea typeface="宋体" pitchFamily="2" charset="-122"/>
                  </a:rPr>
                  <a:t>各类大数据应用</a:t>
                </a:r>
                <a:endParaRPr lang="zh-CN" altLang="zh-CN" sz="3600" dirty="0"/>
              </a:p>
              <a:p>
                <a:pPr algn="ctr"/>
                <a:endParaRPr lang="zh-CN" altLang="en-US" sz="3600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838200" y="1143000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存储</a:t>
            </a:r>
            <a:r>
              <a:rPr lang="zh-CN" altLang="zh-CN" sz="3200" b="1" dirty="0" smtClean="0">
                <a:solidFill>
                  <a:srgbClr val="0823A8"/>
                </a:solidFill>
                <a:latin typeface="Calibri" panose="020F0502020204030204" pitchFamily="34" charset="0"/>
              </a:rPr>
              <a:t>架构</a:t>
            </a:r>
            <a:endParaRPr lang="en-US" altLang="zh-CN" sz="3200" b="1" dirty="0" smtClean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7526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</a:t>
            </a:r>
            <a:r>
              <a:rPr lang="zh-CN" altLang="en-US" sz="2000" dirty="0" smtClean="0"/>
              <a:t>存储结构中：数据库提供了数据的逻辑存储结构；分布式文件系统提供了数据的物理存储结构。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018735" y="2663858"/>
            <a:ext cx="7439465" cy="3813142"/>
            <a:chOff x="2831638" y="2756925"/>
            <a:chExt cx="7055716" cy="3800888"/>
          </a:xfrm>
        </p:grpSpPr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2927648" y="2756925"/>
              <a:ext cx="6677157" cy="2573867"/>
              <a:chOff x="1700" y="4119"/>
              <a:chExt cx="8339" cy="3040"/>
            </a:xfrm>
          </p:grpSpPr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1700" y="6687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Data Acquisition / Extraction / Transforming / Modeling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1700" y="582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Distributed File Systems (HDFS / GFS / Colossus)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5818" y="630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5818" y="5446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1700" y="4974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NoSQL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Database (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HBase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BigTable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MongoDB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Neo4j)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700" y="411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Unified Data Access Interface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5770" y="459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1" name="对象 2"/>
            <p:cNvPicPr/>
            <p:nvPr/>
          </p:nvPicPr>
          <p:blipFill>
            <a:blip r:embed="rId4" cstate="print"/>
            <a:srcRect t="-714" b="-1285"/>
            <a:stretch>
              <a:fillRect/>
            </a:stretch>
          </p:blipFill>
          <p:spPr>
            <a:xfrm>
              <a:off x="2831638" y="5349214"/>
              <a:ext cx="7055716" cy="1208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1264</Words>
  <Application>Microsoft Office PowerPoint</Application>
  <PresentationFormat>全屏显示(4:3)</PresentationFormat>
  <Paragraphs>173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Lindi</cp:lastModifiedBy>
  <cp:revision>283</cp:revision>
  <dcterms:created xsi:type="dcterms:W3CDTF">2010-07-16T22:48:00Z</dcterms:created>
  <dcterms:modified xsi:type="dcterms:W3CDTF">2018-08-08T11:01:28Z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