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1"/>
  </p:notesMasterIdLst>
  <p:handoutMasterIdLst>
    <p:handoutMasterId r:id="rId32"/>
  </p:handoutMasterIdLst>
  <p:sldIdLst>
    <p:sldId id="257" r:id="rId3"/>
    <p:sldId id="329" r:id="rId4"/>
    <p:sldId id="352" r:id="rId5"/>
    <p:sldId id="339" r:id="rId6"/>
    <p:sldId id="340" r:id="rId7"/>
    <p:sldId id="341" r:id="rId8"/>
    <p:sldId id="343" r:id="rId9"/>
    <p:sldId id="349" r:id="rId10"/>
    <p:sldId id="289" r:id="rId11"/>
    <p:sldId id="308" r:id="rId12"/>
    <p:sldId id="332" r:id="rId13"/>
    <p:sldId id="350" r:id="rId14"/>
    <p:sldId id="333" r:id="rId15"/>
    <p:sldId id="334" r:id="rId16"/>
    <p:sldId id="351" r:id="rId17"/>
    <p:sldId id="358" r:id="rId18"/>
    <p:sldId id="359" r:id="rId19"/>
    <p:sldId id="360" r:id="rId20"/>
    <p:sldId id="361" r:id="rId21"/>
    <p:sldId id="362" r:id="rId22"/>
    <p:sldId id="363" r:id="rId23"/>
    <p:sldId id="324" r:id="rId24"/>
    <p:sldId id="364" r:id="rId25"/>
    <p:sldId id="365" r:id="rId26"/>
    <p:sldId id="366" r:id="rId27"/>
    <p:sldId id="367" r:id="rId28"/>
    <p:sldId id="368" r:id="rId29"/>
    <p:sldId id="369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FF0000"/>
    <a:srgbClr val="003300"/>
    <a:srgbClr val="3366CC"/>
    <a:srgbClr val="008080"/>
    <a:srgbClr val="339966"/>
    <a:srgbClr val="A51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 autoAdjust="0"/>
    <p:restoredTop sz="92028" autoAdjust="0"/>
  </p:normalViewPr>
  <p:slideViewPr>
    <p:cSldViewPr>
      <p:cViewPr varScale="1">
        <p:scale>
          <a:sx n="65" d="100"/>
          <a:sy n="65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E60939-99EF-44A3-AB87-DD8FB29CB090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0E41F5F-BCD0-414E-8899-821D6C5D3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4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137018-4A05-48D7-A854-824D1FE6A156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50063D9-4C05-490D-A558-815F3A1032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063D9-4C05-490D-A558-815F3A1032D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7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370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581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665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10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739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08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31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127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87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778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48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0624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467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91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5897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5897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883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27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5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92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110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07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4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1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468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7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1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22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sp>
        <p:nvSpPr>
          <p:cNvPr id="1027" name="Rectangle 52"/>
          <p:cNvSpPr>
            <a:spLocks noChangeArrowheads="1"/>
          </p:cNvSpPr>
          <p:nvPr/>
        </p:nvSpPr>
        <p:spPr bwMode="ltGray">
          <a:xfrm>
            <a:off x="5651500" y="0"/>
            <a:ext cx="3492500" cy="2447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grpSp>
        <p:nvGrpSpPr>
          <p:cNvPr id="1028" name="Group 53"/>
          <p:cNvGrpSpPr>
            <a:grpSpLocks/>
          </p:cNvGrpSpPr>
          <p:nvPr userDrawn="1"/>
        </p:nvGrpSpPr>
        <p:grpSpPr bwMode="auto">
          <a:xfrm>
            <a:off x="5651500" y="1989138"/>
            <a:ext cx="3492500" cy="358775"/>
            <a:chOff x="3827" y="1468"/>
            <a:chExt cx="1927" cy="226"/>
          </a:xfrm>
        </p:grpSpPr>
        <p:sp>
          <p:nvSpPr>
            <p:cNvPr id="1032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9" name="Rectangle 60"/>
          <p:cNvSpPr>
            <a:spLocks noChangeArrowheads="1"/>
          </p:cNvSpPr>
          <p:nvPr/>
        </p:nvSpPr>
        <p:spPr bwMode="black">
          <a:xfrm>
            <a:off x="0" y="2420938"/>
            <a:ext cx="9144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pic>
        <p:nvPicPr>
          <p:cNvPr id="1030" name="Picture 24" descr="00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5" descr="头部00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2373313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grpSp>
        <p:nvGrpSpPr>
          <p:cNvPr id="2051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2062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3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2060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Image" r:id="rId17" imgW="3646321" imgH="3931376" progId="">
                    <p:embed/>
                  </p:oleObj>
                </mc:Choice>
                <mc:Fallback>
                  <p:oleObj name="Image" r:id="rId17" imgW="3646321" imgH="3931376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" name="Image" r:id="rId19" imgW="2575783" imgH="2545301" progId="">
                    <p:embed/>
                  </p:oleObj>
                </mc:Choice>
                <mc:Fallback>
                  <p:oleObj name="Image" r:id="rId19" imgW="2575783" imgH="2545301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6907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205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205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/>
            </a:p>
          </p:txBody>
        </p:sp>
        <p:sp>
          <p:nvSpPr>
            <p:cNvPr id="205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/>
            </a:p>
          </p:txBody>
        </p:sp>
      </p:grpSp>
      <p:pic>
        <p:nvPicPr>
          <p:cNvPr id="2056" name="Picture 22" descr="课件底部020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6088063"/>
            <a:ext cx="41052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23" descr="头部003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android-studio.org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3573463"/>
            <a:ext cx="6913563" cy="7207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Android </a:t>
            </a:r>
            <a:r>
              <a:rPr lang="zh-CN" altLang="en-US" sz="3600" b="1" dirty="0">
                <a:solidFill>
                  <a:schemeClr val="tx2"/>
                </a:solidFill>
              </a:rPr>
              <a:t>平台开发基础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47664" y="4653136"/>
            <a:ext cx="6913563" cy="72072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kern="0" dirty="0">
                <a:solidFill>
                  <a:schemeClr val="tx2"/>
                </a:solidFill>
              </a:rPr>
              <a:t>兰红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60960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343650" y="975519"/>
            <a:ext cx="272415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体系结构划分为四层：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应用层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应用框架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系统运行库层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</a:rPr>
              <a:t>Linux</a:t>
            </a:r>
            <a:r>
              <a:rPr lang="zh-CN" altLang="en-US" sz="1800" b="1" dirty="0">
                <a:solidFill>
                  <a:schemeClr val="tx2"/>
                </a:solidFill>
              </a:rPr>
              <a:t>内核层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107156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kern="0" dirty="0" smtClean="0">
                <a:solidFill>
                  <a:srgbClr val="FF0000"/>
                </a:solidFill>
              </a:rPr>
              <a:t>3 Android</a:t>
            </a:r>
            <a:r>
              <a:rPr lang="zh-CN" altLang="en-US" b="1" kern="0" dirty="0">
                <a:solidFill>
                  <a:srgbClr val="FF0000"/>
                </a:solidFill>
              </a:rPr>
              <a:t>体系结构</a:t>
            </a:r>
            <a:endParaRPr lang="en-US" altLang="zh-CN" b="1" kern="0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267450" y="2811174"/>
            <a:ext cx="2876550" cy="4181634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Linux</a:t>
            </a:r>
            <a:r>
              <a:rPr lang="zh-CN" altLang="zh-CN" sz="1800" b="1" dirty="0">
                <a:solidFill>
                  <a:srgbClr val="FF0000"/>
                </a:solidFill>
              </a:rPr>
              <a:t>内核</a:t>
            </a:r>
            <a:r>
              <a:rPr lang="zh-CN" altLang="zh-CN" sz="1800" b="1" dirty="0"/>
              <a:t>： </a:t>
            </a:r>
            <a:r>
              <a:rPr lang="en-US" altLang="zh-CN" sz="1800" b="1" dirty="0"/>
              <a:t>Android</a:t>
            </a:r>
            <a:r>
              <a:rPr lang="zh-CN" altLang="zh-CN" sz="1800" b="1" dirty="0"/>
              <a:t>是运行于</a:t>
            </a:r>
            <a:r>
              <a:rPr lang="en-US" altLang="zh-CN" sz="1800" b="1" dirty="0"/>
              <a:t>Linux kernel</a:t>
            </a:r>
            <a:r>
              <a:rPr lang="zh-CN" altLang="zh-CN" sz="1800" b="1" dirty="0"/>
              <a:t>之上，但并不是</a:t>
            </a:r>
            <a:r>
              <a:rPr lang="en-US" altLang="zh-CN" sz="1800" b="1" dirty="0"/>
              <a:t>GNU/Linux</a:t>
            </a:r>
            <a:r>
              <a:rPr lang="zh-CN" altLang="zh-CN" sz="1800" b="1" dirty="0"/>
              <a:t>。</a:t>
            </a:r>
            <a:r>
              <a:rPr lang="en-US" altLang="zh-CN" sz="1800" b="1" dirty="0"/>
              <a:t>Android</a:t>
            </a:r>
            <a:r>
              <a:rPr lang="zh-CN" altLang="zh-CN" sz="1800" b="1" dirty="0"/>
              <a:t>的</a:t>
            </a:r>
            <a:r>
              <a:rPr lang="en-US" altLang="zh-CN" sz="1800" b="1" dirty="0"/>
              <a:t>Linux kernel</a:t>
            </a:r>
            <a:r>
              <a:rPr lang="zh-CN" altLang="zh-CN" sz="1800" b="1" dirty="0"/>
              <a:t>控制</a:t>
            </a:r>
            <a:r>
              <a:rPr lang="zh-CN" altLang="zh-CN" sz="1800" b="1" dirty="0" smtClean="0"/>
              <a:t>包括</a:t>
            </a:r>
            <a:r>
              <a:rPr lang="zh-CN" altLang="en-US" sz="1800" b="1" dirty="0" smtClean="0"/>
              <a:t>：</a:t>
            </a:r>
            <a:endParaRPr lang="en-US" altLang="zh-CN" sz="18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800" b="1" dirty="0" smtClean="0"/>
              <a:t> </a:t>
            </a:r>
            <a:r>
              <a:rPr lang="zh-CN" altLang="zh-CN" sz="1800" b="1" dirty="0" smtClean="0"/>
              <a:t>安全</a:t>
            </a:r>
            <a:r>
              <a:rPr lang="zh-CN" altLang="zh-CN" sz="1800" b="1" dirty="0"/>
              <a:t>（</a:t>
            </a:r>
            <a:r>
              <a:rPr lang="en-US" altLang="zh-CN" sz="1800" b="1" dirty="0"/>
              <a:t>Security</a:t>
            </a:r>
            <a:r>
              <a:rPr lang="zh-CN" altLang="zh-CN" sz="1800" b="1" dirty="0" smtClean="0"/>
              <a:t>），</a:t>
            </a:r>
            <a:endParaRPr lang="en-US" altLang="zh-CN" sz="18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CN" altLang="zh-CN" sz="1800" b="1" dirty="0" smtClean="0"/>
              <a:t>存储器管理</a:t>
            </a:r>
            <a:r>
              <a:rPr lang="zh-CN" altLang="zh-CN" sz="1800" b="1" dirty="0"/>
              <a:t>（</a:t>
            </a:r>
            <a:r>
              <a:rPr lang="en-US" altLang="zh-CN" sz="1800" b="1" dirty="0"/>
              <a:t>Memory Management</a:t>
            </a:r>
            <a:r>
              <a:rPr lang="zh-CN" altLang="zh-CN" sz="1800" b="1" dirty="0" smtClean="0"/>
              <a:t>），</a:t>
            </a:r>
            <a:endParaRPr lang="en-US" altLang="zh-CN" sz="18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CN" altLang="zh-CN" sz="1800" b="1" dirty="0" smtClean="0"/>
              <a:t>程序</a:t>
            </a:r>
            <a:r>
              <a:rPr lang="zh-CN" altLang="zh-CN" sz="1800" b="1" dirty="0"/>
              <a:t>管理（</a:t>
            </a:r>
            <a:r>
              <a:rPr lang="en-US" altLang="zh-CN" sz="1800" b="1" dirty="0"/>
              <a:t>Process Management</a:t>
            </a:r>
            <a:r>
              <a:rPr lang="zh-CN" altLang="zh-CN" sz="1800" b="1" dirty="0" smtClean="0"/>
              <a:t>），</a:t>
            </a:r>
            <a:endParaRPr lang="en-US" altLang="zh-CN" sz="18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CN" altLang="zh-CN" sz="1800" b="1" dirty="0" smtClean="0"/>
              <a:t>网络</a:t>
            </a:r>
            <a:r>
              <a:rPr lang="zh-CN" altLang="zh-CN" sz="1800" b="1" dirty="0"/>
              <a:t>堆栈（</a:t>
            </a:r>
            <a:r>
              <a:rPr lang="en-US" altLang="zh-CN" sz="1800" b="1" dirty="0"/>
              <a:t>Network Stack</a:t>
            </a:r>
            <a:r>
              <a:rPr lang="zh-CN" altLang="zh-CN" sz="1800" b="1" dirty="0" smtClean="0"/>
              <a:t>），</a:t>
            </a:r>
            <a:endParaRPr lang="en-US" altLang="zh-CN" sz="18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CN" altLang="zh-CN" sz="1800" b="1" dirty="0" smtClean="0"/>
              <a:t>驱动程序</a:t>
            </a:r>
            <a:r>
              <a:rPr lang="zh-CN" altLang="zh-CN" sz="1800" b="1" dirty="0"/>
              <a:t>模型（</a:t>
            </a:r>
            <a:r>
              <a:rPr lang="en-US" altLang="zh-CN" sz="1800" b="1" dirty="0"/>
              <a:t>Driver Model</a:t>
            </a:r>
            <a:r>
              <a:rPr lang="zh-CN" altLang="zh-CN" sz="1800" b="1" dirty="0"/>
              <a:t>）等。</a:t>
            </a:r>
          </a:p>
          <a:p>
            <a:pPr>
              <a:spcBef>
                <a:spcPts val="0"/>
              </a:spcBef>
            </a:pPr>
            <a:endParaRPr lang="zh-CN" altLang="en-US" sz="1800" b="1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3167336" y="1206402"/>
            <a:ext cx="5976664" cy="92019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1800" kern="0" dirty="0" smtClean="0">
                <a:solidFill>
                  <a:srgbClr val="FF0000"/>
                </a:solidFill>
              </a:rPr>
              <a:t>核心类库</a:t>
            </a:r>
            <a:r>
              <a:rPr lang="zh-CN" altLang="zh-CN" sz="1800" kern="0" dirty="0" smtClean="0"/>
              <a:t>：</a:t>
            </a:r>
            <a:r>
              <a:rPr lang="en-US" altLang="zh-CN" sz="1800" kern="0" dirty="0" smtClean="0"/>
              <a:t>Android</a:t>
            </a:r>
            <a:r>
              <a:rPr lang="zh-CN" altLang="zh-CN" sz="1800" kern="0" dirty="0" smtClean="0"/>
              <a:t>包含一些</a:t>
            </a:r>
            <a:r>
              <a:rPr lang="en-US" altLang="zh-CN" sz="1800" kern="0" dirty="0" smtClean="0"/>
              <a:t>C/C++</a:t>
            </a:r>
            <a:r>
              <a:rPr lang="zh-CN" altLang="zh-CN" sz="1800" kern="0" dirty="0" smtClean="0"/>
              <a:t>库，这些库能被</a:t>
            </a:r>
            <a:r>
              <a:rPr lang="en-US" altLang="zh-CN" sz="1800" kern="0" dirty="0" smtClean="0"/>
              <a:t>Android</a:t>
            </a:r>
            <a:r>
              <a:rPr lang="zh-CN" altLang="zh-CN" sz="1800" kern="0" dirty="0" smtClean="0"/>
              <a:t>系统中不同的组件使用。它们通过</a:t>
            </a:r>
            <a:r>
              <a:rPr lang="en-US" altLang="zh-CN" sz="1800" kern="0" dirty="0" smtClean="0"/>
              <a:t>Android</a:t>
            </a:r>
            <a:r>
              <a:rPr lang="zh-CN" altLang="zh-CN" sz="1800" kern="0" dirty="0" smtClean="0"/>
              <a:t>应用程序框架为开发者提供服务。</a:t>
            </a:r>
            <a:endParaRPr lang="zh-CN" altLang="en-US" sz="1800" kern="0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-1" y="3303515"/>
            <a:ext cx="6265617" cy="319695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1800" kern="0" dirty="0" smtClean="0">
                <a:solidFill>
                  <a:srgbClr val="FF0000"/>
                </a:solidFill>
              </a:rPr>
              <a:t>应用程序框架层</a:t>
            </a:r>
            <a:r>
              <a:rPr lang="zh-CN" altLang="zh-CN" sz="1800" kern="0" dirty="0" smtClean="0"/>
              <a:t>：应用程序框架提供了大量的</a:t>
            </a:r>
            <a:r>
              <a:rPr lang="en-US" altLang="zh-CN" sz="1800" kern="0" dirty="0" smtClean="0"/>
              <a:t>API</a:t>
            </a:r>
            <a:r>
              <a:rPr lang="zh-CN" altLang="zh-CN" sz="1800" kern="0" dirty="0" smtClean="0"/>
              <a:t>供开发者使用。</a:t>
            </a:r>
            <a:r>
              <a:rPr lang="en-US" altLang="zh-CN" sz="1800" kern="0" dirty="0" smtClean="0"/>
              <a:t>Android</a:t>
            </a:r>
            <a:r>
              <a:rPr lang="zh-CN" altLang="zh-CN" sz="1800" kern="0" dirty="0" smtClean="0"/>
              <a:t>自带的一些核心应用就是使用这些</a:t>
            </a:r>
            <a:r>
              <a:rPr lang="en-US" altLang="zh-CN" sz="1800" kern="0" dirty="0" smtClean="0"/>
              <a:t>API</a:t>
            </a:r>
            <a:r>
              <a:rPr lang="zh-CN" altLang="zh-CN" sz="1800" kern="0" dirty="0" smtClean="0"/>
              <a:t>完成的，例如视图（</a:t>
            </a:r>
            <a:r>
              <a:rPr lang="en-US" altLang="zh-CN" sz="1800" kern="0" dirty="0" smtClean="0"/>
              <a:t>Views</a:t>
            </a:r>
            <a:r>
              <a:rPr lang="zh-CN" altLang="zh-CN" sz="1800" kern="0" dirty="0" smtClean="0"/>
              <a:t>）</a:t>
            </a:r>
            <a:r>
              <a:rPr lang="en-US" altLang="zh-CN" sz="1800" kern="0" dirty="0" smtClean="0"/>
              <a:t>,</a:t>
            </a:r>
            <a:r>
              <a:rPr lang="zh-CN" altLang="zh-CN" sz="1800" kern="0" dirty="0" smtClean="0"/>
              <a:t>活动管理器（</a:t>
            </a:r>
            <a:r>
              <a:rPr lang="en-US" altLang="zh-CN" sz="1800" kern="0" dirty="0" smtClean="0"/>
              <a:t>Notification Manager</a:t>
            </a:r>
            <a:r>
              <a:rPr lang="zh-CN" altLang="zh-CN" sz="1800" kern="0" dirty="0" smtClean="0"/>
              <a:t>）等，开发者也可以通过这些</a:t>
            </a:r>
            <a:r>
              <a:rPr lang="en-US" altLang="zh-CN" sz="1800" kern="0" dirty="0" smtClean="0"/>
              <a:t>API</a:t>
            </a:r>
            <a:r>
              <a:rPr lang="zh-CN" altLang="zh-CN" sz="1800" kern="0" dirty="0" smtClean="0"/>
              <a:t>来构建自己的应用程序。除了这些也是软件复用的手段，任何应用程序都可以发布它的功能模块，只要遵守了框架约定，那么其他的应用程序就可以使用这个功能模块。</a:t>
            </a:r>
          </a:p>
          <a:p>
            <a:endParaRPr lang="zh-CN" altLang="en-US" sz="1800" kern="0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-38595" y="3329350"/>
            <a:ext cx="6337176" cy="192568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1800" kern="0" dirty="0" smtClean="0">
                <a:solidFill>
                  <a:srgbClr val="FF0000"/>
                </a:solidFill>
              </a:rPr>
              <a:t>应用程序层</a:t>
            </a:r>
            <a:r>
              <a:rPr lang="zh-CN" altLang="zh-CN" sz="1800" kern="0" dirty="0" smtClean="0"/>
              <a:t>：</a:t>
            </a:r>
            <a:r>
              <a:rPr lang="en-US" altLang="zh-CN" sz="1800" kern="0" dirty="0" smtClean="0"/>
              <a:t>Android</a:t>
            </a:r>
            <a:r>
              <a:rPr lang="zh-CN" altLang="zh-CN" sz="1800" kern="0" dirty="0" smtClean="0"/>
              <a:t>会同一系列核心应用程序包一起发布，该应用程序包包括客户端，</a:t>
            </a:r>
            <a:r>
              <a:rPr lang="en-US" altLang="zh-CN" sz="1800" kern="0" dirty="0" smtClean="0"/>
              <a:t>SMS</a:t>
            </a:r>
            <a:r>
              <a:rPr lang="zh-CN" altLang="zh-CN" sz="1800" kern="0" dirty="0" smtClean="0"/>
              <a:t>短消息程序，日历，地图，浏览器，联系人管理程序等。所有的应用程序都是使用</a:t>
            </a:r>
            <a:r>
              <a:rPr lang="en-US" altLang="zh-CN" sz="1800" kern="0" dirty="0" smtClean="0"/>
              <a:t>JAVA</a:t>
            </a:r>
            <a:r>
              <a:rPr lang="zh-CN" altLang="zh-CN" sz="1800" kern="0" dirty="0" smtClean="0"/>
              <a:t>语言编写的。</a:t>
            </a:r>
          </a:p>
          <a:p>
            <a:pPr marL="0" indent="0">
              <a:buNone/>
            </a:pPr>
            <a:endParaRPr lang="zh-CN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8841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1" grpId="1"/>
      <p:bldP spid="5" grpId="0" build="p"/>
      <p:bldP spid="6" grpId="0" animBg="1"/>
      <p:bldP spid="6" grpId="1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84096" cy="868363"/>
          </a:xfrm>
        </p:spPr>
        <p:txBody>
          <a:bodyPr/>
          <a:lstStyle/>
          <a:p>
            <a:pPr algn="ctr"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4.Android </a:t>
            </a:r>
            <a:r>
              <a:rPr lang="en-US" altLang="zh-CN" sz="3200" dirty="0">
                <a:solidFill>
                  <a:srgbClr val="FF0000"/>
                </a:solidFill>
              </a:rPr>
              <a:t>Studio </a:t>
            </a:r>
            <a:r>
              <a:rPr lang="zh-CN" altLang="en-US" sz="3200" dirty="0">
                <a:solidFill>
                  <a:srgbClr val="FF0000"/>
                </a:solidFill>
              </a:rPr>
              <a:t>搭建</a:t>
            </a:r>
            <a:r>
              <a:rPr lang="en-US" altLang="zh-CN" sz="3200" dirty="0">
                <a:solidFill>
                  <a:srgbClr val="FF0000"/>
                </a:solidFill>
              </a:rPr>
              <a:t>Android</a:t>
            </a:r>
            <a:r>
              <a:rPr lang="zh-CN" altLang="en-US" sz="3200" dirty="0">
                <a:solidFill>
                  <a:srgbClr val="FF0000"/>
                </a:solidFill>
              </a:rPr>
              <a:t>开发环境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gray">
          <a:xfrm>
            <a:off x="0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gray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gray">
          <a:xfrm>
            <a:off x="0" y="1262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1628800"/>
            <a:ext cx="6984776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400" dirty="0"/>
              <a:t>安装 </a:t>
            </a:r>
            <a:r>
              <a:rPr lang="en-US" altLang="zh-CN" sz="2400" dirty="0"/>
              <a:t>JDK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下载安装 </a:t>
            </a:r>
            <a:r>
              <a:rPr lang="en-US" altLang="zh-CN" sz="2400" dirty="0">
                <a:solidFill>
                  <a:srgbClr val="FF0000"/>
                </a:solidFill>
              </a:rPr>
              <a:t>Android Studio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400" dirty="0"/>
              <a:t>下载</a:t>
            </a:r>
            <a:r>
              <a:rPr lang="en-US" altLang="zh-CN" sz="2400" dirty="0"/>
              <a:t>SDK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400" dirty="0"/>
              <a:t>模拟器</a:t>
            </a:r>
            <a:r>
              <a:rPr lang="en-US" altLang="zh-CN" sz="2400" dirty="0" err="1"/>
              <a:t>genymotion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67544" y="3838803"/>
            <a:ext cx="8424936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00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Android Studio</a:t>
            </a:r>
            <a:r>
              <a:rPr lang="zh-CN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Google</a:t>
            </a:r>
            <a:r>
              <a:rPr lang="zh-CN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Android</a:t>
            </a:r>
            <a:r>
              <a:rPr lang="zh-CN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提供的官方</a:t>
            </a:r>
            <a:r>
              <a:rPr lang="en-US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IDE</a:t>
            </a:r>
            <a:r>
              <a:rPr lang="zh-CN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工具，</a:t>
            </a:r>
            <a:r>
              <a:rPr lang="en-US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Google</a:t>
            </a:r>
            <a:r>
              <a:rPr lang="zh-CN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建议广大</a:t>
            </a:r>
            <a:r>
              <a:rPr lang="en-US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Android</a:t>
            </a:r>
            <a:r>
              <a:rPr lang="zh-CN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开发者尽快从</a:t>
            </a:r>
            <a:r>
              <a:rPr lang="en-US" altLang="zh-CN" sz="2000" kern="100" dirty="0" err="1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Eclipse+ADT</a:t>
            </a:r>
            <a:r>
              <a:rPr lang="zh-CN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的开发环境改为使用</a:t>
            </a:r>
            <a:r>
              <a:rPr lang="en-US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Android Studio</a:t>
            </a:r>
            <a:r>
              <a:rPr lang="zh-CN" altLang="zh-CN" sz="2000" kern="100" dirty="0">
                <a:solidFill>
                  <a:srgbClr val="003300"/>
                </a:solidFill>
                <a:latin typeface="等线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96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7" y="611369"/>
            <a:ext cx="7416825" cy="522466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4.1 Android </a:t>
            </a:r>
            <a:r>
              <a:rPr lang="en-US" altLang="zh-CN" sz="2800" dirty="0">
                <a:solidFill>
                  <a:srgbClr val="0000FF"/>
                </a:solidFill>
              </a:rPr>
              <a:t>Studio </a:t>
            </a:r>
            <a:r>
              <a:rPr lang="zh-CN" altLang="en-US" sz="2800" dirty="0" smtClean="0">
                <a:solidFill>
                  <a:srgbClr val="0000FF"/>
                </a:solidFill>
              </a:rPr>
              <a:t>下载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gray">
          <a:xfrm>
            <a:off x="0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gray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gray">
          <a:xfrm>
            <a:off x="0" y="1262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262063"/>
            <a:ext cx="7776864" cy="137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Android Studio</a:t>
            </a:r>
            <a:r>
              <a:rPr lang="zh-CN" altLang="zh-CN" sz="2400" dirty="0"/>
              <a:t>和</a:t>
            </a:r>
            <a:r>
              <a:rPr lang="en-US" altLang="zh-CN" sz="2400" dirty="0"/>
              <a:t>Android SDK</a:t>
            </a:r>
            <a:r>
              <a:rPr lang="zh-CN" altLang="zh-CN" sz="2400" dirty="0"/>
              <a:t>的下载安装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登录</a:t>
            </a:r>
            <a:r>
              <a:rPr lang="en-US" altLang="zh-CN" sz="2400" u="sng" dirty="0">
                <a:hlinkClick r:id="rId2"/>
              </a:rPr>
              <a:t>http://www.android-studio.org/</a:t>
            </a:r>
            <a:r>
              <a:rPr lang="zh-CN" altLang="zh-CN" sz="2400" dirty="0"/>
              <a:t>页面，然后找到</a:t>
            </a:r>
            <a:r>
              <a:rPr lang="en-US" altLang="zh-CN" sz="2400" dirty="0"/>
              <a:t>Windows</a:t>
            </a:r>
            <a:r>
              <a:rPr lang="zh-CN" altLang="zh-CN" sz="2400" dirty="0"/>
              <a:t>系统下的版本下载：</a:t>
            </a:r>
            <a:endParaRPr lang="zh-CN" altLang="en-US" sz="2400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665486"/>
            <a:ext cx="7848872" cy="4075882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-39328"/>
            <a:ext cx="8884096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0" kern="0" dirty="0" smtClean="0">
                <a:solidFill>
                  <a:srgbClr val="FF0000"/>
                </a:solidFill>
              </a:rPr>
              <a:t>4.Android Studio </a:t>
            </a:r>
            <a:r>
              <a:rPr lang="zh-CN" altLang="en-US" sz="3200" b="0" kern="0" dirty="0" smtClean="0">
                <a:solidFill>
                  <a:srgbClr val="FF0000"/>
                </a:solidFill>
              </a:rPr>
              <a:t>搭建</a:t>
            </a:r>
            <a:r>
              <a:rPr lang="en-US" altLang="zh-CN" sz="3200" b="0" kern="0" dirty="0" smtClean="0">
                <a:solidFill>
                  <a:srgbClr val="FF0000"/>
                </a:solidFill>
              </a:rPr>
              <a:t>Android</a:t>
            </a:r>
            <a:r>
              <a:rPr lang="zh-CN" altLang="en-US" sz="3200" b="0" kern="0" dirty="0" smtClean="0">
                <a:solidFill>
                  <a:srgbClr val="FF0000"/>
                </a:solidFill>
              </a:rPr>
              <a:t>开发环境</a:t>
            </a:r>
            <a:endParaRPr lang="zh-CN" altLang="en-US" sz="3200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266" y="3966"/>
            <a:ext cx="9144000" cy="868363"/>
          </a:xfrm>
        </p:spPr>
        <p:txBody>
          <a:bodyPr/>
          <a:lstStyle/>
          <a:p>
            <a:pPr algn="ctr"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4 Android </a:t>
            </a:r>
            <a:r>
              <a:rPr lang="en-US" altLang="zh-CN" sz="3200" dirty="0">
                <a:solidFill>
                  <a:srgbClr val="FF0000"/>
                </a:solidFill>
              </a:rPr>
              <a:t>Studio </a:t>
            </a:r>
            <a:r>
              <a:rPr lang="zh-CN" altLang="en-US" sz="3200" dirty="0">
                <a:solidFill>
                  <a:srgbClr val="FF0000"/>
                </a:solidFill>
              </a:rPr>
              <a:t>搭建</a:t>
            </a:r>
            <a:r>
              <a:rPr lang="en-US" altLang="zh-CN" sz="3200" dirty="0">
                <a:solidFill>
                  <a:srgbClr val="FF0000"/>
                </a:solidFill>
              </a:rPr>
              <a:t>Android</a:t>
            </a:r>
            <a:r>
              <a:rPr lang="zh-CN" altLang="en-US" sz="3200" dirty="0">
                <a:solidFill>
                  <a:srgbClr val="FF0000"/>
                </a:solidFill>
              </a:rPr>
              <a:t>开发环境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gray">
          <a:xfrm>
            <a:off x="0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gray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gray">
          <a:xfrm>
            <a:off x="0" y="1262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6" y="2004197"/>
            <a:ext cx="4259122" cy="33149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734" y="1959080"/>
            <a:ext cx="4308918" cy="3360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23528" y="1431606"/>
            <a:ext cx="70567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等线"/>
                <a:cs typeface="Times New Roman" panose="02020603050405020304" pitchFamily="18" charset="0"/>
              </a:rPr>
              <a:t>点击下载后的安装包安装</a:t>
            </a:r>
            <a:r>
              <a:rPr lang="zh-CN" altLang="en-US" kern="100" dirty="0">
                <a:latin typeface="等线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43607" y="611369"/>
            <a:ext cx="7416825" cy="52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0" kern="0" dirty="0" smtClean="0">
                <a:solidFill>
                  <a:srgbClr val="0000FF"/>
                </a:solidFill>
              </a:rPr>
              <a:t>4.2 </a:t>
            </a:r>
            <a:r>
              <a:rPr lang="zh-CN" altLang="en-US" sz="2800" b="0" kern="0" dirty="0" smtClean="0">
                <a:solidFill>
                  <a:srgbClr val="0000FF"/>
                </a:solidFill>
              </a:rPr>
              <a:t>安装</a:t>
            </a:r>
            <a:endParaRPr lang="zh-CN" altLang="en-US" sz="2800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7"/>
          <p:cNvSpPr>
            <a:spLocks noChangeArrowheads="1"/>
          </p:cNvSpPr>
          <p:nvPr/>
        </p:nvSpPr>
        <p:spPr bwMode="gray">
          <a:xfrm>
            <a:off x="0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gray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gray">
          <a:xfrm>
            <a:off x="0" y="1262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" y="1262063"/>
            <a:ext cx="4438120" cy="34624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4" y="1262063"/>
            <a:ext cx="4673589" cy="36281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1600" y="491692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默认安装路径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80112" y="491692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自定义安装路径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35575" y="63807"/>
            <a:ext cx="9144000" cy="533401"/>
          </a:xfrm>
        </p:spPr>
        <p:txBody>
          <a:bodyPr/>
          <a:lstStyle/>
          <a:p>
            <a:pPr algn="ctr"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4   Android </a:t>
            </a:r>
            <a:r>
              <a:rPr lang="en-US" altLang="zh-CN" sz="3200" dirty="0">
                <a:solidFill>
                  <a:srgbClr val="FF0000"/>
                </a:solidFill>
              </a:rPr>
              <a:t>Studio </a:t>
            </a:r>
            <a:r>
              <a:rPr lang="zh-CN" altLang="en-US" sz="3200" dirty="0">
                <a:solidFill>
                  <a:srgbClr val="FF0000"/>
                </a:solidFill>
              </a:rPr>
              <a:t>搭建</a:t>
            </a:r>
            <a:r>
              <a:rPr lang="en-US" altLang="zh-CN" sz="3200" dirty="0">
                <a:solidFill>
                  <a:srgbClr val="FF0000"/>
                </a:solidFill>
              </a:rPr>
              <a:t>Android</a:t>
            </a:r>
            <a:r>
              <a:rPr lang="zh-CN" altLang="en-US" sz="3200" dirty="0">
                <a:solidFill>
                  <a:srgbClr val="FF0000"/>
                </a:solidFill>
              </a:rPr>
              <a:t>开发环境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971600" y="535348"/>
            <a:ext cx="7416825" cy="52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0" kern="0" dirty="0" smtClean="0">
                <a:solidFill>
                  <a:srgbClr val="0000FF"/>
                </a:solidFill>
              </a:rPr>
              <a:t>4.3 </a:t>
            </a:r>
            <a:r>
              <a:rPr lang="zh-CN" altLang="en-US" sz="2800" b="0" kern="0" dirty="0" smtClean="0">
                <a:solidFill>
                  <a:srgbClr val="0000FF"/>
                </a:solidFill>
              </a:rPr>
              <a:t>选择安装路径</a:t>
            </a:r>
            <a:endParaRPr lang="zh-CN" altLang="en-US" sz="2800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7"/>
          <p:cNvSpPr>
            <a:spLocks noChangeArrowheads="1"/>
          </p:cNvSpPr>
          <p:nvPr/>
        </p:nvSpPr>
        <p:spPr bwMode="gray">
          <a:xfrm>
            <a:off x="0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gray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gray">
          <a:xfrm>
            <a:off x="0" y="1262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9912" y="545019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开启</a:t>
            </a:r>
            <a:r>
              <a:rPr lang="en-US" altLang="zh-CN" dirty="0"/>
              <a:t>Android Studio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1367644" y="1254669"/>
            <a:ext cx="6408712" cy="4048437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354" y="6291"/>
            <a:ext cx="9144000" cy="868363"/>
          </a:xfrm>
        </p:spPr>
        <p:txBody>
          <a:bodyPr/>
          <a:lstStyle/>
          <a:p>
            <a:pPr algn="ctr"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4  Android </a:t>
            </a:r>
            <a:r>
              <a:rPr lang="en-US" altLang="zh-CN" sz="3200" dirty="0">
                <a:solidFill>
                  <a:srgbClr val="FF0000"/>
                </a:solidFill>
              </a:rPr>
              <a:t>Studio </a:t>
            </a:r>
            <a:r>
              <a:rPr lang="zh-CN" altLang="en-US" sz="3200" dirty="0">
                <a:solidFill>
                  <a:srgbClr val="FF0000"/>
                </a:solidFill>
              </a:rPr>
              <a:t>搭建</a:t>
            </a:r>
            <a:r>
              <a:rPr lang="en-US" altLang="zh-CN" sz="3200" dirty="0">
                <a:solidFill>
                  <a:srgbClr val="FF0000"/>
                </a:solidFill>
              </a:rPr>
              <a:t>Android</a:t>
            </a:r>
            <a:r>
              <a:rPr lang="zh-CN" altLang="en-US" sz="3200" dirty="0">
                <a:solidFill>
                  <a:srgbClr val="FF0000"/>
                </a:solidFill>
              </a:rPr>
              <a:t>开发环境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71600" y="535348"/>
            <a:ext cx="7416825" cy="52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0" kern="0" dirty="0" smtClean="0">
                <a:solidFill>
                  <a:srgbClr val="0000FF"/>
                </a:solidFill>
              </a:rPr>
              <a:t>4.4 </a:t>
            </a:r>
            <a:r>
              <a:rPr lang="zh-CN" altLang="en-US" sz="2800" b="0" kern="0" dirty="0" smtClean="0">
                <a:solidFill>
                  <a:srgbClr val="0000FF"/>
                </a:solidFill>
              </a:rPr>
              <a:t>安装完成</a:t>
            </a:r>
            <a:endParaRPr lang="zh-CN" altLang="en-US" sz="2800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zh-CN" sz="2800" dirty="0"/>
              <a:t>打开</a:t>
            </a:r>
            <a:r>
              <a:rPr lang="en-US" altLang="zh-CN" sz="2800" dirty="0"/>
              <a:t>Android Studio</a:t>
            </a:r>
            <a:r>
              <a:rPr lang="zh-CN" altLang="zh-CN" sz="2800" dirty="0"/>
              <a:t>，点击</a:t>
            </a:r>
            <a:r>
              <a:rPr lang="en-US" altLang="zh-CN" sz="2800" dirty="0"/>
              <a:t>File,</a:t>
            </a:r>
            <a:r>
              <a:rPr lang="zh-CN" altLang="zh-CN" sz="2800" dirty="0"/>
              <a:t>然后点击</a:t>
            </a:r>
            <a:r>
              <a:rPr lang="en-US" altLang="zh-CN" sz="2800" dirty="0"/>
              <a:t>new</a:t>
            </a:r>
            <a:r>
              <a:rPr lang="zh-CN" altLang="zh-CN" sz="2800" dirty="0"/>
              <a:t>，选择</a:t>
            </a:r>
            <a:r>
              <a:rPr lang="en-US" altLang="zh-CN" sz="2800" dirty="0"/>
              <a:t>new project,</a:t>
            </a:r>
            <a:r>
              <a:rPr lang="zh-CN" altLang="zh-CN" sz="2800" dirty="0"/>
              <a:t>出现如图所示界面</a:t>
            </a:r>
            <a:r>
              <a:rPr lang="zh-CN" altLang="en-US" sz="2800" dirty="0"/>
              <a:t>。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83568" y="332656"/>
            <a:ext cx="5085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开发第一个</a:t>
            </a:r>
            <a:r>
              <a:rPr lang="en-US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545694"/>
            <a:ext cx="7416824" cy="3907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4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146876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上一步点击</a:t>
            </a:r>
            <a:r>
              <a:rPr lang="en-US" altLang="zh-CN" sz="2800" dirty="0"/>
              <a:t>next</a:t>
            </a:r>
            <a:r>
              <a:rPr lang="zh-CN" altLang="zh-CN" sz="2800" dirty="0"/>
              <a:t>完成以后，出现选择应用的平台是什么，例如手机、电视等，还有选择</a:t>
            </a:r>
            <a:r>
              <a:rPr lang="en-US" altLang="zh-CN" sz="2800" dirty="0"/>
              <a:t>API</a:t>
            </a:r>
            <a:r>
              <a:rPr lang="zh-CN" altLang="zh-CN" sz="2800" dirty="0"/>
              <a:t>的版本号，具体如图所示。</a:t>
            </a:r>
          </a:p>
          <a:p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83568" y="332656"/>
            <a:ext cx="5085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开发第一个</a:t>
            </a:r>
            <a:r>
              <a:rPr lang="en-US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2819470"/>
            <a:ext cx="7200800" cy="3777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22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zh-CN" sz="2800" dirty="0"/>
              <a:t>上一步点击</a:t>
            </a:r>
            <a:r>
              <a:rPr lang="en-US" altLang="zh-CN" sz="2800" dirty="0"/>
              <a:t>next</a:t>
            </a:r>
            <a:r>
              <a:rPr lang="zh-CN" altLang="zh-CN" sz="2800" dirty="0"/>
              <a:t>以后，出现选择布局的界面，通常选择适合自己</a:t>
            </a:r>
            <a:r>
              <a:rPr lang="en-US" altLang="zh-CN" sz="2800" dirty="0"/>
              <a:t>APP</a:t>
            </a:r>
            <a:r>
              <a:rPr lang="zh-CN" altLang="zh-CN" sz="2800" dirty="0"/>
              <a:t>的界面布局，具体的操作如图所示。</a:t>
            </a:r>
          </a:p>
          <a:p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83568" y="332656"/>
            <a:ext cx="5085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开发第一个</a:t>
            </a:r>
            <a:r>
              <a:rPr lang="en-US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2809528"/>
            <a:ext cx="7272808" cy="357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34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146876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zh-CN" altLang="zh-CN" sz="2800" dirty="0"/>
              <a:t>上一步点击</a:t>
            </a:r>
            <a:r>
              <a:rPr lang="en-US" altLang="zh-CN" sz="2800" dirty="0"/>
              <a:t>next</a:t>
            </a:r>
            <a:r>
              <a:rPr lang="zh-CN" altLang="zh-CN" sz="2800" dirty="0"/>
              <a:t>以后，然后出现</a:t>
            </a:r>
            <a:r>
              <a:rPr lang="en-US" altLang="zh-CN" sz="2800" dirty="0"/>
              <a:t>Activity</a:t>
            </a:r>
            <a:r>
              <a:rPr lang="zh-CN" altLang="zh-CN" sz="2800" dirty="0"/>
              <a:t>命名，最后点击</a:t>
            </a:r>
            <a:r>
              <a:rPr lang="en-US" altLang="zh-CN" sz="2800" dirty="0"/>
              <a:t>Finish</a:t>
            </a:r>
            <a:r>
              <a:rPr lang="zh-CN" altLang="zh-CN" sz="2800" dirty="0"/>
              <a:t>，出现项目的具体结构图</a:t>
            </a:r>
            <a:r>
              <a:rPr lang="en-US" altLang="zh-CN" sz="2800" dirty="0"/>
              <a:t>1-10</a:t>
            </a:r>
            <a:r>
              <a:rPr lang="zh-CN" altLang="zh-CN" sz="2800" dirty="0"/>
              <a:t>所示。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83568" y="332656"/>
            <a:ext cx="5085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开发第一个</a:t>
            </a:r>
            <a:r>
              <a:rPr lang="en-US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188" y="2348880"/>
            <a:ext cx="7663276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3573463"/>
            <a:ext cx="6913563" cy="7207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第一章 </a:t>
            </a:r>
            <a:r>
              <a:rPr lang="en-US" altLang="zh-CN" sz="4000" b="1" dirty="0">
                <a:solidFill>
                  <a:schemeClr val="tx2"/>
                </a:solidFill>
              </a:rPr>
              <a:t>Android</a:t>
            </a:r>
            <a:r>
              <a:rPr lang="zh-CN" altLang="en-US" sz="4000" b="1" dirty="0">
                <a:solidFill>
                  <a:schemeClr val="tx2"/>
                </a:solidFill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6593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0567" y="1124744"/>
            <a:ext cx="86868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r>
              <a:rPr lang="zh-CN" altLang="zh-CN" sz="2800" dirty="0"/>
              <a:t>然后创建</a:t>
            </a:r>
            <a:r>
              <a:rPr lang="en-US" altLang="zh-CN" sz="2800" dirty="0"/>
              <a:t>Android</a:t>
            </a:r>
            <a:r>
              <a:rPr lang="zh-CN" altLang="zh-CN" sz="2800" dirty="0"/>
              <a:t>创建模拟器，点击</a:t>
            </a:r>
            <a:r>
              <a:rPr lang="en-US" altLang="zh-CN" sz="2800" dirty="0"/>
              <a:t>Android Studio </a:t>
            </a:r>
            <a:r>
              <a:rPr lang="zh-CN" altLang="zh-CN" sz="2800" dirty="0"/>
              <a:t>上的</a:t>
            </a:r>
            <a:r>
              <a:rPr lang="en-US" altLang="zh-CN" sz="2800" dirty="0"/>
              <a:t>AVD </a:t>
            </a:r>
            <a:r>
              <a:rPr lang="en-US" altLang="zh-CN" sz="2800" dirty="0" err="1"/>
              <a:t>Mangaer</a:t>
            </a:r>
            <a:r>
              <a:rPr lang="zh-CN" altLang="zh-CN" sz="2800" dirty="0"/>
              <a:t>按钮，添加模拟器，具体的操作如图所示。</a:t>
            </a:r>
          </a:p>
          <a:p>
            <a:pPr marL="0" lvl="0" indent="0">
              <a:buNone/>
            </a:pP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83568" y="332656"/>
            <a:ext cx="5085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开发第一个</a:t>
            </a:r>
            <a:r>
              <a:rPr lang="en-US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840" y="2816026"/>
            <a:ext cx="7217575" cy="1765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25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0567" y="1124744"/>
            <a:ext cx="86868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zh-CN" altLang="zh-CN" sz="2400" dirty="0"/>
              <a:t>完成上一步创建模拟器以后，都完成以后可以点击运行项目，点击</a:t>
            </a:r>
            <a:r>
              <a:rPr lang="en-US" altLang="zh-CN" sz="2400" dirty="0"/>
              <a:t>Android Studio </a:t>
            </a:r>
            <a:r>
              <a:rPr lang="zh-CN" altLang="zh-CN" sz="2400" dirty="0"/>
              <a:t>上的</a:t>
            </a:r>
            <a:r>
              <a:rPr lang="en-US" altLang="zh-CN" sz="2400" dirty="0"/>
              <a:t>RUN</a:t>
            </a:r>
            <a:r>
              <a:rPr lang="zh-CN" altLang="zh-CN" sz="2400" dirty="0"/>
              <a:t>按钮，然后运行项目，具体的操作</a:t>
            </a:r>
            <a:r>
              <a:rPr lang="zh-CN" altLang="en-US" sz="2400" dirty="0"/>
              <a:t>和</a:t>
            </a:r>
            <a:r>
              <a:rPr lang="zh-CN" altLang="zh-CN" sz="2400" dirty="0"/>
              <a:t>运行结果如</a:t>
            </a:r>
            <a:r>
              <a:rPr lang="zh-CN" altLang="en-US" sz="2400" dirty="0"/>
              <a:t>下列</a:t>
            </a:r>
            <a:r>
              <a:rPr lang="zh-CN" altLang="zh-CN" sz="2400" dirty="0"/>
              <a:t>图所示。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83568" y="332656"/>
            <a:ext cx="5085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开发第一个</a:t>
            </a:r>
            <a:r>
              <a:rPr lang="en-US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32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5160" y="27861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5297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0" y="2538452"/>
            <a:ext cx="8055937" cy="140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4140884"/>
            <a:ext cx="230124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35280" cy="522155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sz="2400" dirty="0"/>
              <a:t>对于每一个创建成功的</a:t>
            </a:r>
            <a:r>
              <a:rPr lang="en-US" altLang="zh-CN" sz="2400" dirty="0"/>
              <a:t>Android</a:t>
            </a:r>
            <a:r>
              <a:rPr lang="zh-CN" altLang="zh-CN" sz="2400" dirty="0"/>
              <a:t>项目，</a:t>
            </a:r>
            <a:r>
              <a:rPr lang="en-US" altLang="zh-CN" sz="2400" dirty="0"/>
              <a:t>ADT</a:t>
            </a:r>
            <a:r>
              <a:rPr lang="zh-CN" altLang="zh-CN" sz="2400" dirty="0"/>
              <a:t>都会智能地生成两个默认的文件，即布局文件和</a:t>
            </a:r>
            <a:r>
              <a:rPr lang="en-US" altLang="zh-CN" sz="2400" dirty="0"/>
              <a:t>Activity</a:t>
            </a:r>
            <a:r>
              <a:rPr lang="zh-CN" altLang="zh-CN" sz="2400" dirty="0"/>
              <a:t>文件。布局文件主要用于展示</a:t>
            </a:r>
            <a:r>
              <a:rPr lang="en-US" altLang="zh-CN" sz="2400" dirty="0"/>
              <a:t>Android</a:t>
            </a:r>
            <a:r>
              <a:rPr lang="zh-CN" altLang="zh-CN" sz="2400" dirty="0"/>
              <a:t>项目的界面，</a:t>
            </a:r>
            <a:r>
              <a:rPr lang="en-US" altLang="zh-CN" sz="2400" dirty="0"/>
              <a:t>Activity</a:t>
            </a:r>
            <a:r>
              <a:rPr lang="zh-CN" altLang="zh-CN" sz="2400" dirty="0"/>
              <a:t>文件主要用于完成界面的交互功能。</a:t>
            </a:r>
            <a:endParaRPr lang="en-US" altLang="zh-CN" sz="2400" dirty="0"/>
          </a:p>
          <a:p>
            <a:endParaRPr lang="zh-CN" altLang="zh-CN" sz="2400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477000" cy="86836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Android</a:t>
            </a:r>
            <a:r>
              <a:rPr lang="zh-CN" altLang="en-US" sz="4000" dirty="0">
                <a:solidFill>
                  <a:srgbClr val="FF0000"/>
                </a:solidFill>
              </a:rPr>
              <a:t>应用结构分析</a:t>
            </a:r>
          </a:p>
        </p:txBody>
      </p:sp>
    </p:spTree>
    <p:extLst>
      <p:ext uri="{BB962C8B-B14F-4D97-AF65-F5344CB8AC3E}">
        <p14:creationId xmlns:p14="http://schemas.microsoft.com/office/powerpoint/2010/main" val="713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477000" cy="868363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Android</a:t>
            </a:r>
            <a:r>
              <a:rPr lang="zh-CN" altLang="en-US" sz="4000" dirty="0">
                <a:solidFill>
                  <a:srgbClr val="FF0000"/>
                </a:solidFill>
              </a:rPr>
              <a:t>应用结构分析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78860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Helloword_acitivty.xml</a:t>
            </a:r>
            <a:r>
              <a:rPr lang="zh-CN" altLang="zh-CN" sz="2000" dirty="0">
                <a:solidFill>
                  <a:srgbClr val="FF0000"/>
                </a:solidFill>
              </a:rPr>
              <a:t>的布局文件内容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endParaRPr lang="zh-CN" altLang="zh-CN" sz="20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android="http://schemas.android.com/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/res/android"</a:t>
            </a:r>
            <a:endParaRPr lang="zh-CN" altLang="zh-CN" sz="20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xmlns:tools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="http://schemas.android.com/tools"</a:t>
            </a:r>
            <a:endParaRPr lang="zh-CN" altLang="zh-CN" sz="20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20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20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tools:context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com.example.cn.helloworld.MainActivity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zh-CN" altLang="zh-CN" sz="20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2000" kern="100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endParaRPr lang="zh-CN" altLang="zh-CN" sz="2000" kern="100" dirty="0">
              <a:solidFill>
                <a:srgbClr val="FF9933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altLang="zh-CN" sz="2000" kern="1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2000" kern="100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altLang="zh-CN" sz="2000" kern="1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2000" kern="100" dirty="0">
              <a:solidFill>
                <a:srgbClr val="FF9933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altLang="zh-CN" sz="2000" kern="1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2000" kern="100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altLang="zh-CN" sz="2000" kern="1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2000" kern="100" dirty="0">
              <a:solidFill>
                <a:srgbClr val="FF9933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android:text</a:t>
            </a:r>
            <a:r>
              <a:rPr lang="en-US" altLang="zh-CN" sz="2000" kern="1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="Hello World!"/&gt;</a:t>
            </a:r>
            <a:endParaRPr lang="zh-CN" altLang="zh-CN" sz="2000" kern="100" dirty="0">
              <a:solidFill>
                <a:srgbClr val="FF9933"/>
              </a:solidFill>
              <a:latin typeface="等线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&lt;/</a:t>
            </a:r>
            <a:r>
              <a:rPr lang="en-US" altLang="zh-CN" sz="2000" dirty="0" err="1">
                <a:latin typeface="Times New Roman" panose="02020603050405020304" pitchFamily="18" charset="0"/>
              </a:rPr>
              <a:t>RelativeLayout</a:t>
            </a:r>
            <a:r>
              <a:rPr lang="en-US" altLang="zh-CN" sz="2000" dirty="0">
                <a:latin typeface="Times New Roman" panose="02020603050405020304" pitchFamily="18" charset="0"/>
              </a:rPr>
              <a:t>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68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477000" cy="868363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Android</a:t>
            </a:r>
            <a:r>
              <a:rPr lang="zh-CN" altLang="en-US" sz="4000" dirty="0">
                <a:solidFill>
                  <a:srgbClr val="FF0000"/>
                </a:solidFill>
              </a:rPr>
              <a:t>应用结构分析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788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HelloWorldActivity</a:t>
            </a:r>
            <a:r>
              <a:rPr lang="zh-CN" altLang="zh-CN" sz="2000" dirty="0" smtClean="0">
                <a:solidFill>
                  <a:srgbClr val="FF0000"/>
                </a:solidFill>
              </a:rPr>
              <a:t>文件内容如下所示。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import </a:t>
            </a:r>
            <a:r>
              <a:rPr lang="en-US" altLang="zh-CN" sz="2000" dirty="0"/>
              <a:t>android.support.v7.app.AppCompatActivity;</a:t>
            </a:r>
            <a:endParaRPr lang="zh-CN" altLang="zh-CN" sz="2000" dirty="0"/>
          </a:p>
          <a:p>
            <a:r>
              <a:rPr lang="en-US" altLang="zh-CN" sz="2000" dirty="0"/>
              <a:t>import </a:t>
            </a:r>
            <a:r>
              <a:rPr lang="en-US" altLang="zh-CN" sz="2000" dirty="0" err="1"/>
              <a:t>android.os.Bundle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HelloWorldActivity</a:t>
            </a:r>
            <a:r>
              <a:rPr lang="en-US" altLang="zh-CN" sz="2000" dirty="0"/>
              <a:t> extends Activity {</a:t>
            </a:r>
            <a:endParaRPr lang="zh-CN" altLang="zh-CN" sz="2000" dirty="0"/>
          </a:p>
          <a:p>
            <a:r>
              <a:rPr lang="en-US" altLang="zh-CN" sz="2000" dirty="0"/>
              <a:t>    @Override</a:t>
            </a:r>
            <a:endParaRPr lang="zh-CN" altLang="zh-CN" sz="2000" dirty="0"/>
          </a:p>
          <a:p>
            <a:r>
              <a:rPr lang="en-US" altLang="zh-CN" sz="2000" dirty="0"/>
              <a:t>    protected void </a:t>
            </a:r>
            <a:r>
              <a:rPr lang="en-US" altLang="zh-CN" sz="2000" dirty="0" err="1"/>
              <a:t>onCreate</a:t>
            </a:r>
            <a:r>
              <a:rPr lang="en-US" altLang="zh-CN" sz="2000" dirty="0"/>
              <a:t>(Bundle </a:t>
            </a:r>
            <a:r>
              <a:rPr lang="en-US" altLang="zh-CN" sz="2000" dirty="0" err="1"/>
              <a:t>savedInstanceState</a:t>
            </a:r>
            <a:r>
              <a:rPr lang="en-US" altLang="zh-CN" sz="2000" dirty="0"/>
              <a:t>) {</a:t>
            </a:r>
            <a:endParaRPr lang="zh-CN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super.onCreate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savedInstanceState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setContentView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R.layout.activity_main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en-US" altLang="zh-CN" sz="2000" dirty="0"/>
              <a:t>    }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5229200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HelloWorldActivity</a:t>
            </a:r>
            <a:r>
              <a:rPr lang="zh-CN" altLang="zh-CN" sz="2000" dirty="0">
                <a:solidFill>
                  <a:srgbClr val="003300"/>
                </a:solidFill>
                <a:cs typeface="Times New Roman" panose="02020603050405020304" pitchFamily="18" charset="0"/>
              </a:rPr>
              <a:t>继承自</a:t>
            </a:r>
            <a:r>
              <a:rPr lang="en-US" altLang="zh-CN" sz="2000" dirty="0">
                <a:solidFill>
                  <a:srgbClr val="003300"/>
                </a:solidFill>
                <a:cs typeface="Times New Roman" panose="02020603050405020304" pitchFamily="18" charset="0"/>
              </a:rPr>
              <a:t>Activity,</a:t>
            </a:r>
            <a:r>
              <a:rPr lang="zh-CN" altLang="zh-CN" sz="2000" dirty="0">
                <a:solidFill>
                  <a:srgbClr val="003300"/>
                </a:solidFill>
                <a:cs typeface="Times New Roman" panose="02020603050405020304" pitchFamily="18" charset="0"/>
              </a:rPr>
              <a:t>当执行该类时会先执行</a:t>
            </a:r>
            <a:r>
              <a:rPr lang="en-US" altLang="zh-CN" sz="2000" dirty="0" err="1">
                <a:solidFill>
                  <a:srgbClr val="003300"/>
                </a:solidFill>
                <a:cs typeface="Times New Roman" panose="02020603050405020304" pitchFamily="18" charset="0"/>
              </a:rPr>
              <a:t>onCreate</a:t>
            </a:r>
            <a:r>
              <a:rPr lang="en-US" altLang="zh-CN" sz="2000" dirty="0">
                <a:solidFill>
                  <a:srgbClr val="003300"/>
                </a:solidFill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solidFill>
                  <a:srgbClr val="003300"/>
                </a:solidFill>
                <a:cs typeface="Times New Roman" panose="02020603050405020304" pitchFamily="18" charset="0"/>
              </a:rPr>
              <a:t>方法，然后通过调用</a:t>
            </a:r>
            <a:r>
              <a:rPr lang="en-US" altLang="zh-CN" sz="2000" dirty="0" err="1">
                <a:solidFill>
                  <a:srgbClr val="00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setContentView</a:t>
            </a:r>
            <a:r>
              <a:rPr lang="en-US" altLang="zh-CN" sz="2000" dirty="0">
                <a:solidFill>
                  <a:srgbClr val="00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R.layout.activity_main</a:t>
            </a:r>
            <a:r>
              <a:rPr lang="en-US" altLang="zh-CN" sz="2000" dirty="0">
                <a:solidFill>
                  <a:srgbClr val="00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dirty="0">
                <a:solidFill>
                  <a:srgbClr val="003300"/>
                </a:solidFill>
                <a:cs typeface="Times New Roman" panose="02020603050405020304" pitchFamily="18" charset="0"/>
              </a:rPr>
              <a:t>将布局文件转换为</a:t>
            </a:r>
            <a:r>
              <a:rPr lang="en-US" altLang="zh-CN" sz="2000" dirty="0">
                <a:solidFill>
                  <a:srgbClr val="003300"/>
                </a:solidFill>
                <a:cs typeface="Times New Roman" panose="02020603050405020304" pitchFamily="18" charset="0"/>
              </a:rPr>
              <a:t>View</a:t>
            </a:r>
            <a:r>
              <a:rPr lang="zh-CN" altLang="zh-CN" sz="2000" dirty="0">
                <a:solidFill>
                  <a:srgbClr val="003300"/>
                </a:solidFill>
                <a:cs typeface="Times New Roman" panose="02020603050405020304" pitchFamily="18" charset="0"/>
              </a:rPr>
              <a:t>对象，通过模拟器显示在界面上。</a:t>
            </a:r>
            <a:endParaRPr lang="zh-CN" altLang="en-US" sz="20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477000" cy="868363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Android </a:t>
            </a:r>
            <a:r>
              <a:rPr lang="zh-CN" altLang="zh-CN" dirty="0">
                <a:solidFill>
                  <a:srgbClr val="FF0000"/>
                </a:solidFill>
              </a:rPr>
              <a:t>项目结构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4608512" cy="514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zh-CN" sz="2000" dirty="0" err="1">
                <a:solidFill>
                  <a:srgbClr val="FF9933"/>
                </a:solidFill>
              </a:rPr>
              <a:t>src</a:t>
            </a:r>
            <a:r>
              <a:rPr lang="en-US" altLang="zh-CN" sz="2000" dirty="0"/>
              <a:t>:</a:t>
            </a:r>
            <a:r>
              <a:rPr lang="zh-CN" altLang="zh-CN" sz="2000" dirty="0"/>
              <a:t>该目录存放项目开发所使用到的</a:t>
            </a:r>
            <a:r>
              <a:rPr lang="en-US" altLang="zh-CN" sz="2000" dirty="0"/>
              <a:t>Activity</a:t>
            </a:r>
            <a:r>
              <a:rPr lang="zh-CN" altLang="zh-CN" sz="2000" dirty="0"/>
              <a:t>，可以有多</a:t>
            </a:r>
            <a:r>
              <a:rPr lang="zh-CN" altLang="zh-CN" sz="2000"/>
              <a:t>个</a:t>
            </a:r>
            <a:r>
              <a:rPr lang="zh-CN" altLang="zh-CN" sz="2000" smtClean="0"/>
              <a:t>不</a:t>
            </a:r>
            <a:r>
              <a:rPr lang="zh-CN" altLang="en-US" sz="2000" smtClean="0"/>
              <a:t>同</a:t>
            </a:r>
            <a:r>
              <a:rPr lang="zh-CN" altLang="zh-CN" sz="2000" smtClean="0"/>
              <a:t>的</a:t>
            </a:r>
            <a:r>
              <a:rPr lang="zh-CN" altLang="zh-CN" sz="2000" dirty="0"/>
              <a:t>包，在这里</a:t>
            </a:r>
            <a:r>
              <a:rPr lang="en-US" altLang="zh-CN" sz="2000" dirty="0"/>
              <a:t>Activity</a:t>
            </a:r>
            <a:r>
              <a:rPr lang="zh-CN" altLang="zh-CN" sz="2000" dirty="0"/>
              <a:t>和普通的</a:t>
            </a:r>
            <a:r>
              <a:rPr lang="en-US" altLang="zh-CN" sz="2000" dirty="0"/>
              <a:t>Java</a:t>
            </a:r>
            <a:r>
              <a:rPr lang="zh-CN" altLang="zh-CN" sz="2000" dirty="0"/>
              <a:t>类是一样的。还有各种资源文件（放在</a:t>
            </a:r>
            <a:r>
              <a:rPr lang="en-US" altLang="zh-CN" sz="2000" dirty="0"/>
              <a:t>main\res</a:t>
            </a:r>
            <a:r>
              <a:rPr lang="zh-CN" altLang="zh-CN" sz="2000" dirty="0"/>
              <a:t>子目录下）和</a:t>
            </a:r>
            <a:r>
              <a:rPr lang="en-US" altLang="zh-CN" sz="2000" dirty="0"/>
              <a:t>AndroidManifest.xml</a:t>
            </a:r>
            <a:r>
              <a:rPr lang="zh-CN" altLang="zh-CN" sz="2000" dirty="0"/>
              <a:t>文件，除了这些还包含</a:t>
            </a:r>
            <a:r>
              <a:rPr lang="en-US" altLang="zh-CN" sz="2000" dirty="0"/>
              <a:t>Android</a:t>
            </a:r>
            <a:r>
              <a:rPr lang="zh-CN" altLang="zh-CN" sz="2000" dirty="0"/>
              <a:t>测试项目。</a:t>
            </a:r>
          </a:p>
          <a:p>
            <a:pPr lvl="0">
              <a:lnSpc>
                <a:spcPct val="110000"/>
              </a:lnSpc>
            </a:pPr>
            <a:r>
              <a:rPr lang="en-US" altLang="zh-CN" sz="2000" dirty="0">
                <a:solidFill>
                  <a:srgbClr val="FF9933"/>
                </a:solidFill>
              </a:rPr>
              <a:t>res</a:t>
            </a:r>
            <a:r>
              <a:rPr lang="en-US" altLang="zh-CN" sz="2000" dirty="0"/>
              <a:t>:</a:t>
            </a:r>
            <a:r>
              <a:rPr lang="zh-CN" altLang="zh-CN" sz="2000" dirty="0"/>
              <a:t>目录存放</a:t>
            </a:r>
            <a:r>
              <a:rPr lang="en-US" altLang="zh-CN" sz="2000" dirty="0"/>
              <a:t>Android</a:t>
            </a:r>
            <a:r>
              <a:rPr lang="zh-CN" altLang="zh-CN" sz="2000" dirty="0"/>
              <a:t>项目的各种资源文件，例如布局</a:t>
            </a:r>
            <a:r>
              <a:rPr lang="en-US" altLang="zh-CN" sz="2000" dirty="0"/>
              <a:t>Layout</a:t>
            </a:r>
            <a:r>
              <a:rPr lang="zh-CN" altLang="zh-CN" sz="2000" dirty="0"/>
              <a:t>文件，</a:t>
            </a:r>
            <a:r>
              <a:rPr lang="en-US" altLang="zh-CN" sz="2000" dirty="0"/>
              <a:t>values</a:t>
            </a:r>
            <a:r>
              <a:rPr lang="zh-CN" altLang="zh-CN" sz="2000" dirty="0"/>
              <a:t>目录下的文件，还有存放图片的文件</a:t>
            </a:r>
            <a:r>
              <a:rPr lang="en-US" altLang="zh-CN" sz="2000" dirty="0" err="1"/>
              <a:t>drawable</a:t>
            </a:r>
            <a:r>
              <a:rPr lang="zh-CN" altLang="zh-CN" sz="2000" dirty="0"/>
              <a:t>等。</a:t>
            </a:r>
          </a:p>
          <a:p>
            <a:pPr lvl="0">
              <a:lnSpc>
                <a:spcPct val="110000"/>
              </a:lnSpc>
            </a:pPr>
            <a:r>
              <a:rPr lang="en-US" altLang="zh-CN" sz="2000" dirty="0">
                <a:solidFill>
                  <a:srgbClr val="FF9933"/>
                </a:solidFill>
              </a:rPr>
              <a:t>libs</a:t>
            </a:r>
            <a:r>
              <a:rPr lang="en-US" altLang="zh-CN" sz="2000" dirty="0"/>
              <a:t>:</a:t>
            </a:r>
            <a:r>
              <a:rPr lang="zh-CN" altLang="zh-CN" sz="2000" dirty="0"/>
              <a:t>存储</a:t>
            </a:r>
            <a:r>
              <a:rPr lang="en-US" altLang="zh-CN" sz="2000" dirty="0"/>
              <a:t>Android</a:t>
            </a:r>
            <a:r>
              <a:rPr lang="zh-CN" altLang="zh-CN" sz="2000" dirty="0"/>
              <a:t>项目开发所使用到的第三方</a:t>
            </a:r>
            <a:r>
              <a:rPr lang="en-US" altLang="zh-CN" sz="2000" dirty="0"/>
              <a:t>JAR</a:t>
            </a:r>
            <a:r>
              <a:rPr lang="zh-CN" altLang="zh-CN" sz="2000" dirty="0"/>
              <a:t>包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0">
              <a:lnSpc>
                <a:spcPct val="110000"/>
              </a:lnSpc>
            </a:pPr>
            <a:r>
              <a:rPr lang="en-US" altLang="zh-CN" sz="2000" dirty="0" err="1">
                <a:solidFill>
                  <a:srgbClr val="FF9933"/>
                </a:solidFill>
              </a:rPr>
              <a:t>build</a:t>
            </a:r>
            <a:r>
              <a:rPr lang="en-US" altLang="zh-CN" sz="2000" dirty="0" err="1"/>
              <a:t>:Android</a:t>
            </a:r>
            <a:r>
              <a:rPr lang="en-US" altLang="zh-CN" sz="2000" dirty="0"/>
              <a:t> Studio</a:t>
            </a:r>
            <a:r>
              <a:rPr lang="zh-CN" altLang="zh-CN" sz="2000" dirty="0"/>
              <a:t>自动生成的各种源文件，包含</a:t>
            </a:r>
            <a:r>
              <a:rPr lang="en-US" altLang="zh-CN" sz="2000" dirty="0" err="1"/>
              <a:t>R.Java</a:t>
            </a:r>
            <a:r>
              <a:rPr lang="zh-CN" altLang="zh-CN" sz="2000" dirty="0"/>
              <a:t>文件也放在该目录下。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40768"/>
            <a:ext cx="3384376" cy="51416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82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477000" cy="86836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FF9933"/>
                </a:solidFill>
              </a:rPr>
              <a:t>6</a:t>
            </a:r>
            <a:r>
              <a:rPr lang="zh-CN" altLang="en-US" dirty="0">
                <a:solidFill>
                  <a:srgbClr val="FF9933"/>
                </a:solidFill>
              </a:rPr>
              <a:t>  </a:t>
            </a:r>
            <a:r>
              <a:rPr lang="en-US" altLang="zh-CN" dirty="0">
                <a:solidFill>
                  <a:srgbClr val="FF9933"/>
                </a:solidFill>
              </a:rPr>
              <a:t>AndroidManifest.xml</a:t>
            </a:r>
            <a:r>
              <a:rPr lang="zh-CN" altLang="zh-CN" dirty="0">
                <a:solidFill>
                  <a:srgbClr val="FF9933"/>
                </a:solidFill>
              </a:rPr>
              <a:t>详解</a:t>
            </a:r>
            <a:endParaRPr lang="zh-CN" altLang="en-US" dirty="0">
              <a:solidFill>
                <a:srgbClr val="FF993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AndroidManifest.xml</a:t>
            </a:r>
            <a:r>
              <a:rPr lang="zh-CN" altLang="zh-CN" sz="2400" dirty="0"/>
              <a:t>清单文件是每个</a:t>
            </a:r>
            <a:r>
              <a:rPr lang="en-US" altLang="zh-CN" sz="2400" dirty="0"/>
              <a:t>Android</a:t>
            </a:r>
            <a:r>
              <a:rPr lang="zh-CN" altLang="zh-CN" sz="2400" dirty="0"/>
              <a:t>项目所必须的，它是对整个</a:t>
            </a:r>
            <a:r>
              <a:rPr lang="en-US" altLang="zh-CN" sz="2400" dirty="0"/>
              <a:t>Android</a:t>
            </a:r>
            <a:r>
              <a:rPr lang="zh-CN" altLang="zh-CN" sz="2400" dirty="0"/>
              <a:t>应用的全局描述文件，清单文件详细说明了应用的图标，名称以及包含的各种组件等。清单文件具体包含的信息如下所示。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zh-CN" altLang="zh-CN" sz="2400" dirty="0"/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zh-CN" sz="2400" dirty="0">
                <a:solidFill>
                  <a:srgbClr val="FF0000"/>
                </a:solidFill>
              </a:rPr>
              <a:t>应用程序的包名</a:t>
            </a:r>
            <a:r>
              <a:rPr lang="zh-CN" altLang="zh-CN" sz="2400" dirty="0"/>
              <a:t>，该包名可用于唯一地标识该应用。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zh-CN" sz="2400" dirty="0">
                <a:solidFill>
                  <a:srgbClr val="FF0000"/>
                </a:solidFill>
              </a:rPr>
              <a:t>应用程序所包含的组件</a:t>
            </a:r>
            <a:r>
              <a:rPr lang="zh-CN" altLang="zh-CN" sz="2400" dirty="0"/>
              <a:t>，如</a:t>
            </a:r>
            <a:r>
              <a:rPr lang="en-US" altLang="zh-CN" sz="2400" dirty="0"/>
              <a:t>Activity</a:t>
            </a:r>
            <a:r>
              <a:rPr lang="zh-CN" altLang="zh-CN" sz="2400" dirty="0"/>
              <a:t>、</a:t>
            </a:r>
            <a:r>
              <a:rPr lang="en-US" altLang="zh-CN" sz="2400" dirty="0"/>
              <a:t>Service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BroadcastReceiver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ContentProvider</a:t>
            </a:r>
            <a:r>
              <a:rPr lang="zh-CN" altLang="zh-CN" sz="2400" dirty="0"/>
              <a:t>等。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zh-CN" sz="2400" dirty="0">
                <a:solidFill>
                  <a:srgbClr val="FF0000"/>
                </a:solidFill>
              </a:rPr>
              <a:t>应用程序的版本要求</a:t>
            </a:r>
            <a:r>
              <a:rPr lang="zh-CN" altLang="zh-CN" sz="2400" dirty="0"/>
              <a:t>。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zh-CN" sz="2400" dirty="0">
                <a:solidFill>
                  <a:srgbClr val="FF0000"/>
                </a:solidFill>
              </a:rPr>
              <a:t>应用使用到的权限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59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"/>
            <a:ext cx="6477000" cy="404664"/>
          </a:xfrm>
        </p:spPr>
        <p:txBody>
          <a:bodyPr/>
          <a:lstStyle/>
          <a:p>
            <a:pPr algn="l" eaLnBrk="1" hangingPunct="1"/>
            <a:r>
              <a:rPr lang="en-US" altLang="zh-CN" sz="2400" dirty="0">
                <a:solidFill>
                  <a:srgbClr val="FF9933"/>
                </a:solidFill>
              </a:rPr>
              <a:t>6</a:t>
            </a:r>
            <a:r>
              <a:rPr lang="zh-CN" altLang="en-US" sz="2400" dirty="0">
                <a:solidFill>
                  <a:srgbClr val="FF9933"/>
                </a:solidFill>
              </a:rPr>
              <a:t>  </a:t>
            </a:r>
            <a:r>
              <a:rPr lang="en-US" altLang="zh-CN" sz="2400" dirty="0">
                <a:solidFill>
                  <a:srgbClr val="FF9933"/>
                </a:solidFill>
              </a:rPr>
              <a:t>AndroidManifest.xml</a:t>
            </a:r>
            <a:r>
              <a:rPr lang="zh-CN" altLang="zh-CN" sz="2400" dirty="0">
                <a:solidFill>
                  <a:srgbClr val="FF9933"/>
                </a:solidFill>
              </a:rPr>
              <a:t>详解</a:t>
            </a:r>
            <a:endParaRPr lang="zh-CN" altLang="en-US" sz="2400" dirty="0">
              <a:solidFill>
                <a:srgbClr val="FF993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69745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&lt;?xml version="1.0" encoding="utf-8"?&gt;</a:t>
            </a:r>
            <a:endParaRPr lang="zh-CN" altLang="zh-CN" dirty="0"/>
          </a:p>
          <a:p>
            <a:r>
              <a:rPr lang="en-US" altLang="zh-CN" dirty="0"/>
              <a:t>&lt;manifest </a:t>
            </a:r>
            <a:r>
              <a:rPr lang="en-US" altLang="zh-CN" dirty="0" err="1"/>
              <a:t>xmlns:android</a:t>
            </a:r>
            <a:r>
              <a:rPr lang="en-US" altLang="zh-CN" dirty="0"/>
              <a:t>=http://schemas.android.com/apk/res/android</a:t>
            </a:r>
            <a:endParaRPr lang="zh-CN" altLang="zh-CN" dirty="0"/>
          </a:p>
          <a:p>
            <a:r>
              <a:rPr lang="en-US" altLang="zh-CN" dirty="0">
                <a:solidFill>
                  <a:srgbClr val="FF9933"/>
                </a:solidFill>
              </a:rPr>
              <a:t>&lt;!—</a:t>
            </a:r>
            <a:r>
              <a:rPr lang="zh-CN" altLang="zh-CN" dirty="0">
                <a:solidFill>
                  <a:srgbClr val="FF9933"/>
                </a:solidFill>
              </a:rPr>
              <a:t>应用程序的包名</a:t>
            </a:r>
            <a:r>
              <a:rPr lang="en-US" altLang="zh-CN" dirty="0">
                <a:solidFill>
                  <a:srgbClr val="FF9933"/>
                </a:solidFill>
              </a:rPr>
              <a:t>--&gt;</a:t>
            </a:r>
            <a:endParaRPr lang="zh-CN" altLang="zh-CN" dirty="0">
              <a:solidFill>
                <a:srgbClr val="FF9933"/>
              </a:solidFill>
            </a:endParaRPr>
          </a:p>
          <a:p>
            <a:r>
              <a:rPr lang="en-US" altLang="zh-CN" dirty="0"/>
              <a:t>    package="</a:t>
            </a:r>
            <a:r>
              <a:rPr lang="en-US" altLang="zh-CN" dirty="0" err="1"/>
              <a:t>com.example.cn.helloworld</a:t>
            </a:r>
            <a:r>
              <a:rPr lang="en-US" altLang="zh-CN" dirty="0"/>
              <a:t>" 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>
                <a:solidFill>
                  <a:srgbClr val="FF0000"/>
                </a:solidFill>
              </a:rPr>
              <a:t>application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android:allowBackup</a:t>
            </a:r>
            <a:r>
              <a:rPr lang="en-US" altLang="zh-CN" dirty="0"/>
              <a:t>="true"</a:t>
            </a:r>
            <a:endParaRPr lang="zh-CN" altLang="zh-CN" dirty="0"/>
          </a:p>
          <a:p>
            <a:r>
              <a:rPr lang="en-US" altLang="zh-CN" dirty="0">
                <a:solidFill>
                  <a:srgbClr val="FF9933"/>
                </a:solidFill>
              </a:rPr>
              <a:t>&lt;!—</a:t>
            </a:r>
            <a:r>
              <a:rPr lang="zh-CN" altLang="zh-CN" dirty="0">
                <a:solidFill>
                  <a:srgbClr val="FF9933"/>
                </a:solidFill>
              </a:rPr>
              <a:t>应用程序的图标</a:t>
            </a:r>
            <a:r>
              <a:rPr lang="en-US" altLang="zh-CN" dirty="0">
                <a:solidFill>
                  <a:srgbClr val="FF9933"/>
                </a:solidFill>
              </a:rPr>
              <a:t>--&gt;</a:t>
            </a:r>
            <a:endParaRPr lang="zh-CN" altLang="zh-CN" dirty="0">
              <a:solidFill>
                <a:srgbClr val="FF9933"/>
              </a:solidFill>
            </a:endParaRP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android:icon</a:t>
            </a:r>
            <a:r>
              <a:rPr lang="en-US" altLang="zh-CN" dirty="0"/>
              <a:t>="@</a:t>
            </a:r>
            <a:r>
              <a:rPr lang="en-US" altLang="zh-CN" dirty="0" err="1"/>
              <a:t>mipmap</a:t>
            </a:r>
            <a:r>
              <a:rPr lang="en-US" altLang="zh-CN" dirty="0"/>
              <a:t>/</a:t>
            </a:r>
            <a:r>
              <a:rPr lang="en-US" altLang="zh-CN" dirty="0" err="1"/>
              <a:t>ic_launcher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>
                <a:solidFill>
                  <a:srgbClr val="FF9933"/>
                </a:solidFill>
              </a:rPr>
              <a:t>&lt;!—</a:t>
            </a:r>
            <a:r>
              <a:rPr lang="zh-CN" altLang="zh-CN" dirty="0">
                <a:solidFill>
                  <a:srgbClr val="FF9933"/>
                </a:solidFill>
              </a:rPr>
              <a:t>应用程序的标签</a:t>
            </a:r>
            <a:r>
              <a:rPr lang="en-US" altLang="zh-CN" dirty="0">
                <a:solidFill>
                  <a:srgbClr val="FF9933"/>
                </a:solidFill>
              </a:rPr>
              <a:t>--&gt;</a:t>
            </a:r>
            <a:endParaRPr lang="zh-CN" altLang="zh-CN" dirty="0">
              <a:solidFill>
                <a:srgbClr val="FF9933"/>
              </a:solidFill>
            </a:endParaRP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android:label</a:t>
            </a:r>
            <a:r>
              <a:rPr lang="en-US" altLang="zh-CN" dirty="0"/>
              <a:t>="@string/</a:t>
            </a:r>
            <a:r>
              <a:rPr lang="en-US" altLang="zh-CN" dirty="0" err="1"/>
              <a:t>app_name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android:roundIcon</a:t>
            </a:r>
            <a:r>
              <a:rPr lang="en-US" altLang="zh-CN" dirty="0"/>
              <a:t>="@</a:t>
            </a:r>
            <a:r>
              <a:rPr lang="en-US" altLang="zh-CN" dirty="0" err="1"/>
              <a:t>mipmap</a:t>
            </a:r>
            <a:r>
              <a:rPr lang="en-US" altLang="zh-CN" dirty="0"/>
              <a:t>/</a:t>
            </a:r>
            <a:r>
              <a:rPr lang="en-US" altLang="zh-CN" dirty="0" err="1"/>
              <a:t>ic_launcher_round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android:supportsRtl</a:t>
            </a:r>
            <a:r>
              <a:rPr lang="en-US" altLang="zh-CN" dirty="0"/>
              <a:t>="true"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android:theme</a:t>
            </a:r>
            <a:r>
              <a:rPr lang="en-US" altLang="zh-CN" dirty="0"/>
              <a:t>="@style/</a:t>
            </a:r>
            <a:r>
              <a:rPr lang="en-US" altLang="zh-CN" dirty="0" err="1"/>
              <a:t>AppTheme</a:t>
            </a:r>
            <a:r>
              <a:rPr lang="en-US" altLang="zh-CN" dirty="0"/>
              <a:t>" &gt;</a:t>
            </a:r>
            <a:endParaRPr lang="zh-CN" altLang="zh-CN" dirty="0"/>
          </a:p>
          <a:p>
            <a:r>
              <a:rPr lang="en-US" altLang="zh-CN" dirty="0">
                <a:solidFill>
                  <a:srgbClr val="FF9933"/>
                </a:solidFill>
              </a:rPr>
              <a:t>&lt;!—</a:t>
            </a:r>
            <a:r>
              <a:rPr lang="zh-CN" altLang="zh-CN" dirty="0">
                <a:solidFill>
                  <a:srgbClr val="FF9933"/>
                </a:solidFill>
              </a:rPr>
              <a:t>应用程序的</a:t>
            </a:r>
            <a:r>
              <a:rPr lang="en-US" altLang="zh-CN" dirty="0">
                <a:solidFill>
                  <a:srgbClr val="FF9933"/>
                </a:solidFill>
              </a:rPr>
              <a:t>Activity--&gt;</a:t>
            </a:r>
            <a:endParaRPr lang="zh-CN" altLang="zh-CN" dirty="0">
              <a:solidFill>
                <a:srgbClr val="FF9933"/>
              </a:solidFill>
            </a:endParaRPr>
          </a:p>
          <a:p>
            <a:r>
              <a:rPr lang="en-US" altLang="zh-CN" dirty="0"/>
              <a:t>        &lt;activity </a:t>
            </a:r>
            <a:r>
              <a:rPr lang="en-US" altLang="zh-CN" dirty="0" err="1"/>
              <a:t>android:name</a:t>
            </a:r>
            <a:r>
              <a:rPr lang="en-US" altLang="zh-CN" dirty="0"/>
              <a:t>=".</a:t>
            </a:r>
            <a:r>
              <a:rPr lang="en-US" altLang="zh-CN" dirty="0" err="1"/>
              <a:t>MainActivity</a:t>
            </a:r>
            <a:r>
              <a:rPr lang="en-US" altLang="zh-CN" dirty="0"/>
              <a:t>" &gt;</a:t>
            </a:r>
            <a:endParaRPr lang="zh-CN" altLang="zh-CN" dirty="0"/>
          </a:p>
          <a:p>
            <a:r>
              <a:rPr lang="en-US" altLang="zh-CN" dirty="0"/>
              <a:t>            &lt;intent-filter&gt;</a:t>
            </a:r>
            <a:endParaRPr lang="zh-CN" altLang="zh-CN" dirty="0"/>
          </a:p>
          <a:p>
            <a:r>
              <a:rPr lang="en-US" altLang="zh-CN" dirty="0">
                <a:solidFill>
                  <a:srgbClr val="FF9933"/>
                </a:solidFill>
              </a:rPr>
              <a:t>&lt;!—</a:t>
            </a:r>
            <a:r>
              <a:rPr lang="zh-CN" altLang="zh-CN" dirty="0">
                <a:solidFill>
                  <a:srgbClr val="FF9933"/>
                </a:solidFill>
              </a:rPr>
              <a:t>指定该</a:t>
            </a:r>
            <a:r>
              <a:rPr lang="en-US" altLang="zh-CN" dirty="0">
                <a:solidFill>
                  <a:srgbClr val="FF9933"/>
                </a:solidFill>
              </a:rPr>
              <a:t>Activity</a:t>
            </a:r>
            <a:r>
              <a:rPr lang="zh-CN" altLang="zh-CN" dirty="0">
                <a:solidFill>
                  <a:srgbClr val="FF9933"/>
                </a:solidFill>
              </a:rPr>
              <a:t>为程序的入口</a:t>
            </a:r>
            <a:r>
              <a:rPr lang="en-US" altLang="zh-CN" dirty="0">
                <a:solidFill>
                  <a:srgbClr val="FF9933"/>
                </a:solidFill>
              </a:rPr>
              <a:t>--&gt;</a:t>
            </a:r>
            <a:endParaRPr lang="zh-CN" altLang="zh-CN" dirty="0">
              <a:solidFill>
                <a:srgbClr val="FF9933"/>
              </a:solidFill>
            </a:endParaRPr>
          </a:p>
          <a:p>
            <a:r>
              <a:rPr lang="en-US" altLang="zh-CN" dirty="0"/>
              <a:t>                &lt;action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android.intent.action.MAIN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>
                <a:solidFill>
                  <a:srgbClr val="FF9933"/>
                </a:solidFill>
              </a:rPr>
              <a:t>&lt;!—</a:t>
            </a:r>
            <a:r>
              <a:rPr lang="zh-CN" altLang="zh-CN" dirty="0">
                <a:solidFill>
                  <a:srgbClr val="FF9933"/>
                </a:solidFill>
              </a:rPr>
              <a:t>指定启动应用时运行该</a:t>
            </a:r>
            <a:r>
              <a:rPr lang="en-US" altLang="zh-CN" dirty="0">
                <a:solidFill>
                  <a:srgbClr val="FF9933"/>
                </a:solidFill>
              </a:rPr>
              <a:t>Activity--&gt;</a:t>
            </a:r>
            <a:endParaRPr lang="zh-CN" altLang="zh-CN" dirty="0">
              <a:solidFill>
                <a:srgbClr val="FF9933"/>
              </a:solidFill>
            </a:endParaRPr>
          </a:p>
          <a:p>
            <a:r>
              <a:rPr lang="en-US" altLang="zh-CN" dirty="0"/>
              <a:t>                &lt;category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android.intent.category.LAUNCHER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            &lt;/intent-filter&gt;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&lt;/activity&gt;</a:t>
            </a:r>
            <a:endParaRPr lang="zh-CN" altLang="zh-CN" dirty="0"/>
          </a:p>
          <a:p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/application</a:t>
            </a:r>
            <a:r>
              <a:rPr lang="en-US" altLang="zh-CN" dirty="0" smtClean="0"/>
              <a:t>&gt;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&lt;/manifest&gt;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236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477000" cy="868363"/>
          </a:xfrm>
        </p:spPr>
        <p:txBody>
          <a:bodyPr/>
          <a:lstStyle/>
          <a:p>
            <a:pPr algn="l" eaLnBrk="1" hangingPunct="1"/>
            <a:r>
              <a:rPr lang="zh-CN" altLang="zh-CN" dirty="0">
                <a:solidFill>
                  <a:srgbClr val="FF0000"/>
                </a:solidFill>
              </a:rPr>
              <a:t>本章小结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352928" cy="3150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/>
              <a:t>本章主要介绍了</a:t>
            </a:r>
            <a:r>
              <a:rPr lang="en-US" altLang="zh-CN" sz="2400" dirty="0"/>
              <a:t>Android</a:t>
            </a:r>
            <a:r>
              <a:rPr lang="zh-CN" altLang="zh-CN" sz="2400" dirty="0"/>
              <a:t>的入门基础知识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/>
              <a:t>首先介绍了</a:t>
            </a:r>
            <a:r>
              <a:rPr lang="en-US" altLang="zh-CN" sz="2400" dirty="0"/>
              <a:t>Android</a:t>
            </a:r>
            <a:r>
              <a:rPr lang="zh-CN" altLang="zh-CN" sz="2400" dirty="0"/>
              <a:t>的发展历史，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/>
              <a:t>然后介绍了</a:t>
            </a:r>
            <a:r>
              <a:rPr lang="en-US" altLang="zh-CN" sz="2400" dirty="0"/>
              <a:t>Android</a:t>
            </a:r>
            <a:r>
              <a:rPr lang="zh-CN" altLang="zh-CN" sz="2400" dirty="0"/>
              <a:t>开发的环境搭建，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/>
              <a:t>最后通过一个经典的</a:t>
            </a:r>
            <a:r>
              <a:rPr lang="en-US" altLang="zh-CN" sz="2400" dirty="0"/>
              <a:t>HelloWorld</a:t>
            </a:r>
            <a:r>
              <a:rPr lang="zh-CN" altLang="zh-CN" sz="2400" dirty="0"/>
              <a:t>程序来讲解</a:t>
            </a:r>
            <a:r>
              <a:rPr lang="en-US" altLang="zh-CN" sz="2400" dirty="0"/>
              <a:t>Android</a:t>
            </a:r>
            <a:r>
              <a:rPr lang="zh-CN" altLang="zh-CN" sz="2400" dirty="0"/>
              <a:t>开发的具体步骤。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/>
              <a:t>本章中开发环境搭建以及如何创建是开发</a:t>
            </a:r>
            <a:r>
              <a:rPr lang="en-US" altLang="zh-CN" sz="2400" dirty="0"/>
              <a:t>Android</a:t>
            </a:r>
            <a:r>
              <a:rPr lang="zh-CN" altLang="zh-CN" sz="2400" dirty="0"/>
              <a:t>所必须要掌握的，要求熟练掌握。</a:t>
            </a:r>
          </a:p>
        </p:txBody>
      </p:sp>
    </p:spTree>
    <p:extLst>
      <p:ext uri="{BB962C8B-B14F-4D97-AF65-F5344CB8AC3E}">
        <p14:creationId xmlns:p14="http://schemas.microsoft.com/office/powerpoint/2010/main" val="24137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2690336"/>
            <a:ext cx="72008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FF0000"/>
                </a:solidFill>
                <a:latin typeface="等线"/>
                <a:ea typeface="黑体" panose="02010609060101010101" pitchFamily="49" charset="-122"/>
                <a:cs typeface="Times New Roman" panose="02020603050405020304" pitchFamily="18" charset="0"/>
              </a:rPr>
              <a:t>本章</a:t>
            </a:r>
            <a:r>
              <a:rPr lang="zh-CN" altLang="zh-CN" sz="2800" kern="100" dirty="0" smtClean="0">
                <a:solidFill>
                  <a:srgbClr val="FF0000"/>
                </a:solidFill>
                <a:latin typeface="等线"/>
                <a:ea typeface="黑体" panose="02010609060101010101" pitchFamily="49" charset="-122"/>
                <a:cs typeface="Times New Roman" panose="02020603050405020304" pitchFamily="18" charset="0"/>
              </a:rPr>
              <a:t>学习</a:t>
            </a:r>
            <a:r>
              <a:rPr lang="zh-CN" altLang="en-US" sz="2800" kern="100" dirty="0" smtClean="0">
                <a:solidFill>
                  <a:srgbClr val="FF0000"/>
                </a:solidFill>
                <a:latin typeface="等线"/>
                <a:ea typeface="黑体" panose="02010609060101010101" pitchFamily="49" charset="-122"/>
                <a:cs typeface="Times New Roman" panose="02020603050405020304" pitchFamily="18" charset="0"/>
              </a:rPr>
              <a:t>内容</a:t>
            </a:r>
            <a:endParaRPr lang="en-US" altLang="zh-CN" sz="2800" kern="100" dirty="0">
              <a:solidFill>
                <a:srgbClr val="FF0000"/>
              </a:solidFill>
              <a:latin typeface="等线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25000"/>
              </a:lnSpc>
              <a:spcAft>
                <a:spcPts val="0"/>
              </a:spcAft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zh-CN" sz="2800" kern="100" dirty="0" smtClean="0">
                <a:latin typeface="等线"/>
                <a:cs typeface="Times New Roman" panose="02020603050405020304" pitchFamily="18" charset="0"/>
              </a:rPr>
              <a:t>了解无线通信技术</a:t>
            </a:r>
            <a:endParaRPr lang="en-US" altLang="zh-CN" sz="2800" kern="100" dirty="0" smtClean="0">
              <a:latin typeface="等线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25000"/>
              </a:lnSpc>
              <a:spcAft>
                <a:spcPts val="0"/>
              </a:spcAft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CN" sz="2800" kern="100" dirty="0" smtClean="0">
                <a:latin typeface="等线"/>
                <a:cs typeface="Times New Roman" panose="02020603050405020304" pitchFamily="18" charset="0"/>
              </a:rPr>
              <a:t>Android</a:t>
            </a:r>
            <a:r>
              <a:rPr lang="zh-CN" altLang="en-US" sz="2800" kern="100" dirty="0" smtClean="0">
                <a:latin typeface="等线"/>
                <a:cs typeface="Times New Roman" panose="02020603050405020304" pitchFamily="18" charset="0"/>
              </a:rPr>
              <a:t>的由来和发展历程</a:t>
            </a:r>
            <a:endParaRPr lang="en-US" altLang="zh-CN" sz="2800" kern="100" dirty="0" smtClean="0">
              <a:latin typeface="等线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25000"/>
              </a:lnSpc>
              <a:spcAft>
                <a:spcPts val="0"/>
              </a:spcAft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CN" sz="2800" kern="100" dirty="0" smtClean="0">
                <a:latin typeface="等线"/>
                <a:cs typeface="Times New Roman" panose="02020603050405020304" pitchFamily="18" charset="0"/>
              </a:rPr>
              <a:t>Android</a:t>
            </a:r>
            <a:r>
              <a:rPr lang="zh-CN" altLang="en-US" sz="2800" kern="100" dirty="0" smtClean="0">
                <a:latin typeface="等线"/>
                <a:cs typeface="Times New Roman" panose="02020603050405020304" pitchFamily="18" charset="0"/>
              </a:rPr>
              <a:t>系统架构</a:t>
            </a:r>
            <a:endParaRPr lang="zh-CN" altLang="zh-CN" sz="2800" kern="100" dirty="0">
              <a:latin typeface="等线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25000"/>
              </a:lnSpc>
              <a:spcAft>
                <a:spcPts val="0"/>
              </a:spcAft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zh-CN" sz="2800" kern="100" dirty="0">
                <a:latin typeface="等线"/>
                <a:cs typeface="Times New Roman" panose="02020603050405020304" pitchFamily="18" charset="0"/>
              </a:rPr>
              <a:t>掌握</a:t>
            </a:r>
            <a:r>
              <a:rPr lang="en-US" altLang="zh-CN" sz="2800" kern="100" dirty="0">
                <a:latin typeface="等线"/>
                <a:cs typeface="Times New Roman" panose="02020603050405020304" pitchFamily="18" charset="0"/>
              </a:rPr>
              <a:t>Android Studio</a:t>
            </a:r>
            <a:r>
              <a:rPr lang="zh-CN" altLang="en-US" sz="2800" kern="100" dirty="0">
                <a:latin typeface="等线"/>
                <a:cs typeface="Times New Roman" panose="02020603050405020304" pitchFamily="18" charset="0"/>
              </a:rPr>
              <a:t>的</a:t>
            </a:r>
            <a:r>
              <a:rPr lang="zh-CN" altLang="zh-CN" sz="2800" kern="100" dirty="0">
                <a:latin typeface="等线"/>
                <a:cs typeface="Times New Roman" panose="02020603050405020304" pitchFamily="18" charset="0"/>
              </a:rPr>
              <a:t>开发环境</a:t>
            </a:r>
            <a:r>
              <a:rPr lang="zh-CN" altLang="zh-CN" sz="2800" kern="100" dirty="0" smtClean="0">
                <a:latin typeface="等线"/>
                <a:cs typeface="Times New Roman" panose="02020603050405020304" pitchFamily="18" charset="0"/>
              </a:rPr>
              <a:t>搭建</a:t>
            </a:r>
            <a:endParaRPr lang="zh-CN" altLang="zh-CN" sz="2800" kern="100" dirty="0">
              <a:latin typeface="等线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25000"/>
              </a:lnSpc>
              <a:spcAft>
                <a:spcPts val="0"/>
              </a:spcAft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zh-CN" sz="2800" kern="100" dirty="0">
                <a:latin typeface="等线"/>
                <a:cs typeface="Times New Roman" panose="02020603050405020304" pitchFamily="18" charset="0"/>
              </a:rPr>
              <a:t>动手开发第一个安卓</a:t>
            </a:r>
            <a:r>
              <a:rPr lang="en-US" altLang="zh-CN" sz="2800" kern="100" dirty="0">
                <a:latin typeface="等线"/>
                <a:cs typeface="Times New Roman" panose="02020603050405020304" pitchFamily="18" charset="0"/>
              </a:rPr>
              <a:t>HelloWorld</a:t>
            </a:r>
            <a:r>
              <a:rPr lang="zh-CN" altLang="zh-CN" sz="2800" kern="100" dirty="0" smtClean="0">
                <a:latin typeface="等线"/>
                <a:cs typeface="Times New Roman" panose="02020603050405020304" pitchFamily="18" charset="0"/>
              </a:rPr>
              <a:t>程序</a:t>
            </a:r>
            <a:endParaRPr lang="en-US" altLang="zh-CN" sz="2800" kern="100" dirty="0" smtClean="0">
              <a:latin typeface="等线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25000"/>
              </a:lnSpc>
              <a:spcAft>
                <a:spcPts val="0"/>
              </a:spcAft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800" kern="100" dirty="0" smtClean="0">
                <a:latin typeface="等线"/>
                <a:cs typeface="Times New Roman" panose="02020603050405020304" pitchFamily="18" charset="0"/>
              </a:rPr>
              <a:t>应用程序分析</a:t>
            </a:r>
            <a:endParaRPr lang="zh-CN" altLang="zh-CN" sz="2800" kern="100" dirty="0">
              <a:effectLst/>
              <a:latin typeface="等线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695" y="268087"/>
            <a:ext cx="6324600" cy="5334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1 </a:t>
            </a:r>
            <a:r>
              <a:rPr lang="zh-CN" altLang="en-US" b="1" dirty="0">
                <a:solidFill>
                  <a:srgbClr val="FF0000"/>
                </a:solidFill>
              </a:rPr>
              <a:t>无线通信技术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549565"/>
            <a:ext cx="6796643" cy="33195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1" y="5157192"/>
            <a:ext cx="7992888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SzPts val="900"/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1G</a:t>
            </a:r>
            <a:r>
              <a:rPr lang="zh-CN" altLang="zh-CN" kern="100" dirty="0">
                <a:latin typeface="等线"/>
                <a:cs typeface="Times New Roman" panose="02020603050405020304" pitchFamily="18" charset="0"/>
              </a:rPr>
              <a:t>的移动通信电话用的是</a:t>
            </a:r>
            <a:r>
              <a:rPr lang="zh-CN" altLang="zh-CN" kern="100" dirty="0">
                <a:solidFill>
                  <a:srgbClr val="FF0000"/>
                </a:solidFill>
                <a:latin typeface="等线"/>
                <a:cs typeface="Times New Roman" panose="02020603050405020304" pitchFamily="18" charset="0"/>
              </a:rPr>
              <a:t>模拟蜂窝通信技术</a:t>
            </a:r>
            <a:r>
              <a:rPr lang="zh-CN" altLang="zh-CN" kern="100" dirty="0">
                <a:latin typeface="等线"/>
                <a:cs typeface="Times New Roman" panose="02020603050405020304" pitchFamily="18" charset="0"/>
              </a:rPr>
              <a:t>，这种技术只能提供区域性语音业务，而且通话效果差，保密性能也不好，用户的接听范围有限。</a:t>
            </a:r>
            <a:r>
              <a:rPr lang="zh-CN" altLang="en-US" kern="100" dirty="0">
                <a:latin typeface="等线"/>
                <a:cs typeface="Times New Roman" panose="02020603050405020304" pitchFamily="18" charset="0"/>
              </a:rPr>
              <a:t>受模拟调制技术的限制，用户容量和通信质量都成为通信发展的主要问题。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99592" y="90882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0" kern="0" dirty="0" smtClean="0">
                <a:solidFill>
                  <a:srgbClr val="0000FF"/>
                </a:solidFill>
              </a:rPr>
              <a:t>1.1  </a:t>
            </a:r>
            <a:r>
              <a:rPr lang="zh-CN" altLang="en-US" sz="2800" b="0" kern="0" dirty="0" smtClean="0">
                <a:solidFill>
                  <a:srgbClr val="0000FF"/>
                </a:solidFill>
              </a:rPr>
              <a:t>第一代通信技术</a:t>
            </a:r>
            <a:r>
              <a:rPr lang="en-US" altLang="zh-CN" sz="2800" b="0" kern="0" dirty="0" smtClean="0">
                <a:solidFill>
                  <a:srgbClr val="0000FF"/>
                </a:solidFill>
              </a:rPr>
              <a:t>1G</a:t>
            </a:r>
            <a:endParaRPr lang="zh-CN" altLang="en-US" sz="2800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16728"/>
            <a:ext cx="7757324" cy="3168352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1176160" y="46025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b="1" kern="0" dirty="0" smtClean="0">
                <a:solidFill>
                  <a:srgbClr val="FF0000"/>
                </a:solidFill>
              </a:rPr>
              <a:t>1 </a:t>
            </a:r>
            <a:r>
              <a:rPr lang="zh-CN" altLang="en-US" b="1" kern="0" dirty="0" smtClean="0">
                <a:solidFill>
                  <a:srgbClr val="FF0000"/>
                </a:solidFill>
              </a:rPr>
              <a:t>无线通信</a:t>
            </a:r>
            <a:r>
              <a:rPr lang="zh-CN" altLang="en-US" b="1" kern="0" dirty="0">
                <a:solidFill>
                  <a:srgbClr val="FF0000"/>
                </a:solidFill>
              </a:rPr>
              <a:t>技术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4904000"/>
            <a:ext cx="8568952" cy="1589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2G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完全采用数字技术，包括数字编码、数字信号处理、数字调制等。</a:t>
            </a:r>
            <a:r>
              <a:rPr lang="en-US" altLang="zh-CN" dirty="0">
                <a:cs typeface="Times New Roman" panose="02020603050405020304" pitchFamily="18" charset="0"/>
              </a:rPr>
              <a:t>90</a:t>
            </a:r>
            <a:r>
              <a:rPr lang="zh-CN" altLang="en-US" dirty="0">
                <a:cs typeface="Times New Roman" panose="02020603050405020304" pitchFamily="18" charset="0"/>
              </a:rPr>
              <a:t>年代初开始投入商用。最典型的是欧洲的</a:t>
            </a:r>
            <a:r>
              <a:rPr lang="en-US" altLang="zh-CN" dirty="0">
                <a:cs typeface="Times New Roman" panose="02020603050405020304" pitchFamily="18" charset="0"/>
              </a:rPr>
              <a:t>GSM</a:t>
            </a:r>
            <a:r>
              <a:rPr lang="zh-CN" altLang="en-US" dirty="0">
                <a:cs typeface="Times New Roman" panose="02020603050405020304" pitchFamily="18" charset="0"/>
              </a:rPr>
              <a:t>系统</a:t>
            </a:r>
            <a:r>
              <a:rPr lang="zh-CN" altLang="zh-CN" dirty="0"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cs typeface="Times New Roman" panose="02020603050405020304" pitchFamily="18" charset="0"/>
              </a:rPr>
              <a:t>北美的</a:t>
            </a:r>
            <a:r>
              <a:rPr lang="en-US" altLang="zh-CN" dirty="0">
                <a:cs typeface="Times New Roman" panose="02020603050405020304" pitchFamily="18" charset="0"/>
              </a:rPr>
              <a:t>CDMA</a:t>
            </a:r>
            <a:r>
              <a:rPr lang="zh-CN" altLang="en-US" dirty="0">
                <a:cs typeface="Times New Roman" panose="02020603050405020304" pitchFamily="18" charset="0"/>
              </a:rPr>
              <a:t>系统</a:t>
            </a:r>
            <a:r>
              <a:rPr lang="zh-CN" altLang="zh-CN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GSM</a:t>
            </a:r>
            <a:r>
              <a:rPr lang="zh-CN" altLang="zh-CN" dirty="0">
                <a:cs typeface="Times New Roman" panose="02020603050405020304" pitchFamily="18" charset="0"/>
              </a:rPr>
              <a:t>具有较强的保密性和抗干扰性</a:t>
            </a:r>
            <a:r>
              <a:rPr lang="zh-CN" altLang="en-US" dirty="0">
                <a:cs typeface="Times New Roman" panose="02020603050405020304" pitchFamily="18" charset="0"/>
              </a:rPr>
              <a:t>，具有</a:t>
            </a:r>
            <a:r>
              <a:rPr lang="zh-CN" altLang="zh-CN" dirty="0">
                <a:cs typeface="Times New Roman" panose="02020603050405020304" pitchFamily="18" charset="0"/>
              </a:rPr>
              <a:t>音质清晰、通话稳定等优点。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CDMA（IS-95）</a:t>
            </a:r>
            <a:r>
              <a:rPr lang="zh-CN" altLang="en-US" dirty="0">
                <a:cs typeface="Times New Roman" panose="02020603050405020304" pitchFamily="18" charset="0"/>
              </a:rPr>
              <a:t>是采用码分</a:t>
            </a:r>
            <a:r>
              <a:rPr lang="zh-CN" altLang="zh-CN" dirty="0">
                <a:cs typeface="Times New Roman" panose="02020603050405020304" pitchFamily="18" charset="0"/>
              </a:rPr>
              <a:t>多址技术</a:t>
            </a:r>
            <a:r>
              <a:rPr lang="zh-CN" altLang="en-US" dirty="0">
                <a:cs typeface="Times New Roman" panose="02020603050405020304" pitchFamily="18" charset="0"/>
              </a:rPr>
              <a:t>的系统，具有系统</a:t>
            </a:r>
            <a:r>
              <a:rPr lang="zh-CN" altLang="zh-CN" dirty="0">
                <a:cs typeface="Times New Roman" panose="02020603050405020304" pitchFamily="18" charset="0"/>
              </a:rPr>
              <a:t>容量</a:t>
            </a:r>
            <a:r>
              <a:rPr lang="zh-CN" altLang="en-US" dirty="0">
                <a:cs typeface="Times New Roman" panose="02020603050405020304" pitchFamily="18" charset="0"/>
              </a:rPr>
              <a:t>大</a:t>
            </a:r>
            <a:r>
              <a:rPr lang="zh-CN" altLang="zh-CN" dirty="0"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cs typeface="Times New Roman" panose="02020603050405020304" pitchFamily="18" charset="0"/>
              </a:rPr>
              <a:t>通信</a:t>
            </a:r>
            <a:r>
              <a:rPr lang="zh-CN" altLang="zh-CN" dirty="0">
                <a:cs typeface="Times New Roman" panose="02020603050405020304" pitchFamily="18" charset="0"/>
              </a:rPr>
              <a:t>质量</a:t>
            </a:r>
            <a:r>
              <a:rPr lang="zh-CN" altLang="en-US" dirty="0">
                <a:cs typeface="Times New Roman" panose="02020603050405020304" pitchFamily="18" charset="0"/>
              </a:rPr>
              <a:t>好</a:t>
            </a:r>
            <a:r>
              <a:rPr lang="zh-CN" altLang="zh-CN" dirty="0"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cs typeface="Times New Roman" panose="02020603050405020304" pitchFamily="18" charset="0"/>
              </a:rPr>
              <a:t>频率规划灵活、适用于多媒体通信系统</a:t>
            </a:r>
            <a:r>
              <a:rPr lang="zh-CN" altLang="zh-CN" dirty="0">
                <a:cs typeface="Times New Roman" panose="02020603050405020304" pitchFamily="18" charset="0"/>
              </a:rPr>
              <a:t>等</a:t>
            </a:r>
            <a:r>
              <a:rPr lang="zh-CN" altLang="en-US" dirty="0">
                <a:cs typeface="Times New Roman" panose="02020603050405020304" pitchFamily="18" charset="0"/>
              </a:rPr>
              <a:t>优点</a:t>
            </a:r>
            <a:r>
              <a:rPr lang="zh-CN" altLang="zh-CN" dirty="0"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420B24E-C5EC-484C-BC22-7142AA33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2512397"/>
            <a:ext cx="1648697" cy="3691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48DAC6D-ABB7-4C2D-A125-B4D9F539B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4448048"/>
            <a:ext cx="3853403" cy="3370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DACD0AB-903E-4FEC-86A8-69D391AD4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671" y="4024440"/>
            <a:ext cx="2848918" cy="364148"/>
          </a:xfrm>
          <a:prstGeom prst="rect">
            <a:avLst/>
          </a:prstGeom>
        </p:spPr>
      </p:pic>
      <p:sp>
        <p:nvSpPr>
          <p:cNvPr id="12" name="标题 1"/>
          <p:cNvSpPr txBox="1">
            <a:spLocks/>
          </p:cNvSpPr>
          <p:nvPr/>
        </p:nvSpPr>
        <p:spPr bwMode="auto">
          <a:xfrm>
            <a:off x="1043608" y="105747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0" kern="0" dirty="0" smtClean="0">
                <a:solidFill>
                  <a:srgbClr val="0000FF"/>
                </a:solidFill>
              </a:rPr>
              <a:t>1.2  </a:t>
            </a:r>
            <a:r>
              <a:rPr lang="zh-CN" altLang="en-US" sz="2800" b="0" kern="0" dirty="0" smtClean="0">
                <a:solidFill>
                  <a:srgbClr val="0000FF"/>
                </a:solidFill>
              </a:rPr>
              <a:t>第二代通信技术</a:t>
            </a:r>
            <a:r>
              <a:rPr lang="en-US" altLang="zh-CN" sz="2800" b="0" kern="0" dirty="0" smtClean="0">
                <a:solidFill>
                  <a:srgbClr val="0000FF"/>
                </a:solidFill>
              </a:rPr>
              <a:t>2G</a:t>
            </a:r>
            <a:endParaRPr lang="zh-CN" altLang="en-US" sz="2800" b="0" kern="0" dirty="0">
              <a:solidFill>
                <a:srgbClr val="0000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6259397-BE58-44FF-B724-9CAFF5931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417" y="2967723"/>
            <a:ext cx="5895238" cy="428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49A5DD8-CEE4-4648-B5E4-BDB075C0F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8262" y="2946912"/>
            <a:ext cx="6080334" cy="4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EFDF866-E0F1-48DC-B345-5A2668AE0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095" y="2453328"/>
            <a:ext cx="7561905" cy="1590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50" y="1697319"/>
            <a:ext cx="2750729" cy="27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340768"/>
            <a:ext cx="7705791" cy="288032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71560" y="211464"/>
            <a:ext cx="6324600" cy="5334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1  </a:t>
            </a:r>
            <a:r>
              <a:rPr lang="zh-CN" altLang="en-US" b="1" dirty="0" smtClean="0">
                <a:solidFill>
                  <a:srgbClr val="FF0000"/>
                </a:solidFill>
              </a:rPr>
              <a:t>无线通信</a:t>
            </a:r>
            <a:r>
              <a:rPr lang="zh-CN" altLang="en-US" b="1" dirty="0">
                <a:solidFill>
                  <a:srgbClr val="FF0000"/>
                </a:solidFill>
              </a:rPr>
              <a:t>技术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4549012"/>
            <a:ext cx="77048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3G</a:t>
            </a:r>
            <a:r>
              <a:rPr lang="zh-CN" altLang="zh-CN" sz="2000" dirty="0">
                <a:cs typeface="Times New Roman" panose="02020603050405020304" pitchFamily="18" charset="0"/>
              </a:rPr>
              <a:t>是无线通信与互联网结合的移动通信系统。如视频聊天、语音聊天、在线购物、网游等。</a:t>
            </a:r>
            <a:r>
              <a:rPr lang="en-US" altLang="zh-CN" sz="2000" dirty="0">
                <a:cs typeface="Times New Roman" panose="02020603050405020304" pitchFamily="18" charset="0"/>
              </a:rPr>
              <a:t>3G</a:t>
            </a:r>
            <a:r>
              <a:rPr lang="zh-CN" altLang="zh-CN" sz="2000" dirty="0">
                <a:cs typeface="Times New Roman" panose="02020603050405020304" pitchFamily="18" charset="0"/>
              </a:rPr>
              <a:t>技术在传输声音和数据的速度上有很大的提升，也是当前</a:t>
            </a:r>
            <a:r>
              <a:rPr lang="zh-CN" altLang="en-US" sz="2000" dirty="0">
                <a:cs typeface="Times New Roman" panose="02020603050405020304" pitchFamily="18" charset="0"/>
              </a:rPr>
              <a:t>仍然比较</a:t>
            </a:r>
            <a:r>
              <a:rPr lang="zh-CN" altLang="zh-CN" sz="2000" dirty="0">
                <a:cs typeface="Times New Roman" panose="02020603050405020304" pitchFamily="18" charset="0"/>
              </a:rPr>
              <a:t>流行的通信技术。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971560" y="80736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0" kern="0" dirty="0" smtClean="0">
                <a:solidFill>
                  <a:srgbClr val="0000FF"/>
                </a:solidFill>
              </a:rPr>
              <a:t>1.3  </a:t>
            </a:r>
            <a:r>
              <a:rPr lang="zh-CN" altLang="en-US" sz="2800" b="0" kern="0" dirty="0" smtClean="0">
                <a:solidFill>
                  <a:srgbClr val="0000FF"/>
                </a:solidFill>
              </a:rPr>
              <a:t>第三代通信技术</a:t>
            </a:r>
            <a:r>
              <a:rPr lang="en-US" altLang="zh-CN" sz="2800" b="0" kern="0" dirty="0" smtClean="0">
                <a:solidFill>
                  <a:srgbClr val="0000FF"/>
                </a:solidFill>
              </a:rPr>
              <a:t>3G</a:t>
            </a:r>
            <a:endParaRPr lang="zh-CN" altLang="en-US" sz="2800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6324600" cy="5334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1 </a:t>
            </a:r>
            <a:r>
              <a:rPr lang="zh-CN" altLang="en-US" b="1" dirty="0">
                <a:solidFill>
                  <a:srgbClr val="FF0000"/>
                </a:solidFill>
              </a:rPr>
              <a:t>无线通信技术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9" y="1556792"/>
            <a:ext cx="8016261" cy="28587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6311" y="4797152"/>
            <a:ext cx="7632848" cy="1079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4G</a:t>
            </a:r>
            <a:r>
              <a:rPr lang="zh-CN" altLang="zh-CN" sz="2000" dirty="0">
                <a:cs typeface="Times New Roman" panose="02020603050405020304" pitchFamily="18" charset="0"/>
              </a:rPr>
              <a:t>通信是一个比</a:t>
            </a:r>
            <a:r>
              <a:rPr lang="en-US" altLang="zh-CN" sz="2000" dirty="0">
                <a:cs typeface="Times New Roman" panose="02020603050405020304" pitchFamily="18" charset="0"/>
              </a:rPr>
              <a:t>3G</a:t>
            </a:r>
            <a:r>
              <a:rPr lang="zh-CN" altLang="zh-CN" sz="2000" dirty="0">
                <a:cs typeface="Times New Roman" panose="02020603050405020304" pitchFamily="18" charset="0"/>
              </a:rPr>
              <a:t>通信更完美的无线世界，它可以创造出许多消费者难以想象的应用。</a:t>
            </a:r>
            <a:r>
              <a:rPr lang="en-US" altLang="zh-CN" sz="2000" dirty="0">
                <a:cs typeface="Times New Roman" panose="02020603050405020304" pitchFamily="18" charset="0"/>
              </a:rPr>
              <a:t>4G</a:t>
            </a:r>
            <a:r>
              <a:rPr lang="zh-CN" altLang="zh-CN" sz="2000" dirty="0">
                <a:cs typeface="Times New Roman" panose="02020603050405020304" pitchFamily="18" charset="0"/>
              </a:rPr>
              <a:t>手机可以提供高性能的流媒体内容，并通过</a:t>
            </a:r>
            <a:r>
              <a:rPr lang="en-US" altLang="zh-CN" sz="2000" dirty="0">
                <a:cs typeface="Times New Roman" panose="02020603050405020304" pitchFamily="18" charset="0"/>
              </a:rPr>
              <a:t>ID</a:t>
            </a:r>
            <a:r>
              <a:rPr lang="zh-CN" altLang="zh-CN" sz="2000" dirty="0">
                <a:cs typeface="Times New Roman" panose="02020603050405020304" pitchFamily="18" charset="0"/>
              </a:rPr>
              <a:t>应用程序成为个人身份鉴定设备</a:t>
            </a:r>
            <a:r>
              <a:rPr lang="zh-CN" altLang="zh-CN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56311" y="91112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0" kern="0" dirty="0" smtClean="0">
                <a:solidFill>
                  <a:srgbClr val="0000FF"/>
                </a:solidFill>
              </a:rPr>
              <a:t>1.4  </a:t>
            </a:r>
            <a:r>
              <a:rPr lang="zh-CN" altLang="en-US" sz="2800" b="0" kern="0" dirty="0" smtClean="0">
                <a:solidFill>
                  <a:srgbClr val="0000FF"/>
                </a:solidFill>
              </a:rPr>
              <a:t>第一代通信技术</a:t>
            </a:r>
            <a:r>
              <a:rPr lang="en-US" altLang="zh-CN" sz="2800" b="0" kern="0" dirty="0" smtClean="0">
                <a:solidFill>
                  <a:srgbClr val="0000FF"/>
                </a:solidFill>
              </a:rPr>
              <a:t>4G</a:t>
            </a:r>
            <a:endParaRPr lang="zh-CN" altLang="en-US" sz="2800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4382" y="1146157"/>
            <a:ext cx="8712968" cy="13635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latin typeface="+mn-ea"/>
              </a:rPr>
              <a:t>Android</a:t>
            </a:r>
            <a:r>
              <a:rPr lang="zh-CN" altLang="zh-CN" sz="2400" dirty="0">
                <a:latin typeface="+mn-ea"/>
              </a:rPr>
              <a:t>一词的本义指</a:t>
            </a:r>
            <a:r>
              <a:rPr lang="en-US" altLang="zh-CN" sz="2400" dirty="0">
                <a:latin typeface="+mn-ea"/>
              </a:rPr>
              <a:t>“</a:t>
            </a:r>
            <a:r>
              <a:rPr lang="zh-CN" altLang="zh-CN" sz="2400" dirty="0">
                <a:latin typeface="+mn-ea"/>
              </a:rPr>
              <a:t>机器人</a:t>
            </a:r>
            <a:r>
              <a:rPr lang="en-US" altLang="zh-CN" sz="2400" dirty="0">
                <a:latin typeface="+mn-ea"/>
              </a:rPr>
              <a:t>”</a:t>
            </a:r>
            <a:r>
              <a:rPr lang="zh-CN" altLang="zh-CN" sz="2400" dirty="0">
                <a:latin typeface="+mn-ea"/>
              </a:rPr>
              <a:t>，同时也是</a:t>
            </a:r>
            <a:r>
              <a:rPr lang="en-US" altLang="zh-CN" sz="2400" dirty="0">
                <a:latin typeface="+mn-ea"/>
              </a:rPr>
              <a:t>Google</a:t>
            </a:r>
            <a:r>
              <a:rPr lang="zh-CN" altLang="zh-CN" sz="2400" dirty="0">
                <a:latin typeface="+mn-ea"/>
              </a:rPr>
              <a:t>于</a:t>
            </a:r>
            <a:r>
              <a:rPr lang="en-US" altLang="zh-CN" sz="2400" dirty="0">
                <a:latin typeface="+mn-ea"/>
              </a:rPr>
              <a:t>2007</a:t>
            </a:r>
            <a:r>
              <a:rPr lang="zh-CN" altLang="zh-CN" sz="2400" dirty="0">
                <a:latin typeface="+mn-ea"/>
              </a:rPr>
              <a:t>年</a:t>
            </a:r>
            <a:r>
              <a:rPr lang="en-US" altLang="zh-CN" sz="2400" dirty="0">
                <a:latin typeface="+mn-ea"/>
              </a:rPr>
              <a:t>11</a:t>
            </a:r>
            <a:r>
              <a:rPr lang="zh-CN" altLang="zh-CN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zh-CN" sz="2400" dirty="0">
                <a:latin typeface="+mn-ea"/>
              </a:rPr>
              <a:t>日宣布的基于</a:t>
            </a:r>
            <a:r>
              <a:rPr lang="en-US" altLang="zh-CN" sz="2400" dirty="0">
                <a:latin typeface="+mn-ea"/>
              </a:rPr>
              <a:t>Linux</a:t>
            </a:r>
            <a:r>
              <a:rPr lang="zh-CN" altLang="zh-CN" sz="2400" dirty="0">
                <a:latin typeface="+mn-ea"/>
              </a:rPr>
              <a:t>平台的开源手机操作系统的名称，该平台由操作系统、中间件、用户界面和应用软件组成。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/>
              <a:t>认识</a:t>
            </a:r>
            <a:r>
              <a:rPr lang="en-US" altLang="zh-CN" sz="3600" b="1"/>
              <a:t>Android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55" y="4026176"/>
            <a:ext cx="151288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83" y="4175660"/>
            <a:ext cx="1368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258615"/>
            <a:ext cx="4565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4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Android</a:t>
            </a:r>
            <a:r>
              <a:rPr lang="zh-CN" altLang="zh-CN" sz="4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基本介绍</a:t>
            </a:r>
            <a:endParaRPr lang="zh-CN" altLang="en-US" sz="4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382" y="2470952"/>
            <a:ext cx="8316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sz="2400" b="0" dirty="0">
                <a:cs typeface="Times New Roman" panose="02020603050405020304" pitchFamily="18" charset="0"/>
              </a:rPr>
              <a:t>是一个全身绿色的机器人，绿色也是</a:t>
            </a:r>
            <a:r>
              <a:rPr lang="en-US" altLang="zh-CN" sz="2400" b="0" dirty="0">
                <a:cs typeface="Times New Roman" panose="02020603050405020304" pitchFamily="18" charset="0"/>
              </a:rPr>
              <a:t>Android</a:t>
            </a:r>
            <a:r>
              <a:rPr lang="zh-CN" altLang="zh-CN" sz="2400" b="0" dirty="0">
                <a:cs typeface="Times New Roman" panose="02020603050405020304" pitchFamily="18" charset="0"/>
              </a:rPr>
              <a:t>的标志。颜色采用了</a:t>
            </a:r>
            <a:r>
              <a:rPr lang="en-US" altLang="zh-CN" sz="2400" b="0" dirty="0">
                <a:cs typeface="Times New Roman" panose="02020603050405020304" pitchFamily="18" charset="0"/>
              </a:rPr>
              <a:t>PMS376C</a:t>
            </a:r>
            <a:r>
              <a:rPr lang="zh-CN" altLang="zh-CN" sz="2400" b="0" dirty="0"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cs typeface="Times New Roman" panose="02020603050405020304" pitchFamily="18" charset="0"/>
              </a:rPr>
              <a:t>RGB</a:t>
            </a:r>
            <a:r>
              <a:rPr lang="zh-CN" altLang="zh-CN" sz="2400" b="0" dirty="0">
                <a:cs typeface="Times New Roman" panose="02020603050405020304" pitchFamily="18" charset="0"/>
              </a:rPr>
              <a:t>中十六进制的</a:t>
            </a:r>
            <a:r>
              <a:rPr lang="en-US" altLang="zh-CN" sz="2400" b="0" dirty="0">
                <a:cs typeface="Times New Roman" panose="02020603050405020304" pitchFamily="18" charset="0"/>
              </a:rPr>
              <a:t>#A4C639</a:t>
            </a:r>
            <a:r>
              <a:rPr lang="zh-CN" altLang="zh-CN" sz="2400" b="0" dirty="0">
                <a:cs typeface="Times New Roman" panose="02020603050405020304" pitchFamily="18" charset="0"/>
              </a:rPr>
              <a:t>来绘制，这是</a:t>
            </a:r>
            <a:r>
              <a:rPr lang="en-US" altLang="zh-CN" sz="2400" b="0" dirty="0">
                <a:cs typeface="Times New Roman" panose="02020603050405020304" pitchFamily="18" charset="0"/>
              </a:rPr>
              <a:t>Android</a:t>
            </a:r>
            <a:r>
              <a:rPr lang="zh-CN" altLang="zh-CN" sz="2400" b="0" dirty="0">
                <a:cs typeface="Times New Roman" panose="02020603050405020304" pitchFamily="18" charset="0"/>
              </a:rPr>
              <a:t>操作系统的品牌象徵。</a:t>
            </a:r>
            <a:endParaRPr lang="zh-CN" altLang="en-US" sz="2400" b="0" dirty="0"/>
          </a:p>
        </p:txBody>
      </p:sp>
      <p:pic>
        <p:nvPicPr>
          <p:cNvPr id="10" name="图片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34524"/>
            <a:ext cx="3253105" cy="1907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686264" y="6010105"/>
            <a:ext cx="798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0" dirty="0">
                <a:latin typeface="宋体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lang="zh-CN" altLang="zh-CN" b="0" dirty="0">
                <a:cs typeface="Times New Roman" panose="02020603050405020304" pitchFamily="18" charset="0"/>
              </a:rPr>
              <a:t>年</a:t>
            </a:r>
            <a:r>
              <a:rPr lang="en-US" altLang="zh-CN" b="0" dirty="0">
                <a:cs typeface="Times New Roman" panose="02020603050405020304" pitchFamily="18" charset="0"/>
              </a:rPr>
              <a:t>7</a:t>
            </a:r>
            <a:r>
              <a:rPr lang="zh-CN" altLang="zh-CN" b="0" dirty="0">
                <a:cs typeface="Times New Roman" panose="02020603050405020304" pitchFamily="18" charset="0"/>
              </a:rPr>
              <a:t>月美国科技博客网站</a:t>
            </a:r>
            <a:r>
              <a:rPr lang="en-US" altLang="zh-CN" b="0" dirty="0" err="1">
                <a:cs typeface="Times New Roman" panose="02020603050405020304" pitchFamily="18" charset="0"/>
              </a:rPr>
              <a:t>BusinessInsider</a:t>
            </a:r>
            <a:r>
              <a:rPr lang="zh-CN" altLang="zh-CN" b="0" dirty="0">
                <a:cs typeface="Times New Roman" panose="02020603050405020304" pitchFamily="18" charset="0"/>
              </a:rPr>
              <a:t>评选出二十一世纪十款最重要电子产品，</a:t>
            </a:r>
            <a:r>
              <a:rPr lang="en-US" altLang="zh-CN" b="0" dirty="0">
                <a:cs typeface="Times New Roman" panose="02020603050405020304" pitchFamily="18" charset="0"/>
              </a:rPr>
              <a:t>Android</a:t>
            </a:r>
            <a:r>
              <a:rPr lang="zh-CN" altLang="zh-CN" b="0" dirty="0">
                <a:cs typeface="Times New Roman" panose="02020603050405020304" pitchFamily="18" charset="0"/>
              </a:rPr>
              <a:t>操作系统和</a:t>
            </a:r>
            <a:r>
              <a:rPr lang="en-US" altLang="zh-CN" b="0" dirty="0">
                <a:cs typeface="Times New Roman" panose="02020603050405020304" pitchFamily="18" charset="0"/>
              </a:rPr>
              <a:t>iPhone</a:t>
            </a:r>
            <a:r>
              <a:rPr lang="zh-CN" altLang="zh-CN" b="0" dirty="0">
                <a:cs typeface="Times New Roman" panose="02020603050405020304" pitchFamily="18" charset="0"/>
              </a:rPr>
              <a:t>等榜上有名。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534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836613"/>
            <a:ext cx="8229600" cy="5545137"/>
          </a:xfrm>
          <a:ln w="12700"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500"/>
              </a:spcBef>
              <a:defRPr/>
            </a:pPr>
            <a:r>
              <a:rPr lang="en-US" altLang="zh-CN" sz="1800" b="1" dirty="0">
                <a:solidFill>
                  <a:srgbClr val="003300"/>
                </a:solidFill>
              </a:rPr>
              <a:t>Android 1.5                Cupcake(</a:t>
            </a:r>
            <a:r>
              <a:rPr lang="zh-CN" altLang="zh-CN" sz="1800" b="1" dirty="0">
                <a:solidFill>
                  <a:srgbClr val="003300"/>
                </a:solidFill>
              </a:rPr>
              <a:t>纸杯蛋糕</a:t>
            </a:r>
            <a:r>
              <a:rPr lang="en-US" altLang="zh-CN" sz="1800" b="1" dirty="0">
                <a:solidFill>
                  <a:srgbClr val="003300"/>
                </a:solidFill>
              </a:rPr>
              <a:t>)                      2009.4.30 </a:t>
            </a:r>
            <a:endParaRPr lang="zh-CN" altLang="zh-CN" sz="1800" b="1" dirty="0">
              <a:solidFill>
                <a:srgbClr val="003300"/>
              </a:solidFill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>
                <a:solidFill>
                  <a:srgbClr val="003300"/>
                </a:solidFill>
              </a:rPr>
              <a:t>Android 1.6                Donut(</a:t>
            </a:r>
            <a:r>
              <a:rPr lang="zh-CN" altLang="zh-CN" sz="1800" b="1" dirty="0">
                <a:solidFill>
                  <a:srgbClr val="003300"/>
                </a:solidFill>
              </a:rPr>
              <a:t>甜甜圈</a:t>
            </a:r>
            <a:r>
              <a:rPr lang="en-US" altLang="zh-CN" sz="1800" b="1" dirty="0">
                <a:solidFill>
                  <a:srgbClr val="003300"/>
                </a:solidFill>
              </a:rPr>
              <a:t>)                              2009.9.15 </a:t>
            </a:r>
            <a:endParaRPr lang="zh-CN" altLang="zh-CN" sz="1800" b="1" dirty="0">
              <a:solidFill>
                <a:srgbClr val="003300"/>
              </a:solidFill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/>
              <a:t>Android 2.0/</a:t>
            </a:r>
            <a:r>
              <a:rPr lang="zh-CN" altLang="zh-CN" sz="1800" b="1" dirty="0"/>
              <a:t>（</a:t>
            </a:r>
            <a:r>
              <a:rPr lang="en-US" altLang="zh-CN" sz="1800" b="1" dirty="0"/>
              <a:t>2.0.1/2.1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 Eclair(</a:t>
            </a:r>
            <a:r>
              <a:rPr lang="zh-CN" altLang="zh-CN" sz="1800" b="1" dirty="0"/>
              <a:t>松饼</a:t>
            </a:r>
            <a:r>
              <a:rPr lang="en-US" altLang="zh-CN" sz="1800" b="1" dirty="0"/>
              <a:t>)                           2009.10.26 </a:t>
            </a:r>
            <a:endParaRPr lang="zh-CN" altLang="zh-CN" sz="1800" b="1" dirty="0"/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/>
              <a:t>Android 2.2/2.2.1              </a:t>
            </a:r>
            <a:r>
              <a:rPr lang="en-US" altLang="zh-CN" sz="1800" b="1" dirty="0" err="1"/>
              <a:t>Froyo</a:t>
            </a:r>
            <a:r>
              <a:rPr lang="en-US" altLang="zh-CN" sz="1800" b="1" dirty="0"/>
              <a:t>(</a:t>
            </a:r>
            <a:r>
              <a:rPr lang="zh-CN" altLang="zh-CN" sz="1800" b="1" dirty="0"/>
              <a:t>冻酸奶</a:t>
            </a:r>
            <a:r>
              <a:rPr lang="en-US" altLang="zh-CN" sz="1800" b="1" dirty="0"/>
              <a:t>)                       2010.5.20 </a:t>
            </a:r>
            <a:endParaRPr lang="zh-CN" altLang="zh-CN" sz="1800" b="1" dirty="0"/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/>
              <a:t>Android 2.3               Gingerbread(</a:t>
            </a:r>
            <a:r>
              <a:rPr lang="zh-CN" altLang="zh-CN" sz="1800" b="1" dirty="0"/>
              <a:t>姜饼</a:t>
            </a:r>
            <a:r>
              <a:rPr lang="en-US" altLang="zh-CN" sz="1800" b="1" dirty="0"/>
              <a:t>)                       2010.12.7 </a:t>
            </a:r>
            <a:endParaRPr lang="zh-CN" altLang="zh-CN" sz="1800" b="1" dirty="0"/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/>
              <a:t>Android 3.0               Honeycomb(</a:t>
            </a:r>
            <a:r>
              <a:rPr lang="zh-CN" altLang="zh-CN" sz="1800" b="1" dirty="0"/>
              <a:t>蜂巢</a:t>
            </a:r>
            <a:r>
              <a:rPr lang="en-US" altLang="zh-CN" sz="1800" b="1" dirty="0"/>
              <a:t>)                        2011.2.2 </a:t>
            </a:r>
            <a:endParaRPr lang="zh-CN" altLang="zh-CN" sz="1800" b="1" dirty="0"/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/>
              <a:t>Android 3.1               Honeycomb(</a:t>
            </a:r>
            <a:r>
              <a:rPr lang="zh-CN" altLang="zh-CN" sz="1800" b="1" dirty="0"/>
              <a:t>蜂巢</a:t>
            </a:r>
            <a:r>
              <a:rPr lang="en-US" altLang="zh-CN" sz="1800" b="1" dirty="0"/>
              <a:t>)                        2011.5.11 </a:t>
            </a:r>
            <a:endParaRPr lang="zh-CN" altLang="zh-CN" sz="1800" b="1" dirty="0"/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/>
              <a:t>Android 3.2               Honeycomb(</a:t>
            </a:r>
            <a:r>
              <a:rPr lang="zh-CN" altLang="zh-CN" sz="1800" b="1" dirty="0"/>
              <a:t>蜂巢</a:t>
            </a:r>
            <a:r>
              <a:rPr lang="en-US" altLang="zh-CN" sz="1800" b="1" dirty="0"/>
              <a:t>)                        2011.7.13 </a:t>
            </a:r>
            <a:endParaRPr lang="zh-CN" altLang="zh-CN" sz="1800" b="1" dirty="0"/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>
                <a:solidFill>
                  <a:srgbClr val="00B050"/>
                </a:solidFill>
              </a:rPr>
              <a:t>Android 4.0     Ice Cream Sandwich(</a:t>
            </a:r>
            <a:r>
              <a:rPr lang="zh-CN" altLang="zh-CN" sz="1800" b="1" dirty="0">
                <a:solidFill>
                  <a:srgbClr val="00B050"/>
                </a:solidFill>
              </a:rPr>
              <a:t>冰激凌三明治</a:t>
            </a:r>
            <a:r>
              <a:rPr lang="en-US" altLang="zh-CN" sz="1800" b="1" dirty="0">
                <a:solidFill>
                  <a:srgbClr val="00B050"/>
                </a:solidFill>
              </a:rPr>
              <a:t>)     2011.10.19 </a:t>
            </a:r>
            <a:endParaRPr lang="zh-CN" altLang="zh-CN" sz="1800" b="1" dirty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>
                <a:solidFill>
                  <a:srgbClr val="00B050"/>
                </a:solidFill>
              </a:rPr>
              <a:t>Android 4.1             Jelly Bean(</a:t>
            </a:r>
            <a:r>
              <a:rPr lang="zh-CN" altLang="zh-CN" sz="1800" b="1" dirty="0">
                <a:solidFill>
                  <a:srgbClr val="00B050"/>
                </a:solidFill>
              </a:rPr>
              <a:t>果冻豆</a:t>
            </a:r>
            <a:r>
              <a:rPr lang="en-US" altLang="zh-CN" sz="1800" b="1" dirty="0">
                <a:solidFill>
                  <a:srgbClr val="00B050"/>
                </a:solidFill>
              </a:rPr>
              <a:t>)                         2012.6.28  </a:t>
            </a:r>
            <a:endParaRPr lang="zh-CN" altLang="zh-CN" sz="1800" b="1" dirty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>
                <a:solidFill>
                  <a:srgbClr val="00B050"/>
                </a:solidFill>
              </a:rPr>
              <a:t>Android 4.2            Jelly Bean(</a:t>
            </a:r>
            <a:r>
              <a:rPr lang="zh-CN" altLang="zh-CN" sz="1800" b="1" dirty="0">
                <a:solidFill>
                  <a:srgbClr val="00B050"/>
                </a:solidFill>
              </a:rPr>
              <a:t>果冻豆</a:t>
            </a:r>
            <a:r>
              <a:rPr lang="en-US" altLang="zh-CN" sz="1800" b="1" dirty="0">
                <a:solidFill>
                  <a:srgbClr val="00B050"/>
                </a:solidFill>
              </a:rPr>
              <a:t>)                          2012.10.30 </a:t>
            </a:r>
            <a:endParaRPr lang="zh-CN" altLang="zh-CN" sz="1800" b="1" dirty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>
                <a:solidFill>
                  <a:srgbClr val="00B050"/>
                </a:solidFill>
              </a:rPr>
              <a:t>Android 4.3            Jelly Bean(</a:t>
            </a:r>
            <a:r>
              <a:rPr lang="zh-CN" altLang="zh-CN" sz="1800" b="1" dirty="0">
                <a:solidFill>
                  <a:srgbClr val="00B050"/>
                </a:solidFill>
              </a:rPr>
              <a:t>果冻豆</a:t>
            </a:r>
            <a:r>
              <a:rPr lang="en-US" altLang="zh-CN" sz="1800" b="1" dirty="0">
                <a:solidFill>
                  <a:srgbClr val="00B050"/>
                </a:solidFill>
              </a:rPr>
              <a:t>)                          2013.7.25  </a:t>
            </a:r>
            <a:endParaRPr lang="zh-CN" altLang="zh-CN" sz="1800" b="1" dirty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>
                <a:solidFill>
                  <a:srgbClr val="00B050"/>
                </a:solidFill>
              </a:rPr>
              <a:t>Android 4.4            KitKat(</a:t>
            </a:r>
            <a:r>
              <a:rPr lang="zh-CN" altLang="zh-CN" sz="1800" b="1" dirty="0">
                <a:solidFill>
                  <a:srgbClr val="00B050"/>
                </a:solidFill>
              </a:rPr>
              <a:t>奇巧巧克力</a:t>
            </a:r>
            <a:r>
              <a:rPr lang="en-US" altLang="zh-CN" sz="1800" b="1" dirty="0">
                <a:solidFill>
                  <a:srgbClr val="00B050"/>
                </a:solidFill>
              </a:rPr>
              <a:t>)                          2013.09.04 </a:t>
            </a:r>
            <a:endParaRPr lang="zh-CN" altLang="zh-CN" sz="1800" b="1" dirty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Android 5.0             Lollipop (</a:t>
            </a:r>
            <a:r>
              <a:rPr lang="zh-CN" altLang="zh-CN" sz="1800" b="1" dirty="0">
                <a:solidFill>
                  <a:srgbClr val="FF0000"/>
                </a:solidFill>
              </a:rPr>
              <a:t>棒棒糖</a:t>
            </a:r>
            <a:r>
              <a:rPr lang="en-US" altLang="zh-CN" sz="1800" b="1" dirty="0">
                <a:solidFill>
                  <a:srgbClr val="FF0000"/>
                </a:solidFill>
              </a:rPr>
              <a:t>)                            2014.10.15 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Android 5.1             Lollipop (</a:t>
            </a:r>
            <a:r>
              <a:rPr lang="zh-CN" altLang="zh-CN" sz="1800" b="1" dirty="0">
                <a:solidFill>
                  <a:srgbClr val="FF0000"/>
                </a:solidFill>
              </a:rPr>
              <a:t>棒棒糖</a:t>
            </a:r>
            <a:r>
              <a:rPr lang="en-US" altLang="zh-CN" sz="1800" b="1" dirty="0">
                <a:solidFill>
                  <a:srgbClr val="FF0000"/>
                </a:solidFill>
              </a:rPr>
              <a:t>)                            2015.3.9  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1800" b="1" dirty="0"/>
              <a:t>Android 6.0          Marshmallow (</a:t>
            </a:r>
            <a:r>
              <a:rPr lang="zh-CN" altLang="zh-CN" sz="1800" b="1" dirty="0"/>
              <a:t>棉花糖</a:t>
            </a:r>
            <a:r>
              <a:rPr lang="en-US" altLang="zh-CN" sz="1800" b="1" dirty="0"/>
              <a:t>)                      2015.9.29</a:t>
            </a:r>
            <a:endParaRPr lang="zh-CN" altLang="zh-CN" sz="1800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1200" dirty="0"/>
          </a:p>
        </p:txBody>
      </p:sp>
      <p:sp>
        <p:nvSpPr>
          <p:cNvPr id="30723" name="TextBox 6"/>
          <p:cNvSpPr>
            <a:spLocks noChangeArrowheads="1"/>
          </p:cNvSpPr>
          <p:nvPr/>
        </p:nvSpPr>
        <p:spPr bwMode="auto">
          <a:xfrm>
            <a:off x="971550" y="0"/>
            <a:ext cx="612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FF0000"/>
                </a:solidFill>
              </a:rPr>
              <a:t>2  </a:t>
            </a:r>
            <a:r>
              <a:rPr lang="zh-CN" altLang="en-US" sz="3200" dirty="0" smtClean="0">
                <a:solidFill>
                  <a:srgbClr val="FF0000"/>
                </a:solidFill>
              </a:rPr>
              <a:t>Android</a:t>
            </a:r>
            <a:r>
              <a:rPr lang="zh-CN" altLang="en-US" sz="3200" dirty="0">
                <a:solidFill>
                  <a:srgbClr val="FF0000"/>
                </a:solidFill>
              </a:rPr>
              <a:t>发展历史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聚焦科技">
  <a:themeElements>
    <a:clrScheme name="聚焦科技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聚焦科技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聚焦科技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聚焦科技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聚焦科技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聚焦科技">
  <a:themeElements>
    <a:clrScheme name="1_聚焦科技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1_聚焦科技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聚焦科技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聚焦科技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聚焦科技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1649</Words>
  <Application>Microsoft Office PowerPoint</Application>
  <PresentationFormat>全屏显示(4:3)</PresentationFormat>
  <Paragraphs>166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黑体</vt:lpstr>
      <vt:lpstr>宋体</vt:lpstr>
      <vt:lpstr>Arial</vt:lpstr>
      <vt:lpstr>Calibri</vt:lpstr>
      <vt:lpstr>Times New Roman</vt:lpstr>
      <vt:lpstr>Wingdings</vt:lpstr>
      <vt:lpstr>Wingdings 2</vt:lpstr>
      <vt:lpstr>聚焦科技</vt:lpstr>
      <vt:lpstr>1_聚焦科技</vt:lpstr>
      <vt:lpstr>Image</vt:lpstr>
      <vt:lpstr>PowerPoint 演示文稿</vt:lpstr>
      <vt:lpstr>PowerPoint 演示文稿</vt:lpstr>
      <vt:lpstr>PowerPoint 演示文稿</vt:lpstr>
      <vt:lpstr>1 无线通信技术</vt:lpstr>
      <vt:lpstr>PowerPoint 演示文稿</vt:lpstr>
      <vt:lpstr>1  无线通信技术</vt:lpstr>
      <vt:lpstr>1 无线通信技术</vt:lpstr>
      <vt:lpstr>认识Android</vt:lpstr>
      <vt:lpstr>PowerPoint 演示文稿</vt:lpstr>
      <vt:lpstr>PowerPoint 演示文稿</vt:lpstr>
      <vt:lpstr>4.Android Studio 搭建Android开发环境</vt:lpstr>
      <vt:lpstr>4.1 Android Studio 下载</vt:lpstr>
      <vt:lpstr>4 Android Studio 搭建Android开发环境</vt:lpstr>
      <vt:lpstr>4   Android Studio 搭建Android开发环境</vt:lpstr>
      <vt:lpstr>4  Android Studio 搭建Android开发环境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 Android应用结构分析</vt:lpstr>
      <vt:lpstr>6 Android应用结构分析</vt:lpstr>
      <vt:lpstr>6 Android应用结构分析</vt:lpstr>
      <vt:lpstr>6  Android 项目结构</vt:lpstr>
      <vt:lpstr>6  AndroidManifest.xml详解</vt:lpstr>
      <vt:lpstr>6  AndroidManifest.xml详解</vt:lpstr>
      <vt:lpstr>本章小结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微软系统</dc:creator>
  <cp:lastModifiedBy>江西理工大学</cp:lastModifiedBy>
  <cp:revision>159</cp:revision>
  <dcterms:created xsi:type="dcterms:W3CDTF">2012-08-01T00:35:53Z</dcterms:created>
  <dcterms:modified xsi:type="dcterms:W3CDTF">2018-08-16T03:44:00Z</dcterms:modified>
</cp:coreProperties>
</file>