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303" r:id="rId4"/>
    <p:sldId id="292" r:id="rId5"/>
    <p:sldId id="261" r:id="rId6"/>
    <p:sldId id="301" r:id="rId7"/>
    <p:sldId id="267" r:id="rId8"/>
    <p:sldId id="300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0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36137-A753-4125-BE19-B908A1367CC6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5C7D3-820B-472A-87AB-E43D0052AC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9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0BBB-926B-42D9-A433-BD7DCE0905DB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69933-7F81-429C-84E5-BD98FA0B07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30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”</a:t>
            </a:r>
            <a:endParaRPr lang="en-US" altLang="zh-CN">
              <a:solidFill>
                <a:srgbClr val="C0E47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EDD42-7E27-4F2F-9B9A-4791BF2F3AE3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66F51-B432-40D3-B86B-FEBF77D382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284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E738-8DF3-462F-9768-BBB6B8473D0A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A1E1E-ECD1-448B-BD52-FEF080DDBE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46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DD983-98F4-4E70-810A-F45CCD322D1C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3C87E-2F44-4C8C-ABD4-4390798273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59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F39E6-B0BE-4B60-8633-0F007FB32F6E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37B3E-C043-4FC5-ADB5-7661840F6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231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F0BA-1625-442C-B5E1-6CF2D223A0CA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355E5-E9C4-4052-A76D-328E4B5248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19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BFDD-1E1E-4863-AA6D-D0741A660159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0F993-23C1-4481-9101-4020D39EDD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4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CF52-6486-475E-AC5D-FE46A14C6336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9E44F-E6AA-4F53-819B-27976FB593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7E10-82E3-43B3-8C76-183FF3C14EE2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EAC23-F3FE-4278-BF17-DFCBF5E6AD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9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9FFAC-1407-473E-96BF-93A2DEE3BA0C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64E84-7908-45AB-B8C2-FBD5C48DEA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67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F0A3-DA29-4803-B76F-DCDD16133735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84111-8E8A-4755-9E70-C474F24C73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C871B-7344-4F00-BE95-5050EBF6B450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6F403-0D11-4B84-9015-2915BAF6F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19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1A9-713E-4518-8E62-DDD3B4B93E6D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45FB-C58D-43BB-B720-BE3E1C5390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39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F1E51-8472-44AC-AFAC-DD8F696D3289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0111-4D85-4348-A6D8-D550954E79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11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0C42D-4357-4CAF-B36F-2D09141B0E5E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22CF6-1B80-4E2D-85AA-93CCB572F4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41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F9906-B856-4EA5-81FF-FC2A33B3B42A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23A0D68-FB1E-42AD-9781-2133ED962E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4" r:id="rId11"/>
    <p:sldLayoutId id="2147483689" r:id="rId12"/>
    <p:sldLayoutId id="2147483695" r:id="rId13"/>
    <p:sldLayoutId id="2147483690" r:id="rId14"/>
    <p:sldLayoutId id="2147483691" r:id="rId15"/>
    <p:sldLayoutId id="2147483692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第三章 </a:t>
            </a:r>
            <a:r>
              <a:rPr lang="en-US" altLang="zh-CN" smtClean="0">
                <a:solidFill>
                  <a:srgbClr val="FF0000"/>
                </a:solidFill>
              </a:rPr>
              <a:t>Activity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2990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3C0BEF"/>
                </a:solidFill>
              </a:rPr>
              <a:t>本章学习目标</a:t>
            </a:r>
          </a:p>
          <a:p>
            <a:pPr marL="0" indent="0">
              <a:lnSpc>
                <a:spcPct val="120000"/>
              </a:lnSpc>
            </a:pPr>
            <a:r>
              <a:rPr lang="zh-CN" altLang="en-US" dirty="0" smtClean="0"/>
              <a:t>       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掌握</a:t>
            </a:r>
            <a:r>
              <a:rPr lang="en-US" altLang="zh-CN" sz="24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latin typeface="宋体" panose="02010600030101010101" pitchFamily="2" charset="-122"/>
              </a:rPr>
              <a:t>的生命周期。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	掌握</a:t>
            </a:r>
            <a:r>
              <a:rPr lang="en-US" altLang="zh-CN" sz="24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latin typeface="宋体" panose="02010600030101010101" pitchFamily="2" charset="-122"/>
              </a:rPr>
              <a:t>的常用方法。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	掌握显式和隐式意图的使用。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	掌握</a:t>
            </a:r>
            <a:r>
              <a:rPr lang="en-US" altLang="zh-CN" sz="24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latin typeface="宋体" panose="02010600030101010101" pitchFamily="2" charset="-122"/>
              </a:rPr>
              <a:t>的启动方式。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	掌握</a:t>
            </a:r>
            <a:r>
              <a:rPr lang="en-US" altLang="zh-CN" sz="24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latin typeface="宋体" panose="02010600030101010101" pitchFamily="2" charset="-122"/>
              </a:rPr>
              <a:t>中的数据传递方式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  在</a:t>
            </a:r>
            <a:r>
              <a:rPr lang="en-US" altLang="zh-CN" sz="2400" dirty="0" smtClean="0">
                <a:latin typeface="宋体" panose="02010600030101010101" pitchFamily="2" charset="-122"/>
              </a:rPr>
              <a:t>Android</a:t>
            </a:r>
            <a:r>
              <a:rPr lang="zh-CN" altLang="en-US" sz="2400" dirty="0" smtClean="0">
                <a:latin typeface="宋体" panose="02010600030101010101" pitchFamily="2" charset="-122"/>
              </a:rPr>
              <a:t>系统中，用户与程序的交互是通过</a:t>
            </a:r>
            <a:r>
              <a:rPr lang="en-US" altLang="zh-CN" sz="24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latin typeface="宋体" panose="02010600030101010101" pitchFamily="2" charset="-122"/>
              </a:rPr>
              <a:t>完成的，同时</a:t>
            </a:r>
            <a:r>
              <a:rPr lang="en-US" altLang="zh-CN" sz="24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latin typeface="宋体" panose="02010600030101010101" pitchFamily="2" charset="-122"/>
              </a:rPr>
              <a:t>也是</a:t>
            </a:r>
            <a:r>
              <a:rPr lang="en-US" altLang="zh-CN" sz="2400" dirty="0" smtClean="0">
                <a:latin typeface="宋体" panose="02010600030101010101" pitchFamily="2" charset="-122"/>
              </a:rPr>
              <a:t>Android</a:t>
            </a:r>
            <a:r>
              <a:rPr lang="zh-CN" altLang="en-US" sz="2400" dirty="0" smtClean="0">
                <a:latin typeface="宋体" panose="02010600030101010101" pitchFamily="2" charset="-122"/>
              </a:rPr>
              <a:t>四大组件中使用最多的一个，本章介绍有关</a:t>
            </a:r>
            <a:r>
              <a:rPr lang="en-US" altLang="zh-CN" sz="24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latin typeface="宋体" panose="02010600030101010101" pitchFamily="2" charset="-122"/>
              </a:rPr>
              <a:t>的知识。</a:t>
            </a:r>
            <a:endParaRPr lang="zh-CN" altLang="en-US" sz="2400" dirty="0" smtClean="0">
              <a:latin typeface="宋体" panose="02010600030101010101" pitchFamily="2" charset="-122"/>
            </a:endParaRPr>
          </a:p>
        </p:txBody>
      </p:sp>
      <p:sp>
        <p:nvSpPr>
          <p:cNvPr id="6147" name="标题 1"/>
          <p:cNvSpPr txBox="1">
            <a:spLocks/>
          </p:cNvSpPr>
          <p:nvPr/>
        </p:nvSpPr>
        <p:spPr bwMode="auto">
          <a:xfrm>
            <a:off x="-258763" y="222250"/>
            <a:ext cx="5308601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ea typeface="方正姚体" panose="02010601030101010101" pitchFamily="2" charset="-122"/>
              </a:rPr>
              <a:t>第三章 </a:t>
            </a:r>
            <a:r>
              <a:rPr lang="en-US" altLang="zh-CN" sz="3600">
                <a:solidFill>
                  <a:srgbClr val="FF0000"/>
                </a:solidFill>
                <a:ea typeface="方正姚体" panose="02010601030101010101" pitchFamily="2" charset="-122"/>
              </a:rPr>
              <a:t>Activity</a:t>
            </a:r>
            <a:endParaRPr lang="zh-CN" altLang="en-US" sz="3600">
              <a:solidFill>
                <a:srgbClr val="FF0000"/>
              </a:solidFill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宋体" panose="02010600030101010101" pitchFamily="2" charset="-122"/>
              </a:rPr>
              <a:t>3.1.1 Activity</a:t>
            </a:r>
            <a:r>
              <a:rPr lang="zh-CN" altLang="en-US" dirty="0" smtClean="0">
                <a:ea typeface="宋体" panose="02010600030101010101" pitchFamily="2" charset="-122"/>
              </a:rPr>
              <a:t>介绍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73398" y="1478200"/>
            <a:ext cx="9366889" cy="508637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Activity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翻译为中文的意思是“活动</a:t>
            </a:r>
            <a:r>
              <a:rPr lang="en-US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它是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Android应用中负责与用户交互的组件。相当于Swing编程中的JFrame控件，与其不同的是JFrame本身可以设置布局管理器，不断地向其添加组件，而Activity只能通过setContentView(View)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来显示布局文件中已经定义的组件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宋体" panose="02010600030101010101" pitchFamily="2" charset="-122"/>
              </a:rPr>
              <a:t>Android</a:t>
            </a:r>
            <a:r>
              <a:rPr lang="zh-CN" altLang="en-US" sz="2000" dirty="0" smtClean="0">
                <a:latin typeface="宋体" panose="02010600030101010101" pitchFamily="2" charset="-122"/>
              </a:rPr>
              <a:t>应用程序在运行时，对于底层的</a:t>
            </a:r>
            <a:r>
              <a:rPr lang="en-US" altLang="zh-CN" sz="2000" dirty="0" smtClean="0">
                <a:latin typeface="宋体" panose="02010600030101010101" pitchFamily="2" charset="-122"/>
              </a:rPr>
              <a:t>Linux Kernel</a:t>
            </a:r>
            <a:r>
              <a:rPr lang="zh-CN" altLang="en-US" sz="2000" dirty="0" smtClean="0">
                <a:latin typeface="宋体" panose="02010600030101010101" pitchFamily="2" charset="-122"/>
              </a:rPr>
              <a:t>而言都是一个单独的进程，但是对于</a:t>
            </a:r>
            <a:r>
              <a:rPr lang="en-US" altLang="zh-CN" sz="2000" dirty="0" smtClean="0">
                <a:latin typeface="宋体" panose="02010600030101010101" pitchFamily="2" charset="-122"/>
              </a:rPr>
              <a:t>Android</a:t>
            </a:r>
            <a:r>
              <a:rPr lang="zh-CN" altLang="en-US" sz="2000" dirty="0" smtClean="0">
                <a:latin typeface="宋体" panose="02010600030101010101" pitchFamily="2" charset="-122"/>
              </a:rPr>
              <a:t>系统而言，因为局限于手机画面的大小与使用的考虑，不能把每一个运行中的应用程序窗口都显示出来。所以通常手机系统的界面一次仅显示一个应用程序窗口，</a:t>
            </a:r>
            <a:r>
              <a:rPr lang="en-US" altLang="zh-CN" sz="2000" dirty="0" smtClean="0">
                <a:latin typeface="宋体" panose="02010600030101010101" pitchFamily="2" charset="-122"/>
              </a:rPr>
              <a:t>Android</a:t>
            </a:r>
            <a:r>
              <a:rPr lang="zh-CN" altLang="en-US" sz="2000" dirty="0" smtClean="0">
                <a:latin typeface="宋体" panose="02010600030101010101" pitchFamily="2" charset="-122"/>
              </a:rPr>
              <a:t>使用了</a:t>
            </a:r>
            <a:r>
              <a:rPr lang="en-US" altLang="zh-CN" sz="20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000" dirty="0" smtClean="0">
                <a:latin typeface="宋体" panose="02010600030101010101" pitchFamily="2" charset="-122"/>
              </a:rPr>
              <a:t>的概念来表示界面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en-US" sz="2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在应用程序中，Activity就像一个界面管理员，用户在界面上的操作是通过Activity来管理的</a:t>
            </a:r>
            <a:r>
              <a:rPr lang="en-US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000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9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3405" y="0"/>
            <a:ext cx="5256213" cy="6858000"/>
          </a:xfrm>
          <a:noFill/>
        </p:spPr>
      </p:pic>
      <p:sp>
        <p:nvSpPr>
          <p:cNvPr id="2" name="矩形 1"/>
          <p:cNvSpPr/>
          <p:nvPr/>
        </p:nvSpPr>
        <p:spPr>
          <a:xfrm>
            <a:off x="103306" y="1425694"/>
            <a:ext cx="272178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Activity</a:t>
            </a:r>
            <a:r>
              <a:rPr lang="zh-CN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在从启动到关闭的过程中，会依次执行</a:t>
            </a:r>
            <a:r>
              <a:rPr lang="en-US" altLang="zh-CN" dirty="0" err="1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onCreate</a:t>
            </a:r>
            <a:r>
              <a:rPr lang="en-US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→</a:t>
            </a:r>
            <a:r>
              <a:rPr lang="en-US" altLang="zh-CN" dirty="0" err="1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onStart</a:t>
            </a:r>
            <a:r>
              <a:rPr lang="en-US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→</a:t>
            </a:r>
            <a:r>
              <a:rPr lang="en-US" altLang="zh-CN" dirty="0" err="1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onResume</a:t>
            </a:r>
            <a:r>
              <a:rPr lang="en-US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→</a:t>
            </a:r>
            <a:r>
              <a:rPr lang="en-US" altLang="zh-CN" dirty="0" err="1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onPause</a:t>
            </a:r>
            <a:r>
              <a:rPr lang="en-US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→</a:t>
            </a:r>
            <a:r>
              <a:rPr lang="en-US" altLang="zh-CN" dirty="0" err="1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onStop</a:t>
            </a:r>
            <a:r>
              <a:rPr lang="en-US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→</a:t>
            </a:r>
            <a:r>
              <a:rPr lang="en-US" altLang="zh-CN" dirty="0" err="1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onDestory</a:t>
            </a:r>
            <a:r>
              <a:rPr lang="en-US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effectLst/>
                <a:latin typeface="+mn-ea"/>
                <a:ea typeface="+mn-ea"/>
                <a:cs typeface="Times New Roman" panose="02020603050405020304" pitchFamily="18" charset="0"/>
              </a:rPr>
              <a:t>方法。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3306" y="104894"/>
            <a:ext cx="8596312" cy="1320800"/>
          </a:xfrm>
        </p:spPr>
        <p:txBody>
          <a:bodyPr/>
          <a:lstStyle/>
          <a:p>
            <a:r>
              <a:rPr lang="en-US" altLang="en-US" dirty="0" smtClean="0">
                <a:ea typeface="宋体" panose="02010600030101010101" pitchFamily="2" charset="-122"/>
              </a:rPr>
              <a:t>3.1.2 </a:t>
            </a:r>
            <a:r>
              <a:rPr lang="en-US" altLang="en-US" dirty="0" err="1" smtClean="0">
                <a:ea typeface="宋体" panose="02010600030101010101" pitchFamily="2" charset="-122"/>
              </a:rPr>
              <a:t>Activity的生命周期</a:t>
            </a:r>
            <a:endParaRPr lang="zh-CN" alt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699618" y="104894"/>
            <a:ext cx="3630306" cy="66737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dirty="0" err="1" smtClean="0">
                <a:solidFill>
                  <a:srgbClr val="3C0BEF"/>
                </a:solidFill>
              </a:rPr>
              <a:t>onCreate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(Bundle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savedInstanceState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该方法在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的实例被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系统创建后第一个被调用。通常在该方法中设置显示屏幕的布局、初始化数据、设置控件被点击的事件响应代码。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dirty="0" err="1" smtClean="0">
                <a:solidFill>
                  <a:srgbClr val="3C0BEF"/>
                </a:solidFill>
              </a:rPr>
              <a:t>onStart</a:t>
            </a:r>
            <a:r>
              <a:rPr lang="en-US" altLang="zh-CN" dirty="0" smtClean="0">
                <a:solidFill>
                  <a:srgbClr val="3C0BEF"/>
                </a:solidFill>
              </a:rPr>
              <a:t>()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可见时执行。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dirty="0" err="1" smtClean="0">
                <a:solidFill>
                  <a:srgbClr val="3C0BEF"/>
                </a:solidFill>
              </a:rPr>
              <a:t>onRestart</a:t>
            </a:r>
            <a:r>
              <a:rPr lang="en-US" altLang="zh-CN" dirty="0" smtClean="0">
                <a:solidFill>
                  <a:srgbClr val="3C0BEF"/>
                </a:solidFill>
              </a:rPr>
              <a:t>():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回到最上边的界面，再次可见时执行。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dirty="0" err="1" smtClean="0">
                <a:solidFill>
                  <a:srgbClr val="3C0BEF"/>
                </a:solidFill>
              </a:rPr>
              <a:t>onResume</a:t>
            </a:r>
            <a:r>
              <a:rPr lang="en-US" altLang="zh-CN" dirty="0" smtClean="0">
                <a:solidFill>
                  <a:srgbClr val="3C0BEF"/>
                </a:solidFill>
              </a:rPr>
              <a:t>():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获取焦点时执行。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dirty="0" err="1" smtClean="0">
                <a:solidFill>
                  <a:srgbClr val="3C0BEF"/>
                </a:solidFill>
              </a:rPr>
              <a:t>onPause</a:t>
            </a:r>
            <a:r>
              <a:rPr lang="en-US" altLang="zh-CN" dirty="0" smtClean="0">
                <a:solidFill>
                  <a:srgbClr val="3C0BEF"/>
                </a:solidFill>
              </a:rPr>
              <a:t>():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失去焦点时执行。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dirty="0" err="1" smtClean="0">
                <a:solidFill>
                  <a:srgbClr val="3C0BEF"/>
                </a:solidFill>
              </a:rPr>
              <a:t>onStop</a:t>
            </a:r>
            <a:r>
              <a:rPr lang="en-US" altLang="zh-CN" dirty="0" smtClean="0">
                <a:solidFill>
                  <a:srgbClr val="3C0BEF"/>
                </a:solidFill>
              </a:rPr>
              <a:t>():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用户不可见进入后台时执行。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dirty="0" err="1" smtClean="0">
                <a:solidFill>
                  <a:srgbClr val="3C0BEF"/>
                </a:solidFill>
              </a:rPr>
              <a:t>onDestroy</a:t>
            </a:r>
            <a:r>
              <a:rPr lang="en-US" altLang="zh-CN" dirty="0" smtClean="0">
                <a:solidFill>
                  <a:srgbClr val="3C0BEF"/>
                </a:solidFill>
              </a:rPr>
              <a:t>():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销毁时执行。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宋体" panose="02010600030101010101" pitchFamily="2" charset="-122"/>
              </a:rPr>
              <a:t>3.1.3 </a:t>
            </a:r>
            <a:r>
              <a:rPr lang="en-US" altLang="en-US" dirty="0" err="1" smtClean="0">
                <a:ea typeface="宋体" panose="02010600030101010101" pitchFamily="2" charset="-122"/>
              </a:rPr>
              <a:t>创建</a:t>
            </a:r>
            <a:r>
              <a:rPr lang="en-US" altLang="en-US" dirty="0" err="1" smtClean="0">
                <a:ea typeface="宋体" panose="02010600030101010101" pitchFamily="2" charset="-122"/>
              </a:rPr>
              <a:t>Activity</a:t>
            </a:r>
            <a:endParaRPr lang="zh-CN" altLang="en-US" dirty="0" smtClean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786997" y="1628847"/>
            <a:ext cx="9912847" cy="4458054"/>
          </a:xfrm>
        </p:spPr>
        <p:txBody>
          <a:bodyPr rtlCol="0">
            <a:no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创建一个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的具体步骤：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（1）</a:t>
            </a: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定义一个类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继承自android.app.Activity或其子类。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（2）在res/layout目录下</a:t>
            </a: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创建一个xml文件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，用于创建Activity的布局。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（3）在app/manifests目录下的AndroidManifest.xml清单文件中</a:t>
            </a: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注册Activity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（4）</a:t>
            </a: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重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写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onCreate()方法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，并在该方法中使用setContentView()加载指定的布局文件。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163513" y="214313"/>
            <a:ext cx="10515600" cy="1325562"/>
          </a:xfrm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3.1.4 Activity中的</a:t>
            </a:r>
            <a:r>
              <a:rPr lang="zh-CN" altLang="en-US" smtClean="0">
                <a:ea typeface="宋体" panose="02010600030101010101" pitchFamily="2" charset="-122"/>
              </a:rPr>
              <a:t>单</a:t>
            </a:r>
            <a:r>
              <a:rPr lang="en-US" altLang="en-US" smtClean="0">
                <a:ea typeface="宋体" panose="02010600030101010101" pitchFamily="2" charset="-122"/>
              </a:rPr>
              <a:t>击事件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163513" y="892931"/>
            <a:ext cx="10515600" cy="4351337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一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种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就是匿名内部类的方式，适合按钮比较少的情况下使用。这种方式可以直接创建OnClickListener的匿名内部类传入按钮的setOnClickListener()参数中。</a:t>
            </a:r>
          </a:p>
        </p:txBody>
      </p:sp>
      <p:sp>
        <p:nvSpPr>
          <p:cNvPr id="2" name="矩形 1"/>
          <p:cNvSpPr/>
          <p:nvPr/>
        </p:nvSpPr>
        <p:spPr>
          <a:xfrm>
            <a:off x="5148357" y="2358917"/>
            <a:ext cx="6096000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(Bundle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R.layout.activity_main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Log.i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("Activity1","onCreate()");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Button button=(Button)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R.id.button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button.setOnClickListener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View.OnClickListener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@Override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void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(View view) {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indent="5334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Intentintent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Intent(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MainActivity.this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indent="5334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SecondActivity.class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(intent);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});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</a:rPr>
              <a:t>    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93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163513" y="214313"/>
            <a:ext cx="10515600" cy="1325562"/>
          </a:xfrm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3.1.4 Activity中的</a:t>
            </a:r>
            <a:r>
              <a:rPr lang="zh-CN" altLang="en-US" smtClean="0">
                <a:ea typeface="宋体" panose="02010600030101010101" pitchFamily="2" charset="-122"/>
              </a:rPr>
              <a:t>单</a:t>
            </a:r>
            <a:r>
              <a:rPr lang="en-US" altLang="en-US" smtClean="0">
                <a:ea typeface="宋体" panose="02010600030101010101" pitchFamily="2" charset="-122"/>
              </a:rPr>
              <a:t>击事件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661915" y="1232260"/>
            <a:ext cx="10515600" cy="4351337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Android中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常用的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View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的点击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: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二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种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为在布局文件中设置按钮onClick属性为其指定Activity中的方法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82599"/>
              </p:ext>
            </p:extLst>
          </p:nvPr>
        </p:nvGraphicFramePr>
        <p:xfrm>
          <a:off x="1209274" y="2552948"/>
          <a:ext cx="8835478" cy="2294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5478"/>
              </a:tblGrid>
              <a:tr h="229472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&lt;!--</a:t>
                      </a:r>
                      <a:r>
                        <a:rPr lang="zh-CN" sz="1800" b="0" kern="100" dirty="0">
                          <a:solidFill>
                            <a:srgbClr val="3C0BEF"/>
                          </a:solidFill>
                          <a:effectLst/>
                        </a:rPr>
                        <a:t>布局文件中添加点击事件为其制定方法名</a:t>
                      </a: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--&gt;</a:t>
                      </a:r>
                      <a:endParaRPr lang="zh-CN" sz="1800" b="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rgbClr val="3C0BEF"/>
                          </a:solidFill>
                          <a:effectLst/>
                        </a:rPr>
                        <a:t>android:onClick</a:t>
                      </a: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="click"</a:t>
                      </a:r>
                      <a:endParaRPr lang="zh-CN" sz="1800" b="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Activity</a:t>
                      </a:r>
                      <a:r>
                        <a:rPr lang="zh-CN" sz="1800" b="0" kern="100" dirty="0">
                          <a:solidFill>
                            <a:srgbClr val="3C0BEF"/>
                          </a:solidFill>
                          <a:effectLst/>
                        </a:rPr>
                        <a:t>中的方法：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    public void click(View view){</a:t>
                      </a:r>
                      <a:endParaRPr lang="zh-CN" sz="1800" b="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       Intent intent=new </a:t>
                      </a:r>
                      <a:r>
                        <a:rPr lang="en-US" sz="1800" b="0" kern="100" dirty="0" smtClean="0">
                          <a:solidFill>
                            <a:srgbClr val="3C0BEF"/>
                          </a:solidFill>
                          <a:effectLst/>
                        </a:rPr>
                        <a:t>Intent(</a:t>
                      </a:r>
                      <a:r>
                        <a:rPr lang="en-US" sz="1800" b="0" kern="100" dirty="0" err="1" smtClean="0">
                          <a:solidFill>
                            <a:srgbClr val="3C0BEF"/>
                          </a:solidFill>
                          <a:effectLst/>
                        </a:rPr>
                        <a:t>MainActivity.this,SecondActivity.class</a:t>
                      </a: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);</a:t>
                      </a:r>
                      <a:endParaRPr lang="zh-CN" sz="1800" b="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        </a:t>
                      </a:r>
                      <a:r>
                        <a:rPr lang="en-US" sz="1800" b="0" kern="100" dirty="0" err="1">
                          <a:solidFill>
                            <a:srgbClr val="3C0BEF"/>
                          </a:solidFill>
                          <a:effectLst/>
                        </a:rPr>
                        <a:t>startActivity</a:t>
                      </a: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(intent);</a:t>
                      </a:r>
                      <a:endParaRPr lang="zh-CN" sz="1800" b="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3C0BEF"/>
                          </a:solidFill>
                          <a:effectLst/>
                        </a:rPr>
                        <a:t>    }</a:t>
                      </a:r>
                      <a:endParaRPr lang="zh-CN" sz="1800" b="0" kern="100" dirty="0">
                        <a:solidFill>
                          <a:srgbClr val="3C0BEF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163513" y="214313"/>
            <a:ext cx="10515600" cy="1325562"/>
          </a:xfrm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3.1.4 Activity中的</a:t>
            </a:r>
            <a:r>
              <a:rPr lang="zh-CN" altLang="en-US" smtClean="0">
                <a:ea typeface="宋体" panose="02010600030101010101" pitchFamily="2" charset="-122"/>
              </a:rPr>
              <a:t>单</a:t>
            </a:r>
            <a:r>
              <a:rPr lang="en-US" altLang="en-US" smtClean="0">
                <a:ea typeface="宋体" panose="02010600030101010101" pitchFamily="2" charset="-122"/>
              </a:rPr>
              <a:t>击事件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355600" y="1335088"/>
            <a:ext cx="10515600" cy="4351337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三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种就是主类实现OnClickListener接口，然后重写onClick()方法，并通过switch()语句判断哪个按钮被点击。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87166"/>
              </p:ext>
            </p:extLst>
          </p:nvPr>
        </p:nvGraphicFramePr>
        <p:xfrm>
          <a:off x="1427638" y="2826809"/>
          <a:ext cx="9094785" cy="3189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94785"/>
              </a:tblGrid>
              <a:tr h="285961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Public class </a:t>
                      </a:r>
                      <a:r>
                        <a:rPr lang="en-US" sz="1600" kern="100" dirty="0" err="1">
                          <a:solidFill>
                            <a:srgbClr val="3C0BEF"/>
                          </a:solidFill>
                          <a:effectLst/>
                        </a:rPr>
                        <a:t>MainActivity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 extends Activity implements </a:t>
                      </a:r>
                      <a:r>
                        <a:rPr lang="en-US" sz="1600" kern="100" dirty="0" err="1">
                          <a:solidFill>
                            <a:srgbClr val="3C0BEF"/>
                          </a:solidFill>
                          <a:effectLst/>
                        </a:rPr>
                        <a:t>View.OnClickListener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 {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indent="40005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3C0BEF"/>
                          </a:solidFill>
                          <a:effectLst/>
                        </a:rPr>
                        <a:t>register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=(Button)</a:t>
                      </a:r>
                      <a:r>
                        <a:rPr lang="en-US" sz="1600" kern="100" dirty="0" err="1">
                          <a:solidFill>
                            <a:srgbClr val="3C0BEF"/>
                          </a:solidFill>
                          <a:effectLst/>
                        </a:rPr>
                        <a:t>findViewById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solidFill>
                            <a:srgbClr val="3C0BEF"/>
                          </a:solidFill>
                          <a:effectLst/>
                        </a:rPr>
                        <a:t>R.id.register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);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solidFill>
                            <a:srgbClr val="3C0BEF"/>
                          </a:solidFill>
                          <a:effectLst/>
                        </a:rPr>
                        <a:t>register.setOnClickListener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(this);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@Override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    public void </a:t>
                      </a:r>
                      <a:r>
                        <a:rPr lang="en-US" sz="1600" kern="100" dirty="0" err="1">
                          <a:solidFill>
                            <a:srgbClr val="3C0BEF"/>
                          </a:solidFill>
                          <a:effectLst/>
                        </a:rPr>
                        <a:t>onClick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(View view) {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        switch (</a:t>
                      </a:r>
                      <a:r>
                        <a:rPr lang="en-US" sz="1600" kern="100" dirty="0" err="1">
                          <a:solidFill>
                            <a:srgbClr val="3C0BEF"/>
                          </a:solidFill>
                          <a:effectLst/>
                        </a:rPr>
                        <a:t>view.getId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()){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            case </a:t>
                      </a:r>
                      <a:r>
                        <a:rPr lang="en-US" sz="1600" kern="100" dirty="0" err="1">
                          <a:solidFill>
                            <a:srgbClr val="3C0BEF"/>
                          </a:solidFill>
                          <a:effectLst/>
                        </a:rPr>
                        <a:t>R.id.register</a:t>
                      </a: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: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            break;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indent="5334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indent="13335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C0BEF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rgbClr val="3C0BEF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595</Words>
  <Application>Microsoft Office PowerPoint</Application>
  <PresentationFormat>宽屏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Trebuchet MS</vt:lpstr>
      <vt:lpstr>方正姚体</vt:lpstr>
      <vt:lpstr>华文新魏</vt:lpstr>
      <vt:lpstr>Wingdings 3</vt:lpstr>
      <vt:lpstr>Calibri</vt:lpstr>
      <vt:lpstr>Consolas</vt:lpstr>
      <vt:lpstr>平面</vt:lpstr>
      <vt:lpstr>第三章 Activity</vt:lpstr>
      <vt:lpstr>PowerPoint 演示文稿</vt:lpstr>
      <vt:lpstr>3.1.1 Activity介绍</vt:lpstr>
      <vt:lpstr>3.1.2 Activity的生命周期</vt:lpstr>
      <vt:lpstr>3.1.3 创建Activity</vt:lpstr>
      <vt:lpstr>3.1.4 Activity中的单击事件</vt:lpstr>
      <vt:lpstr>3.1.4 Activity中的单击事件</vt:lpstr>
      <vt:lpstr>3.1.4 Activity中的单击事件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和JSON</dc:title>
  <dc:creator>江西理工大学</dc:creator>
  <cp:lastModifiedBy>江西理工大学</cp:lastModifiedBy>
  <cp:revision>57</cp:revision>
  <dcterms:created xsi:type="dcterms:W3CDTF">2018-04-27T05:00:04Z</dcterms:created>
  <dcterms:modified xsi:type="dcterms:W3CDTF">2018-08-19T03:46:08Z</dcterms:modified>
</cp:coreProperties>
</file>