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95" r:id="rId4"/>
    <p:sldId id="301" r:id="rId5"/>
    <p:sldId id="258" r:id="rId6"/>
    <p:sldId id="298" r:id="rId7"/>
    <p:sldId id="261" r:id="rId8"/>
    <p:sldId id="302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57952-715D-4518-8626-4AEA12BAB044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1FD9-3C50-4CB2-9EC4-E51F385E61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E6E3-5D52-488B-B5C7-8D61AAB53911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6DF0-EA94-4488-A31A-47B16969D6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9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BCF87-436C-49D2-B4E3-BBC8D10E786C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F2DC3-1142-4C30-A00C-0F1373C5F7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57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A92B-39D2-4E3E-8EE8-B50A93A9C6E7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461F-15A5-4DA1-A2CB-7A261468A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52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DD3D-193B-4F67-B4BB-DA39FCEEB421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47D1-E1DF-4039-B1DE-4B5492B021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0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B6F6-E2EE-499C-96CA-3C08C23B5890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BA84-4003-4912-91BA-66A98160E3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58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5CEC8-F45D-44DB-ADFE-E8BAEC19A2C0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A3392-2E3A-45FE-9CB5-9F8695FDBC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7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69B3-5DE2-4F85-962C-F8C72BA282A4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D3FE-914F-4038-BBB0-8EA5F862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2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40EB7-B683-45C4-BF11-E6218803717C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804F-4058-42F3-AF1E-D1632CC6F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AA008-C672-4EEE-8972-D19413930E53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2622D-35F5-4117-98DF-3740DD70C7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7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9E9B-5BD6-4F09-B5CD-C4F185A59EC0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A446-40B3-4A5C-B21D-28A835E2F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4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BBB4-7548-44F8-9753-1C5441455F10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0621-38FB-4593-84D5-BA4EA3CD5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24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7397F-B639-4131-B182-B9795B7AABFC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9C85-3521-4A3E-B3EA-8258A5B59A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5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11D7-A699-4D81-BD68-1C5B5EE38136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75A0A-3EBF-47A7-97FD-811E7F009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1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0ABD5-6789-46D6-AA81-B4CC6D0A4FDD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2BCAB-64A6-431F-BBFF-D470445AE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C815-B065-4414-83CF-5B5C399081A2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88A7-EDDD-40E1-8E41-E758A7FB02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98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B1C09C-C1CB-40A7-9A59-9A0AF2D2925B}" type="datetimeFigureOut">
              <a:rPr lang="zh-CN" altLang="en-US"/>
              <a:pPr>
                <a:defRPr/>
              </a:pPr>
              <a:t>2018/8/20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BE8BF60-0C8F-4E90-A811-14A687F2B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4" r:id="rId11"/>
    <p:sldLayoutId id="2147483689" r:id="rId12"/>
    <p:sldLayoutId id="2147483695" r:id="rId13"/>
    <p:sldLayoutId id="2147483690" r:id="rId14"/>
    <p:sldLayoutId id="2147483691" r:id="rId15"/>
    <p:sldLayoutId id="214748369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r>
              <a:rPr lang="zh-CN" altLang="en-US" smtClean="0"/>
              <a:t>第五章 </a:t>
            </a:r>
            <a:r>
              <a:rPr lang="en-US" altLang="zh-CN" smtClean="0"/>
              <a:t>Fragment</a:t>
            </a:r>
            <a:r>
              <a:rPr lang="zh-CN" altLang="en-US" smtClean="0"/>
              <a:t>基础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715963" y="1558925"/>
            <a:ext cx="10515600" cy="39544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本章学习目标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mtClean="0"/>
          </a:p>
          <a:p>
            <a:pPr marL="0" indent="0">
              <a:lnSpc>
                <a:spcPct val="120000"/>
              </a:lnSpc>
            </a:pPr>
            <a:r>
              <a:rPr lang="zh-CN" altLang="en-US" smtClean="0"/>
              <a:t>     </a:t>
            </a:r>
            <a:r>
              <a:rPr lang="zh-CN" altLang="en-US" sz="2400" smtClean="0">
                <a:latin typeface="宋体" panose="02010600030101010101" pitchFamily="2" charset="-122"/>
              </a:rPr>
              <a:t>掌握</a:t>
            </a:r>
            <a:r>
              <a:rPr lang="en-US" altLang="zh-CN" sz="2400" smtClean="0">
                <a:latin typeface="宋体" panose="02010600030101010101" pitchFamily="2" charset="-122"/>
              </a:rPr>
              <a:t>Fragment</a:t>
            </a:r>
            <a:r>
              <a:rPr lang="zh-CN" altLang="en-US" sz="2400" smtClean="0">
                <a:latin typeface="宋体" panose="02010600030101010101" pitchFamily="2" charset="-122"/>
              </a:rPr>
              <a:t>的生命周期。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2400" smtClean="0">
                <a:latin typeface="宋体" panose="02010600030101010101" pitchFamily="2" charset="-122"/>
              </a:rPr>
              <a:t>掌握</a:t>
            </a:r>
            <a:r>
              <a:rPr lang="en-US" altLang="zh-CN" sz="2400" smtClean="0">
                <a:latin typeface="宋体" panose="02010600030101010101" pitchFamily="2" charset="-122"/>
              </a:rPr>
              <a:t>Fragment</a:t>
            </a:r>
            <a:r>
              <a:rPr lang="zh-CN" altLang="en-US" sz="2400" smtClean="0">
                <a:latin typeface="宋体" panose="02010600030101010101" pitchFamily="2" charset="-122"/>
              </a:rPr>
              <a:t>的应用。</a:t>
            </a:r>
          </a:p>
          <a:p>
            <a:pPr marL="0" indent="0">
              <a:lnSpc>
                <a:spcPct val="120000"/>
              </a:lnSpc>
            </a:pPr>
            <a:r>
              <a:rPr lang="zh-CN" altLang="en-US" sz="2400" smtClean="0">
                <a:latin typeface="宋体" panose="02010600030101010101" pitchFamily="2" charset="-122"/>
              </a:rPr>
              <a:t>掌握</a:t>
            </a:r>
            <a:r>
              <a:rPr lang="en-US" altLang="zh-CN" sz="2400" smtClean="0">
                <a:latin typeface="宋体" panose="02010600030101010101" pitchFamily="2" charset="-122"/>
              </a:rPr>
              <a:t>Fragment</a:t>
            </a:r>
            <a:r>
              <a:rPr lang="zh-CN" altLang="en-US" sz="2400" smtClean="0">
                <a:latin typeface="宋体" panose="02010600030101010101" pitchFamily="2" charset="-122"/>
              </a:rPr>
              <a:t>与</a:t>
            </a:r>
            <a:r>
              <a:rPr lang="en-US" altLang="zh-CN" sz="2400" smtClean="0">
                <a:latin typeface="宋体" panose="02010600030101010101" pitchFamily="2" charset="-122"/>
              </a:rPr>
              <a:t>Activity</a:t>
            </a:r>
            <a:r>
              <a:rPr lang="zh-CN" altLang="en-US" sz="2400" smtClean="0">
                <a:latin typeface="宋体" panose="02010600030101010101" pitchFamily="2" charset="-122"/>
              </a:rPr>
              <a:t>之间的通信。</a:t>
            </a:r>
          </a:p>
          <a:p>
            <a:pPr marL="0" indent="0">
              <a:lnSpc>
                <a:spcPct val="120000"/>
              </a:lnSpc>
            </a:pPr>
            <a:endParaRPr lang="zh-CN" altLang="en-US" sz="2400" smtClean="0">
              <a:latin typeface="宋体" panose="02010600030101010101" pitchFamily="2" charset="-122"/>
            </a:endParaRPr>
          </a:p>
        </p:txBody>
      </p:sp>
      <p:sp>
        <p:nvSpPr>
          <p:cNvPr id="6147" name="标题 1"/>
          <p:cNvSpPr txBox="1">
            <a:spLocks/>
          </p:cNvSpPr>
          <p:nvPr/>
        </p:nvSpPr>
        <p:spPr bwMode="auto">
          <a:xfrm>
            <a:off x="579438" y="439738"/>
            <a:ext cx="77660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accent1"/>
                </a:solidFill>
                <a:ea typeface="方正姚体" panose="02010601030101010101" pitchFamily="2" charset="-122"/>
              </a:rPr>
              <a:t>第五章 </a:t>
            </a:r>
            <a:r>
              <a:rPr lang="en-US" altLang="zh-CN" sz="3600">
                <a:solidFill>
                  <a:schemeClr val="accent1"/>
                </a:solidFill>
                <a:ea typeface="方正姚体" panose="02010601030101010101" pitchFamily="2" charset="-122"/>
              </a:rPr>
              <a:t>Fragment</a:t>
            </a:r>
            <a:r>
              <a:rPr lang="zh-CN" altLang="en-US" sz="3600">
                <a:solidFill>
                  <a:schemeClr val="accent1"/>
                </a:solidFill>
                <a:ea typeface="方正姚体" panose="02010601030101010101" pitchFamily="2" charset="-122"/>
              </a:rPr>
              <a:t>基础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358775" y="212725"/>
            <a:ext cx="10515600" cy="1325563"/>
          </a:xfr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5.1 Fragment基本概述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504825" y="1320800"/>
            <a:ext cx="10221913" cy="4575175"/>
          </a:xfrm>
          <a:solidFill>
            <a:schemeClr val="bg1"/>
          </a:solidFill>
        </p:spPr>
        <p:txBody>
          <a:bodyPr rtlCol="0">
            <a:normAutofit fontScale="92500"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翻译为中文就是“碎片”的意思，它是一种嵌入到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中使用的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片段。</a:t>
            </a:r>
            <a:r>
              <a:rPr lang="zh-CN" altLang="en-US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里面可以包含一个或多个</a:t>
            </a:r>
            <a:r>
              <a:rPr lang="en-US" altLang="zh-CN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，而且一个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同时展示多个</a:t>
            </a:r>
            <a:r>
              <a:rPr lang="en-US" altLang="zh-CN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。使用它能够让程序能够更加合理的利用拥有大屏幕空间的移动设备，因此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在平板上应用非常广泛。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类似，拥有自己的布局与生命周期，但是</a:t>
            </a:r>
            <a:r>
              <a:rPr lang="zh-CN" altLang="en-US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它的生命周期会受到它所在的</a:t>
            </a:r>
            <a:r>
              <a:rPr lang="en-US" altLang="zh-CN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的生命周期的控制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。例如，当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暂停时，它所包含的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也会暂停；当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被销毁时，该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内的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也会被销毁；当该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处于活动状态时，开发者才可独立地操作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Fragment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33475" y="1609725"/>
            <a:ext cx="14309725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5" name="对象 2"/>
          <p:cNvGraphicFramePr>
            <a:graphicFrameLocks noChangeAspect="1"/>
          </p:cNvGraphicFramePr>
          <p:nvPr/>
        </p:nvGraphicFramePr>
        <p:xfrm>
          <a:off x="1133475" y="1609725"/>
          <a:ext cx="7212013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3" imgW="5981865" imgH="2390828" progId="Visio.Drawing.15">
                  <p:embed/>
                </p:oleObj>
              </mc:Choice>
              <mc:Fallback>
                <p:oleObj r:id="rId3" imgW="5981865" imgH="2390828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609725"/>
                        <a:ext cx="7212013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标题 1"/>
          <p:cNvSpPr txBox="1">
            <a:spLocks/>
          </p:cNvSpPr>
          <p:nvPr/>
        </p:nvSpPr>
        <p:spPr bwMode="auto">
          <a:xfrm>
            <a:off x="358775" y="2127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accent1"/>
                </a:solidFill>
                <a:ea typeface="宋体" panose="02010600030101010101" pitchFamily="2" charset="-122"/>
              </a:rPr>
              <a:t>5.1 Fragment基本概述</a:t>
            </a:r>
            <a:endParaRPr lang="zh-CN" altLang="en-US" sz="3600">
              <a:solidFill>
                <a:schemeClr val="accent1"/>
              </a:solidFill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475" y="4549775"/>
            <a:ext cx="8389938" cy="144621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在一般的手机上或者平板竖屏情况下</a:t>
            </a:r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,Fragment1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需要嵌入到</a:t>
            </a:r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Activity1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Fragment2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需要嵌入到</a:t>
            </a:r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Activity2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中；如果在平板横屏的情况下，则可以把两个</a:t>
            </a:r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同时嵌入到</a:t>
            </a:r>
            <a:r>
              <a:rPr lang="en-US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Activity1</a:t>
            </a:r>
            <a:r>
              <a:rPr lang="zh-CN" altLang="zh-CN" sz="220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中，这样布局上即节约了空间，也会更美观</a:t>
            </a:r>
            <a:r>
              <a:rPr lang="zh-CN" altLang="zh-CN" sz="2200"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63575" y="350838"/>
            <a:ext cx="8596313" cy="1320800"/>
          </a:xfrm>
        </p:spPr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5.2 </a:t>
            </a:r>
            <a:r>
              <a:rPr lang="en-US" altLang="en-US" dirty="0" err="1" smtClean="0">
                <a:ea typeface="宋体" panose="02010600030101010101" pitchFamily="2" charset="-122"/>
              </a:rPr>
              <a:t>Fragment生命周期</a:t>
            </a:r>
            <a:endParaRPr lang="zh-CN" altLang="en-US" dirty="0" smtClean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90538" y="1187450"/>
            <a:ext cx="11096625" cy="5670550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dirty="0" smtClean="0">
                <a:latin typeface="宋体" panose="02010600030101010101" pitchFamily="2" charset="-122"/>
              </a:rPr>
              <a:t>前面介绍了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生命周期有三种状态，分别是运行状态、暂停状态和停止状态。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与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非常相似，在生命周期也会经历这几种状态。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>
                <a:latin typeface="宋体" panose="02010600030101010101" pitchFamily="2" charset="-122"/>
              </a:rPr>
              <a:t> 运行状态：当嵌入该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的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是处于运行状态的，并且该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是可见的，那么该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是处于运行状态的。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>
                <a:latin typeface="宋体" panose="02010600030101010101" pitchFamily="2" charset="-122"/>
              </a:rPr>
              <a:t> 暂停状态：当嵌入该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的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是处于暂停状态时，那么该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也是处于暂停状态的。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200" dirty="0" smtClean="0">
                <a:latin typeface="宋体" panose="02010600030101010101" pitchFamily="2" charset="-122"/>
              </a:rPr>
              <a:t> 停止状态：当嵌入该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的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是处于停止状态时，那么该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也会进入停止状态。或者通过调用</a:t>
            </a:r>
            <a:r>
              <a:rPr lang="en-US" altLang="zh-CN" sz="2200" dirty="0" err="1" smtClean="0">
                <a:latin typeface="宋体" panose="02010600030101010101" pitchFamily="2" charset="-122"/>
              </a:rPr>
              <a:t>FragmentTransation</a:t>
            </a:r>
            <a:r>
              <a:rPr lang="zh-CN" altLang="en-US" sz="2200" dirty="0" smtClean="0">
                <a:latin typeface="宋体" panose="02010600030101010101" pitchFamily="2" charset="-122"/>
              </a:rPr>
              <a:t>的</a:t>
            </a:r>
            <a:r>
              <a:rPr lang="en-US" altLang="zh-CN" sz="2200" dirty="0" smtClean="0">
                <a:latin typeface="宋体" panose="02010600030101010101" pitchFamily="2" charset="-122"/>
              </a:rPr>
              <a:t>remove()</a:t>
            </a:r>
            <a:r>
              <a:rPr lang="zh-CN" altLang="en-US" sz="220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dirty="0" smtClean="0">
                <a:latin typeface="宋体" panose="02010600030101010101" pitchFamily="2" charset="-122"/>
              </a:rPr>
              <a:t>replace()</a:t>
            </a:r>
            <a:r>
              <a:rPr lang="zh-CN" altLang="en-US" sz="2200" dirty="0" smtClean="0">
                <a:latin typeface="宋体" panose="02010600030101010101" pitchFamily="2" charset="-122"/>
              </a:rPr>
              <a:t>方法将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从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中移除。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宋体" panose="02010600030101010101" pitchFamily="2" charset="-122"/>
              </a:rPr>
              <a:t>    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必须是依存与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而存在的，因此</a:t>
            </a:r>
            <a:r>
              <a:rPr lang="en-US" altLang="zh-CN" sz="22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200" dirty="0" smtClean="0">
                <a:latin typeface="宋体" panose="02010600030101010101" pitchFamily="2" charset="-122"/>
              </a:rPr>
              <a:t>的生命周期会直接影响到</a:t>
            </a:r>
            <a:r>
              <a:rPr lang="en-US" altLang="zh-CN" sz="22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200" dirty="0" smtClean="0">
                <a:latin typeface="宋体" panose="02010600030101010101" pitchFamily="2" charset="-122"/>
              </a:rPr>
              <a:t>的生命周期。</a:t>
            </a:r>
            <a:endParaRPr lang="en-US" altLang="zh-CN" sz="22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06363"/>
            <a:ext cx="4149725" cy="67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22863" y="1100138"/>
            <a:ext cx="6873875" cy="47101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indent="3048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可以看到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比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Activity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多了几个额外的生命周期回调方法：</a:t>
            </a:r>
          </a:p>
          <a:p>
            <a:pPr marL="342900" indent="-342900" algn="just" eaLnBrk="1" hangingPunct="1">
              <a:lnSpc>
                <a:spcPct val="125000"/>
              </a:lnSpc>
              <a:spcAft>
                <a:spcPts val="0"/>
              </a:spcAft>
              <a:buSzPts val="900"/>
              <a:buFont typeface="Wingdings" panose="05000000000000000000" pitchFamily="2" charset="2"/>
              <a:buChar char=""/>
              <a:defRPr/>
            </a:pP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onAttach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(Activity)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：当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Activity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发生关联时调用。</a:t>
            </a:r>
          </a:p>
          <a:p>
            <a:pPr marL="342900" indent="-342900" algn="just" eaLnBrk="1" hangingPunct="1">
              <a:lnSpc>
                <a:spcPct val="125000"/>
              </a:lnSpc>
              <a:spcAft>
                <a:spcPts val="0"/>
              </a:spcAft>
              <a:buSzPts val="900"/>
              <a:buFont typeface="Wingdings" panose="05000000000000000000" pitchFamily="2" charset="2"/>
              <a:buChar char=""/>
              <a:defRPr/>
            </a:pP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onCreateView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LayoutInflater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ViewGroup,Bundle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：创建该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的视图（加载布局）时调用。</a:t>
            </a:r>
          </a:p>
          <a:p>
            <a:pPr marL="342900" indent="-342900" algn="just" eaLnBrk="1" hangingPunct="1">
              <a:lnSpc>
                <a:spcPct val="125000"/>
              </a:lnSpc>
              <a:spcAft>
                <a:spcPts val="0"/>
              </a:spcAft>
              <a:buSzPts val="900"/>
              <a:buFont typeface="Wingdings" panose="05000000000000000000" pitchFamily="2" charset="2"/>
              <a:buChar char=""/>
              <a:defRPr/>
            </a:pP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onActivityCreated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(Bundle)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：当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Activity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（与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相关联）的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onCreate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方法返回时调用。</a:t>
            </a:r>
          </a:p>
          <a:p>
            <a:pPr marL="342900" indent="-342900" algn="just" eaLnBrk="1" hangingPunct="1">
              <a:lnSpc>
                <a:spcPct val="125000"/>
              </a:lnSpc>
              <a:spcAft>
                <a:spcPts val="0"/>
              </a:spcAft>
              <a:buSzPts val="900"/>
              <a:buFont typeface="Wingdings" panose="05000000000000000000" pitchFamily="2" charset="2"/>
              <a:buChar char=""/>
              <a:defRPr/>
            </a:pP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onDestoryView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：与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onCreateView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想对应，当与该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关联的视图被移除时调用。</a:t>
            </a:r>
          </a:p>
          <a:p>
            <a:pPr marL="342900" indent="-342900" algn="just" eaLnBrk="1" hangingPunct="1">
              <a:lnSpc>
                <a:spcPct val="125000"/>
              </a:lnSpc>
              <a:spcAft>
                <a:spcPts val="0"/>
              </a:spcAft>
              <a:buSzPts val="900"/>
              <a:buFont typeface="Wingdings" panose="05000000000000000000" pitchFamily="2" charset="2"/>
              <a:buChar char=""/>
              <a:defRPr/>
            </a:pPr>
            <a:r>
              <a:rPr lang="en-US" altLang="zh-CN" sz="2000" kern="100" dirty="0" err="1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onDetach</a:t>
            </a:r>
            <a:r>
              <a:rPr lang="en-US" altLang="zh-CN" sz="2000" kern="100" dirty="0">
                <a:solidFill>
                  <a:srgbClr val="3931E3"/>
                </a:solidFill>
                <a:latin typeface="+mn-ea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：与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onAttach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相对应，当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Activity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关联被取消时调用。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5.3 Fragment的创建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73113" y="1930400"/>
            <a:ext cx="8596312" cy="38814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400" smtClean="0">
                <a:latin typeface="宋体" panose="02010600030101010101" pitchFamily="2" charset="-122"/>
              </a:rPr>
              <a:t>Fragment的创建与Activity的创建类似，要创建一个Fragment必须要创建一个类继承自Fragment。Android系统提供了两个Fragment类，分别是android.app.Fragment和android.support.v4.app.Fragment。继承前者只能兼容Android4.0以上的系统，继承后者可以兼容更低的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pic>
        <p:nvPicPr>
          <p:cNvPr id="12291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1270000"/>
            <a:ext cx="2144712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75" y="1270000"/>
            <a:ext cx="2205038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588125" y="3868738"/>
            <a:ext cx="11715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dirty="0">
                <a:latin typeface="+mn-ea"/>
                <a:ea typeface="+mn-ea"/>
                <a:cs typeface="Times New Roman" panose="02020603050405020304" pitchFamily="18" charset="0"/>
              </a:rPr>
              <a:t>启动界面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2294" name="矩形 7"/>
          <p:cNvSpPr>
            <a:spLocks noChangeArrowheads="1"/>
          </p:cNvSpPr>
          <p:nvPr/>
        </p:nvSpPr>
        <p:spPr bwMode="auto">
          <a:xfrm>
            <a:off x="8867775" y="38989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点击按钮结果图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863" y="1147763"/>
            <a:ext cx="494506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9525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zh-CN" sz="2000" b="1" kern="100" dirty="0">
                <a:solidFill>
                  <a:srgbClr val="3931E3"/>
                </a:solidFill>
                <a:latin typeface="等线"/>
                <a:cs typeface="Times New Roman" panose="02020603050405020304" pitchFamily="18" charset="0"/>
              </a:rPr>
              <a:t>动态添加碎片主要分为如下</a:t>
            </a:r>
            <a:r>
              <a:rPr lang="en-US" altLang="zh-CN" sz="2000" b="1" kern="100" dirty="0">
                <a:solidFill>
                  <a:srgbClr val="3931E3"/>
                </a:solidFill>
                <a:latin typeface="等线"/>
                <a:cs typeface="Times New Roman" panose="02020603050405020304" pitchFamily="18" charset="0"/>
              </a:rPr>
              <a:t>5</a:t>
            </a:r>
            <a:r>
              <a:rPr lang="zh-CN" altLang="zh-CN" sz="2000" b="1" kern="100" dirty="0">
                <a:solidFill>
                  <a:srgbClr val="3931E3"/>
                </a:solidFill>
                <a:latin typeface="等线"/>
                <a:cs typeface="Times New Roman" panose="02020603050405020304" pitchFamily="18" charset="0"/>
              </a:rPr>
              <a:t>步</a:t>
            </a:r>
            <a:r>
              <a:rPr lang="zh-CN" altLang="zh-CN" sz="2000" b="1" kern="100" dirty="0" smtClean="0">
                <a:solidFill>
                  <a:srgbClr val="3931E3"/>
                </a:solidFill>
                <a:latin typeface="等线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indent="9525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zh-CN" sz="2000" b="1" kern="100" dirty="0" smtClean="0">
                <a:solidFill>
                  <a:srgbClr val="3931E3"/>
                </a:solidFill>
                <a:latin typeface="等线"/>
                <a:cs typeface="Times New Roman" panose="02020603050405020304" pitchFamily="18" charset="0"/>
              </a:rPr>
              <a:t> </a:t>
            </a:r>
            <a:endParaRPr lang="zh-CN" altLang="zh-CN" sz="2000" b="1" kern="100" dirty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indent="30607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 kern="100" dirty="0">
                <a:latin typeface="等线"/>
                <a:cs typeface="Times New Roman" panose="02020603050405020304" pitchFamily="18" charset="0"/>
              </a:rPr>
              <a:t>创建待添加的碎片实例。</a:t>
            </a:r>
            <a:endParaRPr lang="zh-CN" altLang="zh-CN" sz="2000" kern="100" dirty="0">
              <a:latin typeface="等线"/>
              <a:cs typeface="Times New Roman" panose="02020603050405020304" pitchFamily="18" charset="0"/>
            </a:endParaRPr>
          </a:p>
          <a:p>
            <a:pPr indent="30607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b="1" kern="100" dirty="0">
                <a:latin typeface="等线"/>
                <a:cs typeface="Times New Roman" panose="02020603050405020304" pitchFamily="18" charset="0"/>
              </a:rPr>
              <a:t>获取到</a:t>
            </a:r>
            <a:r>
              <a:rPr lang="en-US" altLang="zh-CN" sz="2000" b="1" kern="100" dirty="0" err="1">
                <a:latin typeface="等线"/>
                <a:cs typeface="Times New Roman" panose="02020603050405020304" pitchFamily="18" charset="0"/>
              </a:rPr>
              <a:t>FragmentManager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，在活动中可以直接调用</a:t>
            </a:r>
            <a:r>
              <a:rPr lang="en-US" altLang="zh-CN" sz="2000" kern="100" dirty="0" err="1">
                <a:latin typeface="等线"/>
                <a:cs typeface="Times New Roman" panose="02020603050405020304" pitchFamily="18" charset="0"/>
              </a:rPr>
              <a:t>getFragmentManager</a:t>
            </a:r>
            <a:r>
              <a:rPr lang="en-US" altLang="zh-CN" sz="2000" kern="100" dirty="0">
                <a:latin typeface="等线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方法得到。</a:t>
            </a:r>
          </a:p>
          <a:p>
            <a:pPr indent="30607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000" b="1" kern="100" dirty="0">
                <a:latin typeface="等线"/>
                <a:cs typeface="Times New Roman" panose="02020603050405020304" pitchFamily="18" charset="0"/>
              </a:rPr>
              <a:t>开启一个事务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，通过调用</a:t>
            </a:r>
            <a:r>
              <a:rPr lang="en-US" altLang="zh-CN" sz="2000" kern="100" dirty="0" err="1">
                <a:latin typeface="等线"/>
                <a:cs typeface="Times New Roman" panose="02020603050405020304" pitchFamily="18" charset="0"/>
              </a:rPr>
              <a:t>beginTransaction</a:t>
            </a:r>
            <a:r>
              <a:rPr lang="en-US" altLang="zh-CN" sz="2000" kern="100" dirty="0">
                <a:latin typeface="等线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方法开启。</a:t>
            </a:r>
          </a:p>
          <a:p>
            <a:pPr indent="30607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000" b="1" kern="100" dirty="0">
                <a:latin typeface="等线"/>
                <a:cs typeface="Times New Roman" panose="02020603050405020304" pitchFamily="18" charset="0"/>
              </a:rPr>
              <a:t>向容器内加入碎片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，一般使用</a:t>
            </a:r>
            <a:r>
              <a:rPr lang="en-US" altLang="zh-CN" sz="2000" kern="100" dirty="0">
                <a:latin typeface="等线"/>
                <a:cs typeface="Times New Roman" panose="02020603050405020304" pitchFamily="18" charset="0"/>
              </a:rPr>
              <a:t>replace()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方法实现，需要传入容器的</a:t>
            </a:r>
            <a:r>
              <a:rPr lang="en-US" altLang="zh-CN" sz="2000" kern="100" dirty="0">
                <a:latin typeface="等线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和待添加的碎片实例。</a:t>
            </a:r>
          </a:p>
          <a:p>
            <a:pPr indent="306070" algn="just" eaLnBrk="1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000" b="1" kern="100" dirty="0">
                <a:latin typeface="等线"/>
                <a:cs typeface="Times New Roman" panose="02020603050405020304" pitchFamily="18" charset="0"/>
              </a:rPr>
              <a:t>提交事务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，调用</a:t>
            </a:r>
            <a:r>
              <a:rPr lang="en-US" altLang="zh-CN" sz="2000" kern="100" dirty="0">
                <a:latin typeface="等线"/>
                <a:cs typeface="Times New Roman" panose="02020603050405020304" pitchFamily="18" charset="0"/>
              </a:rPr>
              <a:t>commit()</a:t>
            </a:r>
            <a:r>
              <a:rPr lang="zh-CN" altLang="zh-CN" sz="2000" kern="100" dirty="0">
                <a:latin typeface="等线"/>
                <a:cs typeface="Times New Roman" panose="02020603050405020304" pitchFamily="18" charset="0"/>
              </a:rPr>
              <a:t>方法来完成。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685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方正姚体</vt:lpstr>
      <vt:lpstr>华文新魏</vt:lpstr>
      <vt:lpstr>宋体</vt:lpstr>
      <vt:lpstr>Arial</vt:lpstr>
      <vt:lpstr>Times New Roman</vt:lpstr>
      <vt:lpstr>Trebuchet MS</vt:lpstr>
      <vt:lpstr>Wingdings</vt:lpstr>
      <vt:lpstr>Wingdings 3</vt:lpstr>
      <vt:lpstr>等线</vt:lpstr>
      <vt:lpstr>平面</vt:lpstr>
      <vt:lpstr>Visio.Drawing.15</vt:lpstr>
      <vt:lpstr>第五章 Fragment基础</vt:lpstr>
      <vt:lpstr>PowerPoint 演示文稿</vt:lpstr>
      <vt:lpstr>5.1 Fragment基本概述</vt:lpstr>
      <vt:lpstr>PowerPoint 演示文稿</vt:lpstr>
      <vt:lpstr>5.2 Fragment生命周期</vt:lpstr>
      <vt:lpstr>PowerPoint 演示文稿</vt:lpstr>
      <vt:lpstr>5.3 Fragment的创建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52</cp:revision>
  <dcterms:created xsi:type="dcterms:W3CDTF">2018-04-27T05:00:04Z</dcterms:created>
  <dcterms:modified xsi:type="dcterms:W3CDTF">2018-08-20T06:37:12Z</dcterms:modified>
</cp:coreProperties>
</file>