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290" r:id="rId1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-7938"/>
            <a:ext cx="12192000" cy="6865938"/>
            <a:chOff x="0" y="-8467"/>
            <a:chExt cx="12192000" cy="6866467"/>
          </a:xfrm>
        </p:grpSpPr>
        <p:cxnSp>
          <p:nvCxnSpPr>
            <p:cNvPr id="5" name="Straight Connector 31"/>
            <p:cNvCxnSpPr/>
            <p:nvPr/>
          </p:nvCxnSpPr>
          <p:spPr>
            <a:xfrm>
              <a:off x="9371013" y="-528"/>
              <a:ext cx="1219200" cy="685852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20"/>
            <p:cNvCxnSpPr/>
            <p:nvPr/>
          </p:nvCxnSpPr>
          <p:spPr>
            <a:xfrm flipH="1">
              <a:off x="7424738" y="3681168"/>
              <a:ext cx="4764087" cy="3176832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23"/>
            <p:cNvSpPr/>
            <p:nvPr/>
          </p:nvSpPr>
          <p:spPr>
            <a:xfrm>
              <a:off x="9182100" y="-8467"/>
              <a:ext cx="3006725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25"/>
            <p:cNvSpPr/>
            <p:nvPr/>
          </p:nvSpPr>
          <p:spPr>
            <a:xfrm>
              <a:off x="9602788" y="-8467"/>
              <a:ext cx="2589212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Isosceles Triangle 26"/>
            <p:cNvSpPr/>
            <p:nvPr/>
          </p:nvSpPr>
          <p:spPr>
            <a:xfrm>
              <a:off x="8932863" y="3047706"/>
              <a:ext cx="3259137" cy="3810294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27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8"/>
            <p:cNvSpPr/>
            <p:nvPr/>
          </p:nvSpPr>
          <p:spPr>
            <a:xfrm>
              <a:off x="10898188" y="-8467"/>
              <a:ext cx="1290637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9"/>
            <p:cNvSpPr/>
            <p:nvPr/>
          </p:nvSpPr>
          <p:spPr>
            <a:xfrm>
              <a:off x="10939463" y="-8467"/>
              <a:ext cx="1249362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30"/>
            <p:cNvSpPr/>
            <p:nvPr/>
          </p:nvSpPr>
          <p:spPr>
            <a:xfrm>
              <a:off x="10371138" y="3589086"/>
              <a:ext cx="1817687" cy="326891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8"/>
            <p:cNvSpPr/>
            <p:nvPr/>
          </p:nvSpPr>
          <p:spPr>
            <a:xfrm rot="10800000">
              <a:off x="0" y="-528"/>
              <a:ext cx="842963" cy="566622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57952-715D-4518-8626-4AEA12BAB044}" type="datetimeFigureOut">
              <a:rPr lang="zh-CN" altLang="en-US"/>
              <a:pPr>
                <a:defRPr/>
              </a:pPr>
              <a:t>2018/8/21</a:t>
            </a:fld>
            <a:endParaRPr lang="zh-CN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F1FD9-3C50-4CB2-9EC4-E51F385E61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164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DE6E3-5D52-488B-B5C7-8D61AAB53911}" type="datetimeFigureOut">
              <a:rPr lang="zh-CN" altLang="en-US"/>
              <a:pPr>
                <a:defRPr/>
              </a:pPr>
              <a:t>2018/8/21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D6DF0-EA94-4488-A31A-47B16969D6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91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"/>
          <p:cNvSpPr txBox="1">
            <a:spLocks noChangeArrowheads="1"/>
          </p:cNvSpPr>
          <p:nvPr/>
        </p:nvSpPr>
        <p:spPr bwMode="auto">
          <a:xfrm>
            <a:off x="541338" y="79057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21"/>
          <p:cNvSpPr txBox="1">
            <a:spLocks noChangeArrowheads="1"/>
          </p:cNvSpPr>
          <p:nvPr/>
        </p:nvSpPr>
        <p:spPr bwMode="auto">
          <a:xfrm>
            <a:off x="8893175" y="2886075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>
                <a:solidFill>
                  <a:srgbClr val="C0E474"/>
                </a:solidFill>
              </a:rPr>
              <a:t>”</a:t>
            </a:r>
            <a:endParaRPr lang="en-US" altLang="zh-CN">
              <a:solidFill>
                <a:srgbClr val="C0E47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BCF87-436C-49D2-B4E3-BBC8D10E786C}" type="datetimeFigureOut">
              <a:rPr lang="zh-CN" altLang="en-US"/>
              <a:pPr>
                <a:defRPr/>
              </a:pPr>
              <a:t>2018/8/21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F2DC3-1142-4C30-A00C-0F1373C5F7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5578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EA92B-39D2-4E3E-8EE8-B50A93A9C6E7}" type="datetimeFigureOut">
              <a:rPr lang="zh-CN" altLang="en-US"/>
              <a:pPr>
                <a:defRPr/>
              </a:pPr>
              <a:t>2018/8/21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C461F-15A5-4DA1-A2CB-7A261468A3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7525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/>
          <p:cNvSpPr txBox="1">
            <a:spLocks noChangeArrowheads="1"/>
          </p:cNvSpPr>
          <p:nvPr/>
        </p:nvSpPr>
        <p:spPr bwMode="auto">
          <a:xfrm>
            <a:off x="541338" y="79057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24"/>
          <p:cNvSpPr txBox="1">
            <a:spLocks noChangeArrowheads="1"/>
          </p:cNvSpPr>
          <p:nvPr/>
        </p:nvSpPr>
        <p:spPr bwMode="auto">
          <a:xfrm>
            <a:off x="8893175" y="2886075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>
                <a:solidFill>
                  <a:srgbClr val="C0E474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7DD3D-193B-4F67-B4BB-DA39FCEEB421}" type="datetimeFigureOut">
              <a:rPr lang="zh-CN" altLang="en-US"/>
              <a:pPr>
                <a:defRPr/>
              </a:pPr>
              <a:t>2018/8/21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647D1-E1DF-4039-B1DE-4B5492B021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602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B6F6-E2EE-499C-96CA-3C08C23B5890}" type="datetimeFigureOut">
              <a:rPr lang="zh-CN" altLang="en-US"/>
              <a:pPr>
                <a:defRPr/>
              </a:pPr>
              <a:t>2018/8/21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EBA84-4003-4912-91BA-66A98160E3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7583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5CEC8-F45D-44DB-ADFE-E8BAEC19A2C0}" type="datetimeFigureOut">
              <a:rPr lang="zh-CN" altLang="en-US"/>
              <a:pPr>
                <a:defRPr/>
              </a:pPr>
              <a:t>2018/8/21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A3392-2E3A-45FE-9CB5-9F8695FDBC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7170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A69B3-5DE2-4F85-962C-F8C72BA282A4}" type="datetimeFigureOut">
              <a:rPr lang="zh-CN" altLang="en-US"/>
              <a:pPr>
                <a:defRPr/>
              </a:pPr>
              <a:t>2018/8/21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0D3FE-914F-4038-BBB0-8EA5F862DD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82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40EB7-B683-45C4-BF11-E6218803717C}" type="datetimeFigureOut">
              <a:rPr lang="zh-CN" altLang="en-US"/>
              <a:pPr>
                <a:defRPr/>
              </a:pPr>
              <a:t>2018/8/21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7804F-4058-42F3-AF1E-D1632CC6F1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91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AA008-C672-4EEE-8972-D19413930E53}" type="datetimeFigureOut">
              <a:rPr lang="zh-CN" altLang="en-US"/>
              <a:pPr>
                <a:defRPr/>
              </a:pPr>
              <a:t>2018/8/21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2622D-35F5-4117-98DF-3740DD70C7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376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B9E9B-5BD6-4F09-B5CD-C4F185A59EC0}" type="datetimeFigureOut">
              <a:rPr lang="zh-CN" altLang="en-US"/>
              <a:pPr>
                <a:defRPr/>
              </a:pPr>
              <a:t>2018/8/21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6A446-40B3-4A5C-B21D-28A835E2F7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748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2BBB4-7548-44F8-9753-1C5441455F10}" type="datetimeFigureOut">
              <a:rPr lang="zh-CN" altLang="en-US"/>
              <a:pPr>
                <a:defRPr/>
              </a:pPr>
              <a:t>2018/8/21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E0621-38FB-4593-84D5-BA4EA3CD55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24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7397F-B639-4131-B182-B9795B7AABFC}" type="datetimeFigureOut">
              <a:rPr lang="zh-CN" altLang="en-US"/>
              <a:pPr>
                <a:defRPr/>
              </a:pPr>
              <a:t>2018/8/21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29C85-3521-4A3E-B3EA-8258A5B59A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56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211D7-A699-4D81-BD68-1C5B5EE38136}" type="datetimeFigureOut">
              <a:rPr lang="zh-CN" altLang="en-US"/>
              <a:pPr>
                <a:defRPr/>
              </a:pPr>
              <a:t>2018/8/21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75A0A-3EBF-47A7-97FD-811E7F0097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414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0ABD5-6789-46D6-AA81-B4CC6D0A4FDD}" type="datetimeFigureOut">
              <a:rPr lang="zh-CN" altLang="en-US"/>
              <a:pPr>
                <a:defRPr/>
              </a:pPr>
              <a:t>2018/8/21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2BCAB-64A6-431F-BBFF-D470445AE0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155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AC815-B065-4414-83CF-5B5C399081A2}" type="datetimeFigureOut">
              <a:rPr lang="zh-CN" altLang="en-US"/>
              <a:pPr>
                <a:defRPr/>
              </a:pPr>
              <a:t>2018/8/21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088A7-EDDD-40E1-8E41-E758A7FB02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498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-7938"/>
            <a:ext cx="12192000" cy="6865938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3" y="-528"/>
              <a:ext cx="1219200" cy="685852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4738" y="3681168"/>
              <a:ext cx="4764087" cy="3176832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2100" y="-8467"/>
              <a:ext cx="3006725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2788" y="-8467"/>
              <a:ext cx="2589212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863" y="3047706"/>
              <a:ext cx="3259137" cy="3810294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188" y="-8467"/>
              <a:ext cx="1290637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9463" y="-8467"/>
              <a:ext cx="1249362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138" y="3589086"/>
              <a:ext cx="1817687" cy="326891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2981"/>
              <a:ext cx="449263" cy="2845019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77863" y="609600"/>
            <a:ext cx="8596312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863" y="2160588"/>
            <a:ext cx="8596312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663" y="6042025"/>
            <a:ext cx="911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B1C09C-C1CB-40A7-9A59-9A0AF2D2925B}" type="datetimeFigureOut">
              <a:rPr lang="zh-CN" altLang="en-US"/>
              <a:pPr>
                <a:defRPr/>
              </a:pPr>
              <a:t>2018/8/21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863" y="6042025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963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0BE8BF60-0C8F-4E90-A811-14A687F2BA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94" r:id="rId11"/>
    <p:sldLayoutId id="2147483689" r:id="rId12"/>
    <p:sldLayoutId id="2147483695" r:id="rId13"/>
    <p:sldLayoutId id="2147483690" r:id="rId14"/>
    <p:sldLayoutId id="2147483691" r:id="rId15"/>
    <p:sldLayoutId id="2147483692" r:id="rId16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方正姚体" panose="02010601030101010101" pitchFamily="2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方正姚体" panose="02010601030101010101" pitchFamily="2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方正姚体" panose="02010601030101010101" pitchFamily="2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方正姚体" panose="0201060103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1506538" y="2405063"/>
            <a:ext cx="7767637" cy="1646237"/>
          </a:xfrm>
        </p:spPr>
        <p:txBody>
          <a:bodyPr/>
          <a:lstStyle/>
          <a:p>
            <a:r>
              <a:rPr lang="zh-CN" altLang="en-US" smtClean="0"/>
              <a:t>第五章 </a:t>
            </a:r>
            <a:r>
              <a:rPr lang="en-US" altLang="zh-CN" smtClean="0"/>
              <a:t>Fragment</a:t>
            </a:r>
            <a:r>
              <a:rPr lang="zh-CN" altLang="en-US" smtClean="0"/>
              <a:t>基础</a:t>
            </a:r>
          </a:p>
        </p:txBody>
      </p:sp>
      <p:sp>
        <p:nvSpPr>
          <p:cNvPr id="13314" name="副标题 2"/>
          <p:cNvSpPr>
            <a:spLocks noGrp="1"/>
          </p:cNvSpPr>
          <p:nvPr>
            <p:ph type="subTitle" idx="1"/>
          </p:nvPr>
        </p:nvSpPr>
        <p:spPr>
          <a:xfrm>
            <a:off x="1506538" y="4051300"/>
            <a:ext cx="7767637" cy="1096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407" y="0"/>
            <a:ext cx="7143302" cy="1432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3600" kern="100" dirty="0">
                <a:solidFill>
                  <a:srgbClr val="92D050"/>
                </a:solidFill>
                <a:latin typeface="+mn-ea"/>
                <a:ea typeface="+mn-ea"/>
                <a:cs typeface="Times New Roman" panose="02020603050405020304" pitchFamily="18" charset="0"/>
              </a:rPr>
              <a:t>实例</a:t>
            </a:r>
            <a:r>
              <a:rPr lang="en-US" altLang="zh-CN" sz="3600" kern="100" dirty="0">
                <a:solidFill>
                  <a:srgbClr val="92D05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zh-CN" altLang="zh-CN" sz="3600" kern="100" dirty="0">
                <a:solidFill>
                  <a:srgbClr val="92D050"/>
                </a:solidFill>
                <a:latin typeface="+mn-ea"/>
                <a:ea typeface="+mn-ea"/>
                <a:cs typeface="Times New Roman" panose="02020603050405020304" pitchFamily="18" charset="0"/>
              </a:rPr>
              <a:t>新闻</a:t>
            </a:r>
            <a:r>
              <a:rPr lang="zh-CN" altLang="zh-CN" sz="3600" kern="100" dirty="0" smtClean="0">
                <a:solidFill>
                  <a:srgbClr val="92D050"/>
                </a:solidFill>
                <a:latin typeface="+mn-ea"/>
                <a:ea typeface="+mn-ea"/>
                <a:cs typeface="Times New Roman" panose="02020603050405020304" pitchFamily="18" charset="0"/>
              </a:rPr>
              <a:t>展示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）</a:t>
            </a:r>
            <a:r>
              <a:rPr lang="zh-CN" altLang="zh-CN" sz="24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编写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MainActivity</a:t>
            </a:r>
            <a:r>
              <a:rPr lang="zh-CN" altLang="zh-CN" sz="24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中代码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endParaRPr lang="en-US" altLang="zh-CN" sz="3600" kern="100" dirty="0" smtClean="0">
              <a:solidFill>
                <a:srgbClr val="92D05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0407" y="716382"/>
            <a:ext cx="12051593" cy="61863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MainActivity</a:t>
            </a:r>
            <a:r>
              <a:rPr lang="en-US" altLang="zh-CN" dirty="0"/>
              <a:t> extends </a:t>
            </a:r>
            <a:r>
              <a:rPr lang="en-US" altLang="zh-CN" dirty="0" err="1"/>
              <a:t>FragmentActivity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    //</a:t>
            </a:r>
            <a:r>
              <a:rPr lang="zh-CN" altLang="zh-CN" dirty="0"/>
              <a:t>设置标题</a:t>
            </a:r>
          </a:p>
          <a:p>
            <a:r>
              <a:rPr lang="en-US" altLang="zh-CN" dirty="0"/>
              <a:t>    private String </a:t>
            </a:r>
            <a:r>
              <a:rPr lang="en-US" altLang="zh-CN" dirty="0" err="1"/>
              <a:t>tilte</a:t>
            </a:r>
            <a:r>
              <a:rPr lang="en-US" altLang="zh-CN" dirty="0"/>
              <a:t>[]={"</a:t>
            </a:r>
            <a:r>
              <a:rPr lang="zh-CN" altLang="zh-CN" dirty="0"/>
              <a:t>标题一</a:t>
            </a:r>
            <a:r>
              <a:rPr lang="en-US" altLang="zh-CN" dirty="0"/>
              <a:t>","</a:t>
            </a:r>
            <a:r>
              <a:rPr lang="zh-CN" altLang="zh-CN" dirty="0"/>
              <a:t>标题二</a:t>
            </a:r>
            <a:r>
              <a:rPr lang="en-US" altLang="zh-CN" dirty="0"/>
              <a:t>","</a:t>
            </a:r>
            <a:r>
              <a:rPr lang="zh-CN" altLang="zh-CN" dirty="0"/>
              <a:t>标题三</a:t>
            </a:r>
            <a:r>
              <a:rPr lang="en-US" altLang="zh-CN" dirty="0"/>
              <a:t>"};</a:t>
            </a:r>
            <a:endParaRPr lang="zh-CN" altLang="zh-CN" dirty="0"/>
          </a:p>
          <a:p>
            <a:r>
              <a:rPr lang="en-US" altLang="zh-CN" dirty="0"/>
              <a:t>    private String </a:t>
            </a:r>
            <a:r>
              <a:rPr lang="en-US" altLang="zh-CN" dirty="0" err="1"/>
              <a:t>settingText</a:t>
            </a:r>
            <a:r>
              <a:rPr lang="en-US" altLang="zh-CN" dirty="0"/>
              <a:t>[][]={{"</a:t>
            </a:r>
            <a:r>
              <a:rPr lang="zh-CN" altLang="zh-CN" dirty="0"/>
              <a:t>标题一</a:t>
            </a:r>
            <a:r>
              <a:rPr lang="en-US" altLang="zh-CN" dirty="0"/>
              <a:t>","</a:t>
            </a:r>
            <a:r>
              <a:rPr lang="zh-CN" altLang="zh-CN" dirty="0"/>
              <a:t>标题一的内容</a:t>
            </a:r>
            <a:r>
              <a:rPr lang="en-US" altLang="zh-CN" dirty="0"/>
              <a:t>"},{"</a:t>
            </a:r>
            <a:r>
              <a:rPr lang="zh-CN" altLang="zh-CN" dirty="0"/>
              <a:t>标题二</a:t>
            </a:r>
            <a:r>
              <a:rPr lang="en-US" altLang="zh-CN" dirty="0"/>
              <a:t>","</a:t>
            </a:r>
            <a:r>
              <a:rPr lang="zh-CN" altLang="zh-CN" dirty="0"/>
              <a:t>标题二的内容</a:t>
            </a:r>
            <a:r>
              <a:rPr lang="en-US" altLang="zh-CN" dirty="0"/>
              <a:t>"},{"</a:t>
            </a:r>
            <a:r>
              <a:rPr lang="zh-CN" altLang="zh-CN" dirty="0"/>
              <a:t>标题三</a:t>
            </a:r>
            <a:r>
              <a:rPr lang="en-US" altLang="zh-CN" dirty="0"/>
              <a:t>","</a:t>
            </a:r>
            <a:r>
              <a:rPr lang="zh-CN" altLang="zh-CN" dirty="0"/>
              <a:t>标题三的内容</a:t>
            </a:r>
            <a:r>
              <a:rPr lang="en-US" altLang="zh-CN" dirty="0"/>
              <a:t>"}};</a:t>
            </a:r>
            <a:endParaRPr lang="zh-CN" altLang="zh-CN" dirty="0"/>
          </a:p>
          <a:p>
            <a:r>
              <a:rPr lang="en-US" altLang="zh-CN" dirty="0"/>
              <a:t>    //</a:t>
            </a:r>
            <a:r>
              <a:rPr lang="zh-CN" altLang="zh-CN" dirty="0"/>
              <a:t>获取标题数组的方法</a:t>
            </a:r>
          </a:p>
          <a:p>
            <a:r>
              <a:rPr lang="en-US" altLang="zh-CN" dirty="0"/>
              <a:t>    public String[] </a:t>
            </a:r>
            <a:r>
              <a:rPr lang="en-US" altLang="zh-CN" dirty="0" err="1">
                <a:solidFill>
                  <a:srgbClr val="3931E3"/>
                </a:solidFill>
              </a:rPr>
              <a:t>getTilte</a:t>
            </a:r>
            <a:r>
              <a:rPr lang="en-US" altLang="zh-CN" dirty="0" smtClean="0">
                <a:solidFill>
                  <a:srgbClr val="3931E3"/>
                </a:solidFill>
              </a:rPr>
              <a:t>()  </a:t>
            </a:r>
            <a:r>
              <a:rPr lang="en-US" altLang="zh-CN" dirty="0" smtClean="0"/>
              <a:t>{   return </a:t>
            </a:r>
            <a:r>
              <a:rPr lang="en-US" altLang="zh-CN" dirty="0" err="1"/>
              <a:t>tilte</a:t>
            </a:r>
            <a:r>
              <a:rPr lang="en-US" altLang="zh-CN" dirty="0" smtClean="0"/>
              <a:t>;  </a:t>
            </a:r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    //</a:t>
            </a:r>
            <a:r>
              <a:rPr lang="zh-CN" altLang="zh-CN" dirty="0"/>
              <a:t>获取标题和内容</a:t>
            </a:r>
          </a:p>
          <a:p>
            <a:r>
              <a:rPr lang="en-US" altLang="zh-CN" dirty="0"/>
              <a:t>    public String[][] </a:t>
            </a:r>
            <a:r>
              <a:rPr lang="en-US" altLang="zh-CN" dirty="0" err="1">
                <a:solidFill>
                  <a:srgbClr val="3931E3"/>
                </a:solidFill>
              </a:rPr>
              <a:t>getSettingText</a:t>
            </a:r>
            <a:r>
              <a:rPr lang="en-US" altLang="zh-CN" dirty="0" smtClean="0">
                <a:solidFill>
                  <a:srgbClr val="3931E3"/>
                </a:solidFill>
              </a:rPr>
              <a:t>() </a:t>
            </a:r>
            <a:r>
              <a:rPr lang="en-US" altLang="zh-CN" dirty="0" smtClean="0"/>
              <a:t>{    return </a:t>
            </a:r>
            <a:r>
              <a:rPr lang="en-US" altLang="zh-CN" dirty="0" err="1"/>
              <a:t>settingText</a:t>
            </a:r>
            <a:r>
              <a:rPr lang="en-US" altLang="zh-CN" dirty="0" smtClean="0"/>
              <a:t>;       </a:t>
            </a:r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    @Override</a:t>
            </a:r>
            <a:endParaRPr lang="zh-CN" altLang="zh-CN" dirty="0"/>
          </a:p>
          <a:p>
            <a:r>
              <a:rPr lang="en-US" altLang="zh-CN" dirty="0"/>
              <a:t>    protected void </a:t>
            </a:r>
            <a:r>
              <a:rPr lang="en-US" altLang="zh-CN" dirty="0" err="1">
                <a:solidFill>
                  <a:srgbClr val="3931E3"/>
                </a:solidFill>
              </a:rPr>
              <a:t>onCreate</a:t>
            </a:r>
            <a:r>
              <a:rPr lang="en-US" altLang="zh-CN" dirty="0"/>
              <a:t>(Bundle </a:t>
            </a:r>
            <a:r>
              <a:rPr lang="en-US" altLang="zh-CN" dirty="0" err="1"/>
              <a:t>savedInstanceState</a:t>
            </a:r>
            <a:r>
              <a:rPr lang="en-US" altLang="zh-CN" dirty="0"/>
              <a:t>) {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super.onCreate</a:t>
            </a:r>
            <a:r>
              <a:rPr lang="en-US" altLang="zh-CN" dirty="0"/>
              <a:t>(</a:t>
            </a:r>
            <a:r>
              <a:rPr lang="en-US" altLang="zh-CN" dirty="0" err="1"/>
              <a:t>savedInstanceState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setContentView</a:t>
            </a:r>
            <a:r>
              <a:rPr lang="en-US" altLang="zh-CN" dirty="0"/>
              <a:t>(</a:t>
            </a:r>
            <a:r>
              <a:rPr lang="en-US" altLang="zh-CN" dirty="0" err="1"/>
              <a:t>R.layout.activity_main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   //</a:t>
            </a:r>
            <a:r>
              <a:rPr lang="zh-CN" altLang="zh-CN" dirty="0"/>
              <a:t>创建</a:t>
            </a:r>
            <a:r>
              <a:rPr lang="en-US" altLang="zh-CN" dirty="0"/>
              <a:t>Fragment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setTitleFragment</a:t>
            </a:r>
            <a:r>
              <a:rPr lang="en-US" altLang="zh-CN" dirty="0"/>
              <a:t> </a:t>
            </a:r>
            <a:r>
              <a:rPr lang="en-US" altLang="zh-CN" dirty="0" err="1"/>
              <a:t>TitleFragment</a:t>
            </a:r>
            <a:r>
              <a:rPr lang="en-US" altLang="zh-CN" dirty="0"/>
              <a:t>=new </a:t>
            </a:r>
            <a:r>
              <a:rPr lang="en-US" altLang="zh-CN" dirty="0" err="1"/>
              <a:t>setTitleFragment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en-US" altLang="zh-CN" dirty="0" err="1"/>
              <a:t>setContentFragment</a:t>
            </a:r>
            <a:r>
              <a:rPr lang="en-US" altLang="zh-CN" dirty="0"/>
              <a:t> </a:t>
            </a:r>
            <a:r>
              <a:rPr lang="en-US" altLang="zh-CN" dirty="0" err="1"/>
              <a:t>ContentFragment</a:t>
            </a:r>
            <a:r>
              <a:rPr lang="en-US" altLang="zh-CN" dirty="0"/>
              <a:t>=new </a:t>
            </a:r>
            <a:r>
              <a:rPr lang="en-US" altLang="zh-CN" dirty="0" err="1"/>
              <a:t>setContentFragment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        //</a:t>
            </a:r>
            <a:r>
              <a:rPr lang="zh-CN" altLang="zh-CN" dirty="0"/>
              <a:t>获取事物</a:t>
            </a:r>
          </a:p>
          <a:p>
            <a:r>
              <a:rPr lang="en-US" altLang="zh-CN" dirty="0" smtClean="0"/>
              <a:t>       android.support.v4.app.FragmentManager </a:t>
            </a:r>
            <a:r>
              <a:rPr lang="en-US" altLang="zh-CN" dirty="0" err="1" smtClean="0"/>
              <a:t>fragmentManager</a:t>
            </a:r>
            <a:r>
              <a:rPr lang="en-US" altLang="zh-CN" dirty="0" smtClean="0"/>
              <a:t>= </a:t>
            </a:r>
            <a:r>
              <a:rPr lang="en-US" altLang="zh-CN" dirty="0" err="1"/>
              <a:t>getSupportFragmentManager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 smtClean="0"/>
              <a:t>       android.support.v4.app.FragmentTransaction </a:t>
            </a:r>
            <a:r>
              <a:rPr lang="en-US" altLang="zh-CN" dirty="0"/>
              <a:t>transaction </a:t>
            </a:r>
            <a:r>
              <a:rPr lang="en-US" altLang="zh-CN" dirty="0" smtClean="0"/>
              <a:t>= </a:t>
            </a:r>
            <a:r>
              <a:rPr lang="en-US" altLang="zh-CN" dirty="0" err="1"/>
              <a:t>fragmentManager</a:t>
            </a:r>
            <a:r>
              <a:rPr lang="en-US" altLang="zh-CN" dirty="0"/>
              <a:t>. </a:t>
            </a:r>
            <a:r>
              <a:rPr lang="en-US" altLang="zh-CN" dirty="0" err="1"/>
              <a:t>beginTransaction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       //</a:t>
            </a:r>
            <a:r>
              <a:rPr lang="zh-CN" altLang="zh-CN" dirty="0"/>
              <a:t>添加</a:t>
            </a:r>
            <a:r>
              <a:rPr lang="en-US" altLang="zh-CN" dirty="0"/>
              <a:t>Fragment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transaction.replace</a:t>
            </a:r>
            <a:r>
              <a:rPr lang="en-US" altLang="zh-CN" dirty="0"/>
              <a:t>(</a:t>
            </a:r>
            <a:r>
              <a:rPr lang="en-US" altLang="zh-CN" dirty="0" err="1"/>
              <a:t>R.id.settitle,TitleFragment</a:t>
            </a:r>
            <a:r>
              <a:rPr lang="en-US" altLang="zh-CN" dirty="0" smtClean="0"/>
              <a:t>);       </a:t>
            </a:r>
            <a:r>
              <a:rPr lang="en-US" altLang="zh-CN" dirty="0" err="1"/>
              <a:t>transaction.replace</a:t>
            </a:r>
            <a:r>
              <a:rPr lang="en-US" altLang="zh-CN" dirty="0"/>
              <a:t>(</a:t>
            </a:r>
            <a:r>
              <a:rPr lang="en-US" altLang="zh-CN" dirty="0" err="1"/>
              <a:t>R.id.setcontent,ContentFragment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   //</a:t>
            </a:r>
            <a:r>
              <a:rPr lang="zh-CN" altLang="zh-CN" dirty="0"/>
              <a:t>提交事物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transaction.commit</a:t>
            </a:r>
            <a:r>
              <a:rPr lang="en-US" altLang="zh-CN" dirty="0" smtClean="0"/>
              <a:t>();       }   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201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1607" y="1766974"/>
            <a:ext cx="3426603" cy="38770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27586" y="158891"/>
            <a:ext cx="309732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3600" kern="100" dirty="0">
                <a:solidFill>
                  <a:srgbClr val="92D050"/>
                </a:solidFill>
                <a:latin typeface="+mn-ea"/>
                <a:ea typeface="+mn-ea"/>
                <a:cs typeface="Times New Roman" panose="02020603050405020304" pitchFamily="18" charset="0"/>
              </a:rPr>
              <a:t>实例</a:t>
            </a:r>
            <a:r>
              <a:rPr lang="en-US" altLang="zh-CN" sz="3600" kern="100" dirty="0">
                <a:solidFill>
                  <a:srgbClr val="92D05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zh-CN" altLang="zh-CN" sz="3600" kern="100" dirty="0">
                <a:solidFill>
                  <a:srgbClr val="92D050"/>
                </a:solidFill>
                <a:latin typeface="+mn-ea"/>
                <a:ea typeface="+mn-ea"/>
                <a:cs typeface="Times New Roman" panose="02020603050405020304" pitchFamily="18" charset="0"/>
              </a:rPr>
              <a:t>新闻</a:t>
            </a:r>
            <a:r>
              <a:rPr lang="zh-CN" altLang="zh-CN" sz="3600" kern="100" dirty="0" smtClean="0">
                <a:solidFill>
                  <a:srgbClr val="92D050"/>
                </a:solidFill>
                <a:latin typeface="+mn-ea"/>
                <a:ea typeface="+mn-ea"/>
                <a:cs typeface="Times New Roman" panose="02020603050405020304" pitchFamily="18" charset="0"/>
              </a:rPr>
              <a:t>展示</a:t>
            </a:r>
            <a:endParaRPr lang="en-US" altLang="zh-CN" sz="3600" kern="100" dirty="0" smtClean="0">
              <a:solidFill>
                <a:srgbClr val="92D05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7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测试运行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endParaRPr lang="en-US" altLang="zh-CN" sz="3600" kern="100" dirty="0" smtClean="0">
              <a:solidFill>
                <a:srgbClr val="92D05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47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 idx="4294967295"/>
          </p:nvPr>
        </p:nvSpPr>
        <p:spPr>
          <a:xfrm>
            <a:off x="487363" y="256637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5</a:t>
            </a:r>
            <a:r>
              <a:rPr lang="en-US" altLang="en-US" dirty="0" smtClean="0">
                <a:ea typeface="宋体" panose="02010600030101010101" pitchFamily="2" charset="-122"/>
              </a:rPr>
              <a:t>.5	</a:t>
            </a:r>
            <a:r>
              <a:rPr lang="en-US" altLang="zh-CN" dirty="0" smtClean="0"/>
              <a:t> </a:t>
            </a:r>
            <a:r>
              <a:rPr lang="en-US" altLang="en-US" dirty="0" err="1" smtClean="0">
                <a:ea typeface="宋体" panose="02010600030101010101" pitchFamily="2" charset="-122"/>
              </a:rPr>
              <a:t>本章小结</a:t>
            </a:r>
            <a:endParaRPr lang="zh-CN" alt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4294967295"/>
          </p:nvPr>
        </p:nvSpPr>
        <p:spPr>
          <a:xfrm>
            <a:off x="487363" y="1235075"/>
            <a:ext cx="10028237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2800" dirty="0" smtClean="0">
                <a:latin typeface="宋体" panose="02010600030101010101" pitchFamily="2" charset="-122"/>
              </a:rPr>
              <a:t>本章主要讲解了Fragment的概念、生命周期、与Activity之间的通信方式、以及Fragment和Fragment之间的通信方式，这些知识在平板开发或者考虑到屏幕兼容性开发当中经常使用，需要开发者熟练掌握并应用到实际的项目当中。</a:t>
            </a:r>
            <a:endParaRPr lang="en-US" altLang="zh-CN" sz="2800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宋体" panose="02010600030101010101" pitchFamily="2" charset="-122"/>
              </a:rPr>
              <a:t>5.4 </a:t>
            </a:r>
            <a:r>
              <a:rPr lang="en-US" altLang="en-US" dirty="0" err="1" smtClean="0">
                <a:ea typeface="宋体" panose="02010600030101010101" pitchFamily="2" charset="-122"/>
              </a:rPr>
              <a:t>Fragment与Activity之间通信</a:t>
            </a:r>
            <a:endParaRPr lang="zh-CN" altLang="en-US" dirty="0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677863" y="2160588"/>
            <a:ext cx="8812978" cy="3881437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latin typeface="宋体" panose="02010600030101010101" pitchFamily="2" charset="-122"/>
              </a:rPr>
              <a:t>由于Fragment与Activity都是各自存在于一个独立的类中，它们之间并没有明显的方式进行直接通信。在实际的开发过程当中，经常需要在Activity中获取Fragment实例或者在Fragment中获取Activity实例。</a:t>
            </a:r>
            <a:endParaRPr lang="zh-CN" altLang="zh-CN" sz="2800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>
          <a:xfrm>
            <a:off x="220717" y="134937"/>
            <a:ext cx="10515600" cy="1325563"/>
          </a:xfrm>
        </p:spPr>
        <p:txBody>
          <a:bodyPr/>
          <a:lstStyle/>
          <a:p>
            <a:r>
              <a:rPr lang="en-US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5.4 </a:t>
            </a:r>
            <a:r>
              <a:rPr lang="en-US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.1 </a:t>
            </a:r>
            <a:r>
              <a:rPr lang="en-US" altLang="en-US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en-US" altLang="en-US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Activity中获取Fragment实例</a:t>
            </a:r>
            <a:endParaRPr lang="zh-CN" altLang="en-US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idx="4294967295"/>
          </p:nvPr>
        </p:nvSpPr>
        <p:spPr>
          <a:xfrm>
            <a:off x="599090" y="1460500"/>
            <a:ext cx="11161986" cy="5397500"/>
          </a:xfrm>
          <a:solidFill>
            <a:schemeClr val="bg1"/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宋体" panose="02010600030101010101" pitchFamily="2" charset="-122"/>
              </a:rPr>
              <a:t>为了实现</a:t>
            </a:r>
            <a:r>
              <a:rPr lang="en-US" altLang="zh-CN" sz="2800" dirty="0" smtClean="0">
                <a:latin typeface="宋体" panose="02010600030101010101" pitchFamily="2" charset="-122"/>
              </a:rPr>
              <a:t>Fragment</a:t>
            </a:r>
            <a:r>
              <a:rPr lang="zh-CN" altLang="en-US" sz="2800" dirty="0" smtClean="0">
                <a:latin typeface="宋体" panose="02010600030101010101" pitchFamily="2" charset="-122"/>
              </a:rPr>
              <a:t>和</a:t>
            </a:r>
            <a:r>
              <a:rPr lang="en-US" altLang="zh-CN" sz="2800" dirty="0" smtClean="0">
                <a:latin typeface="宋体" panose="02010600030101010101" pitchFamily="2" charset="-122"/>
              </a:rPr>
              <a:t>Activity</a:t>
            </a:r>
            <a:r>
              <a:rPr lang="zh-CN" altLang="en-US" sz="2800" dirty="0" smtClean="0">
                <a:latin typeface="宋体" panose="02010600030101010101" pitchFamily="2" charset="-122"/>
              </a:rPr>
              <a:t>之间的通信，</a:t>
            </a:r>
            <a:r>
              <a:rPr lang="en-US" altLang="zh-CN" sz="2800" dirty="0" err="1" smtClean="0">
                <a:latin typeface="宋体" panose="02010600030101010101" pitchFamily="2" charset="-122"/>
              </a:rPr>
              <a:t>FragmentManager</a:t>
            </a:r>
            <a:r>
              <a:rPr lang="zh-CN" altLang="en-US" sz="2800" dirty="0" smtClean="0">
                <a:latin typeface="宋体" panose="02010600030101010101" pitchFamily="2" charset="-122"/>
              </a:rPr>
              <a:t>提供了一个</a:t>
            </a: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findFragmentById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()</a:t>
            </a:r>
            <a:r>
              <a:rPr lang="zh-CN" altLang="en-US" sz="2800" dirty="0" smtClean="0">
                <a:latin typeface="宋体" panose="02010600030101010101" pitchFamily="2" charset="-122"/>
              </a:rPr>
              <a:t>的方法，专门用于从布局文件中获取</a:t>
            </a:r>
            <a:r>
              <a:rPr lang="en-US" altLang="zh-CN" sz="2800" dirty="0" smtClean="0">
                <a:latin typeface="宋体" panose="02010600030101010101" pitchFamily="2" charset="-122"/>
              </a:rPr>
              <a:t>Fragment</a:t>
            </a:r>
            <a:r>
              <a:rPr lang="zh-CN" altLang="en-US" sz="2800" dirty="0" smtClean="0">
                <a:latin typeface="宋体" panose="02010600030101010101" pitchFamily="2" charset="-122"/>
              </a:rPr>
              <a:t>的实例。该方法有一个参数，它代表</a:t>
            </a:r>
            <a:r>
              <a:rPr lang="en-US" altLang="zh-CN" sz="2800" dirty="0" smtClean="0">
                <a:latin typeface="宋体" panose="02010600030101010101" pitchFamily="2" charset="-122"/>
              </a:rPr>
              <a:t>Fragment</a:t>
            </a:r>
            <a:r>
              <a:rPr lang="zh-CN" altLang="en-US" sz="2800" dirty="0" smtClean="0">
                <a:latin typeface="宋体" panose="02010600030101010101" pitchFamily="2" charset="-122"/>
              </a:rPr>
              <a:t>在</a:t>
            </a:r>
            <a:r>
              <a:rPr lang="en-US" altLang="zh-CN" sz="2800" dirty="0" err="1" smtClean="0">
                <a:latin typeface="宋体" panose="02010600030101010101" pitchFamily="2" charset="-122"/>
              </a:rPr>
              <a:t>Activty</a:t>
            </a:r>
            <a:r>
              <a:rPr lang="zh-CN" altLang="en-US" sz="2800" dirty="0" smtClean="0">
                <a:latin typeface="宋体" panose="02010600030101010101" pitchFamily="2" charset="-122"/>
              </a:rPr>
              <a:t>布局中的</a:t>
            </a:r>
            <a:r>
              <a:rPr lang="en-US" altLang="zh-CN" sz="2800" dirty="0" smtClean="0">
                <a:latin typeface="宋体" panose="02010600030101010101" pitchFamily="2" charset="-122"/>
              </a:rPr>
              <a:t>id</a:t>
            </a:r>
            <a:r>
              <a:rPr lang="zh-CN" altLang="en-US" sz="2800" dirty="0" smtClean="0">
                <a:latin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宋体" panose="02010600030101010101" pitchFamily="2" charset="-122"/>
              </a:rPr>
              <a:t>例如在布局文件中指定</a:t>
            </a:r>
            <a:r>
              <a:rPr lang="en-US" altLang="zh-CN" sz="2800" dirty="0" err="1" smtClean="0">
                <a:latin typeface="宋体" panose="02010600030101010101" pitchFamily="2" charset="-122"/>
              </a:rPr>
              <a:t>SecondFragment</a:t>
            </a:r>
            <a:r>
              <a:rPr lang="zh-CN" altLang="en-US" sz="2800" dirty="0" smtClean="0">
                <a:latin typeface="宋体" panose="02010600030101010101" pitchFamily="2" charset="-122"/>
              </a:rPr>
              <a:t>的</a:t>
            </a:r>
            <a:r>
              <a:rPr lang="en-US" altLang="zh-CN" sz="2800" dirty="0" smtClean="0">
                <a:latin typeface="宋体" panose="02010600030101010101" pitchFamily="2" charset="-122"/>
              </a:rPr>
              <a:t>id</a:t>
            </a:r>
            <a:r>
              <a:rPr lang="zh-CN" altLang="en-US" sz="2800" dirty="0" smtClean="0">
                <a:latin typeface="宋体" panose="02010600030101010101" pitchFamily="2" charset="-122"/>
              </a:rPr>
              <a:t>为</a:t>
            </a:r>
            <a:r>
              <a:rPr lang="en-US" altLang="zh-CN" sz="2800" dirty="0" err="1" smtClean="0">
                <a:latin typeface="宋体" panose="02010600030101010101" pitchFamily="2" charset="-122"/>
              </a:rPr>
              <a:t>R.id.second_fragment</a:t>
            </a:r>
            <a:r>
              <a:rPr lang="zh-CN" altLang="en-US" sz="2800" dirty="0" smtClean="0">
                <a:latin typeface="宋体" panose="02010600030101010101" pitchFamily="2" charset="-122"/>
              </a:rPr>
              <a:t>，这时就可以使用</a:t>
            </a:r>
            <a:r>
              <a:rPr lang="en-US" altLang="zh-CN" sz="2800" dirty="0" err="1" smtClean="0">
                <a:solidFill>
                  <a:srgbClr val="3931E3"/>
                </a:solidFill>
                <a:latin typeface="宋体" panose="02010600030101010101" pitchFamily="2" charset="-122"/>
              </a:rPr>
              <a:t>getFragmentManager</a:t>
            </a:r>
            <a:r>
              <a:rPr lang="en-US" altLang="zh-CN" sz="2800" dirty="0" smtClean="0">
                <a:solidFill>
                  <a:srgbClr val="3931E3"/>
                </a:solidFill>
                <a:latin typeface="宋体" panose="02010600030101010101" pitchFamily="2" charset="-122"/>
              </a:rPr>
              <a:t>().</a:t>
            </a:r>
            <a:r>
              <a:rPr lang="en-US" altLang="zh-CN" sz="2800" dirty="0" err="1" smtClean="0">
                <a:solidFill>
                  <a:srgbClr val="3931E3"/>
                </a:solidFill>
                <a:latin typeface="宋体" panose="02010600030101010101" pitchFamily="2" charset="-122"/>
              </a:rPr>
              <a:t>findFragmentById</a:t>
            </a:r>
            <a:r>
              <a:rPr lang="en-US" altLang="zh-CN" sz="2800" dirty="0" smtClean="0">
                <a:solidFill>
                  <a:srgbClr val="3931E3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dirty="0" err="1" smtClean="0">
                <a:solidFill>
                  <a:srgbClr val="3931E3"/>
                </a:solidFill>
                <a:latin typeface="宋体" panose="02010600030101010101" pitchFamily="2" charset="-122"/>
              </a:rPr>
              <a:t>R.id.second_fragment</a:t>
            </a:r>
            <a:r>
              <a:rPr lang="en-US" altLang="zh-CN" sz="2800" dirty="0" smtClean="0">
                <a:solidFill>
                  <a:srgbClr val="3931E3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dirty="0" smtClean="0">
                <a:latin typeface="宋体" panose="02010600030101010101" pitchFamily="2" charset="-122"/>
              </a:rPr>
              <a:t>方法得到</a:t>
            </a:r>
            <a:r>
              <a:rPr lang="en-US" altLang="zh-CN" sz="2800" dirty="0" err="1" smtClean="0">
                <a:latin typeface="宋体" panose="02010600030101010101" pitchFamily="2" charset="-122"/>
              </a:rPr>
              <a:t>SecondFragment</a:t>
            </a:r>
            <a:r>
              <a:rPr lang="zh-CN" altLang="en-US" sz="2800" dirty="0" smtClean="0">
                <a:latin typeface="宋体" panose="02010600030101010101" pitchFamily="2" charset="-122"/>
              </a:rPr>
              <a:t>的实例。</a:t>
            </a:r>
            <a:endParaRPr lang="zh-CN" altLang="zh-CN" sz="2800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5.4 </a:t>
            </a:r>
            <a:r>
              <a:rPr lang="en-US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.2 </a:t>
            </a:r>
            <a:r>
              <a:rPr lang="en-US" altLang="en-US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en-US" altLang="en-US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Fragment中获取Activity实例</a:t>
            </a:r>
            <a:endParaRPr lang="zh-CN" altLang="en-US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4294967295"/>
          </p:nvPr>
        </p:nvSpPr>
        <p:spPr>
          <a:xfrm>
            <a:off x="627062" y="1552575"/>
            <a:ext cx="10944827" cy="4351338"/>
          </a:xfrm>
          <a:solidFill>
            <a:schemeClr val="bg1"/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30000"/>
              </a:lnSpc>
              <a:spcBef>
                <a:spcPct val="0"/>
              </a:spcBef>
            </a:pPr>
            <a:r>
              <a:rPr lang="zh-CN" altLang="zh-CN" sz="2800" dirty="0" smtClean="0">
                <a:latin typeface="宋体" panose="02010600030101010101" pitchFamily="2" charset="-122"/>
              </a:rPr>
              <a:t>在Fragment中获取Activity实例对象，可以通过在Fragment中调用</a:t>
            </a:r>
            <a:r>
              <a:rPr lang="zh-CN" altLang="zh-CN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getActivity()</a:t>
            </a:r>
            <a:r>
              <a:rPr lang="zh-CN" altLang="zh-CN" sz="2800" dirty="0" smtClean="0">
                <a:latin typeface="宋体" panose="02010600030101010101" pitchFamily="2" charset="-122"/>
              </a:rPr>
              <a:t>方法来获取到与当前Fragment相关联的Activity实例对象。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algn="just">
              <a:lnSpc>
                <a:spcPct val="130000"/>
              </a:lnSpc>
              <a:spcBef>
                <a:spcPct val="0"/>
              </a:spcBef>
            </a:pPr>
            <a:r>
              <a:rPr lang="zh-CN" altLang="zh-CN" sz="2800" dirty="0" smtClean="0">
                <a:latin typeface="宋体" panose="02010600030101010101" pitchFamily="2" charset="-122"/>
              </a:rPr>
              <a:t>例如在MainActivity中添加了SecondFragment，那么就可以通过在Fragment中调用</a:t>
            </a:r>
            <a:r>
              <a:rPr lang="zh-CN" altLang="zh-CN" sz="2800" dirty="0" smtClean="0">
                <a:solidFill>
                  <a:srgbClr val="3931E3"/>
                </a:solidFill>
                <a:latin typeface="宋体" panose="02010600030101010101" pitchFamily="2" charset="-122"/>
              </a:rPr>
              <a:t>getActivity()</a:t>
            </a:r>
            <a:r>
              <a:rPr lang="zh-CN" altLang="zh-CN" sz="2800" dirty="0" smtClean="0">
                <a:latin typeface="宋体" panose="02010600030101010101" pitchFamily="2" charset="-122"/>
              </a:rPr>
              <a:t>中获取MainActivity实例对象。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algn="just">
              <a:lnSpc>
                <a:spcPct val="130000"/>
              </a:lnSpc>
              <a:spcBef>
                <a:spcPct val="0"/>
              </a:spcBef>
            </a:pPr>
            <a:r>
              <a:rPr lang="zh-CN" altLang="zh-CN" sz="2800" dirty="0" smtClean="0">
                <a:latin typeface="宋体" panose="02010600030101010101" pitchFamily="2" charset="-122"/>
              </a:rPr>
              <a:t>获取到Activity中的实例以后，就可以调用该Activity中的方法了。而且当Fragment需要使用Context对象时，也可以使用该方法。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2059" y="158891"/>
            <a:ext cx="3426603" cy="38770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74883" y="308854"/>
            <a:ext cx="3097323" cy="7402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3600" kern="100" dirty="0">
                <a:solidFill>
                  <a:srgbClr val="92D050"/>
                </a:solidFill>
                <a:latin typeface="+mn-ea"/>
                <a:ea typeface="+mn-ea"/>
                <a:cs typeface="Times New Roman" panose="02020603050405020304" pitchFamily="18" charset="0"/>
              </a:rPr>
              <a:t>实例</a:t>
            </a:r>
            <a:r>
              <a:rPr lang="en-US" altLang="zh-CN" sz="3600" kern="100" dirty="0">
                <a:solidFill>
                  <a:srgbClr val="92D05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zh-CN" altLang="zh-CN" sz="3600" kern="100" dirty="0">
                <a:solidFill>
                  <a:srgbClr val="92D050"/>
                </a:solidFill>
                <a:latin typeface="+mn-ea"/>
                <a:ea typeface="+mn-ea"/>
                <a:cs typeface="Times New Roman" panose="02020603050405020304" pitchFamily="18" charset="0"/>
              </a:rPr>
              <a:t>新闻展示</a:t>
            </a:r>
          </a:p>
        </p:txBody>
      </p:sp>
      <p:sp>
        <p:nvSpPr>
          <p:cNvPr id="4" name="矩形 3"/>
          <p:cNvSpPr/>
          <p:nvPr/>
        </p:nvSpPr>
        <p:spPr>
          <a:xfrm>
            <a:off x="387566" y="1049120"/>
            <a:ext cx="5083068" cy="56323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dirty="0" smtClean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activity_main.xml</a:t>
            </a:r>
          </a:p>
          <a:p>
            <a:endParaRPr lang="en-US" altLang="zh-CN" sz="2000" dirty="0" smtClean="0">
              <a:solidFill>
                <a:srgbClr val="FF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&lt;!--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标题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--&gt;</a:t>
            </a:r>
            <a:endParaRPr lang="zh-CN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dirty="0">
                <a:solidFill>
                  <a:srgbClr val="3931E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sz="2000" dirty="0" err="1">
                <a:solidFill>
                  <a:srgbClr val="3931E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FrameLayout</a:t>
            </a:r>
            <a:endParaRPr lang="zh-CN" altLang="zh-CN" sz="2000" dirty="0">
              <a:solidFill>
                <a:srgbClr val="3931E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android:id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="@+id/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settitle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endParaRPr lang="zh-CN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android:layout_width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="0dp"</a:t>
            </a:r>
            <a:endParaRPr lang="zh-CN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android:layout_weight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="1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"  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android:layout_height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match_parent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"&gt;</a:t>
            </a:r>
            <a:endParaRPr lang="zh-CN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&lt;/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FrameLayout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endParaRPr lang="zh-CN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&lt;!--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内容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--&gt;</a:t>
            </a:r>
            <a:endParaRPr lang="zh-CN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dirty="0">
                <a:solidFill>
                  <a:srgbClr val="3931E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sz="2000" dirty="0" err="1">
                <a:solidFill>
                  <a:srgbClr val="3931E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FrameLayout</a:t>
            </a:r>
            <a:endParaRPr lang="zh-CN" altLang="zh-CN" sz="2000" dirty="0">
              <a:solidFill>
                <a:srgbClr val="3931E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android:id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="@+id/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setcontent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endParaRPr lang="zh-CN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android:layout_width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="0dp"</a:t>
            </a:r>
            <a:endParaRPr lang="zh-CN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android:layout_weight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="2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"  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android:layout_height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match_parent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"&gt;</a:t>
            </a:r>
            <a:endParaRPr lang="zh-CN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&lt;/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FrameLayout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endParaRPr lang="zh-CN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503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8170" y="0"/>
            <a:ext cx="470513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3600" kern="100" dirty="0">
                <a:solidFill>
                  <a:srgbClr val="92D050"/>
                </a:solidFill>
                <a:latin typeface="+mn-ea"/>
                <a:ea typeface="+mn-ea"/>
                <a:cs typeface="Times New Roman" panose="02020603050405020304" pitchFamily="18" charset="0"/>
              </a:rPr>
              <a:t>实例</a:t>
            </a:r>
            <a:r>
              <a:rPr lang="en-US" altLang="zh-CN" sz="3600" kern="100" dirty="0">
                <a:solidFill>
                  <a:srgbClr val="92D05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zh-CN" altLang="zh-CN" sz="3600" kern="100" dirty="0">
                <a:solidFill>
                  <a:srgbClr val="92D050"/>
                </a:solidFill>
                <a:latin typeface="+mn-ea"/>
                <a:ea typeface="+mn-ea"/>
                <a:cs typeface="Times New Roman" panose="02020603050405020304" pitchFamily="18" charset="0"/>
              </a:rPr>
              <a:t>新闻</a:t>
            </a:r>
            <a:r>
              <a:rPr lang="zh-CN" altLang="zh-CN" sz="3600" kern="100" dirty="0" smtClean="0">
                <a:solidFill>
                  <a:srgbClr val="92D050"/>
                </a:solidFill>
                <a:latin typeface="+mn-ea"/>
                <a:ea typeface="+mn-ea"/>
                <a:cs typeface="Times New Roman" panose="02020603050405020304" pitchFamily="18" charset="0"/>
              </a:rPr>
              <a:t>展示</a:t>
            </a:r>
            <a:endParaRPr lang="en-US" altLang="zh-CN" sz="3600" kern="100" dirty="0" smtClean="0">
              <a:solidFill>
                <a:srgbClr val="92D05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solidFill>
                  <a:srgbClr val="FF0000"/>
                </a:solidFill>
                <a:latin typeface="+mn-ea"/>
              </a:rPr>
              <a:t>创建两个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Fragment</a:t>
            </a:r>
            <a:r>
              <a:rPr lang="zh-CN" altLang="zh-CN" sz="2400" dirty="0">
                <a:solidFill>
                  <a:srgbClr val="FF0000"/>
                </a:solidFill>
                <a:latin typeface="+mn-ea"/>
              </a:rPr>
              <a:t>布局文件</a:t>
            </a:r>
            <a:endParaRPr lang="en-US" altLang="zh-CN" sz="24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endParaRPr lang="zh-CN" altLang="zh-CN" sz="3600" kern="100" dirty="0">
              <a:solidFill>
                <a:srgbClr val="92D05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8967" y="1269837"/>
            <a:ext cx="5382613" cy="28931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3931E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 smtClean="0">
                <a:solidFill>
                  <a:srgbClr val="3931E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2.1</a:t>
            </a:r>
            <a:r>
              <a:rPr lang="zh-CN" altLang="en-US" sz="2000" dirty="0" smtClean="0">
                <a:solidFill>
                  <a:srgbClr val="3931E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000" dirty="0" smtClean="0">
                <a:solidFill>
                  <a:srgbClr val="3931E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title_layout.xml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&lt;!--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用来展示新闻标题列表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--&gt;</a:t>
            </a:r>
            <a:endParaRPr lang="zh-CN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&lt;</a:t>
            </a:r>
            <a:r>
              <a:rPr lang="en-US" altLang="zh-CN" sz="2000" dirty="0" err="1">
                <a:solidFill>
                  <a:srgbClr val="3931E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ListView</a:t>
            </a:r>
            <a:endParaRPr lang="zh-CN" altLang="zh-CN" sz="2000" dirty="0">
              <a:solidFill>
                <a:srgbClr val="3931E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android:id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="@+id/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titlelist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endParaRPr lang="zh-CN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android:layout_width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match_parent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endParaRPr lang="zh-CN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android:layout_height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wrap_content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"&gt;</a:t>
            </a:r>
            <a:endParaRPr lang="zh-CN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&lt;/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ListView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endParaRPr lang="zh-CN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04814" y="361896"/>
            <a:ext cx="5203837" cy="47089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3931E3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solidFill>
                  <a:srgbClr val="3931E3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2.2</a:t>
            </a:r>
            <a:r>
              <a:rPr lang="zh-CN" altLang="en-US" sz="2000" dirty="0" smtClean="0">
                <a:solidFill>
                  <a:srgbClr val="3931E3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dirty="0" smtClean="0">
                <a:solidFill>
                  <a:srgbClr val="3931E3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content_layout.xml</a:t>
            </a:r>
            <a:endParaRPr lang="en-US" altLang="zh-CN" sz="2000" dirty="0">
              <a:solidFill>
                <a:srgbClr val="3931E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sz="2000" dirty="0" err="1">
                <a:solidFill>
                  <a:srgbClr val="3931E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TextView</a:t>
            </a:r>
            <a:endParaRPr lang="zh-CN" altLang="zh-CN" sz="2000" dirty="0">
              <a:solidFill>
                <a:srgbClr val="3931E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android:id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="@+id/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show_title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endParaRPr lang="zh-CN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android:layout_width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match_parent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endParaRPr lang="zh-CN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android:layout_height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wrap_content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endParaRPr lang="zh-CN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android:textSize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="20sp"</a:t>
            </a:r>
            <a:endParaRPr lang="zh-CN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android:text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</a:t>
            </a:r>
            <a:r>
              <a:rPr lang="zh-CN" altLang="zh-CN" sz="2000" dirty="0">
                <a:solidFill>
                  <a:srgbClr val="3931E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显示新闻标题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" /&gt;</a:t>
            </a:r>
            <a:endParaRPr lang="zh-CN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dirty="0">
                <a:solidFill>
                  <a:srgbClr val="3931E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&lt;</a:t>
            </a:r>
            <a:r>
              <a:rPr lang="en-US" altLang="zh-CN" sz="2000" dirty="0" err="1">
                <a:solidFill>
                  <a:srgbClr val="3931E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TextView</a:t>
            </a:r>
            <a:endParaRPr lang="zh-CN" altLang="zh-CN" sz="2000" dirty="0">
              <a:solidFill>
                <a:srgbClr val="3931E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android:id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="@+id/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show_content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endParaRPr lang="zh-CN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android:layout_width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match_parent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endParaRPr lang="zh-CN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android:layout_marginTop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="20dp"</a:t>
            </a:r>
            <a:endParaRPr lang="zh-CN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android:layout_height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wrap_content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endParaRPr lang="zh-CN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android:textSize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="16sp"</a:t>
            </a:r>
            <a:endParaRPr lang="zh-CN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android:text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</a:t>
            </a:r>
            <a:r>
              <a:rPr lang="zh-CN" altLang="zh-CN" sz="2000" dirty="0">
                <a:solidFill>
                  <a:srgbClr val="3931E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显示新闻内容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" /&gt;</a:t>
            </a:r>
            <a:endParaRPr lang="zh-CN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31172" y="4457343"/>
            <a:ext cx="4732386" cy="2400657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3931E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solidFill>
                  <a:srgbClr val="3931E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2.3</a:t>
            </a:r>
            <a:r>
              <a:rPr lang="zh-CN" altLang="en-US" sz="2000" dirty="0">
                <a:solidFill>
                  <a:srgbClr val="3931E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000" dirty="0" smtClean="0">
                <a:solidFill>
                  <a:srgbClr val="3931E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title_item_layout.xml</a:t>
            </a: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TextView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android:id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="@+id/titles"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android:layout_width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wrap_content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android:layout_height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wrap_content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android:textSize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="16sp"/&gt;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6811" y="4380497"/>
            <a:ext cx="1228210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）</a:t>
            </a:r>
            <a:r>
              <a:rPr lang="zh-CN" altLang="zh-CN" dirty="0" smtClean="0">
                <a:solidFill>
                  <a:srgbClr val="FF0000"/>
                </a:solidFill>
                <a:latin typeface="+mn-ea"/>
              </a:rPr>
              <a:t>创建</a:t>
            </a:r>
            <a:r>
              <a:rPr lang="en-US" altLang="zh-CN" dirty="0" err="1" smtClean="0">
                <a:solidFill>
                  <a:srgbClr val="FF0000"/>
                </a:solidFill>
                <a:latin typeface="+mn-ea"/>
              </a:rPr>
              <a:t>ListView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里的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Title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的内容</a:t>
            </a:r>
            <a:r>
              <a:rPr lang="zh-CN" altLang="zh-CN" dirty="0" smtClean="0">
                <a:solidFill>
                  <a:srgbClr val="FF0000"/>
                </a:solidFill>
                <a:latin typeface="+mn-ea"/>
              </a:rPr>
              <a:t>布局文件</a:t>
            </a:r>
            <a:endParaRPr lang="en-US" altLang="zh-CN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73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4948" y="0"/>
            <a:ext cx="5471370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3600" kern="100" dirty="0">
                <a:solidFill>
                  <a:srgbClr val="92D050"/>
                </a:solidFill>
                <a:latin typeface="+mn-ea"/>
                <a:ea typeface="+mn-ea"/>
                <a:cs typeface="Times New Roman" panose="02020603050405020304" pitchFamily="18" charset="0"/>
              </a:rPr>
              <a:t>实例</a:t>
            </a:r>
            <a:r>
              <a:rPr lang="en-US" altLang="zh-CN" sz="3600" kern="100" dirty="0">
                <a:solidFill>
                  <a:srgbClr val="92D05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zh-CN" altLang="zh-CN" sz="3600" kern="100" dirty="0">
                <a:solidFill>
                  <a:srgbClr val="92D050"/>
                </a:solidFill>
                <a:latin typeface="+mn-ea"/>
                <a:ea typeface="+mn-ea"/>
                <a:cs typeface="Times New Roman" panose="02020603050405020304" pitchFamily="18" charset="0"/>
              </a:rPr>
              <a:t>新闻</a:t>
            </a:r>
            <a:r>
              <a:rPr lang="zh-CN" altLang="zh-CN" sz="3600" kern="100" dirty="0" smtClean="0">
                <a:solidFill>
                  <a:srgbClr val="92D050"/>
                </a:solidFill>
                <a:latin typeface="+mn-ea"/>
                <a:ea typeface="+mn-ea"/>
                <a:cs typeface="Times New Roman" panose="02020603050405020304" pitchFamily="18" charset="0"/>
              </a:rPr>
              <a:t>展示</a:t>
            </a:r>
            <a:endParaRPr lang="en-US" altLang="zh-CN" sz="3600" kern="100" dirty="0" smtClean="0">
              <a:solidFill>
                <a:srgbClr val="92D05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创建显示标题的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Fragment</a:t>
            </a:r>
            <a:r>
              <a:rPr lang="zh-CN" altLang="zh-CN" sz="24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类文件</a:t>
            </a:r>
          </a:p>
        </p:txBody>
      </p:sp>
      <p:sp>
        <p:nvSpPr>
          <p:cNvPr id="3" name="矩形 2"/>
          <p:cNvSpPr/>
          <p:nvPr/>
        </p:nvSpPr>
        <p:spPr>
          <a:xfrm>
            <a:off x="147695" y="1246495"/>
            <a:ext cx="828338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kern="100" dirty="0" err="1">
                <a:solidFill>
                  <a:srgbClr val="3931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setTitleFragment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US" altLang="zh-CN" kern="100" dirty="0">
                <a:solidFill>
                  <a:srgbClr val="3931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zh-CN" altLang="zh-CN" sz="2400" kern="100" dirty="0">
              <a:latin typeface="等线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private View 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String[] title;</a:t>
            </a:r>
            <a:endParaRPr lang="zh-CN" altLang="zh-CN" sz="2400" kern="100" dirty="0">
              <a:latin typeface="等线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private String[][] contents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  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ListView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listView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latin typeface="等线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View </a:t>
            </a:r>
            <a:r>
              <a:rPr lang="en-US" altLang="zh-CN" kern="100" dirty="0" err="1">
                <a:solidFill>
                  <a:srgbClr val="3931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onCreateView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LayoutInflater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inflater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altLang="zh-CN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final 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ViewGroup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container, 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Bundle 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savedInstanceState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zh-CN" altLang="zh-CN" sz="2400" kern="100" dirty="0">
              <a:latin typeface="等线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3931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view=</a:t>
            </a:r>
            <a:r>
              <a:rPr lang="en-US" altLang="zh-CN" kern="100" dirty="0" err="1">
                <a:solidFill>
                  <a:srgbClr val="3931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inflater.inflate</a:t>
            </a:r>
            <a:r>
              <a:rPr lang="en-US" altLang="zh-CN" kern="100" dirty="0">
                <a:solidFill>
                  <a:srgbClr val="3931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solidFill>
                  <a:srgbClr val="3931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R.layout.title_layout,container,false</a:t>
            </a:r>
            <a:r>
              <a:rPr lang="en-US" altLang="zh-CN" kern="100" dirty="0">
                <a:solidFill>
                  <a:srgbClr val="3931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solidFill>
                <a:srgbClr val="3931E3"/>
              </a:solidFill>
              <a:latin typeface="等线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//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获取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Activty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实例对象</a:t>
            </a:r>
            <a:endParaRPr lang="zh-CN" altLang="zh-CN" sz="2400" kern="100" dirty="0">
              <a:latin typeface="等线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3931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solidFill>
                  <a:srgbClr val="3931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MainActivity</a:t>
            </a:r>
            <a:r>
              <a:rPr lang="en-US" altLang="zh-CN" kern="100" dirty="0">
                <a:solidFill>
                  <a:srgbClr val="3931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activity=(</a:t>
            </a:r>
            <a:r>
              <a:rPr lang="en-US" altLang="zh-CN" kern="100" dirty="0" err="1">
                <a:solidFill>
                  <a:srgbClr val="3931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MainActivity</a:t>
            </a:r>
            <a:r>
              <a:rPr lang="en-US" altLang="zh-CN" kern="100" dirty="0">
                <a:solidFill>
                  <a:srgbClr val="3931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kern="100" dirty="0" err="1">
                <a:solidFill>
                  <a:srgbClr val="3931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getActivity</a:t>
            </a:r>
            <a:r>
              <a:rPr lang="en-US" altLang="zh-CN" kern="100" dirty="0">
                <a:solidFill>
                  <a:srgbClr val="3931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zh-CN" altLang="zh-CN" sz="2400" kern="100" dirty="0">
              <a:solidFill>
                <a:srgbClr val="3931E3"/>
              </a:solidFill>
              <a:latin typeface="等线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//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获取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Activty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中的标题</a:t>
            </a:r>
            <a:endParaRPr lang="zh-CN" altLang="zh-CN" sz="2400" kern="100" dirty="0">
              <a:latin typeface="等线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3931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title=</a:t>
            </a:r>
            <a:r>
              <a:rPr lang="en-US" altLang="zh-CN" kern="100" dirty="0" err="1">
                <a:solidFill>
                  <a:srgbClr val="3931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activity.getTilte</a:t>
            </a:r>
            <a:r>
              <a:rPr lang="en-US" altLang="zh-CN" kern="100" dirty="0">
                <a:solidFill>
                  <a:srgbClr val="3931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zh-CN" altLang="zh-CN" sz="2400" kern="100" dirty="0">
              <a:solidFill>
                <a:srgbClr val="3931E3"/>
              </a:solidFill>
              <a:latin typeface="等线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//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获取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Activty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中的标题和内容</a:t>
            </a:r>
            <a:endParaRPr lang="zh-CN" altLang="zh-CN" sz="2400" kern="100" dirty="0">
              <a:latin typeface="等线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3931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contents=</a:t>
            </a:r>
            <a:r>
              <a:rPr lang="en-US" altLang="zh-CN" kern="100" dirty="0" err="1">
                <a:solidFill>
                  <a:srgbClr val="3931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activity.getSettingText</a:t>
            </a:r>
            <a:r>
              <a:rPr lang="en-US" altLang="zh-CN" kern="100" dirty="0">
                <a:solidFill>
                  <a:srgbClr val="3931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zh-CN" altLang="zh-CN" sz="2400" kern="100" dirty="0">
              <a:solidFill>
                <a:srgbClr val="3931E3"/>
              </a:solidFill>
              <a:latin typeface="等线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(view!=null){</a:t>
            </a:r>
            <a:endParaRPr lang="zh-CN" altLang="zh-CN" sz="2400" kern="100" dirty="0">
              <a:latin typeface="等线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         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  <a:endParaRPr lang="zh-CN" altLang="zh-CN" sz="2400" kern="100" dirty="0">
              <a:latin typeface="等线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11513" y="0"/>
            <a:ext cx="6096000" cy="47089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//</a:t>
            </a:r>
            <a:r>
              <a:rPr lang="zh-CN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listview</a:t>
            </a:r>
            <a:r>
              <a:rPr lang="zh-CN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添加</a:t>
            </a:r>
            <a:r>
              <a:rPr lang="zh-CN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监听</a:t>
            </a:r>
            <a:r>
              <a:rPr lang="zh-CN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CN" altLang="zh-CN" sz="2400" kern="100" dirty="0" smtClean="0">
              <a:latin typeface="等线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kern="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listView.setOnItemClickListener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altLang="zh-CN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AdapterView.OnItemClickListener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zh-CN" altLang="zh-CN" sz="2400" kern="100" dirty="0" smtClean="0">
              <a:latin typeface="等线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public void </a:t>
            </a:r>
            <a:r>
              <a:rPr lang="en-US" altLang="zh-CN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onItemClick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AdapterView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&lt;?&gt; </a:t>
            </a:r>
            <a:r>
              <a:rPr lang="en-US" altLang="zh-CN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adapterView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View </a:t>
            </a:r>
            <a:r>
              <a:rPr lang="en-US" altLang="zh-CN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long l) {</a:t>
            </a:r>
            <a:endParaRPr lang="zh-CN" altLang="zh-CN" sz="2400" kern="100" dirty="0" smtClean="0">
              <a:latin typeface="等线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kern="100" dirty="0" smtClean="0">
                <a:solidFill>
                  <a:srgbClr val="3931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</a:t>
            </a:r>
            <a:r>
              <a:rPr lang="zh-CN" altLang="zh-CN" kern="100" dirty="0" smtClean="0">
                <a:solidFill>
                  <a:srgbClr val="3931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kern="100" dirty="0" smtClean="0">
                <a:solidFill>
                  <a:srgbClr val="3931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zh-CN" kern="100" dirty="0" smtClean="0">
                <a:solidFill>
                  <a:srgbClr val="3931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实例获取另一个</a:t>
            </a:r>
            <a:r>
              <a:rPr lang="en-US" altLang="zh-CN" kern="100" dirty="0" smtClean="0">
                <a:solidFill>
                  <a:srgbClr val="3931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zh-CN" kern="100" dirty="0" smtClean="0">
                <a:solidFill>
                  <a:srgbClr val="3931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  <a:endParaRPr lang="zh-CN" altLang="zh-CN" sz="2400" kern="100" dirty="0" smtClean="0">
              <a:solidFill>
                <a:srgbClr val="3931E3"/>
              </a:solidFill>
              <a:latin typeface="等线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setContentFragment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content=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(</a:t>
            </a:r>
            <a:r>
              <a:rPr lang="en-US" altLang="zh-CN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setContentFragment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)((</a:t>
            </a:r>
            <a:r>
              <a:rPr lang="en-US" altLang="zh-CN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MainActivity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getActivity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altLang="zh-CN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getSupportFragmentManager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altLang="zh-CN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findFragmentById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R.id.show_content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sz="2400" kern="100" dirty="0" smtClean="0">
              <a:latin typeface="等线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kern="100" dirty="0" err="1" smtClean="0">
                <a:solidFill>
                  <a:srgbClr val="3931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content.setText</a:t>
            </a:r>
            <a:r>
              <a:rPr lang="en-US" altLang="zh-CN" kern="100" dirty="0" smtClean="0">
                <a:solidFill>
                  <a:srgbClr val="3931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(contents[</a:t>
            </a:r>
            <a:r>
              <a:rPr lang="en-US" altLang="zh-CN" kern="100" dirty="0" err="1" smtClean="0">
                <a:solidFill>
                  <a:srgbClr val="3931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kern="100" dirty="0" smtClean="0">
                <a:solidFill>
                  <a:srgbClr val="3931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zh-CN" altLang="zh-CN" sz="2400" kern="100" dirty="0" smtClean="0">
              <a:solidFill>
                <a:srgbClr val="3931E3"/>
              </a:solidFill>
              <a:latin typeface="等线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endParaRPr lang="zh-CN" altLang="zh-CN" sz="2400" kern="100" dirty="0" smtClean="0">
              <a:latin typeface="等线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  <a:endParaRPr lang="zh-CN" altLang="zh-CN" sz="2400" kern="100" dirty="0" smtClean="0">
              <a:latin typeface="等线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kern="100" dirty="0" smtClean="0">
                <a:solidFill>
                  <a:srgbClr val="3931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view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95472" y="4868024"/>
            <a:ext cx="6193557" cy="1865126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 private void </a:t>
            </a:r>
            <a:r>
              <a:rPr lang="en-US" altLang="zh-CN" dirty="0" err="1">
                <a:solidFill>
                  <a:srgbClr val="3931E3"/>
                </a:solidFill>
              </a:rPr>
              <a:t>init</a:t>
            </a:r>
            <a:r>
              <a:rPr lang="en-US" altLang="zh-CN" dirty="0">
                <a:solidFill>
                  <a:srgbClr val="3931E3"/>
                </a:solidFill>
              </a:rPr>
              <a:t>() </a:t>
            </a:r>
            <a:r>
              <a:rPr lang="en-US" altLang="zh-CN" dirty="0"/>
              <a:t>{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        </a:t>
            </a:r>
            <a:r>
              <a:rPr lang="en-US" altLang="zh-CN" dirty="0" err="1"/>
              <a:t>listView</a:t>
            </a:r>
            <a:r>
              <a:rPr lang="en-US" altLang="zh-CN" dirty="0"/>
              <a:t>=(</a:t>
            </a:r>
            <a:r>
              <a:rPr lang="en-US" altLang="zh-CN" dirty="0" err="1"/>
              <a:t>ListView</a:t>
            </a:r>
            <a:r>
              <a:rPr lang="en-US" altLang="zh-CN" dirty="0"/>
              <a:t>)</a:t>
            </a:r>
            <a:r>
              <a:rPr lang="en-US" altLang="zh-CN" dirty="0" err="1"/>
              <a:t>view.findViewById</a:t>
            </a:r>
            <a:r>
              <a:rPr lang="en-US" altLang="zh-CN" dirty="0"/>
              <a:t>(</a:t>
            </a:r>
            <a:r>
              <a:rPr lang="en-US" altLang="zh-CN" dirty="0" err="1"/>
              <a:t>R.id.titlelist</a:t>
            </a:r>
            <a:r>
              <a:rPr lang="en-US" altLang="zh-CN" dirty="0"/>
              <a:t>);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        if (title!=null){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            </a:t>
            </a:r>
            <a:r>
              <a:rPr lang="en-US" altLang="zh-CN" dirty="0" err="1">
                <a:solidFill>
                  <a:srgbClr val="3931E3"/>
                </a:solidFill>
              </a:rPr>
              <a:t>listView.setAdapter</a:t>
            </a:r>
            <a:r>
              <a:rPr lang="en-US" altLang="zh-CN" dirty="0">
                <a:solidFill>
                  <a:srgbClr val="3931E3"/>
                </a:solidFill>
              </a:rPr>
              <a:t>(new </a:t>
            </a:r>
            <a:r>
              <a:rPr lang="en-US" altLang="zh-CN" dirty="0" err="1">
                <a:solidFill>
                  <a:srgbClr val="3931E3"/>
                </a:solidFill>
              </a:rPr>
              <a:t>MyAdapter</a:t>
            </a:r>
            <a:r>
              <a:rPr lang="en-US" altLang="zh-CN" dirty="0" smtClean="0">
                <a:solidFill>
                  <a:srgbClr val="3931E3"/>
                </a:solidFill>
              </a:rPr>
              <a:t>());  </a:t>
            </a:r>
            <a:r>
              <a:rPr lang="en-US" altLang="zh-CN" dirty="0" smtClean="0"/>
              <a:t>        </a:t>
            </a:r>
            <a:r>
              <a:rPr lang="en-US" altLang="zh-CN" dirty="0"/>
              <a:t>}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    }</a:t>
            </a:r>
            <a:endParaRPr lang="zh-CN" altLang="zh-CN" sz="2400" kern="100" dirty="0">
              <a:latin typeface="等线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54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4948" y="0"/>
            <a:ext cx="5471370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3600" kern="100" dirty="0">
                <a:solidFill>
                  <a:srgbClr val="92D050"/>
                </a:solidFill>
                <a:latin typeface="+mn-ea"/>
                <a:ea typeface="+mn-ea"/>
                <a:cs typeface="Times New Roman" panose="02020603050405020304" pitchFamily="18" charset="0"/>
              </a:rPr>
              <a:t>实例</a:t>
            </a:r>
            <a:r>
              <a:rPr lang="en-US" altLang="zh-CN" sz="3600" kern="100" dirty="0">
                <a:solidFill>
                  <a:srgbClr val="92D05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zh-CN" altLang="zh-CN" sz="3600" kern="100" dirty="0">
                <a:solidFill>
                  <a:srgbClr val="92D050"/>
                </a:solidFill>
                <a:latin typeface="+mn-ea"/>
                <a:ea typeface="+mn-ea"/>
                <a:cs typeface="Times New Roman" panose="02020603050405020304" pitchFamily="18" charset="0"/>
              </a:rPr>
              <a:t>新闻</a:t>
            </a:r>
            <a:r>
              <a:rPr lang="zh-CN" altLang="zh-CN" sz="3600" kern="100" dirty="0" smtClean="0">
                <a:solidFill>
                  <a:srgbClr val="92D050"/>
                </a:solidFill>
                <a:latin typeface="+mn-ea"/>
                <a:ea typeface="+mn-ea"/>
                <a:cs typeface="Times New Roman" panose="02020603050405020304" pitchFamily="18" charset="0"/>
              </a:rPr>
              <a:t>展示</a:t>
            </a:r>
            <a:endParaRPr lang="en-US" altLang="zh-CN" sz="3600" kern="100" dirty="0" smtClean="0">
              <a:solidFill>
                <a:srgbClr val="92D05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创建显示标题的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Fragment</a:t>
            </a:r>
            <a:r>
              <a:rPr lang="zh-CN" altLang="zh-CN" sz="24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类文件</a:t>
            </a:r>
          </a:p>
        </p:txBody>
      </p:sp>
      <p:sp>
        <p:nvSpPr>
          <p:cNvPr id="4" name="矩形 3"/>
          <p:cNvSpPr/>
          <p:nvPr/>
        </p:nvSpPr>
        <p:spPr>
          <a:xfrm>
            <a:off x="6096000" y="610136"/>
            <a:ext cx="6096000" cy="62478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zh-CN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/>
              <a:t>//</a:t>
            </a:r>
            <a:r>
              <a:rPr lang="zh-CN" altLang="zh-CN" sz="1600" dirty="0"/>
              <a:t>适配器</a:t>
            </a:r>
          </a:p>
          <a:p>
            <a:r>
              <a:rPr lang="en-US" altLang="zh-CN" sz="1600" dirty="0"/>
              <a:t>    class</a:t>
            </a:r>
            <a:r>
              <a:rPr lang="en-US" altLang="zh-CN" sz="1600" dirty="0">
                <a:solidFill>
                  <a:srgbClr val="3931E3"/>
                </a:solidFill>
              </a:rPr>
              <a:t> </a:t>
            </a:r>
            <a:r>
              <a:rPr lang="en-US" altLang="zh-CN" sz="1600" dirty="0" err="1">
                <a:solidFill>
                  <a:srgbClr val="3931E3"/>
                </a:solidFill>
              </a:rPr>
              <a:t>MyAdapter</a:t>
            </a:r>
            <a:r>
              <a:rPr lang="en-US" altLang="zh-CN" sz="1600" dirty="0">
                <a:solidFill>
                  <a:srgbClr val="3931E3"/>
                </a:solidFill>
              </a:rPr>
              <a:t> </a:t>
            </a:r>
            <a:r>
              <a:rPr lang="en-US" altLang="zh-CN" sz="1600" dirty="0"/>
              <a:t>extends </a:t>
            </a:r>
            <a:r>
              <a:rPr lang="en-US" altLang="zh-CN" sz="1600" dirty="0" err="1"/>
              <a:t>BaseAdapter</a:t>
            </a:r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        @Override</a:t>
            </a:r>
            <a:endParaRPr lang="zh-CN" altLang="zh-CN" sz="1600" dirty="0"/>
          </a:p>
          <a:p>
            <a:r>
              <a:rPr lang="en-US" altLang="zh-CN" sz="1600" dirty="0"/>
              <a:t>        public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getCount</a:t>
            </a:r>
            <a:r>
              <a:rPr lang="en-US" altLang="zh-CN" sz="1600" dirty="0"/>
              <a:t>() {</a:t>
            </a:r>
            <a:endParaRPr lang="zh-CN" altLang="zh-CN" sz="1600" dirty="0"/>
          </a:p>
          <a:p>
            <a:r>
              <a:rPr lang="en-US" altLang="zh-CN" sz="1600" dirty="0"/>
              <a:t>            return </a:t>
            </a:r>
            <a:r>
              <a:rPr lang="en-US" altLang="zh-CN" sz="1600" dirty="0" err="1"/>
              <a:t>title.length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r>
              <a:rPr lang="en-US" altLang="zh-CN" sz="1600" dirty="0"/>
              <a:t>        }</a:t>
            </a:r>
            <a:endParaRPr lang="zh-CN" altLang="zh-CN" sz="1600" dirty="0"/>
          </a:p>
          <a:p>
            <a:r>
              <a:rPr lang="en-US" altLang="zh-CN" sz="1600" dirty="0"/>
              <a:t>        @Override</a:t>
            </a:r>
            <a:endParaRPr lang="zh-CN" altLang="zh-CN" sz="1600" dirty="0"/>
          </a:p>
          <a:p>
            <a:r>
              <a:rPr lang="en-US" altLang="zh-CN" sz="1600" dirty="0"/>
              <a:t>        public Object </a:t>
            </a:r>
            <a:r>
              <a:rPr lang="en-US" altLang="zh-CN" sz="1600" dirty="0" err="1"/>
              <a:t>getItem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 {</a:t>
            </a:r>
            <a:endParaRPr lang="zh-CN" altLang="zh-CN" sz="1600" dirty="0"/>
          </a:p>
          <a:p>
            <a:r>
              <a:rPr lang="en-US" altLang="zh-CN" sz="1600" dirty="0"/>
              <a:t>            return title[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];</a:t>
            </a:r>
            <a:endParaRPr lang="zh-CN" altLang="zh-CN" sz="1600" dirty="0"/>
          </a:p>
          <a:p>
            <a:r>
              <a:rPr lang="en-US" altLang="zh-CN" sz="1600" dirty="0"/>
              <a:t>        }</a:t>
            </a:r>
            <a:endParaRPr lang="zh-CN" altLang="zh-CN" sz="1600" dirty="0"/>
          </a:p>
          <a:p>
            <a:r>
              <a:rPr lang="en-US" altLang="zh-CN" sz="1600" dirty="0"/>
              <a:t>        @Override</a:t>
            </a:r>
            <a:endParaRPr lang="zh-CN" altLang="zh-CN" sz="1600" dirty="0"/>
          </a:p>
          <a:p>
            <a:r>
              <a:rPr lang="en-US" altLang="zh-CN" sz="1600" dirty="0"/>
              <a:t>        public long </a:t>
            </a:r>
            <a:r>
              <a:rPr lang="en-US" altLang="zh-CN" sz="1600" dirty="0" err="1"/>
              <a:t>getItemId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 {</a:t>
            </a:r>
            <a:endParaRPr lang="zh-CN" altLang="zh-CN" sz="1600" dirty="0"/>
          </a:p>
          <a:p>
            <a:r>
              <a:rPr lang="en-US" altLang="zh-CN" sz="1600" dirty="0"/>
              <a:t>            return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r>
              <a:rPr lang="en-US" altLang="zh-CN" sz="1600" dirty="0"/>
              <a:t>        }</a:t>
            </a:r>
            <a:endParaRPr lang="zh-CN" altLang="zh-CN" sz="1600" dirty="0"/>
          </a:p>
          <a:p>
            <a:r>
              <a:rPr lang="en-US" altLang="zh-CN" sz="1600" dirty="0"/>
              <a:t>        @Override</a:t>
            </a:r>
            <a:endParaRPr lang="zh-CN" altLang="zh-CN" sz="1600" dirty="0"/>
          </a:p>
          <a:p>
            <a:r>
              <a:rPr lang="en-US" altLang="zh-CN" sz="1600" dirty="0"/>
              <a:t>        public View </a:t>
            </a:r>
            <a:r>
              <a:rPr lang="en-US" altLang="zh-CN" sz="1600" dirty="0" err="1"/>
              <a:t>getView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, View </a:t>
            </a:r>
            <a:r>
              <a:rPr lang="en-US" altLang="zh-CN" sz="1600" dirty="0" err="1"/>
              <a:t>view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ViewGroup</a:t>
            </a:r>
            <a:r>
              <a:rPr lang="en-US" altLang="zh-CN" sz="1600" dirty="0"/>
              <a:t> </a:t>
            </a:r>
            <a:r>
              <a:rPr lang="en-US" altLang="zh-CN" sz="1600" dirty="0" err="1"/>
              <a:t>viewGroup</a:t>
            </a:r>
            <a:r>
              <a:rPr lang="en-US" altLang="zh-CN" sz="1600" dirty="0"/>
              <a:t>) {</a:t>
            </a:r>
            <a:endParaRPr lang="zh-CN" altLang="zh-CN" sz="1600" dirty="0"/>
          </a:p>
          <a:p>
            <a:r>
              <a:rPr lang="en-US" altLang="zh-CN" sz="1600" dirty="0"/>
              <a:t>            view=</a:t>
            </a:r>
            <a:r>
              <a:rPr lang="en-US" altLang="zh-CN" sz="1600" dirty="0" err="1"/>
              <a:t>View.inflate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getActivity</a:t>
            </a:r>
            <a:r>
              <a:rPr lang="en-US" altLang="zh-CN" sz="1600" dirty="0"/>
              <a:t>(),</a:t>
            </a:r>
            <a:r>
              <a:rPr lang="en-US" altLang="zh-CN" sz="1600" dirty="0" err="1"/>
              <a:t>R.layout.title_item_layout,null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TextView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titletext</a:t>
            </a:r>
            <a:r>
              <a:rPr lang="en-US" altLang="zh-CN" sz="1600" dirty="0"/>
              <a:t>=(</a:t>
            </a:r>
            <a:r>
              <a:rPr lang="en-US" altLang="zh-CN" sz="1600" dirty="0" err="1"/>
              <a:t>TextView</a:t>
            </a:r>
            <a:r>
              <a:rPr lang="en-US" altLang="zh-CN" sz="1600" dirty="0"/>
              <a:t>)</a:t>
            </a:r>
            <a:r>
              <a:rPr lang="en-US" altLang="zh-CN" sz="1600" dirty="0" err="1"/>
              <a:t>view.findViewById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R.id.titles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r>
              <a:rPr lang="en-US" altLang="zh-CN" sz="1600" dirty="0"/>
              <a:t>           </a:t>
            </a:r>
            <a:r>
              <a:rPr lang="en-US" altLang="zh-CN" sz="1600" dirty="0">
                <a:solidFill>
                  <a:srgbClr val="3931E3"/>
                </a:solidFill>
              </a:rPr>
              <a:t> </a:t>
            </a:r>
            <a:r>
              <a:rPr lang="en-US" altLang="zh-CN" sz="1600" dirty="0" err="1">
                <a:solidFill>
                  <a:srgbClr val="3931E3"/>
                </a:solidFill>
              </a:rPr>
              <a:t>titletext.setText</a:t>
            </a:r>
            <a:r>
              <a:rPr lang="en-US" altLang="zh-CN" sz="1600" dirty="0">
                <a:solidFill>
                  <a:srgbClr val="3931E3"/>
                </a:solidFill>
              </a:rPr>
              <a:t>(title[</a:t>
            </a:r>
            <a:r>
              <a:rPr lang="en-US" altLang="zh-CN" sz="1600" dirty="0" err="1">
                <a:solidFill>
                  <a:srgbClr val="3931E3"/>
                </a:solidFill>
              </a:rPr>
              <a:t>i</a:t>
            </a:r>
            <a:r>
              <a:rPr lang="en-US" altLang="zh-CN" sz="1600" dirty="0">
                <a:solidFill>
                  <a:srgbClr val="3931E3"/>
                </a:solidFill>
              </a:rPr>
              <a:t>]);</a:t>
            </a:r>
            <a:endParaRPr lang="zh-CN" altLang="zh-CN" sz="1600" dirty="0">
              <a:solidFill>
                <a:srgbClr val="3931E3"/>
              </a:solidFill>
            </a:endParaRPr>
          </a:p>
          <a:p>
            <a:r>
              <a:rPr lang="en-US" altLang="zh-CN" sz="1600" dirty="0"/>
              <a:t>            return view;</a:t>
            </a:r>
            <a:endParaRPr lang="zh-CN" altLang="zh-CN" sz="1600" dirty="0"/>
          </a:p>
          <a:p>
            <a:r>
              <a:rPr lang="en-US" altLang="zh-CN" sz="1600" dirty="0"/>
              <a:t>        }</a:t>
            </a:r>
            <a:endParaRPr lang="zh-CN" altLang="zh-CN" sz="1600" dirty="0"/>
          </a:p>
          <a:p>
            <a:r>
              <a:rPr lang="en-US" altLang="zh-CN" sz="1600" dirty="0"/>
              <a:t>    }</a:t>
            </a:r>
            <a:endParaRPr lang="zh-CN" altLang="zh-CN" sz="1600" dirty="0"/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7717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695" y="0"/>
            <a:ext cx="6399509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3600" kern="100" dirty="0">
                <a:solidFill>
                  <a:srgbClr val="92D050"/>
                </a:solidFill>
                <a:latin typeface="+mn-ea"/>
                <a:ea typeface="+mn-ea"/>
                <a:cs typeface="Times New Roman" panose="02020603050405020304" pitchFamily="18" charset="0"/>
              </a:rPr>
              <a:t>实例</a:t>
            </a:r>
            <a:r>
              <a:rPr lang="en-US" altLang="zh-CN" sz="3600" kern="100" dirty="0">
                <a:solidFill>
                  <a:srgbClr val="92D05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zh-CN" altLang="zh-CN" sz="3600" kern="100" dirty="0">
                <a:solidFill>
                  <a:srgbClr val="92D050"/>
                </a:solidFill>
                <a:latin typeface="+mn-ea"/>
                <a:ea typeface="+mn-ea"/>
                <a:cs typeface="Times New Roman" panose="02020603050405020304" pitchFamily="18" charset="0"/>
              </a:rPr>
              <a:t>新闻</a:t>
            </a:r>
            <a:r>
              <a:rPr lang="zh-CN" altLang="zh-CN" sz="3600" kern="100" dirty="0" smtClean="0">
                <a:solidFill>
                  <a:srgbClr val="92D050"/>
                </a:solidFill>
                <a:latin typeface="+mn-ea"/>
                <a:ea typeface="+mn-ea"/>
                <a:cs typeface="Times New Roman" panose="02020603050405020304" pitchFamily="18" charset="0"/>
              </a:rPr>
              <a:t>展示</a:t>
            </a:r>
            <a:endParaRPr lang="en-US" altLang="zh-CN" sz="3600" kern="100" dirty="0" smtClean="0">
              <a:solidFill>
                <a:srgbClr val="92D05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）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创建</a:t>
            </a:r>
            <a:r>
              <a:rPr lang="zh-CN" altLang="zh-CN" sz="2400" b="1" dirty="0">
                <a:solidFill>
                  <a:srgbClr val="FF0000"/>
                </a:solidFill>
              </a:rPr>
              <a:t>显示标题和内容的</a:t>
            </a:r>
            <a:r>
              <a:rPr lang="en-US" altLang="zh-CN" sz="2400" b="1" dirty="0">
                <a:solidFill>
                  <a:srgbClr val="FF0000"/>
                </a:solidFill>
              </a:rPr>
              <a:t>Fragment</a:t>
            </a:r>
            <a:r>
              <a:rPr lang="zh-CN" altLang="zh-CN" sz="2400" b="1" dirty="0">
                <a:solidFill>
                  <a:srgbClr val="FF0000"/>
                </a:solidFill>
              </a:rPr>
              <a:t>类文件</a:t>
            </a:r>
            <a:endParaRPr lang="zh-CN" altLang="zh-CN" sz="24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0406" y="1246495"/>
            <a:ext cx="6071207" cy="53553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public class</a:t>
            </a:r>
            <a:r>
              <a:rPr lang="en-US" altLang="zh-CN" dirty="0">
                <a:solidFill>
                  <a:srgbClr val="3931E3"/>
                </a:solidFill>
              </a:rPr>
              <a:t> </a:t>
            </a:r>
            <a:r>
              <a:rPr lang="en-US" altLang="zh-CN" dirty="0" err="1">
                <a:solidFill>
                  <a:srgbClr val="3931E3"/>
                </a:solidFill>
              </a:rPr>
              <a:t>setContentFragment</a:t>
            </a:r>
            <a:r>
              <a:rPr lang="en-US" altLang="zh-CN" dirty="0">
                <a:solidFill>
                  <a:srgbClr val="3931E3"/>
                </a:solidFill>
              </a:rPr>
              <a:t> </a:t>
            </a:r>
            <a:r>
              <a:rPr lang="en-US" altLang="zh-CN" dirty="0"/>
              <a:t>extends Fragment {</a:t>
            </a:r>
            <a:endParaRPr lang="zh-CN" altLang="zh-CN" dirty="0"/>
          </a:p>
          <a:p>
            <a:r>
              <a:rPr lang="en-US" altLang="zh-CN" dirty="0"/>
              <a:t>    private View </a:t>
            </a:r>
            <a:r>
              <a:rPr lang="en-US" altLang="zh-CN" dirty="0" err="1"/>
              <a:t>view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private </a:t>
            </a:r>
            <a:r>
              <a:rPr lang="en-US" altLang="zh-CN" dirty="0" err="1"/>
              <a:t>TextView</a:t>
            </a:r>
            <a:r>
              <a:rPr lang="en-US" altLang="zh-CN" dirty="0"/>
              <a:t> text1,text2</a:t>
            </a:r>
            <a:r>
              <a:rPr lang="en-US" altLang="zh-CN" dirty="0" smtClean="0"/>
              <a:t>;</a:t>
            </a:r>
          </a:p>
          <a:p>
            <a:endParaRPr lang="zh-CN" altLang="zh-CN" dirty="0"/>
          </a:p>
          <a:p>
            <a:r>
              <a:rPr lang="en-US" altLang="zh-CN" dirty="0"/>
              <a:t>    public void </a:t>
            </a:r>
            <a:r>
              <a:rPr lang="en-US" altLang="zh-CN" dirty="0" err="1">
                <a:solidFill>
                  <a:srgbClr val="3931E3"/>
                </a:solidFill>
              </a:rPr>
              <a:t>onAttach</a:t>
            </a:r>
            <a:r>
              <a:rPr lang="en-US" altLang="zh-CN" dirty="0">
                <a:solidFill>
                  <a:srgbClr val="3931E3"/>
                </a:solidFill>
              </a:rPr>
              <a:t>(</a:t>
            </a:r>
            <a:r>
              <a:rPr lang="en-US" altLang="zh-CN" dirty="0"/>
              <a:t>Activity activity</a:t>
            </a:r>
            <a:r>
              <a:rPr lang="en-US" altLang="zh-CN" dirty="0">
                <a:solidFill>
                  <a:srgbClr val="3931E3"/>
                </a:solidFill>
              </a:rPr>
              <a:t>){</a:t>
            </a:r>
            <a:endParaRPr lang="zh-CN" altLang="zh-CN" dirty="0">
              <a:solidFill>
                <a:srgbClr val="3931E3"/>
              </a:solidFill>
            </a:endParaRPr>
          </a:p>
          <a:p>
            <a:r>
              <a:rPr lang="en-US" altLang="zh-CN" dirty="0">
                <a:solidFill>
                  <a:srgbClr val="3931E3"/>
                </a:solidFill>
              </a:rPr>
              <a:t>        </a:t>
            </a:r>
            <a:r>
              <a:rPr lang="en-US" altLang="zh-CN" dirty="0" err="1"/>
              <a:t>super.onAttach</a:t>
            </a:r>
            <a:r>
              <a:rPr lang="en-US" altLang="zh-CN" dirty="0"/>
              <a:t>(activity);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    public View </a:t>
            </a:r>
            <a:r>
              <a:rPr lang="en-US" altLang="zh-CN" dirty="0" err="1">
                <a:solidFill>
                  <a:srgbClr val="3931E3"/>
                </a:solidFill>
              </a:rPr>
              <a:t>onCreateView</a:t>
            </a:r>
            <a:r>
              <a:rPr lang="en-US" altLang="zh-CN" dirty="0"/>
              <a:t>(</a:t>
            </a:r>
            <a:r>
              <a:rPr lang="en-US" altLang="zh-CN" dirty="0" err="1"/>
              <a:t>LayoutInflater</a:t>
            </a:r>
            <a:r>
              <a:rPr lang="en-US" altLang="zh-CN" dirty="0"/>
              <a:t> </a:t>
            </a:r>
            <a:r>
              <a:rPr lang="en-US" altLang="zh-CN" dirty="0" err="1"/>
              <a:t>inflater</a:t>
            </a:r>
            <a:r>
              <a:rPr lang="en-US" altLang="zh-CN" dirty="0"/>
              <a:t>, </a:t>
            </a:r>
            <a:r>
              <a:rPr lang="en-US" altLang="zh-CN" dirty="0" err="1"/>
              <a:t>ViewGroup</a:t>
            </a:r>
            <a:r>
              <a:rPr lang="en-US" altLang="zh-CN" dirty="0"/>
              <a:t> container, Bundle </a:t>
            </a:r>
            <a:r>
              <a:rPr lang="en-US" altLang="zh-CN" dirty="0" err="1"/>
              <a:t>savedInstanceState</a:t>
            </a:r>
            <a:r>
              <a:rPr lang="en-US" altLang="zh-CN" dirty="0"/>
              <a:t>){</a:t>
            </a:r>
            <a:endParaRPr lang="zh-CN" altLang="zh-CN" dirty="0"/>
          </a:p>
          <a:p>
            <a:r>
              <a:rPr lang="en-US" altLang="zh-CN" dirty="0">
                <a:solidFill>
                  <a:srgbClr val="3931E3"/>
                </a:solidFill>
              </a:rPr>
              <a:t>        //</a:t>
            </a:r>
            <a:r>
              <a:rPr lang="zh-CN" altLang="zh-CN" dirty="0">
                <a:solidFill>
                  <a:srgbClr val="3931E3"/>
                </a:solidFill>
              </a:rPr>
              <a:t>获取布局文件</a:t>
            </a:r>
          </a:p>
          <a:p>
            <a:r>
              <a:rPr lang="en-US" altLang="zh-CN" dirty="0"/>
              <a:t>        view=</a:t>
            </a:r>
            <a:r>
              <a:rPr lang="en-US" altLang="zh-CN" dirty="0" err="1"/>
              <a:t>inflater.inflate</a:t>
            </a:r>
            <a:r>
              <a:rPr lang="en-US" altLang="zh-CN" dirty="0"/>
              <a:t>(</a:t>
            </a:r>
            <a:r>
              <a:rPr lang="en-US" altLang="zh-CN" dirty="0" err="1"/>
              <a:t>R.layout.content_layout</a:t>
            </a:r>
            <a:r>
              <a:rPr lang="en-US" altLang="zh-CN" dirty="0" smtClean="0"/>
              <a:t>,</a:t>
            </a:r>
          </a:p>
          <a:p>
            <a:r>
              <a:rPr lang="en-US" altLang="zh-CN" dirty="0" err="1" smtClean="0"/>
              <a:t>container,false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   if (view!=null){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init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        }</a:t>
            </a:r>
            <a:endParaRPr lang="zh-CN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        //</a:t>
            </a:r>
            <a:r>
              <a:rPr lang="zh-CN" altLang="zh-CN" dirty="0">
                <a:solidFill>
                  <a:srgbClr val="FF0000"/>
                </a:solidFill>
              </a:rPr>
              <a:t>获取</a:t>
            </a:r>
            <a:r>
              <a:rPr lang="en-US" altLang="zh-CN" dirty="0">
                <a:solidFill>
                  <a:srgbClr val="FF0000"/>
                </a:solidFill>
              </a:rPr>
              <a:t>activity</a:t>
            </a:r>
            <a:r>
              <a:rPr lang="zh-CN" altLang="zh-CN" dirty="0">
                <a:solidFill>
                  <a:srgbClr val="FF0000"/>
                </a:solidFill>
              </a:rPr>
              <a:t>中设置的</a:t>
            </a:r>
            <a:r>
              <a:rPr lang="zh-CN" altLang="zh-CN" dirty="0" smtClean="0">
                <a:solidFill>
                  <a:srgbClr val="FF0000"/>
                </a:solidFill>
              </a:rPr>
              <a:t>文字</a:t>
            </a:r>
            <a:r>
              <a:rPr lang="en-US" altLang="zh-CN" dirty="0" smtClean="0">
                <a:solidFill>
                  <a:srgbClr val="FF0000"/>
                </a:solidFill>
              </a:rPr>
              <a:t>        </a:t>
            </a:r>
            <a:r>
              <a:rPr lang="en-US" altLang="zh-CN" dirty="0" err="1">
                <a:solidFill>
                  <a:srgbClr val="3931E3"/>
                </a:solidFill>
              </a:rPr>
              <a:t>setText</a:t>
            </a:r>
            <a:r>
              <a:rPr lang="en-US" altLang="zh-CN" dirty="0"/>
              <a:t>(((</a:t>
            </a:r>
            <a:r>
              <a:rPr lang="en-US" altLang="zh-CN" dirty="0" err="1"/>
              <a:t>MainActivity</a:t>
            </a:r>
            <a:r>
              <a:rPr lang="en-US" altLang="zh-CN" dirty="0"/>
              <a:t>)</a:t>
            </a:r>
            <a:r>
              <a:rPr lang="en-US" altLang="zh-CN" dirty="0" err="1"/>
              <a:t>getActivity</a:t>
            </a:r>
            <a:r>
              <a:rPr lang="en-US" altLang="zh-CN" dirty="0"/>
              <a:t>()).</a:t>
            </a:r>
            <a:r>
              <a:rPr lang="en-US" altLang="zh-CN" dirty="0" err="1"/>
              <a:t>getSettingText</a:t>
            </a:r>
            <a:r>
              <a:rPr lang="en-US" altLang="zh-CN" dirty="0"/>
              <a:t>()[0]);</a:t>
            </a:r>
            <a:endParaRPr lang="zh-CN" altLang="zh-CN" dirty="0"/>
          </a:p>
          <a:p>
            <a:r>
              <a:rPr lang="en-US" altLang="zh-CN" dirty="0"/>
              <a:t>        return view;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6338807" y="2004984"/>
            <a:ext cx="5853193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private void </a:t>
            </a:r>
            <a:r>
              <a:rPr lang="en-US" altLang="zh-CN" dirty="0" err="1">
                <a:solidFill>
                  <a:srgbClr val="3931E3"/>
                </a:solidFill>
              </a:rPr>
              <a:t>init</a:t>
            </a:r>
            <a:r>
              <a:rPr lang="en-US" altLang="zh-CN" dirty="0">
                <a:solidFill>
                  <a:srgbClr val="3931E3"/>
                </a:solidFill>
              </a:rPr>
              <a:t>() 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    text1=(</a:t>
            </a:r>
            <a:r>
              <a:rPr lang="en-US" altLang="zh-CN" dirty="0" err="1"/>
              <a:t>TextView</a:t>
            </a:r>
            <a:r>
              <a:rPr lang="en-US" altLang="zh-CN" dirty="0"/>
              <a:t>)</a:t>
            </a:r>
            <a:r>
              <a:rPr lang="en-US" altLang="zh-CN" dirty="0" err="1"/>
              <a:t>view.findViewById</a:t>
            </a:r>
            <a:r>
              <a:rPr lang="en-US" altLang="zh-CN" dirty="0"/>
              <a:t>(</a:t>
            </a:r>
            <a:r>
              <a:rPr lang="en-US" altLang="zh-CN" dirty="0" err="1"/>
              <a:t>R.id.show_title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   text2=(</a:t>
            </a:r>
            <a:r>
              <a:rPr lang="en-US" altLang="zh-CN" dirty="0" err="1"/>
              <a:t>TextView</a:t>
            </a:r>
            <a:r>
              <a:rPr lang="en-US" altLang="zh-CN" dirty="0"/>
              <a:t>)</a:t>
            </a:r>
            <a:r>
              <a:rPr lang="en-US" altLang="zh-CN" dirty="0" err="1"/>
              <a:t>view.findViewById</a:t>
            </a:r>
            <a:r>
              <a:rPr lang="en-US" altLang="zh-CN" dirty="0"/>
              <a:t>(</a:t>
            </a:r>
            <a:r>
              <a:rPr lang="en-US" altLang="zh-CN" dirty="0" err="1"/>
              <a:t>R.id.show_content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endParaRPr lang="zh-CN" altLang="zh-CN" dirty="0"/>
          </a:p>
          <a:p>
            <a:r>
              <a:rPr lang="en-US" altLang="zh-CN" dirty="0">
                <a:solidFill>
                  <a:srgbClr val="3931E3"/>
                </a:solidFill>
              </a:rPr>
              <a:t>    public void </a:t>
            </a:r>
            <a:r>
              <a:rPr lang="en-US" altLang="zh-CN" dirty="0" err="1">
                <a:solidFill>
                  <a:srgbClr val="3931E3"/>
                </a:solidFill>
              </a:rPr>
              <a:t>setText</a:t>
            </a:r>
            <a:r>
              <a:rPr lang="en-US" altLang="zh-CN" dirty="0">
                <a:solidFill>
                  <a:srgbClr val="3931E3"/>
                </a:solidFill>
              </a:rPr>
              <a:t>(String[] text) </a:t>
            </a:r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    text1.setText(text[0]);</a:t>
            </a:r>
            <a:endParaRPr lang="zh-CN" altLang="zh-CN" dirty="0"/>
          </a:p>
          <a:p>
            <a:r>
              <a:rPr lang="en-US" altLang="zh-CN" dirty="0"/>
              <a:t>        text2.setText(text[1]);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173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659</TotalTime>
  <Words>1088</Words>
  <Application>Microsoft Office PowerPoint</Application>
  <PresentationFormat>宽屏</PresentationFormat>
  <Paragraphs>173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方正姚体</vt:lpstr>
      <vt:lpstr>华文新魏</vt:lpstr>
      <vt:lpstr>宋体</vt:lpstr>
      <vt:lpstr>Arial</vt:lpstr>
      <vt:lpstr>Times New Roman</vt:lpstr>
      <vt:lpstr>Trebuchet MS</vt:lpstr>
      <vt:lpstr>Wingdings</vt:lpstr>
      <vt:lpstr>Wingdings 3</vt:lpstr>
      <vt:lpstr>平面</vt:lpstr>
      <vt:lpstr>第五章 Fragment基础</vt:lpstr>
      <vt:lpstr>5.4 Fragment与Activity之间通信</vt:lpstr>
      <vt:lpstr> 5.4 .1 在Activity中获取Fragment实例</vt:lpstr>
      <vt:lpstr>  5.4 .2 在Fragment中获取Activity实例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5.5  本章小结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和JSON</dc:title>
  <dc:creator>江西理工大学</dc:creator>
  <cp:lastModifiedBy>江西理工大学</cp:lastModifiedBy>
  <cp:revision>83</cp:revision>
  <dcterms:created xsi:type="dcterms:W3CDTF">2018-04-27T05:00:04Z</dcterms:created>
  <dcterms:modified xsi:type="dcterms:W3CDTF">2018-08-20T22:59:15Z</dcterms:modified>
</cp:coreProperties>
</file>