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9" r:id="rId8"/>
    <p:sldId id="278" r:id="rId9"/>
    <p:sldId id="271" r:id="rId10"/>
    <p:sldId id="283" r:id="rId11"/>
    <p:sldId id="281" r:id="rId12"/>
    <p:sldId id="282" r:id="rId13"/>
    <p:sldId id="284" r:id="rId14"/>
    <p:sldId id="28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4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8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77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0445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62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5262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748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567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3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34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89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09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82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8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40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21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80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F9074-75FA-4FE5-AFFE-73F61CC6A4FC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97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第六章 </a:t>
            </a:r>
            <a:r>
              <a:rPr lang="en-US" altLang="zh-CN" dirty="0"/>
              <a:t>Android</a:t>
            </a:r>
            <a:r>
              <a:rPr lang="zh-CN" altLang="zh-CN" dirty="0"/>
              <a:t>数据存储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72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0173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6.2 </a:t>
            </a:r>
            <a:r>
              <a:rPr lang="zh-CN" altLang="en-US" dirty="0" smtClean="0"/>
              <a:t>文件</a:t>
            </a:r>
            <a:r>
              <a:rPr lang="zh-CN" altLang="zh-CN" dirty="0" smtClean="0"/>
              <a:t>存储</a:t>
            </a:r>
            <a:r>
              <a:rPr lang="en-US" altLang="zh-CN" dirty="0" smtClean="0"/>
              <a:t>---</a:t>
            </a:r>
            <a:r>
              <a:rPr lang="en-US" altLang="zh-CN" b="1" dirty="0" smtClean="0">
                <a:solidFill>
                  <a:srgbClr val="5B42EE"/>
                </a:solidFill>
              </a:rPr>
              <a:t>(</a:t>
            </a:r>
            <a:r>
              <a:rPr lang="en-US" altLang="zh-CN" b="1" dirty="0">
                <a:solidFill>
                  <a:srgbClr val="5B42EE"/>
                </a:solidFill>
              </a:rPr>
              <a:t>2) </a:t>
            </a:r>
            <a:r>
              <a:rPr lang="zh-CN" altLang="en-US" b="1" dirty="0">
                <a:solidFill>
                  <a:srgbClr val="5B42EE"/>
                </a:solidFill>
              </a:rPr>
              <a:t>内</a:t>
            </a:r>
            <a:r>
              <a:rPr lang="zh-CN" altLang="zh-CN" b="1" dirty="0">
                <a:solidFill>
                  <a:srgbClr val="5B42EE"/>
                </a:solidFill>
              </a:rPr>
              <a:t>部存储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596" y="744101"/>
            <a:ext cx="11105240" cy="1907627"/>
          </a:xfr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altLang="zh-CN" sz="2400" b="1" dirty="0" smtClean="0">
              <a:solidFill>
                <a:srgbClr val="5B42EE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400" dirty="0" smtClean="0"/>
              <a:t>     </a:t>
            </a:r>
            <a:r>
              <a:rPr lang="zh-CN" altLang="zh-CN" sz="2400" dirty="0" smtClean="0"/>
              <a:t>内部</a:t>
            </a:r>
            <a:r>
              <a:rPr lang="zh-CN" altLang="zh-CN" sz="2400" dirty="0"/>
              <a:t>存储方式使用的是</a:t>
            </a:r>
            <a:r>
              <a:rPr lang="en-US" altLang="zh-CN" sz="2400" dirty="0"/>
              <a:t>Context</a:t>
            </a:r>
            <a:r>
              <a:rPr lang="zh-CN" altLang="zh-CN" sz="2400" dirty="0"/>
              <a:t>提供的</a:t>
            </a:r>
            <a:r>
              <a:rPr lang="en-US" altLang="zh-CN" sz="2400" dirty="0" err="1">
                <a:solidFill>
                  <a:srgbClr val="5B42EE"/>
                </a:solidFill>
              </a:rPr>
              <a:t>openFileOutput</a:t>
            </a:r>
            <a:r>
              <a:rPr lang="en-US" altLang="zh-CN" sz="2400" dirty="0">
                <a:solidFill>
                  <a:srgbClr val="5B42EE"/>
                </a:solidFill>
              </a:rPr>
              <a:t>()</a:t>
            </a:r>
            <a:r>
              <a:rPr lang="zh-CN" altLang="zh-CN" sz="2400" dirty="0"/>
              <a:t>方法和</a:t>
            </a:r>
            <a:r>
              <a:rPr lang="en-US" altLang="zh-CN" sz="2400" dirty="0" err="1">
                <a:solidFill>
                  <a:srgbClr val="5B42EE"/>
                </a:solidFill>
              </a:rPr>
              <a:t>openFileInput</a:t>
            </a:r>
            <a:r>
              <a:rPr lang="en-US" altLang="zh-CN" sz="2400" dirty="0">
                <a:solidFill>
                  <a:srgbClr val="5B42EE"/>
                </a:solidFill>
              </a:rPr>
              <a:t>()</a:t>
            </a:r>
            <a:r>
              <a:rPr lang="zh-CN" altLang="zh-CN" sz="2400" dirty="0"/>
              <a:t>方法，通过这两个方法获取</a:t>
            </a:r>
            <a:r>
              <a:rPr lang="en-US" altLang="zh-CN" sz="2400" dirty="0" err="1"/>
              <a:t>FileOutputStream</a:t>
            </a:r>
            <a:r>
              <a:rPr lang="zh-CN" altLang="zh-CN" sz="2400" dirty="0"/>
              <a:t>对象和</a:t>
            </a:r>
            <a:r>
              <a:rPr lang="en-US" altLang="zh-CN" sz="2400" dirty="0" err="1"/>
              <a:t>FileInputStream</a:t>
            </a:r>
            <a:r>
              <a:rPr lang="zh-CN" altLang="zh-CN" sz="2400" dirty="0" smtClean="0"/>
              <a:t>对象。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zh-CN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99868"/>
              </p:ext>
            </p:extLst>
          </p:nvPr>
        </p:nvGraphicFramePr>
        <p:xfrm>
          <a:off x="563597" y="2345544"/>
          <a:ext cx="11105239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05239"/>
              </a:tblGrid>
              <a:tr h="107806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</a:rPr>
                        <a:t>FileOutputStream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solidFill>
                            <a:srgbClr val="5B42EE"/>
                          </a:solidFill>
                          <a:effectLst/>
                          <a:latin typeface="+mn-lt"/>
                        </a:rPr>
                        <a:t>openFileOutput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(String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</a:rPr>
                        <a:t>name,int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 mode);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FileInputStream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solidFill>
                            <a:srgbClr val="5B42EE"/>
                          </a:solidFill>
                          <a:effectLst/>
                        </a:rPr>
                        <a:t>openFileInput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(String name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);</a:t>
                      </a: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openFileOutput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方法用于打开输</a:t>
                      </a:r>
                      <a:r>
                        <a:rPr lang="zh-CN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出</a:t>
                      </a:r>
                      <a:r>
                        <a:rPr lang="zh-CN" alt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流</a:t>
                      </a:r>
                      <a:r>
                        <a:rPr lang="zh-CN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，将数据存储到文件中</a:t>
                      </a:r>
                      <a:r>
                        <a:rPr lang="zh-CN" alt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2000" b="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openFileInput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方法用于打开输</a:t>
                      </a:r>
                      <a:r>
                        <a:rPr lang="zh-CN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入</a:t>
                      </a:r>
                      <a:r>
                        <a:rPr lang="zh-CN" alt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流</a:t>
                      </a:r>
                      <a:r>
                        <a:rPr lang="zh-CN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读取文件</a:t>
                      </a:r>
                      <a:r>
                        <a:rPr lang="zh-CN" alt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2000" b="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82873" y="4188717"/>
            <a:ext cx="10717924" cy="20159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2000" kern="100" dirty="0" smtClean="0">
                <a:latin typeface="+mn-ea"/>
                <a:cs typeface="Times New Roman" panose="02020603050405020304" pitchFamily="18" charset="0"/>
              </a:rPr>
              <a:t>参数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name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代表文件名，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mode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表示文件的操作权限，它有以下几种取值：</a:t>
            </a:r>
          </a:p>
          <a:p>
            <a:pPr indent="30607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5B42EE"/>
                </a:solidFill>
                <a:latin typeface="+mn-ea"/>
                <a:cs typeface="Times New Roman" panose="02020603050405020304" pitchFamily="18" charset="0"/>
              </a:rPr>
              <a:t>MODE_PRIVATE</a:t>
            </a:r>
            <a:r>
              <a:rPr lang="en-US" altLang="zh-CN" sz="2000" b="1" kern="100" dirty="0" smtClean="0">
                <a:latin typeface="+mn-ea"/>
                <a:cs typeface="Times New Roman" panose="02020603050405020304" pitchFamily="18" charset="0"/>
              </a:rPr>
              <a:t>: </a:t>
            </a:r>
            <a:r>
              <a:rPr lang="zh-CN" altLang="zh-CN" sz="2000" kern="100" dirty="0" smtClean="0">
                <a:latin typeface="+mn-ea"/>
                <a:cs typeface="Times New Roman" panose="02020603050405020304" pitchFamily="18" charset="0"/>
              </a:rPr>
              <a:t>默认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的操作权限，只能被当前应用程序所读写。</a:t>
            </a:r>
          </a:p>
          <a:p>
            <a:pPr indent="30607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+mn-ea"/>
                <a:cs typeface="Times New Roman" panose="02020603050405020304" pitchFamily="18" charset="0"/>
              </a:rPr>
              <a:t>MODE_APPEND</a:t>
            </a:r>
            <a:r>
              <a:rPr lang="en-US" altLang="zh-CN" sz="2000" b="1" kern="100" dirty="0" smtClean="0">
                <a:latin typeface="+mn-ea"/>
                <a:cs typeface="Times New Roman" panose="02020603050405020304" pitchFamily="18" charset="0"/>
              </a:rPr>
              <a:t>: </a:t>
            </a:r>
            <a:r>
              <a:rPr lang="zh-CN" altLang="zh-CN" sz="2000" kern="100" dirty="0" smtClean="0">
                <a:latin typeface="+mn-ea"/>
                <a:cs typeface="Times New Roman" panose="02020603050405020304" pitchFamily="18" charset="0"/>
              </a:rPr>
              <a:t>可以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添加文件的内容。</a:t>
            </a:r>
          </a:p>
          <a:p>
            <a:pPr indent="30607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+mn-ea"/>
                <a:cs typeface="Times New Roman" panose="02020603050405020304" pitchFamily="18" charset="0"/>
              </a:rPr>
              <a:t>MODE_WORLD_READABLE</a:t>
            </a:r>
            <a:r>
              <a:rPr lang="en-US" altLang="zh-CN" sz="2000" b="1" kern="100" dirty="0" smtClean="0">
                <a:latin typeface="+mn-ea"/>
                <a:cs typeface="Times New Roman" panose="02020603050405020304" pitchFamily="18" charset="0"/>
              </a:rPr>
              <a:t>: </a:t>
            </a:r>
            <a:r>
              <a:rPr lang="zh-CN" altLang="zh-CN" sz="2000" kern="100" dirty="0" smtClean="0">
                <a:latin typeface="+mn-ea"/>
                <a:cs typeface="Times New Roman" panose="02020603050405020304" pitchFamily="18" charset="0"/>
              </a:rPr>
              <a:t>可以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被其他程序所读取，安全性较低。</a:t>
            </a:r>
          </a:p>
          <a:p>
            <a:pPr indent="30607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+mn-ea"/>
                <a:cs typeface="Times New Roman" panose="02020603050405020304" pitchFamily="18" charset="0"/>
              </a:rPr>
              <a:t>MODE_WORLD_WRITEABLE</a:t>
            </a:r>
            <a:r>
              <a:rPr lang="en-US" altLang="zh-CN" sz="2000" b="1" kern="100" dirty="0" smtClean="0">
                <a:latin typeface="+mn-ea"/>
                <a:cs typeface="Times New Roman" panose="02020603050405020304" pitchFamily="18" charset="0"/>
              </a:rPr>
              <a:t>:</a:t>
            </a:r>
            <a:r>
              <a:rPr lang="zh-CN" altLang="zh-CN" sz="2000" kern="100" dirty="0" smtClean="0">
                <a:latin typeface="+mn-ea"/>
                <a:cs typeface="Times New Roman" panose="02020603050405020304" pitchFamily="18" charset="0"/>
              </a:rPr>
              <a:t>可以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被其他的程序所写入，安全性低。</a:t>
            </a:r>
          </a:p>
        </p:txBody>
      </p:sp>
    </p:spTree>
    <p:extLst>
      <p:ext uri="{BB962C8B-B14F-4D97-AF65-F5344CB8AC3E}">
        <p14:creationId xmlns:p14="http://schemas.microsoft.com/office/powerpoint/2010/main" val="186490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6520" y="1135830"/>
            <a:ext cx="9522956" cy="5580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zh-CN" dirty="0"/>
              <a:t>文件名称</a:t>
            </a:r>
          </a:p>
          <a:p>
            <a:pPr marL="0" indent="0">
              <a:buNone/>
            </a:pPr>
            <a:r>
              <a:rPr lang="en-US" altLang="zh-CN" dirty="0"/>
              <a:t>		String </a:t>
            </a:r>
            <a:r>
              <a:rPr lang="en-US" altLang="zh-CN" dirty="0" err="1"/>
              <a:t>file_name</a:t>
            </a:r>
            <a:r>
              <a:rPr lang="en-US" altLang="zh-CN" dirty="0"/>
              <a:t>="test.txt";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	//</a:t>
            </a:r>
            <a:r>
              <a:rPr lang="zh-CN" altLang="zh-CN" dirty="0"/>
              <a:t>写入文件的数据</a:t>
            </a:r>
          </a:p>
          <a:p>
            <a:pPr marL="0" indent="0">
              <a:buNone/>
            </a:pPr>
            <a:r>
              <a:rPr lang="en-US" altLang="zh-CN" dirty="0"/>
              <a:t>		String </a:t>
            </a:r>
            <a:r>
              <a:rPr lang="en-US" altLang="zh-CN" dirty="0" err="1"/>
              <a:t>str</a:t>
            </a:r>
            <a:r>
              <a:rPr lang="en-US" altLang="zh-CN" dirty="0"/>
              <a:t>="Android";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           </a:t>
            </a:r>
            <a:r>
              <a:rPr lang="en-US" altLang="zh-CN" dirty="0" err="1" smtClean="0"/>
              <a:t>FileOutputStream</a:t>
            </a:r>
            <a:r>
              <a:rPr lang="en-US" altLang="zh-CN" dirty="0" smtClean="0"/>
              <a:t> </a:t>
            </a:r>
            <a:r>
              <a:rPr lang="en-US" altLang="zh-CN" dirty="0" err="1"/>
              <a:t>fi_out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	try{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rgbClr val="5B42EE"/>
                </a:solidFill>
              </a:rPr>
              <a:t>  </a:t>
            </a:r>
            <a:r>
              <a:rPr lang="en-US" altLang="zh-CN" dirty="0" err="1">
                <a:solidFill>
                  <a:srgbClr val="5B42EE"/>
                </a:solidFill>
              </a:rPr>
              <a:t>fi_out</a:t>
            </a:r>
            <a:r>
              <a:rPr lang="en-US" altLang="zh-CN" dirty="0">
                <a:solidFill>
                  <a:srgbClr val="5B42EE"/>
                </a:solidFill>
              </a:rPr>
              <a:t>=</a:t>
            </a:r>
            <a:r>
              <a:rPr lang="en-US" altLang="zh-CN" dirty="0" err="1">
                <a:solidFill>
                  <a:srgbClr val="5B42EE"/>
                </a:solidFill>
              </a:rPr>
              <a:t>openFileOutput</a:t>
            </a:r>
            <a:r>
              <a:rPr lang="en-US" altLang="zh-CN" dirty="0">
                <a:solidFill>
                  <a:srgbClr val="5B42EE"/>
                </a:solidFill>
              </a:rPr>
              <a:t> (</a:t>
            </a:r>
            <a:r>
              <a:rPr lang="en-US" altLang="zh-CN" dirty="0" err="1">
                <a:solidFill>
                  <a:srgbClr val="5B42EE"/>
                </a:solidFill>
              </a:rPr>
              <a:t>file_name</a:t>
            </a:r>
            <a:r>
              <a:rPr lang="en-US" altLang="zh-CN" dirty="0" smtClean="0">
                <a:solidFill>
                  <a:srgbClr val="5B42EE"/>
                </a:solidFill>
              </a:rPr>
              <a:t>, MODE_PRIVATE</a:t>
            </a:r>
            <a:r>
              <a:rPr lang="en-US" altLang="zh-CN" dirty="0">
                <a:solidFill>
                  <a:srgbClr val="5B42EE"/>
                </a:solidFill>
              </a:rPr>
              <a:t>);</a:t>
            </a:r>
            <a:endParaRPr lang="zh-CN" altLang="zh-CN" dirty="0">
              <a:solidFill>
                <a:srgbClr val="5B42EE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	  </a:t>
            </a:r>
            <a:r>
              <a:rPr lang="en-US" altLang="zh-CN" dirty="0" err="1"/>
              <a:t>fi_out.write</a:t>
            </a:r>
            <a:r>
              <a:rPr lang="en-US" altLang="zh-CN" dirty="0"/>
              <a:t>(</a:t>
            </a:r>
            <a:r>
              <a:rPr lang="en-US" altLang="zh-CN" dirty="0" err="1"/>
              <a:t>str.getBytes</a:t>
            </a:r>
            <a:r>
              <a:rPr lang="en-US" altLang="zh-CN" dirty="0"/>
              <a:t>());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	 </a:t>
            </a:r>
            <a:r>
              <a:rPr lang="en-US" altLang="zh-CN" dirty="0" err="1"/>
              <a:t>fi_out.close</a:t>
            </a:r>
            <a:r>
              <a:rPr lang="en-US" altLang="zh-CN" dirty="0"/>
              <a:t>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	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	catch(Exception exception){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exception.printStackTrace</a:t>
            </a:r>
            <a:r>
              <a:rPr lang="en-US" altLang="zh-CN" dirty="0"/>
              <a:t>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	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}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72965" y="0"/>
            <a:ext cx="10925504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6.2 </a:t>
            </a:r>
            <a:r>
              <a:rPr lang="zh-CN" altLang="en-US" dirty="0" smtClean="0"/>
              <a:t>文件</a:t>
            </a:r>
            <a:r>
              <a:rPr lang="zh-CN" altLang="zh-CN" dirty="0" smtClean="0"/>
              <a:t>存储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5B42EE"/>
                </a:solidFill>
              </a:rPr>
              <a:t>3-</a:t>
            </a:r>
            <a:r>
              <a:rPr lang="zh-CN" altLang="en-US" dirty="0" smtClean="0">
                <a:solidFill>
                  <a:srgbClr val="5B42EE"/>
                </a:solidFill>
              </a:rPr>
              <a:t>内部</a:t>
            </a:r>
            <a:r>
              <a:rPr lang="zh-CN" altLang="en-US" dirty="0">
                <a:solidFill>
                  <a:srgbClr val="5B42EE"/>
                </a:solidFill>
              </a:rPr>
              <a:t>文件</a:t>
            </a:r>
            <a:r>
              <a:rPr lang="zh-CN" altLang="en-US" dirty="0" smtClean="0">
                <a:solidFill>
                  <a:srgbClr val="5B42EE"/>
                </a:solidFill>
              </a:rPr>
              <a:t>写入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5934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4989" y="788989"/>
            <a:ext cx="9522956" cy="59113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		String </a:t>
            </a:r>
            <a:r>
              <a:rPr lang="en-US" altLang="zh-CN" dirty="0" err="1"/>
              <a:t>file_name</a:t>
            </a:r>
            <a:r>
              <a:rPr lang="en-US" altLang="zh-CN" dirty="0"/>
              <a:t>="test.txt";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	//</a:t>
            </a:r>
            <a:r>
              <a:rPr lang="zh-CN" altLang="zh-CN" dirty="0"/>
              <a:t>保存读取的数据</a:t>
            </a:r>
          </a:p>
          <a:p>
            <a:pPr marL="0" indent="0">
              <a:buNone/>
            </a:pPr>
            <a:r>
              <a:rPr lang="en-US" altLang="zh-CN" dirty="0"/>
              <a:t>		String </a:t>
            </a:r>
            <a:r>
              <a:rPr lang="en-US" altLang="zh-CN" dirty="0" err="1"/>
              <a:t>str</a:t>
            </a:r>
            <a:r>
              <a:rPr lang="en-US" altLang="zh-CN" dirty="0"/>
              <a:t>="";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           </a:t>
            </a:r>
            <a:r>
              <a:rPr lang="en-US" altLang="zh-CN" dirty="0" err="1" smtClean="0"/>
              <a:t>FileInputStream</a:t>
            </a:r>
            <a:r>
              <a:rPr lang="en-US" altLang="zh-CN" dirty="0" smtClean="0"/>
              <a:t> </a:t>
            </a:r>
            <a:r>
              <a:rPr lang="en-US" altLang="zh-CN" dirty="0" err="1"/>
              <a:t>fi_in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	try{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>
                <a:solidFill>
                  <a:srgbClr val="5B42EE"/>
                </a:solidFill>
              </a:rPr>
              <a:t>fi_in</a:t>
            </a:r>
            <a:r>
              <a:rPr lang="en-US" altLang="zh-CN" dirty="0">
                <a:solidFill>
                  <a:srgbClr val="5B42EE"/>
                </a:solidFill>
              </a:rPr>
              <a:t>=</a:t>
            </a:r>
            <a:r>
              <a:rPr lang="en-US" altLang="zh-CN" dirty="0" err="1">
                <a:solidFill>
                  <a:srgbClr val="5B42EE"/>
                </a:solidFill>
              </a:rPr>
              <a:t>openFileInput</a:t>
            </a:r>
            <a:r>
              <a:rPr lang="en-US" altLang="zh-CN" dirty="0">
                <a:solidFill>
                  <a:srgbClr val="5B42EE"/>
                </a:solidFill>
              </a:rPr>
              <a:t>(</a:t>
            </a:r>
            <a:r>
              <a:rPr lang="en-US" altLang="zh-CN" dirty="0" err="1">
                <a:solidFill>
                  <a:srgbClr val="5B42EE"/>
                </a:solidFill>
              </a:rPr>
              <a:t>file_name</a:t>
            </a:r>
            <a:r>
              <a:rPr lang="en-US" altLang="zh-CN" dirty="0">
                <a:solidFill>
                  <a:srgbClr val="5B42EE"/>
                </a:solidFill>
              </a:rPr>
              <a:t>);</a:t>
            </a:r>
            <a:endParaRPr lang="zh-CN" altLang="zh-CN" dirty="0">
              <a:solidFill>
                <a:srgbClr val="5B42EE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		//</a:t>
            </a:r>
            <a:r>
              <a:rPr lang="en-US" altLang="zh-CN" dirty="0" err="1"/>
              <a:t>fi_in.available</a:t>
            </a:r>
            <a:r>
              <a:rPr lang="en-US" altLang="zh-CN" dirty="0"/>
              <a:t>()</a:t>
            </a:r>
            <a:r>
              <a:rPr lang="zh-CN" altLang="zh-CN" dirty="0"/>
              <a:t>返回的实际可读字节数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>
                <a:solidFill>
                  <a:srgbClr val="5B42EE"/>
                </a:solidFill>
              </a:rPr>
              <a:t>byte[] buffer=new byte[</a:t>
            </a:r>
            <a:r>
              <a:rPr lang="en-US" altLang="zh-CN" dirty="0" err="1">
                <a:solidFill>
                  <a:srgbClr val="5B42EE"/>
                </a:solidFill>
              </a:rPr>
              <a:t>fi_in.available</a:t>
            </a:r>
            <a:r>
              <a:rPr lang="en-US" altLang="zh-CN" dirty="0">
                <a:solidFill>
                  <a:srgbClr val="5B42EE"/>
                </a:solidFill>
              </a:rPr>
              <a:t>()];</a:t>
            </a:r>
            <a:endParaRPr lang="zh-CN" altLang="zh-CN" dirty="0">
              <a:solidFill>
                <a:srgbClr val="5B42EE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>
                <a:solidFill>
                  <a:srgbClr val="5B42EE"/>
                </a:solidFill>
              </a:rPr>
              <a:t>fi_in.read</a:t>
            </a:r>
            <a:r>
              <a:rPr lang="en-US" altLang="zh-CN" dirty="0">
                <a:solidFill>
                  <a:srgbClr val="5B42EE"/>
                </a:solidFill>
              </a:rPr>
              <a:t>(buffer);</a:t>
            </a:r>
            <a:endParaRPr lang="zh-CN" altLang="zh-CN" dirty="0">
              <a:solidFill>
                <a:srgbClr val="5B42EE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>
                <a:solidFill>
                  <a:srgbClr val="5B42EE"/>
                </a:solidFill>
              </a:rPr>
              <a:t>str</a:t>
            </a:r>
            <a:r>
              <a:rPr lang="en-US" altLang="zh-CN" dirty="0">
                <a:solidFill>
                  <a:srgbClr val="5B42EE"/>
                </a:solidFill>
              </a:rPr>
              <a:t>=new String(buffer);</a:t>
            </a:r>
            <a:endParaRPr lang="zh-CN" altLang="zh-CN" dirty="0">
              <a:solidFill>
                <a:srgbClr val="5B42EE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	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	catch(Exception exception){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exception.printStackTrace</a:t>
            </a:r>
            <a:r>
              <a:rPr lang="en-US" altLang="zh-CN" dirty="0"/>
              <a:t>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	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}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72965" y="0"/>
            <a:ext cx="10925504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6.2 </a:t>
            </a:r>
            <a:r>
              <a:rPr lang="zh-CN" altLang="en-US" dirty="0" smtClean="0"/>
              <a:t>文件</a:t>
            </a:r>
            <a:r>
              <a:rPr lang="zh-CN" altLang="zh-CN" dirty="0" smtClean="0"/>
              <a:t>存储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5B42EE"/>
                </a:solidFill>
              </a:rPr>
              <a:t>4-</a:t>
            </a:r>
            <a:r>
              <a:rPr lang="zh-CN" altLang="en-US" dirty="0" smtClean="0">
                <a:solidFill>
                  <a:srgbClr val="5B42EE"/>
                </a:solidFill>
              </a:rPr>
              <a:t>内部文件读取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7280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读写例子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352" y="2306068"/>
            <a:ext cx="3933333" cy="3590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698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使用文件存储用户注册信息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4446" y="1688553"/>
            <a:ext cx="4105899" cy="40343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672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zh-CN" dirty="0"/>
              <a:t>数据存储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3457" y="1498437"/>
            <a:ext cx="9286473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本章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学习</a:t>
            </a:r>
            <a:r>
              <a:rPr lang="zh-CN" altLang="zh-CN" sz="2800" b="1" dirty="0">
                <a:solidFill>
                  <a:srgbClr val="FF0000"/>
                </a:solidFill>
              </a:rPr>
              <a:t>目标</a:t>
            </a:r>
          </a:p>
          <a:p>
            <a:pPr lvl="0"/>
            <a:r>
              <a:rPr lang="zh-CN" altLang="zh-CN" sz="2800" dirty="0" smtClean="0"/>
              <a:t>了解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常用的</a:t>
            </a:r>
            <a:r>
              <a:rPr lang="zh-CN" altLang="zh-CN" sz="2800" dirty="0" smtClean="0"/>
              <a:t>数据</a:t>
            </a:r>
            <a:r>
              <a:rPr lang="zh-CN" altLang="zh-CN" sz="2800" dirty="0"/>
              <a:t>存储</a:t>
            </a:r>
            <a:r>
              <a:rPr lang="zh-CN" altLang="zh-CN" sz="2800" dirty="0" smtClean="0"/>
              <a:t>方式。</a:t>
            </a:r>
            <a:endParaRPr lang="zh-CN" altLang="zh-CN" sz="2800" dirty="0"/>
          </a:p>
          <a:p>
            <a:pPr lvl="0"/>
            <a:r>
              <a:rPr lang="zh-CN" altLang="zh-CN" sz="2800" dirty="0"/>
              <a:t>掌握文件存储、</a:t>
            </a:r>
            <a:r>
              <a:rPr lang="en-US" altLang="zh-CN" sz="2800" dirty="0" smtClean="0"/>
              <a:t>XML</a:t>
            </a:r>
            <a:r>
              <a:rPr lang="zh-CN" altLang="zh-CN" sz="2800" dirty="0"/>
              <a:t>文件</a:t>
            </a:r>
            <a:r>
              <a:rPr lang="zh-CN" altLang="zh-CN" sz="2800" dirty="0" smtClean="0"/>
              <a:t>、</a:t>
            </a:r>
            <a:r>
              <a:rPr lang="en-US" altLang="zh-CN" sz="2800" dirty="0" err="1" smtClean="0"/>
              <a:t>SharedPreferences</a:t>
            </a:r>
            <a:r>
              <a:rPr lang="zh-CN" altLang="zh-CN" sz="2800" dirty="0"/>
              <a:t>的使用。</a:t>
            </a:r>
          </a:p>
          <a:p>
            <a:pPr lvl="0"/>
            <a:r>
              <a:rPr lang="zh-CN" altLang="zh-CN" sz="2800" dirty="0"/>
              <a:t>掌握</a:t>
            </a:r>
            <a:r>
              <a:rPr lang="en-US" altLang="zh-CN" sz="2800" dirty="0"/>
              <a:t>SQLite</a:t>
            </a:r>
            <a:r>
              <a:rPr lang="zh-CN" altLang="zh-CN" sz="2800" dirty="0"/>
              <a:t>数据库的使用。</a:t>
            </a:r>
          </a:p>
          <a:p>
            <a:pPr lvl="0"/>
            <a:r>
              <a:rPr lang="zh-CN" altLang="zh-CN" sz="2800" dirty="0"/>
              <a:t>掌握</a:t>
            </a:r>
            <a:r>
              <a:rPr lang="en-US" altLang="zh-CN" sz="2800" dirty="0"/>
              <a:t>JSON</a:t>
            </a:r>
            <a:r>
              <a:rPr lang="zh-CN" altLang="zh-CN" sz="2800" dirty="0"/>
              <a:t>类型的数据使用。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5979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0173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6.1 </a:t>
            </a:r>
            <a:r>
              <a:rPr lang="zh-CN" altLang="zh-CN" dirty="0" smtClean="0"/>
              <a:t>数据</a:t>
            </a:r>
            <a:r>
              <a:rPr lang="zh-CN" altLang="zh-CN" dirty="0"/>
              <a:t>存储方式简介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347" y="1169795"/>
            <a:ext cx="10657489" cy="5688205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400" b="1" dirty="0">
                <a:solidFill>
                  <a:srgbClr val="5B42EE"/>
                </a:solidFill>
              </a:rPr>
              <a:t>文件存储</a:t>
            </a:r>
            <a:r>
              <a:rPr lang="zh-CN" altLang="zh-CN" sz="2400" dirty="0"/>
              <a:t>：把要存储的文件，如音乐、图片等以</a:t>
            </a:r>
            <a:r>
              <a:rPr lang="en-US" altLang="zh-CN" sz="2400" dirty="0"/>
              <a:t>I/O</a:t>
            </a:r>
            <a:r>
              <a:rPr lang="zh-CN" altLang="zh-CN" sz="2400" dirty="0"/>
              <a:t>流的形式存储在手机内存或者</a:t>
            </a:r>
            <a:r>
              <a:rPr lang="en-US" altLang="zh-CN" sz="2400" dirty="0"/>
              <a:t>SD</a:t>
            </a:r>
            <a:r>
              <a:rPr lang="zh-CN" altLang="zh-CN" sz="2400" dirty="0"/>
              <a:t>卡中。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400" b="1" dirty="0" err="1">
                <a:solidFill>
                  <a:srgbClr val="5B42EE"/>
                </a:solidFill>
              </a:rPr>
              <a:t>SharedPreferences</a:t>
            </a:r>
            <a:r>
              <a:rPr lang="zh-CN" altLang="zh-CN" sz="2400" b="1" dirty="0">
                <a:solidFill>
                  <a:srgbClr val="5B42EE"/>
                </a:solidFill>
              </a:rPr>
              <a:t>：</a:t>
            </a:r>
            <a:r>
              <a:rPr lang="zh-CN" altLang="zh-CN" sz="2400" dirty="0"/>
              <a:t>它和</a:t>
            </a:r>
            <a:r>
              <a:rPr lang="en-US" altLang="zh-CN" sz="2400" dirty="0"/>
              <a:t>XML</a:t>
            </a:r>
            <a:r>
              <a:rPr lang="zh-CN" altLang="zh-CN" sz="2400" dirty="0"/>
              <a:t>文件存储的类型相似，都是以键值对的形式存储数据，常用这种方式存储用户登录时的用户名和密码等信息。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rgbClr val="5B42EE"/>
                </a:solidFill>
              </a:rPr>
              <a:t>SQLite</a:t>
            </a:r>
            <a:r>
              <a:rPr lang="zh-CN" altLang="zh-CN" sz="2400" b="1" dirty="0">
                <a:solidFill>
                  <a:srgbClr val="5B42EE"/>
                </a:solidFill>
              </a:rPr>
              <a:t>数据库</a:t>
            </a:r>
            <a:r>
              <a:rPr lang="zh-CN" altLang="zh-CN" sz="2400" dirty="0"/>
              <a:t>：</a:t>
            </a:r>
            <a:r>
              <a:rPr lang="en-US" altLang="zh-CN" sz="2400" dirty="0"/>
              <a:t>SQLite </a:t>
            </a:r>
            <a:r>
              <a:rPr lang="zh-CN" altLang="zh-CN" sz="2400" dirty="0" smtClean="0"/>
              <a:t>是一</a:t>
            </a:r>
            <a:r>
              <a:rPr lang="zh-CN" altLang="zh-CN" sz="2400" dirty="0"/>
              <a:t>个轻量级、跨平台的数据库，通常用于存储用户的信息等。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400" b="1" dirty="0">
                <a:solidFill>
                  <a:srgbClr val="5B42EE"/>
                </a:solidFill>
              </a:rPr>
              <a:t>网络存储</a:t>
            </a:r>
            <a:r>
              <a:rPr lang="zh-CN" altLang="zh-CN" sz="2400" dirty="0"/>
              <a:t>：把数据存储到服务器中，使用的时候可以连接网络，然后从网络上获取信息，</a:t>
            </a:r>
            <a:r>
              <a:rPr lang="zh-CN" altLang="zh-CN" sz="2400" dirty="0" smtClean="0"/>
              <a:t>这样</a:t>
            </a:r>
            <a:r>
              <a:rPr lang="zh-CN" altLang="en-US" sz="2400" dirty="0" smtClean="0"/>
              <a:t>可以</a:t>
            </a:r>
            <a:r>
              <a:rPr lang="zh-CN" altLang="zh-CN" sz="2400" dirty="0" smtClean="0"/>
              <a:t>保证信息</a:t>
            </a:r>
            <a:r>
              <a:rPr lang="zh-CN" altLang="zh-CN" sz="2400" dirty="0"/>
              <a:t>的</a:t>
            </a:r>
            <a:r>
              <a:rPr lang="zh-CN" altLang="zh-CN" sz="2400" dirty="0" smtClean="0"/>
              <a:t>安全性。</a:t>
            </a:r>
            <a:endParaRPr lang="en-US" altLang="zh-CN" sz="24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400" b="1" dirty="0" err="1">
                <a:solidFill>
                  <a:srgbClr val="5B42EE"/>
                </a:solidFill>
              </a:rPr>
              <a:t>ContentProvider</a:t>
            </a:r>
            <a:r>
              <a:rPr lang="zh-CN" altLang="zh-CN" sz="2400" dirty="0"/>
              <a:t>：</a:t>
            </a:r>
            <a:r>
              <a:rPr lang="en-US" altLang="zh-CN" sz="2400" dirty="0" err="1"/>
              <a:t>ContentProvider</a:t>
            </a:r>
            <a:r>
              <a:rPr lang="zh-CN" altLang="zh-CN" sz="2400" dirty="0"/>
              <a:t>（内容提供者）是</a:t>
            </a:r>
            <a:r>
              <a:rPr lang="en-US" altLang="zh-CN" sz="2400" dirty="0"/>
              <a:t>Android</a:t>
            </a:r>
            <a:r>
              <a:rPr lang="zh-CN" altLang="zh-CN" sz="2400" dirty="0"/>
              <a:t>中的四大组件之一。主要用于对外共享数据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即</a:t>
            </a:r>
            <a:r>
              <a:rPr lang="zh-CN" altLang="zh-CN" sz="2400" dirty="0" smtClean="0"/>
              <a:t>通过</a:t>
            </a:r>
            <a:r>
              <a:rPr lang="en-US" altLang="zh-CN" sz="2400" dirty="0" err="1"/>
              <a:t>ContentProvider</a:t>
            </a:r>
            <a:r>
              <a:rPr lang="zh-CN" altLang="zh-CN" sz="2400" dirty="0"/>
              <a:t>把应用中的数据共享给其他应用访问，其他应用可以通过</a:t>
            </a:r>
            <a:r>
              <a:rPr lang="en-US" altLang="zh-CN" sz="2400" dirty="0" err="1"/>
              <a:t>ContentProvider</a:t>
            </a:r>
            <a:r>
              <a:rPr lang="zh-CN" altLang="zh-CN" sz="2400" dirty="0"/>
              <a:t>对指定应用中的数据进行操作</a:t>
            </a:r>
            <a:r>
              <a:rPr lang="zh-CN" altLang="zh-CN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418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0173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6.2 </a:t>
            </a:r>
            <a:r>
              <a:rPr lang="zh-CN" altLang="en-US" dirty="0" smtClean="0"/>
              <a:t>文件</a:t>
            </a:r>
            <a:r>
              <a:rPr lang="zh-CN" altLang="zh-CN" dirty="0" smtClean="0"/>
              <a:t>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1359" y="1103587"/>
            <a:ext cx="10515600" cy="5423338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 smtClean="0"/>
              <a:t>    Android</a:t>
            </a:r>
            <a:r>
              <a:rPr lang="zh-CN" altLang="zh-CN" sz="2400" dirty="0"/>
              <a:t>中的文件存储与</a:t>
            </a:r>
            <a:r>
              <a:rPr lang="en-US" altLang="zh-CN" sz="2400" dirty="0"/>
              <a:t>Java</a:t>
            </a:r>
            <a:r>
              <a:rPr lang="zh-CN" altLang="zh-CN" sz="2400" dirty="0"/>
              <a:t>中的文件存储类似，都是以</a:t>
            </a:r>
            <a:r>
              <a:rPr lang="en-US" altLang="zh-CN" sz="2400" dirty="0"/>
              <a:t>I/O</a:t>
            </a:r>
            <a:r>
              <a:rPr lang="zh-CN" altLang="zh-CN" sz="2400" dirty="0"/>
              <a:t>流的形式把数据存储到文件中。而不同点在于</a:t>
            </a:r>
            <a:r>
              <a:rPr lang="en-US" altLang="zh-CN" sz="2400" dirty="0"/>
              <a:t>Android</a:t>
            </a:r>
            <a:r>
              <a:rPr lang="zh-CN" altLang="zh-CN" sz="2400" dirty="0"/>
              <a:t>中的文件存储分为外部存储</a:t>
            </a:r>
            <a:r>
              <a:rPr lang="zh-CN" altLang="zh-CN" sz="2400" dirty="0" smtClean="0"/>
              <a:t>和内部</a:t>
            </a:r>
            <a:r>
              <a:rPr lang="zh-CN" altLang="zh-CN" sz="2400" dirty="0"/>
              <a:t>存储</a:t>
            </a:r>
            <a:r>
              <a:rPr lang="zh-CN" altLang="zh-CN" sz="2400" dirty="0" smtClean="0"/>
              <a:t>两种。</a:t>
            </a:r>
            <a:endParaRPr lang="en-US" altLang="zh-CN" sz="24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b="1" dirty="0" smtClean="0">
                <a:solidFill>
                  <a:srgbClr val="5B42EE"/>
                </a:solidFill>
              </a:rPr>
              <a:t>   (1) </a:t>
            </a:r>
            <a:r>
              <a:rPr lang="zh-CN" altLang="zh-CN" sz="2400" b="1" dirty="0" smtClean="0">
                <a:solidFill>
                  <a:srgbClr val="5B42EE"/>
                </a:solidFill>
              </a:rPr>
              <a:t>外部存储</a:t>
            </a:r>
            <a:endParaRPr lang="en-US" altLang="zh-CN" sz="2400" b="1" dirty="0" smtClean="0">
              <a:solidFill>
                <a:srgbClr val="5B42EE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</a:t>
            </a:r>
            <a:r>
              <a:rPr lang="zh-CN" altLang="zh-CN" sz="2400" dirty="0" smtClean="0"/>
              <a:t>外部</a:t>
            </a:r>
            <a:r>
              <a:rPr lang="zh-CN" altLang="zh-CN" sz="2400" dirty="0"/>
              <a:t>存储就是指把文件存储到一些外部设备上，例如</a:t>
            </a:r>
            <a:r>
              <a:rPr lang="en-US" altLang="zh-CN" sz="2400" dirty="0"/>
              <a:t>SD</a:t>
            </a:r>
            <a:r>
              <a:rPr lang="zh-CN" altLang="zh-CN" sz="2400" dirty="0"/>
              <a:t>卡、设备内的存储卡等，属于永久性存储方式。使用这种类型存储的文件可以共享给其他的应用程序使用，也可以被删除、修改、查看等，不是一种安全的存储方式。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b="1" dirty="0" smtClean="0">
                <a:solidFill>
                  <a:srgbClr val="5B42EE"/>
                </a:solidFill>
              </a:rPr>
              <a:t>   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09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0173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6.2 </a:t>
            </a:r>
            <a:r>
              <a:rPr lang="zh-CN" altLang="en-US" dirty="0" smtClean="0"/>
              <a:t>文件</a:t>
            </a:r>
            <a:r>
              <a:rPr lang="zh-CN" altLang="zh-CN" dirty="0" smtClean="0"/>
              <a:t>存储</a:t>
            </a:r>
            <a:r>
              <a:rPr lang="en-US" altLang="zh-CN" dirty="0" smtClean="0"/>
              <a:t>---</a:t>
            </a:r>
            <a:r>
              <a:rPr lang="en-US" altLang="zh-CN" b="1" dirty="0" smtClean="0">
                <a:solidFill>
                  <a:srgbClr val="5B42EE"/>
                </a:solidFill>
              </a:rPr>
              <a:t>(</a:t>
            </a:r>
            <a:r>
              <a:rPr lang="en-US" altLang="zh-CN" b="1" dirty="0">
                <a:solidFill>
                  <a:srgbClr val="5B42EE"/>
                </a:solidFill>
              </a:rPr>
              <a:t>1) </a:t>
            </a:r>
            <a:r>
              <a:rPr lang="zh-CN" altLang="zh-CN" b="1" dirty="0">
                <a:solidFill>
                  <a:srgbClr val="5B42EE"/>
                </a:solidFill>
              </a:rPr>
              <a:t>外部存储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124" y="1245476"/>
            <a:ext cx="10515600" cy="5423338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dirty="0" smtClean="0"/>
              <a:t>由于</a:t>
            </a:r>
            <a:r>
              <a:rPr lang="zh-CN" altLang="zh-CN" sz="2400" dirty="0"/>
              <a:t>外部存储方式一般存放在外部设备里，所以在使用之前要先检查外围设备是否存在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zh-CN" sz="2400" dirty="0" smtClean="0"/>
              <a:t>在</a:t>
            </a:r>
            <a:r>
              <a:rPr lang="en-US" altLang="zh-CN" sz="2400" dirty="0"/>
              <a:t>Android</a:t>
            </a:r>
            <a:r>
              <a:rPr lang="zh-CN" altLang="zh-CN" sz="2400" dirty="0"/>
              <a:t>中使用</a:t>
            </a:r>
            <a:r>
              <a:rPr lang="en-US" altLang="zh-CN" sz="2400" dirty="0" err="1">
                <a:solidFill>
                  <a:srgbClr val="5B42EE"/>
                </a:solidFill>
              </a:rPr>
              <a:t>Environment.getExternalStorageState</a:t>
            </a:r>
            <a:r>
              <a:rPr lang="en-US" altLang="zh-CN" sz="2400" dirty="0">
                <a:solidFill>
                  <a:srgbClr val="5B42EE"/>
                </a:solidFill>
              </a:rPr>
              <a:t>()</a:t>
            </a:r>
            <a:r>
              <a:rPr lang="zh-CN" altLang="zh-CN" sz="2400" dirty="0"/>
              <a:t>方法来查看外部设备是否</a:t>
            </a:r>
            <a:r>
              <a:rPr lang="zh-CN" altLang="zh-CN" sz="2400" dirty="0" smtClean="0"/>
              <a:t>存在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zh-CN" sz="2400" dirty="0" smtClean="0"/>
              <a:t>使用</a:t>
            </a:r>
            <a:r>
              <a:rPr lang="en-US" altLang="zh-CN" sz="2400" dirty="0" err="1">
                <a:solidFill>
                  <a:srgbClr val="5B42EE"/>
                </a:solidFill>
              </a:rPr>
              <a:t>Environment.getExternalStorageDirectory</a:t>
            </a:r>
            <a:r>
              <a:rPr lang="en-US" altLang="zh-CN" sz="2400" dirty="0">
                <a:solidFill>
                  <a:srgbClr val="5B42EE"/>
                </a:solidFill>
              </a:rPr>
              <a:t>()</a:t>
            </a:r>
            <a:r>
              <a:rPr lang="zh-CN" altLang="zh-CN" sz="2400" dirty="0">
                <a:solidFill>
                  <a:srgbClr val="5B42EE"/>
                </a:solidFill>
              </a:rPr>
              <a:t>获取</a:t>
            </a:r>
            <a:r>
              <a:rPr lang="en-US" altLang="zh-CN" sz="2400" dirty="0">
                <a:solidFill>
                  <a:srgbClr val="5B42EE"/>
                </a:solidFill>
              </a:rPr>
              <a:t>SD</a:t>
            </a:r>
            <a:r>
              <a:rPr lang="zh-CN" altLang="zh-CN" sz="2400" dirty="0">
                <a:solidFill>
                  <a:srgbClr val="5B42EE"/>
                </a:solidFill>
              </a:rPr>
              <a:t>卡的路径</a:t>
            </a:r>
            <a:r>
              <a:rPr lang="zh-CN" altLang="zh-CN" sz="2400" dirty="0" smtClean="0"/>
              <a:t>，</a:t>
            </a:r>
            <a:r>
              <a:rPr lang="zh-CN" altLang="zh-CN" sz="2400" dirty="0"/>
              <a:t>当外部设备存在时，就</a:t>
            </a:r>
            <a:r>
              <a:rPr lang="zh-CN" altLang="zh-CN" sz="2400" dirty="0" smtClean="0"/>
              <a:t>可以</a:t>
            </a:r>
            <a:r>
              <a:rPr lang="zh-CN" altLang="en-US" sz="2400" dirty="0" smtClean="0"/>
              <a:t>通过路径创建</a:t>
            </a:r>
            <a:r>
              <a:rPr lang="zh-CN" altLang="en-US" sz="2400" dirty="0" smtClean="0"/>
              <a:t>文件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分别</a:t>
            </a:r>
            <a:r>
              <a:rPr lang="zh-CN" altLang="zh-CN" sz="2400" dirty="0" smtClean="0"/>
              <a:t>使用</a:t>
            </a:r>
            <a:r>
              <a:rPr lang="en-US" altLang="zh-CN" sz="2400" dirty="0" err="1"/>
              <a:t>FileInputStream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FileReader</a:t>
            </a:r>
            <a:r>
              <a:rPr lang="zh-CN" altLang="zh-CN" sz="2400" dirty="0" smtClean="0"/>
              <a:t>、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FileOutputStream</a:t>
            </a:r>
            <a:r>
              <a:rPr lang="zh-CN" altLang="zh-CN" sz="2400" dirty="0"/>
              <a:t>、 </a:t>
            </a:r>
            <a:r>
              <a:rPr lang="en-US" altLang="zh-CN" sz="2400" dirty="0" err="1" smtClean="0"/>
              <a:t>FileWriter</a:t>
            </a:r>
            <a:r>
              <a:rPr lang="zh-CN" altLang="zh-CN" sz="2400" dirty="0"/>
              <a:t>对象来读写外部设备中的文件。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2438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0173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6.2 </a:t>
            </a:r>
            <a:r>
              <a:rPr lang="zh-CN" altLang="en-US" dirty="0" smtClean="0"/>
              <a:t>文件</a:t>
            </a:r>
            <a:r>
              <a:rPr lang="zh-CN" altLang="zh-CN" dirty="0" smtClean="0"/>
              <a:t>存储</a:t>
            </a:r>
            <a:r>
              <a:rPr lang="en-US" altLang="zh-CN" dirty="0" smtClean="0"/>
              <a:t>---</a:t>
            </a:r>
            <a:r>
              <a:rPr lang="en-US" altLang="zh-CN" b="1" dirty="0" smtClean="0">
                <a:solidFill>
                  <a:srgbClr val="5B42EE"/>
                </a:solidFill>
              </a:rPr>
              <a:t>(</a:t>
            </a:r>
            <a:r>
              <a:rPr lang="en-US" altLang="zh-CN" b="1" dirty="0">
                <a:solidFill>
                  <a:srgbClr val="5B42EE"/>
                </a:solidFill>
              </a:rPr>
              <a:t>1) </a:t>
            </a:r>
            <a:r>
              <a:rPr lang="zh-CN" altLang="zh-CN" b="1" dirty="0">
                <a:solidFill>
                  <a:srgbClr val="5B42EE"/>
                </a:solidFill>
              </a:rPr>
              <a:t>外部存储</a:t>
            </a:r>
            <a:endParaRPr lang="zh-CN" altLang="en-US" dirty="0">
              <a:solidFill>
                <a:srgbClr val="5B42EE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029" y="1313715"/>
            <a:ext cx="10515600" cy="2569779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zh-CN" altLang="zh-CN" sz="2800" dirty="0" smtClean="0"/>
              <a:t>为了</a:t>
            </a:r>
            <a:r>
              <a:rPr lang="zh-CN" altLang="zh-CN" sz="2800" dirty="0"/>
              <a:t>保证应用程序的安全性，无论是读取还是写入操作，都</a:t>
            </a:r>
            <a:r>
              <a:rPr lang="zh-CN" altLang="zh-CN" sz="2800" dirty="0" smtClean="0"/>
              <a:t>需要在</a:t>
            </a:r>
            <a:r>
              <a:rPr lang="en-US" altLang="zh-CN" sz="2800" dirty="0"/>
              <a:t>AndroidManifest.xml</a:t>
            </a:r>
            <a:r>
              <a:rPr lang="zh-CN" altLang="zh-CN" sz="2800" dirty="0"/>
              <a:t>文件中</a:t>
            </a:r>
            <a:r>
              <a:rPr lang="zh-CN" altLang="zh-CN" sz="2800" dirty="0" smtClean="0"/>
              <a:t>添加权限：</a:t>
            </a:r>
            <a:endParaRPr lang="en-US" altLang="zh-CN" sz="2800" dirty="0" smtClean="0"/>
          </a:p>
          <a:p>
            <a:endParaRPr lang="zh-CN" altLang="zh-CN" sz="2400" dirty="0"/>
          </a:p>
          <a:p>
            <a:endParaRPr lang="zh-CN" altLang="zh-CN" sz="2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997673"/>
              </p:ext>
            </p:extLst>
          </p:nvPr>
        </p:nvGraphicFramePr>
        <p:xfrm>
          <a:off x="570187" y="2654662"/>
          <a:ext cx="11051626" cy="23823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51626"/>
              </a:tblGrid>
              <a:tr h="2382374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2000" kern="1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&lt;!--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往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sdcard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中写入数据的权限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--&gt;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&lt;uses-permission 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android:name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="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android.permission.WRITE_EXTERNAL_STORAGE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 /&gt;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&lt;!—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从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sdcard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中读取数据的权限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--&gt;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sz="2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uses-permissionandroid:name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="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android.permission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READ_EXTERNAL_STORAGE " /&gt;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99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0037" y="883583"/>
            <a:ext cx="10516184" cy="5864058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		String </a:t>
            </a:r>
            <a:r>
              <a:rPr lang="en-US" altLang="zh-CN" dirty="0" smtClean="0"/>
              <a:t>environment=</a:t>
            </a:r>
            <a:r>
              <a:rPr lang="en-US" altLang="zh-CN" dirty="0" err="1" smtClean="0"/>
              <a:t>Environment.</a:t>
            </a:r>
            <a:r>
              <a:rPr lang="en-US" altLang="zh-CN" dirty="0" err="1" smtClean="0">
                <a:solidFill>
                  <a:srgbClr val="5B42EE"/>
                </a:solidFill>
              </a:rPr>
              <a:t>getExternalStorageState</a:t>
            </a:r>
            <a:r>
              <a:rPr lang="en-US" altLang="zh-CN" dirty="0"/>
              <a:t>();</a:t>
            </a:r>
            <a:endParaRPr lang="zh-CN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		</a:t>
            </a:r>
            <a:r>
              <a:rPr lang="en-US" altLang="zh-CN" dirty="0" smtClean="0"/>
              <a:t>if(</a:t>
            </a:r>
            <a:r>
              <a:rPr lang="en-US" altLang="zh-CN" dirty="0" err="1" smtClean="0">
                <a:solidFill>
                  <a:srgbClr val="5B42EE"/>
                </a:solidFill>
              </a:rPr>
              <a:t>Environment.MEDIA_MOUNTED.equals</a:t>
            </a:r>
            <a:r>
              <a:rPr lang="en-US" altLang="zh-CN" dirty="0" smtClean="0"/>
              <a:t>(environment)) </a:t>
            </a:r>
            <a:r>
              <a:rPr lang="en-US" altLang="zh-CN" dirty="0"/>
              <a:t>{</a:t>
            </a:r>
            <a:endParaRPr lang="zh-CN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			</a:t>
            </a:r>
            <a:r>
              <a:rPr lang="en-US" altLang="zh-CN" dirty="0">
                <a:solidFill>
                  <a:srgbClr val="5B42EE"/>
                </a:solidFill>
              </a:rPr>
              <a:t>//</a:t>
            </a:r>
            <a:r>
              <a:rPr lang="zh-CN" altLang="zh-CN" dirty="0">
                <a:solidFill>
                  <a:srgbClr val="5B42EE"/>
                </a:solidFill>
              </a:rPr>
              <a:t>外部设备可以进行读写操作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			File </a:t>
            </a:r>
            <a:r>
              <a:rPr lang="en-US" altLang="zh-CN" dirty="0" err="1"/>
              <a:t>sd_path</a:t>
            </a:r>
            <a:r>
              <a:rPr lang="en-US" altLang="zh-CN" dirty="0"/>
              <a:t>=</a:t>
            </a:r>
            <a:r>
              <a:rPr lang="en-US" altLang="zh-CN" dirty="0" err="1"/>
              <a:t>Environment.</a:t>
            </a:r>
            <a:r>
              <a:rPr lang="en-US" altLang="zh-CN" dirty="0" err="1">
                <a:solidFill>
                  <a:srgbClr val="5B42EE"/>
                </a:solidFill>
              </a:rPr>
              <a:t>getExternalStorageDirectory</a:t>
            </a:r>
            <a:r>
              <a:rPr lang="en-US" altLang="zh-CN" dirty="0" smtClean="0"/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5B42EE"/>
                </a:solidFill>
              </a:rPr>
              <a:t> </a:t>
            </a:r>
            <a:r>
              <a:rPr lang="en-US" altLang="zh-CN" dirty="0" smtClean="0">
                <a:solidFill>
                  <a:srgbClr val="5B42EE"/>
                </a:solidFill>
              </a:rPr>
              <a:t>                  //</a:t>
            </a:r>
            <a:r>
              <a:rPr lang="en-US" altLang="zh-CN" dirty="0">
                <a:solidFill>
                  <a:srgbClr val="5B42EE"/>
                </a:solidFill>
              </a:rPr>
              <a:t>if (!</a:t>
            </a:r>
            <a:r>
              <a:rPr lang="en-US" altLang="zh-CN" dirty="0" err="1">
                <a:solidFill>
                  <a:srgbClr val="5B42EE"/>
                </a:solidFill>
              </a:rPr>
              <a:t>sd_path.exists</a:t>
            </a:r>
            <a:r>
              <a:rPr lang="en-US" altLang="zh-CN" dirty="0" smtClean="0">
                <a:solidFill>
                  <a:srgbClr val="5B42EE"/>
                </a:solidFill>
              </a:rPr>
              <a:t>())  {return;}</a:t>
            </a:r>
            <a:endParaRPr lang="zh-CN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			File file=new </a:t>
            </a:r>
            <a:r>
              <a:rPr lang="en-US" altLang="zh-CN" dirty="0">
                <a:solidFill>
                  <a:srgbClr val="7030A0"/>
                </a:solidFill>
              </a:rPr>
              <a:t>File(</a:t>
            </a:r>
            <a:r>
              <a:rPr lang="en-US" altLang="zh-CN" dirty="0" err="1">
                <a:solidFill>
                  <a:srgbClr val="7030A0"/>
                </a:solidFill>
              </a:rPr>
              <a:t>sd_path,"test.txt</a:t>
            </a:r>
            <a:r>
              <a:rPr lang="en-US" altLang="zh-CN" dirty="0">
                <a:solidFill>
                  <a:srgbClr val="7030A0"/>
                </a:solidFill>
              </a:rPr>
              <a:t>");</a:t>
            </a:r>
            <a:endParaRPr lang="zh-CN" altLang="zh-CN" dirty="0">
              <a:solidFill>
                <a:srgbClr val="7030A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			String </a:t>
            </a:r>
            <a:r>
              <a:rPr lang="en-US" altLang="zh-CN" dirty="0" err="1"/>
              <a:t>str</a:t>
            </a:r>
            <a:r>
              <a:rPr lang="en-US" altLang="zh-CN" dirty="0"/>
              <a:t>="Android";</a:t>
            </a:r>
            <a:endParaRPr lang="zh-CN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FileOutputStream</a:t>
            </a:r>
            <a:r>
              <a:rPr lang="en-US" altLang="zh-CN" dirty="0"/>
              <a:t> </a:t>
            </a:r>
            <a:r>
              <a:rPr lang="en-US" altLang="zh-CN" dirty="0" err="1" smtClean="0"/>
              <a:t>fos</a:t>
            </a:r>
            <a:r>
              <a:rPr lang="en-US" altLang="zh-CN" dirty="0" smtClean="0"/>
              <a:t>;</a:t>
            </a:r>
            <a:endParaRPr lang="zh-CN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			try{</a:t>
            </a:r>
            <a:endParaRPr lang="zh-CN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			</a:t>
            </a:r>
            <a:r>
              <a:rPr lang="en-US" altLang="zh-CN" dirty="0">
                <a:solidFill>
                  <a:srgbClr val="5B42EE"/>
                </a:solidFill>
              </a:rPr>
              <a:t>	//</a:t>
            </a:r>
            <a:r>
              <a:rPr lang="zh-CN" altLang="zh-CN" dirty="0">
                <a:solidFill>
                  <a:srgbClr val="5B42EE"/>
                </a:solidFill>
              </a:rPr>
              <a:t>写入数据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				</a:t>
            </a:r>
            <a:r>
              <a:rPr lang="en-US" altLang="zh-CN" dirty="0" err="1" smtClean="0"/>
              <a:t>fos</a:t>
            </a:r>
            <a:r>
              <a:rPr lang="en-US" altLang="zh-CN" dirty="0" smtClean="0"/>
              <a:t>=new </a:t>
            </a:r>
            <a:r>
              <a:rPr lang="en-US" altLang="zh-CN" dirty="0" err="1"/>
              <a:t>FileOutputStream</a:t>
            </a:r>
            <a:r>
              <a:rPr lang="en-US" altLang="zh-CN" dirty="0"/>
              <a:t>(file);</a:t>
            </a:r>
            <a:endParaRPr lang="zh-CN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				</a:t>
            </a:r>
            <a:r>
              <a:rPr lang="en-US" altLang="zh-CN" dirty="0" err="1"/>
              <a:t>OutputStreamWriter</a:t>
            </a:r>
            <a:r>
              <a:rPr lang="en-US" altLang="zh-CN" dirty="0"/>
              <a:t> </a:t>
            </a:r>
            <a:r>
              <a:rPr lang="en-US" altLang="zh-CN" dirty="0" err="1"/>
              <a:t>osw</a:t>
            </a:r>
            <a:r>
              <a:rPr lang="en-US" altLang="zh-CN" dirty="0"/>
              <a:t>=new </a:t>
            </a:r>
            <a:r>
              <a:rPr lang="en-US" altLang="zh-CN" dirty="0" err="1"/>
              <a:t>OutputStreamWriter</a:t>
            </a:r>
            <a:r>
              <a:rPr lang="en-US" altLang="zh-CN" dirty="0"/>
              <a:t>(</a:t>
            </a:r>
            <a:r>
              <a:rPr lang="en-US" altLang="zh-CN" dirty="0" err="1"/>
              <a:t>fos</a:t>
            </a:r>
            <a:r>
              <a:rPr lang="en-US" altLang="zh-CN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 smtClean="0"/>
              <a:t>                           </a:t>
            </a:r>
            <a:r>
              <a:rPr lang="en-US" altLang="zh-CN" dirty="0" err="1" smtClean="0"/>
              <a:t>osw.write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 smtClean="0"/>
              <a:t>                           </a:t>
            </a:r>
            <a:r>
              <a:rPr lang="en-US" altLang="zh-CN" dirty="0" err="1" smtClean="0"/>
              <a:t>osw.flush</a:t>
            </a:r>
            <a:r>
              <a:rPr lang="en-US" altLang="zh-CN" dirty="0" smtClean="0"/>
              <a:t>();   </a:t>
            </a:r>
            <a:r>
              <a:rPr lang="en-US" altLang="zh-CN" dirty="0" err="1" smtClean="0"/>
              <a:t>osw.close</a:t>
            </a:r>
            <a:r>
              <a:rPr lang="en-US" altLang="zh-CN" dirty="0"/>
              <a:t>();</a:t>
            </a:r>
            <a:r>
              <a:rPr lang="en-US" altLang="zh-CN" dirty="0"/>
              <a:t>		</a:t>
            </a:r>
            <a:r>
              <a:rPr lang="en-US" altLang="zh-CN" dirty="0" err="1" smtClean="0"/>
              <a:t>fos.close</a:t>
            </a:r>
            <a:r>
              <a:rPr lang="en-US" altLang="zh-CN" dirty="0"/>
              <a:t>();</a:t>
            </a:r>
            <a:endParaRPr lang="zh-CN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			}</a:t>
            </a:r>
            <a:endParaRPr lang="zh-CN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			catch(Exception exception</a:t>
            </a:r>
            <a:r>
              <a:rPr lang="en-US" altLang="zh-CN" dirty="0" smtClean="0"/>
              <a:t>){ </a:t>
            </a:r>
            <a:r>
              <a:rPr lang="en-US" altLang="zh-CN" dirty="0"/>
              <a:t>	</a:t>
            </a:r>
            <a:r>
              <a:rPr lang="en-US" altLang="zh-CN" dirty="0" err="1"/>
              <a:t>exception.printStackTrace</a:t>
            </a:r>
            <a:r>
              <a:rPr lang="en-US" altLang="zh-CN" dirty="0" smtClean="0"/>
              <a:t>(); </a:t>
            </a:r>
            <a:r>
              <a:rPr lang="en-US" altLang="zh-CN" dirty="0"/>
              <a:t>		}</a:t>
            </a:r>
            <a:endParaRPr lang="zh-CN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		}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72965" y="0"/>
            <a:ext cx="10925504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6.2 </a:t>
            </a:r>
            <a:r>
              <a:rPr lang="zh-CN" altLang="en-US" dirty="0" smtClean="0"/>
              <a:t>文件</a:t>
            </a:r>
            <a:r>
              <a:rPr lang="zh-CN" altLang="zh-CN" dirty="0" smtClean="0"/>
              <a:t>存储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5B42EE"/>
                </a:solidFill>
              </a:rPr>
              <a:t>1-</a:t>
            </a:r>
            <a:r>
              <a:rPr lang="zh-CN" altLang="en-US" dirty="0" smtClean="0">
                <a:solidFill>
                  <a:srgbClr val="5B42EE"/>
                </a:solidFill>
              </a:rPr>
              <a:t>外部</a:t>
            </a:r>
            <a:r>
              <a:rPr lang="zh-CN" altLang="en-US" dirty="0">
                <a:solidFill>
                  <a:srgbClr val="5B42EE"/>
                </a:solidFill>
              </a:rPr>
              <a:t>文件</a:t>
            </a:r>
            <a:r>
              <a:rPr lang="zh-CN" altLang="en-US" dirty="0" smtClean="0">
                <a:solidFill>
                  <a:srgbClr val="5B42EE"/>
                </a:solidFill>
              </a:rPr>
              <a:t>写入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8473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803" y="978176"/>
            <a:ext cx="10263935" cy="5722169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String environment=</a:t>
            </a:r>
            <a:r>
              <a:rPr lang="en-US" altLang="zh-CN" dirty="0" err="1"/>
              <a:t>Environment.getExternalStorageState</a:t>
            </a:r>
            <a:r>
              <a:rPr lang="en-US" altLang="zh-CN" dirty="0"/>
              <a:t>();</a:t>
            </a:r>
            <a:endParaRPr lang="zh-CN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	if(</a:t>
            </a:r>
            <a:r>
              <a:rPr lang="en-US" altLang="zh-CN" dirty="0" err="1"/>
              <a:t>Environment.MEDIA_MOUNTED.equals</a:t>
            </a:r>
            <a:r>
              <a:rPr lang="en-US" altLang="zh-CN" dirty="0"/>
              <a:t>(environment)) {</a:t>
            </a:r>
            <a:endParaRPr lang="zh-CN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		//</a:t>
            </a:r>
            <a:r>
              <a:rPr lang="zh-CN" altLang="zh-CN" dirty="0"/>
              <a:t>外部设备可以进行读写操作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		File </a:t>
            </a:r>
            <a:r>
              <a:rPr lang="en-US" altLang="zh-CN" dirty="0" err="1"/>
              <a:t>sd_path</a:t>
            </a:r>
            <a:r>
              <a:rPr lang="en-US" altLang="zh-CN" dirty="0"/>
              <a:t>=</a:t>
            </a:r>
            <a:r>
              <a:rPr lang="en-US" altLang="zh-CN" dirty="0" err="1"/>
              <a:t>Environment.getExternalStorageDirectory</a:t>
            </a:r>
            <a:r>
              <a:rPr lang="en-US" altLang="zh-CN" dirty="0" smtClean="0"/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5B42EE"/>
                </a:solidFill>
              </a:rPr>
              <a:t>     //if (!</a:t>
            </a:r>
            <a:r>
              <a:rPr lang="en-US" altLang="zh-CN" dirty="0" err="1" smtClean="0">
                <a:solidFill>
                  <a:srgbClr val="5B42EE"/>
                </a:solidFill>
              </a:rPr>
              <a:t>sd_path.exists</a:t>
            </a:r>
            <a:r>
              <a:rPr lang="en-US" altLang="zh-CN" dirty="0" smtClean="0">
                <a:solidFill>
                  <a:srgbClr val="5B42EE"/>
                </a:solidFill>
              </a:rPr>
              <a:t>()) </a:t>
            </a:r>
            <a:r>
              <a:rPr lang="en-US" altLang="zh-CN" dirty="0">
                <a:solidFill>
                  <a:srgbClr val="5B42EE"/>
                </a:solidFill>
              </a:rPr>
              <a:t>{return</a:t>
            </a:r>
            <a:r>
              <a:rPr lang="en-US" altLang="zh-CN" dirty="0" smtClean="0">
                <a:solidFill>
                  <a:srgbClr val="5B42EE"/>
                </a:solidFill>
              </a:rPr>
              <a:t>; }</a:t>
            </a:r>
            <a:endParaRPr lang="zh-CN" altLang="zh-CN" dirty="0">
              <a:solidFill>
                <a:srgbClr val="5B42EE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		File file=new File(</a:t>
            </a:r>
            <a:r>
              <a:rPr lang="en-US" altLang="zh-CN" dirty="0" err="1"/>
              <a:t>sd_path,"test.txt</a:t>
            </a:r>
            <a:r>
              <a:rPr lang="en-US" altLang="zh-CN" dirty="0"/>
              <a:t>");</a:t>
            </a:r>
            <a:endParaRPr lang="zh-CN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FileInputStream</a:t>
            </a:r>
            <a:r>
              <a:rPr lang="en-US" altLang="zh-CN" dirty="0"/>
              <a:t> </a:t>
            </a:r>
            <a:r>
              <a:rPr lang="en-US" altLang="zh-CN" dirty="0" err="1" smtClean="0"/>
              <a:t>fis</a:t>
            </a:r>
            <a:r>
              <a:rPr lang="en-US" altLang="zh-CN" dirty="0" smtClean="0"/>
              <a:t>;</a:t>
            </a:r>
            <a:endParaRPr lang="zh-CN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		try{</a:t>
            </a:r>
            <a:endParaRPr lang="zh-CN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	//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读取文件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		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fis</a:t>
            </a:r>
            <a:r>
              <a:rPr lang="en-US" altLang="zh-CN" dirty="0" smtClean="0"/>
              <a:t>=new </a:t>
            </a:r>
            <a:r>
              <a:rPr lang="en-US" altLang="zh-CN" dirty="0" err="1"/>
              <a:t>FileInputStream</a:t>
            </a:r>
            <a:r>
              <a:rPr lang="en-US" altLang="zh-CN" dirty="0"/>
              <a:t>(file);</a:t>
            </a:r>
            <a:endParaRPr lang="zh-CN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		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InputStreamReader</a:t>
            </a:r>
            <a:r>
              <a:rPr lang="en-US" altLang="zh-CN" dirty="0" smtClean="0"/>
              <a:t> </a:t>
            </a:r>
            <a:r>
              <a:rPr lang="en-US" altLang="zh-CN" dirty="0" err="1"/>
              <a:t>isr</a:t>
            </a:r>
            <a:r>
              <a:rPr lang="en-US" altLang="zh-CN" dirty="0"/>
              <a:t>=new </a:t>
            </a:r>
            <a:r>
              <a:rPr lang="en-US" altLang="zh-CN" dirty="0" err="1"/>
              <a:t>InputStreamReader</a:t>
            </a:r>
            <a:r>
              <a:rPr lang="en-US" altLang="zh-CN" dirty="0"/>
              <a:t>(fis,"UTF-8");</a:t>
            </a:r>
            <a:endParaRPr lang="zh-CN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		</a:t>
            </a:r>
            <a:r>
              <a:rPr lang="en-US" altLang="zh-CN" dirty="0" smtClean="0"/>
              <a:t>   </a:t>
            </a:r>
            <a:r>
              <a:rPr lang="en-US" altLang="zh-CN" dirty="0"/>
              <a:t>char[] input=new char[</a:t>
            </a:r>
            <a:r>
              <a:rPr lang="en-US" altLang="zh-CN" dirty="0" err="1"/>
              <a:t>fis.available</a:t>
            </a:r>
            <a:r>
              <a:rPr lang="en-US" altLang="zh-CN" dirty="0"/>
              <a:t>()]; </a:t>
            </a:r>
            <a:endParaRPr lang="en-US" altLang="zh-CN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</a:t>
            </a:r>
            <a:r>
              <a:rPr lang="en-US" altLang="zh-CN" dirty="0" err="1" smtClean="0"/>
              <a:t>isr.read</a:t>
            </a:r>
            <a:r>
              <a:rPr lang="en-US" altLang="zh-CN" dirty="0"/>
              <a:t>(input); String s=new String(input);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			</a:t>
            </a:r>
            <a:r>
              <a:rPr lang="en-US" altLang="zh-CN" dirty="0" err="1" smtClean="0"/>
              <a:t>isr.close</a:t>
            </a:r>
            <a:r>
              <a:rPr lang="en-US" altLang="zh-CN" dirty="0" smtClean="0"/>
              <a:t>();    </a:t>
            </a:r>
            <a:r>
              <a:rPr lang="en-US" altLang="zh-CN" dirty="0" err="1" smtClean="0"/>
              <a:t>fis.close</a:t>
            </a:r>
            <a:r>
              <a:rPr lang="en-US" altLang="zh-CN" dirty="0"/>
              <a:t>();</a:t>
            </a:r>
            <a:endParaRPr lang="zh-CN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		}</a:t>
            </a:r>
            <a:endParaRPr lang="zh-CN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		catch(Exception exception</a:t>
            </a:r>
            <a:r>
              <a:rPr lang="en-US" altLang="zh-CN" dirty="0" smtClean="0"/>
              <a:t>){  </a:t>
            </a:r>
            <a:r>
              <a:rPr lang="en-US" altLang="zh-CN" dirty="0" err="1" smtClean="0"/>
              <a:t>exception.printStackTrace</a:t>
            </a:r>
            <a:r>
              <a:rPr lang="en-US" altLang="zh-CN" dirty="0" smtClean="0"/>
              <a:t>(); </a:t>
            </a:r>
            <a:r>
              <a:rPr lang="en-US" altLang="zh-CN" dirty="0"/>
              <a:t>		}</a:t>
            </a:r>
            <a:endParaRPr lang="zh-CN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	}	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1601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6.2 </a:t>
            </a:r>
            <a:r>
              <a:rPr lang="zh-CN" altLang="en-US" dirty="0" smtClean="0"/>
              <a:t>文件</a:t>
            </a:r>
            <a:r>
              <a:rPr lang="zh-CN" altLang="zh-CN" dirty="0" smtClean="0"/>
              <a:t>存储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5B42EE"/>
                </a:solidFill>
              </a:rPr>
              <a:t>2-</a:t>
            </a:r>
            <a:r>
              <a:rPr lang="zh-CN" altLang="en-US" dirty="0" smtClean="0">
                <a:solidFill>
                  <a:srgbClr val="5B42EE"/>
                </a:solidFill>
              </a:rPr>
              <a:t>外部</a:t>
            </a:r>
            <a:r>
              <a:rPr lang="zh-CN" altLang="en-US" dirty="0">
                <a:solidFill>
                  <a:srgbClr val="5B42EE"/>
                </a:solidFill>
              </a:rPr>
              <a:t>文件读取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9777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0173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6.2 </a:t>
            </a:r>
            <a:r>
              <a:rPr lang="zh-CN" altLang="en-US" dirty="0" smtClean="0"/>
              <a:t>文件</a:t>
            </a:r>
            <a:r>
              <a:rPr lang="zh-CN" altLang="zh-CN" dirty="0" smtClean="0"/>
              <a:t>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1711" y="1087862"/>
            <a:ext cx="11228578" cy="3729798"/>
          </a:xfr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800" b="1" dirty="0" smtClean="0">
                <a:solidFill>
                  <a:srgbClr val="5B42EE"/>
                </a:solidFill>
              </a:rPr>
              <a:t>   (2) </a:t>
            </a:r>
            <a:r>
              <a:rPr lang="zh-CN" altLang="en-US" sz="2800" b="1" dirty="0" smtClean="0">
                <a:solidFill>
                  <a:srgbClr val="5B42EE"/>
                </a:solidFill>
              </a:rPr>
              <a:t>内</a:t>
            </a:r>
            <a:r>
              <a:rPr lang="zh-CN" altLang="zh-CN" sz="2800" b="1" dirty="0" smtClean="0">
                <a:solidFill>
                  <a:srgbClr val="5B42EE"/>
                </a:solidFill>
              </a:rPr>
              <a:t>部</a:t>
            </a:r>
            <a:r>
              <a:rPr lang="zh-CN" altLang="zh-CN" sz="2800" b="1" dirty="0" smtClean="0">
                <a:solidFill>
                  <a:srgbClr val="5B42EE"/>
                </a:solidFill>
              </a:rPr>
              <a:t>存储</a:t>
            </a:r>
            <a:endParaRPr lang="en-US" altLang="zh-CN" sz="2800" b="1" dirty="0" smtClean="0">
              <a:solidFill>
                <a:srgbClr val="5B42EE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2800" dirty="0" smtClean="0"/>
              <a:t>  </a:t>
            </a:r>
            <a:r>
              <a:rPr lang="zh-CN" altLang="zh-CN" sz="2800" dirty="0" smtClean="0"/>
              <a:t>内部</a:t>
            </a:r>
            <a:r>
              <a:rPr lang="zh-CN" altLang="zh-CN" sz="2800" dirty="0"/>
              <a:t>存储是指将应用程序的数据以文件的形式存储在应用程序的目录下（</a:t>
            </a:r>
            <a:r>
              <a:rPr lang="en-US" altLang="zh-CN" sz="2800" dirty="0"/>
              <a:t>data/data/&lt;</a:t>
            </a:r>
            <a:r>
              <a:rPr lang="en-US" altLang="zh-CN" sz="2800" dirty="0" err="1"/>
              <a:t>packagename</a:t>
            </a:r>
            <a:r>
              <a:rPr lang="en-US" altLang="zh-CN" sz="2800" dirty="0"/>
              <a:t>/files/</a:t>
            </a:r>
            <a:r>
              <a:rPr lang="zh-CN" altLang="zh-CN" sz="2800" dirty="0"/>
              <a:t>目录下</a:t>
            </a:r>
            <a:r>
              <a:rPr lang="en-US" altLang="zh-CN" sz="2800" dirty="0"/>
              <a:t>&gt;</a:t>
            </a:r>
            <a:r>
              <a:rPr lang="zh-CN" altLang="zh-CN" sz="2800" dirty="0"/>
              <a:t>），这个文件属于该应用程序私有，如果其他应用程序想要操作本应用程序的文件，就需要设置权限。内部存储的文件随着应用程序的卸载而删除，随着应用程序的生成而创建。</a:t>
            </a:r>
          </a:p>
          <a:p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50724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595</TotalTime>
  <Words>733</Words>
  <Application>Microsoft Office PowerPoint</Application>
  <PresentationFormat>宽屏</PresentationFormat>
  <Paragraphs>114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方正姚体</vt:lpstr>
      <vt:lpstr>华文新魏</vt:lpstr>
      <vt:lpstr>宋体</vt:lpstr>
      <vt:lpstr>Arial</vt:lpstr>
      <vt:lpstr>Times New Roman</vt:lpstr>
      <vt:lpstr>Trebuchet MS</vt:lpstr>
      <vt:lpstr>Wingdings 3</vt:lpstr>
      <vt:lpstr>平面</vt:lpstr>
      <vt:lpstr>第六章 Android数据存储</vt:lpstr>
      <vt:lpstr>Android数据存储</vt:lpstr>
      <vt:lpstr>6.1 数据存储方式简介</vt:lpstr>
      <vt:lpstr>6.2 文件存储</vt:lpstr>
      <vt:lpstr>6.2 文件存储---(1) 外部存储</vt:lpstr>
      <vt:lpstr>6.2 文件存储---(1) 外部存储</vt:lpstr>
      <vt:lpstr>PowerPoint 演示文稿</vt:lpstr>
      <vt:lpstr>PowerPoint 演示文稿</vt:lpstr>
      <vt:lpstr>6.2 文件存储</vt:lpstr>
      <vt:lpstr>6.2 文件存储---(2) 内部存储</vt:lpstr>
      <vt:lpstr>PowerPoint 演示文稿</vt:lpstr>
      <vt:lpstr>PowerPoint 演示文稿</vt:lpstr>
      <vt:lpstr>读写例子</vt:lpstr>
      <vt:lpstr>使用文件存储用户注册信息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和JSON</dc:title>
  <dc:creator>江西理工大学</dc:creator>
  <cp:lastModifiedBy>江西理工大学</cp:lastModifiedBy>
  <cp:revision>70</cp:revision>
  <dcterms:created xsi:type="dcterms:W3CDTF">2018-04-27T05:00:04Z</dcterms:created>
  <dcterms:modified xsi:type="dcterms:W3CDTF">2018-08-21T03:39:07Z</dcterms:modified>
</cp:coreProperties>
</file>